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78" r:id="rId2"/>
    <p:sldId id="282" r:id="rId3"/>
    <p:sldId id="283" r:id="rId4"/>
    <p:sldId id="284" r:id="rId5"/>
    <p:sldId id="285" r:id="rId6"/>
    <p:sldId id="286" r:id="rId7"/>
    <p:sldId id="320" r:id="rId8"/>
    <p:sldId id="321" r:id="rId9"/>
    <p:sldId id="318" r:id="rId10"/>
    <p:sldId id="319" r:id="rId11"/>
    <p:sldId id="257" r:id="rId12"/>
    <p:sldId id="275" r:id="rId13"/>
    <p:sldId id="265" r:id="rId14"/>
    <p:sldId id="276" r:id="rId15"/>
    <p:sldId id="322" r:id="rId16"/>
    <p:sldId id="266" r:id="rId17"/>
    <p:sldId id="267" r:id="rId18"/>
    <p:sldId id="268" r:id="rId19"/>
    <p:sldId id="277" r:id="rId20"/>
    <p:sldId id="269" r:id="rId21"/>
    <p:sldId id="270" r:id="rId22"/>
    <p:sldId id="271" r:id="rId23"/>
    <p:sldId id="272" r:id="rId24"/>
    <p:sldId id="317" r:id="rId25"/>
    <p:sldId id="294" r:id="rId26"/>
    <p:sldId id="295" r:id="rId27"/>
    <p:sldId id="296" r:id="rId28"/>
    <p:sldId id="297" r:id="rId29"/>
    <p:sldId id="311" r:id="rId30"/>
    <p:sldId id="298" r:id="rId31"/>
    <p:sldId id="287" r:id="rId32"/>
    <p:sldId id="288" r:id="rId33"/>
    <p:sldId id="310" r:id="rId34"/>
    <p:sldId id="314" r:id="rId35"/>
    <p:sldId id="315" r:id="rId36"/>
    <p:sldId id="316" r:id="rId37"/>
    <p:sldId id="312" r:id="rId38"/>
    <p:sldId id="313" r:id="rId39"/>
    <p:sldId id="289" r:id="rId40"/>
    <p:sldId id="291" r:id="rId41"/>
    <p:sldId id="290" r:id="rId42"/>
    <p:sldId id="299" r:id="rId43"/>
  </p:sldIdLst>
  <p:sldSz cx="9144000" cy="5715000" type="screen16x1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8500"/>
    <a:srgbClr val="0432FF"/>
    <a:srgbClr val="FFAA00"/>
    <a:srgbClr val="464646"/>
    <a:srgbClr val="FFFFFF"/>
    <a:srgbClr val="FFFF8F"/>
    <a:srgbClr val="CDCDCD"/>
    <a:srgbClr val="F4DB2E"/>
    <a:srgbClr val="256620"/>
    <a:srgbClr val="55E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5588" autoAdjust="0"/>
  </p:normalViewPr>
  <p:slideViewPr>
    <p:cSldViewPr snapToGrid="0">
      <p:cViewPr varScale="1">
        <p:scale>
          <a:sx n="143" d="100"/>
          <a:sy n="143" d="100"/>
        </p:scale>
        <p:origin x="408" y="19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8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621AF9A-35B1-D14E-9A2B-805B381855A0}" type="datetime1">
              <a:rPr lang="en-US"/>
              <a:pPr>
                <a:defRPr/>
              </a:pPr>
              <a:t>3/7/23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BEAA11C-10C1-EB45-82E4-C236F92CF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0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5BBB2D84-3B9A-D14B-B767-D2C430FD2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334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BB2D84-3B9A-D14B-B767-D2C430FD2B4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BB2D84-3B9A-D14B-B767-D2C430FD2B4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77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BB2D84-3B9A-D14B-B767-D2C430FD2B4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0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380985" indent="0" algn="ctr">
              <a:buNone/>
              <a:defRPr/>
            </a:lvl2pPr>
            <a:lvl3pPr marL="761970" indent="0" algn="ctr">
              <a:buNone/>
              <a:defRPr/>
            </a:lvl3pPr>
            <a:lvl4pPr marL="1142954" indent="0" algn="ctr">
              <a:buNone/>
              <a:defRPr/>
            </a:lvl4pPr>
            <a:lvl5pPr marL="1523939" indent="0" algn="ctr">
              <a:buNone/>
              <a:defRPr/>
            </a:lvl5pPr>
            <a:lvl6pPr marL="1904924" indent="0" algn="ctr">
              <a:buNone/>
              <a:defRPr/>
            </a:lvl6pPr>
            <a:lvl7pPr marL="2285909" indent="0" algn="ctr">
              <a:buNone/>
              <a:defRPr/>
            </a:lvl7pPr>
            <a:lvl8pPr marL="2666893" indent="0" algn="ctr">
              <a:buNone/>
              <a:defRPr/>
            </a:lvl8pPr>
            <a:lvl9pPr marL="3047878" indent="0" algn="ctr">
              <a:buNone/>
              <a:defRPr/>
            </a:lvl9pPr>
          </a:lstStyle>
          <a:p>
            <a:r>
              <a:rPr lang="fr-CH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19BA54-3269-4140-A77D-1424A8529507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9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B829D4-1FA3-2340-9EA3-DB8BDF06E56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67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1750" y="508000"/>
            <a:ext cx="2076450" cy="4572000"/>
          </a:xfrm>
        </p:spPr>
        <p:txBody>
          <a:bodyPr vert="eaVert"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08000"/>
            <a:ext cx="6076950" cy="4572000"/>
          </a:xfrm>
        </p:spPr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D3BC10-FD1C-D949-B899-3B7229034580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ucida Sans" panose="020B0602030504020204" pitchFamily="34" charset="77"/>
              </a:defRPr>
            </a:lvl1pPr>
            <a:lvl2pPr>
              <a:defRPr>
                <a:latin typeface="Lucida Sans" panose="020B0602030504020204" pitchFamily="34" charset="77"/>
              </a:defRPr>
            </a:lvl2pPr>
            <a:lvl3pPr>
              <a:defRPr>
                <a:latin typeface="Lucida Sans" panose="020B0602030504020204" pitchFamily="34" charset="77"/>
              </a:defRPr>
            </a:lvl3pPr>
            <a:lvl4pPr>
              <a:defRPr>
                <a:latin typeface="Lucida Sans" panose="020B0602030504020204" pitchFamily="34" charset="77"/>
              </a:defRPr>
            </a:lvl4pPr>
            <a:lvl5pPr>
              <a:defRPr>
                <a:latin typeface="Lucida Sans" panose="020B0602030504020204" pitchFamily="34" charset="77"/>
              </a:defRPr>
            </a:lvl5pPr>
          </a:lstStyle>
          <a:p>
            <a:pPr lvl="0"/>
            <a:r>
              <a:rPr lang="fr-CH" dirty="0"/>
              <a:t>Click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text</a:t>
            </a:r>
            <a:r>
              <a:rPr lang="fr-CH" dirty="0"/>
              <a:t> styles</a:t>
            </a:r>
          </a:p>
          <a:p>
            <a:pPr lvl="1"/>
            <a:r>
              <a:rPr lang="fr-CH" dirty="0"/>
              <a:t>Second </a:t>
            </a:r>
            <a:r>
              <a:rPr lang="fr-CH" dirty="0" err="1"/>
              <a:t>level</a:t>
            </a:r>
            <a:endParaRPr lang="fr-CH" dirty="0"/>
          </a:p>
          <a:p>
            <a:pPr lvl="2"/>
            <a:r>
              <a:rPr lang="fr-CH" dirty="0" err="1"/>
              <a:t>Third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3"/>
            <a:r>
              <a:rPr lang="fr-CH" dirty="0" err="1"/>
              <a:t>Fourth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4"/>
            <a:r>
              <a:rPr lang="fr-CH" dirty="0" err="1"/>
              <a:t>Fifth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D164E5-D194-0A42-BA71-81E7537E5B32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1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CCE76E-DBC9-D94C-BF6F-09F5063C424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03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1000"/>
            <a:ext cx="3810000" cy="34290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1000"/>
            <a:ext cx="3810000" cy="34290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22FE31-3791-D045-8E72-3723C65B9113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1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206C24-B133-1547-84CF-A0B3EB57FF49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71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D5EA39-4858-6242-8345-127FF54B27B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80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D38BAE-5B47-124D-8F69-1D5DC0E0AA25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B630B8-05B6-6244-829D-A9DBAF086EB7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72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631B42-F50D-864E-942F-4221C31617F4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21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1039" y="107157"/>
            <a:ext cx="7945437" cy="825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4298"/>
            <a:ext cx="7772400" cy="3985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78213" y="5418667"/>
            <a:ext cx="3503612" cy="29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67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1763" y="5430574"/>
            <a:ext cx="2895600" cy="28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67" smtClean="0">
                <a:solidFill>
                  <a:schemeClr val="bg1">
                    <a:lumMod val="6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07237" y="5290781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smtClean="0">
                <a:solidFill>
                  <a:schemeClr val="bg1">
                    <a:lumMod val="6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DD8A788C-BEBE-3743-94AC-E3260675A7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3366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3366FF"/>
          </a:solidFill>
          <a:latin typeface="Lucida Grande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3366FF"/>
          </a:solidFill>
          <a:latin typeface="Lucida Grande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3366FF"/>
          </a:solidFill>
          <a:latin typeface="Lucida Grande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3366FF"/>
          </a:solidFill>
          <a:latin typeface="Lucida Grande" charset="0"/>
          <a:ea typeface="ＭＳ Ｐゴシック" charset="-128"/>
          <a:cs typeface="ＭＳ Ｐゴシック" charset="-128"/>
        </a:defRPr>
      </a:lvl5pPr>
      <a:lvl6pPr marL="380985" algn="l" rtl="0" fontAlgn="base">
        <a:spcBef>
          <a:spcPct val="0"/>
        </a:spcBef>
        <a:spcAft>
          <a:spcPct val="0"/>
        </a:spcAft>
        <a:defRPr sz="2333">
          <a:solidFill>
            <a:srgbClr val="CE2A1F"/>
          </a:solidFill>
          <a:latin typeface="Lucida Grande" charset="0"/>
          <a:ea typeface="ＭＳ Ｐゴシック" charset="-128"/>
          <a:cs typeface="ＭＳ Ｐゴシック" charset="-128"/>
        </a:defRPr>
      </a:lvl6pPr>
      <a:lvl7pPr marL="761970" algn="l" rtl="0" fontAlgn="base">
        <a:spcBef>
          <a:spcPct val="0"/>
        </a:spcBef>
        <a:spcAft>
          <a:spcPct val="0"/>
        </a:spcAft>
        <a:defRPr sz="2333">
          <a:solidFill>
            <a:srgbClr val="CE2A1F"/>
          </a:solidFill>
          <a:latin typeface="Lucida Grande" charset="0"/>
          <a:ea typeface="ＭＳ Ｐゴシック" charset="-128"/>
          <a:cs typeface="ＭＳ Ｐゴシック" charset="-128"/>
        </a:defRPr>
      </a:lvl7pPr>
      <a:lvl8pPr marL="1142954" algn="l" rtl="0" fontAlgn="base">
        <a:spcBef>
          <a:spcPct val="0"/>
        </a:spcBef>
        <a:spcAft>
          <a:spcPct val="0"/>
        </a:spcAft>
        <a:defRPr sz="2333">
          <a:solidFill>
            <a:srgbClr val="CE2A1F"/>
          </a:solidFill>
          <a:latin typeface="Lucida Grande" charset="0"/>
          <a:ea typeface="ＭＳ Ｐゴシック" charset="-128"/>
          <a:cs typeface="ＭＳ Ｐゴシック" charset="-128"/>
        </a:defRPr>
      </a:lvl8pPr>
      <a:lvl9pPr marL="1523939" algn="l" rtl="0" fontAlgn="base">
        <a:spcBef>
          <a:spcPct val="0"/>
        </a:spcBef>
        <a:spcAft>
          <a:spcPct val="0"/>
        </a:spcAft>
        <a:defRPr sz="2333">
          <a:solidFill>
            <a:srgbClr val="CE2A1F"/>
          </a:solidFill>
          <a:latin typeface="Lucida Grande" charset="0"/>
          <a:ea typeface="ＭＳ Ｐゴシック" charset="-128"/>
          <a:cs typeface="ＭＳ Ｐゴシック" charset="-128"/>
        </a:defRPr>
      </a:lvl9pPr>
    </p:titleStyle>
    <p:bodyStyle>
      <a:lvl1pPr marL="285739" indent="-285739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charset="2"/>
        <a:buChar char="§"/>
        <a:defRPr sz="2000">
          <a:solidFill>
            <a:schemeClr val="tx1"/>
          </a:solidFill>
          <a:latin typeface="LM Sans 10" pitchFamily="2" charset="77"/>
          <a:ea typeface="+mn-ea"/>
          <a:cs typeface="Calibri"/>
        </a:defRPr>
      </a:lvl1pPr>
      <a:lvl2pPr marL="631006" indent="-238115" algn="l" rtl="0" eaLnBrk="0" fontAlgn="base" hangingPunct="0">
        <a:spcBef>
          <a:spcPct val="20000"/>
        </a:spcBef>
        <a:spcAft>
          <a:spcPct val="0"/>
        </a:spcAft>
        <a:buClr>
          <a:srgbClr val="55EE4F"/>
        </a:buClr>
        <a:buFont typeface="Wingdings" charset="2"/>
        <a:buChar char="§"/>
        <a:defRPr sz="2000">
          <a:solidFill>
            <a:schemeClr val="tx1"/>
          </a:solidFill>
          <a:latin typeface="LM Sans 10" pitchFamily="2" charset="77"/>
          <a:ea typeface="+mn-ea"/>
          <a:cs typeface="Calibri"/>
        </a:defRPr>
      </a:lvl2pPr>
      <a:lvl3pPr marL="980242" indent="-190492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LM Sans 10" pitchFamily="2" charset="77"/>
          <a:ea typeface="+mn-ea"/>
          <a:cs typeface="Calibri"/>
        </a:defRPr>
      </a:lvl3pPr>
      <a:lvl4pPr marL="1333447" indent="-190492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LM Sans 10" pitchFamily="2" charset="77"/>
          <a:ea typeface="+mn-ea"/>
          <a:cs typeface="Calibri"/>
        </a:defRPr>
      </a:lvl4pPr>
      <a:lvl5pPr marL="1714431" indent="-190492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LM Sans 10" pitchFamily="2" charset="77"/>
          <a:ea typeface="+mn-ea"/>
          <a:cs typeface="Calibri"/>
        </a:defRPr>
      </a:lvl5pPr>
      <a:lvl6pPr marL="2095416" indent="-190492" algn="l" rtl="0" fontAlgn="base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  <a:ea typeface="+mn-ea"/>
        </a:defRPr>
      </a:lvl6pPr>
      <a:lvl7pPr marL="2476401" indent="-190492" algn="l" rtl="0" fontAlgn="base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  <a:ea typeface="+mn-ea"/>
        </a:defRPr>
      </a:lvl7pPr>
      <a:lvl8pPr marL="2857386" indent="-190492" algn="l" rtl="0" fontAlgn="base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  <a:ea typeface="+mn-ea"/>
        </a:defRPr>
      </a:lvl8pPr>
      <a:lvl9pPr marL="3238370" indent="-190492" algn="l" rtl="0" fontAlgn="base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16/j.datak.2015.06.004" TargetMode="External"/><Relationship Id="rId2" Type="http://schemas.openxmlformats.org/officeDocument/2006/relationships/hyperlink" Target="http://www.sciencedirect.com/science/article/pii/S0169023X15000373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Ontology Development: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Methodologies, Criteria, Evaluation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3238500"/>
            <a:ext cx="7086600" cy="1460500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G. Falquet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8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F45D-1FC1-8E42-8A2F-686471B2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protege.stanford.edu</a:t>
            </a:r>
            <a:r>
              <a:rPr lang="en-GB" dirty="0"/>
              <a:t>/publications/</a:t>
            </a:r>
            <a:r>
              <a:rPr lang="en-GB" dirty="0" err="1"/>
              <a:t>ontology_development</a:t>
            </a:r>
            <a:r>
              <a:rPr lang="en-GB" dirty="0"/>
              <a:t>/ontology101-noy-mcguinness.html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81C73-294D-D043-A56F-2C5ACBF6E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lvl="1">
              <a:buFont typeface="System Font Regular"/>
              <a:buChar char="–"/>
            </a:pPr>
            <a:r>
              <a:rPr lang="en-GB" sz="1600" dirty="0">
                <a:latin typeface="LM Sans 10" pitchFamily="2" charset="77"/>
              </a:rPr>
              <a:t>Which wine characteristics should I consider when choosing a wine?</a:t>
            </a:r>
          </a:p>
          <a:p>
            <a:pPr lvl="1">
              <a:buFont typeface="System Font Regular"/>
              <a:buChar char="–"/>
            </a:pPr>
            <a:r>
              <a:rPr lang="en-GB" sz="1600" dirty="0">
                <a:latin typeface="LM Sans 10" pitchFamily="2" charset="77"/>
              </a:rPr>
              <a:t>Is Bordeaux a red or white wine?</a:t>
            </a:r>
          </a:p>
          <a:p>
            <a:pPr lvl="1">
              <a:buFont typeface="System Font Regular"/>
              <a:buChar char="–"/>
            </a:pPr>
            <a:r>
              <a:rPr lang="en-GB" sz="1600" dirty="0">
                <a:latin typeface="LM Sans 10" pitchFamily="2" charset="77"/>
              </a:rPr>
              <a:t>Does Cabernet Sauvignon go well with seafood?</a:t>
            </a:r>
          </a:p>
          <a:p>
            <a:pPr lvl="1">
              <a:buFont typeface="System Font Regular"/>
              <a:buChar char="–"/>
            </a:pPr>
            <a:r>
              <a:rPr lang="en-GB" sz="1600" dirty="0">
                <a:latin typeface="LM Sans 10" pitchFamily="2" charset="77"/>
              </a:rPr>
              <a:t>What is the best choice of wine for grilled meat?</a:t>
            </a:r>
          </a:p>
          <a:p>
            <a:pPr lvl="1">
              <a:buFont typeface="System Font Regular"/>
              <a:buChar char="–"/>
            </a:pPr>
            <a:r>
              <a:rPr lang="en-GB" sz="1600" dirty="0">
                <a:latin typeface="LM Sans 10" pitchFamily="2" charset="77"/>
              </a:rPr>
              <a:t>Which characteristics of a wine affect its appropriateness for a dish?</a:t>
            </a:r>
          </a:p>
          <a:p>
            <a:pPr lvl="1">
              <a:buFont typeface="System Font Regular"/>
              <a:buChar char="–"/>
            </a:pPr>
            <a:r>
              <a:rPr lang="en-GB" sz="1600" dirty="0">
                <a:latin typeface="LM Sans 10" pitchFamily="2" charset="77"/>
              </a:rPr>
              <a:t>Does a bouquet or body of a specific wine change with vintage year?</a:t>
            </a:r>
          </a:p>
          <a:p>
            <a:pPr lvl="1">
              <a:buFont typeface="System Font Regular"/>
              <a:buChar char="–"/>
            </a:pPr>
            <a:r>
              <a:rPr lang="en-GB" sz="1600" dirty="0">
                <a:latin typeface="LM Sans 10" pitchFamily="2" charset="77"/>
              </a:rPr>
              <a:t>What were good vintages for Napa Zinfandel?</a:t>
            </a:r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E6E49-3D46-D147-B95C-E40368F3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6E480-DF35-B042-8B03-5FB87B34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0ED6-CAFF-E040-9AD7-BFC74455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79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222249"/>
            <a:ext cx="7945437" cy="825500"/>
          </a:xfrm>
        </p:spPr>
        <p:txBody>
          <a:bodyPr/>
          <a:lstStyle/>
          <a:p>
            <a:r>
              <a:rPr lang="en-US" dirty="0" err="1"/>
              <a:t>Methontology</a:t>
            </a:r>
            <a:r>
              <a:rPr lang="en-US" dirty="0"/>
              <a:t> </a:t>
            </a:r>
            <a:r>
              <a:rPr lang="en-US" dirty="0">
                <a:solidFill>
                  <a:srgbClr val="C78500"/>
                </a:solidFill>
              </a:rPr>
              <a:t>[adapted to OWL2]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M Sans 10" pitchFamily="2" charset="77"/>
              </a:rPr>
              <a:t>Developed within the Ontology Engineering Group at the Polytechnic University of Madrid.</a:t>
            </a:r>
          </a:p>
          <a:p>
            <a:r>
              <a:rPr lang="en-US" dirty="0">
                <a:latin typeface="LM Sans 10" pitchFamily="2" charset="77"/>
              </a:rPr>
              <a:t>It is rooted in the activities identified by the software development process proposed by the IEEE organization and other knowledge engineering methodologies.</a:t>
            </a:r>
          </a:p>
          <a:p>
            <a:r>
              <a:rPr lang="en-US" dirty="0">
                <a:latin typeface="LM Sans 10" pitchFamily="2" charset="77"/>
              </a:rPr>
              <a:t>Proposal for the construction of ontologies by the Foundation for Intelligent Physical Agents (FIPA).</a:t>
            </a:r>
          </a:p>
          <a:p>
            <a:r>
              <a:rPr lang="en-US" dirty="0">
                <a:latin typeface="LM Sans 10" pitchFamily="2" charset="77"/>
              </a:rPr>
              <a:t>Modelling primitives:</a:t>
            </a:r>
          </a:p>
          <a:p>
            <a:pPr lvl="1"/>
            <a:r>
              <a:rPr lang="en-US" dirty="0">
                <a:latin typeface="LM Sans 10" pitchFamily="2" charset="77"/>
              </a:rPr>
              <a:t>concept </a:t>
            </a:r>
            <a:r>
              <a:rPr lang="en-US" dirty="0">
                <a:solidFill>
                  <a:srgbClr val="C78500"/>
                </a:solidFill>
                <a:latin typeface="LM Sans 10" pitchFamily="2" charset="77"/>
              </a:rPr>
              <a:t>[class]</a:t>
            </a:r>
            <a:r>
              <a:rPr lang="en-US" dirty="0">
                <a:latin typeface="LM Sans 10" pitchFamily="2" charset="77"/>
              </a:rPr>
              <a:t>, instance </a:t>
            </a:r>
            <a:r>
              <a:rPr lang="en-US" dirty="0">
                <a:solidFill>
                  <a:srgbClr val="C78500"/>
                </a:solidFill>
                <a:latin typeface="LM Sans 10" pitchFamily="2" charset="77"/>
              </a:rPr>
              <a:t>[individual]</a:t>
            </a:r>
            <a:r>
              <a:rPr lang="en-US" dirty="0">
                <a:latin typeface="LM Sans 10" pitchFamily="2" charset="77"/>
              </a:rPr>
              <a:t>, attribute </a:t>
            </a:r>
            <a:r>
              <a:rPr lang="en-US" dirty="0">
                <a:solidFill>
                  <a:srgbClr val="C78500"/>
                </a:solidFill>
                <a:latin typeface="LM Sans 10" pitchFamily="2" charset="77"/>
              </a:rPr>
              <a:t>[datatype property]</a:t>
            </a:r>
            <a:r>
              <a:rPr lang="en-US" dirty="0">
                <a:latin typeface="LM Sans 10" pitchFamily="2" charset="77"/>
              </a:rPr>
              <a:t>, relation </a:t>
            </a:r>
            <a:r>
              <a:rPr lang="en-US" dirty="0">
                <a:solidFill>
                  <a:srgbClr val="C78500"/>
                </a:solidFill>
                <a:latin typeface="LM Sans 10" pitchFamily="2" charset="77"/>
              </a:rPr>
              <a:t>[object property]</a:t>
            </a:r>
            <a:r>
              <a:rPr lang="en-US" dirty="0">
                <a:latin typeface="LM Sans 10" pitchFamily="2" charset="77"/>
              </a:rPr>
              <a:t>, constant, class attribute, axiom </a:t>
            </a:r>
            <a:r>
              <a:rPr lang="en-US" dirty="0">
                <a:solidFill>
                  <a:srgbClr val="C78500"/>
                </a:solidFill>
                <a:latin typeface="LM Sans 10" pitchFamily="2" charset="77"/>
              </a:rPr>
              <a:t>[OWL2 axiom]</a:t>
            </a:r>
            <a:r>
              <a:rPr lang="en-US" dirty="0">
                <a:latin typeface="LM Sans 10" pitchFamily="2" charset="77"/>
              </a:rPr>
              <a:t>, rule </a:t>
            </a:r>
            <a:r>
              <a:rPr lang="en-US" dirty="0">
                <a:solidFill>
                  <a:srgbClr val="C78500"/>
                </a:solidFill>
                <a:latin typeface="LM Sans 10" pitchFamily="2" charset="77"/>
              </a:rPr>
              <a:t>[SWRL rule]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23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EDA0B-F396-E54F-8B7A-24B2E8695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85" indent="-380985">
              <a:buFont typeface="+mj-lt"/>
              <a:buAutoNum type="arabicPeriod"/>
            </a:pPr>
            <a:r>
              <a:rPr lang="en-US" dirty="0">
                <a:latin typeface="LM Sans 10" pitchFamily="2" charset="77"/>
              </a:rPr>
              <a:t>Build a glossary of terms</a:t>
            </a:r>
          </a:p>
          <a:p>
            <a:pPr marL="380985" indent="-380985">
              <a:buFont typeface="+mj-lt"/>
              <a:buAutoNum type="arabicPeriod"/>
            </a:pPr>
            <a:r>
              <a:rPr lang="en-US" dirty="0">
                <a:latin typeface="LM Sans 10" pitchFamily="2" charset="77"/>
              </a:rPr>
              <a:t>Build a concept taxonomy</a:t>
            </a:r>
          </a:p>
          <a:p>
            <a:pPr marL="380985" indent="-380985">
              <a:buFont typeface="+mj-lt"/>
              <a:buAutoNum type="arabicPeriod"/>
            </a:pPr>
            <a:r>
              <a:rPr lang="en-US" dirty="0">
                <a:latin typeface="LM Sans 10" pitchFamily="2" charset="77"/>
              </a:rPr>
              <a:t>Build a binary relationship diagram</a:t>
            </a:r>
          </a:p>
          <a:p>
            <a:pPr marL="380985" indent="-380985">
              <a:buFont typeface="+mj-lt"/>
              <a:buAutoNum type="arabicPeriod"/>
            </a:pPr>
            <a:r>
              <a:rPr lang="en-US" dirty="0">
                <a:latin typeface="LM Sans 10" pitchFamily="2" charset="77"/>
              </a:rPr>
              <a:t>Build a concept dictionary</a:t>
            </a:r>
          </a:p>
          <a:p>
            <a:pPr marL="380985" indent="-380985">
              <a:buFont typeface="+mj-lt"/>
              <a:buAutoNum type="arabicPeriod"/>
            </a:pPr>
            <a:r>
              <a:rPr lang="en-US" dirty="0">
                <a:latin typeface="LM Sans 10" pitchFamily="2" charset="77"/>
              </a:rPr>
              <a:t>Describe every relationship, attribute, …</a:t>
            </a:r>
          </a:p>
          <a:p>
            <a:pPr marL="380985" indent="-380985">
              <a:buFont typeface="+mj-lt"/>
              <a:buAutoNum type="arabicPeriod"/>
            </a:pPr>
            <a:r>
              <a:rPr lang="en-US" dirty="0">
                <a:latin typeface="LM Sans 10" pitchFamily="2" charset="77"/>
              </a:rPr>
              <a:t>Define Axioms</a:t>
            </a:r>
          </a:p>
          <a:p>
            <a:pPr marL="380985" indent="-380985">
              <a:buFont typeface="+mj-lt"/>
              <a:buAutoNum type="arabicPeriod"/>
            </a:pPr>
            <a:r>
              <a:rPr lang="en-US" dirty="0">
                <a:latin typeface="LM Sans 10" pitchFamily="2" charset="77"/>
              </a:rPr>
              <a:t>Define Rules</a:t>
            </a:r>
          </a:p>
          <a:p>
            <a:pPr marL="380985" indent="-380985">
              <a:buFont typeface="+mj-lt"/>
              <a:buAutoNum type="arabicPeriod"/>
            </a:pPr>
            <a:endParaRPr lang="en-US" dirty="0"/>
          </a:p>
          <a:p>
            <a:pPr marL="380985" indent="-380985">
              <a:buFont typeface="+mj-lt"/>
              <a:buAutoNum type="arabicPeriod"/>
            </a:pPr>
            <a:endParaRPr lang="en-US" dirty="0"/>
          </a:p>
          <a:p>
            <a:pPr marL="380985" indent="-380985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483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T1. Build a glossary of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M Sans 10" pitchFamily="2" charset="77"/>
              </a:rPr>
              <a:t>It includes all the relevant terms of the domain </a:t>
            </a:r>
          </a:p>
          <a:p>
            <a:pPr lvl="1"/>
            <a:r>
              <a:rPr lang="en-US" dirty="0">
                <a:latin typeface="LM Sans 10" pitchFamily="2" charset="77"/>
              </a:rPr>
              <a:t>concepts</a:t>
            </a:r>
          </a:p>
          <a:p>
            <a:pPr lvl="1"/>
            <a:r>
              <a:rPr lang="en-US" dirty="0">
                <a:latin typeface="LM Sans 10" pitchFamily="2" charset="77"/>
              </a:rPr>
              <a:t>instances</a:t>
            </a:r>
          </a:p>
          <a:p>
            <a:pPr lvl="1"/>
            <a:r>
              <a:rPr lang="en-US" dirty="0">
                <a:latin typeface="LM Sans 10" pitchFamily="2" charset="77"/>
              </a:rPr>
              <a:t>attributes</a:t>
            </a:r>
          </a:p>
          <a:p>
            <a:pPr lvl="1"/>
            <a:r>
              <a:rPr lang="en-US" dirty="0">
                <a:latin typeface="LM Sans 10" pitchFamily="2" charset="77"/>
              </a:rPr>
              <a:t>relationships between concepts, </a:t>
            </a:r>
          </a:p>
          <a:p>
            <a:pPr lvl="1"/>
            <a:r>
              <a:rPr lang="en-US" dirty="0">
                <a:latin typeface="LM Sans 10" pitchFamily="2" charset="77"/>
              </a:rPr>
              <a:t>etc.</a:t>
            </a:r>
          </a:p>
          <a:p>
            <a:r>
              <a:rPr lang="en-US" dirty="0">
                <a:latin typeface="LM Sans 10" pitchFamily="2" charset="77"/>
              </a:rPr>
              <a:t>their descriptions in natural language, </a:t>
            </a:r>
          </a:p>
          <a:p>
            <a:r>
              <a:rPr lang="en-US" dirty="0">
                <a:latin typeface="LM Sans 10" pitchFamily="2" charset="77"/>
              </a:rPr>
              <a:t>and their synonyms and acronyms.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052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LM Sans 10" pitchFamily="2" charset="77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14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Group 18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442323"/>
              </p:ext>
            </p:extLst>
          </p:nvPr>
        </p:nvGraphicFramePr>
        <p:xfrm>
          <a:off x="681039" y="1506072"/>
          <a:ext cx="7945436" cy="3058860"/>
        </p:xfrm>
        <a:graphic>
          <a:graphicData uri="http://schemas.openxmlformats.org/drawingml/2006/table">
            <a:tbl>
              <a:tblPr/>
              <a:tblGrid>
                <a:gridCol w="1172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2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2667">
                  <a:extLst>
                    <a:ext uri="{9D8B030D-6E8A-4147-A177-3AD203B41FA5}">
                      <a16:colId xmlns:a16="http://schemas.microsoft.com/office/drawing/2014/main" val="782590254"/>
                    </a:ext>
                  </a:extLst>
                </a:gridCol>
              </a:tblGrid>
              <a:tr h="542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Name</a:t>
                      </a:r>
                      <a:endParaRPr kumimoji="0" lang="es-E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Synonym</a:t>
                      </a:r>
                      <a:endParaRPr kumimoji="0" lang="es-E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Acronym</a:t>
                      </a:r>
                      <a:endParaRPr kumimoji="0" lang="es-E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Description</a:t>
                      </a:r>
                      <a:endParaRPr kumimoji="0" lang="es-E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Type</a:t>
                      </a:r>
                      <a:endParaRPr kumimoji="0" lang="es-E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-79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78500"/>
                          </a:solidFill>
                          <a:effectLst/>
                          <a:latin typeface="+mj-lt"/>
                          <a:ea typeface="ＭＳ Ｐゴシック" charset="0"/>
                          <a:cs typeface="Times New Roman" charset="0"/>
                        </a:rPr>
                        <a:t>OWL </a:t>
                      </a:r>
                      <a:r>
                        <a:rPr kumimoji="0" lang="es-E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78500"/>
                          </a:solidFill>
                          <a:effectLst/>
                          <a:latin typeface="+mj-lt"/>
                          <a:ea typeface="ＭＳ Ｐゴシック" charset="0"/>
                          <a:cs typeface="Times New Roman" charset="0"/>
                        </a:rPr>
                        <a:t>Type</a:t>
                      </a:r>
                      <a:endParaRPr kumimoji="0" lang="es-E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78500"/>
                        </a:solidFill>
                        <a:effectLst/>
                        <a:latin typeface="+mj-lt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age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 of </a:t>
                      </a: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majority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CMU Serif Roman" panose="02000603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--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CMU Serif Roman" panose="02000603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--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CMU Serif Roman" panose="02000603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age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 of </a:t>
                      </a: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majority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 in </a:t>
                      </a: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Spain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 18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CMU Serif Roman" panose="02000603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Constant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CMU Serif Roman" panose="02000603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785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??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77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court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CMU Serif Roman" panose="02000603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tribunal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--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CMU Serif Roman" panose="02000603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Refers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entity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that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represents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 a judicial </a:t>
                      </a: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court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CMU Serif Roman" panose="02000603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Concept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CMU Serif Roman" panose="02000603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785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Class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78500"/>
                        </a:solidFill>
                        <a:effectLst/>
                        <a:latin typeface="Courier" pitchFamily="2" charset="0"/>
                        <a:ea typeface="CMU Serif Roman" panose="02000603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1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birthdate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CMU Serif Roman" panose="02000603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--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CMU Serif Roman" panose="02000603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--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CMU Serif Roman" panose="02000603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Date of </a:t>
                      </a: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birth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 of a </a:t>
                      </a: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person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CMU Serif Roman" panose="02000603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Instance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attribute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CMU Serif Roman" panose="02000603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785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Datatype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785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785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property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78500"/>
                        </a:solidFill>
                        <a:effectLst/>
                        <a:latin typeface="Courier" pitchFamily="2" charset="0"/>
                        <a:ea typeface="CMU Serif Roman" panose="02000603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1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defendant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CMU Serif Roman" panose="02000603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accused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CMU Serif Roman" panose="02000603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--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CMU Serif Roman" panose="02000603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person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sued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 of </a:t>
                      </a: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accused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 in a </a:t>
                      </a: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court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CMU Serif Roman" panose="02000603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Relation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CMU Serif Roman" panose="02000603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-79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785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785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78500"/>
                          </a:solidFill>
                          <a:effectLst/>
                          <a:latin typeface="Courier" pitchFamily="2" charset="0"/>
                          <a:ea typeface="CMU Serif Roman" panose="02000603000000000000" pitchFamily="2" charset="0"/>
                          <a:cs typeface="Times New Roman" panose="02020603050405020304" pitchFamily="18" charset="0"/>
                        </a:rPr>
                        <a:t>property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78500"/>
                        </a:solidFill>
                        <a:effectLst/>
                        <a:latin typeface="Courier" pitchFamily="2" charset="0"/>
                        <a:ea typeface="CMU Serif Roman" panose="02000603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097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A590-DB29-DC40-8877-CC6E0AFA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Instance or Class?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A9C11-9C88-7146-BCAB-054DD6F43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94298"/>
            <a:ext cx="7940676" cy="3985703"/>
          </a:xfrm>
        </p:spPr>
        <p:txBody>
          <a:bodyPr/>
          <a:lstStyle/>
          <a:p>
            <a:r>
              <a:rPr lang="en-GB" dirty="0"/>
              <a:t>Individual instances are the most specific concepts represented in a knowledge base. </a:t>
            </a:r>
          </a:p>
          <a:p>
            <a:endParaRPr lang="en-GB" dirty="0"/>
          </a:p>
          <a:p>
            <a:r>
              <a:rPr lang="en-GB" dirty="0"/>
              <a:t>Depends on the ontology objectives/requirements</a:t>
            </a:r>
          </a:p>
          <a:p>
            <a:endParaRPr lang="en-GB" dirty="0"/>
          </a:p>
          <a:p>
            <a:r>
              <a:rPr lang="en-CH" dirty="0"/>
              <a:t>Beware of the names!</a:t>
            </a:r>
          </a:p>
          <a:p>
            <a:pPr lvl="1"/>
            <a:r>
              <a:rPr lang="en-CH" dirty="0"/>
              <a:t>Bordeaux subclass of France</a:t>
            </a:r>
          </a:p>
          <a:p>
            <a:pPr lvl="2">
              <a:buFontTx/>
              <a:buChar char="-"/>
            </a:pPr>
            <a:r>
              <a:rPr lang="en-CH" dirty="0"/>
              <a:t>YES: for wine classes (a Bordeaux is a French wine)</a:t>
            </a:r>
          </a:p>
          <a:p>
            <a:pPr lvl="2">
              <a:buFontTx/>
              <a:buChar char="-"/>
            </a:pPr>
            <a:r>
              <a:rPr lang="en-CH" dirty="0"/>
              <a:t>NO: for geographic entities</a:t>
            </a:r>
            <a:endParaRPr lang="en-GB" dirty="0"/>
          </a:p>
          <a:p>
            <a:pPr lvl="2">
              <a:buFontTx/>
              <a:buChar char="-"/>
            </a:pPr>
            <a:endParaRPr lang="en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29EAE-AED6-FB4A-9BF9-F05B278A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129E1-DFB1-E941-95A6-BAA51E84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4F16F-CD85-2344-9491-7E3C964D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5EA39-4858-6242-8345-127FF54B27B1}" type="slidenum">
              <a:rPr lang="en-US" smtClean="0"/>
              <a:pPr>
                <a:defRPr/>
              </a:pPr>
              <a:t>15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41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itchFamily="2" charset="77"/>
              </a:rPr>
              <a:t>T2. Build a concept taxonomy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LM Sans 10" pitchFamily="2" charset="77"/>
            </a:endParaRPr>
          </a:p>
          <a:p>
            <a:endParaRPr lang="en-US" dirty="0">
              <a:latin typeface="LM Sans 10" pitchFamily="2" charset="77"/>
            </a:endParaRPr>
          </a:p>
          <a:p>
            <a:r>
              <a:rPr lang="en-US" dirty="0">
                <a:latin typeface="LM Sans 10" pitchFamily="2" charset="77"/>
              </a:rPr>
              <a:t>Select the concepts from the glossary</a:t>
            </a:r>
          </a:p>
          <a:p>
            <a:endParaRPr lang="en-US" dirty="0">
              <a:latin typeface="LM Sans 10" pitchFamily="2" charset="77"/>
            </a:endParaRPr>
          </a:p>
          <a:p>
            <a:r>
              <a:rPr lang="en-US" dirty="0">
                <a:latin typeface="LM Sans 10" pitchFamily="2" charset="77"/>
              </a:rPr>
              <a:t>Arrange them in a </a:t>
            </a:r>
            <a:r>
              <a:rPr lang="en-US" dirty="0" err="1">
                <a:latin typeface="LM Sans 10" pitchFamily="2" charset="77"/>
              </a:rPr>
              <a:t>subconcept</a:t>
            </a:r>
            <a:r>
              <a:rPr lang="en-US" dirty="0">
                <a:latin typeface="LM Sans 10" pitchFamily="2" charset="77"/>
              </a:rPr>
              <a:t> hierarchy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594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itchFamily="2" charset="77"/>
              </a:rPr>
              <a:t>T3. Build a binary relationship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94298"/>
            <a:ext cx="7772400" cy="1244537"/>
          </a:xfrm>
        </p:spPr>
        <p:txBody>
          <a:bodyPr/>
          <a:lstStyle/>
          <a:p>
            <a:r>
              <a:rPr lang="en-US" dirty="0">
                <a:latin typeface="LM Sans 10" pitchFamily="2" charset="77"/>
              </a:rPr>
              <a:t>Include relations between concept</a:t>
            </a:r>
          </a:p>
          <a:p>
            <a:r>
              <a:rPr lang="en-US" dirty="0">
                <a:latin typeface="LM Sans 10" pitchFamily="2" charset="77"/>
              </a:rPr>
              <a:t>and their inverse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9106" y="3194202"/>
            <a:ext cx="2018304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Judgement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67433" y="3775103"/>
            <a:ext cx="995786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/>
              <a:t>plaintiff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9495" y="4254005"/>
            <a:ext cx="1234633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/>
              <a:t>defendant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40AB92-EA03-F044-8104-340261B8D2B2}"/>
              </a:ext>
            </a:extLst>
          </p:cNvPr>
          <p:cNvSpPr/>
          <p:nvPr/>
        </p:nvSpPr>
        <p:spPr bwMode="auto">
          <a:xfrm>
            <a:off x="1322194" y="3229407"/>
            <a:ext cx="2214483" cy="4001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Grande" charset="0"/>
                <a:ea typeface="ＭＳ Ｐゴシック" charset="-128"/>
                <a:cs typeface="ＭＳ Ｐゴシック" charset="-128"/>
              </a:rPr>
              <a:t>Legal Entity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0C0D0252-9D28-E845-A296-FBE5587B0855}"/>
              </a:ext>
            </a:extLst>
          </p:cNvPr>
          <p:cNvCxnSpPr>
            <a:cxnSpLocks/>
            <a:stCxn id="8" idx="2"/>
            <a:endCxn id="12" idx="2"/>
          </p:cNvCxnSpPr>
          <p:nvPr/>
        </p:nvCxnSpPr>
        <p:spPr bwMode="auto">
          <a:xfrm rot="5400000">
            <a:off x="4736245" y="1287503"/>
            <a:ext cx="35205" cy="4648822"/>
          </a:xfrm>
          <a:prstGeom prst="curvedConnector3">
            <a:avLst>
              <a:gd name="adj1" fmla="val 1487806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4E5D87A1-D598-204B-A238-4611919CE334}"/>
              </a:ext>
            </a:extLst>
          </p:cNvPr>
          <p:cNvCxnSpPr>
            <a:cxnSpLocks/>
            <a:stCxn id="8" idx="2"/>
            <a:endCxn id="12" idx="2"/>
          </p:cNvCxnSpPr>
          <p:nvPr/>
        </p:nvCxnSpPr>
        <p:spPr bwMode="auto">
          <a:xfrm rot="5400000">
            <a:off x="4736245" y="1287503"/>
            <a:ext cx="35205" cy="4648822"/>
          </a:xfrm>
          <a:prstGeom prst="curvedConnector3">
            <a:avLst>
              <a:gd name="adj1" fmla="val 296473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81477719-1FD2-484B-8AF1-4E997438DAD3}"/>
              </a:ext>
            </a:extLst>
          </p:cNvPr>
          <p:cNvCxnSpPr>
            <a:cxnSpLocks/>
            <a:stCxn id="12" idx="0"/>
            <a:endCxn id="8" idx="0"/>
          </p:cNvCxnSpPr>
          <p:nvPr/>
        </p:nvCxnSpPr>
        <p:spPr bwMode="auto">
          <a:xfrm rot="5400000" flipH="1" flipV="1">
            <a:off x="4736245" y="887394"/>
            <a:ext cx="35205" cy="4648822"/>
          </a:xfrm>
          <a:prstGeom prst="curvedConnector3">
            <a:avLst>
              <a:gd name="adj1" fmla="val 1207698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886B5F7-10A6-DC4F-87E6-4A191EEFC5B0}"/>
              </a:ext>
            </a:extLst>
          </p:cNvPr>
          <p:cNvSpPr txBox="1"/>
          <p:nvPr/>
        </p:nvSpPr>
        <p:spPr>
          <a:xfrm>
            <a:off x="4088049" y="2770138"/>
            <a:ext cx="1497526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/>
              <a:t>is plaintiff in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41881384-1CD4-F043-8499-708A2644AC81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4736244" y="887392"/>
            <a:ext cx="35205" cy="4648822"/>
          </a:xfrm>
          <a:prstGeom prst="curvedConnector3">
            <a:avLst>
              <a:gd name="adj1" fmla="val 278648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5589E78-18D1-F248-A504-455B630B7DC6}"/>
              </a:ext>
            </a:extLst>
          </p:cNvPr>
          <p:cNvSpPr txBox="1"/>
          <p:nvPr/>
        </p:nvSpPr>
        <p:spPr>
          <a:xfrm>
            <a:off x="3968625" y="2276783"/>
            <a:ext cx="1736374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/>
              <a:t>is defendant in</a:t>
            </a:r>
          </a:p>
        </p:txBody>
      </p:sp>
    </p:spTree>
    <p:extLst>
      <p:ext uri="{BB962C8B-B14F-4D97-AF65-F5344CB8AC3E}">
        <p14:creationId xmlns:p14="http://schemas.microsoft.com/office/powerpoint/2010/main" val="1699830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itchFamily="2" charset="77"/>
              </a:rPr>
              <a:t>T4. Build a concept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M Sans 10" pitchFamily="2" charset="77"/>
              </a:rPr>
              <a:t>Specify the properties that describe each concept</a:t>
            </a:r>
          </a:p>
          <a:p>
            <a:endParaRPr lang="en-US" dirty="0">
              <a:latin typeface="LM Sans 10" pitchFamily="2" charset="77"/>
            </a:endParaRPr>
          </a:p>
          <a:p>
            <a:pPr lvl="1"/>
            <a:r>
              <a:rPr lang="en-US" dirty="0">
                <a:latin typeface="LM Sans 10" pitchFamily="2" charset="77"/>
              </a:rPr>
              <a:t>concept </a:t>
            </a:r>
            <a:r>
              <a:rPr lang="en-US" dirty="0">
                <a:solidFill>
                  <a:srgbClr val="C78500"/>
                </a:solidFill>
                <a:latin typeface="LM Sans 10" pitchFamily="2" charset="77"/>
              </a:rPr>
              <a:t>[class]</a:t>
            </a:r>
            <a:r>
              <a:rPr lang="en-US" dirty="0">
                <a:latin typeface="LM Sans 10" pitchFamily="2" charset="77"/>
              </a:rPr>
              <a:t> name</a:t>
            </a:r>
          </a:p>
          <a:p>
            <a:pPr lvl="1"/>
            <a:r>
              <a:rPr lang="en-US" dirty="0">
                <a:latin typeface="LM Sans 10" pitchFamily="2" charset="77"/>
              </a:rPr>
              <a:t>instances </a:t>
            </a:r>
            <a:r>
              <a:rPr lang="en-US" dirty="0">
                <a:solidFill>
                  <a:srgbClr val="C78500"/>
                </a:solidFill>
                <a:latin typeface="LM Sans 10" pitchFamily="2" charset="77"/>
              </a:rPr>
              <a:t>[individuals] </a:t>
            </a:r>
            <a:r>
              <a:rPr lang="en-US" dirty="0">
                <a:latin typeface="LM Sans 10" pitchFamily="2" charset="77"/>
              </a:rPr>
              <a:t>(examples)</a:t>
            </a:r>
          </a:p>
          <a:p>
            <a:pPr lvl="1"/>
            <a:r>
              <a:rPr lang="en-US" dirty="0">
                <a:latin typeface="LM Sans 10" pitchFamily="2" charset="77"/>
              </a:rPr>
              <a:t>class attributes</a:t>
            </a:r>
          </a:p>
          <a:p>
            <a:pPr lvl="1"/>
            <a:r>
              <a:rPr lang="en-US" dirty="0">
                <a:latin typeface="LM Sans 10" pitchFamily="2" charset="77"/>
              </a:rPr>
              <a:t>instance attributes </a:t>
            </a:r>
            <a:r>
              <a:rPr lang="en-US" dirty="0">
                <a:solidFill>
                  <a:srgbClr val="C78500"/>
                </a:solidFill>
                <a:latin typeface="LM Sans 10" pitchFamily="2" charset="77"/>
              </a:rPr>
              <a:t>[datatype properties] </a:t>
            </a:r>
            <a:endParaRPr lang="en-US" dirty="0">
              <a:latin typeface="LM Sans 10" pitchFamily="2" charset="77"/>
            </a:endParaRPr>
          </a:p>
          <a:p>
            <a:pPr lvl="1"/>
            <a:r>
              <a:rPr lang="en-US" dirty="0">
                <a:latin typeface="LM Sans 10" pitchFamily="2" charset="77"/>
              </a:rPr>
              <a:t>relationships </a:t>
            </a:r>
            <a:r>
              <a:rPr lang="en-US" dirty="0">
                <a:solidFill>
                  <a:srgbClr val="C78500"/>
                </a:solidFill>
                <a:latin typeface="LM Sans 10" pitchFamily="2" charset="77"/>
              </a:rPr>
              <a:t>[object properties] </a:t>
            </a:r>
            <a:endParaRPr lang="en-US" dirty="0">
              <a:latin typeface="LM Sans 10" pitchFamily="2" charset="77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528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DDE61A0-0715-8C42-85CA-58875FC5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19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7" name="Group 2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1086740"/>
              </p:ext>
            </p:extLst>
          </p:nvPr>
        </p:nvGraphicFramePr>
        <p:xfrm>
          <a:off x="681039" y="1138517"/>
          <a:ext cx="7835432" cy="3774097"/>
        </p:xfrm>
        <a:graphic>
          <a:graphicData uri="http://schemas.openxmlformats.org/drawingml/2006/table">
            <a:tbl>
              <a:tblPr/>
              <a:tblGrid>
                <a:gridCol w="169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8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0614">
                <a:tc>
                  <a:txBody>
                    <a:bodyPr/>
                    <a:lstStyle/>
                    <a:p>
                      <a:pPr marL="7938" marR="0" lvl="0" indent="-79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Concept </a:t>
                      </a:r>
                      <a:r>
                        <a:rPr kumimoji="0" lang="es-E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name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7938" marR="0" lvl="0" indent="-79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78500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[</a:t>
                      </a:r>
                      <a:r>
                        <a:rPr kumimoji="0" lang="es-E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78500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Classes</a:t>
                      </a: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78500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]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785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Instances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-79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Instance</a:t>
                      </a: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  <a:r>
                        <a:rPr kumimoji="0" lang="es-E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attributes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7938" marR="0" lvl="0" indent="-79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78500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[</a:t>
                      </a:r>
                      <a:r>
                        <a:rPr kumimoji="0" lang="es-E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78500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Datatype</a:t>
                      </a: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78500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  <a:r>
                        <a:rPr kumimoji="0" lang="es-E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78500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properties</a:t>
                      </a: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78500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]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785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Relations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7938" marR="0" lvl="0" indent="-79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78500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[</a:t>
                      </a:r>
                      <a:r>
                        <a:rPr kumimoji="0" lang="es-E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78500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Object</a:t>
                      </a: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78500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  <a:r>
                        <a:rPr kumimoji="0" lang="es-E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78500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Properties</a:t>
                      </a: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78500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]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785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559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ＭＳ Ｐゴシック" charset="0"/>
                          <a:cs typeface="Times New Roman" charset="0"/>
                        </a:rPr>
                        <a:t>court</a:t>
                      </a:r>
                      <a:endParaRPr kumimoji="0" lang="en-AU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AU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ＭＳ Ｐゴシック" charset="0"/>
                          <a:cs typeface="Times New Roman" charset="0"/>
                        </a:rPr>
                        <a:t>Supreme court of NC</a:t>
                      </a:r>
                    </a:p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AU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ＭＳ Ｐゴシック" charset="0"/>
                          <a:cs typeface="Times New Roman" charset="0"/>
                        </a:rPr>
                        <a:t>Court of Appeals of NC</a:t>
                      </a:r>
                    </a:p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AU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ＭＳ Ｐゴシック" charset="0"/>
                          <a:cs typeface="Times New Roman" charset="0"/>
                        </a:rPr>
                        <a:t>Supreme court of the UK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ＭＳ Ｐゴシック" charset="0"/>
                          <a:cs typeface="Times New Roman" charset="0"/>
                        </a:rPr>
                        <a:t>number of members</a:t>
                      </a:r>
                      <a:endParaRPr kumimoji="0" lang="en-AU" sz="12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ＭＳ Ｐゴシック" charset="0"/>
                          <a:cs typeface="Times New Roman" charset="0"/>
                        </a:rPr>
                        <a:t>location</a:t>
                      </a:r>
                      <a:endParaRPr kumimoji="0" lang="en-AU" sz="12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ＭＳ Ｐゴシック" charset="0"/>
                          <a:cs typeface="Times New Roman" charset="0"/>
                        </a:rPr>
                        <a:t>jurisdiction</a:t>
                      </a:r>
                      <a:endParaRPr kumimoji="0" lang="en-AU" sz="12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ＭＳ Ｐゴシック" charset="0"/>
                          <a:cs typeface="Times New Roman" charset="0"/>
                        </a:rPr>
                        <a:t>holds</a:t>
                      </a:r>
                      <a:endParaRPr kumimoji="0" lang="en-AU" sz="12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63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ＭＳ Ｐゴシック" charset="0"/>
                          <a:cs typeface="Times New Roman" charset="0"/>
                        </a:rPr>
                        <a:t>company</a:t>
                      </a:r>
                      <a:endParaRPr kumimoji="0" lang="en-AU" sz="12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ＭＳ Ｐゴシック" charset="0"/>
                          <a:cs typeface="Times New Roman" charset="0"/>
                        </a:rPr>
                        <a:t>--</a:t>
                      </a:r>
                      <a:endParaRPr kumimoji="0" lang="en-AU" sz="12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ＭＳ Ｐゴシック" charset="0"/>
                          <a:cs typeface="Times New Roman" charset="0"/>
                        </a:rPr>
                        <a:t>name</a:t>
                      </a:r>
                      <a:endParaRPr kumimoji="0" lang="en-AU" sz="12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ＭＳ Ｐゴシック" charset="0"/>
                          <a:cs typeface="Times New Roman" charset="0"/>
                        </a:rPr>
                        <a:t>--</a:t>
                      </a:r>
                      <a:endParaRPr kumimoji="0" lang="en-AU" sz="12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2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ＭＳ Ｐゴシック" charset="0"/>
                          <a:cs typeface="Times New Roman" charset="0"/>
                        </a:rPr>
                        <a:t>trial</a:t>
                      </a:r>
                      <a:endParaRPr kumimoji="0" lang="en-AU" sz="12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ＭＳ Ｐゴシック" charset="0"/>
                          <a:cs typeface="Times New Roman" charset="0"/>
                        </a:rPr>
                        <a:t>--</a:t>
                      </a:r>
                      <a:endParaRPr kumimoji="0" lang="en-AU" sz="12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ＭＳ Ｐゴシック" charset="0"/>
                          <a:cs typeface="Times New Roman" charset="0"/>
                        </a:rPr>
                        <a:t>start date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ＭＳ Ｐゴシック" charset="0"/>
                          <a:cs typeface="Times New Roman" charset="0"/>
                        </a:rPr>
                        <a:t>end date</a:t>
                      </a:r>
                      <a:endParaRPr kumimoji="0" lang="en-AU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ＭＳ Ｐゴシック" charset="0"/>
                          <a:cs typeface="Times New Roman" charset="0"/>
                        </a:rPr>
                        <a:t>plaintiff</a:t>
                      </a:r>
                      <a:endParaRPr kumimoji="0" lang="en-AU" sz="12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ＭＳ Ｐゴシック" charset="0"/>
                          <a:cs typeface="Times New Roman" charset="0"/>
                        </a:rPr>
                        <a:t>defendant</a:t>
                      </a:r>
                      <a:endParaRPr kumimoji="0" lang="en-AU" sz="12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ＭＳ Ｐゴシック" charset="0"/>
                          <a:cs typeface="Times New Roman" charset="0"/>
                        </a:rPr>
                        <a:t>held in</a:t>
                      </a:r>
                      <a:endParaRPr kumimoji="0" lang="en-AU" sz="12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63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ＭＳ Ｐゴシック" charset="0"/>
                          <a:cs typeface="Arial" charset="0"/>
                        </a:rPr>
                        <a:t>legal entity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ＭＳ Ｐゴシック" charset="0"/>
                          <a:cs typeface="Times New Roman" charset="0"/>
                        </a:rPr>
                        <a:t>--</a:t>
                      </a:r>
                      <a:endParaRPr kumimoji="0" lang="en-AU" sz="12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ＭＳ Ｐゴシック" charset="0"/>
                          <a:cs typeface="Times New Roman" charset="0"/>
                        </a:rPr>
                        <a:t>--</a:t>
                      </a:r>
                      <a:endParaRPr kumimoji="0" lang="en-AU" sz="12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ＭＳ Ｐゴシック" charset="0"/>
                          <a:cs typeface="Times New Roman" charset="0"/>
                        </a:rPr>
                        <a:t>is plaintiff in</a:t>
                      </a:r>
                      <a:endParaRPr kumimoji="0" lang="en-AU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ＭＳ Ｐゴシック" charset="0"/>
                          <a:cs typeface="Times New Roman" charset="0"/>
                        </a:rPr>
                        <a:t>is defendant in</a:t>
                      </a:r>
                      <a:endParaRPr kumimoji="0" lang="en-AU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83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Uschold</a:t>
            </a:r>
            <a:r>
              <a:rPr lang="en-US" b="1" dirty="0"/>
              <a:t> and King’s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85" indent="-380985">
              <a:buFont typeface="+mj-lt"/>
              <a:buAutoNum type="arabicPeriod"/>
            </a:pPr>
            <a:r>
              <a:rPr lang="en-US" i="1" dirty="0">
                <a:latin typeface="LM Sans 10" pitchFamily="2" charset="77"/>
              </a:rPr>
              <a:t>Identify purpose</a:t>
            </a:r>
            <a:r>
              <a:rPr lang="en-US" dirty="0">
                <a:latin typeface="LM Sans 10" pitchFamily="2" charset="77"/>
              </a:rPr>
              <a:t>. It is important to be clear why the ontology is being built and what its intended uses are.</a:t>
            </a:r>
          </a:p>
          <a:p>
            <a:pPr marL="380985" indent="-380985">
              <a:buFont typeface="+mj-lt"/>
              <a:buAutoNum type="arabicPeriod"/>
            </a:pPr>
            <a:r>
              <a:rPr lang="en-US" i="1" dirty="0">
                <a:latin typeface="LM Sans 10" pitchFamily="2" charset="77"/>
              </a:rPr>
              <a:t>Building the ontology</a:t>
            </a:r>
          </a:p>
          <a:p>
            <a:pPr marL="726253" lvl="1" indent="-380985">
              <a:buFont typeface="+mj-lt"/>
              <a:buAutoNum type="arabicPeriod"/>
            </a:pPr>
            <a:r>
              <a:rPr lang="en-US" i="1" dirty="0">
                <a:latin typeface="LM Sans 10" pitchFamily="2" charset="77"/>
              </a:rPr>
              <a:t>capture</a:t>
            </a:r>
          </a:p>
          <a:p>
            <a:pPr marL="726253" lvl="1" indent="-380985">
              <a:buFont typeface="+mj-lt"/>
              <a:buAutoNum type="arabicPeriod"/>
            </a:pPr>
            <a:r>
              <a:rPr lang="en-US" i="1" dirty="0">
                <a:latin typeface="LM Sans 10" pitchFamily="2" charset="77"/>
              </a:rPr>
              <a:t>coding</a:t>
            </a:r>
          </a:p>
          <a:p>
            <a:pPr marL="726253" lvl="1" indent="-380985">
              <a:buFont typeface="+mj-lt"/>
              <a:buAutoNum type="arabicPeriod"/>
            </a:pPr>
            <a:r>
              <a:rPr lang="en-US" i="1" dirty="0">
                <a:latin typeface="LM Sans 10" pitchFamily="2" charset="77"/>
              </a:rPr>
              <a:t>integration</a:t>
            </a:r>
            <a:endParaRPr lang="en-US" dirty="0">
              <a:latin typeface="LM Sans 10" pitchFamily="2" charset="77"/>
            </a:endParaRPr>
          </a:p>
          <a:p>
            <a:pPr marL="380985" indent="-380985">
              <a:buFont typeface="+mj-lt"/>
              <a:buAutoNum type="arabicPeriod"/>
            </a:pPr>
            <a:r>
              <a:rPr lang="en-US" i="1" dirty="0">
                <a:latin typeface="LM Sans 10" pitchFamily="2" charset="77"/>
              </a:rPr>
              <a:t>Evaluation</a:t>
            </a:r>
            <a:r>
              <a:rPr lang="en-US" dirty="0">
                <a:latin typeface="LM Sans 10" pitchFamily="2" charset="77"/>
              </a:rPr>
              <a:t>, “... with respect to a frame of reference ... The frame of reference may be requirements specifications, competency questions, and/or the real world”.</a:t>
            </a:r>
          </a:p>
          <a:p>
            <a:pPr marL="380985" indent="-380985">
              <a:buFont typeface="+mj-lt"/>
              <a:buAutoNum type="arabicPeriod"/>
            </a:pPr>
            <a:r>
              <a:rPr lang="en-US" i="1" dirty="0">
                <a:latin typeface="LM Sans 10" pitchFamily="2" charset="77"/>
              </a:rPr>
              <a:t>Documentation </a:t>
            </a:r>
            <a:r>
              <a:rPr lang="en-US" dirty="0">
                <a:latin typeface="LM Sans 10" pitchFamily="2" charset="77"/>
              </a:rPr>
              <a:t>recommends that guidelines be established for documenting ontologies, possibly differing according to the type and purpose of the ontology.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994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itchFamily="2" charset="77"/>
              </a:rPr>
              <a:t>Describe every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LM Sans 10" pitchFamily="2" charset="77"/>
              </a:rPr>
              <a:t>name</a:t>
            </a:r>
          </a:p>
          <a:p>
            <a:pPr lvl="1"/>
            <a:r>
              <a:rPr lang="en-US" dirty="0">
                <a:latin typeface="LM Sans 10" pitchFamily="2" charset="77"/>
              </a:rPr>
              <a:t>inverse</a:t>
            </a:r>
          </a:p>
          <a:p>
            <a:pPr lvl="1"/>
            <a:r>
              <a:rPr lang="en-US" dirty="0">
                <a:latin typeface="LM Sans 10" pitchFamily="2" charset="77"/>
              </a:rPr>
              <a:t>origin (domain) concept</a:t>
            </a:r>
          </a:p>
          <a:p>
            <a:pPr lvl="1"/>
            <a:r>
              <a:rPr lang="en-US" dirty="0">
                <a:latin typeface="LM Sans 10" pitchFamily="2" charset="77"/>
              </a:rPr>
              <a:t>destination (range) concept</a:t>
            </a:r>
          </a:p>
          <a:p>
            <a:pPr lvl="1"/>
            <a:r>
              <a:rPr lang="en-US" dirty="0">
                <a:latin typeface="LM Sans 10" pitchFamily="2" charset="77"/>
              </a:rPr>
              <a:t>cardinality</a:t>
            </a:r>
          </a:p>
          <a:p>
            <a:pPr lvl="1"/>
            <a:endParaRPr lang="en-US" dirty="0">
              <a:latin typeface="LM Sans 10" pitchFamily="2" charset="77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12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itchFamily="2" charset="77"/>
              </a:rPr>
              <a:t>Detailed description 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M Sans 10" pitchFamily="2" charset="77"/>
              </a:rPr>
              <a:t>attributes</a:t>
            </a:r>
          </a:p>
          <a:p>
            <a:pPr lvl="1"/>
            <a:r>
              <a:rPr lang="en-US" dirty="0">
                <a:latin typeface="LM Sans 10" pitchFamily="2" charset="77"/>
              </a:rPr>
              <a:t>type of values</a:t>
            </a:r>
          </a:p>
          <a:p>
            <a:pPr lvl="1"/>
            <a:r>
              <a:rPr lang="en-US" dirty="0">
                <a:latin typeface="LM Sans 10" pitchFamily="2" charset="77"/>
              </a:rPr>
              <a:t>cardinality</a:t>
            </a:r>
          </a:p>
          <a:p>
            <a:r>
              <a:rPr lang="en-US" dirty="0">
                <a:latin typeface="LM Sans 10" pitchFamily="2" charset="77"/>
              </a:rPr>
              <a:t>constants</a:t>
            </a:r>
          </a:p>
          <a:p>
            <a:r>
              <a:rPr lang="en-US" dirty="0">
                <a:latin typeface="LM Sans 10" pitchFamily="2" charset="77"/>
              </a:rPr>
              <a:t>instances</a:t>
            </a:r>
          </a:p>
          <a:p>
            <a:endParaRPr lang="en-US" dirty="0">
              <a:latin typeface="LM Sans 10" pitchFamily="2" charset="77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01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itchFamily="2" charset="77"/>
              </a:rPr>
              <a:t>Axioms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M Sans 10" pitchFamily="2" charset="77"/>
              </a:rPr>
              <a:t>logical formulae that are always true (invariants)</a:t>
            </a:r>
          </a:p>
          <a:p>
            <a:endParaRPr lang="en-US" dirty="0">
              <a:latin typeface="LM Sans 10" pitchFamily="2" charset="77"/>
            </a:endParaRPr>
          </a:p>
          <a:p>
            <a:pPr lvl="1"/>
            <a:r>
              <a:rPr lang="en-US" dirty="0">
                <a:latin typeface="LM Sans 10" pitchFamily="2" charset="77"/>
              </a:rPr>
              <a:t>act as constraints on instances</a:t>
            </a:r>
          </a:p>
          <a:p>
            <a:pPr lvl="1"/>
            <a:r>
              <a:rPr lang="en-US" dirty="0">
                <a:latin typeface="LM Sans 10" pitchFamily="2" charset="77"/>
              </a:rPr>
              <a:t>described in natural language and formally</a:t>
            </a:r>
          </a:p>
          <a:p>
            <a:pPr lvl="1"/>
            <a:endParaRPr lang="en-US" dirty="0">
              <a:latin typeface="LM Sans 10" pitchFamily="2" charset="77"/>
            </a:endParaRPr>
          </a:p>
          <a:p>
            <a:pPr marL="0" indent="0">
              <a:buNone/>
            </a:pPr>
            <a:r>
              <a:rPr lang="en-US" dirty="0">
                <a:latin typeface="LM Sans 10" pitchFamily="2" charset="77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LM Sans 10" pitchFamily="2" charset="77"/>
              </a:rPr>
              <a:t>"The same person cannot be the defendant and the plaintiff in the same trial"</a:t>
            </a:r>
          </a:p>
          <a:p>
            <a:pPr lvl="0" eaLnBrk="1" hangingPunct="1"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endParaRPr lang="en-US" dirty="0">
              <a:latin typeface="LM Sans 10" pitchFamily="2" charset="77"/>
            </a:endParaRPr>
          </a:p>
          <a:p>
            <a:pPr lvl="0" eaLnBrk="1" hangingPunct="1"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en-US" dirty="0">
                <a:latin typeface="LM Sans 10" pitchFamily="2" charset="77"/>
              </a:rPr>
              <a:t> ¬ (∃</a:t>
            </a:r>
            <a:r>
              <a:rPr lang="es-ES" sz="2000" i="1" dirty="0">
                <a:solidFill>
                  <a:srgbClr val="000000"/>
                </a:solidFill>
                <a:latin typeface="LM Sans 10" pitchFamily="2" charset="77"/>
                <a:ea typeface="ＭＳ Ｐゴシック" charset="0"/>
                <a:cs typeface="CMU Serif Roman"/>
              </a:rPr>
              <a:t>x</a:t>
            </a:r>
            <a:r>
              <a:rPr lang="en-US" dirty="0">
                <a:latin typeface="LM Sans 10" pitchFamily="2" charset="77"/>
              </a:rPr>
              <a:t>∃</a:t>
            </a:r>
            <a:r>
              <a:rPr lang="es-ES" sz="2000" i="1" dirty="0">
                <a:solidFill>
                  <a:srgbClr val="000000"/>
                </a:solidFill>
                <a:latin typeface="LM Sans 10" pitchFamily="2" charset="77"/>
                <a:ea typeface="ＭＳ Ｐゴシック" charset="0"/>
                <a:cs typeface="CMU Serif Roman"/>
              </a:rPr>
              <a:t>y</a:t>
            </a:r>
            <a:r>
              <a:rPr lang="en-US" sz="1667" dirty="0">
                <a:latin typeface="LM Sans 10" pitchFamily="2" charset="77"/>
              </a:rPr>
              <a:t> </a:t>
            </a:r>
            <a:r>
              <a:rPr lang="es-ES" sz="1667" dirty="0">
                <a:solidFill>
                  <a:srgbClr val="000000"/>
                </a:solidFill>
                <a:latin typeface="LM Sans 10" pitchFamily="2" charset="77"/>
                <a:ea typeface="ＭＳ Ｐゴシック" charset="0"/>
                <a:cs typeface="Times New Roman" charset="0"/>
              </a:rPr>
              <a:t>(</a:t>
            </a:r>
            <a:r>
              <a:rPr lang="es-ES" sz="1667" dirty="0" err="1">
                <a:solidFill>
                  <a:srgbClr val="0000FF"/>
                </a:solidFill>
                <a:latin typeface="LM Sans 10" pitchFamily="2" charset="77"/>
                <a:ea typeface="ＭＳ Ｐゴシック" charset="0"/>
                <a:cs typeface="Times New Roman" charset="0"/>
              </a:rPr>
              <a:t>person</a:t>
            </a:r>
            <a:r>
              <a:rPr lang="es-ES" sz="1667" dirty="0">
                <a:solidFill>
                  <a:srgbClr val="000000"/>
                </a:solidFill>
                <a:latin typeface="LM Sans 10" pitchFamily="2" charset="77"/>
                <a:ea typeface="ＭＳ Ｐゴシック" charset="0"/>
                <a:cs typeface="Times New Roman" charset="0"/>
              </a:rPr>
              <a:t>(</a:t>
            </a:r>
            <a:r>
              <a:rPr lang="es-ES" sz="1667" i="1" dirty="0">
                <a:solidFill>
                  <a:srgbClr val="000000"/>
                </a:solidFill>
                <a:latin typeface="LM Sans 10" pitchFamily="2" charset="77"/>
                <a:ea typeface="ＭＳ Ｐゴシック" charset="0"/>
                <a:cs typeface="CMU Serif Roman"/>
              </a:rPr>
              <a:t>x</a:t>
            </a:r>
            <a:r>
              <a:rPr lang="es-ES" sz="1667" dirty="0">
                <a:solidFill>
                  <a:srgbClr val="000000"/>
                </a:solidFill>
                <a:latin typeface="LM Sans 10" pitchFamily="2" charset="77"/>
                <a:ea typeface="ＭＳ Ｐゴシック" charset="0"/>
                <a:cs typeface="Times New Roman" charset="0"/>
              </a:rPr>
              <a:t>) ∧</a:t>
            </a:r>
            <a:r>
              <a:rPr lang="es-ES" sz="1667" dirty="0">
                <a:solidFill>
                  <a:srgbClr val="0000FF"/>
                </a:solidFill>
                <a:latin typeface="LM Sans 10" pitchFamily="2" charset="77"/>
                <a:ea typeface="ＭＳ Ｐゴシック" charset="0"/>
                <a:cs typeface="Times New Roman" charset="0"/>
              </a:rPr>
              <a:t>trial</a:t>
            </a:r>
            <a:r>
              <a:rPr lang="es-ES" sz="1667" dirty="0">
                <a:solidFill>
                  <a:srgbClr val="000000"/>
                </a:solidFill>
                <a:latin typeface="LM Sans 10" pitchFamily="2" charset="77"/>
                <a:ea typeface="ＭＳ Ｐゴシック" charset="0"/>
                <a:cs typeface="Times New Roman" charset="0"/>
              </a:rPr>
              <a:t>(</a:t>
            </a:r>
            <a:r>
              <a:rPr lang="es-ES" sz="1667" i="1" dirty="0">
                <a:solidFill>
                  <a:srgbClr val="000000"/>
                </a:solidFill>
                <a:latin typeface="LM Sans 10" pitchFamily="2" charset="77"/>
                <a:ea typeface="ＭＳ Ｐゴシック" charset="0"/>
                <a:cs typeface="CMU Serif Roman"/>
              </a:rPr>
              <a:t>y</a:t>
            </a:r>
            <a:r>
              <a:rPr lang="es-ES" sz="1667" dirty="0">
                <a:solidFill>
                  <a:srgbClr val="000000"/>
                </a:solidFill>
                <a:latin typeface="LM Sans 10" pitchFamily="2" charset="77"/>
                <a:ea typeface="ＭＳ Ｐゴシック" charset="0"/>
                <a:cs typeface="Times New Roman" charset="0"/>
              </a:rPr>
              <a:t>) ∧</a:t>
            </a:r>
            <a:r>
              <a:rPr lang="es-ES" sz="1667" dirty="0">
                <a:latin typeface="LM Sans 10" pitchFamily="2" charset="77"/>
                <a:ea typeface="ＭＳ Ｐゴシック" charset="0"/>
                <a:cs typeface="Times New Roman" charset="0"/>
              </a:rPr>
              <a:t> </a:t>
            </a:r>
            <a:r>
              <a:rPr lang="es-ES" sz="1667" dirty="0" err="1">
                <a:solidFill>
                  <a:srgbClr val="FF0000"/>
                </a:solidFill>
                <a:latin typeface="LM Sans 10" pitchFamily="2" charset="77"/>
                <a:ea typeface="ＭＳ Ｐゴシック" charset="0"/>
                <a:cs typeface="Times New Roman" charset="0"/>
              </a:rPr>
              <a:t>defendant</a:t>
            </a:r>
            <a:r>
              <a:rPr lang="es-ES" sz="1667" dirty="0">
                <a:solidFill>
                  <a:srgbClr val="000000"/>
                </a:solidFill>
                <a:latin typeface="LM Sans 10" pitchFamily="2" charset="77"/>
                <a:ea typeface="ＭＳ Ｐゴシック" charset="0"/>
                <a:cs typeface="Times New Roman" charset="0"/>
              </a:rPr>
              <a:t>(</a:t>
            </a:r>
            <a:r>
              <a:rPr lang="es-ES" sz="1667" i="1" dirty="0">
                <a:solidFill>
                  <a:srgbClr val="000000"/>
                </a:solidFill>
                <a:latin typeface="LM Sans 10" pitchFamily="2" charset="77"/>
                <a:ea typeface="ＭＳ Ｐゴシック" charset="0"/>
                <a:cs typeface="CMU Serif Roman"/>
              </a:rPr>
              <a:t>x</a:t>
            </a:r>
            <a:r>
              <a:rPr lang="en-US" sz="1667" dirty="0">
                <a:latin typeface="LM Sans 10" pitchFamily="2" charset="77"/>
              </a:rPr>
              <a:t>, </a:t>
            </a:r>
            <a:r>
              <a:rPr lang="es-ES" sz="1667" i="1" dirty="0">
                <a:solidFill>
                  <a:srgbClr val="000000"/>
                </a:solidFill>
                <a:latin typeface="LM Sans 10" pitchFamily="2" charset="77"/>
                <a:ea typeface="ＭＳ Ｐゴシック" charset="0"/>
                <a:cs typeface="CMU Serif Roman"/>
              </a:rPr>
              <a:t>y</a:t>
            </a:r>
            <a:r>
              <a:rPr lang="es-ES" sz="1667" dirty="0">
                <a:solidFill>
                  <a:srgbClr val="000000"/>
                </a:solidFill>
                <a:latin typeface="LM Sans 10" pitchFamily="2" charset="77"/>
                <a:ea typeface="ＭＳ Ｐゴシック" charset="0"/>
                <a:cs typeface="Times New Roman" charset="0"/>
              </a:rPr>
              <a:t>) ∧</a:t>
            </a:r>
            <a:r>
              <a:rPr lang="es-ES" sz="1667" dirty="0">
                <a:latin typeface="LM Sans 10" pitchFamily="2" charset="77"/>
                <a:ea typeface="ＭＳ Ｐゴシック" charset="0"/>
                <a:cs typeface="Times New Roman" charset="0"/>
              </a:rPr>
              <a:t> </a:t>
            </a:r>
            <a:r>
              <a:rPr lang="es-ES" sz="1667" dirty="0" err="1">
                <a:solidFill>
                  <a:srgbClr val="FF0000"/>
                </a:solidFill>
                <a:latin typeface="LM Sans 10" pitchFamily="2" charset="77"/>
                <a:ea typeface="ＭＳ Ｐゴシック" charset="0"/>
                <a:cs typeface="Times New Roman" charset="0"/>
              </a:rPr>
              <a:t>plaintiff</a:t>
            </a:r>
            <a:r>
              <a:rPr lang="es-ES" sz="1667" dirty="0">
                <a:solidFill>
                  <a:srgbClr val="000000"/>
                </a:solidFill>
                <a:latin typeface="LM Sans 10" pitchFamily="2" charset="77"/>
                <a:ea typeface="ＭＳ Ｐゴシック" charset="0"/>
                <a:cs typeface="Times New Roman" charset="0"/>
              </a:rPr>
              <a:t>(</a:t>
            </a:r>
            <a:r>
              <a:rPr lang="es-ES" sz="1667" i="1" dirty="0">
                <a:solidFill>
                  <a:srgbClr val="000000"/>
                </a:solidFill>
                <a:latin typeface="LM Sans 10" pitchFamily="2" charset="77"/>
                <a:ea typeface="ＭＳ Ｐゴシック" charset="0"/>
                <a:cs typeface="CMU Serif Roman"/>
              </a:rPr>
              <a:t>x</a:t>
            </a:r>
            <a:r>
              <a:rPr lang="en-US" sz="1667" dirty="0">
                <a:latin typeface="LM Sans 10" pitchFamily="2" charset="77"/>
              </a:rPr>
              <a:t>, </a:t>
            </a:r>
            <a:r>
              <a:rPr lang="es-ES" sz="1667" i="1" dirty="0">
                <a:solidFill>
                  <a:srgbClr val="000000"/>
                </a:solidFill>
                <a:latin typeface="LM Sans 10" pitchFamily="2" charset="77"/>
                <a:ea typeface="ＭＳ Ｐゴシック" charset="0"/>
                <a:cs typeface="CMU Serif Roman"/>
              </a:rPr>
              <a:t>y</a:t>
            </a:r>
            <a:r>
              <a:rPr lang="es-ES" sz="1667" dirty="0">
                <a:solidFill>
                  <a:srgbClr val="000000"/>
                </a:solidFill>
                <a:latin typeface="LM Sans 10" pitchFamily="2" charset="77"/>
                <a:ea typeface="ＭＳ Ｐゴシック" charset="0"/>
                <a:cs typeface="Times New Roman" charset="0"/>
              </a:rPr>
              <a:t>)))</a:t>
            </a:r>
            <a:endParaRPr lang="es-ES" sz="1667" dirty="0">
              <a:latin typeface="LM Sans 10" pitchFamily="2" charset="77"/>
              <a:ea typeface="ＭＳ Ｐゴシック" charset="0"/>
              <a:cs typeface="Arial" charset="0"/>
            </a:endParaRPr>
          </a:p>
          <a:p>
            <a:pPr marL="0" indent="0">
              <a:buNone/>
            </a:pPr>
            <a:endParaRPr lang="en-US" dirty="0">
              <a:latin typeface="LM Sans 10" pitchFamily="2" charset="77"/>
            </a:endParaRPr>
          </a:p>
          <a:p>
            <a:endParaRPr lang="en-US" dirty="0">
              <a:latin typeface="LM Sans 10" pitchFamily="2" charset="77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159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itchFamily="2" charset="77"/>
              </a:rPr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M Sans 10" pitchFamily="2" charset="77"/>
              </a:rPr>
              <a:t>to infer knowledge</a:t>
            </a:r>
          </a:p>
          <a:p>
            <a:pPr lvl="1"/>
            <a:r>
              <a:rPr lang="en-US" dirty="0">
                <a:latin typeface="LM Sans 10" pitchFamily="2" charset="77"/>
              </a:rPr>
              <a:t>if &lt;condition&gt; then &lt;consequence or action&gt;</a:t>
            </a:r>
          </a:p>
          <a:p>
            <a:pPr lvl="1"/>
            <a:endParaRPr lang="en-US" dirty="0">
              <a:latin typeface="LM Sans 10" pitchFamily="2" charset="77"/>
            </a:endParaRPr>
          </a:p>
          <a:p>
            <a:pPr marL="0" indent="0">
              <a:buNone/>
            </a:pPr>
            <a:r>
              <a:rPr lang="en-US" dirty="0">
                <a:latin typeface="LM Sans 10" pitchFamily="2" charset="77"/>
              </a:rPr>
              <a:t>"A trial where the defendant is a minor who is over 14 years old is held in a juvenile court"</a:t>
            </a:r>
          </a:p>
          <a:p>
            <a:pPr marL="0" indent="0">
              <a:buNone/>
            </a:pPr>
            <a:endParaRPr lang="en-US" dirty="0">
              <a:latin typeface="LM Sans 10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M Sans 10" pitchFamily="2" charset="77"/>
                <a:ea typeface="Lucida Grande"/>
                <a:cs typeface="Lucida Grande"/>
              </a:rPr>
              <a:t>IF </a:t>
            </a:r>
          </a:p>
          <a:p>
            <a:pPr marL="345268" lvl="1" indent="0">
              <a:buNone/>
            </a:pPr>
            <a:r>
              <a:rPr lang="en-US" dirty="0">
                <a:latin typeface="LM Sans 10" pitchFamily="2" charset="77"/>
                <a:ea typeface="Lucida Grande"/>
                <a:cs typeface="Lucida Grande"/>
              </a:rPr>
              <a:t>minor(?X), trial(?Z) , tribunal(?W) , age(?X, ?Y) , ?Y &gt; 14 , defendant(?X, ?Z) , </a:t>
            </a:r>
            <a:r>
              <a:rPr lang="en-US" dirty="0" err="1">
                <a:latin typeface="LM Sans 10" pitchFamily="2" charset="77"/>
                <a:ea typeface="Lucida Grande"/>
                <a:cs typeface="Lucida Grande"/>
              </a:rPr>
              <a:t>held_in</a:t>
            </a:r>
            <a:r>
              <a:rPr lang="en-US" dirty="0">
                <a:latin typeface="LM Sans 10" pitchFamily="2" charset="77"/>
                <a:ea typeface="Lucida Grande"/>
                <a:cs typeface="Lucida Grande"/>
              </a:rPr>
              <a:t>(?Z, ?W)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M Sans 10" pitchFamily="2" charset="77"/>
                <a:ea typeface="Lucida Grande"/>
                <a:cs typeface="Lucida Grande"/>
              </a:rPr>
              <a:t>THEN</a:t>
            </a:r>
          </a:p>
          <a:p>
            <a:pPr marL="345268" lvl="1" indent="0">
              <a:buNone/>
            </a:pPr>
            <a:r>
              <a:rPr lang="en-US" dirty="0" err="1">
                <a:latin typeface="LM Sans 10" pitchFamily="2" charset="77"/>
                <a:ea typeface="Lucida Grande"/>
                <a:cs typeface="Lucida Grande"/>
              </a:rPr>
              <a:t>youth_court</a:t>
            </a:r>
            <a:r>
              <a:rPr lang="en-US" dirty="0">
                <a:latin typeface="LM Sans 10" pitchFamily="2" charset="77"/>
                <a:ea typeface="Lucida Grande"/>
                <a:cs typeface="Lucida Grande"/>
              </a:rPr>
              <a:t>(?W)</a:t>
            </a:r>
            <a:endParaRPr lang="en-US" dirty="0">
              <a:latin typeface="LM Sans 10" pitchFamily="2" charset="77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14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8EFB-FB9A-4B46-BF7D-0F023365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Gruber’s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38DE7-7675-704B-818B-11E1598B1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Clarity</a:t>
            </a:r>
          </a:p>
          <a:p>
            <a:r>
              <a:rPr lang="en-US" dirty="0"/>
              <a:t>Coherence</a:t>
            </a:r>
          </a:p>
          <a:p>
            <a:r>
              <a:rPr lang="en-US" dirty="0">
                <a:latin typeface="Lucida Grande" charset="0"/>
                <a:ea typeface="ＭＳ Ｐゴシック" charset="0"/>
                <a:cs typeface="ＭＳ Ｐゴシック" charset="0"/>
              </a:rPr>
              <a:t>Extendibility</a:t>
            </a:r>
          </a:p>
          <a:p>
            <a:r>
              <a:rPr lang="en-US" dirty="0">
                <a:latin typeface="Lucida Grande" charset="0"/>
                <a:ea typeface="ＭＳ Ｐゴシック" charset="0"/>
                <a:cs typeface="ＭＳ Ｐゴシック" charset="0"/>
              </a:rPr>
              <a:t>Minimal encoding bias</a:t>
            </a:r>
          </a:p>
          <a:p>
            <a:r>
              <a:rPr lang="en-US" dirty="0">
                <a:latin typeface="Lucida Grande" charset="0"/>
                <a:ea typeface="ＭＳ Ｐゴシック" charset="0"/>
                <a:cs typeface="ＭＳ Ｐゴシック" charset="0"/>
              </a:rPr>
              <a:t>Minimal ontological commitment</a:t>
            </a:r>
          </a:p>
          <a:p>
            <a:endParaRPr lang="en-US" dirty="0">
              <a:latin typeface="Lucida Grande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7F17A-AA56-7F4B-9791-6435CE6F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7471E-28F3-904F-95E1-36FCCCA8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DC9A9-33E6-704E-B1E6-ABB08770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018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ucida Grande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>
                <a:latin typeface="Lucida Grande" charset="0"/>
                <a:ea typeface="ＭＳ Ｐゴシック" charset="0"/>
                <a:cs typeface="ＭＳ Ｐゴシック" charset="0"/>
              </a:rPr>
              <a:t>Gruber) </a:t>
            </a:r>
            <a:r>
              <a:rPr lang="en-US" b="1" dirty="0">
                <a:latin typeface="Lucida Grande" charset="0"/>
                <a:ea typeface="ＭＳ Ｐゴシック" charset="0"/>
                <a:cs typeface="ＭＳ Ｐゴシック" charset="0"/>
              </a:rPr>
              <a:t>1. Clarity:</a:t>
            </a:r>
            <a:r>
              <a:rPr lang="en-US" dirty="0">
                <a:latin typeface="Lucida Grande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LM Sans 10" pitchFamily="2" charset="77"/>
                <a:ea typeface="ＭＳ Ｐゴシック" charset="0"/>
                <a:cs typeface="ＭＳ Ｐゴシック" charset="0"/>
              </a:rPr>
              <a:t>effectively communicate</a:t>
            </a:r>
            <a:r>
              <a:rPr lang="en-US" dirty="0">
                <a:latin typeface="LM Sans 10" pitchFamily="2" charset="77"/>
                <a:ea typeface="ＭＳ Ｐゴシック" charset="0"/>
                <a:cs typeface="ＭＳ Ｐゴシック" charset="0"/>
              </a:rPr>
              <a:t> the intended meaning of defined terms.  </a:t>
            </a:r>
          </a:p>
          <a:p>
            <a:pPr lvl="1"/>
            <a:r>
              <a:rPr lang="en-US" dirty="0">
                <a:latin typeface="LM Sans 10" pitchFamily="2" charset="77"/>
                <a:ea typeface="ＭＳ Ｐゴシック" charset="0"/>
                <a:cs typeface="ＭＳ Ｐゴシック" charset="0"/>
              </a:rPr>
              <a:t>definitions should be </a:t>
            </a:r>
            <a:r>
              <a:rPr lang="en-US" i="1" dirty="0">
                <a:latin typeface="LM Sans 10" pitchFamily="2" charset="77"/>
                <a:ea typeface="ＭＳ Ｐゴシック" charset="0"/>
                <a:cs typeface="ＭＳ Ｐゴシック" charset="0"/>
              </a:rPr>
              <a:t>objective.</a:t>
            </a:r>
            <a:r>
              <a:rPr lang="en-US" dirty="0">
                <a:latin typeface="LM Sans 10" pitchFamily="2" charset="77"/>
                <a:ea typeface="ＭＳ Ｐゴシック" charset="0"/>
                <a:cs typeface="ＭＳ Ｐゴシック" charset="0"/>
              </a:rPr>
              <a:t>  </a:t>
            </a:r>
          </a:p>
          <a:p>
            <a:pPr lvl="1"/>
            <a:r>
              <a:rPr lang="en-US" dirty="0">
                <a:latin typeface="LM Sans 10" pitchFamily="2" charset="77"/>
                <a:ea typeface="ＭＳ Ｐゴシック" charset="0"/>
                <a:cs typeface="ＭＳ Ｐゴシック" charset="0"/>
              </a:rPr>
              <a:t>the definition should be independent of social or computational context. </a:t>
            </a:r>
          </a:p>
          <a:p>
            <a:r>
              <a:rPr lang="en-US" dirty="0">
                <a:solidFill>
                  <a:srgbClr val="0000FF"/>
                </a:solidFill>
                <a:latin typeface="LM Sans 10" pitchFamily="2" charset="77"/>
                <a:ea typeface="ＭＳ Ｐゴシック" charset="0"/>
                <a:cs typeface="ＭＳ Ｐゴシック" charset="0"/>
              </a:rPr>
              <a:t>formalism</a:t>
            </a:r>
            <a:r>
              <a:rPr lang="en-US" dirty="0">
                <a:latin typeface="LM Sans 10" pitchFamily="2" charset="77"/>
                <a:ea typeface="ＭＳ Ｐゴシック" charset="0"/>
                <a:cs typeface="ＭＳ Ｐゴシック" charset="0"/>
              </a:rPr>
              <a:t>: When a definition can be stated in logical axioms, it should be. </a:t>
            </a:r>
          </a:p>
          <a:p>
            <a:r>
              <a:rPr lang="en-US" dirty="0">
                <a:latin typeface="LM Sans 10" pitchFamily="2" charset="77"/>
                <a:ea typeface="ＭＳ Ｐゴシック" charset="0"/>
                <a:cs typeface="ＭＳ Ｐゴシック" charset="0"/>
              </a:rPr>
              <a:t>(where possible) </a:t>
            </a:r>
            <a:r>
              <a:rPr lang="en-US" dirty="0">
                <a:solidFill>
                  <a:srgbClr val="0000FF"/>
                </a:solidFill>
                <a:latin typeface="LM Sans 10" pitchFamily="2" charset="77"/>
                <a:ea typeface="ＭＳ Ｐゴシック" charset="0"/>
                <a:cs typeface="ＭＳ Ｐゴシック" charset="0"/>
              </a:rPr>
              <a:t>complete definition</a:t>
            </a:r>
            <a:r>
              <a:rPr lang="en-US" dirty="0">
                <a:latin typeface="LM Sans 10" pitchFamily="2" charset="77"/>
                <a:ea typeface="ＭＳ Ｐゴシック" charset="0"/>
                <a:cs typeface="ＭＳ Ｐゴシック" charset="0"/>
              </a:rPr>
              <a:t> (necessary </a:t>
            </a:r>
            <a:r>
              <a:rPr lang="en-US" b="1" dirty="0">
                <a:latin typeface="LM Sans 10" pitchFamily="2" charset="77"/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latin typeface="LM Sans 10" pitchFamily="2" charset="77"/>
                <a:ea typeface="ＭＳ Ｐゴシック" charset="0"/>
                <a:cs typeface="ＭＳ Ｐゴシック" charset="0"/>
              </a:rPr>
              <a:t> sufficient conditions) is preferred over a partial definition (only necessary or sufficient conditions).  </a:t>
            </a:r>
          </a:p>
          <a:p>
            <a:r>
              <a:rPr lang="en-US" dirty="0">
                <a:latin typeface="LM Sans 10" pitchFamily="2" charset="77"/>
                <a:ea typeface="ＭＳ Ｐゴシック" charset="0"/>
                <a:cs typeface="ＭＳ Ｐゴシック" charset="0"/>
              </a:rPr>
              <a:t>definitions should be </a:t>
            </a:r>
            <a:r>
              <a:rPr lang="en-US" dirty="0">
                <a:solidFill>
                  <a:srgbClr val="0000FF"/>
                </a:solidFill>
                <a:latin typeface="LM Sans 10" pitchFamily="2" charset="77"/>
                <a:ea typeface="ＭＳ Ｐゴシック" charset="0"/>
                <a:cs typeface="ＭＳ Ｐゴシック" charset="0"/>
              </a:rPr>
              <a:t>documented</a:t>
            </a:r>
            <a:r>
              <a:rPr lang="en-US" dirty="0">
                <a:latin typeface="LM Sans 10" pitchFamily="2" charset="77"/>
                <a:ea typeface="ＭＳ Ｐゴシック" charset="0"/>
                <a:cs typeface="ＭＳ Ｐゴシック" charset="0"/>
              </a:rPr>
              <a:t> with natural language. </a:t>
            </a:r>
          </a:p>
        </p:txBody>
      </p:sp>
      <p:sp>
        <p:nvSpPr>
          <p:cNvPr id="31747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r>
              <a:rPr lang="fr-CH" sz="1167">
                <a:solidFill>
                  <a:srgbClr val="3366FF"/>
                </a:solidFill>
                <a:latin typeface="Arial" charset="0"/>
              </a:rPr>
              <a:t>Formal Ontologies and DL</a:t>
            </a:r>
            <a:endParaRPr lang="en-US" sz="1167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r>
              <a:rPr lang="pt-BR" sz="1167">
                <a:solidFill>
                  <a:srgbClr val="3366FF"/>
                </a:solidFill>
                <a:latin typeface="Arial" charset="0"/>
              </a:rPr>
              <a:t>UNIGE - G. Falquet</a:t>
            </a:r>
            <a:endParaRPr lang="en-US" sz="1167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fld id="{FBFE20D8-A6D0-0941-9E4F-454B966BB37E}" type="slidenum">
              <a:rPr lang="en-US" sz="2000">
                <a:solidFill>
                  <a:srgbClr val="A3A3E0"/>
                </a:solidFill>
                <a:latin typeface="Arial" charset="0"/>
              </a:rPr>
              <a:pPr/>
              <a:t>25</a:t>
            </a:fld>
            <a:endParaRPr 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016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ucida Grande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>
                <a:latin typeface="Lucida Grande" charset="0"/>
                <a:ea typeface="ＭＳ Ｐゴシック" charset="0"/>
                <a:cs typeface="ＭＳ Ｐゴシック" charset="0"/>
              </a:rPr>
              <a:t>Gruber) </a:t>
            </a:r>
            <a:r>
              <a:rPr lang="en-US" b="1" dirty="0">
                <a:latin typeface="Lucida Grande" charset="0"/>
                <a:ea typeface="ＭＳ Ｐゴシック" charset="0"/>
                <a:cs typeface="ＭＳ Ｐゴシック" charset="0"/>
              </a:rPr>
              <a:t>2. Coherence:</a:t>
            </a:r>
            <a:r>
              <a:rPr lang="en-US" dirty="0">
                <a:latin typeface="Lucida Grande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M Sans 10" pitchFamily="2" charset="77"/>
                <a:ea typeface="ＭＳ Ｐゴシック" charset="0"/>
                <a:cs typeface="ＭＳ Ｐゴシック" charset="0"/>
              </a:rPr>
              <a:t>coherent: it should sanction inferences that are consistent with the definitions.  </a:t>
            </a:r>
          </a:p>
          <a:p>
            <a:r>
              <a:rPr lang="en-US" dirty="0">
                <a:latin typeface="LM Sans 10" pitchFamily="2" charset="77"/>
                <a:ea typeface="ＭＳ Ｐゴシック" charset="0"/>
                <a:cs typeface="ＭＳ Ｐゴシック" charset="0"/>
              </a:rPr>
              <a:t>the defining axioms should be </a:t>
            </a:r>
            <a:r>
              <a:rPr lang="en-US" dirty="0">
                <a:solidFill>
                  <a:srgbClr val="0000FF"/>
                </a:solidFill>
                <a:latin typeface="LM Sans 10" pitchFamily="2" charset="77"/>
                <a:ea typeface="ＭＳ Ｐゴシック" charset="0"/>
                <a:cs typeface="ＭＳ Ｐゴシック" charset="0"/>
              </a:rPr>
              <a:t>logically consistent</a:t>
            </a:r>
            <a:r>
              <a:rPr lang="en-US" dirty="0">
                <a:latin typeface="LM Sans 10" pitchFamily="2" charset="77"/>
                <a:ea typeface="ＭＳ Ｐゴシック" charset="0"/>
                <a:cs typeface="ＭＳ Ｐゴシック" charset="0"/>
              </a:rPr>
              <a:t>.  </a:t>
            </a:r>
          </a:p>
          <a:p>
            <a:r>
              <a:rPr lang="en-US" dirty="0">
                <a:latin typeface="LM Sans 10" pitchFamily="2" charset="77"/>
                <a:ea typeface="ＭＳ Ｐゴシック" charset="0"/>
                <a:cs typeface="ＭＳ Ｐゴシック" charset="0"/>
              </a:rPr>
              <a:t>informally coherent: </a:t>
            </a:r>
          </a:p>
          <a:p>
            <a:pPr lvl="1"/>
            <a:r>
              <a:rPr lang="en-US" dirty="0">
                <a:latin typeface="LM Sans 10" pitchFamily="2" charset="77"/>
                <a:ea typeface="ＭＳ Ｐゴシック" charset="0"/>
                <a:cs typeface="ＭＳ Ｐゴシック" charset="0"/>
              </a:rPr>
              <a:t>If a sentence that can be inferred from the axioms contradicts a definition or example given informally, then the ontology is incoherent. </a:t>
            </a: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r>
              <a:rPr lang="fr-CH" sz="1167">
                <a:solidFill>
                  <a:srgbClr val="3366FF"/>
                </a:solidFill>
                <a:latin typeface="Arial" charset="0"/>
              </a:rPr>
              <a:t>Formal Ontologies and DL</a:t>
            </a:r>
            <a:endParaRPr lang="en-US" sz="1167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r>
              <a:rPr lang="pt-BR" sz="1167">
                <a:solidFill>
                  <a:srgbClr val="3366FF"/>
                </a:solidFill>
                <a:latin typeface="Arial" charset="0"/>
              </a:rPr>
              <a:t>UNIGE - G. Falquet</a:t>
            </a:r>
            <a:endParaRPr lang="en-US" sz="1167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fld id="{539E2D72-4355-E24C-AA5B-E73BBE79CAF7}" type="slidenum">
              <a:rPr lang="en-US" sz="2000">
                <a:solidFill>
                  <a:srgbClr val="A3A3E0"/>
                </a:solidFill>
                <a:latin typeface="Arial" charset="0"/>
              </a:rPr>
              <a:pPr/>
              <a:t>26</a:t>
            </a:fld>
            <a:endParaRPr 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84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ucida Grande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>
                <a:latin typeface="Lucida Grande" charset="0"/>
                <a:ea typeface="ＭＳ Ｐゴシック" charset="0"/>
                <a:cs typeface="ＭＳ Ｐゴシック" charset="0"/>
              </a:rPr>
              <a:t>Gruber) </a:t>
            </a:r>
            <a:r>
              <a:rPr lang="en-US" b="1" dirty="0">
                <a:latin typeface="Lucida Grande" charset="0"/>
                <a:ea typeface="ＭＳ Ｐゴシック" charset="0"/>
                <a:cs typeface="ＭＳ Ｐゴシック" charset="0"/>
              </a:rPr>
              <a:t>3. Extendibility:</a:t>
            </a:r>
            <a:r>
              <a:rPr lang="en-US" dirty="0">
                <a:latin typeface="Lucida Grande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LM Sans 10" pitchFamily="2" charset="77"/>
                <a:ea typeface="ＭＳ Ｐゴシック" charset="0"/>
                <a:cs typeface="ＭＳ Ｐゴシック" charset="0"/>
              </a:rPr>
              <a:t>designed to anticipate the uses of the shared vocabulary. </a:t>
            </a:r>
          </a:p>
          <a:p>
            <a:r>
              <a:rPr lang="en-US" dirty="0">
                <a:latin typeface="LM Sans 10" pitchFamily="2" charset="77"/>
                <a:ea typeface="ＭＳ Ｐゴシック" charset="0"/>
                <a:cs typeface="ＭＳ Ｐゴシック" charset="0"/>
              </a:rPr>
              <a:t>offer a conceptual foundation for </a:t>
            </a:r>
            <a:r>
              <a:rPr lang="en-US" dirty="0">
                <a:solidFill>
                  <a:srgbClr val="0000FF"/>
                </a:solidFill>
                <a:latin typeface="LM Sans 10" pitchFamily="2" charset="77"/>
                <a:ea typeface="ＭＳ Ｐゴシック" charset="0"/>
                <a:cs typeface="ＭＳ Ｐゴシック" charset="0"/>
              </a:rPr>
              <a:t>a range of anticipated tasks</a:t>
            </a:r>
          </a:p>
          <a:p>
            <a:r>
              <a:rPr lang="en-US" dirty="0">
                <a:latin typeface="LM Sans 10" pitchFamily="2" charset="77"/>
                <a:ea typeface="ＭＳ Ｐゴシック" charset="0"/>
                <a:cs typeface="ＭＳ Ｐゴシック" charset="0"/>
              </a:rPr>
              <a:t>the representation should be crafted so that one can extend and specialize the ontology </a:t>
            </a:r>
            <a:r>
              <a:rPr lang="en-US" i="1" dirty="0">
                <a:solidFill>
                  <a:srgbClr val="0000FF"/>
                </a:solidFill>
                <a:latin typeface="LM Sans 10" pitchFamily="2" charset="77"/>
                <a:ea typeface="ＭＳ Ｐゴシック" charset="0"/>
                <a:cs typeface="ＭＳ Ｐゴシック" charset="0"/>
              </a:rPr>
              <a:t>monotonically</a:t>
            </a:r>
            <a:r>
              <a:rPr lang="en-US" dirty="0">
                <a:latin typeface="LM Sans 10" pitchFamily="2" charset="77"/>
                <a:ea typeface="ＭＳ Ｐゴシック" charset="0"/>
                <a:cs typeface="ＭＳ Ｐゴシック" charset="0"/>
              </a:rPr>
              <a:t>.  </a:t>
            </a:r>
          </a:p>
          <a:p>
            <a:pPr lvl="1"/>
            <a:r>
              <a:rPr lang="en-US" dirty="0">
                <a:latin typeface="LM Sans 10" pitchFamily="2" charset="77"/>
                <a:ea typeface="ＭＳ Ｐゴシック" charset="0"/>
                <a:cs typeface="ＭＳ Ｐゴシック" charset="0"/>
              </a:rPr>
              <a:t>possibility to define new terms for special uses without revision of the existing definitions. </a:t>
            </a: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r>
              <a:rPr lang="fr-CH" sz="1167">
                <a:solidFill>
                  <a:srgbClr val="3366FF"/>
                </a:solidFill>
                <a:latin typeface="Arial" charset="0"/>
              </a:rPr>
              <a:t>Formal Ontologies and DL</a:t>
            </a:r>
            <a:endParaRPr lang="en-US" sz="1167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r>
              <a:rPr lang="pt-BR" sz="1167">
                <a:solidFill>
                  <a:srgbClr val="3366FF"/>
                </a:solidFill>
                <a:latin typeface="Arial" charset="0"/>
              </a:rPr>
              <a:t>UNIGE - G. Falquet</a:t>
            </a:r>
            <a:endParaRPr lang="en-US" sz="1167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fld id="{F922167A-0A58-4242-BBDC-F19B59675DB7}" type="slidenum">
              <a:rPr lang="en-US" sz="2000">
                <a:solidFill>
                  <a:srgbClr val="A3A3E0"/>
                </a:solidFill>
                <a:latin typeface="Arial" charset="0"/>
              </a:rPr>
              <a:pPr/>
              <a:t>27</a:t>
            </a:fld>
            <a:endParaRPr 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094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ucida Grande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>
                <a:latin typeface="Lucida Grande" charset="0"/>
                <a:ea typeface="ＭＳ Ｐゴシック" charset="0"/>
                <a:cs typeface="ＭＳ Ｐゴシック" charset="0"/>
              </a:rPr>
              <a:t>Gruber) </a:t>
            </a:r>
            <a:r>
              <a:rPr lang="en-US" b="1" dirty="0">
                <a:latin typeface="Lucida Grande" charset="0"/>
                <a:ea typeface="ＭＳ Ｐゴシック" charset="0"/>
                <a:cs typeface="ＭＳ Ｐゴシック" charset="0"/>
              </a:rPr>
              <a:t>4. Minimal encoding bias</a:t>
            </a:r>
            <a:endParaRPr lang="en-US" dirty="0">
              <a:latin typeface="Lucida Grand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0000FF"/>
              </a:solidFill>
              <a:latin typeface="LM Sans 10" pitchFamily="2" charset="77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M Sans 10" pitchFamily="2" charset="77"/>
                <a:ea typeface="ＭＳ Ｐゴシック" charset="0"/>
                <a:cs typeface="ＭＳ Ｐゴシック" charset="0"/>
              </a:rPr>
              <a:t>encoding bias</a:t>
            </a:r>
            <a:r>
              <a:rPr lang="en-US" dirty="0">
                <a:latin typeface="LM Sans 10" pitchFamily="2" charset="77"/>
                <a:ea typeface="ＭＳ Ｐゴシック" charset="0"/>
                <a:cs typeface="ＭＳ Ｐゴシック" charset="0"/>
              </a:rPr>
              <a:t> results when a representation choices are made purely for the convenience of notation or implementation. </a:t>
            </a:r>
          </a:p>
          <a:p>
            <a:endParaRPr lang="en-US" dirty="0">
              <a:latin typeface="LM Sans 10" pitchFamily="2" charset="77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LM Sans 10" pitchFamily="2" charset="77"/>
                <a:ea typeface="ＭＳ Ｐゴシック" charset="0"/>
                <a:cs typeface="ＭＳ Ｐゴシック" charset="0"/>
              </a:rPr>
              <a:t>encoding bias should be minimized, because knowledge-sharing agents may be implemented in different representation systems and styles of representation. </a:t>
            </a:r>
          </a:p>
          <a:p>
            <a:pPr lvl="1"/>
            <a:r>
              <a:rPr lang="en-US" dirty="0">
                <a:latin typeface="LM Sans 10" pitchFamily="2" charset="77"/>
                <a:ea typeface="ＭＳ Ｐゴシック" charset="0"/>
                <a:cs typeface="ＭＳ Ｐゴシック" charset="0"/>
              </a:rPr>
              <a:t>e.g. DOLCE exists in FOL and in DL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r>
              <a:rPr lang="fr-CH" sz="1167">
                <a:solidFill>
                  <a:srgbClr val="3366FF"/>
                </a:solidFill>
                <a:latin typeface="Arial" charset="0"/>
              </a:rPr>
              <a:t>Formal Ontologies and DL</a:t>
            </a:r>
            <a:endParaRPr lang="en-US" sz="1167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r>
              <a:rPr lang="pt-BR" sz="1167">
                <a:solidFill>
                  <a:srgbClr val="3366FF"/>
                </a:solidFill>
                <a:latin typeface="Arial" charset="0"/>
              </a:rPr>
              <a:t>UNIGE - G. Falquet</a:t>
            </a:r>
            <a:endParaRPr lang="en-US" sz="1167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fld id="{2A6A7039-1C36-2840-8155-03047245E43A}" type="slidenum">
              <a:rPr lang="en-US" sz="2000">
                <a:solidFill>
                  <a:srgbClr val="A3A3E0"/>
                </a:solidFill>
                <a:latin typeface="Arial" charset="0"/>
              </a:rPr>
              <a:pPr/>
              <a:t>28</a:t>
            </a:fld>
            <a:endParaRPr 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92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ucida Grande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>
                <a:latin typeface="Lucida Grande" charset="0"/>
                <a:ea typeface="ＭＳ Ｐゴシック" charset="0"/>
                <a:cs typeface="ＭＳ Ｐゴシック" charset="0"/>
              </a:rPr>
              <a:t>Gruber) </a:t>
            </a:r>
            <a:r>
              <a:rPr lang="en-US" b="1" dirty="0">
                <a:latin typeface="Lucida Grande" charset="0"/>
                <a:ea typeface="ＭＳ Ｐゴシック" charset="0"/>
                <a:cs typeface="ＭＳ Ｐゴシック" charset="0"/>
              </a:rPr>
              <a:t>5. Minimal ontological commitment</a:t>
            </a:r>
            <a:endParaRPr lang="en-US" dirty="0">
              <a:latin typeface="Lucida Grand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latin typeface="LM Sans 10" pitchFamily="2" charset="77"/>
              </a:rPr>
              <a:t>About </a:t>
            </a:r>
            <a:r>
              <a:rPr lang="en-US" b="1" dirty="0">
                <a:latin typeface="LM Sans 10" pitchFamily="2" charset="77"/>
              </a:rPr>
              <a:t>ontological commitment</a:t>
            </a:r>
          </a:p>
          <a:p>
            <a:pPr>
              <a:defRPr/>
            </a:pPr>
            <a:r>
              <a:rPr lang="en-US" dirty="0">
                <a:latin typeface="LM Sans 10" pitchFamily="2" charset="77"/>
              </a:rPr>
              <a:t>an agent </a:t>
            </a:r>
            <a:r>
              <a:rPr lang="en-US" dirty="0">
                <a:solidFill>
                  <a:srgbClr val="0000FF"/>
                </a:solidFill>
                <a:latin typeface="LM Sans 10" pitchFamily="2" charset="77"/>
              </a:rPr>
              <a:t>commits </a:t>
            </a:r>
            <a:r>
              <a:rPr lang="en-US" dirty="0">
                <a:latin typeface="LM Sans 10" pitchFamily="2" charset="77"/>
              </a:rPr>
              <a:t>to an ontology if its </a:t>
            </a:r>
            <a:r>
              <a:rPr lang="en-US" dirty="0">
                <a:solidFill>
                  <a:srgbClr val="0000FF"/>
                </a:solidFill>
                <a:latin typeface="LM Sans 10" pitchFamily="2" charset="77"/>
              </a:rPr>
              <a:t>observable </a:t>
            </a:r>
            <a:r>
              <a:rPr lang="en-US" dirty="0">
                <a:latin typeface="LM Sans 10" pitchFamily="2" charset="77"/>
              </a:rPr>
              <a:t>actions are consistent with the definitions in the ontology. </a:t>
            </a:r>
          </a:p>
          <a:p>
            <a:pPr>
              <a:defRPr/>
            </a:pPr>
            <a:r>
              <a:rPr lang="en-US" dirty="0">
                <a:latin typeface="LM Sans 10" pitchFamily="2" charset="77"/>
              </a:rPr>
              <a:t>The agents sharing a vocabulary need not share a knowledge base</a:t>
            </a:r>
          </a:p>
          <a:p>
            <a:pPr lvl="1">
              <a:defRPr/>
            </a:pPr>
            <a:r>
              <a:rPr lang="en-US" dirty="0">
                <a:latin typeface="LM Sans 10" pitchFamily="2" charset="77"/>
              </a:rPr>
              <a:t>each knows things the other does not</a:t>
            </a:r>
          </a:p>
          <a:p>
            <a:pPr lvl="1">
              <a:defRPr/>
            </a:pPr>
            <a:r>
              <a:rPr lang="en-US" dirty="0">
                <a:latin typeface="LM Sans 10" pitchFamily="2" charset="77"/>
              </a:rPr>
              <a:t>in DL: common </a:t>
            </a:r>
            <a:r>
              <a:rPr lang="en-US" dirty="0" err="1">
                <a:latin typeface="LM Sans 10" pitchFamily="2" charset="77"/>
              </a:rPr>
              <a:t>TBox</a:t>
            </a:r>
            <a:r>
              <a:rPr lang="en-US" dirty="0">
                <a:latin typeface="LM Sans 10" pitchFamily="2" charset="77"/>
              </a:rPr>
              <a:t>, different </a:t>
            </a:r>
            <a:r>
              <a:rPr lang="en-US" dirty="0" err="1">
                <a:latin typeface="LM Sans 10" pitchFamily="2" charset="77"/>
              </a:rPr>
              <a:t>ABoxes</a:t>
            </a:r>
            <a:endParaRPr lang="en-US" dirty="0">
              <a:latin typeface="LM Sans 10" pitchFamily="2" charset="77"/>
            </a:endParaRPr>
          </a:p>
          <a:p>
            <a:pPr>
              <a:defRPr/>
            </a:pPr>
            <a:endParaRPr lang="en-US" dirty="0">
              <a:latin typeface="LM Sans 10" pitchFamily="2" charset="77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r>
              <a:rPr lang="fr-CH" sz="1167">
                <a:solidFill>
                  <a:srgbClr val="3366FF"/>
                </a:solidFill>
                <a:latin typeface="Arial" charset="0"/>
              </a:rPr>
              <a:t>Formal Ontologies and DL</a:t>
            </a:r>
            <a:endParaRPr lang="en-US" sz="1167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r>
              <a:rPr lang="pt-BR" sz="1167">
                <a:solidFill>
                  <a:srgbClr val="3366FF"/>
                </a:solidFill>
                <a:latin typeface="Arial" charset="0"/>
              </a:rPr>
              <a:t>UNIGE - G. Falquet</a:t>
            </a:r>
            <a:endParaRPr lang="en-US" sz="1167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fld id="{04F27853-B129-C54E-B021-93709C6115BC}" type="slidenum">
              <a:rPr lang="en-US" sz="2000">
                <a:solidFill>
                  <a:srgbClr val="A3A3E0"/>
                </a:solidFill>
                <a:latin typeface="Arial" charset="0"/>
              </a:rPr>
              <a:pPr/>
              <a:t>29</a:t>
            </a:fld>
            <a:endParaRPr 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02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U&amp;K - Ontology capture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M Sans 10" pitchFamily="2" charset="77"/>
              </a:rPr>
              <a:t>Identification of the key </a:t>
            </a:r>
            <a:r>
              <a:rPr lang="en-US" dirty="0">
                <a:solidFill>
                  <a:srgbClr val="0000FF"/>
                </a:solidFill>
                <a:latin typeface="LM Sans 10" pitchFamily="2" charset="77"/>
              </a:rPr>
              <a:t>concepts</a:t>
            </a:r>
            <a:r>
              <a:rPr lang="en-US" dirty="0">
                <a:latin typeface="LM Sans 10" pitchFamily="2" charset="77"/>
              </a:rPr>
              <a:t> and relationships in the domain of interest, that is, scoping. </a:t>
            </a:r>
          </a:p>
          <a:p>
            <a:pPr lvl="1"/>
            <a:r>
              <a:rPr lang="en-US" dirty="0">
                <a:latin typeface="LM Sans 10" pitchFamily="2" charset="77"/>
              </a:rPr>
              <a:t>center on the concepts as such, rather than the words representing them.</a:t>
            </a:r>
          </a:p>
          <a:p>
            <a:r>
              <a:rPr lang="en-US" dirty="0">
                <a:latin typeface="LM Sans 10" pitchFamily="2" charset="77"/>
              </a:rPr>
              <a:t>Production of precise unambiguous text </a:t>
            </a:r>
            <a:r>
              <a:rPr lang="en-US" dirty="0">
                <a:solidFill>
                  <a:srgbClr val="0000FF"/>
                </a:solidFill>
                <a:latin typeface="LM Sans 10" pitchFamily="2" charset="77"/>
              </a:rPr>
              <a:t>definitions</a:t>
            </a:r>
            <a:r>
              <a:rPr lang="en-US" dirty="0">
                <a:latin typeface="LM Sans 10" pitchFamily="2" charset="77"/>
              </a:rPr>
              <a:t> for concepts and relationships. Identification of </a:t>
            </a:r>
            <a:r>
              <a:rPr lang="en-US" dirty="0">
                <a:solidFill>
                  <a:srgbClr val="0000FF"/>
                </a:solidFill>
                <a:latin typeface="LM Sans 10" pitchFamily="2" charset="77"/>
              </a:rPr>
              <a:t>terms</a:t>
            </a:r>
            <a:r>
              <a:rPr lang="en-US" dirty="0">
                <a:latin typeface="LM Sans 10" pitchFamily="2" charset="77"/>
              </a:rPr>
              <a:t> to refer to such concepts and relationships.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921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ucida Grande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>
                <a:latin typeface="Lucida Grande" charset="0"/>
                <a:ea typeface="ＭＳ Ｐゴシック" charset="0"/>
                <a:cs typeface="ＭＳ Ｐゴシック" charset="0"/>
              </a:rPr>
              <a:t>Gruber) </a:t>
            </a:r>
            <a:r>
              <a:rPr lang="en-US" b="1" dirty="0">
                <a:latin typeface="Lucida Grande" charset="0"/>
                <a:ea typeface="ＭＳ Ｐゴシック" charset="0"/>
                <a:cs typeface="ＭＳ Ｐゴシック" charset="0"/>
              </a:rPr>
              <a:t>5. Minimal ontological commitment:</a:t>
            </a:r>
            <a:r>
              <a:rPr lang="en-US" dirty="0">
                <a:latin typeface="Lucida Grande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M Sans 10" pitchFamily="2" charset="77"/>
                <a:ea typeface="ＭＳ Ｐゴシック" charset="0"/>
                <a:cs typeface="ＭＳ Ｐゴシック" charset="0"/>
              </a:rPr>
              <a:t>require the minimal ontological commitment sufficient to support the intended knowledge sharing activities. </a:t>
            </a:r>
          </a:p>
          <a:p>
            <a:r>
              <a:rPr lang="en-US" dirty="0">
                <a:latin typeface="LM Sans 10" pitchFamily="2" charset="77"/>
                <a:ea typeface="ＭＳ Ｐゴシック" charset="0"/>
                <a:cs typeface="ＭＳ Ｐゴシック" charset="0"/>
              </a:rPr>
              <a:t>make as few claims as possible about the world being modeled, </a:t>
            </a:r>
          </a:p>
          <a:p>
            <a:pPr lvl="1"/>
            <a:r>
              <a:rPr lang="en-US" dirty="0">
                <a:latin typeface="LM Sans 10" pitchFamily="2" charset="77"/>
                <a:ea typeface="ＭＳ Ｐゴシック" charset="0"/>
                <a:cs typeface="ＭＳ Ｐゴシック" charset="0"/>
              </a:rPr>
              <a:t>allowing the parties committed to the ontology freedom to specialize and instantiate the ontology as needed.  </a:t>
            </a:r>
          </a:p>
          <a:p>
            <a:r>
              <a:rPr lang="en-US" dirty="0">
                <a:latin typeface="LM Sans 10" pitchFamily="2" charset="77"/>
                <a:ea typeface="ＭＳ Ｐゴシック" charset="0"/>
                <a:cs typeface="ＭＳ Ｐゴシック" charset="0"/>
              </a:rPr>
              <a:t>specify the weakest theory (allowing the most models) and define only those terms that are essential to the communication of knowledge consistent with that theory. </a:t>
            </a: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r>
              <a:rPr lang="fr-CH" sz="1167">
                <a:solidFill>
                  <a:srgbClr val="3366FF"/>
                </a:solidFill>
                <a:latin typeface="Arial" charset="0"/>
              </a:rPr>
              <a:t>Formal Ontologies and DL</a:t>
            </a:r>
            <a:endParaRPr lang="en-US" sz="1167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r>
              <a:rPr lang="pt-BR" sz="1167">
                <a:solidFill>
                  <a:srgbClr val="3366FF"/>
                </a:solidFill>
                <a:latin typeface="Arial" charset="0"/>
              </a:rPr>
              <a:t>UNIGE - G. Falquet</a:t>
            </a:r>
            <a:endParaRPr lang="en-US" sz="1167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fld id="{20794B59-5034-314B-8FB7-2A2CD55CC75A}" type="slidenum">
              <a:rPr lang="en-US" sz="2000">
                <a:solidFill>
                  <a:srgbClr val="A3A3E0"/>
                </a:solidFill>
                <a:latin typeface="Arial" charset="0"/>
              </a:rPr>
              <a:pPr/>
              <a:t>30</a:t>
            </a:fld>
            <a:endParaRPr 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80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itchFamily="2" charset="77"/>
              </a:rPr>
              <a:t>Ontology Evaluation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LM Sans 10" pitchFamily="2" charset="77"/>
              </a:rPr>
              <a:t>Errors in developing taxonomies</a:t>
            </a:r>
          </a:p>
          <a:p>
            <a:pPr lvl="1"/>
            <a:r>
              <a:rPr lang="en-US" dirty="0">
                <a:latin typeface="LM Sans 10" pitchFamily="2" charset="77"/>
              </a:rPr>
              <a:t>Gómez-Pérez presents a set of possible errors that can be made by </a:t>
            </a:r>
            <a:r>
              <a:rPr lang="en-US" dirty="0" err="1">
                <a:latin typeface="LM Sans 10" pitchFamily="2" charset="77"/>
              </a:rPr>
              <a:t>ontologists</a:t>
            </a:r>
            <a:r>
              <a:rPr lang="en-US" dirty="0">
                <a:latin typeface="LM Sans 10" pitchFamily="2" charset="77"/>
              </a:rPr>
              <a:t> when building taxonomic knowledge into an ontology or by Knowledge Engineers when building KBs under a frame-based approach. </a:t>
            </a:r>
          </a:p>
          <a:p>
            <a:r>
              <a:rPr lang="en-US" b="1" dirty="0" err="1">
                <a:latin typeface="LM Sans 10" pitchFamily="2" charset="77"/>
              </a:rPr>
              <a:t>OntoClean</a:t>
            </a:r>
            <a:endParaRPr lang="en-US" b="1" dirty="0">
              <a:latin typeface="LM Sans 10" pitchFamily="2" charset="77"/>
            </a:endParaRPr>
          </a:p>
          <a:p>
            <a:pPr lvl="1"/>
            <a:r>
              <a:rPr lang="en-US" dirty="0" err="1">
                <a:latin typeface="LM Sans 10" pitchFamily="2" charset="77"/>
              </a:rPr>
              <a:t>OntoClean</a:t>
            </a:r>
            <a:r>
              <a:rPr lang="en-US" dirty="0">
                <a:latin typeface="LM Sans 10" pitchFamily="2" charset="77"/>
              </a:rPr>
              <a:t> has been elaborated by the Ontology Group of the LADSEB-CNR in </a:t>
            </a:r>
            <a:r>
              <a:rPr lang="en-US" dirty="0" err="1">
                <a:latin typeface="LM Sans 10" pitchFamily="2" charset="77"/>
              </a:rPr>
              <a:t>Padova</a:t>
            </a:r>
            <a:r>
              <a:rPr lang="en-US" dirty="0">
                <a:latin typeface="LM Sans 10" pitchFamily="2" charset="77"/>
              </a:rPr>
              <a:t> (Italy). It is a method to clean taxonomies according to notions such as: </a:t>
            </a:r>
            <a:r>
              <a:rPr lang="en-US" i="1" dirty="0">
                <a:latin typeface="LM Sans 10" pitchFamily="2" charset="77"/>
              </a:rPr>
              <a:t>rigidity</a:t>
            </a:r>
            <a:r>
              <a:rPr lang="en-US" dirty="0">
                <a:latin typeface="LM Sans 10" pitchFamily="2" charset="77"/>
              </a:rPr>
              <a:t>, </a:t>
            </a:r>
            <a:r>
              <a:rPr lang="en-US" i="1" dirty="0">
                <a:latin typeface="LM Sans 10" pitchFamily="2" charset="77"/>
              </a:rPr>
              <a:t>identity </a:t>
            </a:r>
            <a:r>
              <a:rPr lang="en-US" dirty="0">
                <a:latin typeface="LM Sans 10" pitchFamily="2" charset="77"/>
              </a:rPr>
              <a:t>and </a:t>
            </a:r>
            <a:r>
              <a:rPr lang="en-US" i="1" dirty="0">
                <a:latin typeface="LM Sans 10" pitchFamily="2" charset="77"/>
              </a:rPr>
              <a:t>unity</a:t>
            </a:r>
            <a:r>
              <a:rPr lang="en-US" dirty="0">
                <a:latin typeface="LM Sans 10" pitchFamily="2" charset="77"/>
              </a:rPr>
              <a:t> [</a:t>
            </a:r>
            <a:r>
              <a:rPr lang="en-US" dirty="0" err="1">
                <a:latin typeface="LM Sans 10" pitchFamily="2" charset="77"/>
              </a:rPr>
              <a:t>Gangemi</a:t>
            </a:r>
            <a:r>
              <a:rPr lang="en-US" dirty="0">
                <a:latin typeface="LM Sans 10" pitchFamily="2" charset="77"/>
              </a:rPr>
              <a:t> et al.; 2001]: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5EA39-4858-6242-8345-127FF54B27B1}" type="slidenum">
              <a:rPr lang="en-US" smtClean="0"/>
              <a:pPr>
                <a:defRPr/>
              </a:pPr>
              <a:t>31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818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M Sans 10" pitchFamily="2" charset="77"/>
              </a:rPr>
              <a:t>Errors in developing taxonomies</a:t>
            </a:r>
            <a:endParaRPr lang="en-US" dirty="0">
              <a:latin typeface="LM Sans 1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LM Sans 10" pitchFamily="2" charset="77"/>
              </a:rPr>
              <a:t>Subclass partition with common instances</a:t>
            </a:r>
            <a:r>
              <a:rPr lang="en-US" b="1" dirty="0">
                <a:latin typeface="LM Sans 10" pitchFamily="2" charset="77"/>
              </a:rPr>
              <a:t>. </a:t>
            </a:r>
            <a:endParaRPr lang="en-US" dirty="0">
              <a:latin typeface="LM Sans 10" pitchFamily="2" charset="77"/>
            </a:endParaRPr>
          </a:p>
          <a:p>
            <a:r>
              <a:rPr lang="en-US" i="1" dirty="0">
                <a:latin typeface="LM Sans 10" pitchFamily="2" charset="77"/>
              </a:rPr>
              <a:t>Subclass partition with common classes </a:t>
            </a:r>
            <a:endParaRPr lang="en-US" dirty="0">
              <a:latin typeface="LM Sans 10" pitchFamily="2" charset="77"/>
            </a:endParaRPr>
          </a:p>
          <a:p>
            <a:r>
              <a:rPr lang="en-US" i="1" dirty="0">
                <a:latin typeface="LM Sans 10" pitchFamily="2" charset="77"/>
              </a:rPr>
              <a:t>Exhaustive subclass partition with common instances</a:t>
            </a:r>
            <a:r>
              <a:rPr lang="en-US" b="1" dirty="0">
                <a:latin typeface="LM Sans 10" pitchFamily="2" charset="77"/>
              </a:rPr>
              <a:t>.</a:t>
            </a:r>
            <a:r>
              <a:rPr lang="en-US" dirty="0">
                <a:latin typeface="LM Sans 10" pitchFamily="2" charset="77"/>
              </a:rPr>
              <a:t>.</a:t>
            </a:r>
          </a:p>
          <a:p>
            <a:r>
              <a:rPr lang="en-US" i="1" dirty="0">
                <a:latin typeface="LM Sans 10" pitchFamily="2" charset="77"/>
              </a:rPr>
              <a:t>Exhaustive subclass partition with common classes</a:t>
            </a:r>
            <a:endParaRPr lang="en-US" dirty="0">
              <a:latin typeface="LM Sans 10" pitchFamily="2" charset="77"/>
            </a:endParaRPr>
          </a:p>
          <a:p>
            <a:r>
              <a:rPr lang="en-US" i="1" dirty="0">
                <a:latin typeface="LM Sans 10" pitchFamily="2" charset="77"/>
              </a:rPr>
              <a:t>Exhaustive subclass partition with external instances </a:t>
            </a:r>
          </a:p>
          <a:p>
            <a:r>
              <a:rPr lang="en-US" i="1" dirty="0">
                <a:latin typeface="LM Sans 10" pitchFamily="2" charset="77"/>
              </a:rPr>
              <a:t>Subclass partition omission</a:t>
            </a:r>
            <a:endParaRPr lang="en-US" dirty="0">
              <a:latin typeface="LM Sans 10" pitchFamily="2" charset="77"/>
            </a:endParaRPr>
          </a:p>
          <a:p>
            <a:r>
              <a:rPr lang="en-US" i="1" dirty="0">
                <a:latin typeface="LM Sans 10" pitchFamily="2" charset="77"/>
              </a:rPr>
              <a:t>Exhaustive subclass partition omission</a:t>
            </a:r>
            <a:r>
              <a:rPr lang="en-US" dirty="0">
                <a:latin typeface="LM Sans 10" pitchFamily="2" charset="77"/>
              </a:rPr>
              <a:t>. </a:t>
            </a:r>
          </a:p>
          <a:p>
            <a:r>
              <a:rPr lang="en-US" i="1" dirty="0">
                <a:latin typeface="LM Sans 10" pitchFamily="2" charset="77"/>
              </a:rPr>
              <a:t>Redundancies of subclass-of relations</a:t>
            </a:r>
          </a:p>
          <a:p>
            <a:r>
              <a:rPr lang="en-US" i="1" dirty="0">
                <a:latin typeface="LM Sans 10" pitchFamily="2" charset="77"/>
              </a:rPr>
              <a:t>Redundancies of instance-of relations</a:t>
            </a:r>
            <a:endParaRPr lang="en-US" dirty="0">
              <a:latin typeface="LM Sans 10" pitchFamily="2" charset="77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32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940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itchFamily="2" charset="77"/>
              </a:rPr>
              <a:t>Anti-patterns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1062229"/>
            <a:ext cx="6477000" cy="39857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LM Sans 10" pitchFamily="2" charset="77"/>
              </a:rPr>
              <a:t>error-prone modeling decisions ⇒</a:t>
            </a:r>
          </a:p>
          <a:p>
            <a:r>
              <a:rPr lang="en-US" dirty="0">
                <a:latin typeface="LM Sans 10" pitchFamily="2" charset="77"/>
              </a:rPr>
              <a:t>creation of models that fail to exclude unintended model instances (representing unintended state of affairs) </a:t>
            </a:r>
          </a:p>
          <a:p>
            <a:r>
              <a:rPr lang="en-US" dirty="0">
                <a:latin typeface="LM Sans 10" pitchFamily="2" charset="77"/>
              </a:rPr>
              <a:t>forbid intended ones (representing intended states of affairs).</a:t>
            </a:r>
          </a:p>
          <a:p>
            <a:endParaRPr lang="en-US" dirty="0">
              <a:latin typeface="LM Sans 10" pitchFamily="2" charset="77"/>
            </a:endParaRPr>
          </a:p>
          <a:p>
            <a:pPr marL="0" indent="0">
              <a:buNone/>
            </a:pPr>
            <a:endParaRPr lang="en-US" sz="1500" dirty="0">
              <a:latin typeface="LM Sans 10" pitchFamily="2" charset="77"/>
              <a:hlinkClick r:id="rId2"/>
            </a:endParaRPr>
          </a:p>
          <a:p>
            <a:pPr marL="0" indent="0">
              <a:buNone/>
            </a:pPr>
            <a:endParaRPr lang="en-US" sz="1500" dirty="0">
              <a:latin typeface="LM Sans 10" pitchFamily="2" charset="77"/>
              <a:hlinkClick r:id="rId2"/>
            </a:endParaRPr>
          </a:p>
          <a:p>
            <a:pPr marL="0" indent="0">
              <a:buNone/>
            </a:pPr>
            <a:r>
              <a:rPr lang="en-US" sz="1500" dirty="0">
                <a:latin typeface="LM Sans 10" pitchFamily="2" charset="77"/>
                <a:hlinkClick r:id="rId2"/>
              </a:rPr>
              <a:t>Tiago Prince Sales</a:t>
            </a:r>
            <a:r>
              <a:rPr lang="en-US" sz="1500" dirty="0">
                <a:latin typeface="LM Sans 10" pitchFamily="2" charset="77"/>
              </a:rPr>
              <a:t> , </a:t>
            </a:r>
            <a:r>
              <a:rPr lang="en-US" sz="1500" dirty="0">
                <a:latin typeface="LM Sans 10" pitchFamily="2" charset="77"/>
                <a:hlinkClick r:id="rId2"/>
              </a:rPr>
              <a:t>Giancarlo Guizzardi</a:t>
            </a:r>
            <a:r>
              <a:rPr lang="en-US" sz="1500" dirty="0">
                <a:latin typeface="LM Sans 10" pitchFamily="2" charset="77"/>
              </a:rPr>
              <a:t> </a:t>
            </a:r>
          </a:p>
          <a:p>
            <a:pPr marL="0" indent="0">
              <a:buNone/>
            </a:pPr>
            <a:r>
              <a:rPr lang="en-US" sz="1500" b="1" dirty="0">
                <a:latin typeface="LM Sans 10" pitchFamily="2" charset="77"/>
              </a:rPr>
              <a:t>Ontological anti-patterns: empirically uncovered error-prone structures in ontology-driven conceptual models</a:t>
            </a:r>
          </a:p>
          <a:p>
            <a:pPr marL="0" indent="0">
              <a:buNone/>
            </a:pPr>
            <a:r>
              <a:rPr lang="en-US" sz="1500" dirty="0">
                <a:latin typeface="LM Sans 10" pitchFamily="2" charset="77"/>
                <a:hlinkClick r:id="rId3"/>
              </a:rPr>
              <a:t>doi:10.1016/j.datak.2015.06.004</a:t>
            </a:r>
            <a:r>
              <a:rPr lang="en-US" sz="1500" dirty="0">
                <a:latin typeface="LM Sans 10" pitchFamily="2" charset="77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33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173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itchFamily="2" charset="77"/>
              </a:rPr>
              <a:t>Example: </a:t>
            </a:r>
            <a:r>
              <a:rPr lang="en-US" dirty="0" err="1">
                <a:latin typeface="LM Sans 10" pitchFamily="2" charset="77"/>
              </a:rPr>
              <a:t>AssCyc</a:t>
            </a:r>
            <a:r>
              <a:rPr lang="en-US" dirty="0">
                <a:latin typeface="LM Sans 10" pitchFamily="2" charset="77"/>
              </a:rPr>
              <a:t> anti-pattern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604" y="3542808"/>
            <a:ext cx="6477000" cy="1664192"/>
          </a:xfrm>
        </p:spPr>
        <p:txBody>
          <a:bodyPr/>
          <a:lstStyle/>
          <a:p>
            <a:r>
              <a:rPr lang="en-US" dirty="0">
                <a:latin typeface="LM Sans 10" pitchFamily="2" charset="77"/>
              </a:rPr>
              <a:t>cycles allow for two very characteristic instantiations:</a:t>
            </a:r>
          </a:p>
          <a:p>
            <a:pPr lvl="1"/>
            <a:r>
              <a:rPr lang="en-US" dirty="0">
                <a:latin typeface="LM Sans 10" pitchFamily="2" charset="77"/>
              </a:rPr>
              <a:t>one in which there are cycles at the instance level, </a:t>
            </a:r>
          </a:p>
          <a:p>
            <a:pPr lvl="1"/>
            <a:r>
              <a:rPr lang="en-US" dirty="0">
                <a:latin typeface="LM Sans 10" pitchFamily="2" charset="77"/>
              </a:rPr>
              <a:t>and another one in which there is none. </a:t>
            </a:r>
          </a:p>
          <a:p>
            <a:r>
              <a:rPr lang="en-US" dirty="0">
                <a:latin typeface="LM Sans 10" pitchFamily="2" charset="77"/>
              </a:rPr>
              <a:t>empirical studies strongly ⇒ only one should be allowed. </a:t>
            </a:r>
          </a:p>
          <a:p>
            <a:pPr marL="0" indent="0">
              <a:buNone/>
            </a:pPr>
            <a:endParaRPr lang="en-US" dirty="0">
              <a:latin typeface="LM Sans 10" pitchFamily="2" charset="77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34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040" y="716974"/>
            <a:ext cx="6815959" cy="282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34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itchFamily="2" charset="77"/>
              </a:rPr>
              <a:t>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M Sans 10" pitchFamily="2" charset="77"/>
              </a:rPr>
              <a:t>first, to enforce the open cycle instantiation scenario at instance level through the specification of an OCL invariant; </a:t>
            </a:r>
          </a:p>
          <a:p>
            <a:r>
              <a:rPr lang="en-US" dirty="0">
                <a:latin typeface="LM Sans 10" pitchFamily="2" charset="77"/>
              </a:rPr>
              <a:t>second, is an analogous solution to forbid instance level cycles; </a:t>
            </a:r>
          </a:p>
          <a:p>
            <a:r>
              <a:rPr lang="en-US" dirty="0">
                <a:latin typeface="LM Sans 10" pitchFamily="2" charset="77"/>
              </a:rPr>
              <a:t>third, we set one of the associations as derived and its corresponding derivation OCL rule is specified. </a:t>
            </a:r>
          </a:p>
          <a:p>
            <a:endParaRPr lang="en-US" dirty="0">
              <a:latin typeface="LM Sans 10" pitchFamily="2" charset="77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35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971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itchFamily="2" charset="77"/>
              </a:rPr>
              <a:t>Binary Relation Between Overlapping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M Sans 10" pitchFamily="2" charset="77"/>
              </a:rPr>
              <a:t>when an association connects two types that constitute an overlapping set. </a:t>
            </a:r>
          </a:p>
          <a:p>
            <a:r>
              <a:rPr lang="en-US" dirty="0">
                <a:latin typeface="LM Sans 10" pitchFamily="2" charset="77"/>
              </a:rPr>
              <a:t>it means that the same individual may eventually instantiate both ends of the relationship. </a:t>
            </a:r>
          </a:p>
          <a:p>
            <a:endParaRPr lang="en-US" dirty="0">
              <a:latin typeface="LM Sans 10" pitchFamily="2" charset="77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36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729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itchFamily="2" charset="77"/>
              </a:rPr>
              <a:t>Example: Imprecise Abstraction Anti-Pattern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3899788"/>
            <a:ext cx="6477000" cy="1180213"/>
          </a:xfrm>
        </p:spPr>
        <p:txBody>
          <a:bodyPr/>
          <a:lstStyle/>
          <a:p>
            <a:r>
              <a:rPr lang="en-US" dirty="0">
                <a:latin typeface="LM Sans 10" pitchFamily="2" charset="77"/>
              </a:rPr>
              <a:t>the association is too generic</a:t>
            </a:r>
          </a:p>
          <a:p>
            <a:r>
              <a:rPr lang="en-US" dirty="0">
                <a:latin typeface="LM Sans 10" pitchFamily="2" charset="77"/>
              </a:rPr>
              <a:t>good to simplify the model but ...</a:t>
            </a:r>
          </a:p>
          <a:p>
            <a:r>
              <a:rPr lang="en-US" dirty="0">
                <a:latin typeface="LM Sans 10" pitchFamily="2" charset="77"/>
              </a:rPr>
              <a:t>does not reflect some cardinality constraints on specific subtypes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37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63" y="929888"/>
            <a:ext cx="5565623" cy="25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60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itchFamily="2" charset="77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4338394"/>
            <a:ext cx="6477000" cy="512768"/>
          </a:xfrm>
        </p:spPr>
        <p:txBody>
          <a:bodyPr/>
          <a:lstStyle/>
          <a:p>
            <a:r>
              <a:rPr lang="en-US" dirty="0">
                <a:latin typeface="LM Sans 10" pitchFamily="2" charset="77"/>
              </a:rPr>
              <a:t>does not represent the fact that a Normative Act must have exactly one Validity Clause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38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75" y="1098272"/>
            <a:ext cx="6289686" cy="263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23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M Sans 10" pitchFamily="2" charset="77"/>
              </a:rPr>
              <a:t>OntoClean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0000FF"/>
                </a:solidFill>
                <a:latin typeface="LM Sans 10" pitchFamily="2" charset="77"/>
              </a:rPr>
              <a:t>Rigidity</a:t>
            </a:r>
            <a:endParaRPr lang="en-US" dirty="0">
              <a:solidFill>
                <a:srgbClr val="0000FF"/>
              </a:solidFill>
              <a:latin typeface="LM Sans 10" pitchFamily="2" charset="77"/>
            </a:endParaRPr>
          </a:p>
          <a:p>
            <a:pPr marL="0" indent="0">
              <a:buNone/>
            </a:pPr>
            <a:r>
              <a:rPr lang="en-US" dirty="0">
                <a:latin typeface="LM Sans 10" pitchFamily="2" charset="77"/>
              </a:rPr>
              <a:t>a property is </a:t>
            </a:r>
            <a:r>
              <a:rPr lang="en-US" i="1" dirty="0">
                <a:latin typeface="LM Sans 10" pitchFamily="2" charset="77"/>
              </a:rPr>
              <a:t>rigid </a:t>
            </a:r>
            <a:r>
              <a:rPr lang="en-US" dirty="0">
                <a:latin typeface="LM Sans 10" pitchFamily="2" charset="77"/>
              </a:rPr>
              <a:t>(+R) if and only if it is necessarily essential to all its instances. </a:t>
            </a:r>
          </a:p>
          <a:p>
            <a:pPr lvl="1"/>
            <a:r>
              <a:rPr lang="en-US" dirty="0">
                <a:latin typeface="LM Sans 10" pitchFamily="2" charset="77"/>
              </a:rPr>
              <a:t>person is rigid, since every person is essentially such, </a:t>
            </a:r>
          </a:p>
          <a:p>
            <a:pPr lvl="1"/>
            <a:r>
              <a:rPr lang="en-US" dirty="0">
                <a:latin typeface="LM Sans 10" pitchFamily="2" charset="77"/>
              </a:rPr>
              <a:t>student is anti-rigid, since every student can possibly be a non-student a few years later.</a:t>
            </a:r>
          </a:p>
          <a:p>
            <a:pPr marL="0" indent="0">
              <a:buNone/>
            </a:pPr>
            <a:endParaRPr lang="en-US" dirty="0">
              <a:latin typeface="LM Sans 10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66FF"/>
                </a:solidFill>
                <a:latin typeface="LM Sans 10" pitchFamily="2" charset="77"/>
              </a:rPr>
              <a:t>Rule: </a:t>
            </a:r>
            <a:r>
              <a:rPr lang="en-US" dirty="0">
                <a:latin typeface="LM Sans 10" pitchFamily="2" charset="77"/>
              </a:rPr>
              <a:t>anti-rigid properties cannot subsume rigid properties</a:t>
            </a:r>
          </a:p>
          <a:p>
            <a:pPr marL="0" indent="0">
              <a:buNone/>
            </a:pPr>
            <a:endParaRPr lang="en-US" dirty="0">
              <a:latin typeface="LM Sans 10" pitchFamily="2" charset="77"/>
            </a:endParaRPr>
          </a:p>
          <a:p>
            <a:endParaRPr lang="en-US" dirty="0">
              <a:latin typeface="LM Sans 10" pitchFamily="2" charset="77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39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3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Grüninger</a:t>
            </a:r>
            <a:r>
              <a:rPr lang="en-US" b="1" dirty="0"/>
              <a:t> and Fox’s methodology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4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 descr="Screen shot 2012-03-12 at 10.01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39" y="932657"/>
            <a:ext cx="8009515" cy="410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186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LM Sans 1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0000FF"/>
                </a:solidFill>
                <a:latin typeface="LM Sans 10" pitchFamily="2" charset="77"/>
              </a:rPr>
              <a:t>Identity</a:t>
            </a:r>
            <a:endParaRPr lang="en-US" dirty="0">
              <a:latin typeface="LM Sans 10" pitchFamily="2" charset="77"/>
            </a:endParaRPr>
          </a:p>
          <a:p>
            <a:pPr marL="0" indent="0">
              <a:buNone/>
            </a:pPr>
            <a:r>
              <a:rPr lang="en-US" dirty="0">
                <a:latin typeface="LM Sans 10" pitchFamily="2" charset="77"/>
              </a:rPr>
              <a:t>A property </a:t>
            </a:r>
            <a:r>
              <a:rPr lang="en-US" i="1" dirty="0">
                <a:latin typeface="LM Sans 10" pitchFamily="2" charset="77"/>
              </a:rPr>
              <a:t>carries an identity criterion </a:t>
            </a:r>
            <a:r>
              <a:rPr lang="en-US" dirty="0">
                <a:latin typeface="LM Sans 10" pitchFamily="2" charset="77"/>
              </a:rPr>
              <a:t>(IC) (+I) if and only if all its instances can be (re)identified by means of a suitable “sameness” relation. </a:t>
            </a:r>
          </a:p>
          <a:p>
            <a:pPr marL="0" indent="0">
              <a:buNone/>
            </a:pPr>
            <a:r>
              <a:rPr lang="en-US" dirty="0">
                <a:latin typeface="LM Sans 10" pitchFamily="2" charset="77"/>
              </a:rPr>
              <a:t>Example:</a:t>
            </a:r>
          </a:p>
          <a:p>
            <a:pPr lvl="1"/>
            <a:r>
              <a:rPr lang="en-US" dirty="0">
                <a:latin typeface="LM Sans 10" pitchFamily="2" charset="77"/>
              </a:rPr>
              <a:t>two durations of the same length are the same duration. </a:t>
            </a:r>
          </a:p>
          <a:p>
            <a:pPr lvl="1"/>
            <a:r>
              <a:rPr lang="en-US" dirty="0">
                <a:latin typeface="LM Sans 10" pitchFamily="2" charset="77"/>
              </a:rPr>
              <a:t>two intervals occurring at the same time are the same, but two intervals occurring at different times, are different, even if they have the same duration. </a:t>
            </a:r>
          </a:p>
          <a:p>
            <a:pPr lvl="1"/>
            <a:r>
              <a:rPr lang="en-US" dirty="0">
                <a:latin typeface="LM Sans 10" pitchFamily="2" charset="77"/>
              </a:rPr>
              <a:t>⇒ a contradiction if all instances of time interval are also instances of time duration ⇒ Interval is not a subclass of Duration</a:t>
            </a:r>
          </a:p>
          <a:p>
            <a:pPr lvl="2"/>
            <a:endParaRPr lang="en-US" dirty="0">
              <a:latin typeface="LM Sans 10" pitchFamily="2" charset="77"/>
            </a:endParaRPr>
          </a:p>
          <a:p>
            <a:pPr lvl="2"/>
            <a:endParaRPr lang="en-US" dirty="0">
              <a:latin typeface="LM Sans 10" pitchFamily="2" charset="77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40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810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LM Sans 1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0000FF"/>
                </a:solidFill>
                <a:latin typeface="LM Sans 10" pitchFamily="2" charset="77"/>
              </a:rPr>
              <a:t>Dependency</a:t>
            </a:r>
            <a:endParaRPr lang="en-US" dirty="0">
              <a:latin typeface="LM Sans 10" pitchFamily="2" charset="77"/>
            </a:endParaRPr>
          </a:p>
          <a:p>
            <a:r>
              <a:rPr lang="en-US" dirty="0">
                <a:latin typeface="LM Sans 10" pitchFamily="2" charset="77"/>
              </a:rPr>
              <a:t> An individual </a:t>
            </a:r>
            <a:r>
              <a:rPr lang="en-US" i="1" dirty="0">
                <a:latin typeface="LM Sans 10" pitchFamily="2" charset="77"/>
              </a:rPr>
              <a:t>x </a:t>
            </a:r>
            <a:r>
              <a:rPr lang="en-US" dirty="0">
                <a:latin typeface="LM Sans 10" pitchFamily="2" charset="77"/>
              </a:rPr>
              <a:t>is constantly dependent on </a:t>
            </a:r>
            <a:r>
              <a:rPr lang="en-US" i="1" dirty="0">
                <a:latin typeface="LM Sans 10" pitchFamily="2" charset="77"/>
              </a:rPr>
              <a:t>y </a:t>
            </a:r>
            <a:r>
              <a:rPr lang="en-US" dirty="0">
                <a:latin typeface="LM Sans 10" pitchFamily="2" charset="77"/>
              </a:rPr>
              <a:t>if and only if, at any time, </a:t>
            </a:r>
            <a:r>
              <a:rPr lang="en-US" i="1" dirty="0">
                <a:latin typeface="LM Sans 10" pitchFamily="2" charset="77"/>
              </a:rPr>
              <a:t>x </a:t>
            </a:r>
            <a:r>
              <a:rPr lang="en-US" dirty="0">
                <a:latin typeface="LM Sans 10" pitchFamily="2" charset="77"/>
              </a:rPr>
              <a:t>cannot be present unless </a:t>
            </a:r>
            <a:r>
              <a:rPr lang="en-US" i="1" dirty="0">
                <a:latin typeface="LM Sans 10" pitchFamily="2" charset="77"/>
              </a:rPr>
              <a:t>y </a:t>
            </a:r>
            <a:r>
              <a:rPr lang="en-US" dirty="0">
                <a:latin typeface="LM Sans 10" pitchFamily="2" charset="77"/>
              </a:rPr>
              <a:t>is fully present, and </a:t>
            </a:r>
            <a:r>
              <a:rPr lang="en-US" i="1" dirty="0">
                <a:latin typeface="LM Sans 10" pitchFamily="2" charset="77"/>
              </a:rPr>
              <a:t>y </a:t>
            </a:r>
            <a:r>
              <a:rPr lang="en-US" dirty="0">
                <a:latin typeface="LM Sans 10" pitchFamily="2" charset="77"/>
              </a:rPr>
              <a:t>is not part of </a:t>
            </a:r>
            <a:r>
              <a:rPr lang="en-US" i="1" dirty="0">
                <a:latin typeface="LM Sans 10" pitchFamily="2" charset="77"/>
              </a:rPr>
              <a:t>x</a:t>
            </a:r>
            <a:r>
              <a:rPr lang="en-US" dirty="0">
                <a:latin typeface="LM Sans 10" pitchFamily="2" charset="77"/>
              </a:rPr>
              <a:t>. </a:t>
            </a:r>
          </a:p>
          <a:p>
            <a:r>
              <a:rPr lang="en-US" dirty="0">
                <a:latin typeface="LM Sans 10" pitchFamily="2" charset="77"/>
              </a:rPr>
              <a:t>For example, a hole in a wall is constantly dependent on the wall. </a:t>
            </a:r>
          </a:p>
          <a:p>
            <a:endParaRPr lang="en-US" dirty="0">
              <a:latin typeface="LM Sans 10" pitchFamily="2" charset="77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41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49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9" y="107157"/>
            <a:ext cx="7945437" cy="407850"/>
          </a:xfrm>
        </p:spPr>
        <p:txBody>
          <a:bodyPr/>
          <a:lstStyle/>
          <a:p>
            <a:endParaRPr lang="en-US" dirty="0">
              <a:latin typeface="LM Sans 1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14704"/>
            <a:ext cx="7772400" cy="4365298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0000FF"/>
                </a:solidFill>
                <a:latin typeface="LM Sans 10" pitchFamily="2" charset="77"/>
              </a:rPr>
              <a:t>Unity</a:t>
            </a:r>
            <a:endParaRPr lang="en-US" sz="1800" dirty="0">
              <a:solidFill>
                <a:srgbClr val="0000FF"/>
              </a:solidFill>
              <a:latin typeface="LM Sans 10" pitchFamily="2" charset="77"/>
            </a:endParaRPr>
          </a:p>
          <a:p>
            <a:r>
              <a:rPr lang="en-US" dirty="0">
                <a:latin typeface="LM Sans 10" pitchFamily="2" charset="77"/>
              </a:rPr>
              <a:t>We can say that an individual is a </a:t>
            </a:r>
            <a:r>
              <a:rPr lang="en-US" i="1" dirty="0">
                <a:solidFill>
                  <a:srgbClr val="0432FF"/>
                </a:solidFill>
                <a:latin typeface="LM Sans 10" pitchFamily="2" charset="77"/>
              </a:rPr>
              <a:t>whole</a:t>
            </a:r>
            <a:r>
              <a:rPr lang="en-US" i="1" dirty="0">
                <a:latin typeface="LM Sans 10" pitchFamily="2" charset="77"/>
              </a:rPr>
              <a:t> </a:t>
            </a:r>
            <a:r>
              <a:rPr lang="en-US" dirty="0">
                <a:latin typeface="LM Sans 10" pitchFamily="2" charset="77"/>
              </a:rPr>
              <a:t>if and only if it is made by a set of parts unified by a unifying relation </a:t>
            </a:r>
            <a:r>
              <a:rPr lang="en-US" i="1" dirty="0">
                <a:latin typeface="LM Sans 10" pitchFamily="2" charset="77"/>
              </a:rPr>
              <a:t>R</a:t>
            </a:r>
            <a:r>
              <a:rPr lang="en-US" dirty="0">
                <a:latin typeface="LM Sans 10" pitchFamily="2" charset="77"/>
              </a:rPr>
              <a:t>. All the instances of </a:t>
            </a:r>
            <a:r>
              <a:rPr lang="en-US" i="1" dirty="0">
                <a:latin typeface="LM Sans 10" pitchFamily="2" charset="77"/>
              </a:rPr>
              <a:t>P </a:t>
            </a:r>
            <a:r>
              <a:rPr lang="en-US" dirty="0">
                <a:latin typeface="LM Sans 10" pitchFamily="2" charset="77"/>
              </a:rPr>
              <a:t>are wholes under </a:t>
            </a:r>
            <a:r>
              <a:rPr lang="en-US" i="1" dirty="0">
                <a:latin typeface="LM Sans 10" pitchFamily="2" charset="77"/>
              </a:rPr>
              <a:t>R</a:t>
            </a:r>
            <a:r>
              <a:rPr lang="en-US" dirty="0">
                <a:latin typeface="LM Sans 10" pitchFamily="2" charset="77"/>
              </a:rPr>
              <a:t>. e.g. a Company</a:t>
            </a:r>
          </a:p>
          <a:p>
            <a:endParaRPr lang="en-US" dirty="0">
              <a:latin typeface="LM Sans 10" pitchFamily="2" charset="77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00FF"/>
                </a:solidFill>
                <a:latin typeface="LM Sans 10" pitchFamily="2" charset="77"/>
              </a:rPr>
              <a:t>Anti-Unity</a:t>
            </a:r>
            <a:endParaRPr lang="en-US" dirty="0">
              <a:latin typeface="LM Sans 10" pitchFamily="2" charset="77"/>
            </a:endParaRPr>
          </a:p>
          <a:p>
            <a:r>
              <a:rPr lang="en-US" dirty="0">
                <a:latin typeface="LM Sans 10" pitchFamily="2" charset="77"/>
              </a:rPr>
              <a:t>A property carries </a:t>
            </a:r>
            <a:r>
              <a:rPr lang="en-US" i="1" dirty="0">
                <a:latin typeface="LM Sans 10" pitchFamily="2" charset="77"/>
              </a:rPr>
              <a:t>anti-unity </a:t>
            </a:r>
            <a:r>
              <a:rPr lang="en-US" dirty="0">
                <a:latin typeface="LM Sans 10" pitchFamily="2" charset="77"/>
              </a:rPr>
              <a:t>(~U) if all its instances can possibly be non-wholes (mere </a:t>
            </a:r>
            <a:r>
              <a:rPr lang="en-US" dirty="0">
                <a:solidFill>
                  <a:srgbClr val="0432FF"/>
                </a:solidFill>
                <a:latin typeface="LM Sans 10" pitchFamily="2" charset="77"/>
              </a:rPr>
              <a:t>sums</a:t>
            </a:r>
            <a:r>
              <a:rPr lang="en-US" dirty="0">
                <a:latin typeface="LM Sans 10" pitchFamily="2" charset="77"/>
              </a:rPr>
              <a:t>). Properties that refer to amounts of matter, like </a:t>
            </a:r>
            <a:r>
              <a:rPr lang="en-US" i="1" dirty="0">
                <a:latin typeface="LM Sans 10" pitchFamily="2" charset="77"/>
              </a:rPr>
              <a:t>gold, water, </a:t>
            </a:r>
            <a:r>
              <a:rPr lang="en-US" dirty="0">
                <a:latin typeface="LM Sans 10" pitchFamily="2" charset="77"/>
              </a:rPr>
              <a:t>etc., are good examples of anti-unity.</a:t>
            </a:r>
          </a:p>
          <a:p>
            <a:pPr lvl="1"/>
            <a:r>
              <a:rPr lang="en-US" sz="1800" dirty="0">
                <a:latin typeface="LM Sans 10" pitchFamily="2" charset="77"/>
              </a:rPr>
              <a:t>An instance of this class might be some amount of the material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LM Sans 10" pitchFamily="2" charset="77"/>
              </a:rPr>
              <a:t>Unity and Anti-unity are inherited in the class hierarchy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42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90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G&amp;F. 1. Capture of motivating scenarios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M Sans 10" pitchFamily="2" charset="77"/>
              </a:rPr>
              <a:t>Story problems or examples which are not adequately addressed by existing ontologies. </a:t>
            </a:r>
          </a:p>
          <a:p>
            <a:r>
              <a:rPr lang="en-US" dirty="0">
                <a:latin typeface="LM Sans 10" pitchFamily="2" charset="77"/>
              </a:rPr>
              <a:t>A motivating scenario also provides a set of intuitively possible solutions to the scenario problems. </a:t>
            </a:r>
          </a:p>
          <a:p>
            <a:r>
              <a:rPr lang="en-US" dirty="0">
                <a:latin typeface="LM Sans 10" pitchFamily="2" charset="77"/>
              </a:rPr>
              <a:t>These solutions provide an informal intended semantics for the objects and relations that will later be included in the ontology.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5EA39-4858-6242-8345-127FF54B27B1}" type="slidenum">
              <a:rPr lang="en-US" smtClean="0"/>
              <a:pPr>
                <a:defRPr/>
              </a:pPr>
              <a:t>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3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G&amp;F. 2. Formulation of informal competency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M Sans 10" pitchFamily="2" charset="77"/>
              </a:rPr>
              <a:t>Based on the scenarios obtained in the preceding step  </a:t>
            </a:r>
          </a:p>
          <a:p>
            <a:r>
              <a:rPr lang="en-US" dirty="0">
                <a:latin typeface="LM Sans 10" pitchFamily="2" charset="77"/>
              </a:rPr>
              <a:t>An ontology must be able to</a:t>
            </a:r>
          </a:p>
          <a:p>
            <a:pPr lvl="1"/>
            <a:r>
              <a:rPr lang="en-US" dirty="0">
                <a:solidFill>
                  <a:srgbClr val="0432FF"/>
                </a:solidFill>
                <a:latin typeface="LM Sans 10" pitchFamily="2" charset="77"/>
              </a:rPr>
              <a:t>represent these questions</a:t>
            </a:r>
            <a:r>
              <a:rPr lang="en-US" dirty="0">
                <a:latin typeface="LM Sans 10" pitchFamily="2" charset="77"/>
              </a:rPr>
              <a:t> using its terminology </a:t>
            </a:r>
          </a:p>
          <a:p>
            <a:pPr lvl="1"/>
            <a:r>
              <a:rPr lang="en-US" dirty="0">
                <a:solidFill>
                  <a:srgbClr val="0432FF"/>
                </a:solidFill>
                <a:latin typeface="LM Sans 10" pitchFamily="2" charset="77"/>
              </a:rPr>
              <a:t>characterize the answers</a:t>
            </a:r>
            <a:r>
              <a:rPr lang="en-US" dirty="0">
                <a:latin typeface="LM Sans 10" pitchFamily="2" charset="77"/>
              </a:rPr>
              <a:t> to these questions using the axioms and definitions. </a:t>
            </a:r>
          </a:p>
          <a:p>
            <a:r>
              <a:rPr lang="en-US" dirty="0">
                <a:latin typeface="LM Sans 10" pitchFamily="2" charset="77"/>
              </a:rPr>
              <a:t>competency questions are stratified (composition and decomposition)</a:t>
            </a:r>
          </a:p>
          <a:p>
            <a:r>
              <a:rPr lang="en-US" dirty="0">
                <a:latin typeface="LM Sans 10" pitchFamily="2" charset="77"/>
              </a:rPr>
              <a:t>serve as constraints rather than determining a particular design</a:t>
            </a:r>
          </a:p>
          <a:p>
            <a:r>
              <a:rPr lang="en-US" dirty="0">
                <a:latin typeface="LM Sans 10" pitchFamily="2" charset="77"/>
              </a:rPr>
              <a:t>used to evaluate the ontological commitments that have been made to see whether the ontology meets the requirements.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38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A970-C759-2B46-81FE-B3205098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Ontology 101 (Noy, McGuiness)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A6963-A7DF-704E-B52A-CBEDBBEA5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1. Determine the domain and scope of the ontology</a:t>
            </a:r>
          </a:p>
          <a:p>
            <a:pPr lvl="1"/>
            <a:r>
              <a:rPr lang="en-GB" dirty="0">
                <a:solidFill>
                  <a:srgbClr val="0432FF"/>
                </a:solidFill>
              </a:rPr>
              <a:t>Define Competency questions </a:t>
            </a:r>
          </a:p>
          <a:p>
            <a:r>
              <a:rPr lang="en-GB" dirty="0"/>
              <a:t>Step 2. Consider reusing existing ontologies </a:t>
            </a:r>
          </a:p>
          <a:p>
            <a:r>
              <a:rPr lang="en-GB" dirty="0"/>
              <a:t>Step 3. Enumerate important terms in the ontology </a:t>
            </a:r>
          </a:p>
          <a:p>
            <a:r>
              <a:rPr lang="en-GB" dirty="0"/>
              <a:t>Step 4. Define the classes and the class hierarchy </a:t>
            </a:r>
          </a:p>
          <a:p>
            <a:r>
              <a:rPr lang="en-GB" dirty="0"/>
              <a:t>Step 5. Define the properties of classes—slots </a:t>
            </a:r>
          </a:p>
          <a:p>
            <a:r>
              <a:rPr lang="en-GB" dirty="0"/>
              <a:t>Step 6. Define the facets of the slots (axioms on properties)</a:t>
            </a:r>
          </a:p>
          <a:p>
            <a:r>
              <a:rPr lang="en-GB" dirty="0"/>
              <a:t>Step 7. Create instances </a:t>
            </a:r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70816-03DD-E54C-8936-C5E04FFC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85548-448F-F441-B899-04E500BC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D4EC0-1955-2A47-AAED-A23750BD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061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50-CF1A-F443-B50C-6DEE6279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107157"/>
            <a:ext cx="7945437" cy="1246514"/>
          </a:xfrm>
        </p:spPr>
        <p:txBody>
          <a:bodyPr/>
          <a:lstStyle/>
          <a:p>
            <a:r>
              <a:rPr lang="en-CH" dirty="0"/>
              <a:t>O. 101: In </a:t>
            </a:r>
            <a:r>
              <a:rPr lang="en-GB" dirty="0"/>
              <a:t>Step 1. Determine the domain and scope of the ontology 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2CEB5-C25D-EC4F-849E-D832E195D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Define </a:t>
            </a:r>
            <a:r>
              <a:rPr lang="en-CH" b="1" dirty="0"/>
              <a:t>competency questions</a:t>
            </a:r>
          </a:p>
          <a:p>
            <a:pPr marL="0" indent="0">
              <a:buNone/>
            </a:pPr>
            <a:endParaRPr lang="en-CH" b="1" dirty="0"/>
          </a:p>
          <a:p>
            <a:pPr lvl="1"/>
            <a:r>
              <a:rPr lang="en-GB" dirty="0"/>
              <a:t>User-oriented interrogatives that allow us to </a:t>
            </a:r>
            <a:r>
              <a:rPr lang="en-GB" dirty="0">
                <a:solidFill>
                  <a:srgbClr val="0432FF"/>
                </a:solidFill>
              </a:rPr>
              <a:t>scope</a:t>
            </a:r>
            <a:r>
              <a:rPr lang="en-GB" dirty="0"/>
              <a:t> our ontology. </a:t>
            </a:r>
          </a:p>
          <a:p>
            <a:pPr lvl="1"/>
            <a:r>
              <a:rPr lang="en-GB" dirty="0"/>
              <a:t>Serve in the </a:t>
            </a:r>
            <a:r>
              <a:rPr lang="en-GB" dirty="0">
                <a:solidFill>
                  <a:srgbClr val="0432FF"/>
                </a:solidFill>
              </a:rPr>
              <a:t>evaluation</a:t>
            </a:r>
            <a:r>
              <a:rPr lang="en-GB" dirty="0"/>
              <a:t>: Does the ontology contain enough information to answer these types of questions?</a:t>
            </a:r>
          </a:p>
          <a:p>
            <a:pPr lvl="1"/>
            <a:endParaRPr lang="en-GB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396A5-8C38-D145-9AF0-104A4221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DB2BF-6AF8-EF49-8576-BAA19A45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3A4D1-B195-9745-B53F-B7CD040A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22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2A70-0D79-C248-BF51-80AD3AA8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tishchungoora.medium.com</a:t>
            </a:r>
            <a:r>
              <a:rPr lang="en-GB" dirty="0"/>
              <a:t>/ontology-competency-questions-3d213eb08d33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2398-F8B4-0E41-A155-D5CAF6746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>
              <a:buFont typeface="System Font Regular"/>
              <a:buChar char="–"/>
            </a:pPr>
            <a:r>
              <a:rPr lang="en-GB" sz="1800" dirty="0">
                <a:latin typeface="LM Sans 10" pitchFamily="2" charset="77"/>
              </a:rPr>
              <a:t>What characteristics belong to a ballpoint pen?</a:t>
            </a:r>
          </a:p>
          <a:p>
            <a:pPr lvl="1">
              <a:buFont typeface="System Font Regular"/>
              <a:buChar char="–"/>
            </a:pPr>
            <a:r>
              <a:rPr lang="en-GB" sz="1800" dirty="0">
                <a:latin typeface="LM Sans 10" pitchFamily="2" charset="77"/>
              </a:rPr>
              <a:t>Which types of components are common across all ballpoint pens?</a:t>
            </a:r>
          </a:p>
          <a:p>
            <a:pPr lvl="1">
              <a:buFont typeface="System Font Regular"/>
              <a:buChar char="–"/>
            </a:pPr>
            <a:r>
              <a:rPr lang="en-GB" sz="1800" dirty="0">
                <a:latin typeface="LM Sans 10" pitchFamily="2" charset="77"/>
              </a:rPr>
              <a:t>What are the common brands of ballpoint pens?</a:t>
            </a:r>
          </a:p>
          <a:p>
            <a:pPr lvl="1">
              <a:buFont typeface="System Font Regular"/>
              <a:buChar char="–"/>
            </a:pPr>
            <a:r>
              <a:rPr lang="en-GB" sz="1800" dirty="0">
                <a:latin typeface="LM Sans 10" pitchFamily="2" charset="77"/>
              </a:rPr>
              <a:t>Is a kind of ballpoint pen a specialisation of another?</a:t>
            </a:r>
          </a:p>
          <a:p>
            <a:pPr lvl="1">
              <a:buFont typeface="System Font Regular"/>
              <a:buChar char="–"/>
            </a:pPr>
            <a:r>
              <a:rPr lang="en-GB" sz="1800" dirty="0">
                <a:latin typeface="LM Sans 10" pitchFamily="2" charset="77"/>
              </a:rPr>
              <a:t>Can the definition of common types of ballpoint pens be used as a basis to define custom ballpoint pens?</a:t>
            </a:r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DC883-66FF-E94C-99BC-A7D5977D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Methodologies for Ontology Development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0C352-D9DE-5143-BA15-62B84FD1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3FB0F-BE30-124B-9A56-1ED7BCAF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58553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72C21"/>
      </a:hlink>
      <a:folHlink>
        <a:srgbClr val="99CC00"/>
      </a:folHlink>
    </a:clrScheme>
    <a:fontScheme name="Blank Presentation">
      <a:majorFont>
        <a:latin typeface="Lucida Grande"/>
        <a:ea typeface="ＭＳ Ｐゴシック"/>
        <a:cs typeface="ＭＳ Ｐゴシック"/>
      </a:majorFont>
      <a:minorFont>
        <a:latin typeface="Lucida Grand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31385</TotalTime>
  <Words>2680</Words>
  <Application>Microsoft Macintosh PowerPoint</Application>
  <PresentationFormat>On-screen Show (16:10)</PresentationFormat>
  <Paragraphs>446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Courier</vt:lpstr>
      <vt:lpstr>LM Sans 10</vt:lpstr>
      <vt:lpstr>Lucida Grande</vt:lpstr>
      <vt:lpstr>Lucida Sans</vt:lpstr>
      <vt:lpstr>System Font Regular</vt:lpstr>
      <vt:lpstr>Times New Roman</vt:lpstr>
      <vt:lpstr>Wingdings</vt:lpstr>
      <vt:lpstr>Blank Presentation</vt:lpstr>
      <vt:lpstr>Ontology Development:   Methodologies, Criteria, Evaluation</vt:lpstr>
      <vt:lpstr>Uschold and King’s method</vt:lpstr>
      <vt:lpstr>U&amp;K - Ontology capture</vt:lpstr>
      <vt:lpstr>Grüninger and Fox’s methodology</vt:lpstr>
      <vt:lpstr>G&amp;F. 1. Capture of motivating scenarios</vt:lpstr>
      <vt:lpstr>G&amp;F. 2. Formulation of informal competency questions</vt:lpstr>
      <vt:lpstr>Ontology 101 (Noy, McGuiness)</vt:lpstr>
      <vt:lpstr>O. 101: In Step 1. Determine the domain and scope of the ontology </vt:lpstr>
      <vt:lpstr>https://tishchungoora.medium.com/ontology-competency-questions-3d213eb08d33</vt:lpstr>
      <vt:lpstr>https://protege.stanford.edu/publications/ontology_development/ontology101-noy-mcguinness.html</vt:lpstr>
      <vt:lpstr>Methontology [adapted to OWL2]</vt:lpstr>
      <vt:lpstr>Steps</vt:lpstr>
      <vt:lpstr>T1. Build a glossary of terms</vt:lpstr>
      <vt:lpstr>PowerPoint Presentation</vt:lpstr>
      <vt:lpstr>Instance or Class?</vt:lpstr>
      <vt:lpstr>T2. Build a concept taxonomy</vt:lpstr>
      <vt:lpstr>T3. Build a binary relationship diagram</vt:lpstr>
      <vt:lpstr>T4. Build a concept dictionary</vt:lpstr>
      <vt:lpstr>PowerPoint Presentation</vt:lpstr>
      <vt:lpstr>Describe every relationship</vt:lpstr>
      <vt:lpstr>Detailed description of</vt:lpstr>
      <vt:lpstr>Axioms</vt:lpstr>
      <vt:lpstr>Rules</vt:lpstr>
      <vt:lpstr>Gruber’s criteria</vt:lpstr>
      <vt:lpstr>(Gruber) 1. Clarity: </vt:lpstr>
      <vt:lpstr>(Gruber) 2. Coherence: </vt:lpstr>
      <vt:lpstr>(Gruber) 3. Extendibility: </vt:lpstr>
      <vt:lpstr>(Gruber) 4. Minimal encoding bias</vt:lpstr>
      <vt:lpstr>(Gruber) 5. Minimal ontological commitment</vt:lpstr>
      <vt:lpstr>(Gruber) 5. Minimal ontological commitment: </vt:lpstr>
      <vt:lpstr>Ontology Evaluation</vt:lpstr>
      <vt:lpstr>Errors in developing taxonomies</vt:lpstr>
      <vt:lpstr>Anti-patterns</vt:lpstr>
      <vt:lpstr>Example: AssCyc anti-pattern</vt:lpstr>
      <vt:lpstr>Refactoring</vt:lpstr>
      <vt:lpstr>Binary Relation Between Overlapping Types</vt:lpstr>
      <vt:lpstr>Example: Imprecise Abstraction Anti-Pattern</vt:lpstr>
      <vt:lpstr>Example</vt:lpstr>
      <vt:lpstr>OntoClean</vt:lpstr>
      <vt:lpstr>PowerPoint Presentation</vt:lpstr>
      <vt:lpstr>PowerPoint Presentation</vt:lpstr>
      <vt:lpstr>PowerPoint Presentation</vt:lpstr>
    </vt:vector>
  </TitlesOfParts>
  <Company>- 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Ontologies</dc:title>
  <dc:creator>- -</dc:creator>
  <cp:lastModifiedBy>Gilles Falquet</cp:lastModifiedBy>
  <cp:revision>308</cp:revision>
  <cp:lastPrinted>2021-03-03T08:43:46Z</cp:lastPrinted>
  <dcterms:created xsi:type="dcterms:W3CDTF">2009-10-07T22:02:21Z</dcterms:created>
  <dcterms:modified xsi:type="dcterms:W3CDTF">2023-03-07T16:16:30Z</dcterms:modified>
</cp:coreProperties>
</file>