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29" r:id="rId3"/>
    <p:sldId id="258" r:id="rId4"/>
    <p:sldId id="430" r:id="rId5"/>
    <p:sldId id="431" r:id="rId6"/>
    <p:sldId id="440" r:id="rId7"/>
    <p:sldId id="260" r:id="rId8"/>
    <p:sldId id="444" r:id="rId9"/>
    <p:sldId id="445" r:id="rId10"/>
    <p:sldId id="438" r:id="rId11"/>
    <p:sldId id="432" r:id="rId12"/>
    <p:sldId id="439" r:id="rId13"/>
    <p:sldId id="333" r:id="rId14"/>
    <p:sldId id="293" r:id="rId15"/>
    <p:sldId id="400" r:id="rId16"/>
    <p:sldId id="402" r:id="rId17"/>
    <p:sldId id="403" r:id="rId18"/>
    <p:sldId id="408" r:id="rId19"/>
    <p:sldId id="409" r:id="rId20"/>
    <p:sldId id="426" r:id="rId21"/>
    <p:sldId id="411" r:id="rId22"/>
    <p:sldId id="410" r:id="rId23"/>
    <p:sldId id="309" r:id="rId24"/>
    <p:sldId id="414" r:id="rId25"/>
    <p:sldId id="413" r:id="rId26"/>
    <p:sldId id="415" r:id="rId27"/>
    <p:sldId id="416" r:id="rId28"/>
    <p:sldId id="417" r:id="rId29"/>
    <p:sldId id="418" r:id="rId30"/>
    <p:sldId id="419" r:id="rId31"/>
    <p:sldId id="427" r:id="rId32"/>
    <p:sldId id="428" r:id="rId33"/>
    <p:sldId id="289" r:id="rId34"/>
    <p:sldId id="435" r:id="rId35"/>
    <p:sldId id="443" r:id="rId36"/>
    <p:sldId id="441" r:id="rId37"/>
    <p:sldId id="442" r:id="rId38"/>
  </p:sldIdLst>
  <p:sldSz cx="9144000" cy="5715000" type="screen16x1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  <a:srgbClr val="FFAA00"/>
    <a:srgbClr val="464646"/>
    <a:srgbClr val="FFFFFF"/>
    <a:srgbClr val="FFFF8F"/>
    <a:srgbClr val="CDCDCD"/>
    <a:srgbClr val="F4DB2E"/>
    <a:srgbClr val="256620"/>
    <a:srgbClr val="55E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32"/>
    <p:restoredTop sz="98947" autoAdjust="0"/>
  </p:normalViewPr>
  <p:slideViewPr>
    <p:cSldViewPr snapToGrid="0">
      <p:cViewPr>
        <p:scale>
          <a:sx n="123" d="100"/>
          <a:sy n="123" d="100"/>
        </p:scale>
        <p:origin x="808" y="54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8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621AF9A-35B1-D14E-9A2B-805B381855A0}" type="datetime1">
              <a:rPr lang="en-US"/>
              <a:pPr>
                <a:defRPr/>
              </a:pPr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EAA11C-10C1-EB45-82E4-C236F92CF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0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BBB2D84-3B9A-D14B-B767-D2C430FD2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33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fld id="{C32572A8-E46A-154B-88A9-38C0F838D1B3}" type="slidenum">
              <a:rPr lang="en-US" sz="1200">
                <a:latin typeface="Arial" charset="0"/>
              </a:rPr>
              <a:pPr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E58768F-2ABF-974B-AFCD-745029D803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9pPr>
          </a:lstStyle>
          <a:p>
            <a:fld id="{AFDAC619-08EF-7240-B68A-F6AEBEDAFFAC}" type="slidenum">
              <a:rPr lang="en-US" altLang="en-US" sz="1200">
                <a:latin typeface="Arial" panose="020B0604020202020204" pitchFamily="34" charset="0"/>
              </a:rPr>
              <a:pPr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EB07F1-5EE2-F040-8D48-20DE5662FA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72DB0F2-ED78-6243-A8DE-75BB91E39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03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02F9D313-68AB-4C4D-B8CA-ACB96493FB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9pPr>
          </a:lstStyle>
          <a:p>
            <a:fld id="{C35317E5-187A-A94A-8A5D-03B7A10BF74F}" type="slidenum">
              <a:rPr lang="en-US" altLang="en-US" sz="120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8566A1E-CDA0-1148-9215-3BE62397D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E148557-977D-4F4F-809D-06BB47B83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42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1619618-1196-C84D-B0D6-197C45487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9pPr>
          </a:lstStyle>
          <a:p>
            <a:fld id="{75F486B4-1B40-924A-961B-078199D9C9BF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E82D4B2-A755-9E43-8E26-BB6A2BFE6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727B12D-0971-5A4C-B60D-91B59B8B4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43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280F7F8-AEED-674C-8CA6-7FD6D0FA43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9pPr>
          </a:lstStyle>
          <a:p>
            <a:fld id="{E93A5C37-FDB4-214D-AAD8-1128361FCA21}" type="slidenum">
              <a:rPr lang="en-US" altLang="en-US" sz="1200">
                <a:latin typeface="Arial" panose="020B0604020202020204" pitchFamily="34" charset="0"/>
              </a:rPr>
              <a:pPr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FFF81DB-039A-2D4F-9F8D-FAD15C86D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B350C50-9A85-9745-AD06-1457B8631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9729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76ABEDFF-FC3F-B649-9EB1-D6DAC3453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9pPr>
          </a:lstStyle>
          <a:p>
            <a:fld id="{67CF5CD6-3883-7843-B7F9-F337B5BB191A}" type="slidenum">
              <a:rPr lang="en-US" altLang="en-US" sz="120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68D1C419-4FF3-4A40-B1AA-8CC7D058E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D52D0E79-49E2-0546-B606-208B05767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636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fld id="{B7E1C3B5-5400-A044-A8E0-D2EBEF0D5F26}" type="slidenum">
              <a:rPr lang="en-US" sz="1200">
                <a:latin typeface="Arial" charset="0"/>
              </a:rPr>
              <a:pPr/>
              <a:t>15</a:t>
            </a:fld>
            <a:endParaRPr lang="en-US" sz="1200">
              <a:latin typeface="Arial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94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fld id="{39A47A36-9257-814E-9F2B-97EA431FD158}" type="slidenum">
              <a:rPr lang="en-US" sz="1200">
                <a:latin typeface="Arial" charset="0"/>
              </a:rPr>
              <a:pPr/>
              <a:t>16</a:t>
            </a:fld>
            <a:endParaRPr lang="en-US" sz="1200">
              <a:latin typeface="Arial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9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53BBF30C-7D9F-CB4B-B0E0-0E9B6E3533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9pPr>
          </a:lstStyle>
          <a:p>
            <a:fld id="{177DDA80-5ED6-F943-B920-E78FFBE8783A}" type="slidenum">
              <a:rPr lang="en-US" altLang="en-US" sz="1200">
                <a:latin typeface="Arial" panose="020B0604020202020204" pitchFamily="34" charset="0"/>
              </a:rPr>
              <a:pPr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CAF9DBD-9F1C-9A4F-B2B4-89EA129BB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B0F9B74-57BA-7640-907C-782E26561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45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19BA54-3269-4140-A77D-1424A8529507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829D4-1FA3-2340-9EA3-DB8BDF06E56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7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508000"/>
            <a:ext cx="2076450" cy="4572000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08000"/>
            <a:ext cx="6076950" cy="4572000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D3BC10-FD1C-D949-B899-3B722903458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67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 sz="1667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buClr>
                <a:srgbClr val="FFAA00"/>
              </a:buClr>
              <a:defRPr sz="1667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 sz="1667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 sz="1667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D164E5-D194-0A42-BA71-81E7537E5B3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1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CCE76E-DBC9-D94C-BF6F-09F5063C424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1000"/>
            <a:ext cx="3810000" cy="3429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1000"/>
            <a:ext cx="3810000" cy="3429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22FE31-3791-D045-8E72-3723C65B9113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1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206C24-B133-1547-84CF-A0B3EB57FF49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1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D5EA39-4858-6242-8345-127FF54B27B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0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DD38BAE-5B47-124D-8F69-1D5DC0E0AA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B630B8-05B6-6244-829D-A9DBAF086EB7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2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631B42-F50D-864E-942F-4221C31617F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21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1039" y="107157"/>
            <a:ext cx="7945437" cy="825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4298"/>
            <a:ext cx="7772400" cy="398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78213" y="5418667"/>
            <a:ext cx="3503612" cy="2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67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763" y="5430574"/>
            <a:ext cx="2895600" cy="28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67" smtClean="0">
                <a:solidFill>
                  <a:schemeClr val="bg1">
                    <a:lumMod val="6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08825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smtClean="0">
                <a:solidFill>
                  <a:schemeClr val="bg1">
                    <a:lumMod val="6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DD8A788C-BEBE-3743-94AC-E3260675A7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5pPr>
      <a:lvl6pPr marL="380985" algn="l" rtl="0" fontAlgn="base">
        <a:spcBef>
          <a:spcPct val="0"/>
        </a:spcBef>
        <a:spcAft>
          <a:spcPct val="0"/>
        </a:spcAft>
        <a:defRPr sz="2333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6pPr>
      <a:lvl7pPr marL="761970" algn="l" rtl="0" fontAlgn="base">
        <a:spcBef>
          <a:spcPct val="0"/>
        </a:spcBef>
        <a:spcAft>
          <a:spcPct val="0"/>
        </a:spcAft>
        <a:defRPr sz="2333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7pPr>
      <a:lvl8pPr marL="1142954" algn="l" rtl="0" fontAlgn="base">
        <a:spcBef>
          <a:spcPct val="0"/>
        </a:spcBef>
        <a:spcAft>
          <a:spcPct val="0"/>
        </a:spcAft>
        <a:defRPr sz="2333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8pPr>
      <a:lvl9pPr marL="1523939" algn="l" rtl="0" fontAlgn="base">
        <a:spcBef>
          <a:spcPct val="0"/>
        </a:spcBef>
        <a:spcAft>
          <a:spcPct val="0"/>
        </a:spcAft>
        <a:defRPr sz="2333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9pPr>
    </p:titleStyle>
    <p:bodyStyle>
      <a:lvl1pPr marL="285739" indent="-285739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charset="2"/>
        <a:buChar char="§"/>
        <a:defRPr sz="1833">
          <a:solidFill>
            <a:schemeClr val="tx1"/>
          </a:solidFill>
          <a:latin typeface="Calibri"/>
          <a:ea typeface="+mn-ea"/>
          <a:cs typeface="Calibri"/>
        </a:defRPr>
      </a:lvl1pPr>
      <a:lvl2pPr marL="631006" indent="-238115" algn="l" rtl="0" eaLnBrk="0" fontAlgn="base" hangingPunct="0">
        <a:spcBef>
          <a:spcPct val="20000"/>
        </a:spcBef>
        <a:spcAft>
          <a:spcPct val="0"/>
        </a:spcAft>
        <a:buClr>
          <a:srgbClr val="55EE4F"/>
        </a:buClr>
        <a:buFont typeface="Wingdings" charset="2"/>
        <a:buChar char="§"/>
        <a:defRPr sz="1833">
          <a:solidFill>
            <a:schemeClr val="tx1"/>
          </a:solidFill>
          <a:latin typeface="Calibri"/>
          <a:ea typeface="+mn-ea"/>
          <a:cs typeface="Calibri"/>
        </a:defRPr>
      </a:lvl2pPr>
      <a:lvl3pPr marL="980242" indent="-190492" algn="l" rtl="0" eaLnBrk="0" fontAlgn="base" hangingPunct="0">
        <a:spcBef>
          <a:spcPct val="20000"/>
        </a:spcBef>
        <a:spcAft>
          <a:spcPct val="0"/>
        </a:spcAft>
        <a:buChar char="•"/>
        <a:defRPr sz="1667">
          <a:solidFill>
            <a:schemeClr val="tx1"/>
          </a:solidFill>
          <a:latin typeface="Calibri"/>
          <a:ea typeface="+mn-ea"/>
          <a:cs typeface="Calibri"/>
        </a:defRPr>
      </a:lvl3pPr>
      <a:lvl4pPr marL="1333447" indent="-190492" algn="l" rtl="0" eaLnBrk="0" fontAlgn="base" hangingPunct="0">
        <a:spcBef>
          <a:spcPct val="20000"/>
        </a:spcBef>
        <a:spcAft>
          <a:spcPct val="0"/>
        </a:spcAft>
        <a:buChar char="–"/>
        <a:defRPr sz="1667">
          <a:solidFill>
            <a:schemeClr val="tx1"/>
          </a:solidFill>
          <a:latin typeface="Calibri"/>
          <a:ea typeface="+mn-ea"/>
          <a:cs typeface="Calibri"/>
        </a:defRPr>
      </a:lvl4pPr>
      <a:lvl5pPr marL="1714431" indent="-190492" algn="l" rtl="0" eaLnBrk="0" fontAlgn="base" hangingPunct="0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Calibri"/>
          <a:ea typeface="+mn-ea"/>
          <a:cs typeface="Calibri"/>
        </a:defRPr>
      </a:lvl5pPr>
      <a:lvl6pPr marL="2095416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  <a:ea typeface="+mn-ea"/>
        </a:defRPr>
      </a:lvl6pPr>
      <a:lvl7pPr marL="2476401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  <a:ea typeface="+mn-ea"/>
        </a:defRPr>
      </a:lvl7pPr>
      <a:lvl8pPr marL="2857386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  <a:ea typeface="+mn-ea"/>
        </a:defRPr>
      </a:lvl8pPr>
      <a:lvl9pPr marL="3238370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virtual.cvut.cz/kifb/en/concepts/_entity.html" TargetMode="External"/><Relationship Id="rId2" Type="http://schemas.openxmlformats.org/officeDocument/2006/relationships/hyperlink" Target="http://virtual.cvut.cz/kifb/en/concepts/instanc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irtual.cvut.cz/kifb/en/concepts/subclass.html" TargetMode="External"/><Relationship Id="rId4" Type="http://schemas.openxmlformats.org/officeDocument/2006/relationships/hyperlink" Target="http://virtual.cvut.cz/kifb/en/concepts/_clas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bioportal.bioontology.org/ontologie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fld id="{8D63B39E-977A-EC4B-B2EC-3D95C2AF3E21}" type="slidenum">
              <a:rPr lang="en-US" sz="2000">
                <a:solidFill>
                  <a:srgbClr val="A3A3E0"/>
                </a:solidFill>
                <a:latin typeface="Arial" charset="0"/>
              </a:rPr>
              <a:pPr/>
              <a:t>1</a:t>
            </a:fld>
            <a:endParaRPr lang="en-US" sz="2000">
              <a:latin typeface="Arial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3500" y="1905000"/>
            <a:ext cx="6477000" cy="952500"/>
          </a:xfrm>
        </p:spPr>
        <p:txBody>
          <a:bodyPr/>
          <a:lstStyle/>
          <a:p>
            <a:pPr algn="ctr" eaLnBrk="1" hangingPunct="1"/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Introduction to Ontologies </a:t>
            </a:r>
            <a:b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Lucida Grand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5583" y="3460750"/>
            <a:ext cx="5334000" cy="1460500"/>
          </a:xfrm>
        </p:spPr>
        <p:txBody>
          <a:bodyPr/>
          <a:lstStyle/>
          <a:p>
            <a:pPr eaLnBrk="1" hangingPunct="1"/>
            <a:r>
              <a:rPr lang="en-US">
                <a:latin typeface="Lucida Grande" charset="0"/>
                <a:ea typeface="ＭＳ Ｐゴシック" charset="0"/>
                <a:cs typeface="ＭＳ Ｐゴシック" charset="0"/>
              </a:rPr>
              <a:t>Gilles Falquet</a:t>
            </a:r>
          </a:p>
          <a:p>
            <a:pPr eaLnBrk="1" hangingPunct="1"/>
            <a:r>
              <a:rPr lang="en-US">
                <a:latin typeface="Lucida Grande" charset="0"/>
                <a:ea typeface="ＭＳ Ｐゴシック" charset="0"/>
                <a:cs typeface="ＭＳ Ｐゴシック" charset="0"/>
              </a:rPr>
              <a:t>Université de Genève, </a:t>
            </a:r>
          </a:p>
          <a:p>
            <a:pPr eaLnBrk="1" hangingPunct="1"/>
            <a:r>
              <a:rPr lang="en-US">
                <a:latin typeface="Lucida Grande" charset="0"/>
                <a:ea typeface="ＭＳ Ｐゴシック" charset="0"/>
                <a:cs typeface="ＭＳ Ｐゴシック" charset="0"/>
              </a:rPr>
              <a:t>Centre universitaire d</a:t>
            </a:r>
            <a:r>
              <a:rPr lang="ja-JP" altLang="en-US">
                <a:latin typeface="Lucida Grande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Lucida Grande" charset="0"/>
                <a:ea typeface="ＭＳ Ｐゴシック" charset="0"/>
                <a:cs typeface="ＭＳ Ｐゴシック" charset="0"/>
              </a:rPr>
              <a:t>informatique</a:t>
            </a:r>
            <a:endParaRPr lang="en-US">
              <a:latin typeface="Lucida Grande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5089261"/>
            <a:ext cx="879740" cy="46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5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pt-BR" sz="1167">
                <a:solidFill>
                  <a:srgbClr val="3366FF"/>
                </a:solidFill>
                <a:latin typeface="Arial" charset="0"/>
              </a:rPr>
              <a:t>UNIGE - G. Falquet</a:t>
            </a:r>
            <a:endParaRPr lang="en-US" sz="1167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153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en-US" sz="1167">
                <a:solidFill>
                  <a:srgbClr val="3366FF"/>
                </a:solidFill>
                <a:latin typeface="Arial" charset="0"/>
              </a:rPr>
              <a:t>Introduction to Ontologies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9FDCF3-7FEE-A048-913E-878DF214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a conceptualization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6273B5-EB8D-3C4F-B3C6-2CB3E614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of the specification in a </a:t>
            </a:r>
            <a:r>
              <a:rPr lang="en-US" b="1" dirty="0"/>
              <a:t>language</a:t>
            </a:r>
          </a:p>
          <a:p>
            <a:pPr lvl="1"/>
            <a:r>
              <a:rPr lang="en-US" dirty="0"/>
              <a:t>textual</a:t>
            </a:r>
          </a:p>
          <a:p>
            <a:pPr lvl="1"/>
            <a:r>
              <a:rPr lang="en-US" dirty="0"/>
              <a:t>graphical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rules for writing correct expressions</a:t>
            </a:r>
          </a:p>
          <a:p>
            <a:pPr lvl="1"/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/>
              <a:t>explicitly defined in mathematical terms → formal language</a:t>
            </a:r>
          </a:p>
          <a:p>
            <a:pPr lvl="1"/>
            <a:r>
              <a:rPr lang="en-US" dirty="0"/>
              <a:t>explicitly defined in natural language(+math) → semi-formal</a:t>
            </a:r>
          </a:p>
          <a:p>
            <a:pPr lvl="1"/>
            <a:r>
              <a:rPr lang="en-US" dirty="0"/>
              <a:t>not defined, suggested, implicit → informal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CB12A-8474-5B46-A935-C3C5456B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488DD-8A5A-C449-9692-726DC2D7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0AD3E-194B-504D-8BA7-A2412BEE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EA39-4858-6242-8345-127FF54B27B1}" type="slidenum">
              <a:rPr lang="en-US" smtClean="0"/>
              <a:pPr>
                <a:defRPr/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7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E8F161-1F85-A44F-BA6F-6AA744A1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expression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751F0-6E32-1B43-AB09-E12C49DC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237C-54A1-854C-9532-1254D4B5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DBD-D32E-7D41-BF37-1D627DF7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3B0D2-991E-7F41-9732-3CD8453C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17" y="1138681"/>
            <a:ext cx="5421313" cy="3732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498494-27EB-FA4F-8077-D75B14954FED}"/>
              </a:ext>
            </a:extLst>
          </p:cNvPr>
          <p:cNvSpPr txBox="1"/>
          <p:nvPr/>
        </p:nvSpPr>
        <p:spPr>
          <a:xfrm>
            <a:off x="1730704" y="4871674"/>
            <a:ext cx="655179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0070C0"/>
                </a:solidFill>
              </a:rPr>
              <a:t>https://</a:t>
            </a:r>
            <a:r>
              <a:rPr lang="en-US" sz="1333" dirty="0" err="1">
                <a:solidFill>
                  <a:srgbClr val="0070C0"/>
                </a:solidFill>
              </a:rPr>
              <a:t>www.iaoa.org</a:t>
            </a:r>
            <a:r>
              <a:rPr lang="en-US" sz="1333" dirty="0">
                <a:solidFill>
                  <a:srgbClr val="0070C0"/>
                </a:solidFill>
              </a:rPr>
              <a:t>/isc2012/docs/Guarino2009_What_is_an_Ontology.pdf</a:t>
            </a:r>
          </a:p>
        </p:txBody>
      </p:sp>
    </p:spTree>
    <p:extLst>
      <p:ext uri="{BB962C8B-B14F-4D97-AF65-F5344CB8AC3E}">
        <p14:creationId xmlns:p14="http://schemas.microsoft.com/office/powerpoint/2010/main" val="208437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FD2D-B5CF-9943-8F70-01D476B8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semi-formal languages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76B84-091E-D547-BDFB-E5C66D08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8F137-944A-A84D-B765-5675AD1F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06B72-08C4-DC48-A598-EAE54F6C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EA39-4858-6242-8345-127FF54B27B1}" type="slidenum">
              <a:rPr lang="en-US" smtClean="0"/>
              <a:pPr>
                <a:defRPr/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54CD9E-95FC-E943-994B-E09530EAC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279643"/>
              </p:ext>
            </p:extLst>
          </p:nvPr>
        </p:nvGraphicFramePr>
        <p:xfrm>
          <a:off x="1144216" y="1342470"/>
          <a:ext cx="6806513" cy="32311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365">
                  <a:extLst>
                    <a:ext uri="{9D8B030D-6E8A-4147-A177-3AD203B41FA5}">
                      <a16:colId xmlns:a16="http://schemas.microsoft.com/office/drawing/2014/main" val="4173139323"/>
                    </a:ext>
                  </a:extLst>
                </a:gridCol>
                <a:gridCol w="2070892">
                  <a:extLst>
                    <a:ext uri="{9D8B030D-6E8A-4147-A177-3AD203B41FA5}">
                      <a16:colId xmlns:a16="http://schemas.microsoft.com/office/drawing/2014/main" val="2153785821"/>
                    </a:ext>
                  </a:extLst>
                </a:gridCol>
                <a:gridCol w="1701628">
                  <a:extLst>
                    <a:ext uri="{9D8B030D-6E8A-4147-A177-3AD203B41FA5}">
                      <a16:colId xmlns:a16="http://schemas.microsoft.com/office/drawing/2014/main" val="2870617179"/>
                    </a:ext>
                  </a:extLst>
                </a:gridCol>
                <a:gridCol w="1701628">
                  <a:extLst>
                    <a:ext uri="{9D8B030D-6E8A-4147-A177-3AD203B41FA5}">
                      <a16:colId xmlns:a16="http://schemas.microsoft.com/office/drawing/2014/main" val="3216770376"/>
                    </a:ext>
                  </a:extLst>
                </a:gridCol>
              </a:tblGrid>
              <a:tr h="557653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LM Sans 10" pitchFamily="2" charset="77"/>
                        </a:rPr>
                        <a:t>language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LM Sans 10" pitchFamily="2" charset="77"/>
                        </a:rPr>
                        <a:t>concept expression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LM Sans 10" pitchFamily="2" charset="77"/>
                        </a:rPr>
                        <a:t>relation expression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LM Sans 10" pitchFamily="2" charset="77"/>
                        </a:rPr>
                        <a:t>complex relations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25622858"/>
                  </a:ext>
                </a:extLst>
              </a:tr>
              <a:tr h="892245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LM Sans 10" pitchFamily="2" charset="77"/>
                        </a:rPr>
                        <a:t>XML schema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LM Sans 10" pitchFamily="2" charset="77"/>
                        </a:rPr>
                        <a:t>element type definition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LM Sans 10" pitchFamily="2" charset="77"/>
                        </a:rPr>
                        <a:t>subtype,</a:t>
                      </a:r>
                    </a:p>
                    <a:p>
                      <a:r>
                        <a:rPr lang="en-US" sz="1300" dirty="0">
                          <a:latin typeface="LM Sans 10" pitchFamily="2" charset="77"/>
                        </a:rPr>
                        <a:t>element inclusion,</a:t>
                      </a:r>
                    </a:p>
                    <a:p>
                      <a:r>
                        <a:rPr lang="en-US" sz="1300" dirty="0">
                          <a:latin typeface="LM Sans 10" pitchFamily="2" charset="77"/>
                        </a:rPr>
                        <a:t>reference attributes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LM Sans 10" pitchFamily="2" charset="77"/>
                        </a:rPr>
                        <a:t>number restrictions (min/max occurs)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415750072"/>
                  </a:ext>
                </a:extLst>
              </a:tr>
              <a:tr h="892245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LM Sans 10" pitchFamily="2" charset="77"/>
                        </a:rPr>
                        <a:t>relational DB schema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LM Sans 10" pitchFamily="2" charset="77"/>
                        </a:rPr>
                        <a:t>not explicit</a:t>
                      </a:r>
                    </a:p>
                    <a:p>
                      <a:r>
                        <a:rPr lang="en-US" sz="1300" dirty="0">
                          <a:latin typeface="LM Sans 10" pitchFamily="2" charset="77"/>
                        </a:rPr>
                        <a:t>some tables (in general)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LM Sans 10" pitchFamily="2" charset="77"/>
                        </a:rPr>
                        <a:t>not explicit, foreign keys, some tables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LM Sans 10" pitchFamily="2" charset="77"/>
                        </a:rPr>
                        <a:t>integrity constraints expressed in SQL</a:t>
                      </a:r>
                    </a:p>
                    <a:p>
                      <a:r>
                        <a:rPr lang="en-US" sz="1300" dirty="0" err="1">
                          <a:latin typeface="LM Sans 10" pitchFamily="2" charset="77"/>
                        </a:rPr>
                        <a:t>Datalog</a:t>
                      </a:r>
                      <a:r>
                        <a:rPr lang="en-US" sz="1300" dirty="0">
                          <a:latin typeface="LM Sans 10" pitchFamily="2" charset="77"/>
                        </a:rPr>
                        <a:t> rules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942895564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LM Sans 10" pitchFamily="2" charset="77"/>
                        </a:rPr>
                        <a:t>UML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LM Sans 10" pitchFamily="2" charset="77"/>
                        </a:rPr>
                        <a:t>class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LM Sans 10" pitchFamily="2" charset="77"/>
                        </a:rPr>
                        <a:t>association, inheritance, composition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LM Sans 10" pitchFamily="2" charset="77"/>
                        </a:rPr>
                        <a:t>number restrictions (min/max occurs) +</a:t>
                      </a:r>
                    </a:p>
                    <a:p>
                      <a:r>
                        <a:rPr lang="en-US" sz="1300" dirty="0">
                          <a:latin typeface="LM Sans 10" pitchFamily="2" charset="77"/>
                        </a:rPr>
                        <a:t>Object Constraint Language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37628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58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Grande" charset="0"/>
                <a:ea typeface="ＭＳ Ｐゴシック" charset="0"/>
                <a:cs typeface="ＭＳ Ｐゴシック" charset="0"/>
              </a:rPr>
              <a:t>Formal Languages for Ontologies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First order logic</a:t>
            </a:r>
          </a:p>
          <a:p>
            <a:pPr lvl="1"/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propositional logic</a:t>
            </a:r>
          </a:p>
          <a:p>
            <a:pPr lvl="1"/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predicate logic</a:t>
            </a:r>
          </a:p>
          <a:p>
            <a:pPr marL="0" indent="0">
              <a:buNone/>
            </a:pPr>
            <a:endParaRPr lang="en-US" dirty="0">
              <a:latin typeface="Lucida Grande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Description logics</a:t>
            </a:r>
          </a:p>
          <a:p>
            <a:pPr lvl="1"/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a family of logics</a:t>
            </a:r>
          </a:p>
          <a:p>
            <a:pPr lvl="1"/>
            <a:r>
              <a:rPr lang="en-US" dirty="0">
                <a:latin typeface="Lucida Grande" charset="0"/>
                <a:ea typeface="ＭＳ Ｐゴシック" charset="0"/>
                <a:cs typeface="ＭＳ Ｐゴシック" charset="0"/>
              </a:rPr>
              <a:t>designed to formalize class diagrams and other class-oriented and frame-based languages</a:t>
            </a:r>
          </a:p>
          <a:p>
            <a:pPr lvl="1"/>
            <a:endParaRPr lang="en-US" dirty="0">
              <a:latin typeface="Lucida Grande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Lucida Grande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Lucida Grand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fld id="{9F97ED35-F447-5D47-8A30-1B2664DCDEED}" type="slidenum">
              <a:rPr lang="en-US" sz="200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pPr/>
              <a:t>13</a:t>
            </a:fld>
            <a:endParaRPr lang="en-US" sz="200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pt-BR" sz="1167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UNIGE - G. Falquet</a:t>
            </a:r>
            <a:endParaRPr lang="en-US" sz="1167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2253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en-US" sz="1167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Introduction to Ontologies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5">
            <a:extLst>
              <a:ext uri="{FF2B5EF4-FFF2-40B4-BE49-F238E27FC236}">
                <a16:creationId xmlns:a16="http://schemas.microsoft.com/office/drawing/2014/main" id="{D48764AC-ED77-1743-B876-4136A472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1pPr>
            <a:lvl2pPr marL="31608506" indent="-31227522"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2pPr>
            <a:lvl3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3pPr>
            <a:lvl4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4pPr>
            <a:lvl5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5pPr>
            <a:lvl6pPr marL="380985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6pPr>
            <a:lvl7pPr marL="761970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7pPr>
            <a:lvl8pPr marL="1142954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8pPr>
            <a:lvl9pPr marL="1523939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9pPr>
          </a:lstStyle>
          <a:p>
            <a:fld id="{8AE2A13B-7648-5C4F-BB98-09DF7C30C976}" type="slidenum">
              <a:rPr lang="en-US" altLang="en-US" sz="1167">
                <a:solidFill>
                  <a:srgbClr val="CE2A1F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en-US" sz="1167">
              <a:latin typeface="Arial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E67932FD-0738-EE4A-877B-EB0DB0971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9532" y="107157"/>
            <a:ext cx="6784738" cy="825500"/>
          </a:xfrm>
        </p:spPr>
        <p:txBody>
          <a:bodyPr/>
          <a:lstStyle/>
          <a:p>
            <a:pPr eaLnBrk="1" hangingPunct="1"/>
            <a:r>
              <a:rPr lang="en-US" altLang="en-US" dirty="0"/>
              <a:t>Why Formal Expressive Ontology Languages ?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7367AD31-E1D8-9549-AC09-0DB0E7701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to formally express </a:t>
            </a:r>
            <a:r>
              <a:rPr lang="en-US" altLang="en-US" dirty="0">
                <a:solidFill>
                  <a:srgbClr val="0070C0"/>
                </a:solidFill>
              </a:rPr>
              <a:t>complex relationships</a:t>
            </a:r>
            <a:r>
              <a:rPr lang="en-US" altLang="en-US" dirty="0"/>
              <a:t> / domain rules</a:t>
            </a:r>
          </a:p>
          <a:p>
            <a:pPr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"a vegan pizza is a pizza whose ingredients are all vegan"</a:t>
            </a:r>
          </a:p>
          <a:p>
            <a:pPr lvl="1" eaLnBrk="1" hangingPunct="1"/>
            <a:r>
              <a:rPr lang="en-US" dirty="0"/>
              <a:t>if Parent(x, y) and Parent(y, z) then </a:t>
            </a:r>
            <a:r>
              <a:rPr lang="en-US" dirty="0" err="1"/>
              <a:t>GrandParent</a:t>
            </a:r>
            <a:r>
              <a:rPr lang="en-US" dirty="0"/>
              <a:t>(x, z)</a:t>
            </a:r>
            <a:endParaRPr lang="en-US" altLang="en-US" dirty="0"/>
          </a:p>
          <a:p>
            <a:pPr marL="392891" lvl="1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the notion of </a:t>
            </a:r>
            <a:r>
              <a:rPr lang="en-US" altLang="en-US" dirty="0">
                <a:solidFill>
                  <a:srgbClr val="0070C0"/>
                </a:solidFill>
              </a:rPr>
              <a:t>consistency</a:t>
            </a:r>
            <a:r>
              <a:rPr lang="en-US" altLang="en-US" dirty="0"/>
              <a:t> is well defined</a:t>
            </a:r>
          </a:p>
          <a:p>
            <a:pPr eaLnBrk="1" hangingPunct="1"/>
            <a:r>
              <a:rPr lang="en-US" altLang="en-US" dirty="0"/>
              <a:t>the notion of </a:t>
            </a:r>
            <a:r>
              <a:rPr lang="en-US" altLang="en-US" dirty="0">
                <a:solidFill>
                  <a:srgbClr val="0070C0"/>
                </a:solidFill>
              </a:rPr>
              <a:t>logical entailment</a:t>
            </a:r>
            <a:r>
              <a:rPr lang="en-US" altLang="en-US" dirty="0"/>
              <a:t> is well defined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if the language is not too expressive</a:t>
            </a:r>
          </a:p>
          <a:p>
            <a:pPr lvl="1" eaLnBrk="1" hangingPunct="1"/>
            <a:r>
              <a:rPr lang="en-US" altLang="en-US" dirty="0"/>
              <a:t>consistency and entailment can be </a:t>
            </a:r>
            <a:r>
              <a:rPr lang="en-US" altLang="en-US" dirty="0">
                <a:solidFill>
                  <a:srgbClr val="0070C0"/>
                </a:solidFill>
              </a:rPr>
              <a:t>automatically checked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E6C9C-6E40-DA46-9376-77EB5A6A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5F4D6-E44A-6048-9F3C-51A09B8F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fld id="{3573D54F-CA04-E340-B7C1-C3F53EB2B841}" type="slidenum">
              <a:rPr lang="en-US" sz="2000">
                <a:solidFill>
                  <a:srgbClr val="A3A3E0"/>
                </a:solidFill>
                <a:latin typeface="Arial" charset="0"/>
              </a:rPr>
              <a:pPr/>
              <a:t>15</a:t>
            </a:fld>
            <a:endParaRPr lang="en-US" sz="2000">
              <a:latin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Lucida Grande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333" y="2952750"/>
            <a:ext cx="3005667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2221925" y="4615088"/>
            <a:ext cx="868984" cy="993324"/>
          </a:xfrm>
          <a:prstGeom prst="cube">
            <a:avLst>
              <a:gd name="adj" fmla="val 8214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1667"/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1703917" y="4562452"/>
            <a:ext cx="698500" cy="463596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667"/>
          </a:p>
        </p:txBody>
      </p:sp>
      <p:grpSp>
        <p:nvGrpSpPr>
          <p:cNvPr id="25606" name="Group 7"/>
          <p:cNvGrpSpPr>
            <a:grpSpLocks/>
          </p:cNvGrpSpPr>
          <p:nvPr/>
        </p:nvGrpSpPr>
        <p:grpSpPr bwMode="auto">
          <a:xfrm>
            <a:off x="1767418" y="3935805"/>
            <a:ext cx="500975" cy="693168"/>
            <a:chOff x="2064" y="2648"/>
            <a:chExt cx="1030" cy="1425"/>
          </a:xfrm>
        </p:grpSpPr>
        <p:sp>
          <p:nvSpPr>
            <p:cNvPr id="60424" name="AutoShape 8"/>
            <p:cNvSpPr>
              <a:spLocks noChangeArrowheads="1"/>
            </p:cNvSpPr>
            <p:nvPr/>
          </p:nvSpPr>
          <p:spPr bwMode="auto">
            <a:xfrm>
              <a:off x="2064" y="2648"/>
              <a:ext cx="1009" cy="142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667"/>
            </a:p>
          </p:txBody>
        </p:sp>
        <p:sp>
          <p:nvSpPr>
            <p:cNvPr id="60425" name="Freeform 9"/>
            <p:cNvSpPr>
              <a:spLocks/>
            </p:cNvSpPr>
            <p:nvPr/>
          </p:nvSpPr>
          <p:spPr bwMode="auto">
            <a:xfrm>
              <a:off x="2714" y="3004"/>
              <a:ext cx="380" cy="717"/>
            </a:xfrm>
            <a:custGeom>
              <a:avLst/>
              <a:gdLst>
                <a:gd name="T0" fmla="*/ 0 w 671"/>
                <a:gd name="T1" fmla="*/ 0 h 1164"/>
                <a:gd name="T2" fmla="*/ 671 w 671"/>
                <a:gd name="T3" fmla="*/ 953 h 1164"/>
                <a:gd name="T4" fmla="*/ 514 w 671"/>
                <a:gd name="T5" fmla="*/ 1164 h 1164"/>
                <a:gd name="T6" fmla="*/ 0 w 671"/>
                <a:gd name="T7" fmla="*/ 3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1" h="1164">
                  <a:moveTo>
                    <a:pt x="0" y="0"/>
                  </a:moveTo>
                  <a:lnTo>
                    <a:pt x="671" y="953"/>
                  </a:lnTo>
                  <a:lnTo>
                    <a:pt x="514" y="1164"/>
                  </a:lnTo>
                  <a:lnTo>
                    <a:pt x="0" y="3"/>
                  </a:lnTo>
                </a:path>
              </a:pathLst>
            </a:custGeom>
            <a:solidFill>
              <a:srgbClr val="CDCDCD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1667"/>
            </a:p>
          </p:txBody>
        </p:sp>
      </p:grpSp>
      <p:sp>
        <p:nvSpPr>
          <p:cNvPr id="60426" name="AutoShape 10"/>
          <p:cNvSpPr>
            <a:spLocks noChangeArrowheads="1"/>
          </p:cNvSpPr>
          <p:nvPr/>
        </p:nvSpPr>
        <p:spPr bwMode="auto">
          <a:xfrm>
            <a:off x="3037417" y="4488778"/>
            <a:ext cx="670719" cy="66783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333"/>
          </a:p>
          <a:p>
            <a:pPr>
              <a:defRPr/>
            </a:pPr>
            <a:endParaRPr lang="en-US" sz="1333"/>
          </a:p>
        </p:txBody>
      </p:sp>
      <p:sp>
        <p:nvSpPr>
          <p:cNvPr id="60427" name="AutoShape 11"/>
          <p:cNvSpPr>
            <a:spLocks noChangeArrowheads="1"/>
          </p:cNvSpPr>
          <p:nvPr/>
        </p:nvSpPr>
        <p:spPr bwMode="auto">
          <a:xfrm>
            <a:off x="3037417" y="3980778"/>
            <a:ext cx="670719" cy="66783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333"/>
          </a:p>
          <a:p>
            <a:pPr>
              <a:defRPr/>
            </a:pPr>
            <a:endParaRPr lang="en-US" sz="1333"/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803627" y="4689925"/>
            <a:ext cx="303289" cy="3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67"/>
              <a:t>a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3137711" y="4721675"/>
            <a:ext cx="319318" cy="3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67"/>
              <a:t>b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4409525" y="5127811"/>
            <a:ext cx="1585690" cy="3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ja-JP" altLang="en-US" sz="1667"/>
              <a:t>“</a:t>
            </a:r>
            <a:r>
              <a:rPr lang="en-US" sz="1667"/>
              <a:t>Put a on b !</a:t>
            </a:r>
            <a:r>
              <a:rPr lang="ja-JP" altLang="en-US" sz="1667"/>
              <a:t>”</a:t>
            </a:r>
            <a:endParaRPr lang="en-US" sz="1667"/>
          </a:p>
        </p:txBody>
      </p:sp>
      <p:sp>
        <p:nvSpPr>
          <p:cNvPr id="60432" name="AutoShape 16"/>
          <p:cNvSpPr>
            <a:spLocks noChangeArrowheads="1"/>
          </p:cNvSpPr>
          <p:nvPr/>
        </p:nvSpPr>
        <p:spPr bwMode="auto">
          <a:xfrm>
            <a:off x="948531" y="549932"/>
            <a:ext cx="7002198" cy="2920483"/>
          </a:xfrm>
          <a:prstGeom prst="cloudCallout">
            <a:avLst>
              <a:gd name="adj1" fmla="val 28352"/>
              <a:gd name="adj2" fmla="val 7081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sz="1500" dirty="0"/>
              <a:t> A cube is an object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sz="1500" dirty="0"/>
              <a:t> A tetrahedron is an object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sz="1500" dirty="0"/>
              <a:t> Two objects cannot be at the same place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sz="1500" dirty="0"/>
              <a:t> A cube cannot stand on a tetrahedron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sz="1500" dirty="0"/>
              <a:t> An object cannot be moved if there is another object on top of it</a:t>
            </a:r>
            <a:endParaRPr lang="en-US" sz="1667" dirty="0"/>
          </a:p>
          <a:p>
            <a:pPr>
              <a:defRPr/>
            </a:pPr>
            <a:endParaRPr lang="en-US" sz="1667" dirty="0"/>
          </a:p>
        </p:txBody>
      </p:sp>
    </p:spTree>
    <p:extLst>
      <p:ext uri="{BB962C8B-B14F-4D97-AF65-F5344CB8AC3E}">
        <p14:creationId xmlns:p14="http://schemas.microsoft.com/office/powerpoint/2010/main" val="177558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FC8B-5583-3440-984C-63733FEC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Logic</a:t>
            </a:r>
          </a:p>
        </p:txBody>
      </p:sp>
      <p:sp>
        <p:nvSpPr>
          <p:cNvPr id="276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fld id="{11DB9CB4-8BC7-1646-8AB8-B3DCC883D182}" type="slidenum">
              <a:rPr lang="en-US" sz="2000">
                <a:solidFill>
                  <a:srgbClr val="A3A3E0"/>
                </a:solidFill>
                <a:latin typeface="Arial" charset="0"/>
              </a:rPr>
              <a:pPr/>
              <a:t>16</a:t>
            </a:fld>
            <a:endParaRPr lang="en-US" sz="2000">
              <a:latin typeface="Arial" charset="0"/>
            </a:endParaRPr>
          </a:p>
        </p:txBody>
      </p:sp>
      <p:sp>
        <p:nvSpPr>
          <p:cNvPr id="32784" name="AutoShape 16"/>
          <p:cNvSpPr>
            <a:spLocks noChangeArrowheads="1"/>
          </p:cNvSpPr>
          <p:nvPr/>
        </p:nvSpPr>
        <p:spPr bwMode="auto">
          <a:xfrm>
            <a:off x="3058009" y="4551588"/>
            <a:ext cx="868984" cy="993324"/>
          </a:xfrm>
          <a:prstGeom prst="cube">
            <a:avLst>
              <a:gd name="adj" fmla="val 8214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1667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2540000" y="4498952"/>
            <a:ext cx="698500" cy="463596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667"/>
          </a:p>
        </p:txBody>
      </p:sp>
      <p:grpSp>
        <p:nvGrpSpPr>
          <p:cNvPr id="27652" name="Group 8"/>
          <p:cNvGrpSpPr>
            <a:grpSpLocks/>
          </p:cNvGrpSpPr>
          <p:nvPr/>
        </p:nvGrpSpPr>
        <p:grpSpPr bwMode="auto">
          <a:xfrm>
            <a:off x="2603501" y="3872305"/>
            <a:ext cx="500975" cy="693168"/>
            <a:chOff x="2064" y="2648"/>
            <a:chExt cx="1030" cy="1425"/>
          </a:xfrm>
        </p:grpSpPr>
        <p:sp>
          <p:nvSpPr>
            <p:cNvPr id="32773" name="AutoShape 5"/>
            <p:cNvSpPr>
              <a:spLocks noChangeArrowheads="1"/>
            </p:cNvSpPr>
            <p:nvPr/>
          </p:nvSpPr>
          <p:spPr bwMode="auto">
            <a:xfrm>
              <a:off x="2064" y="2648"/>
              <a:ext cx="1009" cy="142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667"/>
            </a:p>
          </p:txBody>
        </p:sp>
        <p:sp>
          <p:nvSpPr>
            <p:cNvPr id="32775" name="Freeform 7"/>
            <p:cNvSpPr>
              <a:spLocks/>
            </p:cNvSpPr>
            <p:nvPr/>
          </p:nvSpPr>
          <p:spPr bwMode="auto">
            <a:xfrm>
              <a:off x="2714" y="3004"/>
              <a:ext cx="380" cy="717"/>
            </a:xfrm>
            <a:custGeom>
              <a:avLst/>
              <a:gdLst>
                <a:gd name="T0" fmla="*/ 0 w 671"/>
                <a:gd name="T1" fmla="*/ 0 h 1164"/>
                <a:gd name="T2" fmla="*/ 671 w 671"/>
                <a:gd name="T3" fmla="*/ 953 h 1164"/>
                <a:gd name="T4" fmla="*/ 514 w 671"/>
                <a:gd name="T5" fmla="*/ 1164 h 1164"/>
                <a:gd name="T6" fmla="*/ 0 w 671"/>
                <a:gd name="T7" fmla="*/ 3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1" h="1164">
                  <a:moveTo>
                    <a:pt x="0" y="0"/>
                  </a:moveTo>
                  <a:lnTo>
                    <a:pt x="671" y="953"/>
                  </a:lnTo>
                  <a:lnTo>
                    <a:pt x="514" y="1164"/>
                  </a:lnTo>
                  <a:lnTo>
                    <a:pt x="0" y="3"/>
                  </a:lnTo>
                </a:path>
              </a:pathLst>
            </a:custGeom>
            <a:solidFill>
              <a:srgbClr val="CDCDCD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1667"/>
            </a:p>
          </p:txBody>
        </p:sp>
      </p:grp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3873501" y="4425278"/>
            <a:ext cx="670719" cy="66783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333"/>
          </a:p>
          <a:p>
            <a:pPr>
              <a:defRPr/>
            </a:pPr>
            <a:endParaRPr lang="en-US" sz="1333"/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3873501" y="3917278"/>
            <a:ext cx="670719" cy="66783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333"/>
          </a:p>
          <a:p>
            <a:pPr>
              <a:defRPr/>
            </a:pPr>
            <a:endParaRPr lang="en-US" sz="1333"/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2713794" y="4626425"/>
            <a:ext cx="303289" cy="3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67"/>
              <a:t>a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3973794" y="4658175"/>
            <a:ext cx="319318" cy="3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67"/>
              <a:t>b</a:t>
            </a:r>
          </a:p>
        </p:txBody>
      </p:sp>
      <p:pic>
        <p:nvPicPr>
          <p:cNvPr id="32787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333" y="2952750"/>
            <a:ext cx="3005667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2786" name="AutoShape 18"/>
          <p:cNvSpPr>
            <a:spLocks noChangeArrowheads="1"/>
          </p:cNvSpPr>
          <p:nvPr/>
        </p:nvSpPr>
        <p:spPr bwMode="auto">
          <a:xfrm>
            <a:off x="1029229" y="729403"/>
            <a:ext cx="6921500" cy="2405512"/>
          </a:xfrm>
          <a:prstGeom prst="cloudCallout">
            <a:avLst>
              <a:gd name="adj1" fmla="val 26805"/>
              <a:gd name="adj2" fmla="val 953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en-US" sz="1667" dirty="0"/>
              <a:t>Axioms</a:t>
            </a:r>
          </a:p>
          <a:p>
            <a:pPr algn="l" eaLnBrk="1" hangingPunct="1">
              <a:spcBef>
                <a:spcPct val="20000"/>
              </a:spcBef>
              <a:defRPr/>
            </a:pPr>
            <a:r>
              <a:rPr lang="en-US" sz="1667" dirty="0"/>
              <a:t>1. ∀x Cube(x) ⇒ Object(x)</a:t>
            </a:r>
          </a:p>
          <a:p>
            <a:pPr algn="l" eaLnBrk="1" hangingPunct="1">
              <a:spcBef>
                <a:spcPct val="20000"/>
              </a:spcBef>
              <a:defRPr/>
            </a:pPr>
            <a:r>
              <a:rPr lang="en-US" sz="1667" dirty="0"/>
              <a:t>2. ∀x ∀y Object(x) ⋀ Object(y) ⋀ x ≠ y </a:t>
            </a:r>
          </a:p>
          <a:p>
            <a:pPr algn="l" eaLnBrk="1" hangingPunct="1">
              <a:spcBef>
                <a:spcPct val="20000"/>
              </a:spcBef>
              <a:defRPr/>
            </a:pPr>
            <a:r>
              <a:rPr lang="en-US" sz="1667" dirty="0"/>
              <a:t>	⇒ location(x) ≠ location(y)</a:t>
            </a:r>
          </a:p>
          <a:p>
            <a:pPr algn="l" eaLnBrk="1" hangingPunct="1">
              <a:spcBef>
                <a:spcPct val="20000"/>
              </a:spcBef>
              <a:defRPr/>
            </a:pPr>
            <a:r>
              <a:rPr lang="en-US" sz="1667" dirty="0"/>
              <a:t>3. ∀x ∀y On(x, y) ⇒ ¬ Movable(y)</a:t>
            </a:r>
          </a:p>
        </p:txBody>
      </p:sp>
    </p:spTree>
    <p:extLst>
      <p:ext uri="{BB962C8B-B14F-4D97-AF65-F5344CB8AC3E}">
        <p14:creationId xmlns:p14="http://schemas.microsoft.com/office/powerpoint/2010/main" val="226822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 Order Logic</a:t>
            </a:r>
            <a:endParaRPr lang="en-US" dirty="0">
              <a:latin typeface="Lucida Grand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Highly expressive</a:t>
            </a:r>
          </a:p>
          <a:p>
            <a:pPr lvl="1" eaLnBrk="1" hangingPunct="1"/>
            <a:r>
              <a:rPr lang="en-US" altLang="en-US" dirty="0"/>
              <a:t>e.g. every algorithm is expressible in FOL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Difficult to understand and master the formalism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 decidable </a:t>
            </a:r>
          </a:p>
          <a:p>
            <a:pPr lvl="1">
              <a:defRPr/>
            </a:pPr>
            <a:r>
              <a:rPr lang="en-US" dirty="0"/>
              <a:t>no algorithm to decide (always in finite time) if </a:t>
            </a:r>
          </a:p>
          <a:p>
            <a:pPr lvl="2">
              <a:defRPr/>
            </a:pPr>
            <a:r>
              <a:rPr lang="en-US" dirty="0"/>
              <a:t>a formula </a:t>
            </a:r>
            <a:r>
              <a:rPr lang="en-US" dirty="0">
                <a:solidFill>
                  <a:srgbClr val="3366FF"/>
                </a:solidFill>
              </a:rPr>
              <a:t>is equivalent to</a:t>
            </a:r>
            <a:r>
              <a:rPr lang="en-US" dirty="0"/>
              <a:t> another one</a:t>
            </a:r>
            <a:endParaRPr lang="en-US" baseline="-25000" dirty="0"/>
          </a:p>
          <a:p>
            <a:pPr lvl="2">
              <a:defRPr/>
            </a:pPr>
            <a:r>
              <a:rPr lang="en-US" dirty="0"/>
              <a:t>a formula </a:t>
            </a:r>
            <a:r>
              <a:rPr lang="en-US" dirty="0">
                <a:solidFill>
                  <a:srgbClr val="3366FF"/>
                </a:solidFill>
              </a:rPr>
              <a:t>is a consequence of </a:t>
            </a:r>
            <a:r>
              <a:rPr lang="en-US" dirty="0"/>
              <a:t>another formula</a:t>
            </a:r>
            <a:endParaRPr lang="en-US" baseline="-25000" dirty="0"/>
          </a:p>
          <a:p>
            <a:pPr lvl="2">
              <a:defRPr/>
            </a:pPr>
            <a:r>
              <a:rPr lang="en-US" dirty="0"/>
              <a:t>a set of formulae contains a </a:t>
            </a:r>
            <a:r>
              <a:rPr lang="en-US" dirty="0">
                <a:solidFill>
                  <a:srgbClr val="3366FF"/>
                </a:solidFill>
              </a:rPr>
              <a:t>contradiction</a:t>
            </a:r>
          </a:p>
          <a:p>
            <a:pPr>
              <a:defRPr/>
            </a:pPr>
            <a:r>
              <a:rPr lang="en-US" dirty="0"/>
              <a:t>"Semi decidable"</a:t>
            </a:r>
          </a:p>
          <a:p>
            <a:pPr lvl="1">
              <a:defRPr/>
            </a:pPr>
            <a:r>
              <a:rPr lang="en-US" altLang="en-US" dirty="0"/>
              <a:t>algorithms answer “yes”, “no”, or run forever </a:t>
            </a:r>
          </a:p>
          <a:p>
            <a:pPr lvl="2">
              <a:defRPr/>
            </a:pPr>
            <a:endParaRPr lang="en-US" dirty="0"/>
          </a:p>
        </p:txBody>
      </p:sp>
      <p:sp>
        <p:nvSpPr>
          <p:cNvPr id="7987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en-US" sz="1167">
                <a:solidFill>
                  <a:srgbClr val="3366FF"/>
                </a:solidFill>
                <a:latin typeface="Arial" charset="0"/>
              </a:rPr>
              <a:t>Introduction to Ontologies</a:t>
            </a:r>
          </a:p>
        </p:txBody>
      </p:sp>
      <p:sp>
        <p:nvSpPr>
          <p:cNvPr id="7987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r>
              <a:rPr lang="pt-BR" sz="1167">
                <a:solidFill>
                  <a:srgbClr val="3366FF"/>
                </a:solidFill>
                <a:latin typeface="Arial" charset="0"/>
              </a:rPr>
              <a:t>UNIGE - G. Falquet</a:t>
            </a:r>
            <a:endParaRPr lang="en-US" sz="1167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798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619100" indent="-238115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marL="952462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marL="1333447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marL="1714431" indent="-190492"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209541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2476401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2857386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3238370" indent="-190492" algn="ctr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fld id="{42337B4A-8C84-C845-A07D-FEB540A41D40}" type="slidenum">
              <a:rPr lang="en-US" sz="2000">
                <a:solidFill>
                  <a:srgbClr val="A3A3E0"/>
                </a:solidFill>
                <a:latin typeface="Arial" charset="0"/>
              </a:rPr>
              <a:pPr/>
              <a:t>17</a:t>
            </a:fld>
            <a:endParaRPr lang="en-US" sz="2000"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known ontologies in FOL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Foundational ontologies / Top level ontologies/ Upper Level Ontologies</a:t>
            </a:r>
            <a:r>
              <a:rPr lang="fr-FR" dirty="0"/>
              <a:t> </a:t>
            </a:r>
          </a:p>
          <a:p>
            <a:pPr lvl="1"/>
            <a:r>
              <a:rPr lang="en-US" dirty="0"/>
              <a:t>generic ontologies applicable to various domains</a:t>
            </a:r>
            <a:r>
              <a:rPr lang="fr-FR" dirty="0"/>
              <a:t> </a:t>
            </a:r>
          </a:p>
          <a:p>
            <a:pPr lvl="1"/>
            <a:r>
              <a:rPr lang="en-US" dirty="0"/>
              <a:t>define basic notions like objects, relations, events, processes, 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SUMO</a:t>
            </a:r>
          </a:p>
          <a:p>
            <a:pPr lvl="1"/>
            <a:r>
              <a:rPr lang="en-US" dirty="0" err="1"/>
              <a:t>CyC</a:t>
            </a:r>
            <a:endParaRPr lang="en-US" dirty="0"/>
          </a:p>
          <a:p>
            <a:pPr lvl="1"/>
            <a:r>
              <a:rPr lang="en-US" dirty="0"/>
              <a:t>DOLCE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23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Foundational ontology</a:t>
            </a:r>
          </a:p>
          <a:p>
            <a:endParaRPr lang="en-US" dirty="0"/>
          </a:p>
          <a:p>
            <a:r>
              <a:rPr lang="en-US" dirty="0"/>
              <a:t>Largest free, formal ontology available, with ~25,000 terms and ~80,000 axioms </a:t>
            </a:r>
          </a:p>
          <a:p>
            <a:endParaRPr lang="en-US" dirty="0"/>
          </a:p>
          <a:p>
            <a:r>
              <a:rPr lang="en-US" dirty="0"/>
              <a:t>Language: SUO-KIF &lt;-&gt; First order logic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5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DD438A5B-D2BB-214F-BB5C-8254F275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1pPr>
            <a:lvl2pPr marL="31608506" indent="-31227522"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2pPr>
            <a:lvl3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3pPr>
            <a:lvl4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4pPr>
            <a:lvl5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5pPr>
            <a:lvl6pPr marL="380985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6pPr>
            <a:lvl7pPr marL="761970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7pPr>
            <a:lvl8pPr marL="1142954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8pPr>
            <a:lvl9pPr marL="1523939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9pPr>
          </a:lstStyle>
          <a:p>
            <a:fld id="{A4618D79-AA58-9743-B153-B2BC6E27B7FC}" type="slidenum">
              <a:rPr lang="en-US" altLang="en-US" sz="1167">
                <a:solidFill>
                  <a:srgbClr val="CE2A1F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 sz="1167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7FFCD52-18AE-034C-83C7-14FB11481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ADE5A71-0AF8-9E4C-AE77-A62215158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latin typeface="ヒラギノ角ゴ Pro W3" panose="020B0300000000000000" pitchFamily="34" charset="-128"/>
            </a:endParaRPr>
          </a:p>
          <a:p>
            <a:pPr eaLnBrk="1" hangingPunct="1"/>
            <a:endParaRPr lang="en-US" altLang="en-US" dirty="0">
              <a:latin typeface="ヒラギノ角ゴ Pro W3" panose="020B0300000000000000" pitchFamily="34" charset="-128"/>
            </a:endParaRPr>
          </a:p>
          <a:p>
            <a:pPr eaLnBrk="1" hangingPunct="1"/>
            <a:r>
              <a:rPr lang="en-US" altLang="en-US" dirty="0">
                <a:latin typeface="ヒラギノ角ゴ Pro W3" panose="020B0300000000000000" pitchFamily="34" charset="-128"/>
              </a:rPr>
              <a:t>Philosophical and </a:t>
            </a:r>
            <a:r>
              <a:rPr lang="en-US" altLang="en-US" dirty="0">
                <a:latin typeface="Helvetica" pitchFamily="2" charset="0"/>
              </a:rPr>
              <a:t>terminological aspects</a:t>
            </a:r>
          </a:p>
          <a:p>
            <a:pPr eaLnBrk="1" hangingPunct="1"/>
            <a:r>
              <a:rPr lang="en-US" altLang="en-US" dirty="0">
                <a:latin typeface="Helvetica" pitchFamily="2" charset="0"/>
              </a:rPr>
              <a:t>Ontologies in computing science: </a:t>
            </a:r>
          </a:p>
          <a:p>
            <a:pPr lvl="1" eaLnBrk="1" hangingPunct="1"/>
            <a:r>
              <a:rPr lang="en-US" altLang="en-US" dirty="0">
                <a:latin typeface="Helvetica" pitchFamily="2" charset="0"/>
              </a:rPr>
              <a:t>NLP, AI, IS, Semantic Web</a:t>
            </a:r>
          </a:p>
          <a:p>
            <a:pPr eaLnBrk="1" hangingPunct="1"/>
            <a:r>
              <a:rPr lang="en-US" altLang="en-US" dirty="0">
                <a:latin typeface="Helvetica" pitchFamily="2" charset="0"/>
              </a:rPr>
              <a:t>Ontological Languages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9C06A-3C18-944C-B057-F01A8549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19EB0-68CC-3E4F-85D4-655E33F3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9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23" y="228866"/>
            <a:ext cx="5839648" cy="61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virtual.cvut.cz</a:t>
            </a:r>
            <a:r>
              <a:rPr lang="en-US" dirty="0"/>
              <a:t>/</a:t>
            </a:r>
            <a:r>
              <a:rPr lang="en-US" dirty="0" err="1"/>
              <a:t>kifb</a:t>
            </a:r>
            <a:r>
              <a:rPr lang="en-US" dirty="0"/>
              <a:t>/en/</a:t>
            </a:r>
            <a:r>
              <a:rPr lang="en-US" dirty="0" err="1"/>
              <a:t>toc</a:t>
            </a:r>
            <a:r>
              <a:rPr lang="en-US" dirty="0"/>
              <a:t>/</a:t>
            </a:r>
            <a:r>
              <a:rPr lang="en-US" dirty="0" err="1"/>
              <a:t>root.html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 descr="Screen shot 2012-03-05 at 10.24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19" y="1041870"/>
            <a:ext cx="3344333" cy="43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95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related to 'entity'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exists thing so that thing is an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instance</a:t>
            </a:r>
            <a:r>
              <a:rPr lang="en-US" dirty="0"/>
              <a:t> of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entity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∃T instance(T, Entity)</a:t>
            </a:r>
          </a:p>
          <a:p>
            <a:endParaRPr lang="en-US" dirty="0"/>
          </a:p>
          <a:p>
            <a:r>
              <a:rPr lang="en-US" dirty="0"/>
              <a:t>If class is an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instance</a:t>
            </a:r>
            <a:r>
              <a:rPr lang="en-US" dirty="0"/>
              <a:t> of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</a:t>
            </a:r>
            <a:r>
              <a:rPr lang="en-US" dirty="0"/>
              <a:t>, then class is a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subclass</a:t>
            </a:r>
            <a:r>
              <a:rPr lang="en-US" dirty="0"/>
              <a:t> of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entity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D0D0D"/>
                </a:solidFill>
              </a:rPr>
              <a:t>instance(C, Class) ⇒ subclass(C, Entity)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14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997D91B7-FB1E-3D4A-9CC6-9295DE24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1pPr>
            <a:lvl2pPr marL="31608506" indent="-31227522"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2pPr>
            <a:lvl3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3pPr>
            <a:lvl4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4pPr>
            <a:lvl5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5pPr>
            <a:lvl6pPr marL="380985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6pPr>
            <a:lvl7pPr marL="761970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7pPr>
            <a:lvl8pPr marL="1142954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8pPr>
            <a:lvl9pPr marL="1523939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9pPr>
          </a:lstStyle>
          <a:p>
            <a:fld id="{228AE3DE-7ACC-9E41-A0C5-F4E5F870AF0B}" type="slidenum">
              <a:rPr lang="en-US" altLang="en-US" sz="1167">
                <a:solidFill>
                  <a:srgbClr val="CE2A1F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en-US" sz="1167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FB4D339-EB11-5B43-AC8E-BC83F7161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CyC Project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3B47EDD-00E0-3F45-A938-D89B198C7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Build a theory of commonsense, to add AI to all computer programs</a:t>
            </a:r>
          </a:p>
          <a:p>
            <a:pPr marL="0" indent="0" eaLnBrk="1" hangingPunct="1">
              <a:buNone/>
            </a:pPr>
            <a:endParaRPr lang="en-US" altLang="en-US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In first order logic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Currently millions of axioms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Grouped in coherent “microtheories”: geometry, physics, movement, transport, …(some freely available)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Partial reasoning system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/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FFEE9-D54C-0744-A4E2-C16F40D8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520D9-190A-734D-B793-BCC99EC1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51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DOLCE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WonderWeb</a:t>
            </a:r>
            <a:r>
              <a:rPr lang="en-US" b="1" dirty="0"/>
              <a:t> Deliverable D17 The </a:t>
            </a:r>
            <a:r>
              <a:rPr lang="en-US" b="1" dirty="0" err="1"/>
              <a:t>WonderWeb</a:t>
            </a:r>
            <a:r>
              <a:rPr lang="en-US" b="1" dirty="0"/>
              <a:t> Library of Foundational Ontologies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Preliminary Report</a:t>
            </a:r>
          </a:p>
          <a:p>
            <a:pPr marL="0" indent="0">
              <a:buNone/>
            </a:pPr>
            <a:r>
              <a:rPr lang="en-US" dirty="0"/>
              <a:t>Claudio </a:t>
            </a:r>
            <a:r>
              <a:rPr lang="en-US" dirty="0" err="1"/>
              <a:t>Masolo</a:t>
            </a:r>
            <a:r>
              <a:rPr lang="en-US" dirty="0"/>
              <a:t>, Stefano </a:t>
            </a:r>
            <a:r>
              <a:rPr lang="en-US" dirty="0" err="1"/>
              <a:t>Borgo</a:t>
            </a:r>
            <a:r>
              <a:rPr lang="en-US" dirty="0"/>
              <a:t>, Aldo </a:t>
            </a:r>
            <a:r>
              <a:rPr lang="en-US" dirty="0" err="1"/>
              <a:t>Gangemi</a:t>
            </a:r>
            <a:r>
              <a:rPr lang="en-US" dirty="0"/>
              <a:t>, Nicola </a:t>
            </a:r>
            <a:r>
              <a:rPr lang="en-US" dirty="0" err="1"/>
              <a:t>Guarino</a:t>
            </a:r>
            <a:r>
              <a:rPr lang="en-US" dirty="0"/>
              <a:t>, Alessandro </a:t>
            </a:r>
            <a:r>
              <a:rPr lang="en-US" dirty="0" err="1"/>
              <a:t>Oltramari</a:t>
            </a:r>
            <a:r>
              <a:rPr lang="en-US" dirty="0"/>
              <a:t>, Luc Schneider ISTC-CNR c/o ISIB-CNR, </a:t>
            </a:r>
            <a:r>
              <a:rPr lang="en-US" dirty="0" err="1"/>
              <a:t>C.so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Uniti</a:t>
            </a:r>
            <a:r>
              <a:rPr lang="en-US" dirty="0"/>
              <a:t>, 4 35127 </a:t>
            </a:r>
            <a:r>
              <a:rPr lang="en-US" dirty="0" err="1"/>
              <a:t>Padova</a:t>
            </a:r>
            <a:r>
              <a:rPr lang="en-US" dirty="0"/>
              <a:t> Italy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05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DOLCE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"We do not commit to a strictly </a:t>
            </a:r>
            <a:r>
              <a:rPr lang="en-US" dirty="0" err="1"/>
              <a:t>referentialist</a:t>
            </a:r>
            <a:r>
              <a:rPr lang="en-US" dirty="0"/>
              <a:t> metaphysics related to the intrinsic nature of the world"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"[Our categories] are just </a:t>
            </a:r>
            <a:r>
              <a:rPr lang="en-US" i="1" dirty="0"/>
              <a:t>descriptive </a:t>
            </a:r>
            <a:r>
              <a:rPr lang="en-US" dirty="0"/>
              <a:t>notions that assist in making </a:t>
            </a:r>
            <a:r>
              <a:rPr lang="en-US" i="1" dirty="0"/>
              <a:t>already formed </a:t>
            </a:r>
            <a:r>
              <a:rPr lang="en-US" dirty="0"/>
              <a:t>conceptualizations explicit. [...]. In other words, our categories describe entities in an </a:t>
            </a:r>
            <a:r>
              <a:rPr lang="en-US" i="1" dirty="0"/>
              <a:t>ex post </a:t>
            </a:r>
            <a:r>
              <a:rPr lang="en-US" dirty="0"/>
              <a:t>way, reflecting more or less the surface structures of language and cognition."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"DOLCE is an ontology of </a:t>
            </a:r>
            <a:r>
              <a:rPr lang="en-US" i="1" dirty="0">
                <a:solidFill>
                  <a:srgbClr val="0000FF"/>
                </a:solidFill>
              </a:rPr>
              <a:t>particulars</a:t>
            </a:r>
            <a:r>
              <a:rPr lang="en-US" dirty="0"/>
              <a:t>, in the sense that its domain of discourse is restricted to them. [...] particulars are </a:t>
            </a:r>
            <a:r>
              <a:rPr lang="en-US" dirty="0">
                <a:solidFill>
                  <a:srgbClr val="0000FF"/>
                </a:solidFill>
              </a:rPr>
              <a:t>entities which have no instances</a:t>
            </a:r>
            <a:r>
              <a:rPr lang="en-US" dirty="0"/>
              <a:t>; universals are entities that can have instances. Properties and relations (corresponding to predicates in a logical language) are usually considered as universals. "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5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264630"/>
            <a:ext cx="6477000" cy="375051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Endurants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“genuinely” change in time</a:t>
            </a:r>
          </a:p>
          <a:p>
            <a:r>
              <a:rPr lang="en-US" dirty="0"/>
              <a:t>the very same </a:t>
            </a:r>
            <a:r>
              <a:rPr lang="en-US" dirty="0" err="1"/>
              <a:t>endurant</a:t>
            </a:r>
            <a:r>
              <a:rPr lang="en-US" dirty="0"/>
              <a:t> as a whole can have incompatible properties at different times;</a:t>
            </a:r>
          </a:p>
          <a:p>
            <a:pPr lvl="1"/>
            <a:r>
              <a:rPr lang="en-US" dirty="0"/>
              <a:t>my computer was working yesterday</a:t>
            </a:r>
          </a:p>
          <a:p>
            <a:pPr lvl="1"/>
            <a:r>
              <a:rPr lang="en-US" dirty="0"/>
              <a:t>my computer is down today</a:t>
            </a:r>
          </a:p>
          <a:p>
            <a:r>
              <a:rPr lang="en-US" dirty="0"/>
              <a:t>statements about what parts it has must be made relative to some time or other </a:t>
            </a:r>
          </a:p>
          <a:p>
            <a:pPr lvl="1"/>
            <a:r>
              <a:rPr lang="en-US" dirty="0"/>
              <a:t>my computer has a 1Tb hard disk, but I will replace it tomorrow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 descr="Himej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60" y="332714"/>
            <a:ext cx="2636486" cy="19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06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Perdurants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events, processes, ...</a:t>
            </a:r>
          </a:p>
          <a:p>
            <a:endParaRPr lang="en-US" dirty="0"/>
          </a:p>
          <a:p>
            <a:r>
              <a:rPr lang="en-US" dirty="0" err="1"/>
              <a:t>endurants</a:t>
            </a:r>
            <a:r>
              <a:rPr lang="en-US" dirty="0"/>
              <a:t> need a time- indexed </a:t>
            </a:r>
            <a:r>
              <a:rPr lang="en-US" dirty="0" err="1"/>
              <a:t>parthood</a:t>
            </a:r>
            <a:r>
              <a:rPr lang="en-US" dirty="0"/>
              <a:t>, while </a:t>
            </a:r>
            <a:r>
              <a:rPr lang="en-US" dirty="0" err="1"/>
              <a:t>perdurants</a:t>
            </a:r>
            <a:r>
              <a:rPr lang="en-US" dirty="0"/>
              <a:t> do not</a:t>
            </a:r>
          </a:p>
          <a:p>
            <a:endParaRPr lang="en-US" dirty="0"/>
          </a:p>
          <a:p>
            <a:pPr lvl="1"/>
            <a:r>
              <a:rPr lang="en-US" dirty="0"/>
              <a:t>“my youth is part of </a:t>
            </a:r>
            <a:r>
              <a:rPr lang="en-US" u="sng" dirty="0"/>
              <a:t>my life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"Italy is the winner of the </a:t>
            </a:r>
            <a:r>
              <a:rPr lang="en-US" u="sng" dirty="0" err="1"/>
              <a:t>worldcup</a:t>
            </a:r>
            <a:r>
              <a:rPr lang="en-US" u="sng" dirty="0"/>
              <a:t> 2020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</a:t>
            </a:r>
            <a:r>
              <a:rPr lang="en-US" u="sng" dirty="0"/>
              <a:t>Algol 68</a:t>
            </a:r>
            <a:r>
              <a:rPr lang="en-US" dirty="0"/>
              <a:t> is a programming language"</a:t>
            </a:r>
          </a:p>
          <a:p>
            <a:pPr lvl="1"/>
            <a:endParaRPr lang="en-US" dirty="0"/>
          </a:p>
          <a:p>
            <a:pPr marL="392891" lvl="1" indent="0">
              <a:buNone/>
            </a:pPr>
            <a:r>
              <a:rPr lang="en-US" dirty="0"/>
              <a:t>do not require a time specification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55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094298"/>
            <a:ext cx="6477000" cy="291561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Qualities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Qualities </a:t>
            </a:r>
            <a:r>
              <a:rPr lang="en-US" i="1" dirty="0"/>
              <a:t>inhere </a:t>
            </a:r>
            <a:r>
              <a:rPr lang="en-US" dirty="0"/>
              <a:t>to entities: every entity comes with certain qualities, which exist as long as the entity exists.</a:t>
            </a:r>
          </a:p>
          <a:p>
            <a:r>
              <a:rPr lang="en-US" dirty="0"/>
              <a:t>a quality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color</a:t>
            </a:r>
            <a:r>
              <a:rPr lang="en-US" dirty="0"/>
              <a:t> of a specific rose </a:t>
            </a:r>
          </a:p>
          <a:p>
            <a:pPr marL="392891" lvl="1" indent="0">
              <a:buNone/>
            </a:pPr>
            <a:r>
              <a:rPr lang="en-US" dirty="0"/>
              <a:t>must be distinguished from its quale (value) </a:t>
            </a:r>
          </a:p>
          <a:p>
            <a:pPr lvl="1"/>
            <a:r>
              <a:rPr lang="en-US" dirty="0"/>
              <a:t>a particular </a:t>
            </a:r>
            <a:r>
              <a:rPr lang="en-US" dirty="0">
                <a:solidFill>
                  <a:srgbClr val="0000FF"/>
                </a:solidFill>
              </a:rPr>
              <a:t>shade of red</a:t>
            </a:r>
            <a:r>
              <a:rPr lang="en-US" dirty="0"/>
              <a:t>. </a:t>
            </a:r>
          </a:p>
          <a:p>
            <a:r>
              <a:rPr lang="en-US" dirty="0"/>
              <a:t>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quale</a:t>
            </a:r>
            <a:r>
              <a:rPr lang="en-US" dirty="0"/>
              <a:t>  describes the position of an individual quality within a certain </a:t>
            </a:r>
            <a:r>
              <a:rPr lang="en-US" i="1" dirty="0"/>
              <a:t>conceptual space </a:t>
            </a:r>
            <a:r>
              <a:rPr lang="en-US" dirty="0"/>
              <a:t>(</a:t>
            </a:r>
            <a:r>
              <a:rPr lang="en-US" i="1" dirty="0"/>
              <a:t>quality space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33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in DOLCE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29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Screen shot 2012-03-06 at 12.40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45" y="822645"/>
            <a:ext cx="6397037" cy="47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1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B24C31B4-78A9-CA49-A1C3-74D6BCFE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1pPr>
            <a:lvl2pPr marL="31608506" indent="-31227522"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2pPr>
            <a:lvl3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3pPr>
            <a:lvl4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4pPr>
            <a:lvl5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5pPr>
            <a:lvl6pPr marL="380985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6pPr>
            <a:lvl7pPr marL="761970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7pPr>
            <a:lvl8pPr marL="1142954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8pPr>
            <a:lvl9pPr marL="1523939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9pPr>
          </a:lstStyle>
          <a:p>
            <a:fld id="{01661E0B-9B20-4342-AEBF-B5E31CFFD5E7}" type="slidenum">
              <a:rPr lang="en-US" altLang="en-US" sz="1167">
                <a:solidFill>
                  <a:srgbClr val="CE2A1F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167">
              <a:latin typeface="Arial" panose="020B0604020202020204" pitchFamily="34" charset="0"/>
            </a:endParaRP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3B14FA8F-A7F0-FC4B-A24F-EE71B6090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Ontology and Ontologies</a:t>
            </a: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5F756E46-D948-EF44-B2F1-623169522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>
                <a:solidFill>
                  <a:srgbClr val="CE2A1F"/>
                </a:solidFill>
              </a:rPr>
              <a:t>Ontology</a:t>
            </a:r>
            <a:r>
              <a:rPr lang="en-US" altLang="en-US"/>
              <a:t> (philo.) The branch of metaphysics dealing with the nature of </a:t>
            </a:r>
            <a:r>
              <a:rPr lang="en-US" altLang="en-US">
                <a:solidFill>
                  <a:srgbClr val="CE2A1F"/>
                </a:solidFill>
              </a:rPr>
              <a:t>being</a:t>
            </a:r>
            <a:r>
              <a:rPr lang="en-US" altLang="en-US"/>
              <a:t>. In particular:</a:t>
            </a:r>
          </a:p>
          <a:p>
            <a:pPr lvl="1" eaLnBrk="1" hangingPunct="1"/>
            <a:r>
              <a:rPr lang="en-US" altLang="en-US"/>
              <a:t>Categories of being</a:t>
            </a:r>
          </a:p>
          <a:p>
            <a:pPr lvl="1" eaLnBrk="1" hangingPunct="1"/>
            <a:r>
              <a:rPr lang="en-US" altLang="en-US"/>
              <a:t>Entities and types of entities</a:t>
            </a:r>
          </a:p>
          <a:p>
            <a:pPr lvl="1" eaLnBrk="1" hangingPunct="1"/>
            <a:r>
              <a:rPr lang="en-US" altLang="en-US"/>
              <a:t>Relationships between entities</a:t>
            </a:r>
          </a:p>
          <a:p>
            <a:pPr marL="0" indent="0" eaLnBrk="1" hangingPunct="1">
              <a:buNone/>
            </a:pPr>
            <a:endParaRPr lang="en-US" altLang="en-US"/>
          </a:p>
          <a:p>
            <a:pPr marL="0" indent="0" eaLnBrk="1" hangingPunct="1">
              <a:buNone/>
            </a:pPr>
            <a:r>
              <a:rPr lang="en-US" altLang="en-US">
                <a:solidFill>
                  <a:srgbClr val="CE2A1F"/>
                </a:solidFill>
              </a:rPr>
              <a:t>An ontology.</a:t>
            </a:r>
            <a:r>
              <a:rPr lang="en-US" altLang="en-US"/>
              <a:t> Enumeration/description/organisation of existing entities.</a:t>
            </a:r>
          </a:p>
          <a:p>
            <a:pPr lvl="1" eaLnBrk="1" hangingPunct="1"/>
            <a:r>
              <a:rPr lang="en-US" altLang="en-US"/>
              <a:t>Hierarchies of concepts </a:t>
            </a:r>
          </a:p>
          <a:p>
            <a:pPr lvl="1" eaLnBrk="1" hangingPunct="1"/>
            <a:r>
              <a:rPr lang="en-US" altLang="en-US"/>
              <a:t>General vs. Local ontologies (for a particular field of knowledge)</a:t>
            </a:r>
          </a:p>
          <a:p>
            <a:pPr marL="0" indent="0" eaLnBrk="1" hangingPunct="1">
              <a:buNone/>
            </a:pP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4DF1B-2C90-D445-B083-6AE85567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9FEDB-6071-B741-9B25-1CE850C9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81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(sample)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EA39-4858-6242-8345-127FF54B27B1}" type="slidenum">
              <a:rPr lang="en-US" smtClean="0"/>
              <a:pPr>
                <a:defRPr/>
              </a:pPr>
              <a:t>30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2-03-06 at 12.52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20750"/>
            <a:ext cx="7620000" cy="406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04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hierarchy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EA39-4858-6242-8345-127FF54B27B1}" type="slidenum">
              <a:rPr lang="en-US" smtClean="0"/>
              <a:pPr>
                <a:defRPr/>
              </a:pPr>
              <a:t>31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2-03-06 at 9.01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14" y="1129320"/>
            <a:ext cx="4244203" cy="4310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1D435D-4B31-CC41-ABD5-8647EEACD388}"/>
              </a:ext>
            </a:extLst>
          </p:cNvPr>
          <p:cNvSpPr txBox="1"/>
          <p:nvPr/>
        </p:nvSpPr>
        <p:spPr>
          <a:xfrm>
            <a:off x="852941" y="1283917"/>
            <a:ext cx="310373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/>
              <a:t>∀x abstract(x)→particular(x)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08B34-705E-014F-8F25-D0462B6F7537}"/>
              </a:ext>
            </a:extLst>
          </p:cNvPr>
          <p:cNvSpPr txBox="1"/>
          <p:nvPr/>
        </p:nvSpPr>
        <p:spPr>
          <a:xfrm>
            <a:off x="854009" y="1588314"/>
            <a:ext cx="330731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/>
              <a:t>∀x proposition(x)→abstract(x)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000CD-02DF-3641-AD0C-820D2A0380A1}"/>
              </a:ext>
            </a:extLst>
          </p:cNvPr>
          <p:cNvSpPr txBox="1"/>
          <p:nvPr/>
        </p:nvSpPr>
        <p:spPr>
          <a:xfrm>
            <a:off x="857216" y="1921739"/>
            <a:ext cx="55976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/>
              <a:t>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24800-1AE0-E44F-841C-07DECFE34AF7}"/>
              </a:ext>
            </a:extLst>
          </p:cNvPr>
          <p:cNvSpPr txBox="1"/>
          <p:nvPr/>
        </p:nvSpPr>
        <p:spPr>
          <a:xfrm>
            <a:off x="1029351" y="3778606"/>
            <a:ext cx="227177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67" dirty="0"/>
              <a:t>DOLCE Light in OWL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95261BA-622A-1949-8B4C-298764E680F2}"/>
              </a:ext>
            </a:extLst>
          </p:cNvPr>
          <p:cNvSpPr/>
          <p:nvPr/>
        </p:nvSpPr>
        <p:spPr bwMode="auto">
          <a:xfrm>
            <a:off x="3835525" y="3640990"/>
            <a:ext cx="204576" cy="662463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761970"/>
            <a:endParaRPr lang="en-CH" sz="1667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3691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EA39-4858-6242-8345-127FF54B27B1}" type="slidenum">
              <a:rPr lang="en-US" smtClean="0"/>
              <a:pPr>
                <a:defRPr/>
              </a:pPr>
              <a:t>32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2-03-06 at 9.01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52" y="1077432"/>
            <a:ext cx="4024280" cy="408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38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>
            <a:extLst>
              <a:ext uri="{FF2B5EF4-FFF2-40B4-BE49-F238E27FC236}">
                <a16:creationId xmlns:a16="http://schemas.microsoft.com/office/drawing/2014/main" id="{B4802A10-8E4A-8942-AA41-C525139D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1pPr>
            <a:lvl2pPr marL="31608506" indent="-31227522"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2pPr>
            <a:lvl3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3pPr>
            <a:lvl4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4pPr>
            <a:lvl5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5pPr>
            <a:lvl6pPr marL="380985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6pPr>
            <a:lvl7pPr marL="761970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7pPr>
            <a:lvl8pPr marL="1142954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8pPr>
            <a:lvl9pPr marL="1523939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9pPr>
          </a:lstStyle>
          <a:p>
            <a:fld id="{76FCD077-C95E-E54C-806C-AB883C185897}" type="slidenum">
              <a:rPr lang="en-US" altLang="en-US" sz="1167">
                <a:solidFill>
                  <a:srgbClr val="CE2A1F"/>
                </a:solidFill>
                <a:latin typeface="Arial" panose="020B0604020202020204" pitchFamily="34" charset="0"/>
              </a:rPr>
              <a:pPr/>
              <a:t>33</a:t>
            </a:fld>
            <a:endParaRPr lang="en-US" altLang="en-US" sz="1167">
              <a:latin typeface="Arial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14964102-4030-5046-A1B8-02091BBE3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Description Logics (DL)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A7D4D9E2-314C-944A-AB78-FB51BACD8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family of logic languages (fragments of FOL)</a:t>
            </a:r>
          </a:p>
          <a:p>
            <a:pPr lvl="1" eaLnBrk="1" hangingPunct="1"/>
            <a:r>
              <a:rPr lang="en-US" altLang="en-US" dirty="0"/>
              <a:t>“Reasonably” expressive</a:t>
            </a:r>
          </a:p>
          <a:p>
            <a:pPr lvl="2" eaLnBrk="1" hangingPunct="1"/>
            <a:r>
              <a:rPr lang="en-US" altLang="en-US" dirty="0"/>
              <a:t>Less expressive than predicate logics</a:t>
            </a:r>
          </a:p>
          <a:p>
            <a:pPr lvl="2" eaLnBrk="1" hangingPunct="1"/>
            <a:r>
              <a:rPr lang="en-US" altLang="en-US" dirty="0"/>
              <a:t>More expressive than UML class diagrams</a:t>
            </a:r>
          </a:p>
          <a:p>
            <a:pPr lvl="2" eaLnBrk="1" hangingPunct="1"/>
            <a:r>
              <a:rPr lang="en-US" altLang="en-US" dirty="0"/>
              <a:t>Reasoning can be automated in many DLs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Ontology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vocabulary of </a:t>
            </a:r>
            <a:r>
              <a:rPr lang="en-US" altLang="en-US" dirty="0">
                <a:solidFill>
                  <a:srgbClr val="0432FF"/>
                </a:solidFill>
              </a:rPr>
              <a:t>classes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432FF"/>
                </a:solidFill>
              </a:rPr>
              <a:t>properties</a:t>
            </a:r>
            <a:r>
              <a:rPr lang="en-US" altLang="en-US" dirty="0"/>
              <a:t>, and </a:t>
            </a:r>
            <a:r>
              <a:rPr lang="en-US" altLang="en-US" dirty="0">
                <a:solidFill>
                  <a:srgbClr val="0432FF"/>
                </a:solidFill>
              </a:rPr>
              <a:t>individuals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axioms</a:t>
            </a:r>
          </a:p>
          <a:p>
            <a:pPr lvl="2" eaLnBrk="1" hangingPunct="1"/>
            <a:r>
              <a:rPr lang="en-US" altLang="en-US" dirty="0"/>
              <a:t>concept definitions and inclusions</a:t>
            </a:r>
          </a:p>
          <a:p>
            <a:pPr lvl="2" eaLnBrk="1" hangingPunct="1"/>
            <a:r>
              <a:rPr lang="en-US" altLang="en-US" dirty="0"/>
              <a:t>concept instances (individuals) 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BDFBE-ED69-5643-91F7-EEF5D842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CB7F5-7A6F-FE4A-B4EA-CD9F90F9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1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27E-1A68-1648-B83A-9D083DEF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Ontologies in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AFC7-AAD5-804F-B06C-64686197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Top level foundational ontologies</a:t>
            </a:r>
          </a:p>
          <a:p>
            <a:pPr lvl="1"/>
            <a:r>
              <a:rPr lang="en-US" dirty="0"/>
              <a:t>BFO </a:t>
            </a:r>
          </a:p>
          <a:p>
            <a:pPr lvl="1"/>
            <a:r>
              <a:rPr lang="en-US" dirty="0"/>
              <a:t>DOLCE (Light)</a:t>
            </a:r>
          </a:p>
          <a:p>
            <a:pPr lvl="1"/>
            <a:r>
              <a:rPr lang="en-US" dirty="0"/>
              <a:t>CCO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Core ontologies</a:t>
            </a:r>
          </a:p>
          <a:p>
            <a:pPr lvl="1"/>
            <a:r>
              <a:rPr lang="en-US" dirty="0"/>
              <a:t>FMA (foundational model of anatomy, 104721 classes)</a:t>
            </a:r>
          </a:p>
          <a:p>
            <a:pPr lvl="1"/>
            <a:r>
              <a:rPr lang="en-US" dirty="0"/>
              <a:t>OWL-S (web services)</a:t>
            </a:r>
          </a:p>
          <a:p>
            <a:pPr lvl="1"/>
            <a:r>
              <a:rPr lang="en-US" dirty="0" err="1"/>
              <a:t>CityGML</a:t>
            </a:r>
            <a:r>
              <a:rPr lang="en-US" dirty="0"/>
              <a:t>, IFCOWL (translated from other models)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Specific (application) ontologies</a:t>
            </a:r>
          </a:p>
          <a:p>
            <a:pPr lvl="1"/>
            <a:r>
              <a:rPr lang="en-US" dirty="0"/>
              <a:t>see for instance </a:t>
            </a:r>
            <a:r>
              <a:rPr lang="en-US" dirty="0">
                <a:hlinkClick r:id="rId2"/>
              </a:rPr>
              <a:t>https://bioportal.bioontology.org/ontologies/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0BD1A-01E0-7243-9F7F-0CFC39BA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785-410B-1741-B11E-E3C8433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ACF1-3546-A24B-82F8-3107AA5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34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051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83D9-CF1D-62EF-6BA3-2BE949FB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Core Ontologies </a:t>
            </a:r>
            <a:endParaRPr lang="en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CAE68-1C4F-1EA2-5E93-38B766C4E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b="1" dirty="0">
                <a:latin typeface="LM Sans 10" pitchFamily="2" charset="77"/>
              </a:rPr>
              <a:t>Realism: </a:t>
            </a:r>
            <a:r>
              <a:rPr lang="en-GB" sz="1600" dirty="0">
                <a:latin typeface="LM Sans 10" pitchFamily="2" charset="77"/>
              </a:rPr>
              <a:t>an ontology should be designed to model not only data, but also, more importantly, the entities in the world that data refers to. </a:t>
            </a:r>
          </a:p>
          <a:p>
            <a:r>
              <a:rPr lang="en-GB" sz="1600" dirty="0">
                <a:latin typeface="LM Sans 10" pitchFamily="2" charset="77"/>
              </a:rPr>
              <a:t>Conviction: disparate ways of capturing data are best rendered interoperable by rendering them conformant to the ways things actually are in reality. </a:t>
            </a:r>
          </a:p>
          <a:p>
            <a:r>
              <a:rPr lang="en-GB" sz="1600" dirty="0">
                <a:latin typeface="LM Sans 10" pitchFamily="2" charset="77"/>
              </a:rPr>
              <a:t>Any given assertion in an ontology can be evaluated on the basis of an objective criterion: Is the assertion true? </a:t>
            </a:r>
          </a:p>
          <a:p>
            <a:r>
              <a:rPr lang="en-GB" sz="1600" dirty="0">
                <a:latin typeface="LM Sans 10" pitchFamily="2" charset="77"/>
              </a:rPr>
              <a:t>A distinction between representations of </a:t>
            </a:r>
            <a:r>
              <a:rPr lang="en-GB" sz="1600" b="1" dirty="0">
                <a:latin typeface="LM Sans 10" pitchFamily="2" charset="77"/>
              </a:rPr>
              <a:t>real entities</a:t>
            </a:r>
            <a:r>
              <a:rPr lang="en-GB" sz="1600" dirty="0">
                <a:latin typeface="LM Sans 10" pitchFamily="2" charset="77"/>
              </a:rPr>
              <a:t> and representations of </a:t>
            </a:r>
            <a:r>
              <a:rPr lang="en-GB" sz="1600" b="1" dirty="0">
                <a:latin typeface="LM Sans 10" pitchFamily="2" charset="77"/>
              </a:rPr>
              <a:t>information entities</a:t>
            </a:r>
            <a:r>
              <a:rPr lang="en-GB" sz="1600" dirty="0">
                <a:latin typeface="LM Sans 10" pitchFamily="2" charset="77"/>
              </a:rPr>
              <a:t>. For example, it allows one to distinguish explicitly between</a:t>
            </a:r>
          </a:p>
          <a:p>
            <a:pPr lvl="1"/>
            <a:r>
              <a:rPr lang="en-GB" sz="1600" dirty="0">
                <a:latin typeface="LM Sans 10" pitchFamily="2" charset="77"/>
              </a:rPr>
              <a:t>a representation of a patient John Doe (</a:t>
            </a:r>
            <a:r>
              <a:rPr lang="en-GB" sz="1600" dirty="0" err="1">
                <a:latin typeface="LM Sans 10" pitchFamily="2" charset="77"/>
              </a:rPr>
              <a:t>repr</a:t>
            </a:r>
            <a:r>
              <a:rPr lang="en-GB" sz="1600" dirty="0">
                <a:latin typeface="LM Sans 10" pitchFamily="2" charset="77"/>
              </a:rPr>
              <a:t>. of a real person) and </a:t>
            </a:r>
          </a:p>
          <a:p>
            <a:pPr lvl="1"/>
            <a:r>
              <a:rPr lang="en-GB" sz="1600" dirty="0">
                <a:latin typeface="LM Sans 10" pitchFamily="2" charset="77"/>
              </a:rPr>
              <a:t>a representation of the electronic medical records that are about John Doe ((fallible) </a:t>
            </a:r>
            <a:r>
              <a:rPr lang="en-GB" sz="1600" dirty="0" err="1">
                <a:latin typeface="LM Sans 10" pitchFamily="2" charset="77"/>
              </a:rPr>
              <a:t>repr</a:t>
            </a:r>
            <a:r>
              <a:rPr lang="en-GB" sz="1600" dirty="0">
                <a:latin typeface="LM Sans 10" pitchFamily="2" charset="77"/>
              </a:rPr>
              <a:t>.  of data about the real person).</a:t>
            </a:r>
          </a:p>
          <a:p>
            <a:pPr lvl="1"/>
            <a:endParaRPr lang="en-GB" sz="1600" dirty="0">
              <a:latin typeface="LM Sans 10" pitchFamily="2" charset="77"/>
            </a:endParaRPr>
          </a:p>
          <a:p>
            <a:pPr marL="392891" lvl="1" indent="0" algn="r">
              <a:buNone/>
            </a:pPr>
            <a:r>
              <a:rPr lang="en-GB" sz="1600" dirty="0">
                <a:latin typeface="LM Sans 10" pitchFamily="2" charset="77"/>
              </a:rPr>
              <a:t>https://</a:t>
            </a:r>
            <a:r>
              <a:rPr lang="en-GB" sz="1600" dirty="0" err="1">
                <a:latin typeface="LM Sans 10" pitchFamily="2" charset="77"/>
              </a:rPr>
              <a:t>github.com</a:t>
            </a:r>
            <a:r>
              <a:rPr lang="en-GB" sz="1600" dirty="0">
                <a:latin typeface="LM Sans 10" pitchFamily="2" charset="77"/>
              </a:rPr>
              <a:t>/</a:t>
            </a:r>
            <a:r>
              <a:rPr lang="en-GB" sz="1600" dirty="0" err="1">
                <a:latin typeface="LM Sans 10" pitchFamily="2" charset="77"/>
              </a:rPr>
              <a:t>CommonCoreOntology</a:t>
            </a:r>
            <a:r>
              <a:rPr lang="en-GB" sz="1600" dirty="0">
                <a:latin typeface="LM Sans 10" pitchFamily="2" charset="77"/>
              </a:rPr>
              <a:t>/</a:t>
            </a:r>
            <a:r>
              <a:rPr lang="en-GB" sz="1600" dirty="0" err="1">
                <a:latin typeface="LM Sans 10" pitchFamily="2" charset="77"/>
              </a:rPr>
              <a:t>CommonCoreOntologies</a:t>
            </a:r>
            <a:endParaRPr lang="en-CH" sz="1600" dirty="0">
              <a:latin typeface="LM Sans 10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AFA37-A717-4EC0-0B6C-156D6E7F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EA0A1-A8F8-A466-8425-E3C3B1DC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24FAC-978E-F691-4D54-EE318650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EA39-4858-6242-8345-127FF54B27B1}" type="slidenum">
              <a:rPr lang="en-US" smtClean="0"/>
              <a:pPr>
                <a:defRPr/>
              </a:pPr>
              <a:t>35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1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65CD-B340-5849-A604-E472B50D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in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3E0E-32FA-4C45-B2D8-EA0191F6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DLs are decidable fragments of FOL</a:t>
            </a:r>
          </a:p>
          <a:p>
            <a:endParaRPr lang="en-US" dirty="0"/>
          </a:p>
          <a:p>
            <a:r>
              <a:rPr lang="en-US" dirty="0"/>
              <a:t>Decidable reasoning tasks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 err="1"/>
              <a:t>subsumption</a:t>
            </a:r>
            <a:r>
              <a:rPr lang="en-US" dirty="0"/>
              <a:t> (C subclass of D?)</a:t>
            </a:r>
          </a:p>
          <a:p>
            <a:pPr lvl="1"/>
            <a:r>
              <a:rPr lang="en-US" dirty="0"/>
              <a:t>instance checking (x instance of C?)</a:t>
            </a:r>
          </a:p>
          <a:p>
            <a:pPr lvl="1"/>
            <a:endParaRPr lang="en-US" dirty="0"/>
          </a:p>
          <a:p>
            <a:r>
              <a:rPr lang="en-US" dirty="0"/>
              <a:t>Restricted DLs for efficient reasoning</a:t>
            </a:r>
          </a:p>
          <a:p>
            <a:pPr lvl="1"/>
            <a:r>
              <a:rPr lang="en-US" dirty="0"/>
              <a:t>OWL2-RL (rule-based reasoners)</a:t>
            </a:r>
          </a:p>
          <a:p>
            <a:pPr lvl="1"/>
            <a:r>
              <a:rPr lang="en-US" dirty="0"/>
              <a:t>OWL2-QL (SQL reasoners)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2C2D-C8BB-0E48-97DD-07E397C0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1CE3-AB69-114A-8113-EF4470F7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4CE34-AE17-8E4A-A060-116D7A4A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36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8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E543-D557-A947-81D6-56673AC5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B065-03FC-7E48-AA07-59148103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increase the expressive power of the language</a:t>
            </a:r>
          </a:p>
          <a:p>
            <a:endParaRPr lang="en-US" dirty="0"/>
          </a:p>
          <a:p>
            <a:r>
              <a:rPr lang="en-US" dirty="0"/>
              <a:t>Not in the standard DL semantics</a:t>
            </a:r>
          </a:p>
          <a:p>
            <a:endParaRPr lang="en-US" dirty="0"/>
          </a:p>
          <a:p>
            <a:r>
              <a:rPr lang="en-US" dirty="0"/>
              <a:t>SWRL rule language</a:t>
            </a:r>
          </a:p>
          <a:p>
            <a:r>
              <a:rPr lang="en-US" dirty="0"/>
              <a:t>SPARQL DL: </a:t>
            </a:r>
          </a:p>
          <a:p>
            <a:pPr lvl="1"/>
            <a:r>
              <a:rPr lang="en-US" dirty="0"/>
              <a:t>OWL inference </a:t>
            </a:r>
          </a:p>
          <a:p>
            <a:pPr lvl="1"/>
            <a:r>
              <a:rPr lang="en-US" dirty="0"/>
              <a:t>SPARQL on the </a:t>
            </a:r>
            <a:r>
              <a:rPr lang="en-US"/>
              <a:t>inferred RDF graph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2CED-A711-334F-A862-AFE03E6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D8EC-FEBC-8B4E-9FAF-B617906F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B8D3-44A5-F84C-87E5-035F3F91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37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2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6DAD26EF-5177-0547-9A8D-066AE7E8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1pPr>
            <a:lvl2pPr marL="31608506" indent="-31227522"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2pPr>
            <a:lvl3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3pPr>
            <a:lvl4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4pPr>
            <a:lvl5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5pPr>
            <a:lvl6pPr marL="380985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6pPr>
            <a:lvl7pPr marL="761970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7pPr>
            <a:lvl8pPr marL="1142954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8pPr>
            <a:lvl9pPr marL="1523939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9pPr>
          </a:lstStyle>
          <a:p>
            <a:fld id="{CDF11788-1D00-A549-9641-46D695D54B43}" type="slidenum">
              <a:rPr lang="en-US" altLang="en-US" sz="1167">
                <a:solidFill>
                  <a:srgbClr val="CE2A1F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 sz="1167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A0C5022-6DED-8340-A195-87610CD2C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An ontology: Some Definitions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3893779-4652-6B47-AB5F-F8F690806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3500" y="1651000"/>
            <a:ext cx="6765472" cy="3429000"/>
          </a:xfrm>
        </p:spPr>
        <p:txBody>
          <a:bodyPr/>
          <a:lstStyle/>
          <a:p>
            <a:pPr eaLnBrk="1" hangingPunct="1"/>
            <a:r>
              <a:rPr lang="en-US" dirty="0"/>
              <a:t>an </a:t>
            </a:r>
            <a:r>
              <a:rPr lang="en-US" dirty="0">
                <a:solidFill>
                  <a:srgbClr val="0070C0"/>
                </a:solidFill>
              </a:rPr>
              <a:t>explicit specification</a:t>
            </a:r>
            <a:r>
              <a:rPr lang="en-US" dirty="0"/>
              <a:t> of a </a:t>
            </a:r>
            <a:r>
              <a:rPr lang="en-US" dirty="0">
                <a:solidFill>
                  <a:srgbClr val="0070C0"/>
                </a:solidFill>
              </a:rPr>
              <a:t>conceptualization</a:t>
            </a:r>
            <a:r>
              <a:rPr lang="en-US" dirty="0"/>
              <a:t> (Gruber)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0070C0"/>
                </a:solidFill>
              </a:rPr>
              <a:t>a formal</a:t>
            </a:r>
            <a:r>
              <a:rPr lang="en-US" dirty="0"/>
              <a:t> specification of a </a:t>
            </a:r>
            <a:r>
              <a:rPr lang="en-US" dirty="0">
                <a:solidFill>
                  <a:srgbClr val="0070C0"/>
                </a:solidFill>
              </a:rPr>
              <a:t>shared</a:t>
            </a:r>
            <a:r>
              <a:rPr lang="en-US" dirty="0"/>
              <a:t> conceptualization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formal, explicit specification of a shared conceptualization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rgbClr val="0070C0"/>
                </a:solidFill>
              </a:rPr>
              <a:t>logical theory</a:t>
            </a:r>
            <a:r>
              <a:rPr lang="en-US" altLang="en-US" dirty="0"/>
              <a:t> accounting for the intended </a:t>
            </a:r>
            <a:r>
              <a:rPr lang="en-US" altLang="en-US" dirty="0">
                <a:solidFill>
                  <a:srgbClr val="0070C0"/>
                </a:solidFill>
              </a:rPr>
              <a:t>meaning</a:t>
            </a:r>
            <a:r>
              <a:rPr lang="en-US" altLang="en-US" dirty="0"/>
              <a:t> of a </a:t>
            </a:r>
            <a:r>
              <a:rPr lang="en-US" altLang="en-US" dirty="0">
                <a:solidFill>
                  <a:srgbClr val="0070C0"/>
                </a:solidFill>
              </a:rPr>
              <a:t>formal</a:t>
            </a:r>
            <a:r>
              <a:rPr lang="en-US" altLang="en-US" dirty="0">
                <a:solidFill>
                  <a:srgbClr val="0432FF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vocabulary</a:t>
            </a:r>
            <a:r>
              <a:rPr lang="en-US" altLang="en-US" dirty="0"/>
              <a:t>, i.e. its </a:t>
            </a:r>
            <a:r>
              <a:rPr lang="en-US" altLang="en-US" dirty="0">
                <a:solidFill>
                  <a:srgbClr val="0070C0"/>
                </a:solidFill>
              </a:rPr>
              <a:t>ontological commitment </a:t>
            </a:r>
            <a:r>
              <a:rPr lang="en-US" altLang="en-US" dirty="0"/>
              <a:t>to a particular conceptualization of the world (Guarino)</a:t>
            </a:r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F3833-18E6-454C-94A3-4DF258C1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72457-3311-7A4D-8BFB-E2EA7207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5D13-D623-B544-A3E0-2230B21C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Conceptualization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9F1-815E-CB4F-891C-8489F9F7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concepts</a:t>
            </a:r>
          </a:p>
          <a:p>
            <a:pPr lvl="1"/>
            <a:r>
              <a:rPr lang="en-US" dirty="0"/>
              <a:t>idea/mental image that corresponds to some entity or class of entity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relate concepts</a:t>
            </a:r>
          </a:p>
          <a:p>
            <a:pPr lvl="1"/>
            <a:r>
              <a:rPr lang="en-US" dirty="0"/>
              <a:t>typical relations</a:t>
            </a:r>
          </a:p>
          <a:p>
            <a:pPr lvl="2"/>
            <a:r>
              <a:rPr lang="en-US" dirty="0"/>
              <a:t>“generic/specific”, “instance/class”, “part/whole”,  ...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9D18-C2BD-5440-B863-7D3A8C69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BC18-14EF-AF4B-991B-2D9F0F44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9DBC-C36B-124B-91E9-B867ECC9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1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D311-294B-2B4F-9881-D32D9353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classification of ontologies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1E68B-525E-B14B-BC01-12BA00E8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F518E-34F7-3A40-ACF3-8EB6B3AB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2B436-AF15-BF41-B61C-85BC2E5A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EA39-4858-6242-8345-127FF54B27B1}" type="slidenum">
              <a:rPr lang="en-US" smtClean="0"/>
              <a:pPr>
                <a:defRPr/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27A8755-7B4C-424B-9B54-87E445600936}"/>
              </a:ext>
            </a:extLst>
          </p:cNvPr>
          <p:cNvSpPr/>
          <p:nvPr/>
        </p:nvSpPr>
        <p:spPr bwMode="auto">
          <a:xfrm>
            <a:off x="1788397" y="1211488"/>
            <a:ext cx="2477933" cy="36896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761970"/>
            <a:r>
              <a:rPr lang="en-US" sz="1667" dirty="0">
                <a:ea typeface="ＭＳ Ｐゴシック" charset="-128"/>
                <a:cs typeface="ＭＳ Ｐゴシック" charset="-128"/>
              </a:rPr>
              <a:t>foundational ontology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093360-D5F3-484E-B9B1-EADA4B2985A3}"/>
              </a:ext>
            </a:extLst>
          </p:cNvPr>
          <p:cNvSpPr/>
          <p:nvPr/>
        </p:nvSpPr>
        <p:spPr bwMode="auto">
          <a:xfrm>
            <a:off x="1719702" y="2187213"/>
            <a:ext cx="2647877" cy="36896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761970"/>
            <a:r>
              <a:rPr lang="en-US" sz="1667" dirty="0">
                <a:ea typeface="ＭＳ Ｐゴシック" charset="-128"/>
                <a:cs typeface="ＭＳ Ｐゴシック" charset="-128"/>
              </a:rPr>
              <a:t>core reference ontology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B9C33-4CC4-6648-B5CA-C614591808D4}"/>
              </a:ext>
            </a:extLst>
          </p:cNvPr>
          <p:cNvSpPr/>
          <p:nvPr/>
        </p:nvSpPr>
        <p:spPr bwMode="auto">
          <a:xfrm>
            <a:off x="1953076" y="3248960"/>
            <a:ext cx="1935733" cy="36896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761970"/>
            <a:r>
              <a:rPr lang="en-US" sz="1667" dirty="0">
                <a:ea typeface="ＭＳ Ｐゴシック" charset="-128"/>
                <a:cs typeface="ＭＳ Ｐゴシック" charset="-128"/>
              </a:rPr>
              <a:t>domain ontology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045B89E-ECB3-174F-9A46-73A1DEA7E5D9}"/>
              </a:ext>
            </a:extLst>
          </p:cNvPr>
          <p:cNvSpPr/>
          <p:nvPr/>
        </p:nvSpPr>
        <p:spPr bwMode="auto">
          <a:xfrm>
            <a:off x="1589413" y="4308191"/>
            <a:ext cx="2908456" cy="36896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761970"/>
            <a:r>
              <a:rPr lang="en-US" sz="1667" dirty="0">
                <a:ea typeface="ＭＳ Ｐゴシック" charset="-128"/>
                <a:cs typeface="ＭＳ Ｐゴシック" charset="-128"/>
              </a:rPr>
              <a:t>application/local ontology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04C18-4CE5-EA43-A7B6-5E1D14BAE8C5}"/>
              </a:ext>
            </a:extLst>
          </p:cNvPr>
          <p:cNvSpPr txBox="1"/>
          <p:nvPr/>
        </p:nvSpPr>
        <p:spPr>
          <a:xfrm>
            <a:off x="5511289" y="1093260"/>
            <a:ext cx="3448886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67" dirty="0">
                <a:latin typeface="LM Sans 10" pitchFamily="2" charset="77"/>
              </a:rPr>
              <a:t>define basic notions: objects, relations, events, processes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942BC-A42B-E64D-9365-0D11D197BFBF}"/>
              </a:ext>
            </a:extLst>
          </p:cNvPr>
          <p:cNvSpPr txBox="1"/>
          <p:nvPr/>
        </p:nvSpPr>
        <p:spPr>
          <a:xfrm>
            <a:off x="5098666" y="2068985"/>
            <a:ext cx="3861509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67" dirty="0">
                <a:latin typeface="LM Sans 10" pitchFamily="2" charset="77"/>
              </a:rPr>
              <a:t>central concepts and relations of a domain, integrate different viewpoints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0601C-B995-C24A-B48C-D331B717B5EC}"/>
              </a:ext>
            </a:extLst>
          </p:cNvPr>
          <p:cNvSpPr txBox="1"/>
          <p:nvPr/>
        </p:nvSpPr>
        <p:spPr>
          <a:xfrm>
            <a:off x="6000933" y="3119667"/>
            <a:ext cx="2959242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67" dirty="0">
                <a:latin typeface="LM Sans 10" pitchFamily="2" charset="77"/>
              </a:rPr>
              <a:t>applicable to a domain with a specific viewpoint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16CBF-4DB1-F146-8268-8D06CB14DB56}"/>
              </a:ext>
            </a:extLst>
          </p:cNvPr>
          <p:cNvSpPr txBox="1"/>
          <p:nvPr/>
        </p:nvSpPr>
        <p:spPr>
          <a:xfrm>
            <a:off x="5795806" y="4170349"/>
            <a:ext cx="3164370" cy="6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67" dirty="0">
                <a:latin typeface="LM Sans 10" pitchFamily="2" charset="77"/>
              </a:rPr>
              <a:t>no consensus or knowledge sharing, specific to a task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65A77259-D70D-5F47-E798-9B41892453B5}"/>
              </a:ext>
            </a:extLst>
          </p:cNvPr>
          <p:cNvSpPr/>
          <p:nvPr/>
        </p:nvSpPr>
        <p:spPr bwMode="auto">
          <a:xfrm>
            <a:off x="340659" y="932657"/>
            <a:ext cx="5504329" cy="3879886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41DEAA-82B8-E029-1ACD-F0F371E19D43}"/>
              </a:ext>
            </a:extLst>
          </p:cNvPr>
          <p:cNvCxnSpPr/>
          <p:nvPr/>
        </p:nvCxnSpPr>
        <p:spPr bwMode="auto">
          <a:xfrm>
            <a:off x="2438400" y="1846729"/>
            <a:ext cx="130884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21F19-599C-5843-A68F-DEC7ADB50CB0}"/>
              </a:ext>
            </a:extLst>
          </p:cNvPr>
          <p:cNvCxnSpPr>
            <a:cxnSpLocks/>
            <a:stCxn id="10" idx="1"/>
            <a:endCxn id="10" idx="5"/>
          </p:cNvCxnSpPr>
          <p:nvPr/>
        </p:nvCxnSpPr>
        <p:spPr bwMode="auto">
          <a:xfrm>
            <a:off x="1716741" y="2872600"/>
            <a:ext cx="275216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1DEE11-EC0E-F89D-9E6C-0A947A202252}"/>
              </a:ext>
            </a:extLst>
          </p:cNvPr>
          <p:cNvCxnSpPr>
            <a:cxnSpLocks/>
          </p:cNvCxnSpPr>
          <p:nvPr/>
        </p:nvCxnSpPr>
        <p:spPr bwMode="auto">
          <a:xfrm>
            <a:off x="956789" y="3966294"/>
            <a:ext cx="427323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5775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D16F17D4-B08B-8746-80DD-A8B59598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1pPr>
            <a:lvl2pPr marL="31608506" indent="-31227522"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2pPr>
            <a:lvl3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3pPr>
            <a:lvl4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4pPr>
            <a:lvl5pPr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5pPr>
            <a:lvl6pPr marL="380985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6pPr>
            <a:lvl7pPr marL="761970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7pPr>
            <a:lvl8pPr marL="1142954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8pPr>
            <a:lvl9pPr marL="1523939" eaLnBrk="0" fontAlgn="base" hangingPunct="0">
              <a:spcBef>
                <a:spcPct val="0"/>
              </a:spcBef>
              <a:spcAft>
                <a:spcPct val="0"/>
              </a:spcAft>
              <a:defRPr sz="1667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9pPr>
          </a:lstStyle>
          <a:p>
            <a:fld id="{A277711B-819A-DB46-81F8-AF3E8475A7E7}" type="slidenum">
              <a:rPr lang="en-US" altLang="en-US" sz="1167">
                <a:solidFill>
                  <a:srgbClr val="CE2A1F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1167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5D5EBFB-9748-F947-93EC-0D7D13C9A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Top Level Ontology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26B383A4-342D-064C-A651-1EEBDADAB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354" y="1133078"/>
            <a:ext cx="6085417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60D628D8-5C78-8E4A-A449-651C8F217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636" y="5143500"/>
            <a:ext cx="4394152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667" dirty="0"/>
              <a:t>John F. Sowa.</a:t>
            </a:r>
            <a:r>
              <a:rPr lang="en-US" altLang="en-US" sz="1667" i="1" dirty="0"/>
              <a:t> Knowledge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D818E-263F-194F-B624-59284ECF3AE5}"/>
              </a:ext>
            </a:extLst>
          </p:cNvPr>
          <p:cNvSpPr txBox="1"/>
          <p:nvPr/>
        </p:nvSpPr>
        <p:spPr>
          <a:xfrm>
            <a:off x="6326236" y="1270000"/>
            <a:ext cx="156966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/>
              <a:t>is-a relations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810EF-A401-E34D-85A3-6ED0C960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95DB5-9D00-6145-B317-56C7D664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0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9488-FABC-F7B4-8E6D-03107A4E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 core reference ontology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FCBFC-4887-D327-B0BC-13AE7E06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D6E64-89F8-E0DD-3036-058958B8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14BAC-F8E7-31DF-A5B4-E0E5EB10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EA39-4858-6242-8345-127FF54B27B1}" type="slidenum">
              <a:rPr lang="en-US" smtClean="0"/>
              <a:pPr>
                <a:defRPr/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A5471-39D3-FB2C-39B1-5BFDA337C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73" y="800100"/>
            <a:ext cx="7814925" cy="4135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17B3F3-7C58-9155-6D25-26AF685703A0}"/>
              </a:ext>
            </a:extLst>
          </p:cNvPr>
          <p:cNvSpPr txBox="1"/>
          <p:nvPr/>
        </p:nvSpPr>
        <p:spPr>
          <a:xfrm>
            <a:off x="1779152" y="5032152"/>
            <a:ext cx="72346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www.etsi.org</a:t>
            </a:r>
            <a:r>
              <a:rPr lang="en-GB" sz="1100" dirty="0"/>
              <a:t>/deliver/</a:t>
            </a:r>
            <a:r>
              <a:rPr lang="en-GB" sz="1100" dirty="0" err="1"/>
              <a:t>etsi_ts</a:t>
            </a:r>
            <a:r>
              <a:rPr lang="en-GB" sz="1100" dirty="0"/>
              <a:t>/103200_103299/103264/03.01.01_60/ts_103264v030101p.pdf</a:t>
            </a:r>
            <a:endParaRPr lang="en-CH" sz="1100" dirty="0"/>
          </a:p>
        </p:txBody>
      </p:sp>
    </p:spTree>
    <p:extLst>
      <p:ext uri="{BB962C8B-B14F-4D97-AF65-F5344CB8AC3E}">
        <p14:creationId xmlns:p14="http://schemas.microsoft.com/office/powerpoint/2010/main" val="68367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8746-8110-DF65-1AD8-B169CE65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107157"/>
            <a:ext cx="8769927" cy="825500"/>
          </a:xfrm>
        </p:spPr>
        <p:txBody>
          <a:bodyPr/>
          <a:lstStyle/>
          <a:p>
            <a:r>
              <a:rPr lang="en-CH" dirty="0"/>
              <a:t>Domain ontology: </a:t>
            </a:r>
            <a:br>
              <a:rPr lang="en-CH" dirty="0"/>
            </a:br>
            <a:r>
              <a:rPr lang="en-CH" dirty="0"/>
              <a:t>Entire Process Ontology on Software Testing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986A3-25B0-0259-624F-20790BCA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Ontologies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90983-00F1-176A-F41B-D35A1350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FFDA9-3F1F-6DCA-5C00-903E51C6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EA39-4858-6242-8345-127FF54B27B1}" type="slidenum">
              <a:rPr lang="en-US" smtClean="0"/>
              <a:pPr>
                <a:defRPr/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D3A5F0-C64C-55C1-7936-F895EEFC6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60" y="1361209"/>
            <a:ext cx="6050336" cy="372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DDC0C-B734-F74F-1448-3F7244F2304B}"/>
              </a:ext>
            </a:extLst>
          </p:cNvPr>
          <p:cNvSpPr txBox="1"/>
          <p:nvPr/>
        </p:nvSpPr>
        <p:spPr>
          <a:xfrm>
            <a:off x="3921270" y="5114333"/>
            <a:ext cx="562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https://</a:t>
            </a:r>
            <a:r>
              <a:rPr lang="en-GB" sz="1200" dirty="0" err="1"/>
              <a:t>ieeexplore.ieee.org</a:t>
            </a:r>
            <a:r>
              <a:rPr lang="en-GB" sz="1200" dirty="0"/>
              <a:t>/document/9253652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378402548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72C21"/>
      </a:hlink>
      <a:folHlink>
        <a:srgbClr val="99CC00"/>
      </a:folHlink>
    </a:clrScheme>
    <a:fontScheme name="Blank Presentation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29065</TotalTime>
  <Words>1971</Words>
  <Application>Microsoft Macintosh PowerPoint</Application>
  <PresentationFormat>On-screen Show (16:10)</PresentationFormat>
  <Paragraphs>391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ヒラギノ角ゴ Pro W3</vt:lpstr>
      <vt:lpstr>Arial</vt:lpstr>
      <vt:lpstr>Calibri</vt:lpstr>
      <vt:lpstr>CMU Sans Serif</vt:lpstr>
      <vt:lpstr>Helvetica</vt:lpstr>
      <vt:lpstr>LM Sans 10</vt:lpstr>
      <vt:lpstr>Lucida Grande</vt:lpstr>
      <vt:lpstr>Wingdings</vt:lpstr>
      <vt:lpstr>Blank Presentation</vt:lpstr>
      <vt:lpstr>Introduction to Ontologies  </vt:lpstr>
      <vt:lpstr>Outline</vt:lpstr>
      <vt:lpstr>Ontology and Ontologies</vt:lpstr>
      <vt:lpstr>An ontology: Some Definitions</vt:lpstr>
      <vt:lpstr>Conceptualization</vt:lpstr>
      <vt:lpstr>A classification of ontologies</vt:lpstr>
      <vt:lpstr>A Top Level Ontology</vt:lpstr>
      <vt:lpstr>A core reference ontology</vt:lpstr>
      <vt:lpstr>Domain ontology:  Entire Process Ontology on Software Testing</vt:lpstr>
      <vt:lpstr>Specification of a conceptualization</vt:lpstr>
      <vt:lpstr>Ontology expression</vt:lpstr>
      <vt:lpstr>Some semi-formal languages</vt:lpstr>
      <vt:lpstr>Formal Languages for Ontologies</vt:lpstr>
      <vt:lpstr>Why Formal Expressive Ontology Languages ?</vt:lpstr>
      <vt:lpstr>PowerPoint Presentation</vt:lpstr>
      <vt:lpstr>First Order Logic</vt:lpstr>
      <vt:lpstr>First Order Logic</vt:lpstr>
      <vt:lpstr>Well known ontologies in FOL</vt:lpstr>
      <vt:lpstr>SUMO</vt:lpstr>
      <vt:lpstr>PowerPoint Presentation</vt:lpstr>
      <vt:lpstr>http://virtual.cvut.cz/kifb/en/toc/root.html</vt:lpstr>
      <vt:lpstr>Axioms related to 'entity'</vt:lpstr>
      <vt:lpstr>The CyC Project</vt:lpstr>
      <vt:lpstr>DOLCE</vt:lpstr>
      <vt:lpstr>DOLCE</vt:lpstr>
      <vt:lpstr>Main categories</vt:lpstr>
      <vt:lpstr>PowerPoint Presentation</vt:lpstr>
      <vt:lpstr>PowerPoint Presentation</vt:lpstr>
      <vt:lpstr>Relations in DOLCE</vt:lpstr>
      <vt:lpstr>Axioms (sample)</vt:lpstr>
      <vt:lpstr>Concept hierarchy</vt:lpstr>
      <vt:lpstr>PowerPoint Presentation</vt:lpstr>
      <vt:lpstr>Description Logics (DL)</vt:lpstr>
      <vt:lpstr>Ontologies in DL</vt:lpstr>
      <vt:lpstr>Common Core Ontologies </vt:lpstr>
      <vt:lpstr>Reasoning in DL</vt:lpstr>
      <vt:lpstr>Rule extensions</vt:lpstr>
    </vt:vector>
  </TitlesOfParts>
  <Company>-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Ontologies</dc:title>
  <dc:creator>- -</dc:creator>
  <cp:lastModifiedBy>Gilles Falquet</cp:lastModifiedBy>
  <cp:revision>291</cp:revision>
  <cp:lastPrinted>2015-03-03T09:17:27Z</cp:lastPrinted>
  <dcterms:created xsi:type="dcterms:W3CDTF">2009-10-07T22:02:21Z</dcterms:created>
  <dcterms:modified xsi:type="dcterms:W3CDTF">2023-02-28T15:40:59Z</dcterms:modified>
</cp:coreProperties>
</file>