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1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74" r:id="rId4"/>
    <p:sldId id="258" r:id="rId5"/>
    <p:sldId id="259" r:id="rId6"/>
    <p:sldId id="260" r:id="rId7"/>
    <p:sldId id="261" r:id="rId8"/>
    <p:sldId id="262" r:id="rId9"/>
    <p:sldId id="275" r:id="rId10"/>
    <p:sldId id="263" r:id="rId11"/>
    <p:sldId id="264" r:id="rId12"/>
    <p:sldId id="276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7" r:id="rId23"/>
  </p:sldIdLst>
  <p:sldSz cx="9144000" cy="5715000" type="screen16x10"/>
  <p:notesSz cx="6858000" cy="9199563"/>
  <p:defaultTextStyle>
    <a:defPPr>
      <a:defRPr lang="fr-FR"/>
    </a:defPPr>
    <a:lvl1pPr algn="ctr" rtl="0" fontAlgn="base">
      <a:spcBef>
        <a:spcPct val="20000"/>
      </a:spcBef>
      <a:spcAft>
        <a:spcPct val="0"/>
      </a:spcAft>
      <a:buClr>
        <a:schemeClr val="hlink"/>
      </a:buClr>
      <a:buFont typeface="Times" charset="0"/>
      <a:defRPr sz="2000" kern="1200">
        <a:solidFill>
          <a:srgbClr val="000000"/>
        </a:solidFill>
        <a:latin typeface="Trebuchet MS" charset="0"/>
        <a:ea typeface="ＭＳ Ｐゴシック" charset="0"/>
        <a:cs typeface="ＭＳ Ｐゴシック" charset="0"/>
      </a:defRPr>
    </a:lvl1pPr>
    <a:lvl2pPr marL="457200" algn="ctr" rtl="0" fontAlgn="base">
      <a:spcBef>
        <a:spcPct val="20000"/>
      </a:spcBef>
      <a:spcAft>
        <a:spcPct val="0"/>
      </a:spcAft>
      <a:buClr>
        <a:schemeClr val="hlink"/>
      </a:buClr>
      <a:buFont typeface="Times" charset="0"/>
      <a:defRPr sz="2000" kern="1200">
        <a:solidFill>
          <a:srgbClr val="000000"/>
        </a:solidFill>
        <a:latin typeface="Trebuchet MS" charset="0"/>
        <a:ea typeface="ＭＳ Ｐゴシック" charset="0"/>
        <a:cs typeface="ＭＳ Ｐゴシック" charset="0"/>
      </a:defRPr>
    </a:lvl2pPr>
    <a:lvl3pPr marL="914400" algn="ctr" rtl="0" fontAlgn="base">
      <a:spcBef>
        <a:spcPct val="20000"/>
      </a:spcBef>
      <a:spcAft>
        <a:spcPct val="0"/>
      </a:spcAft>
      <a:buClr>
        <a:schemeClr val="hlink"/>
      </a:buClr>
      <a:buFont typeface="Times" charset="0"/>
      <a:defRPr sz="2000" kern="1200">
        <a:solidFill>
          <a:srgbClr val="000000"/>
        </a:solidFill>
        <a:latin typeface="Trebuchet MS" charset="0"/>
        <a:ea typeface="ＭＳ Ｐゴシック" charset="0"/>
        <a:cs typeface="ＭＳ Ｐゴシック" charset="0"/>
      </a:defRPr>
    </a:lvl3pPr>
    <a:lvl4pPr marL="1371600" algn="ctr" rtl="0" fontAlgn="base">
      <a:spcBef>
        <a:spcPct val="20000"/>
      </a:spcBef>
      <a:spcAft>
        <a:spcPct val="0"/>
      </a:spcAft>
      <a:buClr>
        <a:schemeClr val="hlink"/>
      </a:buClr>
      <a:buFont typeface="Times" charset="0"/>
      <a:defRPr sz="2000" kern="1200">
        <a:solidFill>
          <a:srgbClr val="000000"/>
        </a:solidFill>
        <a:latin typeface="Trebuchet MS" charset="0"/>
        <a:ea typeface="ＭＳ Ｐゴシック" charset="0"/>
        <a:cs typeface="ＭＳ Ｐゴシック" charset="0"/>
      </a:defRPr>
    </a:lvl4pPr>
    <a:lvl5pPr marL="1828800" algn="ctr" rtl="0" fontAlgn="base">
      <a:spcBef>
        <a:spcPct val="20000"/>
      </a:spcBef>
      <a:spcAft>
        <a:spcPct val="0"/>
      </a:spcAft>
      <a:buClr>
        <a:schemeClr val="hlink"/>
      </a:buClr>
      <a:buFont typeface="Times" charset="0"/>
      <a:defRPr sz="2000" kern="1200">
        <a:solidFill>
          <a:srgbClr val="000000"/>
        </a:solidFill>
        <a:latin typeface="Trebuchet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000" kern="1200">
        <a:solidFill>
          <a:srgbClr val="000000"/>
        </a:solidFill>
        <a:latin typeface="Trebuchet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000" kern="1200">
        <a:solidFill>
          <a:srgbClr val="000000"/>
        </a:solidFill>
        <a:latin typeface="Trebuchet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000" kern="1200">
        <a:solidFill>
          <a:srgbClr val="000000"/>
        </a:solidFill>
        <a:latin typeface="Trebuchet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000" kern="1200">
        <a:solidFill>
          <a:srgbClr val="000000"/>
        </a:solidFill>
        <a:latin typeface="Trebuchet MS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524A97FC-DCD3-F741-80DC-2051B3137066}">
          <p14:sldIdLst>
            <p14:sldId id="256"/>
            <p14:sldId id="257"/>
            <p14:sldId id="274"/>
            <p14:sldId id="258"/>
            <p14:sldId id="259"/>
            <p14:sldId id="260"/>
            <p14:sldId id="261"/>
            <p14:sldId id="262"/>
            <p14:sldId id="275"/>
            <p14:sldId id="263"/>
            <p14:sldId id="264"/>
            <p14:sldId id="276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7"/>
          </p14:sldIdLst>
        </p14:section>
        <p14:section name="Probabilistic DL" id="{8E700B62-5E49-2D4B-A3A4-81DCA27B7876}">
          <p14:sldIdLst/>
        </p14:section>
        <p14:section name="Fuzzy DL" id="{EC148EA1-0D16-1546-A556-2E0B2CD4528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clrMru>
    <a:srgbClr val="4EC3F7"/>
    <a:srgbClr val="74F775"/>
    <a:srgbClr val="C3FFC7"/>
    <a:srgbClr val="C6F7ED"/>
    <a:srgbClr val="000000"/>
    <a:srgbClr val="FEEC8B"/>
    <a:srgbClr val="C32630"/>
    <a:srgbClr val="A12029"/>
    <a:srgbClr val="3CDEF2"/>
    <a:srgbClr val="A1F7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56" autoAdjust="0"/>
    <p:restoredTop sz="96785" autoAdjust="0"/>
  </p:normalViewPr>
  <p:slideViewPr>
    <p:cSldViewPr snapToGrid="0" snapToObjects="1">
      <p:cViewPr varScale="1">
        <p:scale>
          <a:sx n="143" d="100"/>
          <a:sy n="143" d="100"/>
        </p:scale>
        <p:origin x="744" y="192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160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200"/>
    </p:cViewPr>
  </p:sorterViewPr>
  <p:notesViewPr>
    <p:cSldViewPr snapToGrid="0" snapToObjects="1">
      <p:cViewPr varScale="1">
        <p:scale>
          <a:sx n="55" d="100"/>
          <a:sy n="55" d="100"/>
        </p:scale>
        <p:origin x="-1734" y="-72"/>
      </p:cViewPr>
      <p:guideLst>
        <p:guide orient="horz" pos="2898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Tahoma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Tahoma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4077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Tahoma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4077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Tahoma" charset="0"/>
              </a:defRPr>
            </a:lvl1pPr>
          </a:lstStyle>
          <a:p>
            <a:fld id="{E942C9DB-F69D-4445-8184-689C3AF6DBCA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820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Tahoma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Tahoma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71513" y="690563"/>
            <a:ext cx="5519737" cy="3451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70388"/>
            <a:ext cx="5029200" cy="413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4077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Tahoma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4077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Tahoma" charset="0"/>
              </a:defRPr>
            </a:lvl1pPr>
          </a:lstStyle>
          <a:p>
            <a:fld id="{B978A324-D87C-AD45-9582-E70C82C72071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2584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5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14400" y="996169"/>
            <a:ext cx="7772400" cy="1048053"/>
          </a:xfrm>
        </p:spPr>
        <p:txBody>
          <a:bodyPr/>
          <a:lstStyle>
            <a:lvl1pPr>
              <a:defRPr sz="4400">
                <a:solidFill>
                  <a:srgbClr val="0000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474116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2758283"/>
            <a:ext cx="6400800" cy="1460500"/>
          </a:xfrm>
        </p:spPr>
        <p:txBody>
          <a:bodyPr/>
          <a:lstStyle>
            <a:lvl1pPr marL="0" indent="0">
              <a:defRPr sz="2700">
                <a:solidFill>
                  <a:srgbClr val="0000FF"/>
                </a:solidFill>
              </a:defRPr>
            </a:lvl1pPr>
          </a:lstStyle>
          <a:p>
            <a:r>
              <a:rPr lang="fr-FR" dirty="0"/>
              <a:t>Cliquez pour modifier le style des sous-titres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5207000"/>
            <a:ext cx="1905000" cy="38100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ahoma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de-CH"/>
              <a:t>© UNIGE - G. Falquet</a:t>
            </a: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5207000"/>
            <a:ext cx="2895600" cy="381000"/>
          </a:xfr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fr-FR"/>
              <a:t>Ontology-Based Data Access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5207000"/>
            <a:ext cx="1905000" cy="381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</a:lstStyle>
          <a:p>
            <a:fld id="{F79DC556-E922-2F4D-B5A5-2F71A369DC38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210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Ontology-Based Data Access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© UNIGE - G. Falquet</a:t>
            </a:r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C1F87A-54FD-D244-9367-BD6B3C0301DC}" type="slidenum">
              <a:rPr lang="fr-FR"/>
              <a:pPr/>
              <a:t>‹#›</a:t>
            </a:fld>
            <a:endParaRPr lang="fr-FR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014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30913" y="42333"/>
            <a:ext cx="1928812" cy="4953000"/>
          </a:xfrm>
        </p:spPr>
        <p:txBody>
          <a:bodyPr vert="eaVert"/>
          <a:lstStyle/>
          <a:p>
            <a:r>
              <a:rPr lang="fr-CH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9713" y="42333"/>
            <a:ext cx="5638800" cy="4953000"/>
          </a:xfrm>
        </p:spPr>
        <p:txBody>
          <a:bodyPr vert="eaVert"/>
          <a:lstStyle/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Ontology-Based Data Access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© UNIGE - G. Falquet</a:t>
            </a:r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8B5022-EC8D-DD44-8254-96B461DA246B}" type="slidenum">
              <a:rPr lang="fr-FR"/>
              <a:pPr/>
              <a:t>‹#›</a:t>
            </a:fld>
            <a:endParaRPr lang="fr-FR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15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528" y="182796"/>
            <a:ext cx="7488237" cy="619843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fr-CH" dirty="0" err="1"/>
              <a:t>Click</a:t>
            </a:r>
            <a:r>
              <a:rPr lang="fr-CH" dirty="0"/>
              <a:t> to </a:t>
            </a:r>
            <a:r>
              <a:rPr lang="fr-CH" dirty="0" err="1"/>
              <a:t>edit</a:t>
            </a:r>
            <a:r>
              <a:rPr lang="fr-CH" dirty="0"/>
              <a:t> Master </a:t>
            </a:r>
            <a:r>
              <a:rPr lang="fr-CH" dirty="0" err="1"/>
              <a:t>title</a:t>
            </a:r>
            <a:r>
              <a:rPr lang="fr-CH" dirty="0"/>
              <a:t> style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44525" y="1004836"/>
            <a:ext cx="7315200" cy="3990498"/>
          </a:xfrm>
        </p:spPr>
        <p:txBody>
          <a:bodyPr anchor="ctr" anchorCtr="0"/>
          <a:lstStyle>
            <a:lvl1pPr>
              <a:spcBef>
                <a:spcPts val="800"/>
              </a:spcBef>
              <a:defRPr sz="18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1pPr>
            <a:lvl2pPr>
              <a:spcBef>
                <a:spcPts val="600"/>
              </a:spcBef>
              <a:defRPr sz="18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2pPr>
            <a:lvl3pPr>
              <a:defRPr sz="18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3pPr>
            <a:lvl4pPr>
              <a:defRPr sz="18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4pPr>
            <a:lvl5pPr>
              <a:defRPr sz="18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5pPr>
          </a:lstStyle>
          <a:p>
            <a:pPr lvl="0"/>
            <a:r>
              <a:rPr lang="fr-CH" dirty="0" err="1"/>
              <a:t>Click</a:t>
            </a:r>
            <a:r>
              <a:rPr lang="fr-CH" dirty="0"/>
              <a:t> to </a:t>
            </a:r>
            <a:r>
              <a:rPr lang="fr-CH" dirty="0" err="1"/>
              <a:t>edit</a:t>
            </a:r>
            <a:r>
              <a:rPr lang="fr-CH" dirty="0"/>
              <a:t> Master </a:t>
            </a:r>
            <a:r>
              <a:rPr lang="fr-CH" dirty="0" err="1"/>
              <a:t>text</a:t>
            </a:r>
            <a:r>
              <a:rPr lang="fr-CH" dirty="0"/>
              <a:t> styles</a:t>
            </a:r>
          </a:p>
          <a:p>
            <a:pPr lvl="1"/>
            <a:r>
              <a:rPr lang="fr-CH" dirty="0"/>
              <a:t>Second </a:t>
            </a:r>
            <a:r>
              <a:rPr lang="fr-CH" dirty="0" err="1"/>
              <a:t>level</a:t>
            </a:r>
            <a:endParaRPr lang="fr-CH" dirty="0"/>
          </a:p>
          <a:p>
            <a:pPr lvl="2"/>
            <a:r>
              <a:rPr lang="fr-CH" dirty="0" err="1"/>
              <a:t>Third</a:t>
            </a:r>
            <a:r>
              <a:rPr lang="fr-CH" dirty="0"/>
              <a:t> </a:t>
            </a:r>
            <a:r>
              <a:rPr lang="fr-CH" dirty="0" err="1"/>
              <a:t>level</a:t>
            </a:r>
            <a:endParaRPr lang="fr-CH" dirty="0"/>
          </a:p>
          <a:p>
            <a:pPr lvl="3"/>
            <a:r>
              <a:rPr lang="fr-CH" dirty="0" err="1"/>
              <a:t>Fourth</a:t>
            </a:r>
            <a:r>
              <a:rPr lang="fr-CH" dirty="0"/>
              <a:t> </a:t>
            </a:r>
            <a:r>
              <a:rPr lang="fr-CH" dirty="0" err="1"/>
              <a:t>level</a:t>
            </a:r>
            <a:endParaRPr lang="fr-CH" dirty="0"/>
          </a:p>
          <a:p>
            <a:pPr lvl="4"/>
            <a:r>
              <a:rPr lang="fr-CH" dirty="0" err="1"/>
              <a:t>Fifth</a:t>
            </a:r>
            <a:r>
              <a:rPr lang="fr-CH" dirty="0"/>
              <a:t> </a:t>
            </a:r>
            <a:r>
              <a:rPr lang="fr-CH" dirty="0" err="1"/>
              <a:t>level</a:t>
            </a:r>
            <a:endParaRPr lang="fr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Ontology-Based Data Access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© UNIGE - G. Falquet</a:t>
            </a:r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0365CE-E03E-D242-B5F2-831295D49D98}" type="slidenum">
              <a:rPr lang="fr-FR"/>
              <a:pPr/>
              <a:t>‹#›</a:t>
            </a:fld>
            <a:endParaRPr lang="fr-FR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617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fr-CH" dirty="0"/>
              <a:t>Click to edit Master title style</a:t>
            </a:r>
            <a:endParaRPr lang="fr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Ontology-Based Data Access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© UNIGE - G. Falquet</a:t>
            </a:r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5B373A-7DB5-2240-A9EC-3CE30F91264B}" type="slidenum">
              <a:rPr lang="fr-FR"/>
              <a:pPr/>
              <a:t>‹#›</a:t>
            </a:fld>
            <a:endParaRPr lang="fr-FR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946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4525" y="1053042"/>
            <a:ext cx="3581400" cy="3942293"/>
          </a:xfrm>
        </p:spPr>
        <p:txBody>
          <a:bodyPr/>
          <a:lstStyle>
            <a:lvl1pPr>
              <a:defRPr sz="16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1pPr>
            <a:lvl2pPr>
              <a:defRPr sz="16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2pPr>
            <a:lvl3pPr>
              <a:defRPr sz="16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3pPr>
            <a:lvl4pPr>
              <a:defRPr sz="16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4pPr>
            <a:lvl5pPr>
              <a:defRPr sz="16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dirty="0" err="1"/>
              <a:t>Click</a:t>
            </a:r>
            <a:r>
              <a:rPr lang="fr-CH" dirty="0"/>
              <a:t> to </a:t>
            </a:r>
            <a:r>
              <a:rPr lang="fr-CH" dirty="0" err="1"/>
              <a:t>edit</a:t>
            </a:r>
            <a:r>
              <a:rPr lang="fr-CH" dirty="0"/>
              <a:t> Master </a:t>
            </a:r>
            <a:r>
              <a:rPr lang="fr-CH" dirty="0" err="1"/>
              <a:t>text</a:t>
            </a:r>
            <a:r>
              <a:rPr lang="fr-CH" dirty="0"/>
              <a:t> styles</a:t>
            </a:r>
          </a:p>
          <a:p>
            <a:pPr lvl="1"/>
            <a:r>
              <a:rPr lang="fr-CH" dirty="0"/>
              <a:t>Second </a:t>
            </a:r>
            <a:r>
              <a:rPr lang="fr-CH" dirty="0" err="1"/>
              <a:t>level</a:t>
            </a:r>
            <a:endParaRPr lang="fr-CH" dirty="0"/>
          </a:p>
          <a:p>
            <a:pPr lvl="2"/>
            <a:r>
              <a:rPr lang="fr-CH" dirty="0" err="1"/>
              <a:t>Third</a:t>
            </a:r>
            <a:r>
              <a:rPr lang="fr-CH" dirty="0"/>
              <a:t> </a:t>
            </a:r>
            <a:r>
              <a:rPr lang="fr-CH" dirty="0" err="1"/>
              <a:t>level</a:t>
            </a:r>
            <a:endParaRPr lang="fr-CH" dirty="0"/>
          </a:p>
          <a:p>
            <a:pPr lvl="3"/>
            <a:r>
              <a:rPr lang="fr-CH" dirty="0" err="1"/>
              <a:t>Fourth</a:t>
            </a:r>
            <a:r>
              <a:rPr lang="fr-CH" dirty="0"/>
              <a:t> </a:t>
            </a:r>
            <a:r>
              <a:rPr lang="fr-CH" dirty="0" err="1"/>
              <a:t>level</a:t>
            </a:r>
            <a:endParaRPr lang="fr-CH" dirty="0"/>
          </a:p>
          <a:p>
            <a:pPr lvl="4"/>
            <a:r>
              <a:rPr lang="fr-CH" dirty="0" err="1"/>
              <a:t>Fifth</a:t>
            </a:r>
            <a:r>
              <a:rPr lang="fr-CH" dirty="0"/>
              <a:t> </a:t>
            </a:r>
            <a:r>
              <a:rPr lang="fr-CH" dirty="0" err="1"/>
              <a:t>level</a:t>
            </a:r>
            <a:endParaRPr lang="fr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8325" y="1053042"/>
            <a:ext cx="3581400" cy="3942293"/>
          </a:xfrm>
        </p:spPr>
        <p:txBody>
          <a:bodyPr/>
          <a:lstStyle>
            <a:lvl1pPr>
              <a:defRPr sz="16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1pPr>
            <a:lvl2pPr>
              <a:defRPr sz="16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2pPr>
            <a:lvl3pPr>
              <a:defRPr sz="16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3pPr>
            <a:lvl4pPr>
              <a:defRPr sz="16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4pPr>
            <a:lvl5pPr>
              <a:defRPr sz="16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dirty="0" err="1"/>
              <a:t>Click</a:t>
            </a:r>
            <a:r>
              <a:rPr lang="fr-CH" dirty="0"/>
              <a:t> to </a:t>
            </a:r>
            <a:r>
              <a:rPr lang="fr-CH" dirty="0" err="1"/>
              <a:t>edit</a:t>
            </a:r>
            <a:r>
              <a:rPr lang="fr-CH" dirty="0"/>
              <a:t> Master </a:t>
            </a:r>
            <a:r>
              <a:rPr lang="fr-CH" dirty="0" err="1"/>
              <a:t>text</a:t>
            </a:r>
            <a:r>
              <a:rPr lang="fr-CH" dirty="0"/>
              <a:t> styles</a:t>
            </a:r>
          </a:p>
          <a:p>
            <a:pPr lvl="1"/>
            <a:r>
              <a:rPr lang="fr-CH" dirty="0"/>
              <a:t>Second </a:t>
            </a:r>
            <a:r>
              <a:rPr lang="fr-CH" dirty="0" err="1"/>
              <a:t>level</a:t>
            </a:r>
            <a:endParaRPr lang="fr-CH" dirty="0"/>
          </a:p>
          <a:p>
            <a:pPr lvl="2"/>
            <a:r>
              <a:rPr lang="fr-CH" dirty="0" err="1"/>
              <a:t>Third</a:t>
            </a:r>
            <a:r>
              <a:rPr lang="fr-CH" dirty="0"/>
              <a:t> </a:t>
            </a:r>
            <a:r>
              <a:rPr lang="fr-CH" dirty="0" err="1"/>
              <a:t>level</a:t>
            </a:r>
            <a:endParaRPr lang="fr-CH" dirty="0"/>
          </a:p>
          <a:p>
            <a:pPr lvl="3"/>
            <a:r>
              <a:rPr lang="fr-CH" dirty="0" err="1"/>
              <a:t>Fourth</a:t>
            </a:r>
            <a:r>
              <a:rPr lang="fr-CH" dirty="0"/>
              <a:t> </a:t>
            </a:r>
            <a:r>
              <a:rPr lang="fr-CH" dirty="0" err="1"/>
              <a:t>level</a:t>
            </a:r>
            <a:endParaRPr lang="fr-CH" dirty="0"/>
          </a:p>
          <a:p>
            <a:pPr lvl="4"/>
            <a:r>
              <a:rPr lang="fr-CH" dirty="0" err="1"/>
              <a:t>Fifth</a:t>
            </a:r>
            <a:r>
              <a:rPr lang="fr-CH" dirty="0"/>
              <a:t> </a:t>
            </a:r>
            <a:r>
              <a:rPr lang="fr-CH" dirty="0" err="1"/>
              <a:t>level</a:t>
            </a:r>
            <a:endParaRPr lang="fr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Ontology-Based Data Access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© UNIGE - G. Falquet</a:t>
            </a:r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49D970-6787-7348-9D88-6DB0E6976FE2}" type="slidenum">
              <a:rPr lang="fr-FR"/>
              <a:pPr/>
              <a:t>‹#›</a:t>
            </a:fld>
            <a:endParaRPr lang="fr-FR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268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fr-CH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fr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fr-CA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Ontology-Based Data Access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© UNIGE - G. Falquet</a:t>
            </a:r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5D6A07-06D0-7141-B4E7-796088A3E3A8}" type="slidenum">
              <a:rPr lang="fr-FR"/>
              <a:pPr/>
              <a:t>‹#›</a:t>
            </a:fld>
            <a:endParaRPr lang="fr-FR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64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Click to edit Master title style</a:t>
            </a:r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Ontology-Based Data Access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© UNIGE - G. Falquet</a:t>
            </a:r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E6BBAC-81C0-5F40-BCDA-1F4EA758B5F9}" type="slidenum">
              <a:rPr lang="fr-FR"/>
              <a:pPr/>
              <a:t>‹#›</a:t>
            </a:fld>
            <a:endParaRPr lang="fr-FR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696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Ontology-Based Data Access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© UNIGE - G. Falquet</a:t>
            </a:r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1868B-E061-B84E-8153-0965F95A7594}" type="slidenum">
              <a:rPr lang="fr-FR"/>
              <a:pPr/>
              <a:t>‹#›</a:t>
            </a:fld>
            <a:endParaRPr lang="fr-FR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68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27541"/>
            <a:ext cx="3008313" cy="968376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CH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4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195919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Ontology-Based Data Access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© UNIGE - G. Falquet</a:t>
            </a:r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FB6740-BCBA-AB46-87C1-0370E0890DFD}" type="slidenum">
              <a:rPr lang="fr-FR"/>
              <a:pPr/>
              <a:t>‹#›</a:t>
            </a:fld>
            <a:endParaRPr lang="fr-FR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072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3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CH"/>
              <a:t>Click to edit Master title style</a:t>
            </a:r>
            <a:endParaRPr lang="fr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Ontology-Based Data Access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© UNIGE - G. Falquet</a:t>
            </a:r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0DBF62-01A3-AB4E-94CC-317A55B77411}" type="slidenum">
              <a:rPr lang="fr-FR"/>
              <a:pPr/>
              <a:t>‹#›</a:t>
            </a:fld>
            <a:endParaRPr lang="fr-FR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221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4525" y="1004836"/>
            <a:ext cx="7315200" cy="3990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dirty="0"/>
              <a:t>Cliquez pour modifier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47309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2600" y="5397181"/>
            <a:ext cx="31496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>
                <a:solidFill>
                  <a:srgbClr val="000090"/>
                </a:solidFill>
                <a:latin typeface="Tahoma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fr-FR"/>
              <a:t>Ontology-Based Data Access</a:t>
            </a:r>
            <a:endParaRPr lang="fr-FR" dirty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44528" y="182797"/>
            <a:ext cx="7488237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dirty="0"/>
              <a:t>Cliquez et modifiez le titre</a:t>
            </a:r>
          </a:p>
        </p:txBody>
      </p:sp>
      <p:sp>
        <p:nvSpPr>
          <p:cNvPr id="473096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5439514"/>
            <a:ext cx="2971800" cy="243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FontTx/>
              <a:buNone/>
              <a:defRPr sz="1200">
                <a:solidFill>
                  <a:srgbClr val="000090"/>
                </a:solidFill>
                <a:latin typeface="Tahoma" charset="0"/>
              </a:defRPr>
            </a:lvl1pPr>
          </a:lstStyle>
          <a:p>
            <a:r>
              <a:rPr lang="de-CH"/>
              <a:t>© UNIGE - G. Falquet</a:t>
            </a:r>
            <a:endParaRPr lang="fr-FR" sz="1400" dirty="0"/>
          </a:p>
        </p:txBody>
      </p:sp>
      <p:sp>
        <p:nvSpPr>
          <p:cNvPr id="47309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100" y="5291421"/>
            <a:ext cx="2051400" cy="423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2000">
                <a:solidFill>
                  <a:srgbClr val="0000FF"/>
                </a:solidFill>
              </a:defRPr>
            </a:lvl1pPr>
          </a:lstStyle>
          <a:p>
            <a:fld id="{5178A1D9-FE01-9845-AD20-835F6F8A7B7B}" type="slidenum">
              <a:rPr lang="fr-FR" smtClean="0"/>
              <a:pPr/>
              <a:t>‹#›</a:t>
            </a:fld>
            <a:endParaRPr lang="fr-FR" sz="2800" dirty="0"/>
          </a:p>
        </p:txBody>
      </p:sp>
      <p:sp>
        <p:nvSpPr>
          <p:cNvPr id="473098" name="Rectangle 10"/>
          <p:cNvSpPr>
            <a:spLocks noChangeArrowheads="1"/>
          </p:cNvSpPr>
          <p:nvPr/>
        </p:nvSpPr>
        <p:spPr bwMode="auto">
          <a:xfrm>
            <a:off x="5153025" y="214314"/>
            <a:ext cx="30368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>
              <a:spcBef>
                <a:spcPct val="0"/>
              </a:spcBef>
              <a:buClrTx/>
              <a:buFontTx/>
              <a:buNone/>
              <a:defRPr/>
            </a:pPr>
            <a:endParaRPr lang="fr-CA" sz="2800" b="1">
              <a:solidFill>
                <a:schemeClr val="bg1"/>
              </a:solidFill>
              <a:latin typeface="Trebuchet MS" pitchFamily="-111" charset="0"/>
              <a:ea typeface="+mn-ea"/>
              <a:cs typeface="+mn-cs"/>
            </a:endParaRPr>
          </a:p>
        </p:txBody>
      </p:sp>
      <p:sp>
        <p:nvSpPr>
          <p:cNvPr id="473099" name="Text Box 11"/>
          <p:cNvSpPr txBox="1">
            <a:spLocks noChangeArrowheads="1"/>
          </p:cNvSpPr>
          <p:nvPr/>
        </p:nvSpPr>
        <p:spPr bwMode="auto">
          <a:xfrm>
            <a:off x="7008813" y="19828"/>
            <a:ext cx="18478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 typeface="Times" pitchFamily="-111" charset="0"/>
              <a:buNone/>
              <a:defRPr/>
            </a:pPr>
            <a:endParaRPr lang="fr-CA">
              <a:latin typeface="Trebuchet MS" pitchFamily="-111" charset="0"/>
              <a:ea typeface="+mn-ea"/>
              <a:cs typeface="+mn-cs"/>
            </a:endParaRPr>
          </a:p>
        </p:txBody>
      </p:sp>
      <p:sp>
        <p:nvSpPr>
          <p:cNvPr id="473101" name="Text Box 13"/>
          <p:cNvSpPr txBox="1">
            <a:spLocks noChangeArrowheads="1"/>
          </p:cNvSpPr>
          <p:nvPr userDrawn="1"/>
        </p:nvSpPr>
        <p:spPr bwMode="auto">
          <a:xfrm>
            <a:off x="7048500" y="14258"/>
            <a:ext cx="18478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 typeface="Times" pitchFamily="-111" charset="0"/>
              <a:buNone/>
              <a:defRPr/>
            </a:pPr>
            <a:endParaRPr lang="fr-CA">
              <a:latin typeface="Trebuchet MS" pitchFamily="-111" charset="0"/>
              <a:ea typeface="+mn-ea"/>
              <a:cs typeface="+mn-cs"/>
            </a:endParaRPr>
          </a:p>
        </p:txBody>
      </p:sp>
      <p:sp>
        <p:nvSpPr>
          <p:cNvPr id="473104" name="Line 16"/>
          <p:cNvSpPr>
            <a:spLocks noChangeShapeType="1"/>
          </p:cNvSpPr>
          <p:nvPr userDrawn="1"/>
        </p:nvSpPr>
        <p:spPr bwMode="auto">
          <a:xfrm>
            <a:off x="0" y="0"/>
            <a:ext cx="9144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buFont typeface="Times" pitchFamily="-111" charset="0"/>
              <a:buNone/>
              <a:defRPr/>
            </a:pPr>
            <a:endParaRPr lang="fr-CA">
              <a:latin typeface="Trebuchet MS" pitchFamily="-111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0">
          <a:solidFill>
            <a:srgbClr val="3366FF"/>
          </a:solidFill>
          <a:latin typeface="Helvetica"/>
          <a:ea typeface="ＭＳ Ｐゴシック" pitchFamily="-111" charset="-128"/>
          <a:cs typeface="Helvetica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Trebuchet MS" pitchFamily="-111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Trebuchet MS" pitchFamily="-111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Trebuchet MS" pitchFamily="-111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Trebuchet MS" pitchFamily="-11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charset="2"/>
        <a:buChar char="§"/>
        <a:defRPr sz="1600">
          <a:solidFill>
            <a:srgbClr val="000000"/>
          </a:solidFill>
          <a:latin typeface="Lucida Grande"/>
          <a:ea typeface="ＭＳ Ｐゴシック" pitchFamily="-111" charset="-128"/>
          <a:cs typeface="Lucida Grande"/>
        </a:defRPr>
      </a:lvl1pPr>
      <a:lvl2pPr marL="622300" indent="-263525" algn="l" rtl="0" eaLnBrk="0" fontAlgn="base" hangingPunct="0">
        <a:spcBef>
          <a:spcPct val="20000"/>
        </a:spcBef>
        <a:spcAft>
          <a:spcPct val="0"/>
        </a:spcAft>
        <a:buClr>
          <a:srgbClr val="4EC3F7"/>
        </a:buClr>
        <a:buSzPct val="74000"/>
        <a:buFont typeface="Wingdings" charset="2"/>
        <a:buChar char="§"/>
        <a:defRPr sz="1600">
          <a:solidFill>
            <a:srgbClr val="000000"/>
          </a:solidFill>
          <a:latin typeface="Lucida Grande"/>
          <a:ea typeface="ＭＳ Ｐゴシック" pitchFamily="-111" charset="-128"/>
          <a:cs typeface="Lucida Grande"/>
        </a:defRPr>
      </a:lvl2pPr>
      <a:lvl3pPr marL="895350" indent="-228600" algn="l" rtl="0" eaLnBrk="0" fontAlgn="base" hangingPunct="0">
        <a:spcBef>
          <a:spcPct val="20000"/>
        </a:spcBef>
        <a:spcAft>
          <a:spcPct val="0"/>
        </a:spcAft>
        <a:buClr>
          <a:srgbClr val="74F775"/>
        </a:buClr>
        <a:buFont typeface="Times" charset="0"/>
        <a:buChar char="•"/>
        <a:defRPr sz="1600">
          <a:solidFill>
            <a:srgbClr val="000000"/>
          </a:solidFill>
          <a:latin typeface="Lucida Grande"/>
          <a:ea typeface="ＭＳ Ｐゴシック" pitchFamily="-111" charset="-128"/>
          <a:cs typeface="Lucida Grande"/>
        </a:defRPr>
      </a:lvl3pPr>
      <a:lvl4pPr marL="131445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1600">
          <a:solidFill>
            <a:srgbClr val="000000"/>
          </a:solidFill>
          <a:latin typeface="Lucida Grande"/>
          <a:ea typeface="ＭＳ Ｐゴシック" pitchFamily="-111" charset="-128"/>
          <a:cs typeface="Lucida Grande"/>
        </a:defRPr>
      </a:lvl4pPr>
      <a:lvl5pPr marL="173355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Times" charset="0"/>
        <a:buChar char="•"/>
        <a:defRPr sz="1600">
          <a:solidFill>
            <a:srgbClr val="000000"/>
          </a:solidFill>
          <a:latin typeface="Lucida Grande"/>
          <a:ea typeface="ＭＳ Ｐゴシック" pitchFamily="-111" charset="-128"/>
          <a:cs typeface="Lucida Grande"/>
        </a:defRPr>
      </a:lvl5pPr>
      <a:lvl6pPr marL="219075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Times" pitchFamily="-111" charset="0"/>
        <a:buChar char="•"/>
        <a:defRPr>
          <a:solidFill>
            <a:srgbClr val="000000"/>
          </a:solidFill>
          <a:latin typeface="+mn-lt"/>
          <a:ea typeface="ＭＳ Ｐゴシック" pitchFamily="-111" charset="-128"/>
        </a:defRPr>
      </a:lvl6pPr>
      <a:lvl7pPr marL="264795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Times" pitchFamily="-111" charset="0"/>
        <a:buChar char="•"/>
        <a:defRPr>
          <a:solidFill>
            <a:srgbClr val="000000"/>
          </a:solidFill>
          <a:latin typeface="+mn-lt"/>
          <a:ea typeface="ＭＳ Ｐゴシック" pitchFamily="-111" charset="-128"/>
        </a:defRPr>
      </a:lvl7pPr>
      <a:lvl8pPr marL="310515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Times" pitchFamily="-111" charset="0"/>
        <a:buChar char="•"/>
        <a:defRPr>
          <a:solidFill>
            <a:srgbClr val="000000"/>
          </a:solidFill>
          <a:latin typeface="+mn-lt"/>
          <a:ea typeface="ＭＳ Ｐゴシック" pitchFamily="-111" charset="-128"/>
        </a:defRPr>
      </a:lvl8pPr>
      <a:lvl9pPr marL="356235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Times" pitchFamily="-111" charset="0"/>
        <a:buChar char="•"/>
        <a:defRPr>
          <a:solidFill>
            <a:srgbClr val="000000"/>
          </a:solidFill>
          <a:latin typeface="+mn-lt"/>
          <a:ea typeface="ＭＳ Ｐゴシック" pitchFamily="-11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6169"/>
            <a:ext cx="7772400" cy="1644335"/>
          </a:xfrm>
        </p:spPr>
        <p:txBody>
          <a:bodyPr/>
          <a:lstStyle/>
          <a:p>
            <a:pPr eaLnBrk="1" hangingPunct="1"/>
            <a:r>
              <a:rPr lang="fr-CA" b="0" noProof="0" dirty="0" err="1">
                <a:solidFill>
                  <a:srgbClr val="00009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Ontology</a:t>
            </a:r>
            <a:r>
              <a:rPr lang="fr-CA" dirty="0">
                <a:solidFill>
                  <a:srgbClr val="00009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-</a:t>
            </a:r>
            <a:r>
              <a:rPr lang="fr-CA" dirty="0" err="1">
                <a:solidFill>
                  <a:srgbClr val="00009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based</a:t>
            </a:r>
            <a:r>
              <a:rPr lang="fr-CA" dirty="0">
                <a:solidFill>
                  <a:srgbClr val="00009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data </a:t>
            </a:r>
            <a:r>
              <a:rPr lang="fr-CA" dirty="0" err="1">
                <a:solidFill>
                  <a:srgbClr val="00009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access</a:t>
            </a:r>
            <a:endParaRPr lang="fr-CA" sz="3600" b="0" noProof="0" dirty="0">
              <a:solidFill>
                <a:srgbClr val="000090"/>
              </a:solidFill>
              <a:latin typeface="Trebuchet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3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fr-CA" sz="1700" noProof="0" dirty="0">
              <a:latin typeface="Trebuchet MS" charset="0"/>
              <a:ea typeface="ＭＳ Ｐゴシック" charset="0"/>
              <a:cs typeface="ＭＳ Ｐゴシック" charset="0"/>
            </a:endParaRPr>
          </a:p>
          <a:p>
            <a:pPr marL="0" indent="0" eaLnBrk="1" hangingPunct="1">
              <a:buNone/>
            </a:pPr>
            <a:r>
              <a:rPr lang="fr-CA" sz="1700" noProof="0" dirty="0">
                <a:latin typeface="Trebuchet MS" charset="0"/>
                <a:ea typeface="ＭＳ Ｐゴシック" charset="0"/>
                <a:cs typeface="ＭＳ Ｐゴシック" charset="0"/>
              </a:rPr>
              <a:t>Gilles Falquet</a:t>
            </a:r>
          </a:p>
          <a:p>
            <a:pPr marL="0" indent="0" eaLnBrk="1" hangingPunct="1">
              <a:buNone/>
            </a:pPr>
            <a:endParaRPr lang="fr-CA" sz="1700" noProof="0" dirty="0">
              <a:latin typeface="Trebuchet MS" charset="0"/>
              <a:ea typeface="ＭＳ Ｐゴシック" charset="0"/>
              <a:cs typeface="ＭＳ Ｐゴシック" charset="0"/>
            </a:endParaRPr>
          </a:p>
          <a:p>
            <a:pPr marL="0" indent="0" eaLnBrk="1" hangingPunct="1">
              <a:buNone/>
            </a:pPr>
            <a:r>
              <a:rPr lang="fr-CA" sz="1700" noProof="0" dirty="0" err="1">
                <a:latin typeface="Trebuchet MS" charset="0"/>
                <a:ea typeface="ＭＳ Ｐゴシック" charset="0"/>
                <a:cs typeface="ＭＳ Ｐゴシック" charset="0"/>
              </a:rPr>
              <a:t>Semantic</a:t>
            </a:r>
            <a:r>
              <a:rPr lang="fr-CA" sz="1700" noProof="0" dirty="0">
                <a:latin typeface="Trebuchet MS" charset="0"/>
                <a:ea typeface="ＭＳ Ｐゴシック" charset="0"/>
                <a:cs typeface="ＭＳ Ｐゴシック" charset="0"/>
              </a:rPr>
              <a:t> Web Technologies</a:t>
            </a:r>
          </a:p>
          <a:p>
            <a:pPr marL="0" indent="0" eaLnBrk="1" hangingPunct="1"/>
            <a:endParaRPr lang="fr-CA" sz="1700" noProof="0" dirty="0">
              <a:latin typeface="Trebuchet M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7DF57-AC37-FD4A-98DF-6BAE0B588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8D268-0286-304D-A8DC-FB62FFF08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524" y="1004836"/>
            <a:ext cx="7869555" cy="3990499"/>
          </a:xfrm>
        </p:spPr>
        <p:txBody>
          <a:bodyPr/>
          <a:lstStyle/>
          <a:p>
            <a:r>
              <a:rPr lang="en-US" dirty="0"/>
              <a:t>query over the domain vocabulary → </a:t>
            </a:r>
          </a:p>
          <a:p>
            <a:pPr lvl="1"/>
            <a:r>
              <a:rPr lang="en-US" dirty="0"/>
              <a:t>queries over the database schemas</a:t>
            </a:r>
          </a:p>
          <a:p>
            <a:pPr lvl="1"/>
            <a:r>
              <a:rPr lang="en-US" dirty="0"/>
              <a:t>executed over the data by DBMS. </a:t>
            </a:r>
          </a:p>
          <a:p>
            <a:r>
              <a:rPr lang="en-US" dirty="0"/>
              <a:t>the domain vocabulary enhanced with formal axioms</a:t>
            </a:r>
            <a:br>
              <a:rPr lang="en-US" dirty="0"/>
            </a:br>
            <a:r>
              <a:rPr lang="en-US" dirty="0"/>
              <a:t>→   an ontology</a:t>
            </a:r>
          </a:p>
          <a:p>
            <a:r>
              <a:rPr lang="en-US" dirty="0"/>
              <a:t>exploit ontological axioms to enrich query answers with implicit information</a:t>
            </a:r>
            <a:br>
              <a:rPr lang="en-US" dirty="0"/>
            </a:br>
            <a:r>
              <a:rPr lang="en-US" dirty="0"/>
              <a:t>⇒ ontological reasoning </a:t>
            </a:r>
          </a:p>
          <a:p>
            <a:r>
              <a:rPr lang="en-US" dirty="0"/>
              <a:t>data are treated under the Open World Assumption </a:t>
            </a:r>
            <a:br>
              <a:rPr lang="en-US" dirty="0"/>
            </a:br>
            <a:r>
              <a:rPr lang="en-US" dirty="0"/>
              <a:t>⇒ can be incomplete </a:t>
            </a:r>
            <a:r>
              <a:rPr lang="en-US" dirty="0" err="1"/>
              <a:t>w.r.t</a:t>
            </a:r>
            <a:r>
              <a:rPr lang="en-US" dirty="0"/>
              <a:t>. to the ontology axioms.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D046E6-1B8D-764E-9AF3-70CFE1CDC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65CE-E03E-D242-B5F2-831295D49D98}" type="slidenum">
              <a:rPr lang="fr-FR" smtClean="0"/>
              <a:pPr/>
              <a:t>10</a:t>
            </a:fld>
            <a:endParaRPr lang="fr-FR" sz="1800">
              <a:solidFill>
                <a:schemeClr val="tx1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954A52-2FDE-37A3-4B2A-D93D7F22B97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CH"/>
              <a:t>© UNIGE - G. Falquet</a:t>
            </a:r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D68AB-F608-A081-3DA5-CFC1D2C381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Ontology-Based Data Access</a:t>
            </a:r>
          </a:p>
        </p:txBody>
      </p:sp>
    </p:spTree>
    <p:extLst>
      <p:ext uri="{BB962C8B-B14F-4D97-AF65-F5344CB8AC3E}">
        <p14:creationId xmlns:p14="http://schemas.microsoft.com/office/powerpoint/2010/main" val="2427182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E5D06-3921-B242-B1DB-A774EB810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Answer Enrichment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5E4A2-E48E-C34C-84AF-0E1EEF40C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Enrichment of answers is done via logical reasoning: </a:t>
            </a:r>
          </a:p>
          <a:p>
            <a:pPr marL="0" indent="0">
              <a:buNone/>
            </a:pPr>
            <a:endParaRPr lang="en-US" dirty="0"/>
          </a:p>
          <a:p>
            <a:pPr marL="358775" lvl="1" indent="0">
              <a:buNone/>
            </a:pPr>
            <a:r>
              <a:rPr lang="en-US" dirty="0"/>
              <a:t>User query Q over the domain vocabulary </a:t>
            </a:r>
          </a:p>
          <a:p>
            <a:pPr marL="358775" lvl="1" indent="0">
              <a:buNone/>
            </a:pPr>
            <a:endParaRPr lang="en-US" dirty="0"/>
          </a:p>
          <a:p>
            <a:pPr marL="358775" lvl="1" indent="0">
              <a:buNone/>
            </a:pPr>
            <a:r>
              <a:rPr lang="en-US" dirty="0"/>
              <a:t>→ rewriting →</a:t>
            </a:r>
          </a:p>
          <a:p>
            <a:pPr marL="358775" lvl="1" indent="0">
              <a:buNone/>
            </a:pPr>
            <a:endParaRPr lang="en-US" dirty="0"/>
          </a:p>
          <a:p>
            <a:pPr marL="358775" lvl="1" indent="0">
              <a:buNone/>
            </a:pPr>
            <a:r>
              <a:rPr lang="en-US" dirty="0"/>
              <a:t>New query over this vocabulary </a:t>
            </a:r>
          </a:p>
          <a:p>
            <a:pPr lvl="1"/>
            <a:r>
              <a:rPr lang="en-US" dirty="0"/>
              <a:t>logically equivalent to Q </a:t>
            </a:r>
            <a:r>
              <a:rPr lang="en-US" dirty="0" err="1"/>
              <a:t>w.r.t</a:t>
            </a:r>
            <a:r>
              <a:rPr lang="en-US" dirty="0"/>
              <a:t>. the ontology </a:t>
            </a:r>
          </a:p>
          <a:p>
            <a:pPr lvl="1"/>
            <a:r>
              <a:rPr lang="en-US" dirty="0"/>
              <a:t>"absorbs" a fragment of the ontology relevant for answering Q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7BA5DD-BA7F-0241-B4FB-347A4CF0B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65CE-E03E-D242-B5F2-831295D49D98}" type="slidenum">
              <a:rPr lang="fr-FR" smtClean="0"/>
              <a:pPr/>
              <a:t>11</a:t>
            </a:fld>
            <a:endParaRPr lang="fr-FR" sz="1800">
              <a:solidFill>
                <a:schemeClr val="tx1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07A5A3-063A-F706-26BB-3F8D9A0CABE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CH"/>
              <a:t>© UNIGE - G. Falquet</a:t>
            </a:r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30F8C-004C-E71D-73DB-65CE5E8887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Ontology-Based Data Access</a:t>
            </a:r>
          </a:p>
        </p:txBody>
      </p:sp>
    </p:spTree>
    <p:extLst>
      <p:ext uri="{BB962C8B-B14F-4D97-AF65-F5344CB8AC3E}">
        <p14:creationId xmlns:p14="http://schemas.microsoft.com/office/powerpoint/2010/main" val="3119055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D026C-BF06-5F47-AD47-F1B22DE6B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F9BBF-6415-1547-8F56-462CD2406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9375" indent="0">
              <a:buNone/>
            </a:pPr>
            <a:endParaRPr lang="en-US" dirty="0"/>
          </a:p>
          <a:p>
            <a:pPr marL="358775" lvl="1" indent="0">
              <a:buNone/>
            </a:pPr>
            <a:r>
              <a:rPr lang="en-US" dirty="0"/>
              <a:t>The data may state that the rock layers in the area surrounding the Ekofisk field are chalk, but not their age</a:t>
            </a:r>
          </a:p>
          <a:p>
            <a:pPr marL="358775" lvl="1" indent="0">
              <a:buNone/>
            </a:pPr>
            <a:endParaRPr lang="en-US" dirty="0"/>
          </a:p>
          <a:p>
            <a:pPr marL="358775" lvl="1" indent="0">
              <a:buNone/>
            </a:pPr>
            <a:r>
              <a:rPr lang="en-US" dirty="0"/>
              <a:t>The user asks for </a:t>
            </a:r>
            <a:r>
              <a:rPr lang="en-US" i="1" dirty="0">
                <a:solidFill>
                  <a:srgbClr val="0070C0"/>
                </a:solidFill>
              </a:rPr>
              <a:t>wellbores that penetrate rock from the Cretaceous era</a:t>
            </a:r>
          </a:p>
          <a:p>
            <a:pPr marL="358775" lvl="1" indent="0">
              <a:buNone/>
            </a:pPr>
            <a:endParaRPr lang="en-US" i="1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Direct query: will not return the wellbores of Ekofisk</a:t>
            </a:r>
          </a:p>
          <a:p>
            <a:pPr lvl="1"/>
            <a:r>
              <a:rPr lang="en-US" dirty="0"/>
              <a:t>Rewritten query: will also ask for wellbores that penetrate chalk, and thus return the Ekofisk’s wellbores.  </a:t>
            </a:r>
          </a:p>
          <a:p>
            <a:pPr lvl="2"/>
            <a:r>
              <a:rPr lang="en-US" dirty="0"/>
              <a:t>Using the knowledge Chalk has been formed in the </a:t>
            </a:r>
            <a:r>
              <a:rPr lang="en-US" dirty="0" err="1"/>
              <a:t>Cretaaceous</a:t>
            </a:r>
            <a:r>
              <a:rPr lang="en-US" dirty="0"/>
              <a:t> era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B9EF9-7E47-164A-9CED-EEF65CE22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65CE-E03E-D242-B5F2-831295D49D98}" type="slidenum">
              <a:rPr lang="fr-FR" smtClean="0"/>
              <a:pPr/>
              <a:t>12</a:t>
            </a:fld>
            <a:endParaRPr lang="fr-FR" sz="1800">
              <a:solidFill>
                <a:schemeClr val="tx1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89FC-E8C5-E61F-378D-4E278EE34CE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CH"/>
              <a:t>© UNIGE - G. Falquet</a:t>
            </a:r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34AF84-5BF3-0CC0-925A-A060BBDE6C6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Ontology-Based Data Access</a:t>
            </a:r>
          </a:p>
        </p:txBody>
      </p:sp>
    </p:spTree>
    <p:extLst>
      <p:ext uri="{BB962C8B-B14F-4D97-AF65-F5344CB8AC3E}">
        <p14:creationId xmlns:p14="http://schemas.microsoft.com/office/powerpoint/2010/main" val="1843968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83D9C-BFD2-0745-BF0D-66ACD0AD7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 schema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35E6FCC-DA48-4549-A43F-157A3AFBBB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525" y="2038368"/>
            <a:ext cx="7315200" cy="192401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1BBFAC-88B0-874D-80E6-287612B73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65CE-E03E-D242-B5F2-831295D49D98}" type="slidenum">
              <a:rPr lang="fr-FR" smtClean="0"/>
              <a:pPr/>
              <a:t>13</a:t>
            </a:fld>
            <a:endParaRPr lang="fr-FR" sz="1800">
              <a:solidFill>
                <a:schemeClr val="tx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8D71FF-28D5-A5FB-9458-6357E17213D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CH"/>
              <a:t>© UNIGE - G. Falquet</a:t>
            </a:r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E5415-4B1E-DEEB-04D7-7B085B5AC8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Ontology-Based Data Access</a:t>
            </a:r>
          </a:p>
        </p:txBody>
      </p:sp>
    </p:spTree>
    <p:extLst>
      <p:ext uri="{BB962C8B-B14F-4D97-AF65-F5344CB8AC3E}">
        <p14:creationId xmlns:p14="http://schemas.microsoft.com/office/powerpoint/2010/main" val="1161795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29294-2826-494E-B0DB-9BDAB35F7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Ontology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E77512B-C42F-134A-8EE8-FAD4E331C17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Classes</a:t>
            </a:r>
          </a:p>
          <a:p>
            <a:pPr lvl="1"/>
            <a:r>
              <a:rPr lang="en-US" dirty="0"/>
              <a:t>Location</a:t>
            </a:r>
          </a:p>
          <a:p>
            <a:pPr lvl="1"/>
            <a:r>
              <a:rPr lang="en-US" dirty="0"/>
              <a:t>Purpose</a:t>
            </a:r>
          </a:p>
          <a:p>
            <a:pPr lvl="1"/>
            <a:r>
              <a:rPr lang="en-US" dirty="0" err="1"/>
              <a:t>WellBore</a:t>
            </a:r>
            <a:endParaRPr lang="en-US" dirty="0"/>
          </a:p>
          <a:p>
            <a:pPr lvl="1"/>
            <a:r>
              <a:rPr lang="en-US" dirty="0" err="1"/>
              <a:t>ExplorationWellBore</a:t>
            </a:r>
            <a:endParaRPr lang="en-US" dirty="0"/>
          </a:p>
          <a:p>
            <a:pPr lvl="1"/>
            <a:r>
              <a:rPr lang="en-US" dirty="0" err="1"/>
              <a:t>ShallowWelleBore</a:t>
            </a:r>
            <a:endParaRPr lang="en-US" dirty="0"/>
          </a:p>
          <a:p>
            <a:pPr lvl="1"/>
            <a:r>
              <a:rPr lang="en-US" dirty="0"/>
              <a:t>Properties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Properties</a:t>
            </a:r>
          </a:p>
          <a:p>
            <a:pPr lvl="1"/>
            <a:r>
              <a:rPr lang="en-US" dirty="0" err="1"/>
              <a:t>hasLocation</a:t>
            </a:r>
            <a:endParaRPr lang="en-US" dirty="0"/>
          </a:p>
          <a:p>
            <a:pPr lvl="1"/>
            <a:r>
              <a:rPr lang="en-US" dirty="0" err="1"/>
              <a:t>hasPurpose</a:t>
            </a:r>
            <a:endParaRPr lang="en-US" dirty="0"/>
          </a:p>
          <a:p>
            <a:pPr lvl="1"/>
            <a:r>
              <a:rPr lang="en-US" dirty="0" err="1"/>
              <a:t>hasName</a:t>
            </a:r>
            <a:endParaRPr lang="en-US" dirty="0"/>
          </a:p>
          <a:p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4F1253A-5A34-0B4C-9932-D6449CDB9C3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Axioms</a:t>
            </a:r>
          </a:p>
          <a:p>
            <a:pPr lvl="1"/>
            <a:r>
              <a:rPr lang="en-US" dirty="0" err="1"/>
              <a:t>ExploratioWellBore</a:t>
            </a:r>
            <a:r>
              <a:rPr lang="en-US" dirty="0"/>
              <a:t> ⊑ </a:t>
            </a:r>
            <a:r>
              <a:rPr lang="en-US" dirty="0" err="1"/>
              <a:t>WellBore</a:t>
            </a:r>
            <a:endParaRPr lang="en-US" dirty="0"/>
          </a:p>
          <a:p>
            <a:pPr lvl="1"/>
            <a:r>
              <a:rPr lang="en-US" dirty="0" err="1"/>
              <a:t>ShallowWelleBore</a:t>
            </a:r>
            <a:r>
              <a:rPr lang="en-US" dirty="0"/>
              <a:t> ⊑ </a:t>
            </a:r>
            <a:r>
              <a:rPr lang="en-US" dirty="0" err="1"/>
              <a:t>WellBore</a:t>
            </a:r>
            <a:endParaRPr lang="en-US" dirty="0"/>
          </a:p>
          <a:p>
            <a:pPr lvl="1"/>
            <a:r>
              <a:rPr lang="en-US" dirty="0" err="1"/>
              <a:t>WellBore</a:t>
            </a:r>
            <a:r>
              <a:rPr lang="en-US" dirty="0"/>
              <a:t> ⊑ ∃ </a:t>
            </a:r>
            <a:r>
              <a:rPr lang="en-US" dirty="0" err="1"/>
              <a:t>hasContent</a:t>
            </a:r>
            <a:r>
              <a:rPr lang="en-US" dirty="0"/>
              <a:t> . 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6F7F5-4839-A64D-BBC8-975A73E00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65CE-E03E-D242-B5F2-831295D49D98}" type="slidenum">
              <a:rPr lang="fr-FR" smtClean="0"/>
              <a:pPr/>
              <a:t>14</a:t>
            </a:fld>
            <a:endParaRPr lang="fr-FR" sz="1800">
              <a:solidFill>
                <a:schemeClr val="tx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564EF0-3ADD-D3D5-4F10-58A5588F352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CH"/>
              <a:t>© UNIGE - G. Falquet</a:t>
            </a:r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0BF39-B937-4516-7D38-83A77A2DE7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Ontology-Based Data Access</a:t>
            </a:r>
          </a:p>
        </p:txBody>
      </p:sp>
    </p:spTree>
    <p:extLst>
      <p:ext uri="{BB962C8B-B14F-4D97-AF65-F5344CB8AC3E}">
        <p14:creationId xmlns:p14="http://schemas.microsoft.com/office/powerpoint/2010/main" val="3838235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AAB31-21BF-FC40-90AD-E68E0E6CB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97114-CAE2-5F4C-B55A-8DA87C76B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"cast" functions</a:t>
            </a:r>
          </a:p>
          <a:p>
            <a:pPr lvl="1"/>
            <a:r>
              <a:rPr lang="en-US" sz="1600" dirty="0" err="1"/>
              <a:t>fo</a:t>
            </a:r>
            <a:r>
              <a:rPr lang="en-US" sz="1600" dirty="0"/>
              <a:t>: Database entity identifier → URI	</a:t>
            </a:r>
          </a:p>
          <a:p>
            <a:pPr lvl="1"/>
            <a:r>
              <a:rPr lang="en-US" sz="1600" dirty="0" err="1"/>
              <a:t>fv</a:t>
            </a:r>
            <a:r>
              <a:rPr lang="en-US" sz="1600" dirty="0"/>
              <a:t>: Database value → Literal</a:t>
            </a:r>
          </a:p>
          <a:p>
            <a:pPr lvl="1"/>
            <a:endParaRPr lang="en-US" sz="1600" dirty="0"/>
          </a:p>
          <a:p>
            <a:r>
              <a:rPr lang="en-US" sz="1600" dirty="0"/>
              <a:t>translation functions</a:t>
            </a:r>
          </a:p>
          <a:p>
            <a:pPr lvl="1"/>
            <a:r>
              <a:rPr lang="en-US" sz="1600" dirty="0"/>
              <a:t>Class(</a:t>
            </a:r>
            <a:r>
              <a:rPr lang="en-US" sz="1600" dirty="0" err="1"/>
              <a:t>fo</a:t>
            </a:r>
            <a:r>
              <a:rPr lang="en-US" sz="1600" dirty="0"/>
              <a:t>(x)) ↦ SQL(x),			// </a:t>
            </a:r>
            <a:r>
              <a:rPr lang="en-US" sz="1600" dirty="0" err="1"/>
              <a:t>fo</a:t>
            </a:r>
            <a:r>
              <a:rPr lang="en-US" sz="1600" dirty="0"/>
              <a:t>(x) </a:t>
            </a:r>
            <a:r>
              <a:rPr lang="en-US" sz="1600" dirty="0" err="1"/>
              <a:t>rdf:type</a:t>
            </a:r>
            <a:r>
              <a:rPr lang="en-US" sz="1600" dirty="0"/>
              <a:t> Class</a:t>
            </a:r>
          </a:p>
          <a:p>
            <a:pPr lvl="1"/>
            <a:r>
              <a:rPr lang="en-US" sz="1600" dirty="0"/>
              <a:t>Property(</a:t>
            </a:r>
            <a:r>
              <a:rPr lang="en-US" sz="1600" dirty="0" err="1"/>
              <a:t>fo</a:t>
            </a:r>
            <a:r>
              <a:rPr lang="en-US" sz="1600" dirty="0"/>
              <a:t>(x),</a:t>
            </a:r>
            <a:r>
              <a:rPr lang="en-US" sz="1600" dirty="0" err="1"/>
              <a:t>fo</a:t>
            </a:r>
            <a:r>
              <a:rPr lang="en-US" sz="1600" dirty="0"/>
              <a:t>(y)) ↦ SQL(</a:t>
            </a:r>
            <a:r>
              <a:rPr lang="en-US" sz="1600" dirty="0" err="1"/>
              <a:t>x,y</a:t>
            </a:r>
            <a:r>
              <a:rPr lang="en-US" sz="1600" dirty="0"/>
              <a:t>), 		// </a:t>
            </a:r>
            <a:r>
              <a:rPr lang="en-US" sz="1600" dirty="0" err="1"/>
              <a:t>fo</a:t>
            </a:r>
            <a:r>
              <a:rPr lang="en-US" sz="1600" dirty="0"/>
              <a:t>(x) Property </a:t>
            </a:r>
            <a:r>
              <a:rPr lang="en-US" sz="1600" dirty="0" err="1"/>
              <a:t>fo</a:t>
            </a:r>
            <a:r>
              <a:rPr lang="en-US" sz="1600" dirty="0"/>
              <a:t>(y)</a:t>
            </a:r>
          </a:p>
          <a:p>
            <a:pPr lvl="1"/>
            <a:r>
              <a:rPr lang="en-US" sz="1600" dirty="0"/>
              <a:t>Property(</a:t>
            </a:r>
            <a:r>
              <a:rPr lang="en-US" sz="1600" dirty="0" err="1"/>
              <a:t>fo</a:t>
            </a:r>
            <a:r>
              <a:rPr lang="en-US" sz="1600" dirty="0"/>
              <a:t>(x),</a:t>
            </a:r>
            <a:r>
              <a:rPr lang="en-US" sz="1600" dirty="0" err="1"/>
              <a:t>fv</a:t>
            </a:r>
            <a:r>
              <a:rPr lang="en-US" sz="1600" dirty="0"/>
              <a:t>(y)) ↦ SQL(</a:t>
            </a:r>
            <a:r>
              <a:rPr lang="en-US" sz="1600" dirty="0" err="1"/>
              <a:t>x,y</a:t>
            </a:r>
            <a:r>
              <a:rPr lang="en-US" sz="1600" dirty="0"/>
              <a:t>), 		// </a:t>
            </a:r>
            <a:r>
              <a:rPr lang="en-US" sz="1600" dirty="0" err="1"/>
              <a:t>fo</a:t>
            </a:r>
            <a:r>
              <a:rPr lang="en-US" sz="1600" dirty="0"/>
              <a:t>(x) Property </a:t>
            </a:r>
            <a:r>
              <a:rPr lang="en-US" sz="1600" dirty="0" err="1"/>
              <a:t>fv</a:t>
            </a:r>
            <a:r>
              <a:rPr lang="en-US" sz="1600" dirty="0"/>
              <a:t>(y)</a:t>
            </a:r>
          </a:p>
          <a:p>
            <a:pPr marL="0" indent="0">
              <a:buNone/>
            </a:pPr>
            <a:endParaRPr lang="en-US" sz="1600" dirty="0"/>
          </a:p>
          <a:p>
            <a:pPr lvl="1"/>
            <a:r>
              <a:rPr lang="en-US" sz="1600" dirty="0"/>
              <a:t>SQL(x) and SQL(x, y) are SQL queries with respectively one and two output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41D84-1BAF-574F-A2C2-4A47975FE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65CE-E03E-D242-B5F2-831295D49D98}" type="slidenum">
              <a:rPr lang="fr-FR" smtClean="0"/>
              <a:pPr/>
              <a:t>15</a:t>
            </a:fld>
            <a:endParaRPr lang="fr-FR" sz="180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5D2103-0C09-964F-9AE8-989C812BA4F7}"/>
              </a:ext>
            </a:extLst>
          </p:cNvPr>
          <p:cNvSpPr txBox="1"/>
          <p:nvPr/>
        </p:nvSpPr>
        <p:spPr>
          <a:xfrm>
            <a:off x="4814028" y="1541929"/>
            <a:ext cx="4176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1400" dirty="0">
                <a:solidFill>
                  <a:srgbClr val="0070C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e.g. 'France' → http://example.com/country/France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875E27F-C881-17F9-A259-0A0209D66C0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CH"/>
              <a:t>© UNIGE - G. Falquet</a:t>
            </a:r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0754764-020E-9FC2-CEF4-F8A9A5AC07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Ontology-Based Data Access</a:t>
            </a:r>
          </a:p>
        </p:txBody>
      </p:sp>
    </p:spTree>
    <p:extLst>
      <p:ext uri="{BB962C8B-B14F-4D97-AF65-F5344CB8AC3E}">
        <p14:creationId xmlns:p14="http://schemas.microsoft.com/office/powerpoint/2010/main" val="4114503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F5FCC-D7F1-5D41-A451-2F767435F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C8894-A7AC-0041-9C66-B4D99CB28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525" y="2620769"/>
            <a:ext cx="7693932" cy="2670652"/>
          </a:xfrm>
        </p:spPr>
        <p:txBody>
          <a:bodyPr/>
          <a:lstStyle/>
          <a:p>
            <a:r>
              <a:rPr lang="en-US" dirty="0"/>
              <a:t>small SQL query compared to SQL code of ETL processes behind access points. </a:t>
            </a:r>
          </a:p>
          <a:p>
            <a:r>
              <a:rPr lang="en-US" dirty="0"/>
              <a:t>SQL code of individual mappings more readable and more maintainable </a:t>
            </a:r>
          </a:p>
          <a:p>
            <a:r>
              <a:rPr lang="en-US" dirty="0"/>
              <a:t>can be reused by many data access tasks: they ‘connect’ ontologies to DBs and then can be used for any query over the ontology,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79358-2B21-3840-892B-536BAF3FE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65CE-E03E-D242-B5F2-831295D49D98}" type="slidenum">
              <a:rPr lang="fr-FR" smtClean="0"/>
              <a:pPr/>
              <a:t>16</a:t>
            </a:fld>
            <a:endParaRPr lang="fr-FR" sz="180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7FF455-8E04-5949-972A-552CE0273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56" y="870314"/>
            <a:ext cx="8577944" cy="1570938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5B24DF1-5C62-C0F4-2134-D0BD99EC3A7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CH"/>
              <a:t>© UNIGE - G. Falquet</a:t>
            </a:r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758622B-2C1D-5B4D-3E17-62348B33C2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Ontology-Based Data Access</a:t>
            </a:r>
          </a:p>
        </p:txBody>
      </p:sp>
    </p:spTree>
    <p:extLst>
      <p:ext uri="{BB962C8B-B14F-4D97-AF65-F5344CB8AC3E}">
        <p14:creationId xmlns:p14="http://schemas.microsoft.com/office/powerpoint/2010/main" val="210342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71AC3-303D-5648-AC92-2745D90ED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528" y="182796"/>
            <a:ext cx="8151129" cy="525953"/>
          </a:xfrm>
        </p:spPr>
        <p:txBody>
          <a:bodyPr/>
          <a:lstStyle/>
          <a:p>
            <a:r>
              <a:rPr lang="en-US" dirty="0"/>
              <a:t>Query answering over ontologies and in OBDA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F2B16-B2A7-314C-A808-C070C84DE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>
                <a:latin typeface="Monaco" pitchFamily="2" charset="77"/>
              </a:rPr>
              <a:t>SELECT ?x WHERE { ?x :</a:t>
            </a:r>
            <a:r>
              <a:rPr lang="en-US" sz="1400" dirty="0" err="1">
                <a:latin typeface="Monaco" pitchFamily="2" charset="77"/>
              </a:rPr>
              <a:t>hasContent</a:t>
            </a:r>
            <a:r>
              <a:rPr lang="en-US" sz="1400" dirty="0">
                <a:latin typeface="Monaco" pitchFamily="2" charset="77"/>
              </a:rPr>
              <a:t> ?y. } </a:t>
            </a:r>
            <a:endParaRPr lang="en-US" dirty="0"/>
          </a:p>
          <a:p>
            <a:r>
              <a:rPr lang="en-US" dirty="0"/>
              <a:t>rewritten into a union query </a:t>
            </a:r>
            <a:r>
              <a:rPr lang="en-US" dirty="0" err="1"/>
              <a:t>s.t.</a:t>
            </a:r>
            <a:r>
              <a:rPr lang="en-US" dirty="0"/>
              <a:t> each query of Q′ is subsumed by Q . </a:t>
            </a:r>
          </a:p>
          <a:p>
            <a:pPr lvl="1"/>
            <a:r>
              <a:rPr lang="en-US" dirty="0"/>
              <a:t>compilation of relevant ontological information, similar to the resolution procedure in Prolog. Equivalent to DL-Lite reasoning (*) 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1400" dirty="0">
                <a:latin typeface="Monaco" pitchFamily="2" charset="77"/>
              </a:rPr>
              <a:t>SELECT ?x WHERE </a:t>
            </a:r>
            <a:br>
              <a:rPr lang="en-US" sz="1400" dirty="0">
                <a:latin typeface="Monaco" pitchFamily="2" charset="77"/>
              </a:rPr>
            </a:br>
            <a:r>
              <a:rPr lang="en-US" sz="1400" dirty="0">
                <a:latin typeface="Monaco" pitchFamily="2" charset="77"/>
              </a:rPr>
              <a:t>{ ?x </a:t>
            </a:r>
            <a:r>
              <a:rPr lang="en-US" sz="1400" dirty="0" err="1">
                <a:latin typeface="Monaco" pitchFamily="2" charset="77"/>
              </a:rPr>
              <a:t>hasContent</a:t>
            </a:r>
            <a:r>
              <a:rPr lang="en-US" sz="1400" dirty="0">
                <a:latin typeface="Monaco" pitchFamily="2" charset="77"/>
              </a:rPr>
              <a:t> ?y. } </a:t>
            </a:r>
            <a:br>
              <a:rPr lang="en-US" sz="1400" dirty="0">
                <a:latin typeface="Monaco" pitchFamily="2" charset="77"/>
              </a:rPr>
            </a:br>
            <a:r>
              <a:rPr lang="en-US" sz="1400" dirty="0">
                <a:latin typeface="Monaco" pitchFamily="2" charset="77"/>
              </a:rPr>
              <a:t>UNION { ?x a </a:t>
            </a:r>
            <a:r>
              <a:rPr lang="en-US" sz="1400" dirty="0" err="1">
                <a:latin typeface="Monaco" pitchFamily="2" charset="77"/>
              </a:rPr>
              <a:t>WellBore</a:t>
            </a:r>
            <a:r>
              <a:rPr lang="en-US" sz="1400" dirty="0">
                <a:latin typeface="Monaco" pitchFamily="2" charset="77"/>
              </a:rPr>
              <a:t>. } </a:t>
            </a:r>
            <a:br>
              <a:rPr lang="en-US" sz="1400" dirty="0">
                <a:latin typeface="Monaco" pitchFamily="2" charset="77"/>
              </a:rPr>
            </a:br>
            <a:r>
              <a:rPr lang="en-US" sz="1400" dirty="0">
                <a:latin typeface="Monaco" pitchFamily="2" charset="77"/>
              </a:rPr>
              <a:t>UNION { ?x a </a:t>
            </a:r>
            <a:r>
              <a:rPr lang="en-US" sz="1400" dirty="0" err="1">
                <a:latin typeface="Monaco" pitchFamily="2" charset="77"/>
              </a:rPr>
              <a:t>ExplorationWellBore</a:t>
            </a:r>
            <a:r>
              <a:rPr lang="en-US" sz="1400" dirty="0">
                <a:latin typeface="Monaco" pitchFamily="2" charset="77"/>
              </a:rPr>
              <a:t>. }</a:t>
            </a:r>
            <a:br>
              <a:rPr lang="en-US" sz="1400" dirty="0">
                <a:latin typeface="Monaco" pitchFamily="2" charset="77"/>
              </a:rPr>
            </a:br>
            <a:r>
              <a:rPr lang="en-US" sz="1400" dirty="0">
                <a:latin typeface="Monaco" pitchFamily="2" charset="77"/>
              </a:rPr>
              <a:t>UNION { ?x a </a:t>
            </a:r>
            <a:r>
              <a:rPr lang="en-US" sz="1400" dirty="0" err="1">
                <a:latin typeface="Monaco" pitchFamily="2" charset="77"/>
              </a:rPr>
              <a:t>ShallowWellBore</a:t>
            </a:r>
            <a:r>
              <a:rPr lang="en-US" sz="1400" dirty="0">
                <a:latin typeface="Monaco" pitchFamily="2" charset="77"/>
              </a:rPr>
              <a:t>. }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200" dirty="0"/>
              <a:t>* D. </a:t>
            </a:r>
            <a:r>
              <a:rPr lang="en-US" sz="1200" dirty="0" err="1"/>
              <a:t>Calvanese</a:t>
            </a:r>
            <a:r>
              <a:rPr lang="en-US" sz="1200" dirty="0"/>
              <a:t>, G. De Giacomo, D. </a:t>
            </a:r>
            <a:r>
              <a:rPr lang="en-US" sz="1200" dirty="0" err="1"/>
              <a:t>Lembo</a:t>
            </a:r>
            <a:r>
              <a:rPr lang="en-US" sz="1200" dirty="0"/>
              <a:t>, M. </a:t>
            </a:r>
            <a:r>
              <a:rPr lang="en-US" sz="1200" dirty="0" err="1"/>
              <a:t>Lenzerini</a:t>
            </a:r>
            <a:r>
              <a:rPr lang="en-US" sz="1200" dirty="0"/>
              <a:t>, R. Rosati, Tractable reasoning and efficient query answering in description logics: The DL-Lite family, JAR 39 (3) (2007) 385–429.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EFAE6-F245-CA4C-9560-8A3487404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65CE-E03E-D242-B5F2-831295D49D98}" type="slidenum">
              <a:rPr lang="fr-FR" smtClean="0"/>
              <a:pPr/>
              <a:t>17</a:t>
            </a:fld>
            <a:endParaRPr lang="fr-FR" sz="1800">
              <a:solidFill>
                <a:schemeClr val="tx1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3FC3A-ECE4-3086-BBC4-4E7C42E527F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CH"/>
              <a:t>© UNIGE - G. Falquet</a:t>
            </a:r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2BBE-649F-DDCD-1BD5-1152749CB0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Ontology-Based Data Access</a:t>
            </a:r>
          </a:p>
        </p:txBody>
      </p:sp>
    </p:spTree>
    <p:extLst>
      <p:ext uri="{BB962C8B-B14F-4D97-AF65-F5344CB8AC3E}">
        <p14:creationId xmlns:p14="http://schemas.microsoft.com/office/powerpoint/2010/main" val="4048685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F36-4239-E34D-B309-5200222C9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unfolding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19539-C2C9-224E-9CC7-8CF1C1B5B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mappings</a:t>
            </a:r>
          </a:p>
          <a:p>
            <a:pPr marL="0" indent="0">
              <a:buNone/>
            </a:pPr>
            <a:endParaRPr lang="en-US" sz="1600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sz="1600" dirty="0">
                <a:latin typeface="Monaco" pitchFamily="2" charset="77"/>
              </a:rPr>
              <a:t>SELECT f(ID) AS x FROM </a:t>
            </a:r>
            <a:r>
              <a:rPr lang="en-US" sz="1600" dirty="0" err="1">
                <a:latin typeface="Monaco" pitchFamily="2" charset="77"/>
              </a:rPr>
              <a:t>ExpWBore</a:t>
            </a:r>
            <a:r>
              <a:rPr lang="en-US" sz="1600" dirty="0">
                <a:latin typeface="Monaco" pitchFamily="2" charset="77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Monaco" pitchFamily="2" charset="77"/>
              </a:rPr>
              <a:t>UNION </a:t>
            </a:r>
          </a:p>
          <a:p>
            <a:pPr marL="0" indent="0">
              <a:buNone/>
            </a:pPr>
            <a:r>
              <a:rPr lang="en-US" sz="1600" dirty="0">
                <a:latin typeface="Monaco" pitchFamily="2" charset="77"/>
              </a:rPr>
              <a:t>SELECT f(W.ID) AS x FROM </a:t>
            </a:r>
            <a:r>
              <a:rPr lang="en-US" sz="1600" dirty="0" err="1">
                <a:latin typeface="Monaco" pitchFamily="2" charset="77"/>
              </a:rPr>
              <a:t>WellBore</a:t>
            </a:r>
            <a:r>
              <a:rPr lang="en-US" sz="1600" dirty="0">
                <a:latin typeface="Monaco" pitchFamily="2" charset="77"/>
              </a:rPr>
              <a:t> W, Purpose P </a:t>
            </a:r>
          </a:p>
          <a:p>
            <a:pPr marL="0" indent="0">
              <a:buNone/>
            </a:pPr>
            <a:r>
              <a:rPr lang="en-US" sz="1600" dirty="0">
                <a:latin typeface="Monaco" pitchFamily="2" charset="77"/>
              </a:rPr>
              <a:t>WHERE </a:t>
            </a:r>
            <a:r>
              <a:rPr lang="en-US" sz="1600" dirty="0" err="1">
                <a:latin typeface="Monaco" pitchFamily="2" charset="77"/>
              </a:rPr>
              <a:t>W.PurpID</a:t>
            </a:r>
            <a:r>
              <a:rPr lang="en-US" sz="1600" dirty="0">
                <a:latin typeface="Monaco" pitchFamily="2" charset="77"/>
              </a:rPr>
              <a:t> = P.ID AND </a:t>
            </a:r>
            <a:r>
              <a:rPr lang="en-US" sz="1600" dirty="0" err="1">
                <a:latin typeface="Monaco" pitchFamily="2" charset="77"/>
              </a:rPr>
              <a:t>P.Name</a:t>
            </a:r>
            <a:r>
              <a:rPr lang="en-US" sz="1600" dirty="0">
                <a:latin typeface="Monaco" pitchFamily="2" charset="77"/>
              </a:rPr>
              <a:t> = "Shallow".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0CBF65-5863-894A-8BED-9220088A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65CE-E03E-D242-B5F2-831295D49D98}" type="slidenum">
              <a:rPr lang="fr-FR" smtClean="0"/>
              <a:pPr/>
              <a:t>18</a:t>
            </a:fld>
            <a:endParaRPr lang="fr-FR" sz="1800">
              <a:solidFill>
                <a:schemeClr val="tx1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A4F7EE-A0C3-61E2-962E-59D03BC95CD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CH"/>
              <a:t>© UNIGE - G. Falquet</a:t>
            </a:r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F200A4-21E7-92A8-8A42-5F47A6E294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Ontology-Based Data Access</a:t>
            </a:r>
          </a:p>
        </p:txBody>
      </p:sp>
    </p:spTree>
    <p:extLst>
      <p:ext uri="{BB962C8B-B14F-4D97-AF65-F5344CB8AC3E}">
        <p14:creationId xmlns:p14="http://schemas.microsoft.com/office/powerpoint/2010/main" val="311612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838C-7E30-2143-AEE6-69AFAA943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Bootstraping</a:t>
            </a:r>
            <a:r>
              <a:rPr lang="en-US" dirty="0"/>
              <a:t> and Importing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1B6307-CB32-5E49-B18A-065A138E07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a relational database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, generate an instance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</a:p>
              <a:p>
                <a:pPr lvl="1"/>
                <a:r>
                  <a:rPr lang="en-US" dirty="0"/>
                  <a:t>Vocabulary and Ontology generation: Given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, </a:t>
                </a:r>
              </a:p>
              <a:p>
                <a:pPr lvl="2"/>
                <a:r>
                  <a:rPr lang="en-US" dirty="0"/>
                  <a:t>create a vocabulary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	</a:t>
                </a:r>
                <a:r>
                  <a:rPr lang="en-US" sz="1600" dirty="0"/>
                  <a:t>(e.g. using table and column names)</a:t>
                </a:r>
                <a:endParaRPr lang="en-US" dirty="0"/>
              </a:p>
              <a:p>
                <a:pPr lvl="2"/>
                <a:r>
                  <a:rPr lang="en-US" dirty="0"/>
                  <a:t>create an ontology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. </a:t>
                </a:r>
              </a:p>
              <a:p>
                <a:pPr lvl="1"/>
                <a:r>
                  <a:rPr lang="en-US" dirty="0"/>
                  <a:t>Mapping generation: Given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 create a set of mappings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relating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Importing: Given an instance</a:t>
                </a:r>
                <a14:m>
                  <m:oMath xmlns:m="http://schemas.openxmlformats.org/officeDocument/2006/math">
                    <m:r>
                      <a:rPr lang="fr-CH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an ontology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return an instance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 is the alignment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1B6307-CB32-5E49-B18A-065A138E07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0" r="-86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CC0E58-BA1B-784F-95EF-F1D8C4F88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65CE-E03E-D242-B5F2-831295D49D98}" type="slidenum">
              <a:rPr lang="fr-FR" smtClean="0"/>
              <a:pPr/>
              <a:t>19</a:t>
            </a:fld>
            <a:endParaRPr lang="fr-FR" sz="1800">
              <a:solidFill>
                <a:schemeClr val="tx1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40C3B-B081-CBB9-1F14-3F2C4870328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CH"/>
              <a:t>© UNIGE - G. Falquet</a:t>
            </a:r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2CC08-21EB-EA3D-BA49-EDAFE5EA6E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Ontology-Based Data Access</a:t>
            </a:r>
          </a:p>
        </p:txBody>
      </p:sp>
    </p:spTree>
    <p:extLst>
      <p:ext uri="{BB962C8B-B14F-4D97-AF65-F5344CB8AC3E}">
        <p14:creationId xmlns:p14="http://schemas.microsoft.com/office/powerpoint/2010/main" val="3771304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9870B-CF3F-F34E-85A9-A43A452E2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and 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92EA0-48BE-484F-9DDE-7CDC70234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datasets through an ontology, not through a database schema</a:t>
            </a:r>
          </a:p>
          <a:p>
            <a:endParaRPr lang="en-US" dirty="0"/>
          </a:p>
          <a:p>
            <a:r>
              <a:rPr lang="en-US" dirty="0"/>
              <a:t>Hypotheses/observations</a:t>
            </a:r>
          </a:p>
          <a:p>
            <a:pPr lvl="1"/>
            <a:r>
              <a:rPr lang="en-US" dirty="0"/>
              <a:t>the main bottleneck in data access is the complexity of the database schemas</a:t>
            </a:r>
          </a:p>
          <a:p>
            <a:pPr lvl="1"/>
            <a:r>
              <a:rPr lang="en-US" dirty="0"/>
              <a:t>the vocabulary of an ontology is more understandable than the table and column names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684BBB-8233-AC46-A537-401AC70A5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65CE-E03E-D242-B5F2-831295D49D98}" type="slidenum">
              <a:rPr lang="fr-FR" smtClean="0"/>
              <a:pPr/>
              <a:t>2</a:t>
            </a:fld>
            <a:endParaRPr lang="fr-FR" sz="1800">
              <a:solidFill>
                <a:schemeClr val="tx1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9FE352-E319-8571-B792-E22FC7E7D6D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CH"/>
              <a:t>© UNIGE - G. Falquet</a:t>
            </a:r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E6B40-63FF-51A4-B89E-B9BAC84768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Ontology-Based Data Access</a:t>
            </a:r>
          </a:p>
        </p:txBody>
      </p:sp>
    </p:spTree>
    <p:extLst>
      <p:ext uri="{BB962C8B-B14F-4D97-AF65-F5344CB8AC3E}">
        <p14:creationId xmlns:p14="http://schemas.microsoft.com/office/powerpoint/2010/main" val="1825735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09C79-1C3C-4849-B3DF-4B5FF5032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ontology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18AEE-2928-DB40-A612-EF0181CC3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Extracted from the relational schemas</a:t>
            </a:r>
          </a:p>
          <a:p>
            <a:pPr lvl="1"/>
            <a:r>
              <a:rPr lang="en-US" dirty="0"/>
              <a:t>mapping rules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mirror RDB schemata by essentially translating </a:t>
            </a:r>
          </a:p>
          <a:p>
            <a:pPr lvl="3"/>
            <a:r>
              <a:rPr lang="en-US" dirty="0"/>
              <a:t>each (non-binary) </a:t>
            </a:r>
            <a:r>
              <a:rPr lang="en-US" dirty="0">
                <a:solidFill>
                  <a:srgbClr val="FF0000"/>
                </a:solidFill>
              </a:rPr>
              <a:t>table</a:t>
            </a:r>
            <a:r>
              <a:rPr lang="en-US" dirty="0"/>
              <a:t> into an OWL </a:t>
            </a:r>
            <a:r>
              <a:rPr lang="en-US" dirty="0">
                <a:solidFill>
                  <a:srgbClr val="FF0000"/>
                </a:solidFill>
              </a:rPr>
              <a:t>class</a:t>
            </a:r>
            <a:r>
              <a:rPr lang="en-US" dirty="0"/>
              <a:t>; </a:t>
            </a:r>
          </a:p>
          <a:p>
            <a:pPr lvl="3"/>
            <a:r>
              <a:rPr lang="en-US" dirty="0"/>
              <a:t>each </a:t>
            </a:r>
            <a:r>
              <a:rPr lang="en-US" dirty="0">
                <a:solidFill>
                  <a:srgbClr val="FF0000"/>
                </a:solidFill>
              </a:rPr>
              <a:t>attribute</a:t>
            </a:r>
            <a:r>
              <a:rPr lang="en-US" dirty="0"/>
              <a:t> not involved in a foreign key into an OWL </a:t>
            </a:r>
            <a:r>
              <a:rPr lang="en-US" dirty="0">
                <a:solidFill>
                  <a:srgbClr val="FF0000"/>
                </a:solidFill>
              </a:rPr>
              <a:t>datatype property</a:t>
            </a:r>
            <a:r>
              <a:rPr lang="en-US" dirty="0"/>
              <a:t>; </a:t>
            </a:r>
          </a:p>
          <a:p>
            <a:pPr lvl="3"/>
            <a:r>
              <a:rPr lang="en-US" dirty="0"/>
              <a:t>each </a:t>
            </a:r>
            <a:r>
              <a:rPr lang="en-US" dirty="0">
                <a:solidFill>
                  <a:srgbClr val="FF0000"/>
                </a:solidFill>
              </a:rPr>
              <a:t>foreign key</a:t>
            </a:r>
            <a:r>
              <a:rPr lang="en-US" dirty="0"/>
              <a:t> into an OWL </a:t>
            </a:r>
            <a:r>
              <a:rPr lang="en-US" dirty="0">
                <a:solidFill>
                  <a:srgbClr val="FF0000"/>
                </a:solidFill>
              </a:rPr>
              <a:t>object property</a:t>
            </a:r>
            <a:r>
              <a:rPr lang="en-US" dirty="0"/>
              <a:t>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418AC-9614-F042-B06D-A01CA8F7D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65CE-E03E-D242-B5F2-831295D49D98}" type="slidenum">
              <a:rPr lang="fr-FR" smtClean="0"/>
              <a:pPr/>
              <a:t>20</a:t>
            </a:fld>
            <a:endParaRPr lang="fr-FR" sz="1800">
              <a:solidFill>
                <a:schemeClr val="tx1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08CEA-1087-E650-04F0-E8322FCA025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CH"/>
              <a:t>© UNIGE - G. Falquet</a:t>
            </a:r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AC99D-7234-3733-A79A-AF98745B28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Ontology-Based Data Access</a:t>
            </a:r>
          </a:p>
        </p:txBody>
      </p:sp>
    </p:spTree>
    <p:extLst>
      <p:ext uri="{BB962C8B-B14F-4D97-AF65-F5344CB8AC3E}">
        <p14:creationId xmlns:p14="http://schemas.microsoft.com/office/powerpoint/2010/main" val="4238810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1BC72-CA9A-F948-BFE6-BAD1CAE60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B428E-D467-A949-906D-11C736960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Extended version of the ontology alignment system </a:t>
            </a:r>
            <a:r>
              <a:rPr lang="en-US" dirty="0" err="1"/>
              <a:t>LogMap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derives OWL 2 equivalence and subclass(</a:t>
            </a:r>
            <a:r>
              <a:rPr lang="en-US" dirty="0" err="1"/>
              <a:t>subproperty</a:t>
            </a:r>
            <a:r>
              <a:rPr lang="en-US" dirty="0"/>
              <a:t>) axioms between the terms from O1’s and O2’s vocabularies. </a:t>
            </a:r>
          </a:p>
          <a:p>
            <a:r>
              <a:rPr lang="en-US" dirty="0"/>
              <a:t>scalable solution that, in the resulting ontology O after O1 and O2 are aligned, </a:t>
            </a:r>
            <a:r>
              <a:rPr lang="en-US" dirty="0" err="1"/>
              <a:t>minimises</a:t>
            </a:r>
            <a:r>
              <a:rPr lang="en-US" dirty="0"/>
              <a:t> the violations of the conservativity principle </a:t>
            </a:r>
          </a:p>
          <a:p>
            <a:pPr lvl="1"/>
            <a:r>
              <a:rPr lang="en-US" dirty="0"/>
              <a:t>O does not entail (many) axioms over O1 ’s and O2 ’s vocabulary </a:t>
            </a:r>
            <a:br>
              <a:rPr lang="en-US" dirty="0"/>
            </a:br>
            <a:r>
              <a:rPr lang="en-US" dirty="0"/>
              <a:t>which are not already entailed by O1 or O2.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50126B-3B25-8447-9279-C954E458B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65CE-E03E-D242-B5F2-831295D49D98}" type="slidenum">
              <a:rPr lang="fr-FR" smtClean="0"/>
              <a:pPr/>
              <a:t>21</a:t>
            </a:fld>
            <a:endParaRPr lang="fr-FR" sz="1800">
              <a:solidFill>
                <a:schemeClr val="tx1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9E2D6-33B9-EEDD-D247-925510DA874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CH"/>
              <a:t>© UNIGE - G. Falquet</a:t>
            </a:r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48482-2BEF-3CCF-65F7-64CB47082F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Ontology-Based Data Access</a:t>
            </a:r>
          </a:p>
        </p:txBody>
      </p:sp>
    </p:spTree>
    <p:extLst>
      <p:ext uri="{BB962C8B-B14F-4D97-AF65-F5344CB8AC3E}">
        <p14:creationId xmlns:p14="http://schemas.microsoft.com/office/powerpoint/2010/main" val="767514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733F1F-D2A1-034A-B338-C5396FBC8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0F387E-2554-3A41-B669-EF0BBE4E0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65CE-E03E-D242-B5F2-831295D49D98}" type="slidenum">
              <a:rPr lang="fr-FR" smtClean="0"/>
              <a:pPr/>
              <a:t>22</a:t>
            </a:fld>
            <a:endParaRPr lang="fr-FR" sz="180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85E1E0-C852-FE42-8A81-60329CD45B78}"/>
              </a:ext>
            </a:extLst>
          </p:cNvPr>
          <p:cNvSpPr txBox="1"/>
          <p:nvPr/>
        </p:nvSpPr>
        <p:spPr>
          <a:xfrm>
            <a:off x="1889760" y="1625600"/>
            <a:ext cx="575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Wall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98E1D2-63FA-6246-A0FF-5D73BE366DD1}"/>
              </a:ext>
            </a:extLst>
          </p:cNvPr>
          <p:cNvSpPr txBox="1"/>
          <p:nvPr/>
        </p:nvSpPr>
        <p:spPr>
          <a:xfrm>
            <a:off x="6316787" y="2085563"/>
            <a:ext cx="575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Wall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818359-9EC5-CD47-AFDC-C05B1C68C85E}"/>
              </a:ext>
            </a:extLst>
          </p:cNvPr>
          <p:cNvSpPr txBox="1"/>
          <p:nvPr/>
        </p:nvSpPr>
        <p:spPr>
          <a:xfrm>
            <a:off x="6451600" y="3037840"/>
            <a:ext cx="881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Window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DCCF4-CDBB-6F45-AA7E-609C08DCE328}"/>
              </a:ext>
            </a:extLst>
          </p:cNvPr>
          <p:cNvSpPr txBox="1"/>
          <p:nvPr/>
        </p:nvSpPr>
        <p:spPr>
          <a:xfrm>
            <a:off x="1402080" y="2885440"/>
            <a:ext cx="10166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GlassWall</a:t>
            </a:r>
            <a:endParaRPr lang="en-US" sz="16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DB75B1-3CAF-3F46-A32A-7C219B8E3F80}"/>
              </a:ext>
            </a:extLst>
          </p:cNvPr>
          <p:cNvSpPr txBox="1"/>
          <p:nvPr/>
        </p:nvSpPr>
        <p:spPr>
          <a:xfrm>
            <a:off x="5632779" y="3560610"/>
            <a:ext cx="28280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Window ⊑ ∃ </a:t>
            </a:r>
            <a:r>
              <a:rPr lang="en-US" sz="16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belongsTo</a:t>
            </a:r>
            <a:r>
              <a:rPr lang="en-US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. Wall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8E13D25-9488-1D4C-8653-B81E1B6523C8}"/>
              </a:ext>
            </a:extLst>
          </p:cNvPr>
          <p:cNvCxnSpPr>
            <a:stCxn id="6" idx="3"/>
            <a:endCxn id="7" idx="1"/>
          </p:cNvCxnSpPr>
          <p:nvPr/>
        </p:nvCxnSpPr>
        <p:spPr bwMode="auto">
          <a:xfrm>
            <a:off x="2465559" y="1794877"/>
            <a:ext cx="3851228" cy="4599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25325B1-BCAC-BE4C-8CA9-CFF98C908470}"/>
              </a:ext>
            </a:extLst>
          </p:cNvPr>
          <p:cNvSpPr txBox="1"/>
          <p:nvPr/>
        </p:nvSpPr>
        <p:spPr>
          <a:xfrm>
            <a:off x="4013200" y="1525764"/>
            <a:ext cx="1050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equivalent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96058B1-0F1F-E849-8131-AD747B05FC7C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 bwMode="auto">
          <a:xfrm>
            <a:off x="2418705" y="3054717"/>
            <a:ext cx="4032895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7F07564-5247-D347-902D-152E19C6BC4F}"/>
              </a:ext>
            </a:extLst>
          </p:cNvPr>
          <p:cNvSpPr txBox="1"/>
          <p:nvPr/>
        </p:nvSpPr>
        <p:spPr>
          <a:xfrm>
            <a:off x="3677920" y="2755124"/>
            <a:ext cx="1050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equivalent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477BD0-453F-3346-BC61-A092BD19F305}"/>
              </a:ext>
            </a:extLst>
          </p:cNvPr>
          <p:cNvSpPr txBox="1"/>
          <p:nvPr/>
        </p:nvSpPr>
        <p:spPr>
          <a:xfrm>
            <a:off x="2748326" y="4419420"/>
            <a:ext cx="2755883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entails</a:t>
            </a:r>
          </a:p>
          <a:p>
            <a:pPr algn="l"/>
            <a:r>
              <a:rPr lang="en-US" sz="1600" dirty="0">
                <a:solidFill>
                  <a:srgbClr val="FF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O1: </a:t>
            </a:r>
            <a:r>
              <a:rPr lang="en-US" sz="1600" dirty="0" err="1">
                <a:solidFill>
                  <a:srgbClr val="FF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GlassWall</a:t>
            </a:r>
            <a:r>
              <a:rPr lang="en-US" sz="1600" dirty="0">
                <a:solidFill>
                  <a:srgbClr val="FF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⊑ ∃ </a:t>
            </a:r>
            <a:r>
              <a:rPr lang="en-US" sz="1600" dirty="0" err="1">
                <a:solidFill>
                  <a:srgbClr val="FF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isIn</a:t>
            </a:r>
            <a:r>
              <a:rPr lang="en-US" sz="1600" dirty="0">
                <a:solidFill>
                  <a:srgbClr val="FF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. Wall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A68EBB5-F705-4F4D-A145-263F4E7406EC}"/>
              </a:ext>
            </a:extLst>
          </p:cNvPr>
          <p:cNvSpPr/>
          <p:nvPr/>
        </p:nvSpPr>
        <p:spPr bwMode="auto">
          <a:xfrm>
            <a:off x="1016000" y="1220837"/>
            <a:ext cx="2082800" cy="2922504"/>
          </a:xfrm>
          <a:prstGeom prst="ellipse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Times" pitchFamily="-111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rebuchet MS" pitchFamily="-111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B0B226C-DBE6-E54B-A14B-C840FAEF2935}"/>
              </a:ext>
            </a:extLst>
          </p:cNvPr>
          <p:cNvSpPr/>
          <p:nvPr/>
        </p:nvSpPr>
        <p:spPr bwMode="auto">
          <a:xfrm>
            <a:off x="5323840" y="1159876"/>
            <a:ext cx="3629660" cy="3686443"/>
          </a:xfrm>
          <a:prstGeom prst="ellipse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Times" pitchFamily="-111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rebuchet MS" pitchFamily="-111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BE2EF5-56B2-5F44-AE1A-B7AFA1B60472}"/>
              </a:ext>
            </a:extLst>
          </p:cNvPr>
          <p:cNvSpPr txBox="1"/>
          <p:nvPr/>
        </p:nvSpPr>
        <p:spPr>
          <a:xfrm>
            <a:off x="2194560" y="2286000"/>
            <a:ext cx="476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isIn</a:t>
            </a:r>
            <a:endParaRPr lang="en-US" sz="16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D00DFD-AF16-C949-9BF5-83F25E9DBBE1}"/>
              </a:ext>
            </a:extLst>
          </p:cNvPr>
          <p:cNvSpPr txBox="1"/>
          <p:nvPr/>
        </p:nvSpPr>
        <p:spPr>
          <a:xfrm>
            <a:off x="7132320" y="2590800"/>
            <a:ext cx="1063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belongsTo</a:t>
            </a:r>
            <a:endParaRPr lang="en-US" sz="16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7762A0-6832-A745-810C-9965A2ED5827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 bwMode="auto">
          <a:xfrm>
            <a:off x="2670972" y="2455277"/>
            <a:ext cx="4461348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89DCB5E-19A8-E64F-A03B-C662BC75C97B}"/>
              </a:ext>
            </a:extLst>
          </p:cNvPr>
          <p:cNvSpPr txBox="1"/>
          <p:nvPr/>
        </p:nvSpPr>
        <p:spPr>
          <a:xfrm>
            <a:off x="3902747" y="2209449"/>
            <a:ext cx="1050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equivalent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DBA814-2DBF-E441-99D6-410DC365857D}"/>
              </a:ext>
            </a:extLst>
          </p:cNvPr>
          <p:cNvSpPr txBox="1"/>
          <p:nvPr/>
        </p:nvSpPr>
        <p:spPr>
          <a:xfrm>
            <a:off x="1178560" y="4064000"/>
            <a:ext cx="437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O1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010942-10FE-B344-A31B-CBB4E2666BBF}"/>
              </a:ext>
            </a:extLst>
          </p:cNvPr>
          <p:cNvSpPr txBox="1"/>
          <p:nvPr/>
        </p:nvSpPr>
        <p:spPr>
          <a:xfrm>
            <a:off x="5262880" y="4165600"/>
            <a:ext cx="437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O2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0AE6A9-929A-85EC-73F3-1CDE95B7824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CH"/>
              <a:t>© UNIGE - G. Falquet</a:t>
            </a:r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CF97D5-32B9-7371-ECE1-BB5F897A70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Ontology-Based Data Access</a:t>
            </a:r>
          </a:p>
        </p:txBody>
      </p:sp>
    </p:spTree>
    <p:extLst>
      <p:ext uri="{BB962C8B-B14F-4D97-AF65-F5344CB8AC3E}">
        <p14:creationId xmlns:p14="http://schemas.microsoft.com/office/powerpoint/2010/main" val="1682312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6879D-0EB5-2744-BECD-F4B3900EF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EA546-2AEE-D541-80F3-6F9AF1015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Kharlamov et al. (2016) Ontology Based Data Access in Statoil. Web Semantics: Science, Services and Agents on the World Wide Web 44 (2017) 3–36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E9F0F-7096-0746-9EF8-8BA3251A3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65CE-E03E-D242-B5F2-831295D49D98}" type="slidenum">
              <a:rPr lang="fr-FR" smtClean="0"/>
              <a:pPr/>
              <a:t>3</a:t>
            </a:fld>
            <a:endParaRPr lang="fr-FR" sz="1800">
              <a:solidFill>
                <a:schemeClr val="tx1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DD3A8-CE07-8717-8FBA-455080435EE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CH"/>
              <a:t>© UNIGE - G. Falquet</a:t>
            </a:r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0B002-83DB-43FB-5DB1-62F584DA76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Ontology-Based Data Access</a:t>
            </a:r>
          </a:p>
        </p:txBody>
      </p:sp>
    </p:spTree>
    <p:extLst>
      <p:ext uri="{BB962C8B-B14F-4D97-AF65-F5344CB8AC3E}">
        <p14:creationId xmlns:p14="http://schemas.microsoft.com/office/powerpoint/2010/main" val="1121876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A7B03-F9BB-9E43-8538-A8CD74496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Geological data at </a:t>
            </a:r>
            <a:r>
              <a:rPr lang="en-US" dirty="0" err="1"/>
              <a:t>statoil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D284A-548E-F244-BDF0-45BAC67C1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Exploration and Production Data Store (EPDS) </a:t>
            </a:r>
          </a:p>
          <a:p>
            <a:r>
              <a:rPr lang="en-US" dirty="0"/>
              <a:t>3000 tables and views</a:t>
            </a:r>
          </a:p>
          <a:p>
            <a:r>
              <a:rPr lang="en-US" dirty="0"/>
              <a:t>about 37,000 columns </a:t>
            </a:r>
          </a:p>
          <a:p>
            <a:r>
              <a:rPr lang="en-US" dirty="0"/>
              <a:t>naming conventions for schema elements, constraints, and the structure of EPDS’s schema are complex and considerable parts of it have limited or no documentation. </a:t>
            </a:r>
          </a:p>
          <a:p>
            <a:r>
              <a:rPr lang="en-US" dirty="0"/>
              <a:t>the major challenge with accessing EPDS is the schema complexity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Finding the right data is hard 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F9ADD-2B07-594B-B459-156BA44C0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65CE-E03E-D242-B5F2-831295D49D98}" type="slidenum">
              <a:rPr lang="fr-FR" smtClean="0"/>
              <a:pPr/>
              <a:t>4</a:t>
            </a:fld>
            <a:endParaRPr lang="fr-FR" sz="1800">
              <a:solidFill>
                <a:schemeClr val="tx1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B8322-A468-65C8-4B85-B7DD78B7C2D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CH"/>
              <a:t>© UNIGE - G. Falquet</a:t>
            </a:r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52405-C71D-2C34-0196-9EFAFCE57B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Ontology-Based Data Access</a:t>
            </a:r>
          </a:p>
        </p:txBody>
      </p:sp>
    </p:spTree>
    <p:extLst>
      <p:ext uri="{BB962C8B-B14F-4D97-AF65-F5344CB8AC3E}">
        <p14:creationId xmlns:p14="http://schemas.microsoft.com/office/powerpoint/2010/main" val="2893042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775EE-AC36-C14B-BE26-0A53B8D8F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79B9A25-4D16-D04D-9E90-A7E0D2C47B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881742"/>
            <a:ext cx="8646251" cy="440967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803C30-5676-F04E-8F80-20873A60F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65CE-E03E-D242-B5F2-831295D49D98}" type="slidenum">
              <a:rPr lang="fr-FR" smtClean="0"/>
              <a:pPr/>
              <a:t>5</a:t>
            </a:fld>
            <a:endParaRPr lang="fr-FR" sz="1800">
              <a:solidFill>
                <a:schemeClr val="tx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E333E3-36EE-B010-7485-42E5624AE3B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CH"/>
              <a:t>© UNIGE - G. Falquet</a:t>
            </a:r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CBEB2-2EF5-BF8F-272F-5086F4BCD7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Ontology-Based Data Access</a:t>
            </a:r>
          </a:p>
        </p:txBody>
      </p:sp>
    </p:spTree>
    <p:extLst>
      <p:ext uri="{BB962C8B-B14F-4D97-AF65-F5344CB8AC3E}">
        <p14:creationId xmlns:p14="http://schemas.microsoft.com/office/powerpoint/2010/main" val="4041968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B03BE-39F5-E04C-8787-3A4609A16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Points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998BF-6856-4A40-A6B9-B0A004631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points are typically based on </a:t>
            </a:r>
            <a:r>
              <a:rPr lang="en-US" b="1" dirty="0">
                <a:solidFill>
                  <a:srgbClr val="0070C0"/>
                </a:solidFill>
              </a:rPr>
              <a:t>materialized</a:t>
            </a:r>
            <a:r>
              <a:rPr lang="en-US" dirty="0"/>
              <a:t> special purpose database </a:t>
            </a:r>
            <a:r>
              <a:rPr lang="en-US" b="1" dirty="0">
                <a:solidFill>
                  <a:srgbClr val="0070C0"/>
                </a:solidFill>
              </a:rPr>
              <a:t>views</a:t>
            </a:r>
            <a:r>
              <a:rPr lang="en-US" dirty="0"/>
              <a:t>. </a:t>
            </a:r>
          </a:p>
          <a:p>
            <a:r>
              <a:rPr lang="en-US" dirty="0"/>
              <a:t>The process of making such view consists of the three </a:t>
            </a:r>
            <a:r>
              <a:rPr lang="en-US" b="1" dirty="0">
                <a:solidFill>
                  <a:srgbClr val="0070C0"/>
                </a:solidFill>
              </a:rPr>
              <a:t>ETL</a:t>
            </a:r>
            <a:r>
              <a:rPr lang="en-US" dirty="0"/>
              <a:t> steps: </a:t>
            </a:r>
          </a:p>
          <a:p>
            <a:pPr lvl="1"/>
            <a:r>
              <a:rPr lang="en-US" dirty="0"/>
              <a:t>Extracting, Transforming, Loading data. </a:t>
            </a:r>
          </a:p>
          <a:p>
            <a:pPr lvl="1"/>
            <a:r>
              <a:rPr lang="en-US" dirty="0"/>
              <a:t>An SQL query for data extraction generated by the extraction tools may contain thousands of words and have 50–200 joins. </a:t>
            </a:r>
          </a:p>
          <a:p>
            <a:r>
              <a:rPr lang="en-US" dirty="0"/>
              <a:t>Building an ETL process consists of a myriad of data access and processing steps, many of which require deep knowledge of the data that is being processed and how it is represented. </a:t>
            </a:r>
          </a:p>
          <a:p>
            <a:r>
              <a:rPr lang="en-US" dirty="0"/>
              <a:t>IT staff become the de facto mediators between geologists and databases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7F615-E3B0-7846-B8D5-F4DCB020A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65CE-E03E-D242-B5F2-831295D49D98}" type="slidenum">
              <a:rPr lang="fr-FR" smtClean="0"/>
              <a:pPr/>
              <a:t>6</a:t>
            </a:fld>
            <a:endParaRPr lang="fr-FR" sz="1800">
              <a:solidFill>
                <a:schemeClr val="tx1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4435E-B2CA-226A-4E9E-2464851D52B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CH"/>
              <a:t>© UNIGE - G. Falquet</a:t>
            </a:r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8E2935-A469-6C08-86FB-1D67701231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Ontology-Based Data Access</a:t>
            </a:r>
          </a:p>
        </p:txBody>
      </p:sp>
    </p:spTree>
    <p:extLst>
      <p:ext uri="{BB962C8B-B14F-4D97-AF65-F5344CB8AC3E}">
        <p14:creationId xmlns:p14="http://schemas.microsoft.com/office/powerpoint/2010/main" val="4117857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C65A-F9AD-724F-8E03-69E981BBD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ETL process in FME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3729880-46D4-C246-ABEB-36BF27CA27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2032" y="1004888"/>
            <a:ext cx="7040185" cy="39909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5E8CBB-9B5E-1545-A747-13B75F30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65CE-E03E-D242-B5F2-831295D49D98}" type="slidenum">
              <a:rPr lang="fr-FR" smtClean="0"/>
              <a:pPr/>
              <a:t>7</a:t>
            </a:fld>
            <a:endParaRPr lang="fr-FR" sz="1800">
              <a:solidFill>
                <a:schemeClr val="tx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4C0AE2-8A8C-99E7-288A-CFD96A4F639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CH"/>
              <a:t>© UNIGE - G. Falquet</a:t>
            </a:r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BB485-10CB-80FA-BF85-942D20564C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Ontology-Based Data Access</a:t>
            </a:r>
          </a:p>
        </p:txBody>
      </p:sp>
    </p:spTree>
    <p:extLst>
      <p:ext uri="{BB962C8B-B14F-4D97-AF65-F5344CB8AC3E}">
        <p14:creationId xmlns:p14="http://schemas.microsoft.com/office/powerpoint/2010/main" val="2146154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2E806-36FF-C649-9533-5D26AB514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Ontology Based Data Access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CAE55-E47B-5442-8DCC-D07BCDF22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familiar vocabulary</a:t>
            </a:r>
          </a:p>
          <a:p>
            <a:pPr lvl="1"/>
            <a:r>
              <a:rPr lang="en-US" dirty="0"/>
              <a:t>Provide the user with access to the data store via the use of a domain specific vocabulary of classes and properties that the user is familiar with. </a:t>
            </a:r>
          </a:p>
          <a:p>
            <a:endParaRPr lang="en-US" dirty="0"/>
          </a:p>
          <a:p>
            <a:r>
              <a:rPr lang="en-US" dirty="0"/>
              <a:t>This vocabulary is related to the database schema via mappings</a:t>
            </a:r>
          </a:p>
          <a:p>
            <a:pPr lvl="1"/>
            <a:r>
              <a:rPr lang="en-US" dirty="0"/>
              <a:t>Technical details of the database schema are hidden from end-users.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F1CE4C-13E6-5445-A8A2-B43B34B11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65CE-E03E-D242-B5F2-831295D49D98}" type="slidenum">
              <a:rPr lang="fr-FR" smtClean="0"/>
              <a:pPr/>
              <a:t>8</a:t>
            </a:fld>
            <a:endParaRPr lang="fr-FR" sz="1800">
              <a:solidFill>
                <a:schemeClr val="tx1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C6F19-8580-3512-76FA-C6B38F9566F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CH"/>
              <a:t>© UNIGE - G. Falquet</a:t>
            </a:r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16DCCD-5E3E-0E80-DFBE-0B8C3BC9AA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Ontology-Based Data Access</a:t>
            </a:r>
          </a:p>
        </p:txBody>
      </p:sp>
    </p:spTree>
    <p:extLst>
      <p:ext uri="{BB962C8B-B14F-4D97-AF65-F5344CB8AC3E}">
        <p14:creationId xmlns:p14="http://schemas.microsoft.com/office/powerpoint/2010/main" val="413922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5B92B-B403-2A4E-B2E2-CCEF4410C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4BBEB6E-FAC7-4A4A-BECE-02A5942348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400" y="233567"/>
            <a:ext cx="4799945" cy="505785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AE62DF-DC04-AC4E-A59B-FCC4B75AC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65CE-E03E-D242-B5F2-831295D49D98}" type="slidenum">
              <a:rPr lang="fr-FR" smtClean="0"/>
              <a:pPr/>
              <a:t>9</a:t>
            </a:fld>
            <a:endParaRPr lang="fr-FR" sz="180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CD4D48-99EE-7D46-B7E1-0A15F7730540}"/>
              </a:ext>
            </a:extLst>
          </p:cNvPr>
          <p:cNvSpPr txBox="1"/>
          <p:nvPr/>
        </p:nvSpPr>
        <p:spPr>
          <a:xfrm>
            <a:off x="6882343" y="3021106"/>
            <a:ext cx="11705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Abstraction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F34C4BD-0BB9-504A-98CC-100ADE20CB1E}"/>
              </a:ext>
            </a:extLst>
          </p:cNvPr>
          <p:cNvCxnSpPr/>
          <p:nvPr/>
        </p:nvCxnSpPr>
        <p:spPr bwMode="auto">
          <a:xfrm flipV="1">
            <a:off x="7467600" y="2483224"/>
            <a:ext cx="0" cy="12012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51F5A5-8ECB-56D4-8178-0AA206EF2A4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CH"/>
              <a:t>© UNIGE - G. Falquet</a:t>
            </a:r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F37C39-00BA-24C6-DF0F-F604162A6A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Ontology-Based Data Access</a:t>
            </a:r>
          </a:p>
        </p:txBody>
      </p:sp>
    </p:spTree>
    <p:extLst>
      <p:ext uri="{BB962C8B-B14F-4D97-AF65-F5344CB8AC3E}">
        <p14:creationId xmlns:p14="http://schemas.microsoft.com/office/powerpoint/2010/main" val="368932495"/>
      </p:ext>
    </p:extLst>
  </p:cSld>
  <p:clrMapOvr>
    <a:masterClrMapping/>
  </p:clrMapOvr>
</p:sld>
</file>

<file path=ppt/theme/theme1.xml><?xml version="1.0" encoding="utf-8"?>
<a:theme xmlns:a="http://schemas.openxmlformats.org/drawingml/2006/main" name="01_intro_si_case_util">
  <a:themeElements>
    <a:clrScheme name="01_intro_si_case_util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01_intro_si_case_util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Tx/>
          <a:buFont typeface="Times" pitchFamily="-111" charset="0"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000000"/>
            </a:solidFill>
            <a:effectLst/>
            <a:latin typeface="Trebuchet MS" pitchFamily="-11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Tx/>
          <a:buFont typeface="Times" pitchFamily="-111" charset="0"/>
          <a:buNone/>
          <a:tabLst/>
          <a:defRPr kumimoji="0" lang="fr-FR" sz="20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rebuchet MS" pitchFamily="-111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1600" dirty="0" smtClean="0">
            <a:latin typeface="CMU Sans Serif" panose="02000603000000000000" pitchFamily="2" charset="0"/>
            <a:ea typeface="CMU Sans Serif" panose="02000603000000000000" pitchFamily="2" charset="0"/>
            <a:cs typeface="CMU Sans Serif" panose="02000603000000000000" pitchFamily="2" charset="0"/>
          </a:defRPr>
        </a:defPPr>
      </a:lstStyle>
    </a:txDef>
  </a:objectDefaults>
  <a:extraClrSchemeLst>
    <a:extraClrScheme>
      <a:clrScheme name="01_intro_si_case_util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_intro_si_case_util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_intro_si_case_util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_intro_si_case_util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_intro_si_case_util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_intro_si_case_util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_intro_si_case_util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_intro_si_case_util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HD:Users:gilles:__Preparation__:isi-cours:01_intro_si_case_util.ppt</Template>
  <TotalTime>117853</TotalTime>
  <Words>1392</Words>
  <Application>Microsoft Macintosh PowerPoint</Application>
  <PresentationFormat>On-screen Show (16:10)</PresentationFormat>
  <Paragraphs>209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Cambria Math</vt:lpstr>
      <vt:lpstr>CMU Sans Serif</vt:lpstr>
      <vt:lpstr>Helvetica</vt:lpstr>
      <vt:lpstr>Lucida Grande</vt:lpstr>
      <vt:lpstr>Monaco</vt:lpstr>
      <vt:lpstr>Tahoma</vt:lpstr>
      <vt:lpstr>Times</vt:lpstr>
      <vt:lpstr>Times New Roman</vt:lpstr>
      <vt:lpstr>Trebuchet MS</vt:lpstr>
      <vt:lpstr>Wingdings</vt:lpstr>
      <vt:lpstr>01_intro_si_case_util</vt:lpstr>
      <vt:lpstr>Ontology-based data access</vt:lpstr>
      <vt:lpstr>Principle and hypotheses</vt:lpstr>
      <vt:lpstr>Reference</vt:lpstr>
      <vt:lpstr>Geological data at statoil </vt:lpstr>
      <vt:lpstr>PowerPoint Presentation</vt:lpstr>
      <vt:lpstr>Access Points </vt:lpstr>
      <vt:lpstr>ETL process in FME</vt:lpstr>
      <vt:lpstr>Ontology Based Data Access </vt:lpstr>
      <vt:lpstr>PowerPoint Presentation</vt:lpstr>
      <vt:lpstr>Principles</vt:lpstr>
      <vt:lpstr>Query Answer Enrichment</vt:lpstr>
      <vt:lpstr>Example</vt:lpstr>
      <vt:lpstr>DB schema</vt:lpstr>
      <vt:lpstr>Ontology</vt:lpstr>
      <vt:lpstr>Mappings</vt:lpstr>
      <vt:lpstr>Example</vt:lpstr>
      <vt:lpstr>Query answering over ontologies and in OBDA </vt:lpstr>
      <vt:lpstr>unfolding</vt:lpstr>
      <vt:lpstr>Bootstraping and Importing</vt:lpstr>
      <vt:lpstr>Bootstrap ontology</vt:lpstr>
      <vt:lpstr>Alignment</vt:lpstr>
      <vt:lpstr>PowerPoint Presentation</vt:lpstr>
    </vt:vector>
  </TitlesOfParts>
  <Company>CUI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Aucun titre de diapositive</dc:title>
  <dc:creator>CLMJ</dc:creator>
  <cp:lastModifiedBy>Gilles Falquet</cp:lastModifiedBy>
  <cp:revision>3101</cp:revision>
  <cp:lastPrinted>2017-11-21T21:19:50Z</cp:lastPrinted>
  <dcterms:created xsi:type="dcterms:W3CDTF">2010-02-25T19:15:51Z</dcterms:created>
  <dcterms:modified xsi:type="dcterms:W3CDTF">2024-04-19T08:23:03Z</dcterms:modified>
</cp:coreProperties>
</file>