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9" r:id="rId2"/>
    <p:sldId id="300" r:id="rId3"/>
    <p:sldId id="30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04" r:id="rId17"/>
    <p:sldId id="317" r:id="rId18"/>
    <p:sldId id="318" r:id="rId19"/>
    <p:sldId id="319" r:id="rId20"/>
    <p:sldId id="303" r:id="rId21"/>
    <p:sldId id="320" r:id="rId22"/>
    <p:sldId id="322" r:id="rId23"/>
    <p:sldId id="321" r:id="rId24"/>
    <p:sldId id="323" r:id="rId25"/>
    <p:sldId id="324" r:id="rId26"/>
    <p:sldId id="325" r:id="rId27"/>
    <p:sldId id="326" r:id="rId28"/>
  </p:sldIdLst>
  <p:sldSz cx="9144000" cy="5715000" type="screen16x1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A00"/>
    <a:srgbClr val="464646"/>
    <a:srgbClr val="FFFFFF"/>
    <a:srgbClr val="FFFF8F"/>
    <a:srgbClr val="CDCDCD"/>
    <a:srgbClr val="F4DB2E"/>
    <a:srgbClr val="256620"/>
    <a:srgbClr val="55E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66"/>
    <p:restoredTop sz="98947" autoAdjust="0"/>
  </p:normalViewPr>
  <p:slideViewPr>
    <p:cSldViewPr snapToGrid="0">
      <p:cViewPr varScale="1">
        <p:scale>
          <a:sx n="135" d="100"/>
          <a:sy n="135" d="100"/>
        </p:scale>
        <p:origin x="184" y="3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21AF9A-35B1-D14E-9A2B-805B381855A0}" type="datetime1">
              <a:rPr lang="en-US"/>
              <a:pPr>
                <a:defRPr/>
              </a:pPr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EAA11C-10C1-EB45-82E4-C236F92CF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BBB2D84-3B9A-D14B-B767-D2C430FD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3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19BA54-3269-4140-A77D-1424A852950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829D4-1FA3-2340-9EA3-DB8BDF06E56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508000"/>
            <a:ext cx="2076450" cy="45720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08000"/>
            <a:ext cx="6076950" cy="45720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3BC10-FD1C-D949-B899-3B722903458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>
              <a:defRPr sz="1800">
                <a:latin typeface="LM Sans 10" pitchFamily="2" charset="77"/>
              </a:defRPr>
            </a:lvl6pPr>
            <a:lvl7pPr>
              <a:defRPr sz="1800">
                <a:latin typeface="LM Sans 10" pitchFamily="2" charset="77"/>
              </a:defRPr>
            </a:lvl7pPr>
            <a:lvl8pPr>
              <a:defRPr sz="1800">
                <a:latin typeface="LM Sans 10" pitchFamily="2" charset="77"/>
              </a:defRPr>
            </a:lvl8pPr>
            <a:lvl9pPr>
              <a:defRPr sz="1800">
                <a:latin typeface="LM Sans 10" pitchFamily="2" charset="77"/>
              </a:defRPr>
            </a:lvl9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5"/>
            <a:r>
              <a:rPr lang="fr-CH" dirty="0"/>
              <a:t>6</a:t>
            </a:r>
          </a:p>
          <a:p>
            <a:pPr lvl="6"/>
            <a:r>
              <a:rPr lang="fr-CH" dirty="0"/>
              <a:t>7</a:t>
            </a:r>
          </a:p>
          <a:p>
            <a:pPr lvl="7"/>
            <a:r>
              <a:rPr lang="fr-CH" dirty="0"/>
              <a:t>8</a:t>
            </a:r>
          </a:p>
          <a:p>
            <a:pPr lvl="8"/>
            <a:r>
              <a:rPr lang="fr-CH" dirty="0"/>
              <a:t>9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164E5-D194-0A42-BA71-81E7537E5B3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CE76E-DBC9-D94C-BF6F-09F5063C424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22FE31-3791-D045-8E72-3723C65B911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06C24-B133-1547-84CF-A0B3EB57FF4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D5EA39-4858-6242-8345-127FF54B27B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D38BAE-5B47-124D-8F69-1D5DC0E0AA2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630B8-05B6-6244-829D-A9DBAF086EB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631B42-F50D-864E-942F-4221C31617F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1039" y="107157"/>
            <a:ext cx="7945437" cy="825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4298"/>
            <a:ext cx="7772400" cy="398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78213" y="5303479"/>
            <a:ext cx="3503612" cy="2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dirty="0" smtClean="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763" y="5315385"/>
            <a:ext cx="2895600" cy="28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8825" y="5251304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 smtClean="0">
                <a:solidFill>
                  <a:srgbClr val="A3A3E0"/>
                </a:solidFill>
                <a:latin typeface="Arial" charset="0"/>
              </a:defRPr>
            </a:lvl1pPr>
          </a:lstStyle>
          <a:p>
            <a:pPr>
              <a:defRPr/>
            </a:pPr>
            <a:fld id="{DD8A788C-BEBE-3743-94AC-E3260675A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charset="2"/>
        <a:buChar char="§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1pPr>
      <a:lvl2pPr marL="757238" indent="-285750" algn="l" rtl="0" eaLnBrk="0" fontAlgn="base" hangingPunct="0">
        <a:spcBef>
          <a:spcPct val="20000"/>
        </a:spcBef>
        <a:spcAft>
          <a:spcPct val="0"/>
        </a:spcAft>
        <a:buClr>
          <a:srgbClr val="55EE4F"/>
        </a:buClr>
        <a:buFont typeface="Wingdings" charset="2"/>
        <a:buChar char="§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2pPr>
      <a:lvl3pPr marL="1176338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•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44777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44777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Knowledge Graphs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G. </a:t>
            </a:r>
            <a:r>
              <a:rPr lang="en-US" sz="2000" dirty="0" err="1"/>
              <a:t>Falquet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29EF-5287-464D-A8E7-729C8AD26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1600" b="1" dirty="0"/>
              <a:t>Source: </a:t>
            </a:r>
          </a:p>
          <a:p>
            <a:pPr algn="l"/>
            <a:endParaRPr lang="en-US" sz="1400" dirty="0"/>
          </a:p>
          <a:p>
            <a:pPr algn="l"/>
            <a:r>
              <a:rPr lang="en-GB" sz="1400" dirty="0">
                <a:effectLst/>
              </a:rPr>
              <a:t>Hogan, A., </a:t>
            </a:r>
            <a:r>
              <a:rPr lang="en-GB" sz="1400" dirty="0" err="1">
                <a:effectLst/>
              </a:rPr>
              <a:t>Blomqvist</a:t>
            </a:r>
            <a:r>
              <a:rPr lang="en-GB" sz="1400" dirty="0">
                <a:effectLst/>
              </a:rPr>
              <a:t>, E., </a:t>
            </a:r>
            <a:r>
              <a:rPr lang="en-GB" sz="1400" dirty="0" err="1">
                <a:effectLst/>
              </a:rPr>
              <a:t>Cochez</a:t>
            </a:r>
            <a:r>
              <a:rPr lang="en-GB" sz="1400" dirty="0">
                <a:effectLst/>
              </a:rPr>
              <a:t>, M., </a:t>
            </a:r>
            <a:r>
              <a:rPr lang="en-GB" sz="1400" dirty="0" err="1">
                <a:effectLst/>
              </a:rPr>
              <a:t>d’Amato</a:t>
            </a:r>
            <a:r>
              <a:rPr lang="en-GB" sz="1400" dirty="0">
                <a:effectLst/>
              </a:rPr>
              <a:t>, C., de Melo, G., Gutierrez, C., </a:t>
            </a:r>
            <a:r>
              <a:rPr lang="en-GB" sz="1400" dirty="0" err="1">
                <a:effectLst/>
              </a:rPr>
              <a:t>Gayo</a:t>
            </a:r>
            <a:r>
              <a:rPr lang="en-GB" sz="1400" dirty="0">
                <a:effectLst/>
              </a:rPr>
              <a:t>, J. E. L., </a:t>
            </a:r>
            <a:r>
              <a:rPr lang="en-GB" sz="1400" dirty="0" err="1">
                <a:effectLst/>
              </a:rPr>
              <a:t>Kirrane</a:t>
            </a:r>
            <a:r>
              <a:rPr lang="en-GB" sz="1400" dirty="0">
                <a:effectLst/>
              </a:rPr>
              <a:t>, S., </a:t>
            </a:r>
            <a:r>
              <a:rPr lang="en-GB" sz="1400" dirty="0" err="1">
                <a:effectLst/>
              </a:rPr>
              <a:t>Neumaier</a:t>
            </a:r>
            <a:r>
              <a:rPr lang="en-GB" sz="1400" dirty="0">
                <a:effectLst/>
              </a:rPr>
              <a:t>, S., </a:t>
            </a:r>
            <a:r>
              <a:rPr lang="en-GB" sz="1400" dirty="0" err="1">
                <a:effectLst/>
              </a:rPr>
              <a:t>Polleres</a:t>
            </a:r>
            <a:r>
              <a:rPr lang="en-GB" sz="1400" dirty="0">
                <a:effectLst/>
              </a:rPr>
              <a:t>, A., </a:t>
            </a:r>
            <a:r>
              <a:rPr lang="en-GB" sz="1400" dirty="0" err="1">
                <a:effectLst/>
              </a:rPr>
              <a:t>Navigli</a:t>
            </a:r>
            <a:r>
              <a:rPr lang="en-GB" sz="1400" dirty="0">
                <a:effectLst/>
              </a:rPr>
              <a:t>, R., </a:t>
            </a:r>
            <a:r>
              <a:rPr lang="en-GB" sz="1400" dirty="0" err="1">
                <a:effectLst/>
              </a:rPr>
              <a:t>Ngomo</a:t>
            </a:r>
            <a:r>
              <a:rPr lang="en-GB" sz="1400" dirty="0">
                <a:effectLst/>
              </a:rPr>
              <a:t>, A.-C. N., Rashid, S. M., </a:t>
            </a:r>
            <a:r>
              <a:rPr lang="en-GB" sz="1400" dirty="0" err="1">
                <a:effectLst/>
              </a:rPr>
              <a:t>Rula</a:t>
            </a:r>
            <a:r>
              <a:rPr lang="en-GB" sz="1400" dirty="0">
                <a:effectLst/>
              </a:rPr>
              <a:t>, A., </a:t>
            </a:r>
            <a:r>
              <a:rPr lang="en-GB" sz="1400" dirty="0" err="1">
                <a:effectLst/>
              </a:rPr>
              <a:t>Schmelzeisen</a:t>
            </a:r>
            <a:r>
              <a:rPr lang="en-GB" sz="1400" dirty="0">
                <a:effectLst/>
              </a:rPr>
              <a:t>, L., </a:t>
            </a:r>
            <a:r>
              <a:rPr lang="en-GB" sz="1400" dirty="0" err="1">
                <a:effectLst/>
              </a:rPr>
              <a:t>Sequeda</a:t>
            </a:r>
            <a:r>
              <a:rPr lang="en-GB" sz="1400" dirty="0">
                <a:effectLst/>
              </a:rPr>
              <a:t>, J., </a:t>
            </a:r>
            <a:r>
              <a:rPr lang="en-GB" sz="1400" dirty="0" err="1">
                <a:effectLst/>
              </a:rPr>
              <a:t>Staab</a:t>
            </a:r>
            <a:r>
              <a:rPr lang="en-GB" sz="1400" dirty="0">
                <a:effectLst/>
              </a:rPr>
              <a:t>, S., &amp; Zimmermann, A. (2022). Knowledge Graphs. </a:t>
            </a:r>
            <a:r>
              <a:rPr lang="en-GB" sz="1400" i="1" dirty="0">
                <a:effectLst/>
              </a:rPr>
              <a:t>ACM Computing Surveys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54</a:t>
            </a:r>
            <a:r>
              <a:rPr lang="en-GB" sz="1400" dirty="0">
                <a:effectLst/>
              </a:rPr>
              <a:t>(4), 1–37. </a:t>
            </a:r>
            <a:r>
              <a:rPr lang="en-GB" sz="1400" dirty="0">
                <a:effectLst/>
                <a:hlinkClick r:id="rId2"/>
              </a:rPr>
              <a:t>https://doi.org/10.1145/3447772</a:t>
            </a:r>
            <a:endParaRPr lang="en-GB" sz="1400" dirty="0">
              <a:effectLst/>
            </a:endParaRPr>
          </a:p>
          <a:p>
            <a:endParaRPr lang="en-US" sz="1400" dirty="0">
              <a:cs typeface="CMU Concrete Roman"/>
            </a:endParaRPr>
          </a:p>
          <a:p>
            <a:endParaRPr lang="en-CH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2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352D-A13A-9076-9797-A0B0FCA8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188"/>
            <a:ext cx="7945437" cy="825500"/>
          </a:xfrm>
        </p:spPr>
        <p:txBody>
          <a:bodyPr/>
          <a:lstStyle/>
          <a:p>
            <a:r>
              <a:rPr lang="en-AU" dirty="0"/>
              <a:t>Reification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8148-AF15-2CA1-6B35-83E40774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87C5-1BF5-7283-9389-3074BB9B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B58A-5D21-8EE0-9F9E-A1F4BE53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1BE3-3A46-2754-4854-282FDAAE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A59F8-4BC9-B297-7EBF-72D2F0E4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7" y="1984892"/>
            <a:ext cx="7945325" cy="174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F4BC8-8FC6-5968-7475-D3F6D1602E4C}"/>
              </a:ext>
            </a:extLst>
          </p:cNvPr>
          <p:cNvSpPr txBox="1"/>
          <p:nvPr/>
        </p:nvSpPr>
        <p:spPr>
          <a:xfrm>
            <a:off x="6802249" y="4066749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076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FA4F-BBBE-D23B-7023-05EAD0A5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Higher-arity: RDF*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AE66-DFEA-A6FA-302D-3DC70780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D347-B2E0-AFEC-A88D-BCE40411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ED57-8EB6-6846-29A1-B34FDB97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9F7CC-03C9-3BDB-5F85-935D2125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27" y="969823"/>
            <a:ext cx="3195572" cy="199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F328-C2D9-90CC-F7AA-3D09FF71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407734"/>
            <a:ext cx="8197702" cy="311297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&lt;&lt;:Santiago :flight :Arica&gt;&gt; :</a:t>
            </a:r>
            <a:r>
              <a:rPr lang="en-AU" dirty="0" err="1"/>
              <a:t>valid_from</a:t>
            </a:r>
            <a:r>
              <a:rPr lang="en-AU" dirty="0"/>
              <a:t> 1956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Remark</a:t>
            </a:r>
          </a:p>
          <a:p>
            <a:pPr marL="0" indent="0">
              <a:buNone/>
            </a:pPr>
            <a:r>
              <a:rPr lang="en-AU" sz="1600" dirty="0"/>
              <a:t>&lt;&lt;:Taylor :spouse :Burton&gt;&gt; :from 1968 ; to 1978 .</a:t>
            </a:r>
          </a:p>
          <a:p>
            <a:pPr marL="0" indent="0">
              <a:buNone/>
            </a:pPr>
            <a:r>
              <a:rPr lang="en-AU" sz="1600" dirty="0"/>
              <a:t>&lt;&lt;:Taylor :spouse :Burton&gt;&gt; :from 1981 ; to 1983 .</a:t>
            </a:r>
          </a:p>
          <a:p>
            <a:pPr marL="0" indent="0">
              <a:buNone/>
            </a:pPr>
            <a:r>
              <a:rPr lang="en-AU" sz="1600" dirty="0"/>
              <a:t>→ </a:t>
            </a:r>
          </a:p>
          <a:p>
            <a:pPr marL="0" indent="0">
              <a:buNone/>
            </a:pPr>
            <a:r>
              <a:rPr lang="en-AU" sz="1600" dirty="0"/>
              <a:t>&lt;&lt;:Taylor :spouse :Burton&gt;&gt; :from 1968 ; from 1981 ; to 1978 ; to 1983 .</a:t>
            </a:r>
          </a:p>
          <a:p>
            <a:pPr marL="0" indent="0">
              <a:buNone/>
            </a:pP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629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FEF6-1C86-F892-903E-99CEFA17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Higher-arity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D5C7-E018-C63F-F780-C020549F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1F5B-88B1-D07F-DB7F-FF6A2A08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0EC5-BA80-3728-021B-241D1E2B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9FE3-B21F-5455-6283-86D52EB9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E1FB3-0069-C6B5-C9B6-A88C3BDA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3" y="1796090"/>
            <a:ext cx="5773277" cy="212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85340-8171-930C-8FA4-197F7A087980}"/>
              </a:ext>
            </a:extLst>
          </p:cNvPr>
          <p:cNvSpPr txBox="1"/>
          <p:nvPr/>
        </p:nvSpPr>
        <p:spPr>
          <a:xfrm>
            <a:off x="6802249" y="4066749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100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2DFE-8D20-10AF-6BA4-DEDB4677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DEDUCTIVE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AD78-923B-4540-FCE1-5F01C10D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Ontologies</a:t>
            </a:r>
          </a:p>
          <a:p>
            <a:pPr lvl="1"/>
            <a:r>
              <a:rPr lang="en-AU" dirty="0"/>
              <a:t>Interpretation</a:t>
            </a:r>
          </a:p>
          <a:p>
            <a:pPr lvl="2"/>
            <a:r>
              <a:rPr lang="en-AU" dirty="0"/>
              <a:t>Data graph (nodes, edges) → Domain graph (entities, relations)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EB68-24CB-F608-26B2-C62E90AF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3D68-2C15-0C20-8E88-5BACA3FF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2994-7E25-092C-6755-B7BFC51E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EFBCA-35CD-0638-088D-074EF8EA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05" y="2527300"/>
            <a:ext cx="24892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4367C-7942-AAFF-18AA-B901C06D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29" y="2528159"/>
            <a:ext cx="2501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0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7EE8-0778-6713-8240-BA14DAE0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9196-BC84-2B64-317C-8772DA3D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1DA9-2D87-1FBA-6599-6C4B4A1C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B9D7-81C0-AC1A-1C36-C061A997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40EC-A648-240C-BEDA-E3FE237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D920B-26EC-934C-6228-E2A29C63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96" y="1542870"/>
            <a:ext cx="6892922" cy="2629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9A469C-DE63-9FC6-08D3-3CF765AFC791}"/>
              </a:ext>
            </a:extLst>
          </p:cNvPr>
          <p:cNvSpPr txBox="1"/>
          <p:nvPr/>
        </p:nvSpPr>
        <p:spPr>
          <a:xfrm>
            <a:off x="6802249" y="4343432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568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A3B9-B691-2CD4-8366-55C52BF6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D349-14E1-BC72-9244-2545821E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D79F-3D0A-1E7F-5540-F6111BA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6BB7-7977-77D2-3A9F-8B35989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9689-D680-AE86-5AF6-4DDDDD39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84CEC-7952-0627-CACD-031E69E0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3" y="1372873"/>
            <a:ext cx="8847162" cy="2969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AD5C3-6D28-EF44-3B08-91913C0C160F}"/>
              </a:ext>
            </a:extLst>
          </p:cNvPr>
          <p:cNvSpPr txBox="1"/>
          <p:nvPr/>
        </p:nvSpPr>
        <p:spPr>
          <a:xfrm>
            <a:off x="6818501" y="4571400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98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105F-F1E6-7FDB-4B55-57659EB3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INDUCTIVE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FAF2-FD7B-B382-3F63-AEC13429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inLibertineT"/>
              </a:rPr>
              <a:t>Graph Analytics</a:t>
            </a:r>
          </a:p>
          <a:p>
            <a:r>
              <a:rPr lang="en-GB" sz="1800" dirty="0">
                <a:effectLst/>
                <a:latin typeface="LinLibertineT"/>
              </a:rPr>
              <a:t>Knowledge Graph Embeddings</a:t>
            </a:r>
          </a:p>
          <a:p>
            <a:r>
              <a:rPr lang="en-GB" dirty="0">
                <a:latin typeface="LinLibertineT"/>
              </a:rPr>
              <a:t>Graph Neural Networks</a:t>
            </a:r>
          </a:p>
          <a:p>
            <a:r>
              <a:rPr lang="en-GB" sz="1800" dirty="0">
                <a:effectLst/>
                <a:latin typeface="LinLibertineT"/>
              </a:rPr>
              <a:t>Symbolic Learning</a:t>
            </a:r>
            <a:br>
              <a:rPr lang="en-GB" sz="1800" dirty="0">
                <a:effectLst/>
                <a:latin typeface="LinLibertineT"/>
              </a:rPr>
            </a:br>
            <a:endParaRPr lang="en-GB" dirty="0">
              <a:effectLst/>
            </a:endParaRP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3777-4AC7-1597-3B69-F3661C4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E69C-E1F4-34D8-269A-85B9D773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458B-AD2F-8663-1361-A2AD0A36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2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A677-A0D7-453B-8E84-060ED801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6C96-649F-AD49-2E0F-DF87BB3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Discovering interesting patterns</a:t>
            </a:r>
          </a:p>
          <a:p>
            <a:endParaRPr lang="en-AU" dirty="0"/>
          </a:p>
          <a:p>
            <a:r>
              <a:rPr lang="en-AU" dirty="0"/>
              <a:t>Techniques</a:t>
            </a:r>
          </a:p>
          <a:p>
            <a:pPr lvl="1"/>
            <a:r>
              <a:rPr lang="en-AU" dirty="0"/>
              <a:t>Centrality computation</a:t>
            </a:r>
          </a:p>
          <a:p>
            <a:pPr lvl="2"/>
            <a:r>
              <a:rPr lang="en-AU" dirty="0"/>
              <a:t>PageRank, …</a:t>
            </a:r>
          </a:p>
          <a:p>
            <a:pPr lvl="1"/>
            <a:r>
              <a:rPr lang="en-AU" dirty="0"/>
              <a:t>Community detection</a:t>
            </a:r>
          </a:p>
          <a:p>
            <a:pPr lvl="1"/>
            <a:r>
              <a:rPr lang="en-AU" dirty="0"/>
              <a:t>Connectivity</a:t>
            </a:r>
          </a:p>
          <a:p>
            <a:pPr lvl="1"/>
            <a:r>
              <a:rPr lang="en-AU" dirty="0"/>
              <a:t>Node similarity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6BFC-72B5-7563-7DD0-EFAFF560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8467-8613-1811-089B-6D806041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3603-858D-6B62-FB02-4EB0752F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7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BA9B-FE41-1384-7061-37B7E289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Knowledge Graph </a:t>
            </a:r>
            <a:r>
              <a:rPr lang="en-AU" dirty="0" err="1"/>
              <a:t>Emdeddings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306C-93B6-9720-1713-47626C07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Predicting new edges</a:t>
            </a:r>
          </a:p>
          <a:p>
            <a:r>
              <a:rPr lang="en-AU" dirty="0"/>
              <a:t>Identifying erroneous edges</a:t>
            </a:r>
          </a:p>
          <a:p>
            <a:endParaRPr lang="en-AU" dirty="0"/>
          </a:p>
          <a:p>
            <a:r>
              <a:rPr lang="en-AU" dirty="0"/>
              <a:t>Machine learning techniques → Numeric input as vectors</a:t>
            </a:r>
          </a:p>
          <a:p>
            <a:endParaRPr lang="en-AU" dirty="0"/>
          </a:p>
          <a:p>
            <a:pPr lvl="1"/>
            <a:r>
              <a:rPr lang="en-AU" dirty="0"/>
              <a:t>How to encode graphs as numeric vectors?</a:t>
            </a:r>
          </a:p>
          <a:p>
            <a:pPr lvl="1"/>
            <a:endParaRPr lang="en-AU" dirty="0"/>
          </a:p>
          <a:p>
            <a:r>
              <a:rPr lang="en-AU" dirty="0"/>
              <a:t>Graph embedding</a:t>
            </a:r>
          </a:p>
          <a:p>
            <a:pPr lvl="1"/>
            <a:r>
              <a:rPr lang="en-AU" dirty="0"/>
              <a:t>entity embedding: node → d-dimensional vector</a:t>
            </a:r>
          </a:p>
          <a:p>
            <a:pPr lvl="1"/>
            <a:r>
              <a:rPr lang="en-AU" dirty="0"/>
              <a:t>relation embedding: edge → d-dimensional vector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CF33-9F58-BFAC-3183-D969E6DD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C3BD-A29E-A6C9-2471-3EC35C49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8F61-4163-C6E9-D350-A6E7F49F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2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A457-B3AE-94A6-9E33-7A77CBE4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A136-A28A-B61B-3CC7-C80D604C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(s p o) → (es </a:t>
            </a:r>
            <a:r>
              <a:rPr lang="en-AU" dirty="0" err="1"/>
              <a:t>rp</a:t>
            </a:r>
            <a:r>
              <a:rPr lang="en-AU" dirty="0"/>
              <a:t> </a:t>
            </a:r>
            <a:r>
              <a:rPr lang="en-AU" dirty="0" err="1"/>
              <a:t>eo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define a plausibility function for the edge</a:t>
            </a:r>
          </a:p>
          <a:p>
            <a:pPr lvl="1"/>
            <a:r>
              <a:rPr lang="en-AU" dirty="0"/>
              <a:t>goal: find embeddings that</a:t>
            </a:r>
          </a:p>
          <a:p>
            <a:pPr lvl="2"/>
            <a:r>
              <a:rPr lang="en-AU" dirty="0"/>
              <a:t>maximize the plausibility of positive edges (in the graph)</a:t>
            </a:r>
          </a:p>
          <a:p>
            <a:pPr lvl="2"/>
            <a:r>
              <a:rPr lang="en-AU" dirty="0"/>
              <a:t>minimize the plausibility of negative edges (not in the graph)</a:t>
            </a:r>
          </a:p>
          <a:p>
            <a:pPr lvl="2"/>
            <a:endParaRPr lang="en-AU" dirty="0"/>
          </a:p>
          <a:p>
            <a:r>
              <a:rPr lang="en-AU" dirty="0"/>
              <a:t>Tasks</a:t>
            </a:r>
          </a:p>
          <a:p>
            <a:pPr lvl="1"/>
            <a:r>
              <a:rPr lang="en-AU" dirty="0"/>
              <a:t>assign a confidence level to edges</a:t>
            </a:r>
          </a:p>
          <a:p>
            <a:pPr lvl="1"/>
            <a:r>
              <a:rPr lang="en-AU" dirty="0"/>
              <a:t>complete edges with </a:t>
            </a:r>
            <a:r>
              <a:rPr lang="en-AU"/>
              <a:t>missing labels</a:t>
            </a:r>
            <a:endParaRPr lang="en-AU" dirty="0"/>
          </a:p>
          <a:p>
            <a:pPr lvl="1"/>
            <a:r>
              <a:rPr lang="en-AU" dirty="0"/>
              <a:t>a basis for similarity measures</a:t>
            </a:r>
          </a:p>
          <a:p>
            <a:pPr lvl="2"/>
            <a:r>
              <a:rPr lang="en-AU" dirty="0"/>
              <a:t>duplicate detection</a:t>
            </a:r>
          </a:p>
          <a:p>
            <a:pPr lvl="2"/>
            <a:r>
              <a:rPr lang="en-AU" dirty="0"/>
              <a:t>recommendation</a:t>
            </a:r>
          </a:p>
          <a:p>
            <a:pPr lvl="2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6683-185D-8C2F-3C01-659A2AB2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BE92-560B-C9D4-07C0-9D016AB4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11C8-C27E-ADDE-9229-474D0378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9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3D22-5BE4-B24D-81F4-2316E8B5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107156"/>
            <a:ext cx="7945437" cy="957341"/>
          </a:xfrm>
        </p:spPr>
        <p:txBody>
          <a:bodyPr/>
          <a:lstStyle/>
          <a:p>
            <a:r>
              <a:rPr lang="en-CH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AEB-F574-BA45-9F89-CC077D91D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3249"/>
            <a:ext cx="7772400" cy="417675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effectLst/>
              </a:rPr>
              <a:t>Hogan, A. et al. (2022). Knowledge Graphs. </a:t>
            </a:r>
            <a:r>
              <a:rPr lang="en-GB" i="1" dirty="0">
                <a:effectLst/>
              </a:rPr>
              <a:t>ACM Computing Surveys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54</a:t>
            </a:r>
            <a:r>
              <a:rPr lang="en-GB" dirty="0">
                <a:effectLst/>
              </a:rPr>
              <a:t>(4), 1–37. </a:t>
            </a:r>
            <a:r>
              <a:rPr lang="en-GB" dirty="0">
                <a:effectLst/>
                <a:hlinkClick r:id="rId2"/>
              </a:rPr>
              <a:t>https://doi.org/10.1145/3447772</a:t>
            </a:r>
            <a:endParaRPr lang="en-GB" dirty="0">
              <a:effectLst/>
            </a:endParaRPr>
          </a:p>
          <a:p>
            <a:endParaRPr lang="en-CH" dirty="0"/>
          </a:p>
          <a:p>
            <a:r>
              <a:rPr lang="en-CH" dirty="0"/>
              <a:t>Definitions</a:t>
            </a:r>
          </a:p>
          <a:p>
            <a:r>
              <a:rPr lang="en-GB" dirty="0"/>
              <a:t>Data models and query languages</a:t>
            </a:r>
          </a:p>
          <a:p>
            <a:r>
              <a:rPr lang="en-GB" dirty="0"/>
              <a:t>Representations of schema, identity, and context</a:t>
            </a:r>
          </a:p>
          <a:p>
            <a:r>
              <a:rPr lang="en-GB" dirty="0"/>
              <a:t>Quality dimensions by which a knowledge graph can be assessed</a:t>
            </a:r>
          </a:p>
          <a:p>
            <a:r>
              <a:rPr lang="en-GB" dirty="0"/>
              <a:t>Deduction in KG</a:t>
            </a:r>
          </a:p>
          <a:p>
            <a:r>
              <a:rPr lang="en-GB" dirty="0"/>
              <a:t>Induction in KG</a:t>
            </a:r>
          </a:p>
          <a:p>
            <a:pPr lvl="1"/>
            <a:r>
              <a:rPr lang="en-GB" dirty="0"/>
              <a:t>Graph analytics</a:t>
            </a:r>
            <a:endParaRPr lang="en-CH" dirty="0"/>
          </a:p>
          <a:p>
            <a:pPr lvl="1"/>
            <a:r>
              <a:rPr lang="en-CH" dirty="0"/>
              <a:t>Graph embeddings</a:t>
            </a:r>
          </a:p>
          <a:p>
            <a:pPr lvl="1"/>
            <a:r>
              <a:rPr lang="en-CH" dirty="0"/>
              <a:t>Graph neural networks</a:t>
            </a:r>
          </a:p>
          <a:p>
            <a:pPr lvl="1"/>
            <a:r>
              <a:rPr lang="en-CH" dirty="0"/>
              <a:t>Symbolic learning: rule and axiom mining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D89A-35F1-9144-A5AB-5BA7D536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DB8E-BE0C-9743-B0A5-B4683DE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56DC-2C2B-F747-8487-C396A035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8EA-EBC8-1110-BE2A-595A42AD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2E67-78E8-B48F-76F6-6B4C719D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TransE</a:t>
            </a:r>
            <a:r>
              <a:rPr lang="en-AU" dirty="0"/>
              <a:t> (edges as transformers)</a:t>
            </a:r>
          </a:p>
          <a:p>
            <a:pPr lvl="1"/>
            <a:r>
              <a:rPr lang="en-AU" dirty="0"/>
              <a:t>from (s p o) learn es, </a:t>
            </a:r>
            <a:r>
              <a:rPr lang="en-AU" dirty="0" err="1"/>
              <a:t>rp</a:t>
            </a:r>
            <a:r>
              <a:rPr lang="en-AU" dirty="0"/>
              <a:t>, </a:t>
            </a:r>
            <a:r>
              <a:rPr lang="en-AU" dirty="0" err="1"/>
              <a:t>eo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goal: </a:t>
            </a:r>
          </a:p>
          <a:p>
            <a:pPr lvl="2"/>
            <a:r>
              <a:rPr lang="en-AU" dirty="0"/>
              <a:t>on positive examples: es + </a:t>
            </a:r>
            <a:r>
              <a:rPr lang="en-AU" dirty="0" err="1"/>
              <a:t>rp</a:t>
            </a:r>
            <a:r>
              <a:rPr lang="en-AU" dirty="0"/>
              <a:t> close to </a:t>
            </a:r>
            <a:r>
              <a:rPr lang="en-AU" dirty="0" err="1"/>
              <a:t>eo</a:t>
            </a:r>
            <a:endParaRPr lang="en-AU" dirty="0"/>
          </a:p>
          <a:p>
            <a:pPr lvl="2"/>
            <a:r>
              <a:rPr lang="en-AU" dirty="0"/>
              <a:t>on negative example: es + </a:t>
            </a:r>
            <a:r>
              <a:rPr lang="en-AU" dirty="0" err="1"/>
              <a:t>rp</a:t>
            </a:r>
            <a:r>
              <a:rPr lang="en-AU" dirty="0"/>
              <a:t> far from </a:t>
            </a:r>
            <a:r>
              <a:rPr lang="en-AU" dirty="0" err="1"/>
              <a:t>eo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0D08-F369-D6CB-E9CC-27B8201A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05CA-6BB3-492B-C957-CB1EA554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961F-1F1D-2A19-C2F9-7A189CAF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3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7A11-2755-4F05-41D9-940EA3E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8DCBD9-3DF9-1262-9244-28F636D7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9" y="932657"/>
            <a:ext cx="7945437" cy="26810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DD20-E8D2-7E5E-6A34-83E030A7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7652-B163-0BDC-FEE4-69A944C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ED6E-50DA-8E6D-3986-2FF94A6B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CF40B-8C6D-28B0-0F4E-48A3D5F58D2F}"/>
              </a:ext>
            </a:extLst>
          </p:cNvPr>
          <p:cNvSpPr txBox="1"/>
          <p:nvPr/>
        </p:nvSpPr>
        <p:spPr>
          <a:xfrm>
            <a:off x="6802249" y="4066749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452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E6B1-8986-F1BC-1D34-504C5D76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268D-C2FA-0224-F4B1-940D110E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Limitations</a:t>
            </a:r>
          </a:p>
          <a:p>
            <a:pPr lvl="1"/>
            <a:r>
              <a:rPr lang="en-AU" dirty="0"/>
              <a:t>transforms everything</a:t>
            </a:r>
          </a:p>
          <a:p>
            <a:pPr lvl="1"/>
            <a:r>
              <a:rPr lang="en-AU" dirty="0"/>
              <a:t>(s p o1) (s p o2) → tend to define eo1 = eo2</a:t>
            </a:r>
          </a:p>
          <a:p>
            <a:pPr lvl="1"/>
            <a:r>
              <a:rPr lang="en-AU" dirty="0"/>
              <a:t>cyclical relations → 0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Improvements</a:t>
            </a:r>
          </a:p>
          <a:p>
            <a:pPr lvl="1"/>
            <a:r>
              <a:rPr lang="en-AU" dirty="0"/>
              <a:t>separate hyperplanes for different relations, …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40B9-3ECF-A687-2D89-2D1F2355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D51C-6B68-81D0-30D4-0B100F9C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FCE5-E6B7-E8B6-7587-8D8BBFB9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2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A5C6-6E73-250D-0393-3221C285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Language models for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E1C1-9A5D-276E-4F8E-EEF8C1D2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Leverage proven approaches for language embeddings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dirty="0"/>
              <a:t>word → vector</a:t>
            </a:r>
          </a:p>
          <a:p>
            <a:endParaRPr lang="en-AU" dirty="0"/>
          </a:p>
          <a:p>
            <a:r>
              <a:rPr lang="en-AU" dirty="0"/>
              <a:t>RDF2Vec</a:t>
            </a:r>
          </a:p>
          <a:p>
            <a:pPr lvl="1"/>
            <a:r>
              <a:rPr lang="en-AU" dirty="0"/>
              <a:t>build "sentences" by performing random walks in the graph</a:t>
            </a:r>
          </a:p>
          <a:p>
            <a:pPr lvl="1"/>
            <a:r>
              <a:rPr lang="en-AU" dirty="0"/>
              <a:t>input to word2vec</a:t>
            </a:r>
          </a:p>
          <a:p>
            <a:pPr marL="0" indent="0" algn="ctr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A83E-A6FA-621D-1F71-F1888B6A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2165-F5CE-CF02-0D05-FA7214EA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979C-D1DF-D3F0-5807-F71A4332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94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B97-AF29-F9DC-72C3-3045BE2A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55D7-E5BD-7A93-52A7-53757863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Classical NN: homogeneous topology (layers)</a:t>
            </a:r>
          </a:p>
          <a:p>
            <a:r>
              <a:rPr lang="en-AU" dirty="0"/>
              <a:t>GNN: topology of the data graph</a:t>
            </a:r>
          </a:p>
          <a:p>
            <a:endParaRPr lang="en-AU" dirty="0"/>
          </a:p>
          <a:p>
            <a:r>
              <a:rPr lang="en-AU" dirty="0"/>
              <a:t> node → feature vector (fixed)</a:t>
            </a:r>
          </a:p>
          <a:p>
            <a:r>
              <a:rPr lang="en-AU" dirty="0"/>
              <a:t> node → state vector</a:t>
            </a:r>
          </a:p>
          <a:p>
            <a:pPr lvl="1"/>
            <a:r>
              <a:rPr lang="en-AU" dirty="0"/>
              <a:t>parametric transition function, input = neighbour nodes information</a:t>
            </a:r>
          </a:p>
          <a:p>
            <a:pPr lvl="1"/>
            <a:r>
              <a:rPr lang="en-AU" dirty="0"/>
              <a:t>output function</a:t>
            </a:r>
          </a:p>
          <a:p>
            <a:r>
              <a:rPr lang="en-AU" dirty="0"/>
              <a:t>execution until a fixpoint is reached</a:t>
            </a:r>
          </a:p>
          <a:p>
            <a:pPr lvl="1"/>
            <a:endParaRPr lang="en-AU" dirty="0"/>
          </a:p>
          <a:p>
            <a:r>
              <a:rPr lang="en-AU" dirty="0"/>
              <a:t>the function are implemented using neural networks</a:t>
            </a:r>
          </a:p>
          <a:p>
            <a:pPr lvl="1"/>
            <a:r>
              <a:rPr lang="en-AU" dirty="0"/>
              <a:t>learn the parameters to best approximate the results for the supervised nodes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3A49-69DF-FDC6-9D23-EC776E03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5A327-1535-35A8-3FC5-6ED6831D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23EF-50B7-CD0B-DCAF-4F4ED155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5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2CAC-36CB-1ADC-240D-ABAF95DD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D86F-0BA3-23A7-93D0-0BC3BA1E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683E-D9C4-83F6-0AE2-5DE02B61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771C-5F9E-9997-91A1-AE0C543B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CF8-D6A4-70C5-1877-F7CFA99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6EE45-E6D7-E309-B6B5-E480893E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5" y="1818168"/>
            <a:ext cx="8560950" cy="2229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49CED-ECA3-DE74-8BB7-48A252A31269}"/>
              </a:ext>
            </a:extLst>
          </p:cNvPr>
          <p:cNvSpPr txBox="1"/>
          <p:nvPr/>
        </p:nvSpPr>
        <p:spPr>
          <a:xfrm>
            <a:off x="6802249" y="4066749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8943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45D2-F208-B2D4-B7AA-F492BE25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Symbolic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14BA-5242-1DD4-B1A9-C9B46D87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 rules or axioms</a:t>
            </a:r>
          </a:p>
          <a:p>
            <a:endParaRPr lang="en-AU" dirty="0"/>
          </a:p>
          <a:p>
            <a:r>
              <a:rPr lang="en-AU" dirty="0"/>
              <a:t>Based on standard data mining techniques</a:t>
            </a:r>
          </a:p>
          <a:p>
            <a:pPr lvl="1"/>
            <a:r>
              <a:rPr lang="en-AU" dirty="0"/>
              <a:t>support</a:t>
            </a:r>
          </a:p>
          <a:p>
            <a:pPr lvl="1"/>
            <a:r>
              <a:rPr lang="en-AU" dirty="0"/>
              <a:t>confidence</a:t>
            </a:r>
          </a:p>
          <a:p>
            <a:pPr lvl="1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951C-9903-6284-E1EC-84F6A1FB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188E-8C02-D812-3EA3-4DFABE15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7FB8-289B-C4AB-1923-4E440EA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0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6A95-3F87-A5A4-EC94-753D0E29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CF1-3805-E04D-6387-22A28407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932657"/>
            <a:ext cx="7772400" cy="3985703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GB" sz="1800" dirty="0">
              <a:effectLst/>
              <a:latin typeface="LinLibertineT"/>
            </a:endParaRPr>
          </a:p>
          <a:p>
            <a:pPr>
              <a:buFont typeface="+mj-lt"/>
              <a:buAutoNum type="arabicPeriod"/>
            </a:pPr>
            <a:endParaRPr lang="en-GB" dirty="0">
              <a:latin typeface="LinLibertineT"/>
            </a:endParaRPr>
          </a:p>
          <a:p>
            <a:pPr>
              <a:buFont typeface="+mj-lt"/>
              <a:buAutoNum type="arabicPeriod"/>
            </a:pPr>
            <a:endParaRPr lang="en-GB" sz="1800">
              <a:effectLst/>
              <a:latin typeface="LinLibertineT"/>
            </a:endParaRPr>
          </a:p>
          <a:p>
            <a:pPr>
              <a:buFont typeface="+mj-lt"/>
              <a:buAutoNum type="arabicPeriod"/>
            </a:pPr>
            <a:r>
              <a:rPr lang="en-GB" sz="1800">
                <a:effectLst/>
                <a:latin typeface="LinLibertineT"/>
              </a:rPr>
              <a:t>Creation </a:t>
            </a:r>
            <a:r>
              <a:rPr lang="en-GB" sz="1800" dirty="0">
                <a:effectLst/>
                <a:latin typeface="LinLibertineT"/>
              </a:rPr>
              <a:t>and enrichment of knowledge graphs from external sources. </a:t>
            </a:r>
            <a:endParaRPr lang="en-GB" sz="1800" dirty="0">
              <a:effectLst/>
              <a:latin typeface="LinLibertineTB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effectLst/>
                <a:latin typeface="LinLibertineTB"/>
              </a:rPr>
              <a:t>Q</a:t>
            </a:r>
            <a:r>
              <a:rPr lang="en-GB" sz="1800" dirty="0">
                <a:effectLst/>
                <a:latin typeface="LinLibertineT"/>
              </a:rPr>
              <a:t>uality dimensions by which a knowledge graph can be assessed. </a:t>
            </a:r>
            <a:endParaRPr lang="en-GB" sz="1800" dirty="0">
              <a:effectLst/>
              <a:latin typeface="LinLibertineTB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latin typeface="LinLibertineTB"/>
              </a:rPr>
              <a:t>T</a:t>
            </a:r>
            <a:r>
              <a:rPr lang="en-GB" sz="1800" dirty="0">
                <a:effectLst/>
                <a:latin typeface="LinLibertineT"/>
              </a:rPr>
              <a:t>echniques for knowledge graph refinement.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LinLibertineT"/>
              </a:rPr>
              <a:t>P</a:t>
            </a:r>
            <a:r>
              <a:rPr lang="en-GB" sz="1800" dirty="0">
                <a:effectLst/>
                <a:latin typeface="LinLibertineT"/>
              </a:rPr>
              <a:t>rinciples and protocols for publishing knowledge graphs.</a:t>
            </a:r>
            <a:br>
              <a:rPr lang="en-GB" sz="1800" dirty="0">
                <a:effectLst/>
                <a:latin typeface="LinLibertineT"/>
              </a:rPr>
            </a:br>
            <a:endParaRPr lang="en-GB" dirty="0">
              <a:effectLst/>
            </a:endParaRP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084B-94A6-CCC7-DE52-463564DB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9090-70D2-7B51-544A-B03ADD1E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3174-9CE6-9B6B-AA85-6A36F392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70AF-5E76-7370-229C-9317702D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3AD9-589C-FF16-09F9-F48B1569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effectLst/>
                <a:latin typeface="LinLibertineT"/>
              </a:rPr>
              <a:t>A knowledge graph as </a:t>
            </a:r>
            <a:r>
              <a:rPr lang="en-GB" sz="1800" dirty="0">
                <a:effectLst/>
                <a:latin typeface="LinLibertineTI"/>
              </a:rPr>
              <a:t>a graph of data intended to accumulate and convey knowledge of the real world, whose nodes represent </a:t>
            </a:r>
            <a:r>
              <a:rPr lang="en-GB" sz="1800" dirty="0">
                <a:solidFill>
                  <a:srgbClr val="0070C0"/>
                </a:solidFill>
                <a:effectLst/>
                <a:latin typeface="LinLibertineTI"/>
              </a:rPr>
              <a:t>entities</a:t>
            </a:r>
            <a:r>
              <a:rPr lang="en-GB" sz="1800" dirty="0">
                <a:effectLst/>
                <a:latin typeface="LinLibertineTI"/>
              </a:rPr>
              <a:t> of interest and whose edges represent </a:t>
            </a:r>
            <a:r>
              <a:rPr lang="en-GB" sz="1800" dirty="0">
                <a:solidFill>
                  <a:srgbClr val="0070C0"/>
                </a:solidFill>
                <a:effectLst/>
                <a:latin typeface="LinLibertineTI"/>
              </a:rPr>
              <a:t>relations</a:t>
            </a:r>
            <a:r>
              <a:rPr lang="en-GB" sz="1800" dirty="0">
                <a:effectLst/>
                <a:latin typeface="LinLibertineTI"/>
              </a:rPr>
              <a:t> between these entities</a:t>
            </a:r>
            <a:r>
              <a:rPr lang="en-GB" sz="1800" dirty="0">
                <a:effectLst/>
                <a:latin typeface="LinLibertineT"/>
              </a:rPr>
              <a:t>. </a:t>
            </a:r>
            <a:endParaRPr lang="en-GB" dirty="0"/>
          </a:p>
          <a:p>
            <a:endParaRPr lang="en-AU" dirty="0"/>
          </a:p>
          <a:p>
            <a:r>
              <a:rPr lang="en-GB" sz="1800" dirty="0">
                <a:effectLst/>
                <a:latin typeface="LinLibertineT"/>
              </a:rPr>
              <a:t>Knowledge may be composed of </a:t>
            </a:r>
            <a:r>
              <a:rPr lang="en-GB" sz="1800" dirty="0">
                <a:solidFill>
                  <a:srgbClr val="C00000"/>
                </a:solidFill>
                <a:effectLst/>
                <a:latin typeface="LinLibertineT"/>
              </a:rPr>
              <a:t>simple statements</a:t>
            </a:r>
            <a:r>
              <a:rPr lang="en-GB" sz="1800" dirty="0">
                <a:effectLst/>
                <a:latin typeface="LinLibertineT"/>
              </a:rPr>
              <a:t>, </a:t>
            </a:r>
          </a:p>
          <a:p>
            <a:pPr lvl="1"/>
            <a:r>
              <a:rPr lang="en-GB" dirty="0">
                <a:effectLst/>
                <a:latin typeface="LinLibertineT"/>
              </a:rPr>
              <a:t>“</a:t>
            </a:r>
            <a:r>
              <a:rPr lang="en-GB" dirty="0">
                <a:effectLst/>
                <a:latin typeface="LinLibertineTI"/>
              </a:rPr>
              <a:t>Santiago is the capital of Chile</a:t>
            </a:r>
            <a:r>
              <a:rPr lang="en-GB" dirty="0">
                <a:effectLst/>
                <a:latin typeface="LinLibertineT"/>
              </a:rPr>
              <a:t>”, </a:t>
            </a:r>
          </a:p>
          <a:p>
            <a:r>
              <a:rPr lang="en-GB" dirty="0">
                <a:effectLst/>
                <a:latin typeface="LinLibertineT"/>
              </a:rPr>
              <a:t>or </a:t>
            </a:r>
            <a:r>
              <a:rPr lang="en-GB" dirty="0">
                <a:solidFill>
                  <a:srgbClr val="C00000"/>
                </a:solidFill>
                <a:effectLst/>
                <a:latin typeface="LinLibertineT"/>
              </a:rPr>
              <a:t>quantified statements</a:t>
            </a:r>
          </a:p>
          <a:p>
            <a:pPr lvl="1"/>
            <a:r>
              <a:rPr lang="en-GB" dirty="0">
                <a:effectLst/>
                <a:latin typeface="LinLibertineT"/>
              </a:rPr>
              <a:t>“</a:t>
            </a:r>
            <a:r>
              <a:rPr lang="en-GB" dirty="0">
                <a:effectLst/>
                <a:latin typeface="LinLibertineTI"/>
              </a:rPr>
              <a:t>all capitals are cities</a:t>
            </a:r>
            <a:r>
              <a:rPr lang="en-GB" dirty="0">
                <a:effectLst/>
                <a:latin typeface="LinLibertineT"/>
              </a:rPr>
              <a:t>”. </a:t>
            </a:r>
          </a:p>
          <a:p>
            <a:r>
              <a:rPr lang="en-GB" dirty="0">
                <a:effectLst/>
                <a:latin typeface="LinLibertineT"/>
              </a:rPr>
              <a:t>Simple statements can be accumulated as edges in the data graph. </a:t>
            </a:r>
          </a:p>
          <a:p>
            <a:r>
              <a:rPr lang="en-GB" dirty="0">
                <a:effectLst/>
                <a:latin typeface="LinLibertineT"/>
              </a:rPr>
              <a:t>Quantified statements require a more expressive way to represent knowledge – such as </a:t>
            </a:r>
            <a:r>
              <a:rPr lang="en-GB" dirty="0">
                <a:effectLst/>
                <a:latin typeface="LinLibertineTI"/>
              </a:rPr>
              <a:t>ontologies </a:t>
            </a:r>
            <a:r>
              <a:rPr lang="en-GB" dirty="0">
                <a:effectLst/>
                <a:latin typeface="LinLibertineT"/>
              </a:rPr>
              <a:t>or </a:t>
            </a:r>
            <a:r>
              <a:rPr lang="en-GB" dirty="0">
                <a:effectLst/>
                <a:latin typeface="LinLibertineTI"/>
              </a:rPr>
              <a:t>rules </a:t>
            </a:r>
            <a:endParaRPr lang="en-GB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774C-8BB0-727E-8D5B-E07DA123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C4F0-6E0E-ACA2-DF54-C3396FA2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EBC9-6516-2F47-AD5C-B3896BC5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88FA-B9ED-892A-B890-DD0D6547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models and query languages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61DD-1A15-3F5F-FE51-8BDF4140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LinBiolinumTI"/>
              </a:rPr>
              <a:t>Directed edge-labelled graphs </a:t>
            </a:r>
          </a:p>
          <a:p>
            <a:pPr lvl="1"/>
            <a:r>
              <a:rPr lang="en-GB" dirty="0">
                <a:latin typeface="LinBiolinumTI"/>
              </a:rPr>
              <a:t>e.g. RDF</a:t>
            </a:r>
          </a:p>
          <a:p>
            <a:r>
              <a:rPr lang="en-GB" dirty="0">
                <a:latin typeface="LinBiolinumTI"/>
              </a:rPr>
              <a:t>Graph datasets</a:t>
            </a:r>
          </a:p>
          <a:p>
            <a:pPr lvl="1"/>
            <a:r>
              <a:rPr lang="en-GB" dirty="0" err="1">
                <a:latin typeface="LinBiolinumTI"/>
              </a:rPr>
              <a:t>e..g</a:t>
            </a:r>
            <a:r>
              <a:rPr lang="en-GB" dirty="0">
                <a:latin typeface="LinBiolinumTI"/>
              </a:rPr>
              <a:t> RDF datasets</a:t>
            </a:r>
          </a:p>
          <a:p>
            <a:pPr lvl="1"/>
            <a:endParaRPr lang="en-GB" dirty="0">
              <a:latin typeface="LinBiolinumTI"/>
            </a:endParaRPr>
          </a:p>
          <a:p>
            <a:r>
              <a:rPr lang="en-GB" sz="1800" b="1" dirty="0">
                <a:effectLst/>
                <a:latin typeface="LinBiolinumTI"/>
              </a:rPr>
              <a:t>Property graphs</a:t>
            </a:r>
          </a:p>
          <a:p>
            <a:pPr lvl="1"/>
            <a:r>
              <a:rPr lang="en-GB" dirty="0">
                <a:latin typeface="LinBiolinumTI"/>
              </a:rPr>
              <a:t>property-value pairs</a:t>
            </a:r>
          </a:p>
          <a:p>
            <a:pPr lvl="2"/>
            <a:r>
              <a:rPr lang="en-GB" dirty="0">
                <a:latin typeface="LinBiolinumTI"/>
              </a:rPr>
              <a:t>on nodes</a:t>
            </a:r>
          </a:p>
          <a:p>
            <a:pPr lvl="2"/>
            <a:r>
              <a:rPr lang="en-GB" dirty="0">
                <a:latin typeface="LinBiolinumTI"/>
              </a:rPr>
              <a:t>on edges</a:t>
            </a:r>
          </a:p>
          <a:p>
            <a:pPr lvl="1"/>
            <a:r>
              <a:rPr lang="en-GB" dirty="0">
                <a:latin typeface="LinBiolinumTI"/>
              </a:rPr>
              <a:t>typed nodes and edges</a:t>
            </a:r>
          </a:p>
          <a:p>
            <a:pPr lvl="1"/>
            <a:endParaRPr lang="en-GB" dirty="0">
              <a:latin typeface="LinBiolinumTI"/>
            </a:endParaRPr>
          </a:p>
          <a:p>
            <a:r>
              <a:rPr lang="en-GB" dirty="0">
                <a:latin typeface="LinBiolinumTI"/>
              </a:rPr>
              <a:t>Translation without loss of information DELG ↔︎ PG</a:t>
            </a:r>
            <a:endParaRPr lang="en-GB" dirty="0"/>
          </a:p>
          <a:p>
            <a:endParaRPr lang="en-GB" dirty="0">
              <a:latin typeface="LinBiolinumTI"/>
            </a:endParaRPr>
          </a:p>
          <a:p>
            <a:pPr lvl="1"/>
            <a:endParaRPr lang="en-GB" dirty="0">
              <a:latin typeface="LinBiolinumTI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C5EE-A1BA-E5BF-2B65-550710C6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19C6-0F19-65C4-2FAE-084A99AC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E0FA-D8B9-3AFE-82D5-1A4F56D6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F6ABD-5F20-C950-6340-E25FA289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29" y="1494362"/>
            <a:ext cx="5371171" cy="2726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0A987-D17D-913A-6D0A-2122E82FC465}"/>
              </a:ext>
            </a:extLst>
          </p:cNvPr>
          <p:cNvSpPr txBox="1"/>
          <p:nvPr/>
        </p:nvSpPr>
        <p:spPr>
          <a:xfrm>
            <a:off x="6802249" y="4066749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338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4036-8EB0-2F43-E08E-02C6FF6B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8CFE-ACA0-CCE3-33CD-2369F7B5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1A6B-130A-1DB0-CBC6-63DF948F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0304-6745-5BD1-6164-EB11CE6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B8951-C47C-D822-1057-E81669E5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effectLst/>
                <a:latin typeface="LinBiolinumTI"/>
              </a:rPr>
              <a:t>Semantic schema</a:t>
            </a:r>
          </a:p>
          <a:p>
            <a:pPr marL="0" indent="0">
              <a:buNone/>
            </a:pPr>
            <a:endParaRPr lang="en-GB" sz="1800" b="1" dirty="0">
              <a:effectLst/>
              <a:latin typeface="LinBiolinumTI"/>
            </a:endParaRPr>
          </a:p>
          <a:p>
            <a:pPr lvl="1"/>
            <a:r>
              <a:rPr lang="en-GB" dirty="0">
                <a:latin typeface="LinBiolinumTI"/>
              </a:rPr>
              <a:t>e.g. RDF Schema</a:t>
            </a:r>
            <a:r>
              <a:rPr lang="en-GB" dirty="0">
                <a:effectLst/>
                <a:latin typeface="LinBiolinumTI"/>
              </a:rPr>
              <a:t> </a:t>
            </a:r>
            <a:endParaRPr lang="en-GB" dirty="0"/>
          </a:p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53166-5462-7E93-7D49-50C25230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6" y="2711693"/>
            <a:ext cx="7772400" cy="2142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2392D-7BA8-696B-887C-F6EB0960D357}"/>
              </a:ext>
            </a:extLst>
          </p:cNvPr>
          <p:cNvSpPr txBox="1"/>
          <p:nvPr/>
        </p:nvSpPr>
        <p:spPr>
          <a:xfrm>
            <a:off x="6624826" y="4898968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457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1E0D-F3AE-84BC-2BBE-C5C88BB1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E8F8-079F-A27E-6460-9F22D13E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Validating schema</a:t>
            </a:r>
          </a:p>
          <a:p>
            <a:pPr marL="0" indent="0">
              <a:buNone/>
            </a:pPr>
            <a:endParaRPr lang="en-AU" b="1" dirty="0"/>
          </a:p>
          <a:p>
            <a:pPr lvl="1"/>
            <a:r>
              <a:rPr lang="en-GB" dirty="0">
                <a:effectLst/>
                <a:latin typeface="LinLibertineT"/>
              </a:rPr>
              <a:t>to represent diverse, incomplete data at large-scale → OWA</a:t>
            </a:r>
          </a:p>
          <a:p>
            <a:pPr lvl="1"/>
            <a:r>
              <a:rPr lang="en-GB" dirty="0">
                <a:effectLst/>
                <a:latin typeface="LinLibertineT"/>
              </a:rPr>
              <a:t>in some scenarios → guarantee that (part of) the data graph is “complete”. </a:t>
            </a:r>
          </a:p>
          <a:p>
            <a:pPr lvl="1"/>
            <a:endParaRPr lang="en-GB" dirty="0">
              <a:latin typeface="LinLibertineT"/>
            </a:endParaRPr>
          </a:p>
          <a:p>
            <a:pPr lvl="1"/>
            <a:r>
              <a:rPr lang="en-GB" dirty="0">
                <a:latin typeface="LinLibertineT"/>
              </a:rPr>
              <a:t>UML class diagram</a:t>
            </a:r>
          </a:p>
          <a:p>
            <a:pPr lvl="1"/>
            <a:r>
              <a:rPr lang="en-GB" dirty="0">
                <a:latin typeface="LinLibertineT"/>
              </a:rPr>
              <a:t>SHACL shapes</a:t>
            </a:r>
            <a:endParaRPr lang="en-GB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36A2-8EB5-BC8D-391F-DB21A87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CF2D-0A9A-23B3-9992-1856F827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9B78-3793-9BA9-E439-C89A18B3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6423-A3B6-BF3D-1B7D-D769099C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802C8-838A-01EC-F93D-EF40A53C8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1800" b="1" dirty="0">
                    <a:effectLst/>
                    <a:latin typeface="LinBiolinumTI"/>
                  </a:rPr>
                  <a:t>Emergent schema</a:t>
                </a:r>
              </a:p>
              <a:p>
                <a:pPr marL="0" indent="0">
                  <a:buNone/>
                </a:pPr>
                <a:endParaRPr lang="en-GB" b="1" dirty="0">
                  <a:latin typeface="LinBiolinumTI"/>
                </a:endParaRPr>
              </a:p>
              <a:p>
                <a:pPr marL="0" indent="0">
                  <a:buNone/>
                </a:pPr>
                <a:r>
                  <a:rPr lang="en-GB" b="1" dirty="0">
                    <a:latin typeface="LinBiolinumTI"/>
                  </a:rPr>
                  <a:t>Quotient graph</a:t>
                </a:r>
                <a:endParaRPr lang="en-GB" dirty="0">
                  <a:latin typeface="LinBiolinumTI"/>
                </a:endParaRPr>
              </a:p>
              <a:p>
                <a:pPr lvl="1"/>
                <a:endParaRPr lang="en-GB" dirty="0">
                  <a:latin typeface="LinBiolinumTI"/>
                </a:endParaRPr>
              </a:p>
              <a:p>
                <a:pPr lvl="1"/>
                <a:r>
                  <a:rPr lang="en-GB" dirty="0">
                    <a:latin typeface="LinBiolinumTI"/>
                  </a:rPr>
                  <a:t>partition node set into equivalence classes </a:t>
                </a:r>
              </a:p>
              <a:p>
                <a:pPr lvl="2"/>
                <a:r>
                  <a:rPr lang="en-GB" sz="1800" dirty="0">
                    <a:effectLst/>
                    <a:latin typeface="LinLibertineT"/>
                  </a:rPr>
                  <a:t>based on their context </a:t>
                </a:r>
              </a:p>
              <a:p>
                <a:pPr lvl="2"/>
                <a:endParaRPr lang="en-GB" dirty="0">
                  <a:latin typeface="LinLibertineT"/>
                </a:endParaRPr>
              </a:p>
              <a:p>
                <a:pPr lvl="1"/>
                <a:r>
                  <a:rPr lang="en-GB" dirty="0">
                    <a:latin typeface="LinLibertineT"/>
                  </a:rPr>
                  <a:t>replace node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LinLibertineT"/>
                  </a:rPr>
                  <a:t> by its class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LinLibertineT"/>
                  </a:rPr>
                  <a:t>, keep the edges</a:t>
                </a:r>
              </a:p>
              <a:p>
                <a:pPr lvl="1"/>
                <a:endParaRPr lang="en-GB" dirty="0">
                  <a:latin typeface="LinLibertineT"/>
                </a:endParaRPr>
              </a:p>
              <a:p>
                <a:pPr lvl="2"/>
                <a:r>
                  <a:rPr lang="en-GB" dirty="0">
                    <a:latin typeface="LinLibertineT"/>
                  </a:rPr>
                  <a:t>simulation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⇒ 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LinLibertineT"/>
                </a:endParaRPr>
              </a:p>
              <a:p>
                <a:pPr lvl="2"/>
                <a:r>
                  <a:rPr lang="en-GB" dirty="0" err="1">
                    <a:latin typeface="LinLibertineT"/>
                  </a:rPr>
                  <a:t>bisimulation</a:t>
                </a:r>
                <a:r>
                  <a:rPr lang="en-GB" dirty="0">
                    <a:latin typeface="LinLibertineT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⇒ 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LinLibertineT"/>
                  </a:rPr>
                  <a:t> </a:t>
                </a:r>
                <a:r>
                  <a:rPr lang="en-GB" dirty="0" err="1">
                    <a:latin typeface="LinLibertineT"/>
                  </a:rPr>
                  <a:t>iff</a:t>
                </a:r>
                <a:r>
                  <a:rPr lang="en-GB" dirty="0">
                    <a:latin typeface="LinLibertineT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LinLibertineT"/>
                  </a:rPr>
                  <a:t> </a:t>
                </a:r>
              </a:p>
              <a:p>
                <a:pPr lvl="1"/>
                <a:endParaRPr lang="en-GB" dirty="0">
                  <a:latin typeface="LinLibertineT"/>
                </a:endParaRPr>
              </a:p>
              <a:p>
                <a:pPr lvl="1"/>
                <a:endParaRPr lang="en-GB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802C8-838A-01EC-F93D-EF40A53C8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6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7AE9-A2C7-98E5-F746-1A337F5C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1969-94F8-748E-634C-8EA4D19F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A828-F4C6-25A3-6637-85D48976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1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3A25-FAC8-F70A-DEBF-65B7E196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3D90-24DA-385D-E58A-873A7717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FAE8-7774-0458-A8AC-EE20C4A0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4C17F-1F52-24DE-16E8-FA750A49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49" y="1478233"/>
            <a:ext cx="5877659" cy="2758533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2B785A4-8F34-12B3-72DD-8490CB2657EB}"/>
              </a:ext>
            </a:extLst>
          </p:cNvPr>
          <p:cNvSpPr/>
          <p:nvPr/>
        </p:nvSpPr>
        <p:spPr bwMode="auto">
          <a:xfrm>
            <a:off x="2951949" y="1925453"/>
            <a:ext cx="3960706" cy="867060"/>
          </a:xfrm>
          <a:custGeom>
            <a:avLst/>
            <a:gdLst>
              <a:gd name="connsiteX0" fmla="*/ 620041 w 3960706"/>
              <a:gd name="connsiteY0" fmla="*/ 85371 h 867060"/>
              <a:gd name="connsiteX1" fmla="*/ 118237 w 3960706"/>
              <a:gd name="connsiteY1" fmla="*/ 129976 h 867060"/>
              <a:gd name="connsiteX2" fmla="*/ 73632 w 3960706"/>
              <a:gd name="connsiteY2" fmla="*/ 609478 h 867060"/>
              <a:gd name="connsiteX3" fmla="*/ 988032 w 3960706"/>
              <a:gd name="connsiteY3" fmla="*/ 698688 h 867060"/>
              <a:gd name="connsiteX4" fmla="*/ 3307485 w 3960706"/>
              <a:gd name="connsiteY4" fmla="*/ 865956 h 867060"/>
              <a:gd name="connsiteX5" fmla="*/ 3943105 w 3960706"/>
              <a:gd name="connsiteY5" fmla="*/ 609478 h 867060"/>
              <a:gd name="connsiteX6" fmla="*/ 3720080 w 3960706"/>
              <a:gd name="connsiteY6" fmla="*/ 152278 h 867060"/>
              <a:gd name="connsiteX7" fmla="*/ 3062159 w 3960706"/>
              <a:gd name="connsiteY7" fmla="*/ 18464 h 867060"/>
              <a:gd name="connsiteX8" fmla="*/ 2549202 w 3960706"/>
              <a:gd name="connsiteY8" fmla="*/ 509117 h 867060"/>
              <a:gd name="connsiteX9" fmla="*/ 1500988 w 3960706"/>
              <a:gd name="connsiteY9" fmla="*/ 620630 h 867060"/>
              <a:gd name="connsiteX10" fmla="*/ 921124 w 3960706"/>
              <a:gd name="connsiteY10" fmla="*/ 252639 h 867060"/>
              <a:gd name="connsiteX11" fmla="*/ 620041 w 3960706"/>
              <a:gd name="connsiteY11" fmla="*/ 85371 h 8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0706" h="867060">
                <a:moveTo>
                  <a:pt x="620041" y="85371"/>
                </a:moveTo>
                <a:cubicBezTo>
                  <a:pt x="486226" y="64927"/>
                  <a:pt x="209305" y="42625"/>
                  <a:pt x="118237" y="129976"/>
                </a:cubicBezTo>
                <a:cubicBezTo>
                  <a:pt x="27169" y="217327"/>
                  <a:pt x="-71334" y="514693"/>
                  <a:pt x="73632" y="609478"/>
                </a:cubicBezTo>
                <a:cubicBezTo>
                  <a:pt x="218598" y="704263"/>
                  <a:pt x="988032" y="698688"/>
                  <a:pt x="988032" y="698688"/>
                </a:cubicBezTo>
                <a:cubicBezTo>
                  <a:pt x="1527008" y="741434"/>
                  <a:pt x="2814973" y="880824"/>
                  <a:pt x="3307485" y="865956"/>
                </a:cubicBezTo>
                <a:cubicBezTo>
                  <a:pt x="3799997" y="851088"/>
                  <a:pt x="3874339" y="728424"/>
                  <a:pt x="3943105" y="609478"/>
                </a:cubicBezTo>
                <a:cubicBezTo>
                  <a:pt x="4011871" y="490532"/>
                  <a:pt x="3866904" y="250780"/>
                  <a:pt x="3720080" y="152278"/>
                </a:cubicBezTo>
                <a:cubicBezTo>
                  <a:pt x="3573256" y="53776"/>
                  <a:pt x="3257305" y="-41009"/>
                  <a:pt x="3062159" y="18464"/>
                </a:cubicBezTo>
                <a:cubicBezTo>
                  <a:pt x="2867013" y="77937"/>
                  <a:pt x="2809397" y="408756"/>
                  <a:pt x="2549202" y="509117"/>
                </a:cubicBezTo>
                <a:cubicBezTo>
                  <a:pt x="2289007" y="609478"/>
                  <a:pt x="1772334" y="663376"/>
                  <a:pt x="1500988" y="620630"/>
                </a:cubicBezTo>
                <a:cubicBezTo>
                  <a:pt x="1229642" y="577884"/>
                  <a:pt x="1066090" y="341849"/>
                  <a:pt x="921124" y="252639"/>
                </a:cubicBezTo>
                <a:cubicBezTo>
                  <a:pt x="776158" y="163429"/>
                  <a:pt x="753856" y="105815"/>
                  <a:pt x="620041" y="85371"/>
                </a:cubicBez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CE7188D-A596-CBAD-6C3D-CDF5D98B0E2C}"/>
              </a:ext>
            </a:extLst>
          </p:cNvPr>
          <p:cNvSpPr/>
          <p:nvPr/>
        </p:nvSpPr>
        <p:spPr bwMode="auto">
          <a:xfrm>
            <a:off x="2943191" y="1232843"/>
            <a:ext cx="4355742" cy="776714"/>
          </a:xfrm>
          <a:custGeom>
            <a:avLst/>
            <a:gdLst>
              <a:gd name="connsiteX0" fmla="*/ 92585 w 4355742"/>
              <a:gd name="connsiteY0" fmla="*/ 200785 h 776714"/>
              <a:gd name="connsiteX1" fmla="*/ 81434 w 4355742"/>
              <a:gd name="connsiteY1" fmla="*/ 256541 h 776714"/>
              <a:gd name="connsiteX2" fmla="*/ 81434 w 4355742"/>
              <a:gd name="connsiteY2" fmla="*/ 613380 h 776714"/>
              <a:gd name="connsiteX3" fmla="*/ 772810 w 4355742"/>
              <a:gd name="connsiteY3" fmla="*/ 646834 h 776714"/>
              <a:gd name="connsiteX4" fmla="*/ 1363824 w 4355742"/>
              <a:gd name="connsiteY4" fmla="*/ 334600 h 776714"/>
              <a:gd name="connsiteX5" fmla="*/ 2579307 w 4355742"/>
              <a:gd name="connsiteY5" fmla="*/ 289995 h 776714"/>
              <a:gd name="connsiteX6" fmla="*/ 2891541 w 4355742"/>
              <a:gd name="connsiteY6" fmla="*/ 691439 h 776714"/>
              <a:gd name="connsiteX7" fmla="*/ 3962058 w 4355742"/>
              <a:gd name="connsiteY7" fmla="*/ 736044 h 776714"/>
              <a:gd name="connsiteX8" fmla="*/ 4162780 w 4355742"/>
              <a:gd name="connsiteY8" fmla="*/ 211936 h 776714"/>
              <a:gd name="connsiteX9" fmla="*/ 1296917 w 4355742"/>
              <a:gd name="connsiteY9" fmla="*/ 63 h 776714"/>
              <a:gd name="connsiteX10" fmla="*/ 92585 w 4355742"/>
              <a:gd name="connsiteY10" fmla="*/ 200785 h 7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55742" h="776714">
                <a:moveTo>
                  <a:pt x="92585" y="200785"/>
                </a:moveTo>
                <a:cubicBezTo>
                  <a:pt x="-109995" y="243531"/>
                  <a:pt x="83292" y="187775"/>
                  <a:pt x="81434" y="256541"/>
                </a:cubicBezTo>
                <a:cubicBezTo>
                  <a:pt x="79576" y="325307"/>
                  <a:pt x="-33795" y="548331"/>
                  <a:pt x="81434" y="613380"/>
                </a:cubicBezTo>
                <a:cubicBezTo>
                  <a:pt x="196663" y="678429"/>
                  <a:pt x="559078" y="693297"/>
                  <a:pt x="772810" y="646834"/>
                </a:cubicBezTo>
                <a:cubicBezTo>
                  <a:pt x="986542" y="600371"/>
                  <a:pt x="1062741" y="394073"/>
                  <a:pt x="1363824" y="334600"/>
                </a:cubicBezTo>
                <a:cubicBezTo>
                  <a:pt x="1664907" y="275127"/>
                  <a:pt x="2324688" y="230522"/>
                  <a:pt x="2579307" y="289995"/>
                </a:cubicBezTo>
                <a:cubicBezTo>
                  <a:pt x="2833927" y="349468"/>
                  <a:pt x="2661083" y="617098"/>
                  <a:pt x="2891541" y="691439"/>
                </a:cubicBezTo>
                <a:cubicBezTo>
                  <a:pt x="3121999" y="765780"/>
                  <a:pt x="3750185" y="815961"/>
                  <a:pt x="3962058" y="736044"/>
                </a:cubicBezTo>
                <a:cubicBezTo>
                  <a:pt x="4173931" y="656127"/>
                  <a:pt x="4606970" y="334599"/>
                  <a:pt x="4162780" y="211936"/>
                </a:cubicBezTo>
                <a:cubicBezTo>
                  <a:pt x="3718590" y="89273"/>
                  <a:pt x="1973424" y="3780"/>
                  <a:pt x="1296917" y="63"/>
                </a:cubicBezTo>
                <a:cubicBezTo>
                  <a:pt x="620410" y="-3654"/>
                  <a:pt x="295165" y="158039"/>
                  <a:pt x="92585" y="200785"/>
                </a:cubicBezTo>
                <a:close/>
              </a:path>
            </a:pathLst>
          </a:cu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7C23BDE-9C4C-857D-121A-9DDA7F8C3278}"/>
              </a:ext>
            </a:extLst>
          </p:cNvPr>
          <p:cNvSpPr/>
          <p:nvPr/>
        </p:nvSpPr>
        <p:spPr bwMode="auto">
          <a:xfrm>
            <a:off x="1217662" y="1228280"/>
            <a:ext cx="1550777" cy="1562058"/>
          </a:xfrm>
          <a:custGeom>
            <a:avLst/>
            <a:gdLst>
              <a:gd name="connsiteX0" fmla="*/ 323851 w 1550777"/>
              <a:gd name="connsiteY0" fmla="*/ 1958 h 1562058"/>
              <a:gd name="connsiteX1" fmla="*/ 1416670 w 1550777"/>
              <a:gd name="connsiteY1" fmla="*/ 180378 h 1562058"/>
              <a:gd name="connsiteX2" fmla="*/ 1517031 w 1550777"/>
              <a:gd name="connsiteY2" fmla="*/ 938661 h 1562058"/>
              <a:gd name="connsiteX3" fmla="*/ 1271704 w 1550777"/>
              <a:gd name="connsiteY3" fmla="*/ 1518524 h 1562058"/>
              <a:gd name="connsiteX4" fmla="*/ 67373 w 1550777"/>
              <a:gd name="connsiteY4" fmla="*/ 1440466 h 1562058"/>
              <a:gd name="connsiteX5" fmla="*/ 145431 w 1550777"/>
              <a:gd name="connsiteY5" fmla="*/ 804846 h 1562058"/>
              <a:gd name="connsiteX6" fmla="*/ 78524 w 1550777"/>
              <a:gd name="connsiteY6" fmla="*/ 247285 h 1562058"/>
              <a:gd name="connsiteX7" fmla="*/ 323851 w 1550777"/>
              <a:gd name="connsiteY7" fmla="*/ 1958 h 156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777" h="1562058">
                <a:moveTo>
                  <a:pt x="323851" y="1958"/>
                </a:moveTo>
                <a:cubicBezTo>
                  <a:pt x="546875" y="-9193"/>
                  <a:pt x="1217807" y="24261"/>
                  <a:pt x="1416670" y="180378"/>
                </a:cubicBezTo>
                <a:cubicBezTo>
                  <a:pt x="1615533" y="336495"/>
                  <a:pt x="1541192" y="715637"/>
                  <a:pt x="1517031" y="938661"/>
                </a:cubicBezTo>
                <a:cubicBezTo>
                  <a:pt x="1492870" y="1161685"/>
                  <a:pt x="1513314" y="1434890"/>
                  <a:pt x="1271704" y="1518524"/>
                </a:cubicBezTo>
                <a:cubicBezTo>
                  <a:pt x="1030094" y="1602158"/>
                  <a:pt x="255085" y="1559412"/>
                  <a:pt x="67373" y="1440466"/>
                </a:cubicBezTo>
                <a:cubicBezTo>
                  <a:pt x="-120339" y="1321520"/>
                  <a:pt x="143573" y="1003709"/>
                  <a:pt x="145431" y="804846"/>
                </a:cubicBezTo>
                <a:cubicBezTo>
                  <a:pt x="147289" y="605983"/>
                  <a:pt x="46929" y="381100"/>
                  <a:pt x="78524" y="247285"/>
                </a:cubicBezTo>
                <a:cubicBezTo>
                  <a:pt x="110119" y="113470"/>
                  <a:pt x="100827" y="13109"/>
                  <a:pt x="323851" y="1958"/>
                </a:cubicBezTo>
                <a:close/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832C6-2D27-AD20-C250-3D8C9972C87B}"/>
              </a:ext>
            </a:extLst>
          </p:cNvPr>
          <p:cNvSpPr txBox="1"/>
          <p:nvPr/>
        </p:nvSpPr>
        <p:spPr>
          <a:xfrm>
            <a:off x="6802249" y="4066749"/>
            <a:ext cx="191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</a:rPr>
              <a:t>Hogan et al. (2022)</a:t>
            </a:r>
            <a:endParaRPr lang="en-CH" sz="14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68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816FE9-1F01-1570-BFF8-2FD0E901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04262-B2B5-373A-8CB0-1CDDE96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32658"/>
            <a:ext cx="7772400" cy="4147344"/>
          </a:xfrm>
        </p:spPr>
        <p:txBody>
          <a:bodyPr/>
          <a:lstStyle/>
          <a:p>
            <a:r>
              <a:rPr lang="en-AU" dirty="0"/>
              <a:t>Facts considered true with respect to a context (scope of truth)</a:t>
            </a:r>
          </a:p>
          <a:p>
            <a:pPr lvl="1"/>
            <a:r>
              <a:rPr lang="en-AU" dirty="0"/>
              <a:t>temporal</a:t>
            </a:r>
          </a:p>
          <a:p>
            <a:pPr lvl="1"/>
            <a:r>
              <a:rPr lang="en-AU" dirty="0"/>
              <a:t>geographic</a:t>
            </a:r>
          </a:p>
          <a:p>
            <a:pPr lvl="1"/>
            <a:r>
              <a:rPr lang="en-AU" dirty="0"/>
              <a:t>provenance</a:t>
            </a:r>
          </a:p>
          <a:p>
            <a:pPr lvl="1"/>
            <a:endParaRPr lang="en-AU" dirty="0"/>
          </a:p>
          <a:p>
            <a:pPr marL="471488" lvl="1" indent="0">
              <a:buNone/>
            </a:pPr>
            <a:r>
              <a:rPr lang="en-AU" dirty="0"/>
              <a:t>Often left implicit, e.g. temporal context = now</a:t>
            </a:r>
          </a:p>
          <a:p>
            <a:pPr lvl="1"/>
            <a:endParaRPr lang="en-AU" dirty="0"/>
          </a:p>
          <a:p>
            <a:r>
              <a:rPr lang="en-AU" dirty="0"/>
              <a:t>Representation</a:t>
            </a:r>
          </a:p>
          <a:p>
            <a:pPr lvl="1"/>
            <a:r>
              <a:rPr lang="en-AU" dirty="0"/>
              <a:t>direct (with TIME, PROV, … ontologies)</a:t>
            </a:r>
          </a:p>
          <a:p>
            <a:pPr lvl="1"/>
            <a:r>
              <a:rPr lang="en-AU" dirty="0"/>
              <a:t>reification</a:t>
            </a:r>
          </a:p>
          <a:p>
            <a:pPr lvl="1"/>
            <a:r>
              <a:rPr lang="en-AU" dirty="0"/>
              <a:t>higher arity</a:t>
            </a:r>
          </a:p>
          <a:p>
            <a:pPr lvl="1"/>
            <a:r>
              <a:rPr lang="en-AU" dirty="0"/>
              <a:t>annotation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6C02-F925-D0D6-0FB5-C6A49098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Knowledge graphs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BCAAE-BB59-83FB-FACE-6ECBB20E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1B37-82B4-DB7F-41EB-263B731C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38BAE-5B47-124D-8F69-1D5DC0E0AA25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76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72C21"/>
      </a:hlink>
      <a:folHlink>
        <a:srgbClr val="99CC00"/>
      </a:folHlink>
    </a:clrScheme>
    <a:fontScheme name="Blank Presentation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MU Concrete Roman"/>
            <a:cs typeface="CMU Concrete Roman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41137</TotalTime>
  <Words>1199</Words>
  <Application>Microsoft Macintosh PowerPoint</Application>
  <PresentationFormat>On-screen Show (16:10)</PresentationFormat>
  <Paragraphs>272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Cambria Math</vt:lpstr>
      <vt:lpstr>CMU Concrete Roman</vt:lpstr>
      <vt:lpstr>CMU Sans Serif</vt:lpstr>
      <vt:lpstr>LinBiolinumTI</vt:lpstr>
      <vt:lpstr>LinLibertineT</vt:lpstr>
      <vt:lpstr>LinLibertineTB</vt:lpstr>
      <vt:lpstr>LinLibertineTI</vt:lpstr>
      <vt:lpstr>LM Sans 10</vt:lpstr>
      <vt:lpstr>Lucida Grande</vt:lpstr>
      <vt:lpstr>Wingdings</vt:lpstr>
      <vt:lpstr>Blank Presentation</vt:lpstr>
      <vt:lpstr>Knowledge Graphs  G. Falquet</vt:lpstr>
      <vt:lpstr>Contents</vt:lpstr>
      <vt:lpstr>Definitions</vt:lpstr>
      <vt:lpstr>Data models and query languages</vt:lpstr>
      <vt:lpstr>Schema</vt:lpstr>
      <vt:lpstr>Schema</vt:lpstr>
      <vt:lpstr>Schema</vt:lpstr>
      <vt:lpstr>PowerPoint Presentation</vt:lpstr>
      <vt:lpstr>Context</vt:lpstr>
      <vt:lpstr>Reification techniques</vt:lpstr>
      <vt:lpstr>Higher-arity: RDF*</vt:lpstr>
      <vt:lpstr>Higher-arity</vt:lpstr>
      <vt:lpstr>DEDUCTIVE KNOWLEDGE</vt:lpstr>
      <vt:lpstr>PowerPoint Presentation</vt:lpstr>
      <vt:lpstr>PowerPoint Presentation</vt:lpstr>
      <vt:lpstr>INDUCTIVE KNOWLEDGE</vt:lpstr>
      <vt:lpstr>Graph Analytics</vt:lpstr>
      <vt:lpstr>Knowledge Graph Emdeddings</vt:lpstr>
      <vt:lpstr>PowerPoint Presentation</vt:lpstr>
      <vt:lpstr>Translational model</vt:lpstr>
      <vt:lpstr>PowerPoint Presentation</vt:lpstr>
      <vt:lpstr>PowerPoint Presentation</vt:lpstr>
      <vt:lpstr>Language models for embeddings</vt:lpstr>
      <vt:lpstr>Graph Neural Networks</vt:lpstr>
      <vt:lpstr>example</vt:lpstr>
      <vt:lpstr>Symbolic Learning</vt:lpstr>
      <vt:lpstr>OTHER TOPICS</vt:lpstr>
    </vt:vector>
  </TitlesOfParts>
  <Company>-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</dc:title>
  <dc:creator>- -</dc:creator>
  <cp:lastModifiedBy>Gilles Falquet</cp:lastModifiedBy>
  <cp:revision>445</cp:revision>
  <cp:lastPrinted>2009-10-06T07:22:47Z</cp:lastPrinted>
  <dcterms:created xsi:type="dcterms:W3CDTF">2009-10-07T22:02:21Z</dcterms:created>
  <dcterms:modified xsi:type="dcterms:W3CDTF">2024-04-19T08:20:18Z</dcterms:modified>
</cp:coreProperties>
</file>