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1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5326E-8FE4-4307-AE2E-8C843295BA09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1A71B-195E-4189-8905-8DCCFF272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91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Implémenter les algos: réfléchir à comment réussir les objectifs avec du code</a:t>
            </a:r>
          </a:p>
          <a:p>
            <a:r>
              <a:rPr lang="fr-FR" dirty="0"/>
              <a:t>Gérer les événements: planifier les événements à venir</a:t>
            </a:r>
          </a:p>
          <a:p>
            <a:r>
              <a:rPr lang="fr-FR" dirty="0"/>
              <a:t>Collaborer: collaborer pour ne pas pénaliser l’équipe, penser comme une 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A71B-195E-4189-8905-8DCCFF2725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6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pas changé les terminologies du jeu de base</a:t>
            </a:r>
          </a:p>
          <a:p>
            <a:r>
              <a:rPr lang="fr-FR" dirty="0"/>
              <a:t>Équipement: quand on pose une tuile équipement</a:t>
            </a:r>
          </a:p>
          <a:p>
            <a:r>
              <a:rPr lang="fr-FR" dirty="0"/>
              <a:t>Orage: cartes des évènements qui formeront une liste</a:t>
            </a:r>
          </a:p>
          <a:p>
            <a:r>
              <a:rPr lang="fr-FR" dirty="0"/>
              <a:t>Tuiles: « morceau » de code a placer pour écrire l’algo</a:t>
            </a:r>
          </a:p>
          <a:p>
            <a:r>
              <a:rPr lang="fr-FR" dirty="0"/>
              <a:t>Pastilles: permet de lock le code</a:t>
            </a:r>
          </a:p>
          <a:p>
            <a:r>
              <a:rPr lang="fr-FR" dirty="0"/>
              <a:t>Echelle: nombre d’évènement à anticiper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A71B-195E-4189-8905-8DCCFF2725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47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 des indications sur la fonction à implémenter et l’objectif à réaliser</a:t>
            </a:r>
          </a:p>
          <a:p>
            <a:r>
              <a:rPr lang="fr-FR" dirty="0"/>
              <a:t>Les éléments associés donnent des indications sur les tuiles à obtenir et sur comment construire la fonction</a:t>
            </a:r>
          </a:p>
          <a:p>
            <a:r>
              <a:rPr lang="fr-FR" dirty="0"/>
              <a:t>(à tester)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A71B-195E-4189-8905-8DCCFF2725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45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 déplacer: on ne peut se déplacer que sur une tuile</a:t>
            </a:r>
          </a:p>
          <a:p>
            <a:r>
              <a:rPr lang="fr-FR" dirty="0"/>
              <a:t>Poser: on peut poser que sur un endroit adjacent à nous</a:t>
            </a:r>
          </a:p>
          <a:p>
            <a:r>
              <a:rPr lang="fr-FR" dirty="0"/>
              <a:t>Piocher: on retourne 3 on en prend une, pas plus de 3 tuiles par main</a:t>
            </a:r>
          </a:p>
          <a:p>
            <a:r>
              <a:rPr lang="fr-FR" dirty="0"/>
              <a:t>Lock: protège de la bourrasque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A71B-195E-4189-8905-8DCCFF2725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2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Bourrasque: enlève une tuile du choix du joueur de l’algo qu’il construit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A71B-195E-4189-8905-8DCCFF2725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8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Algorithmique: structures de </a:t>
            </a:r>
            <a:r>
              <a:rPr lang="fr-FR" dirty="0" err="1"/>
              <a:t>controles</a:t>
            </a:r>
            <a:r>
              <a:rPr lang="fr-FR" dirty="0"/>
              <a:t>, structures de données, jargon(variables, fonction…)</a:t>
            </a:r>
          </a:p>
          <a:p>
            <a:r>
              <a:rPr lang="fr-FR" dirty="0"/>
              <a:t>Planification: prévoir et réagir en conséquence (plus global que l’info)</a:t>
            </a:r>
          </a:p>
          <a:p>
            <a:r>
              <a:rPr lang="fr-FR" dirty="0"/>
              <a:t>Abstraction: abstraire un problème afin de le résoudre</a:t>
            </a:r>
          </a:p>
          <a:p>
            <a:r>
              <a:rPr lang="fr-FR" dirty="0"/>
              <a:t>Travail en 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A71B-195E-4189-8905-8DCCFF27251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B372B-D3F6-4DBC-81BB-223F0DA5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9C4C81-2F6F-4B24-BA63-F1D23AE55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7D21F-4FF8-4D9A-8218-6056CDA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77D818-C995-4A1F-B3F2-6BF8FF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ACE08-7587-46B7-9208-E878162D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1CAA6-88F7-4C2B-B43B-0FEDA5A4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C419E-94DF-4D5A-9B67-72EC920C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12188-24C0-435A-A9CA-506A3E2C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B2016-699A-4981-B00E-AF7366F3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E7A4EF-903E-495C-AD7B-CFAF14B0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8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1B0DAF-29DE-482B-B603-45AD88A56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25B88C-D21A-4BA1-A6B0-062707FF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FD8F6-E064-4438-B6BB-E358C273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635C39-4554-4FF9-9965-EAE09E65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FD2BF5-FCD3-40F7-BEFD-43AFFDA6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7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61258-6D19-4178-A1A1-67F3B9AE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598182-49FF-4DDC-9EE5-D4CF7446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6CFA4-ABB9-4D0A-A4D5-A04F268B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8AC53-AE6D-4EB1-97AD-1512FF10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7E5E7-4569-475E-B976-E599F416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E38F4-6E9D-44E3-A26F-FCF75B53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CF134B-2289-4611-AA5F-86BD762A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36CB4-C3F8-418F-899D-DD587806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350AB-8DF1-4F06-9F57-4BC188A4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0B8C6-3DFE-4B6E-BBE4-E5315125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A94D3-C902-45B4-BD3E-7CB9D2FC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FC28C-6D22-47F5-9AC5-9A170D59C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3C1603-301F-43C8-B6A7-7A980902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5D60C-DCDE-4AE3-A32B-BED44363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4BB6E-9B87-4FCF-A760-58ACDDC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25820-78BB-4190-8AD1-B6E59271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94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DBC8B-5A1D-4C61-8130-64221235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CDCF8-6EB5-4FBF-A311-D530DF4F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6EAB4-355B-47E7-B0EA-6F6C5439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817C07-3CE1-4783-BECB-09E88ADA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531A15-4522-4065-9F3A-273FACB4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FA4BCD-403E-4EF5-90AB-66252AA6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2103DC-9AAE-4C40-B90F-C0DB8475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39E328-8399-43FD-938E-F2104C70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85B17-D120-435F-B5FA-78563D63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51D751-67EC-4A3E-B0C7-5F7049FA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7C901-D06B-414A-9FF6-67AAAB01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3E5A2C-4BED-4CC3-BB07-396E57A3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F9D9D-B00F-45E3-A774-C143FEFE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96C74F-D223-464F-84BF-60DD3D96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4240F8-CC83-4FDE-9E18-D55562AD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1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1E95-F811-4ED5-BBB7-1D9C115B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B30E9-3BCE-418F-9269-B2A53467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1C37CC-7B59-4020-88F7-B4346898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3F835-4F8D-42EE-8523-4A133F4B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12F30C-46A2-4D9D-8105-7499686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0A005-2BCC-4AB2-96E8-DE9BE6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8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7E3A1-4879-4066-8581-BC398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516BC4-8111-455C-B94B-98CDBBD4A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928BE1-F777-4549-98B3-6FF07B20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D66B96-A3D3-4172-8D06-4A6971ED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CF466-106B-4D74-B640-9BC1FFB2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08C00-F645-4FA8-84B0-7EA5C9D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6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6259BD-7B6C-4BFB-9737-6A6C9D59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9AE5AF-E783-42B7-B550-5557C181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8686A-C123-4CAA-8960-8C87C112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8375-DA71-42D9-9978-97E72D3FCF66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F4292C-DE56-40EA-A804-9D5D0E44B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4869B-09FE-48FA-9C19-5744F2FA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00BD-F94E-46ED-ACC8-21C454FB5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F30BD-FFD6-4F81-BC6F-19E0F7B34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Space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Encoders</a:t>
            </a:r>
            <a:b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</a:b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A2096-E032-446F-B767-0692EE6D0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Let’s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play</a:t>
            </a:r>
            <a:endParaRPr lang="fr-FR" dirty="0">
              <a:solidFill>
                <a:srgbClr val="002060"/>
              </a:solidFill>
            </a:endParaRPr>
          </a:p>
          <a:p>
            <a:endParaRPr lang="fr-FR" dirty="0"/>
          </a:p>
          <a:p>
            <a:r>
              <a:rPr lang="fr-FR" dirty="0"/>
              <a:t>Marvin Fourastié</a:t>
            </a:r>
          </a:p>
          <a:p>
            <a:r>
              <a:rPr lang="fr-FR" dirty="0"/>
              <a:t>Patrick </a:t>
            </a:r>
            <a:r>
              <a:rPr lang="fr-FR" dirty="0" err="1"/>
              <a:t>Sardinha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70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0C2A-61F7-4298-84D1-200D8F76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Pédagogie </a:t>
            </a:r>
          </a:p>
        </p:txBody>
      </p:sp>
      <p:pic>
        <p:nvPicPr>
          <p:cNvPr id="3" name="Image 2" descr="Une image contenant objet&#10;&#10;Description générée automatiquement">
            <a:extLst>
              <a:ext uri="{FF2B5EF4-FFF2-40B4-BE49-F238E27FC236}">
                <a16:creationId xmlns:a16="http://schemas.microsoft.com/office/drawing/2014/main" id="{F566DF37-9E27-4D2F-B7BE-E021590EA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24579" y="2102895"/>
            <a:ext cx="952633" cy="95263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9D51D6-EABF-4162-8FAA-F0D52BD5B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42" y="4210760"/>
            <a:ext cx="952633" cy="9526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AD4B59-D677-49FC-BE4A-F2BA8FE92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42" y="2171707"/>
            <a:ext cx="883821" cy="8838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A44DA2-8EA6-4A19-A0C0-91C2531E2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8" y="4210760"/>
            <a:ext cx="952633" cy="9526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539F09-9009-4945-ADD5-730173ED63D4}"/>
              </a:ext>
            </a:extLst>
          </p:cNvPr>
          <p:cNvSpPr txBox="1"/>
          <p:nvPr/>
        </p:nvSpPr>
        <p:spPr>
          <a:xfrm>
            <a:off x="3190461" y="2276061"/>
            <a:ext cx="223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Algorithmique</a:t>
            </a:r>
            <a:endParaRPr lang="fr-FR" sz="2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C9A0E7-DD54-4ECB-BC83-111A09B1EDB9}"/>
              </a:ext>
            </a:extLst>
          </p:cNvPr>
          <p:cNvSpPr txBox="1"/>
          <p:nvPr/>
        </p:nvSpPr>
        <p:spPr>
          <a:xfrm>
            <a:off x="3190461" y="4456243"/>
            <a:ext cx="223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Abstraction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B3DEA5-0B04-427A-A71D-341B8440D24A}"/>
              </a:ext>
            </a:extLst>
          </p:cNvPr>
          <p:cNvSpPr txBox="1"/>
          <p:nvPr/>
        </p:nvSpPr>
        <p:spPr>
          <a:xfrm>
            <a:off x="8096790" y="4456242"/>
            <a:ext cx="223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Travail d’équipe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8573CA-5986-45F9-A6B4-AD5ECBC7EA87}"/>
              </a:ext>
            </a:extLst>
          </p:cNvPr>
          <p:cNvSpPr txBox="1"/>
          <p:nvPr/>
        </p:nvSpPr>
        <p:spPr>
          <a:xfrm>
            <a:off x="8096790" y="2348378"/>
            <a:ext cx="223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283977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E6C4D-A2BB-4A8A-A7BD-91B05CAB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Pour la prochaine fois…</a:t>
            </a:r>
          </a:p>
        </p:txBody>
      </p:sp>
      <p:pic>
        <p:nvPicPr>
          <p:cNvPr id="4" name="Image 3" descr="Une image contenant horloge, objet, intérieur&#10;&#10;Description générée automatiquement">
            <a:extLst>
              <a:ext uri="{FF2B5EF4-FFF2-40B4-BE49-F238E27FC236}">
                <a16:creationId xmlns:a16="http://schemas.microsoft.com/office/drawing/2014/main" id="{A4C8A35C-05AE-4B71-9E15-0B1FFB61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29" y="2046831"/>
            <a:ext cx="952633" cy="9526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3BE1E2-5C8A-44C2-B976-BDB89533DC42}"/>
              </a:ext>
            </a:extLst>
          </p:cNvPr>
          <p:cNvSpPr txBox="1"/>
          <p:nvPr/>
        </p:nvSpPr>
        <p:spPr>
          <a:xfrm>
            <a:off x="5182364" y="2261537"/>
            <a:ext cx="425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Ajuster les éléments du jeu</a:t>
            </a:r>
          </a:p>
        </p:txBody>
      </p:sp>
      <p:pic>
        <p:nvPicPr>
          <p:cNvPr id="7" name="Image 6" descr="Une image contenant objet, moniteur, horloge&#10;&#10;Description générée automatiquement">
            <a:extLst>
              <a:ext uri="{FF2B5EF4-FFF2-40B4-BE49-F238E27FC236}">
                <a16:creationId xmlns:a16="http://schemas.microsoft.com/office/drawing/2014/main" id="{C4EFC71C-F53D-4E11-9564-2AB2F2AB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29" y="3261560"/>
            <a:ext cx="952633" cy="9526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DF8621B-21B8-4C50-A8FD-20966E1F7C4C}"/>
              </a:ext>
            </a:extLst>
          </p:cNvPr>
          <p:cNvSpPr txBox="1"/>
          <p:nvPr/>
        </p:nvSpPr>
        <p:spPr>
          <a:xfrm>
            <a:off x="5182364" y="3429000"/>
            <a:ext cx="442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Tester avec différents publics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819001-9577-43D0-BD88-7D86293C5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29" y="4570336"/>
            <a:ext cx="952633" cy="9526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B015561-175A-43DE-98CE-8C67C9413DB0}"/>
              </a:ext>
            </a:extLst>
          </p:cNvPr>
          <p:cNvSpPr txBox="1"/>
          <p:nvPr/>
        </p:nvSpPr>
        <p:spPr>
          <a:xfrm>
            <a:off x="5182363" y="4684644"/>
            <a:ext cx="442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Réfléchir à l’esthétique</a:t>
            </a:r>
          </a:p>
        </p:txBody>
      </p:sp>
    </p:spTree>
    <p:extLst>
      <p:ext uri="{BB962C8B-B14F-4D97-AF65-F5344CB8AC3E}">
        <p14:creationId xmlns:p14="http://schemas.microsoft.com/office/powerpoint/2010/main" val="35534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86F93-1BCC-4734-B131-0E7D446A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Enjeux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7C9C2D-91B9-4A3B-9047-44D75237347E}"/>
              </a:ext>
            </a:extLst>
          </p:cNvPr>
          <p:cNvSpPr txBox="1"/>
          <p:nvPr/>
        </p:nvSpPr>
        <p:spPr>
          <a:xfrm>
            <a:off x="4012707" y="2265069"/>
            <a:ext cx="387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Implémenter des algorithmes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5FC023-3ECE-4D5B-AD92-9BCB80BAD3AA}"/>
              </a:ext>
            </a:extLst>
          </p:cNvPr>
          <p:cNvSpPr txBox="1"/>
          <p:nvPr/>
        </p:nvSpPr>
        <p:spPr>
          <a:xfrm>
            <a:off x="4012707" y="3415912"/>
            <a:ext cx="387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Gérer les événements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53E5B2C-B4F4-4349-B2F6-A4182BC6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5" y="4430311"/>
            <a:ext cx="952633" cy="9526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929F60A-B23C-4984-AB0B-4A08BBFF6E15}"/>
              </a:ext>
            </a:extLst>
          </p:cNvPr>
          <p:cNvSpPr txBox="1"/>
          <p:nvPr/>
        </p:nvSpPr>
        <p:spPr>
          <a:xfrm>
            <a:off x="4012707" y="4675794"/>
            <a:ext cx="387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Collaborer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D3BDCF-7027-4CF7-8910-034F8EF99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69" y="3250007"/>
            <a:ext cx="793476" cy="793476"/>
          </a:xfrm>
          <a:prstGeom prst="rect">
            <a:avLst/>
          </a:prstGeom>
        </p:spPr>
      </p:pic>
      <p:pic>
        <p:nvPicPr>
          <p:cNvPr id="14" name="Image 13" descr="Une image contenant objet&#10;&#10;Description générée automatiquement">
            <a:extLst>
              <a:ext uri="{FF2B5EF4-FFF2-40B4-BE49-F238E27FC236}">
                <a16:creationId xmlns:a16="http://schemas.microsoft.com/office/drawing/2014/main" id="{787B45C8-92D7-4278-8454-97FA61E9A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2755" y="2019586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4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ransport, roue&#10;&#10;Description générée automatiquement">
            <a:extLst>
              <a:ext uri="{FF2B5EF4-FFF2-40B4-BE49-F238E27FC236}">
                <a16:creationId xmlns:a16="http://schemas.microsoft.com/office/drawing/2014/main" id="{34046B6F-5D19-40A0-AA25-E8B95518D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17" y="1097251"/>
            <a:ext cx="1364083" cy="13640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325AC7-F3A0-4CA6-A0A3-31FD0E357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17" y="2746958"/>
            <a:ext cx="1364083" cy="13640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95A58B-43DC-4837-9FF5-8D4D6E6F3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18" y="4396665"/>
            <a:ext cx="1364083" cy="13640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9C4CD7-4749-4B6A-AC3E-B7F53F3B5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57" y="2746958"/>
            <a:ext cx="1364083" cy="13640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79287C4-D066-414E-888B-3C55C49C0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57" y="4396665"/>
            <a:ext cx="1364083" cy="136408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053B96-91BD-4FA8-A45C-F9AC3FF630F3}"/>
              </a:ext>
            </a:extLst>
          </p:cNvPr>
          <p:cNvSpPr txBox="1"/>
          <p:nvPr/>
        </p:nvSpPr>
        <p:spPr>
          <a:xfrm>
            <a:off x="3528391" y="1545228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Cartes « Equipement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B500FB-FE7B-4F25-B251-B35B5D4B3EF2}"/>
              </a:ext>
            </a:extLst>
          </p:cNvPr>
          <p:cNvSpPr txBox="1"/>
          <p:nvPr/>
        </p:nvSpPr>
        <p:spPr>
          <a:xfrm>
            <a:off x="3528391" y="3198166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Cartes « Orage 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F92FFE-FE1D-4624-BC97-69AA8BD1378F}"/>
              </a:ext>
            </a:extLst>
          </p:cNvPr>
          <p:cNvSpPr txBox="1"/>
          <p:nvPr/>
        </p:nvSpPr>
        <p:spPr>
          <a:xfrm>
            <a:off x="3528391" y="4847873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Cartes « Objectif »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0FE3FB-B908-4A3C-AECE-7710D7FE5E7B}"/>
              </a:ext>
            </a:extLst>
          </p:cNvPr>
          <p:cNvSpPr txBox="1"/>
          <p:nvPr/>
        </p:nvSpPr>
        <p:spPr>
          <a:xfrm>
            <a:off x="8789503" y="1611278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Tuiles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44FC12C-59F8-455D-98D3-FA103C34F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75" y="1222889"/>
            <a:ext cx="1238445" cy="123844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110D2AF-4AE2-4849-BB7E-78A8AF5EFE90}"/>
              </a:ext>
            </a:extLst>
          </p:cNvPr>
          <p:cNvSpPr txBox="1"/>
          <p:nvPr/>
        </p:nvSpPr>
        <p:spPr>
          <a:xfrm>
            <a:off x="8789503" y="3198165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Pastille « lock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0B41454-1026-4ABC-879B-0611ABA905D5}"/>
              </a:ext>
            </a:extLst>
          </p:cNvPr>
          <p:cNvSpPr txBox="1"/>
          <p:nvPr/>
        </p:nvSpPr>
        <p:spPr>
          <a:xfrm>
            <a:off x="8789502" y="4847873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 d’événements</a:t>
            </a:r>
          </a:p>
        </p:txBody>
      </p:sp>
    </p:spTree>
    <p:extLst>
      <p:ext uri="{BB962C8B-B14F-4D97-AF65-F5344CB8AC3E}">
        <p14:creationId xmlns:p14="http://schemas.microsoft.com/office/powerpoint/2010/main" val="30251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44BD9-4E44-466A-BED1-643C195F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Mise en place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80966C-9256-4BBB-BBF1-17C46BBA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86" y="4701995"/>
            <a:ext cx="1238445" cy="12384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AB37B6-457C-4B92-AB4F-D084759F1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8" y="1536782"/>
            <a:ext cx="1364083" cy="13640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568FAF-E800-457C-AF20-E2D02212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02" y="3119388"/>
            <a:ext cx="1364083" cy="136408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CF4C68-1691-4072-A91E-00B6873C0FC9}"/>
              </a:ext>
            </a:extLst>
          </p:cNvPr>
          <p:cNvSpPr txBox="1"/>
          <p:nvPr/>
        </p:nvSpPr>
        <p:spPr>
          <a:xfrm>
            <a:off x="5774635" y="1987990"/>
            <a:ext cx="349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Piocher une carte Objectif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51E62-4217-4F8B-9F11-A81A9C8CE03A}"/>
              </a:ext>
            </a:extLst>
          </p:cNvPr>
          <p:cNvSpPr txBox="1"/>
          <p:nvPr/>
        </p:nvSpPr>
        <p:spPr>
          <a:xfrm>
            <a:off x="5774635" y="3570596"/>
            <a:ext cx="349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Initialiser la pile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71E2FB-EA95-436C-B99B-A8E680A21C56}"/>
              </a:ext>
            </a:extLst>
          </p:cNvPr>
          <p:cNvSpPr txBox="1"/>
          <p:nvPr/>
        </p:nvSpPr>
        <p:spPr>
          <a:xfrm>
            <a:off x="5774635" y="5090384"/>
            <a:ext cx="349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Piocher 3 tuiles</a:t>
            </a:r>
          </a:p>
        </p:txBody>
      </p:sp>
    </p:spTree>
    <p:extLst>
      <p:ext uri="{BB962C8B-B14F-4D97-AF65-F5344CB8AC3E}">
        <p14:creationId xmlns:p14="http://schemas.microsoft.com/office/powerpoint/2010/main" val="266687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44965-9A25-46F0-B0E9-3008369C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Carte Objectif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9570577-D5B4-43FD-BE0C-DC66A4ECE472}"/>
              </a:ext>
            </a:extLst>
          </p:cNvPr>
          <p:cNvGrpSpPr/>
          <p:nvPr/>
        </p:nvGrpSpPr>
        <p:grpSpPr>
          <a:xfrm>
            <a:off x="3712265" y="2085755"/>
            <a:ext cx="5009321" cy="3600986"/>
            <a:chOff x="3712265" y="2085755"/>
            <a:chExt cx="5009321" cy="3600986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C329B85-7108-4F37-B07E-E8A1F86C47B2}"/>
                </a:ext>
              </a:extLst>
            </p:cNvPr>
            <p:cNvSpPr txBox="1"/>
            <p:nvPr/>
          </p:nvSpPr>
          <p:spPr>
            <a:xfrm>
              <a:off x="3712265" y="2085755"/>
              <a:ext cx="4989443" cy="36009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Courant" panose="02000509030000020004" pitchFamily="49" charset="0"/>
                </a:rPr>
                <a:t>Signature de la fonction</a:t>
              </a:r>
            </a:p>
            <a:p>
              <a:pPr algn="ctr"/>
              <a:endParaRPr lang="fr-FR" sz="2400" dirty="0">
                <a:latin typeface="Courant" panose="02000509030000020004" pitchFamily="49" charset="0"/>
              </a:endParaRPr>
            </a:p>
            <a:p>
              <a:pPr algn="ctr"/>
              <a:r>
                <a:rPr lang="fr-FR" dirty="0"/>
                <a:t>Description de l’objectif</a:t>
              </a:r>
            </a:p>
            <a:p>
              <a:pPr algn="ctr"/>
              <a:r>
                <a:rPr lang="fr-FR" b="1" dirty="0"/>
                <a:t>Taille de la fonction</a:t>
              </a:r>
            </a:p>
            <a:p>
              <a:pPr algn="ctr"/>
              <a:endParaRPr lang="fr-FR" dirty="0"/>
            </a:p>
            <a:p>
              <a:pPr algn="ctr"/>
              <a:r>
                <a:rPr lang="fr-FR" b="1" dirty="0"/>
                <a:t>Structures de contrôle</a:t>
              </a:r>
            </a:p>
            <a:p>
              <a:pPr algn="ctr"/>
              <a:r>
                <a:rPr lang="fr-FR" b="1" dirty="0"/>
                <a:t>Variable globales</a:t>
              </a:r>
              <a:endParaRPr lang="fr-FR" dirty="0"/>
            </a:p>
            <a:p>
              <a:pPr algn="ctr"/>
              <a:r>
                <a:rPr lang="fr-FR" b="1" dirty="0"/>
                <a:t>Variables locales</a:t>
              </a:r>
              <a:endParaRPr lang="fr-FR" dirty="0"/>
            </a:p>
            <a:p>
              <a:pPr algn="ctr"/>
              <a:r>
                <a:rPr lang="fr-FR" b="1" dirty="0"/>
                <a:t>Initialisation</a:t>
              </a:r>
              <a:endParaRPr lang="fr-FR" dirty="0"/>
            </a:p>
            <a:p>
              <a:pPr algn="ctr"/>
              <a:r>
                <a:rPr lang="fr-FR" b="1" dirty="0"/>
                <a:t>Primitives</a:t>
              </a:r>
              <a:endParaRPr lang="fr-FR" dirty="0"/>
            </a:p>
            <a:p>
              <a:pPr algn="ctr"/>
              <a:r>
                <a:rPr lang="fr-FR" b="1" dirty="0"/>
                <a:t>Entrée</a:t>
              </a:r>
              <a:endParaRPr lang="fr-FR" dirty="0"/>
            </a:p>
            <a:p>
              <a:pPr algn="ctr"/>
              <a:endParaRPr lang="fr-FR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26AFF4F-B3DC-4E33-B64C-62F8A03E9155}"/>
                </a:ext>
              </a:extLst>
            </p:cNvPr>
            <p:cNvCxnSpPr/>
            <p:nvPr/>
          </p:nvCxnSpPr>
          <p:spPr>
            <a:xfrm>
              <a:off x="3712265" y="3429000"/>
              <a:ext cx="5009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25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994BD-2DB8-4A18-AC20-79D6353BD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60" y="846875"/>
            <a:ext cx="882267" cy="882267"/>
          </a:xfrm>
          <a:prstGeom prst="rect">
            <a:avLst/>
          </a:prstGeom>
        </p:spPr>
      </p:pic>
      <p:pic>
        <p:nvPicPr>
          <p:cNvPr id="10" name="Image 9" descr="Une image contenant lumière, trafic, extérieur, ciel&#10;&#10;Description générée automatiquement">
            <a:extLst>
              <a:ext uri="{FF2B5EF4-FFF2-40B4-BE49-F238E27FC236}">
                <a16:creationId xmlns:a16="http://schemas.microsoft.com/office/drawing/2014/main" id="{825D111B-C496-4DA5-85AC-582C39F9B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60" y="2164579"/>
            <a:ext cx="914528" cy="9145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09F249-4E58-439B-91D9-D0ED42B8C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25" y="4902614"/>
            <a:ext cx="1105670" cy="11056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AE0589-6F58-4266-9896-E5F8708EE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62" y="3514544"/>
            <a:ext cx="952633" cy="9526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AB00975-7861-4E70-AB78-D5BA06D5E859}"/>
              </a:ext>
            </a:extLst>
          </p:cNvPr>
          <p:cNvSpPr txBox="1"/>
          <p:nvPr/>
        </p:nvSpPr>
        <p:spPr>
          <a:xfrm>
            <a:off x="5685182" y="1063488"/>
            <a:ext cx="331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Se déplacer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65F6D6-1C38-476B-9B56-3874B6A403E0}"/>
              </a:ext>
            </a:extLst>
          </p:cNvPr>
          <p:cNvSpPr txBox="1"/>
          <p:nvPr/>
        </p:nvSpPr>
        <p:spPr>
          <a:xfrm>
            <a:off x="5685181" y="2391010"/>
            <a:ext cx="331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Poser/Enlever une tuile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65E0A3C-66CD-45A4-992E-2844A18C8329}"/>
              </a:ext>
            </a:extLst>
          </p:cNvPr>
          <p:cNvSpPr txBox="1"/>
          <p:nvPr/>
        </p:nvSpPr>
        <p:spPr>
          <a:xfrm>
            <a:off x="5685180" y="3760027"/>
            <a:ext cx="331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Piocher une tuile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A2D16B-219F-47A0-A648-7B7126BA7312}"/>
              </a:ext>
            </a:extLst>
          </p:cNvPr>
          <p:cNvSpPr txBox="1"/>
          <p:nvPr/>
        </p:nvSpPr>
        <p:spPr>
          <a:xfrm>
            <a:off x="5685179" y="5224616"/>
            <a:ext cx="343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Lock/</a:t>
            </a:r>
            <a:r>
              <a:rPr lang="fr-FR" sz="2400" dirty="0" err="1"/>
              <a:t>Unlock</a:t>
            </a:r>
            <a:r>
              <a:rPr lang="fr-FR" sz="2400" dirty="0"/>
              <a:t> » une tuile</a:t>
            </a:r>
          </a:p>
        </p:txBody>
      </p:sp>
    </p:spTree>
    <p:extLst>
      <p:ext uri="{BB962C8B-B14F-4D97-AF65-F5344CB8AC3E}">
        <p14:creationId xmlns:p14="http://schemas.microsoft.com/office/powerpoint/2010/main" val="161646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84BF8-3F0D-443E-9CCF-C6B566D1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Tuiles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1A7586-BD55-4F7D-B948-D0E95F9D8843}"/>
              </a:ext>
            </a:extLst>
          </p:cNvPr>
          <p:cNvSpPr txBox="1"/>
          <p:nvPr/>
        </p:nvSpPr>
        <p:spPr>
          <a:xfrm>
            <a:off x="1818861" y="1828800"/>
            <a:ext cx="8835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Structures de contrôles: 	</a:t>
            </a:r>
            <a:r>
              <a:rPr lang="fr-FR" sz="2400" dirty="0">
                <a:latin typeface="Courant" panose="02000509030000020004" pitchFamily="49" charset="0"/>
              </a:rPr>
              <a:t>if, </a:t>
            </a:r>
            <a:r>
              <a:rPr lang="fr-FR" sz="2400" dirty="0" err="1">
                <a:latin typeface="Courant" panose="02000509030000020004" pitchFamily="49" charset="0"/>
              </a:rPr>
              <a:t>while</a:t>
            </a:r>
            <a:r>
              <a:rPr lang="fr-FR" sz="2400" dirty="0">
                <a:latin typeface="Courant" panose="02000509030000020004" pitchFamily="49" charset="0"/>
              </a:rPr>
              <a:t>, for, …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Variables:			</a:t>
            </a:r>
            <a:r>
              <a:rPr lang="fr-FR" sz="2400" dirty="0">
                <a:latin typeface="Courant" panose="02000509030000020004" pitchFamily="49" charset="0"/>
              </a:rPr>
              <a:t>x, n, n=n+1, …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Tests: 				</a:t>
            </a:r>
            <a:r>
              <a:rPr lang="fr-FR" sz="2400" dirty="0">
                <a:latin typeface="Courant" panose="02000509030000020004" pitchFamily="49" charset="0"/>
              </a:rPr>
              <a:t>== </a:t>
            </a:r>
            <a:r>
              <a:rPr lang="fr-FR" sz="2400" dirty="0" err="1">
                <a:latin typeface="Courant" panose="02000509030000020004" pitchFamily="49" charset="0"/>
              </a:rPr>
              <a:t>len</a:t>
            </a:r>
            <a:r>
              <a:rPr lang="fr-FR" sz="2400" dirty="0">
                <a:latin typeface="Courant" panose="02000509030000020004" pitchFamily="49" charset="0"/>
              </a:rPr>
              <a:t>(l), </a:t>
            </a:r>
            <a:r>
              <a:rPr lang="fr-FR" sz="2400" dirty="0"/>
              <a:t> </a:t>
            </a:r>
            <a:r>
              <a:rPr lang="fr-FR" sz="2400" dirty="0">
                <a:latin typeface="Courant" panose="02000509030000020004" pitchFamily="49" charset="0"/>
              </a:rPr>
              <a:t>!=n, …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Primitives: 			</a:t>
            </a:r>
            <a:r>
              <a:rPr lang="fr-FR" sz="2400" dirty="0">
                <a:latin typeface="Courant" panose="02000509030000020004" pitchFamily="49" charset="0"/>
              </a:rPr>
              <a:t>show(n), check(), …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9196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580FD-F54B-4843-9286-8D3C252F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Cartes Orage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D8BA20-AF25-4AEB-9B7B-44C7A6D98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7" y="1500757"/>
            <a:ext cx="952633" cy="952633"/>
          </a:xfrm>
          <a:prstGeom prst="rect">
            <a:avLst/>
          </a:prstGeom>
        </p:spPr>
      </p:pic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BD1F589D-5D21-4080-8FEA-A4B3367C7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42" y="2674494"/>
            <a:ext cx="914528" cy="9145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44ABB3-65E4-4C8F-A693-FF939B0D0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6" y="3810126"/>
            <a:ext cx="952633" cy="952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7F45C6-ED5A-4C96-AE1F-04DC9EFA8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70" y="4983864"/>
            <a:ext cx="1325563" cy="10591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0F90830-3660-4E18-8351-F93B58E2F531}"/>
              </a:ext>
            </a:extLst>
          </p:cNvPr>
          <p:cNvSpPr txBox="1"/>
          <p:nvPr/>
        </p:nvSpPr>
        <p:spPr>
          <a:xfrm>
            <a:off x="5416822" y="1746240"/>
            <a:ext cx="315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Fait perdre un PV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0F4657-D2A6-4F5B-932B-DBADBA01CD44}"/>
              </a:ext>
            </a:extLst>
          </p:cNvPr>
          <p:cNvSpPr txBox="1"/>
          <p:nvPr/>
        </p:nvSpPr>
        <p:spPr>
          <a:xfrm>
            <a:off x="5416823" y="2899383"/>
            <a:ext cx="315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Enlève une tuile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DCA75F-6F94-48BA-8AF2-A22A2B6FB0D3}"/>
              </a:ext>
            </a:extLst>
          </p:cNvPr>
          <p:cNvSpPr txBox="1"/>
          <p:nvPr/>
        </p:nvSpPr>
        <p:spPr>
          <a:xfrm>
            <a:off x="5416824" y="4055609"/>
            <a:ext cx="473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Change le sens de lecture de la liste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4A3165-AE55-4C35-A276-CC257AFDCB05}"/>
              </a:ext>
            </a:extLst>
          </p:cNvPr>
          <p:cNvSpPr txBox="1"/>
          <p:nvPr/>
        </p:nvSpPr>
        <p:spPr>
          <a:xfrm>
            <a:off x="5416822" y="5208752"/>
            <a:ext cx="47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Augmente le nombre d’évènements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18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BCDDF-D090-4DC2-BAFA-3F47D079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Cartes Equipement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B53C3A-1719-4037-969A-70D2A37B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48" y="1859379"/>
            <a:ext cx="1325563" cy="1325563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DF6106FA-78A9-4C14-92F7-9FB76BAB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16" y="4229312"/>
            <a:ext cx="1181995" cy="11819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31E027-2004-479E-A5E1-5E60FA3E2A35}"/>
              </a:ext>
            </a:extLst>
          </p:cNvPr>
          <p:cNvSpPr txBox="1"/>
          <p:nvPr/>
        </p:nvSpPr>
        <p:spPr>
          <a:xfrm>
            <a:off x="5516217" y="2291327"/>
            <a:ext cx="28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Actions sur la liste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8A9A42-9D6C-41AC-9CE1-B5195C750FA1}"/>
              </a:ext>
            </a:extLst>
          </p:cNvPr>
          <p:cNvSpPr txBox="1"/>
          <p:nvPr/>
        </p:nvSpPr>
        <p:spPr>
          <a:xfrm>
            <a:off x="5516217" y="4589476"/>
            <a:ext cx="28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Bonus </a:t>
            </a:r>
          </a:p>
        </p:txBody>
      </p:sp>
    </p:spTree>
    <p:extLst>
      <p:ext uri="{BB962C8B-B14F-4D97-AF65-F5344CB8AC3E}">
        <p14:creationId xmlns:p14="http://schemas.microsoft.com/office/powerpoint/2010/main" val="278448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335</Words>
  <Application>Microsoft Office PowerPoint</Application>
  <PresentationFormat>Grand écran</PresentationFormat>
  <Paragraphs>87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Courant</vt:lpstr>
      <vt:lpstr>Thème Office</vt:lpstr>
      <vt:lpstr>Space Encoders </vt:lpstr>
      <vt:lpstr>Enjeux</vt:lpstr>
      <vt:lpstr>Présentation PowerPoint</vt:lpstr>
      <vt:lpstr>Mise en place</vt:lpstr>
      <vt:lpstr>Carte Objectif</vt:lpstr>
      <vt:lpstr>Présentation PowerPoint</vt:lpstr>
      <vt:lpstr>Tuiles</vt:lpstr>
      <vt:lpstr>Cartes Orage</vt:lpstr>
      <vt:lpstr>Cartes Equipement</vt:lpstr>
      <vt:lpstr>Pédagogie </vt:lpstr>
      <vt:lpstr>Pour la prochaine fois…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Encoders </dc:title>
  <dc:creator>Marvin FOURASTIE</dc:creator>
  <cp:lastModifiedBy>Marvin FOURASTIE</cp:lastModifiedBy>
  <cp:revision>30</cp:revision>
  <dcterms:created xsi:type="dcterms:W3CDTF">2019-05-13T12:39:26Z</dcterms:created>
  <dcterms:modified xsi:type="dcterms:W3CDTF">2019-05-15T10:01:46Z</dcterms:modified>
</cp:coreProperties>
</file>