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260" r:id="rId3"/>
    <p:sldId id="261" r:id="rId4"/>
    <p:sldId id="281" r:id="rId5"/>
    <p:sldId id="262" r:id="rId6"/>
    <p:sldId id="264" r:id="rId7"/>
    <p:sldId id="282" r:id="rId8"/>
    <p:sldId id="283" r:id="rId9"/>
    <p:sldId id="265" r:id="rId10"/>
    <p:sldId id="263" r:id="rId11"/>
    <p:sldId id="286" r:id="rId12"/>
    <p:sldId id="287" r:id="rId13"/>
    <p:sldId id="288" r:id="rId14"/>
    <p:sldId id="272" r:id="rId15"/>
    <p:sldId id="277" r:id="rId16"/>
    <p:sldId id="279" r:id="rId17"/>
    <p:sldId id="280" r:id="rId18"/>
    <p:sldId id="28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FOURASTIE" initials="MF" lastIdx="1" clrIdx="0">
    <p:extLst>
      <p:ext uri="{19B8F6BF-5375-455C-9EA6-DF929625EA0E}">
        <p15:presenceInfo xmlns:p15="http://schemas.microsoft.com/office/powerpoint/2012/main" userId="4ea88a789c52d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63"/>
    <a:srgbClr val="7FBEB1"/>
    <a:srgbClr val="00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58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3" loCatId="relationship" qsTypeId="urn:microsoft.com/office/officeart/2005/8/quickstyle/simple1" qsCatId="simple" csTypeId="urn:microsoft.com/office/officeart/2005/8/colors/accent3_1" csCatId="accent3" phldr="1"/>
      <dgm:spPr/>
    </dgm:pt>
    <dgm:pt modelId="{54502233-6EE9-4789-A32A-837748992980}">
      <dgm:prSet phldrT="[Texte]" custT="1"/>
      <dgm:spPr/>
      <dgm:t>
        <a:bodyPr/>
        <a:lstStyle/>
        <a:p>
          <a:r>
            <a:rPr lang="en-US" sz="2000" noProof="0" dirty="0"/>
            <a:t>Combinatorics</a:t>
          </a:r>
          <a:endParaRPr lang="en-US" sz="2600" noProof="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/>
      <dgm:t>
        <a:bodyPr/>
        <a:lstStyle/>
        <a:p>
          <a:r>
            <a:rPr lang="fr-FR" sz="2000" dirty="0"/>
            <a:t>Chance 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EB90C72A-D893-40CD-82CE-EF6DA799D149}" type="pres">
      <dgm:prSet presAssocID="{0EECA340-D0F1-4ABF-8FCB-3B259E7B4C84}" presName="Name0" presStyleCnt="0">
        <dgm:presLayoutVars>
          <dgm:dir/>
          <dgm:resizeHandles val="exact"/>
        </dgm:presLayoutVars>
      </dgm:prSet>
      <dgm:spPr/>
    </dgm:pt>
    <dgm:pt modelId="{AC5329D0-9574-4BCB-85C4-29FBD8DD849E}" type="pres">
      <dgm:prSet presAssocID="{54502233-6EE9-4789-A32A-837748992980}" presName="Name5" presStyleLbl="vennNode1" presStyleIdx="0" presStyleCnt="2">
        <dgm:presLayoutVars>
          <dgm:bulletEnabled val="1"/>
        </dgm:presLayoutVars>
      </dgm:prSet>
      <dgm:spPr/>
    </dgm:pt>
    <dgm:pt modelId="{0653AC39-EA7B-4917-B444-67AC8AADAD8A}" type="pres">
      <dgm:prSet presAssocID="{7DAA793B-308D-42F8-8B3B-C796DB63AFCA}" presName="space" presStyleCnt="0"/>
      <dgm:spPr/>
    </dgm:pt>
    <dgm:pt modelId="{3F2E5ABC-656A-4B8F-98C9-C492DB69438B}" type="pres">
      <dgm:prSet presAssocID="{068B88D0-46E9-4441-AB2B-7DD60AD2850A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B821B046-7FD4-4166-BB6D-0905D4380B67}" type="presOf" srcId="{54502233-6EE9-4789-A32A-837748992980}" destId="{AC5329D0-9574-4BCB-85C4-29FBD8DD849E}" srcOrd="0" destOrd="0" presId="urn:microsoft.com/office/officeart/2005/8/layout/venn3"/>
    <dgm:cxn modelId="{9958C254-2B69-4D37-8931-B715C45EAD7A}" type="presOf" srcId="{0EECA340-D0F1-4ABF-8FCB-3B259E7B4C84}" destId="{EB90C72A-D893-40CD-82CE-EF6DA799D149}" srcOrd="0" destOrd="0" presId="urn:microsoft.com/office/officeart/2005/8/layout/venn3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A2A632A1-5748-4C76-B02A-6032E8F1F59D}" type="presOf" srcId="{068B88D0-46E9-4441-AB2B-7DD60AD2850A}" destId="{3F2E5ABC-656A-4B8F-98C9-C492DB69438B}" srcOrd="0" destOrd="0" presId="urn:microsoft.com/office/officeart/2005/8/layout/venn3"/>
    <dgm:cxn modelId="{4850ECCF-A12F-4281-9048-6624F31AEE8B}" srcId="{0EECA340-D0F1-4ABF-8FCB-3B259E7B4C84}" destId="{068B88D0-46E9-4441-AB2B-7DD60AD2850A}" srcOrd="1" destOrd="0" parTransId="{4CDFFDB2-5BEA-4770-878C-B0BFA5AAAF98}" sibTransId="{A04A1BCE-C8A1-49CD-97D0-C23EDC790F75}"/>
    <dgm:cxn modelId="{341137E1-4D14-4EAC-A316-A64478D9136B}" type="presParOf" srcId="{EB90C72A-D893-40CD-82CE-EF6DA799D149}" destId="{AC5329D0-9574-4BCB-85C4-29FBD8DD849E}" srcOrd="0" destOrd="0" presId="urn:microsoft.com/office/officeart/2005/8/layout/venn3"/>
    <dgm:cxn modelId="{7E911DCE-555D-4282-B369-8AAC47636C23}" type="presParOf" srcId="{EB90C72A-D893-40CD-82CE-EF6DA799D149}" destId="{0653AC39-EA7B-4917-B444-67AC8AADAD8A}" srcOrd="1" destOrd="0" presId="urn:microsoft.com/office/officeart/2005/8/layout/venn3"/>
    <dgm:cxn modelId="{D30A2B03-7B58-4391-87F4-E20F0EDF1F5C}" type="presParOf" srcId="{EB90C72A-D893-40CD-82CE-EF6DA799D149}" destId="{3F2E5ABC-656A-4B8F-98C9-C492DB69438B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3" loCatId="relationship" qsTypeId="urn:microsoft.com/office/officeart/2005/8/quickstyle/simple1" qsCatId="simple" csTypeId="urn:microsoft.com/office/officeart/2005/8/colors/accent3_1" csCatId="accent3" phldr="1"/>
      <dgm:spPr/>
    </dgm:pt>
    <dgm:pt modelId="{54502233-6EE9-4789-A32A-837748992980}">
      <dgm:prSet phldrT="[Texte]" custT="1"/>
      <dgm:spPr>
        <a:solidFill>
          <a:srgbClr val="007E63">
            <a:alpha val="50000"/>
          </a:srgbClr>
        </a:solidFill>
      </dgm:spPr>
      <dgm:t>
        <a:bodyPr/>
        <a:lstStyle/>
        <a:p>
          <a:r>
            <a:rPr lang="en-US" sz="2000" noProof="0" dirty="0"/>
            <a:t>Combinatorics</a:t>
          </a:r>
          <a:endParaRPr lang="en-US" sz="2600" noProof="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>
        <a:noFill/>
      </dgm:spPr>
      <dgm:t>
        <a:bodyPr/>
        <a:lstStyle/>
        <a:p>
          <a:r>
            <a:rPr lang="fr-FR" sz="2000" dirty="0"/>
            <a:t>Chance 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EB90C72A-D893-40CD-82CE-EF6DA799D149}" type="pres">
      <dgm:prSet presAssocID="{0EECA340-D0F1-4ABF-8FCB-3B259E7B4C84}" presName="Name0" presStyleCnt="0">
        <dgm:presLayoutVars>
          <dgm:dir/>
          <dgm:resizeHandles val="exact"/>
        </dgm:presLayoutVars>
      </dgm:prSet>
      <dgm:spPr/>
    </dgm:pt>
    <dgm:pt modelId="{AC5329D0-9574-4BCB-85C4-29FBD8DD849E}" type="pres">
      <dgm:prSet presAssocID="{54502233-6EE9-4789-A32A-837748992980}" presName="Name5" presStyleLbl="vennNode1" presStyleIdx="0" presStyleCnt="2">
        <dgm:presLayoutVars>
          <dgm:bulletEnabled val="1"/>
        </dgm:presLayoutVars>
      </dgm:prSet>
      <dgm:spPr/>
    </dgm:pt>
    <dgm:pt modelId="{0653AC39-EA7B-4917-B444-67AC8AADAD8A}" type="pres">
      <dgm:prSet presAssocID="{7DAA793B-308D-42F8-8B3B-C796DB63AFCA}" presName="space" presStyleCnt="0"/>
      <dgm:spPr/>
    </dgm:pt>
    <dgm:pt modelId="{3F2E5ABC-656A-4B8F-98C9-C492DB69438B}" type="pres">
      <dgm:prSet presAssocID="{068B88D0-46E9-4441-AB2B-7DD60AD2850A}" presName="Name5" presStyleLbl="vennNode1" presStyleIdx="1" presStyleCnt="2" custLinFactNeighborX="-3003" custLinFactNeighborY="-936">
        <dgm:presLayoutVars>
          <dgm:bulletEnabled val="1"/>
        </dgm:presLayoutVars>
      </dgm:prSet>
      <dgm:spPr/>
    </dgm:pt>
  </dgm:ptLst>
  <dgm:cxnLst>
    <dgm:cxn modelId="{B821B046-7FD4-4166-BB6D-0905D4380B67}" type="presOf" srcId="{54502233-6EE9-4789-A32A-837748992980}" destId="{AC5329D0-9574-4BCB-85C4-29FBD8DD849E}" srcOrd="0" destOrd="0" presId="urn:microsoft.com/office/officeart/2005/8/layout/venn3"/>
    <dgm:cxn modelId="{9958C254-2B69-4D37-8931-B715C45EAD7A}" type="presOf" srcId="{0EECA340-D0F1-4ABF-8FCB-3B259E7B4C84}" destId="{EB90C72A-D893-40CD-82CE-EF6DA799D149}" srcOrd="0" destOrd="0" presId="urn:microsoft.com/office/officeart/2005/8/layout/venn3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A2A632A1-5748-4C76-B02A-6032E8F1F59D}" type="presOf" srcId="{068B88D0-46E9-4441-AB2B-7DD60AD2850A}" destId="{3F2E5ABC-656A-4B8F-98C9-C492DB69438B}" srcOrd="0" destOrd="0" presId="urn:microsoft.com/office/officeart/2005/8/layout/venn3"/>
    <dgm:cxn modelId="{4850ECCF-A12F-4281-9048-6624F31AEE8B}" srcId="{0EECA340-D0F1-4ABF-8FCB-3B259E7B4C84}" destId="{068B88D0-46E9-4441-AB2B-7DD60AD2850A}" srcOrd="1" destOrd="0" parTransId="{4CDFFDB2-5BEA-4770-878C-B0BFA5AAAF98}" sibTransId="{A04A1BCE-C8A1-49CD-97D0-C23EDC790F75}"/>
    <dgm:cxn modelId="{341137E1-4D14-4EAC-A316-A64478D9136B}" type="presParOf" srcId="{EB90C72A-D893-40CD-82CE-EF6DA799D149}" destId="{AC5329D0-9574-4BCB-85C4-29FBD8DD849E}" srcOrd="0" destOrd="0" presId="urn:microsoft.com/office/officeart/2005/8/layout/venn3"/>
    <dgm:cxn modelId="{7E911DCE-555D-4282-B369-8AAC47636C23}" type="presParOf" srcId="{EB90C72A-D893-40CD-82CE-EF6DA799D149}" destId="{0653AC39-EA7B-4917-B444-67AC8AADAD8A}" srcOrd="1" destOrd="0" presId="urn:microsoft.com/office/officeart/2005/8/layout/venn3"/>
    <dgm:cxn modelId="{D30A2B03-7B58-4391-87F4-E20F0EDF1F5C}" type="presParOf" srcId="{EB90C72A-D893-40CD-82CE-EF6DA799D149}" destId="{3F2E5ABC-656A-4B8F-98C9-C492DB69438B}" srcOrd="2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1" loCatId="relationship" qsTypeId="urn:microsoft.com/office/officeart/2005/8/quickstyle/simple1" qsCatId="simple" csTypeId="urn:microsoft.com/office/officeart/2005/8/colors/accent0_1" csCatId="mainScheme" phldr="1"/>
      <dgm:spPr/>
    </dgm:pt>
    <dgm:pt modelId="{54502233-6EE9-4789-A32A-837748992980}">
      <dgm:prSet phldrT="[Texte]" custT="1"/>
      <dgm:spPr>
        <a:solidFill>
          <a:srgbClr val="007E63">
            <a:alpha val="50000"/>
          </a:srgbClr>
        </a:solidFill>
      </dgm:spPr>
      <dgm:t>
        <a:bodyPr/>
        <a:lstStyle/>
        <a:p>
          <a:r>
            <a:rPr lang="fr-FR" sz="2000" dirty="0"/>
            <a:t>Réflexion</a:t>
          </a:r>
          <a:endParaRPr lang="fr-FR" sz="260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613C4000-CA61-485B-A8A8-526A1C3312D6}">
      <dgm:prSet phldrT="[Texte]" custT="1"/>
      <dgm:spPr>
        <a:noFill/>
      </dgm:spPr>
      <dgm:t>
        <a:bodyPr/>
        <a:lstStyle/>
        <a:p>
          <a:r>
            <a:rPr lang="fr-FR" sz="2000" dirty="0"/>
            <a:t>Information complète</a:t>
          </a:r>
        </a:p>
      </dgm:t>
    </dgm:pt>
    <dgm:pt modelId="{80F95175-6D8F-4C7D-ACBB-8493D2E2DDDD}" type="parTrans" cxnId="{CF8861C4-2525-4E6B-B4C0-7C40ADD5AB33}">
      <dgm:prSet/>
      <dgm:spPr/>
      <dgm:t>
        <a:bodyPr/>
        <a:lstStyle/>
        <a:p>
          <a:endParaRPr lang="fr-FR"/>
        </a:p>
      </dgm:t>
    </dgm:pt>
    <dgm:pt modelId="{AD740E1E-DA57-4FF0-BE68-E3CD8344BBC8}" type="sibTrans" cxnId="{CF8861C4-2525-4E6B-B4C0-7C40ADD5AB33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>
        <a:noFill/>
      </dgm:spPr>
      <dgm:t>
        <a:bodyPr/>
        <a:lstStyle/>
        <a:p>
          <a:r>
            <a:rPr lang="fr-FR" sz="2000" dirty="0"/>
            <a:t>Hasard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106D37A5-2711-4A02-B9D3-62D6588B0574}" type="pres">
      <dgm:prSet presAssocID="{0EECA340-D0F1-4ABF-8FCB-3B259E7B4C84}" presName="compositeShape" presStyleCnt="0">
        <dgm:presLayoutVars>
          <dgm:chMax val="7"/>
          <dgm:dir/>
          <dgm:resizeHandles val="exact"/>
        </dgm:presLayoutVars>
      </dgm:prSet>
      <dgm:spPr/>
    </dgm:pt>
    <dgm:pt modelId="{DD4349C8-F42A-4B6B-BFE1-4B8CAAAFEED7}" type="pres">
      <dgm:prSet presAssocID="{54502233-6EE9-4789-A32A-837748992980}" presName="circ1" presStyleLbl="vennNode1" presStyleIdx="0" presStyleCnt="3" custScaleX="121000" custScaleY="121000"/>
      <dgm:spPr/>
    </dgm:pt>
    <dgm:pt modelId="{4963E37E-DE55-48CA-B6FD-1A5935D4DFC1}" type="pres">
      <dgm:prSet presAssocID="{54502233-6EE9-4789-A32A-83774899298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243052-6D68-4D6D-919D-2D5D91A4FFBF}" type="pres">
      <dgm:prSet presAssocID="{613C4000-CA61-485B-A8A8-526A1C3312D6}" presName="circ2" presStyleLbl="vennNode1" presStyleIdx="1" presStyleCnt="3" custScaleX="121000" custScaleY="121000"/>
      <dgm:spPr/>
    </dgm:pt>
    <dgm:pt modelId="{0B82F798-04B3-4FF5-8154-E630EDD7ED8C}" type="pres">
      <dgm:prSet presAssocID="{613C4000-CA61-485B-A8A8-526A1C3312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DAD086-04BC-415A-932C-8FEF585C8BF0}" type="pres">
      <dgm:prSet presAssocID="{068B88D0-46E9-4441-AB2B-7DD60AD2850A}" presName="circ3" presStyleLbl="vennNode1" presStyleIdx="2" presStyleCnt="3" custScaleX="121000" custScaleY="121000"/>
      <dgm:spPr/>
    </dgm:pt>
    <dgm:pt modelId="{18DEE347-CE63-4CF4-B42A-37CF8D674256}" type="pres">
      <dgm:prSet presAssocID="{068B88D0-46E9-4441-AB2B-7DD60AD285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BC7822-8AB5-4F16-BB2E-BB8F741471D7}" type="presOf" srcId="{068B88D0-46E9-4441-AB2B-7DD60AD2850A}" destId="{18DEE347-CE63-4CF4-B42A-37CF8D674256}" srcOrd="1" destOrd="0" presId="urn:microsoft.com/office/officeart/2005/8/layout/venn1"/>
    <dgm:cxn modelId="{46D83025-7AB9-4153-93A1-A865DD061F8E}" type="presOf" srcId="{613C4000-CA61-485B-A8A8-526A1C3312D6}" destId="{70243052-6D68-4D6D-919D-2D5D91A4FFBF}" srcOrd="0" destOrd="0" presId="urn:microsoft.com/office/officeart/2005/8/layout/venn1"/>
    <dgm:cxn modelId="{EE18FE79-914A-4445-A395-1D10B0E423A7}" type="presOf" srcId="{54502233-6EE9-4789-A32A-837748992980}" destId="{DD4349C8-F42A-4B6B-BFE1-4B8CAAAFEED7}" srcOrd="0" destOrd="0" presId="urn:microsoft.com/office/officeart/2005/8/layout/venn1"/>
    <dgm:cxn modelId="{E9DFEF7C-AE36-4B0C-8B66-AC9214351697}" type="presOf" srcId="{0EECA340-D0F1-4ABF-8FCB-3B259E7B4C84}" destId="{106D37A5-2711-4A02-B9D3-62D6588B0574}" srcOrd="0" destOrd="0" presId="urn:microsoft.com/office/officeart/2005/8/layout/venn1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3EE3DAB0-6895-4566-ABD4-09210CCAF94C}" type="presOf" srcId="{068B88D0-46E9-4441-AB2B-7DD60AD2850A}" destId="{B5DAD086-04BC-415A-932C-8FEF585C8BF0}" srcOrd="0" destOrd="0" presId="urn:microsoft.com/office/officeart/2005/8/layout/venn1"/>
    <dgm:cxn modelId="{CF8861C4-2525-4E6B-B4C0-7C40ADD5AB33}" srcId="{0EECA340-D0F1-4ABF-8FCB-3B259E7B4C84}" destId="{613C4000-CA61-485B-A8A8-526A1C3312D6}" srcOrd="1" destOrd="0" parTransId="{80F95175-6D8F-4C7D-ACBB-8493D2E2DDDD}" sibTransId="{AD740E1E-DA57-4FF0-BE68-E3CD8344BBC8}"/>
    <dgm:cxn modelId="{4850ECCF-A12F-4281-9048-6624F31AEE8B}" srcId="{0EECA340-D0F1-4ABF-8FCB-3B259E7B4C84}" destId="{068B88D0-46E9-4441-AB2B-7DD60AD2850A}" srcOrd="2" destOrd="0" parTransId="{4CDFFDB2-5BEA-4770-878C-B0BFA5AAAF98}" sibTransId="{A04A1BCE-C8A1-49CD-97D0-C23EDC790F75}"/>
    <dgm:cxn modelId="{1984CAD6-F455-45DC-B89B-63DFDEA36729}" type="presOf" srcId="{54502233-6EE9-4789-A32A-837748992980}" destId="{4963E37E-DE55-48CA-B6FD-1A5935D4DFC1}" srcOrd="1" destOrd="0" presId="urn:microsoft.com/office/officeart/2005/8/layout/venn1"/>
    <dgm:cxn modelId="{FFD64AFF-F1D3-4302-8CA5-777D785A4B09}" type="presOf" srcId="{613C4000-CA61-485B-A8A8-526A1C3312D6}" destId="{0B82F798-04B3-4FF5-8154-E630EDD7ED8C}" srcOrd="1" destOrd="0" presId="urn:microsoft.com/office/officeart/2005/8/layout/venn1"/>
    <dgm:cxn modelId="{1BC0E239-9A7B-493D-99FA-9EA9FEF9F8FD}" type="presParOf" srcId="{106D37A5-2711-4A02-B9D3-62D6588B0574}" destId="{DD4349C8-F42A-4B6B-BFE1-4B8CAAAFEED7}" srcOrd="0" destOrd="0" presId="urn:microsoft.com/office/officeart/2005/8/layout/venn1"/>
    <dgm:cxn modelId="{F3B90C70-A9D3-4E82-83EC-9CB044024EFB}" type="presParOf" srcId="{106D37A5-2711-4A02-B9D3-62D6588B0574}" destId="{4963E37E-DE55-48CA-B6FD-1A5935D4DFC1}" srcOrd="1" destOrd="0" presId="urn:microsoft.com/office/officeart/2005/8/layout/venn1"/>
    <dgm:cxn modelId="{422B3A27-A9BB-40E6-83AE-FB4B95508061}" type="presParOf" srcId="{106D37A5-2711-4A02-B9D3-62D6588B0574}" destId="{70243052-6D68-4D6D-919D-2D5D91A4FFBF}" srcOrd="2" destOrd="0" presId="urn:microsoft.com/office/officeart/2005/8/layout/venn1"/>
    <dgm:cxn modelId="{318361E4-D98B-46B7-8140-10F85E27A951}" type="presParOf" srcId="{106D37A5-2711-4A02-B9D3-62D6588B0574}" destId="{0B82F798-04B3-4FF5-8154-E630EDD7ED8C}" srcOrd="3" destOrd="0" presId="urn:microsoft.com/office/officeart/2005/8/layout/venn1"/>
    <dgm:cxn modelId="{CC60BAF2-5930-46B2-8E0D-332D3A4DFE56}" type="presParOf" srcId="{106D37A5-2711-4A02-B9D3-62D6588B0574}" destId="{B5DAD086-04BC-415A-932C-8FEF585C8BF0}" srcOrd="4" destOrd="0" presId="urn:microsoft.com/office/officeart/2005/8/layout/venn1"/>
    <dgm:cxn modelId="{20B0327D-47C8-4953-B2E2-2DFE96B124C1}" type="presParOf" srcId="{106D37A5-2711-4A02-B9D3-62D6588B0574}" destId="{18DEE347-CE63-4CF4-B42A-37CF8D67425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29D0-9574-4BCB-85C4-29FBD8DD849E}">
      <dsp:nvSpPr>
        <dsp:cNvPr id="0" name=""/>
        <dsp:cNvSpPr/>
      </dsp:nvSpPr>
      <dsp:spPr>
        <a:xfrm>
          <a:off x="924162" y="2537"/>
          <a:ext cx="4910428" cy="49104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Combinatorics</a:t>
          </a:r>
          <a:endParaRPr lang="en-US" sz="2600" kern="1200" noProof="0" dirty="0"/>
        </a:p>
      </dsp:txBody>
      <dsp:txXfrm>
        <a:off x="1643278" y="721653"/>
        <a:ext cx="3472196" cy="3472196"/>
      </dsp:txXfrm>
    </dsp:sp>
    <dsp:sp modelId="{3F2E5ABC-656A-4B8F-98C9-C492DB69438B}">
      <dsp:nvSpPr>
        <dsp:cNvPr id="0" name=""/>
        <dsp:cNvSpPr/>
      </dsp:nvSpPr>
      <dsp:spPr>
        <a:xfrm>
          <a:off x="4852505" y="2537"/>
          <a:ext cx="4910428" cy="49104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Chance </a:t>
          </a:r>
          <a:r>
            <a:rPr lang="fr-FR" sz="4400" kern="1200" dirty="0"/>
            <a:t> </a:t>
          </a:r>
        </a:p>
      </dsp:txBody>
      <dsp:txXfrm>
        <a:off x="5571621" y="721653"/>
        <a:ext cx="3472196" cy="3472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29D0-9574-4BCB-85C4-29FBD8DD849E}">
      <dsp:nvSpPr>
        <dsp:cNvPr id="0" name=""/>
        <dsp:cNvSpPr/>
      </dsp:nvSpPr>
      <dsp:spPr>
        <a:xfrm>
          <a:off x="924162" y="2537"/>
          <a:ext cx="4910428" cy="4910428"/>
        </a:xfrm>
        <a:prstGeom prst="ellipse">
          <a:avLst/>
        </a:prstGeom>
        <a:solidFill>
          <a:srgbClr val="007E63">
            <a:alpha val="50000"/>
          </a:srgb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Combinatorics</a:t>
          </a:r>
          <a:endParaRPr lang="en-US" sz="2600" kern="1200" noProof="0" dirty="0"/>
        </a:p>
      </dsp:txBody>
      <dsp:txXfrm>
        <a:off x="1643278" y="721653"/>
        <a:ext cx="3472196" cy="3472196"/>
      </dsp:txXfrm>
    </dsp:sp>
    <dsp:sp modelId="{3F2E5ABC-656A-4B8F-98C9-C492DB69438B}">
      <dsp:nvSpPr>
        <dsp:cNvPr id="0" name=""/>
        <dsp:cNvSpPr/>
      </dsp:nvSpPr>
      <dsp:spPr>
        <a:xfrm>
          <a:off x="4823013" y="0"/>
          <a:ext cx="4910428" cy="4910428"/>
        </a:xfrm>
        <a:prstGeom prst="ellipse">
          <a:avLst/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0237" tIns="25400" rIns="27023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Chance </a:t>
          </a:r>
          <a:r>
            <a:rPr lang="fr-FR" sz="4400" kern="1200" dirty="0"/>
            <a:t> </a:t>
          </a:r>
        </a:p>
      </dsp:txBody>
      <dsp:txXfrm>
        <a:off x="5542129" y="719116"/>
        <a:ext cx="3472196" cy="3472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49C8-F42A-4B6B-BFE1-4B8CAAAFEED7}">
      <dsp:nvSpPr>
        <dsp:cNvPr id="0" name=""/>
        <dsp:cNvSpPr/>
      </dsp:nvSpPr>
      <dsp:spPr>
        <a:xfrm>
          <a:off x="3244042" y="-228480"/>
          <a:ext cx="3284696" cy="3284696"/>
        </a:xfrm>
        <a:prstGeom prst="ellipse">
          <a:avLst/>
        </a:prstGeom>
        <a:solidFill>
          <a:srgbClr val="007E63">
            <a:alpha val="50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Réflexion</a:t>
          </a:r>
          <a:endParaRPr lang="fr-FR" sz="2600" kern="1200" dirty="0"/>
        </a:p>
      </dsp:txBody>
      <dsp:txXfrm>
        <a:off x="3682002" y="346340"/>
        <a:ext cx="2408777" cy="1478113"/>
      </dsp:txXfrm>
    </dsp:sp>
    <dsp:sp modelId="{70243052-6D68-4D6D-919D-2D5D91A4FFBF}">
      <dsp:nvSpPr>
        <dsp:cNvPr id="0" name=""/>
        <dsp:cNvSpPr/>
      </dsp:nvSpPr>
      <dsp:spPr>
        <a:xfrm>
          <a:off x="4223570" y="1468159"/>
          <a:ext cx="3284696" cy="3284696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Information complète</a:t>
          </a:r>
        </a:p>
      </dsp:txBody>
      <dsp:txXfrm>
        <a:off x="5228139" y="2316706"/>
        <a:ext cx="1970817" cy="1806582"/>
      </dsp:txXfrm>
    </dsp:sp>
    <dsp:sp modelId="{B5DAD086-04BC-415A-932C-8FEF585C8BF0}">
      <dsp:nvSpPr>
        <dsp:cNvPr id="0" name=""/>
        <dsp:cNvSpPr/>
      </dsp:nvSpPr>
      <dsp:spPr>
        <a:xfrm>
          <a:off x="2264515" y="1468159"/>
          <a:ext cx="3284696" cy="3284696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Hasard</a:t>
          </a:r>
          <a:r>
            <a:rPr lang="fr-FR" sz="4400" kern="1200" dirty="0"/>
            <a:t> </a:t>
          </a:r>
        </a:p>
      </dsp:txBody>
      <dsp:txXfrm>
        <a:off x="2573824" y="2316706"/>
        <a:ext cx="1970817" cy="1806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AAC9-1AB0-466E-B530-E577E0825E91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DE9D0-EC9F-4F71-8912-33C0193B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62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les différents aspects du jeu de société et proposer un processus de création d’un jeu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5876-A6AF-4626-A192-832542106B7E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55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Gamification, </a:t>
            </a:r>
            <a:r>
              <a:rPr lang="fr-FR" dirty="0" err="1"/>
              <a:t>defined</a:t>
            </a:r>
            <a:r>
              <a:rPr lang="fr-FR" dirty="0"/>
              <a:t> as “the use of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in non-gaming </a:t>
            </a:r>
            <a:r>
              <a:rPr lang="fr-FR" dirty="0" err="1"/>
              <a:t>systems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user </a:t>
            </a:r>
            <a:r>
              <a:rPr lang="fr-FR" dirty="0" err="1"/>
              <a:t>experience</a:t>
            </a:r>
            <a:r>
              <a:rPr lang="fr-FR" dirty="0"/>
              <a:t> and user engagement” (</a:t>
            </a:r>
            <a:r>
              <a:rPr lang="fr-FR" dirty="0" err="1"/>
              <a:t>Deterding</a:t>
            </a:r>
            <a:r>
              <a:rPr lang="fr-FR" dirty="0"/>
              <a:t>, </a:t>
            </a:r>
            <a:r>
              <a:rPr lang="fr-FR" dirty="0" err="1"/>
              <a:t>Sicart</a:t>
            </a:r>
            <a:r>
              <a:rPr lang="fr-FR" dirty="0"/>
              <a:t>, </a:t>
            </a:r>
            <a:r>
              <a:rPr lang="fr-FR" dirty="0" err="1"/>
              <a:t>Nacke</a:t>
            </a:r>
            <a:r>
              <a:rPr lang="fr-FR" dirty="0"/>
              <a:t>, </a:t>
            </a:r>
            <a:r>
              <a:rPr lang="fr-FR" dirty="0" err="1"/>
              <a:t>O’Hara</a:t>
            </a:r>
            <a:r>
              <a:rPr lang="fr-FR" dirty="0"/>
              <a:t>, &amp; Dixon, 2011, p. 1)</a:t>
            </a:r>
          </a:p>
          <a:p>
            <a:r>
              <a:rPr lang="fr-FR" dirty="0"/>
              <a:t>Utiliser les éléments du jeu sur un système qui n’est pas un jeu pour augmenter l’engagement de l’utilisateur</a:t>
            </a:r>
          </a:p>
          <a:p>
            <a:r>
              <a:rPr lang="fr-FR" dirty="0"/>
              <a:t>Faire de l'informatique un jeu / faire un jeu qui fait apprendre l'informatique</a:t>
            </a:r>
          </a:p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: créer un jeu pour faire assimiler des choses (approches différentes: comment appliquer les élément du jeu pour rendre mon public réceptif), </a:t>
            </a:r>
          </a:p>
          <a:p>
            <a:r>
              <a:rPr lang="fr-FR" dirty="0"/>
              <a:t>gamification: appliquer les mécanismes d'un jeu sur une activité qui n'est pas un jeu (bons points, récompenses, rétroaction…)</a:t>
            </a:r>
          </a:p>
          <a:p>
            <a:r>
              <a:rPr lang="fr-FR" dirty="0"/>
              <a:t>	rendre une activité ludique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sujets: parallèles entre des sujets qui collent avec ce qu’on veut faire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Collaboration direct: il peut y avoir une collab direct, les joueurs apprennent d’eux 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71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sujets: parallèles entre des sujets qui collent avec ce qu’on veut faire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Collaboration direct: il peut y avoir une collab direct, les joueurs apprennent d’eux 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08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sujets: parallèles entre des sujets qui collent avec ce qu’on veut faire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Collaboration direct: il peut y avoir une collab direct, les joueurs apprennent d’eux 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0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But: limiter la partie </a:t>
            </a:r>
            <a:r>
              <a:rPr lang="fr-FR" dirty="0" err="1"/>
              <a:t>game</a:t>
            </a:r>
            <a:r>
              <a:rPr lang="fr-FR" dirty="0"/>
              <a:t> design</a:t>
            </a:r>
          </a:p>
          <a:p>
            <a:r>
              <a:rPr lang="fr-FR" dirty="0"/>
              <a:t>Select </a:t>
            </a:r>
            <a:r>
              <a:rPr lang="fr-FR" dirty="0" err="1"/>
              <a:t>game</a:t>
            </a:r>
            <a:r>
              <a:rPr lang="fr-FR" dirty="0"/>
              <a:t>: notre cas: jeu collaboratif, dimension de construction</a:t>
            </a:r>
          </a:p>
          <a:p>
            <a:r>
              <a:rPr lang="fr-FR" dirty="0" err="1"/>
              <a:t>Features</a:t>
            </a:r>
            <a:r>
              <a:rPr lang="fr-FR" dirty="0"/>
              <a:t> : transpose les </a:t>
            </a:r>
            <a:r>
              <a:rPr lang="fr-FR" dirty="0" err="1"/>
              <a:t>mecanisme</a:t>
            </a:r>
            <a:r>
              <a:rPr lang="fr-FR" dirty="0"/>
              <a:t> </a:t>
            </a:r>
          </a:p>
          <a:p>
            <a:r>
              <a:rPr lang="fr-FR" dirty="0"/>
              <a:t>Test: tester des maquette</a:t>
            </a:r>
          </a:p>
          <a:p>
            <a:r>
              <a:rPr lang="fr-FR" dirty="0"/>
              <a:t>Design: esthétique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89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Littérature: regarder dans les jeux existant des jeux dont le sujet est proche et/ou dont les mécanismes peuvent s’adapter</a:t>
            </a:r>
          </a:p>
          <a:p>
            <a:r>
              <a:rPr lang="fr-FR" dirty="0"/>
              <a:t>3 semaines -&gt; trouver un jeu à </a:t>
            </a:r>
            <a:r>
              <a:rPr lang="fr-FR" dirty="0" err="1"/>
              <a:t>modder</a:t>
            </a:r>
            <a:r>
              <a:rPr lang="fr-FR" dirty="0"/>
              <a:t>, commencer à y transposer les mécanismes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15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et itérer: </a:t>
            </a:r>
          </a:p>
          <a:p>
            <a:pPr marL="171450" indent="-171450">
              <a:buFontTx/>
              <a:buChar char="-"/>
            </a:pPr>
            <a:r>
              <a:rPr lang="fr-FR" dirty="0"/>
              <a:t>alterner phases de tests et phase de création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Se concentrer uniquement sur les mécanismes (pas le design) s’il simule bien la réalité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Faire un jeu: mécaniques simples qui entrainent une machine complexe, éviter trop de complexité (fonctionnalités)</a:t>
            </a:r>
          </a:p>
          <a:p>
            <a:pPr marL="0" indent="0">
              <a:buFontTx/>
              <a:buNone/>
            </a:pPr>
            <a:r>
              <a:rPr lang="fr-FR" dirty="0"/>
              <a:t>6 semaines -&gt; avoir une première maquette jouable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3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Finaliser: écrire les règle du jeu, designer les éléments du jeu, derniers tests…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85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Jeu de société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Tout public (novice en informatique) </a:t>
            </a:r>
          </a:p>
          <a:p>
            <a:pPr marL="171450" indent="-171450">
              <a:buFontTx/>
              <a:buChar char="-"/>
            </a:pPr>
            <a:r>
              <a:rPr lang="fr-FR" dirty="0"/>
              <a:t>Apprendre les concepts de l’informatique</a:t>
            </a:r>
          </a:p>
          <a:p>
            <a:pPr marL="0" indent="0">
              <a:buFontTx/>
              <a:buNone/>
            </a:pPr>
            <a:r>
              <a:rPr lang="fr-FR" dirty="0"/>
              <a:t>Transition : on va parler du jeu de société plus généralement puis spécifier ce qu’on veut 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1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parle de jeu ne nécessitant pas d’habileté physique</a:t>
            </a:r>
          </a:p>
          <a:p>
            <a:r>
              <a:rPr lang="fr-FR" dirty="0"/>
              <a:t>3 caractéristiques (réflexion ou aspect combinatoire)</a:t>
            </a:r>
          </a:p>
          <a:p>
            <a:r>
              <a:rPr lang="fr-FR" dirty="0"/>
              <a:t>Classés en 5 catégories: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Déterminé à information complète (Dames, échecs)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Déterminé à information incomplète (bataille navale)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complète (Backgammon)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incomplète (Poker)</a:t>
            </a:r>
          </a:p>
          <a:p>
            <a:pPr marL="171450" indent="-171450">
              <a:buFontTx/>
              <a:buChar char="-"/>
            </a:pPr>
            <a:r>
              <a:rPr lang="fr-FR" dirty="0"/>
              <a:t>Pur hasard (info complète ou non, jeu de dés, de casino)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7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parle de jeu ne nécessitant pas d’habileté physique</a:t>
            </a:r>
          </a:p>
          <a:p>
            <a:r>
              <a:rPr lang="fr-FR" dirty="0"/>
              <a:t>3 caractéristiques (réflexion ou aspect combinatoire)</a:t>
            </a:r>
          </a:p>
          <a:p>
            <a:r>
              <a:rPr lang="fr-FR" dirty="0"/>
              <a:t>Classés en 5 catégories: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Déterminé à information complète (Dames, échecs)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Déterminé à information incomplète (bataille navale)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complète (Backgammon)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incomplète (Poker)</a:t>
            </a:r>
          </a:p>
          <a:p>
            <a:pPr marL="171450" indent="-171450">
              <a:buFontTx/>
              <a:buChar char="-"/>
            </a:pPr>
            <a:r>
              <a:rPr lang="fr-FR" dirty="0"/>
              <a:t>Pur hasard (info complète ou non, jeu de dés, de casino)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98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Transition : catégoriser pour cibler le type de jeu dont on a besoin (on verra plus tard pourquoi)</a:t>
            </a: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jeu qui n’a pas le divertissement ou l’amusement comme but premier</a:t>
            </a:r>
          </a:p>
          <a:p>
            <a:r>
              <a:rPr lang="fr-FR" dirty="0"/>
              <a:t>Oregon trail : éducatif, crée par des profs d’histoire,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, but aller en </a:t>
            </a:r>
            <a:r>
              <a:rPr lang="fr-FR" dirty="0" err="1"/>
              <a:t>oregon</a:t>
            </a:r>
            <a:endParaRPr lang="fr-FR" dirty="0"/>
          </a:p>
          <a:p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novolin</a:t>
            </a:r>
            <a:r>
              <a:rPr lang="fr-FR" dirty="0"/>
              <a:t> : santé, héros est un diabétique</a:t>
            </a:r>
          </a:p>
          <a:p>
            <a:r>
              <a:rPr lang="fr-FR" dirty="0"/>
              <a:t>The </a:t>
            </a:r>
            <a:r>
              <a:rPr lang="fr-FR" dirty="0" err="1"/>
              <a:t>bradley</a:t>
            </a:r>
            <a:r>
              <a:rPr lang="fr-FR" dirty="0"/>
              <a:t> trainer: jeu modifié pour l’armée américaine</a:t>
            </a:r>
          </a:p>
          <a:p>
            <a:r>
              <a:rPr lang="fr-FR" dirty="0"/>
              <a:t>Versailles 1685: « divertissement culturel » le joueur se promène dans Versailles</a:t>
            </a:r>
          </a:p>
          <a:p>
            <a:r>
              <a:rPr lang="fr-FR" dirty="0"/>
              <a:t>Pepsi </a:t>
            </a:r>
            <a:r>
              <a:rPr lang="fr-FR" dirty="0" err="1"/>
              <a:t>Invaders</a:t>
            </a:r>
            <a:r>
              <a:rPr lang="fr-FR" dirty="0"/>
              <a:t> : jeu à but publicitaire</a:t>
            </a:r>
          </a:p>
          <a:p>
            <a:r>
              <a:rPr lang="fr-FR" dirty="0"/>
              <a:t>Les 1ers jeux étaient des jeux de guerres (wargames)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(Ici on a des jeux </a:t>
            </a:r>
            <a:r>
              <a:rPr lang="fr-FR" dirty="0" err="1"/>
              <a:t>videos</a:t>
            </a:r>
            <a:r>
              <a:rPr lang="fr-FR" dirty="0"/>
              <a:t>, </a:t>
            </a:r>
            <a:r>
              <a:rPr lang="en-US" b="1" dirty="0"/>
              <a:t>The New Alexandria Simulation: A Serious Game of State and Local Politics </a:t>
            </a:r>
            <a:r>
              <a:rPr lang="fr-FR" b="0" noProof="0" dirty="0"/>
              <a:t>)</a:t>
            </a:r>
            <a:endParaRPr lang="en-US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5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jeu qui n’a pas le divertissement ou l’amusement comme but premier</a:t>
            </a:r>
          </a:p>
          <a:p>
            <a:r>
              <a:rPr lang="fr-FR" dirty="0"/>
              <a:t>Oregon trail : éducatif, crée par des profs d’histoire,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, but aller en </a:t>
            </a:r>
            <a:r>
              <a:rPr lang="fr-FR" dirty="0" err="1"/>
              <a:t>oregon</a:t>
            </a:r>
            <a:endParaRPr lang="fr-FR" dirty="0"/>
          </a:p>
          <a:p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novolin</a:t>
            </a:r>
            <a:r>
              <a:rPr lang="fr-FR" dirty="0"/>
              <a:t> : santé, héros est un diabétique</a:t>
            </a:r>
          </a:p>
          <a:p>
            <a:r>
              <a:rPr lang="fr-FR" dirty="0"/>
              <a:t>The </a:t>
            </a:r>
            <a:r>
              <a:rPr lang="fr-FR" dirty="0" err="1"/>
              <a:t>bradley</a:t>
            </a:r>
            <a:r>
              <a:rPr lang="fr-FR" dirty="0"/>
              <a:t> trainer: jeu modifié pour l’armée américaine</a:t>
            </a:r>
          </a:p>
          <a:p>
            <a:r>
              <a:rPr lang="fr-FR" dirty="0"/>
              <a:t>Versailles 1685: « divertissement culturel » le joueur se promène dans Versailles</a:t>
            </a:r>
          </a:p>
          <a:p>
            <a:r>
              <a:rPr lang="fr-FR" dirty="0"/>
              <a:t>Pepsi </a:t>
            </a:r>
            <a:r>
              <a:rPr lang="fr-FR" dirty="0" err="1"/>
              <a:t>Invaders</a:t>
            </a:r>
            <a:r>
              <a:rPr lang="fr-FR" dirty="0"/>
              <a:t> : jeu à but publicitaire</a:t>
            </a:r>
          </a:p>
          <a:p>
            <a:r>
              <a:rPr lang="fr-FR" dirty="0"/>
              <a:t>Les 1ers jeux étaient des jeux de guerres (wargames)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(Ici on a des jeux </a:t>
            </a:r>
            <a:r>
              <a:rPr lang="fr-FR" dirty="0" err="1"/>
              <a:t>videos</a:t>
            </a:r>
            <a:r>
              <a:rPr lang="fr-FR" dirty="0"/>
              <a:t>, </a:t>
            </a:r>
            <a:r>
              <a:rPr lang="en-US" b="1" dirty="0"/>
              <a:t>The New Alexandria Simulation: A Serious Game of State and Local Politics </a:t>
            </a:r>
            <a:r>
              <a:rPr lang="fr-FR" b="0" noProof="0" dirty="0"/>
              <a:t>)</a:t>
            </a:r>
            <a:endParaRPr lang="en-US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84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jeu qui n’a pas le divertissement ou l’amusement comme but premier</a:t>
            </a:r>
          </a:p>
          <a:p>
            <a:r>
              <a:rPr lang="fr-FR" dirty="0"/>
              <a:t>Oregon trail : éducatif, crée par des profs d’histoire,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, but aller en </a:t>
            </a:r>
            <a:r>
              <a:rPr lang="fr-FR" dirty="0" err="1"/>
              <a:t>oregon</a:t>
            </a:r>
            <a:endParaRPr lang="fr-FR" dirty="0"/>
          </a:p>
          <a:p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novolin</a:t>
            </a:r>
            <a:r>
              <a:rPr lang="fr-FR" dirty="0"/>
              <a:t> : santé, héros est un diabétique</a:t>
            </a:r>
          </a:p>
          <a:p>
            <a:r>
              <a:rPr lang="fr-FR" dirty="0"/>
              <a:t>The </a:t>
            </a:r>
            <a:r>
              <a:rPr lang="fr-FR" dirty="0" err="1"/>
              <a:t>bradley</a:t>
            </a:r>
            <a:r>
              <a:rPr lang="fr-FR" dirty="0"/>
              <a:t> trainer: jeu modifié pour l’armée américaine</a:t>
            </a:r>
          </a:p>
          <a:p>
            <a:r>
              <a:rPr lang="fr-FR" dirty="0"/>
              <a:t>Versailles 1685: « divertissement culturel » le joueur se promène dans Versailles</a:t>
            </a:r>
          </a:p>
          <a:p>
            <a:r>
              <a:rPr lang="fr-FR" dirty="0"/>
              <a:t>Pepsi </a:t>
            </a:r>
            <a:r>
              <a:rPr lang="fr-FR" dirty="0" err="1"/>
              <a:t>Invaders</a:t>
            </a:r>
            <a:r>
              <a:rPr lang="fr-FR" dirty="0"/>
              <a:t> : jeu à but publicitaire</a:t>
            </a:r>
          </a:p>
          <a:p>
            <a:r>
              <a:rPr lang="fr-FR" dirty="0"/>
              <a:t>Les 1ers jeux étaient des jeux de guerres (wargames)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(Ici on a des jeux </a:t>
            </a:r>
            <a:r>
              <a:rPr lang="fr-FR" dirty="0" err="1"/>
              <a:t>videos</a:t>
            </a:r>
            <a:r>
              <a:rPr lang="fr-FR" dirty="0"/>
              <a:t>, </a:t>
            </a:r>
            <a:r>
              <a:rPr lang="en-US" b="1" dirty="0"/>
              <a:t>The New Alexandria Simulation: A Serious Game of State and Local Politics </a:t>
            </a:r>
            <a:r>
              <a:rPr lang="fr-FR" b="0" noProof="0" dirty="0"/>
              <a:t>)</a:t>
            </a:r>
            <a:endParaRPr lang="en-US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61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Transition : on veut faire un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educatif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5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2559B-27AA-4468-B0A8-C38226B4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48DEA-A43A-4628-A92D-C953B618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D9A74-406A-4159-AAB4-99A793AC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0B036-43F3-4728-909F-EA54D24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87A04-5AE0-4872-B207-91B9FCB3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4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4A2D2-57E6-4760-A265-38366D6E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C8C88-B4DB-4BFE-A86C-5DE129B1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131CF-DD01-44D0-B6D9-BA457E34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8CC9C-D5EE-4D36-AF89-5A1F3AE6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B5E1E-2EE5-4BA0-8AA9-4FF18780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8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628E64-1D57-4250-8712-69174CF8D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DD4924-1655-42D1-B82B-3475D909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C6CAC-F46D-4D11-8B5B-312ACA16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EE948-C260-48B6-AE88-00A561CD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40F0DF-9CF5-49B7-8402-4B9A0B9E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207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12192000" cy="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DEE04-E885-4A8B-A596-93FAC73F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4D08F-4D81-47FE-9940-EE65D723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5E3CD-E3F5-4540-86B5-ED898B4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25198-011B-45A8-91B1-5178677C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0081B-4B05-48B7-9CB4-5A38CD04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8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B774E-DB44-4EEF-958C-5BE04DB1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FC915-22E6-4B05-B5FA-D40C4D4C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5DDF2-613D-4CBB-A9DD-FAF34384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43C35-11A9-44B1-AD04-2FF3576A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5D9F1-A36E-4818-AA08-41AE98D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154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91CE0-D197-4614-97D3-75C8688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4ED8A-1394-4AE7-AD0D-B3567F5F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737EB-BF58-4707-8497-2873F7A6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13832F-CB0B-4BD8-B7F5-5EF593C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6CA09-E879-4000-AFF4-ED3C827B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C6EEB-0A62-4015-9421-748D52E7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8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33B6C-963B-4D32-8C84-B44197BA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D658BA-9772-4F8D-86E7-FC10D604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38D952-4BF6-4DC9-82E6-3E629413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0FA1A0-D743-4281-A36C-B2D74BA96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31B92E-29A8-40F9-8BEB-95BC8E2B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8F117C-5765-4BAA-978A-D78E26D7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BF6B2-857F-4A15-997A-510DF2B8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E7180F-C639-48DD-B86F-9F6DEE2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85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3D198-F461-4EF5-B887-505EF9D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E1B35E-CEDA-49EA-B9A0-955B133C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D27B71-36D1-4A06-B222-2DF85A57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1208A-7B67-4A45-BE76-8E3E2950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8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F963E-FDA5-46FD-8860-98F49164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0828E-6696-4C22-87FA-02C71D45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CF66C4-049C-4BD6-8F83-D2F4D4DA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281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97D5C-64C4-480E-B5AE-74F94FD0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B48B0-1DA2-4D97-A0F3-29B826D4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77AA71-2D57-462E-8244-01224DB3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FE3932-B8E3-4895-B4CE-EE8C69E0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B7231-5D74-49FE-9F10-AE2F4CDC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A34ED7-AE4D-43A2-9DEE-A2E3CF65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27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6AF6C-F2BD-4FD9-93A1-5A03B71A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E6D516-D60C-4B41-A6E0-FFD9CAC1F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43D383-F2F4-43B3-B4B0-98E2E9A2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4BC64-C6A9-48D7-B3DE-E235932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DC7520-E00C-4801-B9D7-9AF4CD4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FC456A-2E39-4023-9055-E6831352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1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5CF268-56DF-47F0-B6B9-21002F9D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A5D56-96E2-40DE-B0E9-29AC80A4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D873F-EEFB-4BED-B408-F7437F1A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908C7-D470-48A6-BEE7-B779315A8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131EE-858D-4A76-A859-4B8D6A28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50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50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52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5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50.png"/><Relationship Id="rId18" Type="http://schemas.openxmlformats.org/officeDocument/2006/relationships/image" Target="../media/image55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52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5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20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1.png"/><Relationship Id="rId5" Type="http://schemas.openxmlformats.org/officeDocument/2006/relationships/image" Target="../media/image6.png"/><Relationship Id="rId10" Type="http://schemas.openxmlformats.org/officeDocument/2006/relationships/image" Target="../media/image60.svg"/><Relationship Id="rId4" Type="http://schemas.openxmlformats.org/officeDocument/2006/relationships/image" Target="../media/image56.sv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2.png"/><Relationship Id="rId18" Type="http://schemas.openxmlformats.org/officeDocument/2006/relationships/image" Target="../media/image75.svg"/><Relationship Id="rId3" Type="http://schemas.openxmlformats.org/officeDocument/2006/relationships/image" Target="../media/image64.png"/><Relationship Id="rId21" Type="http://schemas.openxmlformats.org/officeDocument/2006/relationships/diagramData" Target="../diagrams/data4.xml"/><Relationship Id="rId7" Type="http://schemas.openxmlformats.org/officeDocument/2006/relationships/image" Target="../media/image6.png"/><Relationship Id="rId12" Type="http://schemas.openxmlformats.org/officeDocument/2006/relationships/image" Target="../media/image71.svg"/><Relationship Id="rId17" Type="http://schemas.openxmlformats.org/officeDocument/2006/relationships/image" Target="../media/image74.png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9.svg"/><Relationship Id="rId20" Type="http://schemas.openxmlformats.org/officeDocument/2006/relationships/image" Target="../media/image7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image" Target="../media/image70.png"/><Relationship Id="rId24" Type="http://schemas.openxmlformats.org/officeDocument/2006/relationships/diagramColors" Target="../diagrams/colors4.xml"/><Relationship Id="rId5" Type="http://schemas.openxmlformats.org/officeDocument/2006/relationships/image" Target="../media/image66.png"/><Relationship Id="rId15" Type="http://schemas.openxmlformats.org/officeDocument/2006/relationships/image" Target="../media/image48.png"/><Relationship Id="rId23" Type="http://schemas.openxmlformats.org/officeDocument/2006/relationships/diagramQuickStyle" Target="../diagrams/quickStyle4.xml"/><Relationship Id="rId10" Type="http://schemas.openxmlformats.org/officeDocument/2006/relationships/image" Target="../media/image69.svg"/><Relationship Id="rId19" Type="http://schemas.openxmlformats.org/officeDocument/2006/relationships/image" Target="../media/image76.png"/><Relationship Id="rId4" Type="http://schemas.openxmlformats.org/officeDocument/2006/relationships/image" Target="../media/image65.svg"/><Relationship Id="rId9" Type="http://schemas.openxmlformats.org/officeDocument/2006/relationships/image" Target="../media/image68.png"/><Relationship Id="rId14" Type="http://schemas.openxmlformats.org/officeDocument/2006/relationships/image" Target="../media/image73.svg"/><Relationship Id="rId22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0.png"/><Relationship Id="rId18" Type="http://schemas.openxmlformats.org/officeDocument/2006/relationships/image" Target="../media/image82.svg"/><Relationship Id="rId3" Type="http://schemas.openxmlformats.org/officeDocument/2006/relationships/image" Target="../media/image64.png"/><Relationship Id="rId21" Type="http://schemas.openxmlformats.org/officeDocument/2006/relationships/diagramData" Target="../diagrams/data5.xml"/><Relationship Id="rId7" Type="http://schemas.openxmlformats.org/officeDocument/2006/relationships/image" Target="../media/image6.png"/><Relationship Id="rId12" Type="http://schemas.openxmlformats.org/officeDocument/2006/relationships/image" Target="../media/image79.svg"/><Relationship Id="rId17" Type="http://schemas.openxmlformats.org/officeDocument/2006/relationships/image" Target="../media/image26.png"/><Relationship Id="rId25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5.svg"/><Relationship Id="rId20" Type="http://schemas.openxmlformats.org/officeDocument/2006/relationships/image" Target="../media/image8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image" Target="../media/image78.png"/><Relationship Id="rId24" Type="http://schemas.openxmlformats.org/officeDocument/2006/relationships/diagramColors" Target="../diagrams/colors5.xml"/><Relationship Id="rId5" Type="http://schemas.openxmlformats.org/officeDocument/2006/relationships/image" Target="../media/image66.png"/><Relationship Id="rId15" Type="http://schemas.openxmlformats.org/officeDocument/2006/relationships/image" Target="../media/image54.png"/><Relationship Id="rId23" Type="http://schemas.openxmlformats.org/officeDocument/2006/relationships/diagramQuickStyle" Target="../diagrams/quickStyle5.xml"/><Relationship Id="rId10" Type="http://schemas.openxmlformats.org/officeDocument/2006/relationships/image" Target="../media/image69.svg"/><Relationship Id="rId19" Type="http://schemas.openxmlformats.org/officeDocument/2006/relationships/image" Target="../media/image22.png"/><Relationship Id="rId4" Type="http://schemas.openxmlformats.org/officeDocument/2006/relationships/image" Target="../media/image65.svg"/><Relationship Id="rId9" Type="http://schemas.openxmlformats.org/officeDocument/2006/relationships/image" Target="../media/image68.png"/><Relationship Id="rId14" Type="http://schemas.openxmlformats.org/officeDocument/2006/relationships/image" Target="../media/image81.svg"/><Relationship Id="rId22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13" Type="http://schemas.openxmlformats.org/officeDocument/2006/relationships/image" Target="../media/image72.png"/><Relationship Id="rId18" Type="http://schemas.openxmlformats.org/officeDocument/2006/relationships/image" Target="../media/image75.svg"/><Relationship Id="rId3" Type="http://schemas.openxmlformats.org/officeDocument/2006/relationships/image" Target="../media/image6.png"/><Relationship Id="rId21" Type="http://schemas.openxmlformats.org/officeDocument/2006/relationships/diagramData" Target="../diagrams/data6.xml"/><Relationship Id="rId7" Type="http://schemas.openxmlformats.org/officeDocument/2006/relationships/image" Target="../media/image86.png"/><Relationship Id="rId12" Type="http://schemas.openxmlformats.org/officeDocument/2006/relationships/image" Target="../media/image79.svg"/><Relationship Id="rId17" Type="http://schemas.openxmlformats.org/officeDocument/2006/relationships/image" Target="../media/image74.png"/><Relationship Id="rId25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9.svg"/><Relationship Id="rId20" Type="http://schemas.openxmlformats.org/officeDocument/2006/relationships/image" Target="../media/image7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svg"/><Relationship Id="rId11" Type="http://schemas.openxmlformats.org/officeDocument/2006/relationships/image" Target="../media/image78.png"/><Relationship Id="rId24" Type="http://schemas.openxmlformats.org/officeDocument/2006/relationships/diagramColors" Target="../diagrams/colors6.xml"/><Relationship Id="rId5" Type="http://schemas.openxmlformats.org/officeDocument/2006/relationships/image" Target="../media/image84.png"/><Relationship Id="rId15" Type="http://schemas.openxmlformats.org/officeDocument/2006/relationships/image" Target="../media/image48.png"/><Relationship Id="rId23" Type="http://schemas.openxmlformats.org/officeDocument/2006/relationships/diagramQuickStyle" Target="../diagrams/quickStyle6.xml"/><Relationship Id="rId10" Type="http://schemas.openxmlformats.org/officeDocument/2006/relationships/image" Target="../media/image67.svg"/><Relationship Id="rId19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66.png"/><Relationship Id="rId14" Type="http://schemas.openxmlformats.org/officeDocument/2006/relationships/image" Target="../media/image73.svg"/><Relationship Id="rId22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4"/>
          <p:cNvSpPr txBox="1"/>
          <p:nvPr/>
        </p:nvSpPr>
        <p:spPr>
          <a:xfrm>
            <a:off x="572427" y="6132688"/>
            <a:ext cx="8012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FACULTÉ DES SCIENCES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 INFORMATIQUES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D4BC8E2-89F5-449A-95F4-245F96CD84B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007E63"/>
                </a:solidFill>
              </a:rPr>
              <a:t>Serious game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84E8163B-8B8E-45F7-95E8-288FE377C51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Marvin FOURASTIE</a:t>
            </a:r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1E9516-0CB4-4C8C-BA60-D7F6E100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6" y="452487"/>
            <a:ext cx="5365980" cy="5737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 err="1">
                <a:solidFill>
                  <a:srgbClr val="007E63"/>
                </a:solidFill>
                <a:latin typeface="+mj-lt"/>
              </a:rPr>
              <a:t>Serious</a:t>
            </a:r>
            <a:r>
              <a:rPr lang="fr-FR" sz="4400" dirty="0">
                <a:solidFill>
                  <a:srgbClr val="007E63"/>
                </a:solidFill>
                <a:latin typeface="+mj-lt"/>
              </a:rPr>
              <a:t> </a:t>
            </a:r>
            <a:r>
              <a:rPr lang="fr-FR" sz="4400" dirty="0" err="1">
                <a:solidFill>
                  <a:srgbClr val="007E63"/>
                </a:solidFill>
                <a:latin typeface="+mj-lt"/>
              </a:rPr>
              <a:t>game</a:t>
            </a:r>
            <a:endParaRPr lang="fr-FR" sz="4400" dirty="0">
              <a:solidFill>
                <a:srgbClr val="007E63"/>
              </a:solidFill>
              <a:latin typeface="+mj-lt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BCF791-1B49-46BC-BD20-186C292C9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983" y="452487"/>
            <a:ext cx="5392406" cy="5737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007E63"/>
                </a:solidFill>
                <a:latin typeface="+mj-lt"/>
              </a:rPr>
              <a:t>Gamification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27BDE9-464B-43D5-97E7-7B8E646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2AB813-CED5-4F22-A664-DE41D745069D}" type="slidenum">
              <a:rPr lang="fr-CH" smtClean="0"/>
              <a:t>10</a:t>
            </a:fld>
            <a:endParaRPr lang="fr-CH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9A21927-3134-4692-A44C-1A2419D70DB4}"/>
              </a:ext>
            </a:extLst>
          </p:cNvPr>
          <p:cNvCxnSpPr>
            <a:cxnSpLocks/>
          </p:cNvCxnSpPr>
          <p:nvPr/>
        </p:nvCxnSpPr>
        <p:spPr>
          <a:xfrm flipV="1">
            <a:off x="5977653" y="377073"/>
            <a:ext cx="0" cy="6344402"/>
          </a:xfrm>
          <a:prstGeom prst="line">
            <a:avLst/>
          </a:prstGeom>
          <a:ln>
            <a:solidFill>
              <a:srgbClr val="007E6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1A4BAF-2313-4D50-AC49-933B4C77C341}"/>
              </a:ext>
            </a:extLst>
          </p:cNvPr>
          <p:cNvGrpSpPr/>
          <p:nvPr/>
        </p:nvGrpSpPr>
        <p:grpSpPr>
          <a:xfrm>
            <a:off x="2261044" y="1893390"/>
            <a:ext cx="2229714" cy="2855370"/>
            <a:chOff x="2261044" y="1893390"/>
            <a:chExt cx="2229714" cy="2855370"/>
          </a:xfrm>
        </p:grpSpPr>
        <p:pic>
          <p:nvPicPr>
            <p:cNvPr id="15" name="Graphique 14" descr="Tête avec engrenages">
              <a:extLst>
                <a:ext uri="{FF2B5EF4-FFF2-40B4-BE49-F238E27FC236}">
                  <a16:creationId xmlns:a16="http://schemas.microsoft.com/office/drawing/2014/main" id="{82B7AA4E-8CE4-460A-94A4-852CDFD6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044" y="3256649"/>
              <a:ext cx="1492111" cy="1492111"/>
            </a:xfrm>
            <a:prstGeom prst="rect">
              <a:avLst/>
            </a:prstGeom>
          </p:spPr>
        </p:pic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CC0CF7E-F931-42BA-9D61-79253AFCEC8A}"/>
                </a:ext>
              </a:extLst>
            </p:cNvPr>
            <p:cNvGrpSpPr/>
            <p:nvPr/>
          </p:nvGrpSpPr>
          <p:grpSpPr>
            <a:xfrm>
              <a:off x="3753155" y="1893390"/>
              <a:ext cx="737603" cy="831447"/>
              <a:chOff x="3142075" y="1759354"/>
              <a:chExt cx="737603" cy="831447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9B1A5DBC-2D30-466F-9366-2BDB59C03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6C2E4BAB-4004-4DAE-A8AD-764ED16C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7E6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  <p:pic>
          <p:nvPicPr>
            <p:cNvPr id="25" name="Graphique 24" descr="Ligne fléchée : courbe dans le sens des aiguilles d’une montre">
              <a:extLst>
                <a:ext uri="{FF2B5EF4-FFF2-40B4-BE49-F238E27FC236}">
                  <a16:creationId xmlns:a16="http://schemas.microsoft.com/office/drawing/2014/main" id="{94DFC0E6-7DD4-4A0E-8C85-BD51A43E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3784746">
              <a:off x="3412605" y="2705862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A87FDE-3D5C-494C-8D74-6982BD607EC3}"/>
              </a:ext>
            </a:extLst>
          </p:cNvPr>
          <p:cNvGrpSpPr/>
          <p:nvPr/>
        </p:nvGrpSpPr>
        <p:grpSpPr>
          <a:xfrm>
            <a:off x="6600141" y="1615350"/>
            <a:ext cx="4172605" cy="3867847"/>
            <a:chOff x="6723995" y="1707914"/>
            <a:chExt cx="4172605" cy="3867847"/>
          </a:xfrm>
        </p:grpSpPr>
        <p:pic>
          <p:nvPicPr>
            <p:cNvPr id="27" name="Graphique 26" descr="Utilisateur">
              <a:extLst>
                <a:ext uri="{FF2B5EF4-FFF2-40B4-BE49-F238E27FC236}">
                  <a16:creationId xmlns:a16="http://schemas.microsoft.com/office/drawing/2014/main" id="{8002648D-D190-4F25-9738-3273631B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93655" y="3202733"/>
              <a:ext cx="1492111" cy="1492111"/>
            </a:xfrm>
            <a:prstGeom prst="rect">
              <a:avLst/>
            </a:prstGeom>
          </p:spPr>
        </p:pic>
        <p:pic>
          <p:nvPicPr>
            <p:cNvPr id="29" name="Graphique 28" descr="Ligne fléchée : courbe dans le sens des aiguilles d’une montre">
              <a:extLst>
                <a:ext uri="{FF2B5EF4-FFF2-40B4-BE49-F238E27FC236}">
                  <a16:creationId xmlns:a16="http://schemas.microsoft.com/office/drawing/2014/main" id="{A6FA4C76-28E0-4C33-B5A6-664AC9C1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596816">
              <a:off x="8970209" y="2857921"/>
              <a:ext cx="914400" cy="914400"/>
            </a:xfrm>
            <a:prstGeom prst="rect">
              <a:avLst/>
            </a:prstGeom>
          </p:spPr>
        </p:pic>
        <p:pic>
          <p:nvPicPr>
            <p:cNvPr id="32" name="Graphique 31" descr="Ligne fléchée : courbe dans le sens des aiguilles d’une montre">
              <a:extLst>
                <a:ext uri="{FF2B5EF4-FFF2-40B4-BE49-F238E27FC236}">
                  <a16:creationId xmlns:a16="http://schemas.microsoft.com/office/drawing/2014/main" id="{94F19B5A-B9A2-441B-BB02-B56CD0FF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7799386">
              <a:off x="8970209" y="4341253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Engrenages">
              <a:extLst>
                <a:ext uri="{FF2B5EF4-FFF2-40B4-BE49-F238E27FC236}">
                  <a16:creationId xmlns:a16="http://schemas.microsoft.com/office/drawing/2014/main" id="{A067C04D-6322-4CF3-8A21-725D053A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32356" y="2406075"/>
              <a:ext cx="721244" cy="721244"/>
            </a:xfrm>
            <a:prstGeom prst="rect">
              <a:avLst/>
            </a:prstGeom>
          </p:spPr>
        </p:pic>
        <p:pic>
          <p:nvPicPr>
            <p:cNvPr id="36" name="Graphique 35" descr="Trophée">
              <a:extLst>
                <a:ext uri="{FF2B5EF4-FFF2-40B4-BE49-F238E27FC236}">
                  <a16:creationId xmlns:a16="http://schemas.microsoft.com/office/drawing/2014/main" id="{83626ED7-C511-4ABC-988D-3E7EF1204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149080" y="4971241"/>
              <a:ext cx="604520" cy="604520"/>
            </a:xfrm>
            <a:prstGeom prst="rect">
              <a:avLst/>
            </a:prstGeom>
          </p:spPr>
        </p:pic>
        <p:pic>
          <p:nvPicPr>
            <p:cNvPr id="38" name="Graphique 37" descr="Signe du pouce levé ">
              <a:extLst>
                <a:ext uri="{FF2B5EF4-FFF2-40B4-BE49-F238E27FC236}">
                  <a16:creationId xmlns:a16="http://schemas.microsoft.com/office/drawing/2014/main" id="{2EC0D360-1BEC-46AD-B271-9A8CD384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982200" y="3491588"/>
              <a:ext cx="914400" cy="914400"/>
            </a:xfrm>
            <a:prstGeom prst="rect">
              <a:avLst/>
            </a:prstGeom>
          </p:spPr>
        </p:pic>
        <p:sp>
          <p:nvSpPr>
            <p:cNvPr id="39" name="Phylactère : pensées 38">
              <a:extLst>
                <a:ext uri="{FF2B5EF4-FFF2-40B4-BE49-F238E27FC236}">
                  <a16:creationId xmlns:a16="http://schemas.microsoft.com/office/drawing/2014/main" id="{BF243871-6C6F-46FA-BE43-326362114A1F}"/>
                </a:ext>
              </a:extLst>
            </p:cNvPr>
            <p:cNvSpPr/>
            <p:nvPr/>
          </p:nvSpPr>
          <p:spPr>
            <a:xfrm flipH="1">
              <a:off x="6723995" y="1707914"/>
              <a:ext cx="1907012" cy="1431267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87F826A-D6B4-4BF8-8E92-E8115D673DF9}"/>
                </a:ext>
              </a:extLst>
            </p:cNvPr>
            <p:cNvGrpSpPr/>
            <p:nvPr/>
          </p:nvGrpSpPr>
          <p:grpSpPr>
            <a:xfrm>
              <a:off x="7304420" y="1943083"/>
              <a:ext cx="737603" cy="831447"/>
              <a:chOff x="3142075" y="1759354"/>
              <a:chExt cx="737603" cy="831447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3ECF1F32-5E3B-4C4C-9BBA-BD66841DA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68AB0B9E-C78B-4DFD-AA64-E126224A1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</p:grpSp>
      <p:pic>
        <p:nvPicPr>
          <p:cNvPr id="46" name="Graphique 45" descr="Fermer">
            <a:extLst>
              <a:ext uri="{FF2B5EF4-FFF2-40B4-BE49-F238E27FC236}">
                <a16:creationId xmlns:a16="http://schemas.microsoft.com/office/drawing/2014/main" id="{54CB5BF4-F0FB-416C-9D7D-BC7742707A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04280" y="1045052"/>
            <a:ext cx="5008443" cy="50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11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1945796" y="2320496"/>
            <a:ext cx="1854113" cy="2217007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5168943" y="2612150"/>
            <a:ext cx="1854114" cy="1854115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0602" y="2527536"/>
            <a:ext cx="1854115" cy="18541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6" y="1466984"/>
            <a:ext cx="2432247" cy="71728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E63"/>
                </a:solidFill>
              </a:rPr>
              <a:t>Breadth of topics</a:t>
            </a:r>
          </a:p>
        </p:txBody>
      </p:sp>
    </p:spTree>
    <p:extLst>
      <p:ext uri="{BB962C8B-B14F-4D97-AF65-F5344CB8AC3E}">
        <p14:creationId xmlns:p14="http://schemas.microsoft.com/office/powerpoint/2010/main" val="133480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12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1945796" y="2320496"/>
            <a:ext cx="1854113" cy="2217007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5168943" y="2612150"/>
            <a:ext cx="1854114" cy="1854115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0602" y="2527536"/>
            <a:ext cx="1854115" cy="18541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6" y="1466984"/>
            <a:ext cx="2432247" cy="71728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E63"/>
                </a:solidFill>
              </a:rPr>
              <a:t>Breadth of topics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9F126E1-81F2-4B83-A282-18F4F3CCE273}"/>
              </a:ext>
            </a:extLst>
          </p:cNvPr>
          <p:cNvSpPr txBox="1">
            <a:spLocks/>
          </p:cNvSpPr>
          <p:nvPr/>
        </p:nvSpPr>
        <p:spPr>
          <a:xfrm>
            <a:off x="4879876" y="1466984"/>
            <a:ext cx="2432247" cy="71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7E63"/>
                </a:solidFill>
              </a:rPr>
              <a:t>No technology</a:t>
            </a:r>
          </a:p>
        </p:txBody>
      </p:sp>
    </p:spTree>
    <p:extLst>
      <p:ext uri="{BB962C8B-B14F-4D97-AF65-F5344CB8AC3E}">
        <p14:creationId xmlns:p14="http://schemas.microsoft.com/office/powerpoint/2010/main" val="3309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13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1945796" y="2320496"/>
            <a:ext cx="1854113" cy="2217007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5168943" y="2612150"/>
            <a:ext cx="1854114" cy="1854115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0602" y="2527536"/>
            <a:ext cx="1854115" cy="18541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46" y="1466984"/>
            <a:ext cx="2432247" cy="71728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E63"/>
                </a:solidFill>
              </a:rPr>
              <a:t>Breadth of topics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9F126E1-81F2-4B83-A282-18F4F3CCE273}"/>
              </a:ext>
            </a:extLst>
          </p:cNvPr>
          <p:cNvSpPr txBox="1">
            <a:spLocks/>
          </p:cNvSpPr>
          <p:nvPr/>
        </p:nvSpPr>
        <p:spPr>
          <a:xfrm>
            <a:off x="4879876" y="1466984"/>
            <a:ext cx="2432247" cy="71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7E63"/>
                </a:solidFill>
              </a:rPr>
              <a:t>No technology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B3DD625-E2CC-485C-B498-23F32CA93E58}"/>
              </a:ext>
            </a:extLst>
          </p:cNvPr>
          <p:cNvSpPr txBox="1">
            <a:spLocks/>
          </p:cNvSpPr>
          <p:nvPr/>
        </p:nvSpPr>
        <p:spPr>
          <a:xfrm>
            <a:off x="8005931" y="1466984"/>
            <a:ext cx="2623455" cy="71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7E63"/>
                </a:solidFill>
              </a:rPr>
              <a:t>Direct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5650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14</a:t>
            </a:fld>
            <a:endParaRPr lang="fr-CH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62667E-607B-4D39-A04B-86D715AD1430}"/>
              </a:ext>
            </a:extLst>
          </p:cNvPr>
          <p:cNvGrpSpPr/>
          <p:nvPr/>
        </p:nvGrpSpPr>
        <p:grpSpPr>
          <a:xfrm>
            <a:off x="5192162" y="2498718"/>
            <a:ext cx="1807675" cy="1860564"/>
            <a:chOff x="7705347" y="2589725"/>
            <a:chExt cx="1521623" cy="1521623"/>
          </a:xfrm>
        </p:grpSpPr>
        <p:pic>
          <p:nvPicPr>
            <p:cNvPr id="26" name="Graphique 25" descr="Tête avec engrenages">
              <a:extLst>
                <a:ext uri="{FF2B5EF4-FFF2-40B4-BE49-F238E27FC236}">
                  <a16:creationId xmlns:a16="http://schemas.microsoft.com/office/drawing/2014/main" id="{D5FBD2F9-46FD-40D5-B7BC-E5CD1575D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A643F34-BC36-4893-9F0B-1B61A1E4254D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0" name="Phylactère : pensées 29">
                <a:extLst>
                  <a:ext uri="{FF2B5EF4-FFF2-40B4-BE49-F238E27FC236}">
                    <a16:creationId xmlns:a16="http://schemas.microsoft.com/office/drawing/2014/main" id="{F348B276-D600-41A0-8A63-088C351E06ED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89170601-BE18-47AB-B92D-79EC0C04125B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05E28F1C-2051-4148-9D3B-A109A81BD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2540B17F-7C71-4B3E-A79D-82863767F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42C9B52-608A-4BFA-B83F-A59C75D6FD5C}"/>
              </a:ext>
            </a:extLst>
          </p:cNvPr>
          <p:cNvGrpSpPr/>
          <p:nvPr/>
        </p:nvGrpSpPr>
        <p:grpSpPr>
          <a:xfrm>
            <a:off x="2280721" y="2937533"/>
            <a:ext cx="2632085" cy="1204226"/>
            <a:chOff x="4883068" y="4479504"/>
            <a:chExt cx="2632085" cy="1204226"/>
          </a:xfrm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797EDBBF-0CEF-4FE2-927C-0876A1C5F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41911" y="4769330"/>
              <a:ext cx="914400" cy="914400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7024E7FC-DC85-4343-9A3D-006635A5D49A}"/>
                </a:ext>
              </a:extLst>
            </p:cNvPr>
            <p:cNvSpPr txBox="1"/>
            <p:nvPr/>
          </p:nvSpPr>
          <p:spPr>
            <a:xfrm>
              <a:off x="4883068" y="4479504"/>
              <a:ext cx="263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Redesign</a:t>
              </a:r>
              <a:r>
                <a:rPr lang="fr-FR" dirty="0">
                  <a:solidFill>
                    <a:srgbClr val="007E63"/>
                  </a:solidFill>
                  <a:latin typeface="+mj-lt"/>
                </a:rPr>
                <a:t>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game</a:t>
              </a:r>
              <a:r>
                <a:rPr lang="fr-FR" dirty="0">
                  <a:solidFill>
                    <a:srgbClr val="007E63"/>
                  </a:solidFill>
                  <a:latin typeface="+mj-lt"/>
                </a:rPr>
                <a:t>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pieces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0CEE0BD-DF57-4A79-AB72-C573AECA3B74}"/>
              </a:ext>
            </a:extLst>
          </p:cNvPr>
          <p:cNvGrpSpPr/>
          <p:nvPr/>
        </p:nvGrpSpPr>
        <p:grpSpPr>
          <a:xfrm>
            <a:off x="5213107" y="4712689"/>
            <a:ext cx="2182408" cy="1269453"/>
            <a:chOff x="3430668" y="2948777"/>
            <a:chExt cx="2182408" cy="1269453"/>
          </a:xfrm>
        </p:grpSpPr>
        <p:pic>
          <p:nvPicPr>
            <p:cNvPr id="17" name="Graphique 16" descr="Liste de vérification">
              <a:extLst>
                <a:ext uri="{FF2B5EF4-FFF2-40B4-BE49-F238E27FC236}">
                  <a16:creationId xmlns:a16="http://schemas.microsoft.com/office/drawing/2014/main" id="{E9FF73ED-47CA-4A96-B4CE-1FD06F4EF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64672" y="3303830"/>
              <a:ext cx="914400" cy="914400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D43BEA9-6D04-47C1-8D90-E8C904E5C079}"/>
                </a:ext>
              </a:extLst>
            </p:cNvPr>
            <p:cNvSpPr txBox="1"/>
            <p:nvPr/>
          </p:nvSpPr>
          <p:spPr>
            <a:xfrm>
              <a:off x="3430668" y="2948777"/>
              <a:ext cx="218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Test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game</a:t>
              </a:r>
              <a:r>
                <a:rPr lang="fr-FR" dirty="0">
                  <a:solidFill>
                    <a:srgbClr val="007E63"/>
                  </a:solidFill>
                  <a:latin typeface="+mj-lt"/>
                </a:rPr>
                <a:t>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layout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AB7F933-99AB-4DCF-9BF5-B854F68DD275}"/>
              </a:ext>
            </a:extLst>
          </p:cNvPr>
          <p:cNvGrpSpPr/>
          <p:nvPr/>
        </p:nvGrpSpPr>
        <p:grpSpPr>
          <a:xfrm>
            <a:off x="7674317" y="2941615"/>
            <a:ext cx="2244482" cy="1267807"/>
            <a:chOff x="6656311" y="2940731"/>
            <a:chExt cx="2244482" cy="1267807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03B9F3F-63B0-4427-B6A8-2743A6242CFA}"/>
                </a:ext>
              </a:extLst>
            </p:cNvPr>
            <p:cNvSpPr txBox="1"/>
            <p:nvPr/>
          </p:nvSpPr>
          <p:spPr>
            <a:xfrm>
              <a:off x="6656311" y="2940731"/>
              <a:ext cx="224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Translate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features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  <p:pic>
          <p:nvPicPr>
            <p:cNvPr id="11" name="Graphique 10" descr="Engrenages">
              <a:extLst>
                <a:ext uri="{FF2B5EF4-FFF2-40B4-BE49-F238E27FC236}">
                  <a16:creationId xmlns:a16="http://schemas.microsoft.com/office/drawing/2014/main" id="{F8F3747C-4E9A-4DBD-9984-B2FED923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15022" y="3294138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8EDC4F6-3318-4036-9E2E-09E420E124A8}"/>
              </a:ext>
            </a:extLst>
          </p:cNvPr>
          <p:cNvGrpSpPr/>
          <p:nvPr/>
        </p:nvGrpSpPr>
        <p:grpSpPr>
          <a:xfrm>
            <a:off x="5413971" y="913376"/>
            <a:ext cx="1780680" cy="1341449"/>
            <a:chOff x="5213107" y="1046245"/>
            <a:chExt cx="1780680" cy="13414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030F9D0-7AED-4DD6-89E8-D147B235ED04}"/>
                </a:ext>
              </a:extLst>
            </p:cNvPr>
            <p:cNvSpPr txBox="1"/>
            <p:nvPr/>
          </p:nvSpPr>
          <p:spPr>
            <a:xfrm>
              <a:off x="5213107" y="1046245"/>
              <a:ext cx="178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E63"/>
                  </a:solidFill>
                  <a:latin typeface="+mj-lt"/>
                </a:rPr>
                <a:t>Select the </a:t>
              </a:r>
              <a:r>
                <a:rPr lang="fr-FR" dirty="0" err="1">
                  <a:solidFill>
                    <a:srgbClr val="007E63"/>
                  </a:solidFill>
                  <a:latin typeface="+mj-lt"/>
                </a:rPr>
                <a:t>game</a:t>
              </a:r>
              <a:endParaRPr lang="fr-FR" dirty="0">
                <a:solidFill>
                  <a:srgbClr val="007E63"/>
                </a:solidFill>
                <a:latin typeface="+mj-lt"/>
              </a:endParaRPr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2EE785AC-F43E-4D9C-97BB-904F83FCD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24" t="32647" r="46735" b="50000"/>
            <a:stretch/>
          </p:blipFill>
          <p:spPr>
            <a:xfrm>
              <a:off x="5638800" y="1432180"/>
              <a:ext cx="914400" cy="955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4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que 27" descr="Planchette à pince">
            <a:extLst>
              <a:ext uri="{FF2B5EF4-FFF2-40B4-BE49-F238E27FC236}">
                <a16:creationId xmlns:a16="http://schemas.microsoft.com/office/drawing/2014/main" id="{FA7452F2-3659-4D18-B751-A23DE98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0150" y="3019221"/>
            <a:ext cx="1348556" cy="13485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Work on </a:t>
            </a:r>
            <a:r>
              <a:rPr lang="fr-FR" dirty="0" err="1">
                <a:solidFill>
                  <a:srgbClr val="007E63"/>
                </a:solidFill>
              </a:rPr>
              <a:t>game</a:t>
            </a:r>
            <a:r>
              <a:rPr lang="fr-FR" dirty="0">
                <a:solidFill>
                  <a:srgbClr val="007E63"/>
                </a:solidFill>
              </a:rPr>
              <a:t> </a:t>
            </a:r>
            <a:r>
              <a:rPr lang="fr-FR" dirty="0" err="1">
                <a:solidFill>
                  <a:srgbClr val="007E63"/>
                </a:solidFill>
              </a:rPr>
              <a:t>literacy</a:t>
            </a:r>
            <a:endParaRPr lang="fr-FR" dirty="0">
              <a:solidFill>
                <a:srgbClr val="007E63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15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1D22B5D3-0A7B-44F7-8CA0-DD224C97CE02}"/>
              </a:ext>
            </a:extLst>
          </p:cNvPr>
          <p:cNvGrpSpPr/>
          <p:nvPr/>
        </p:nvGrpSpPr>
        <p:grpSpPr>
          <a:xfrm>
            <a:off x="9332944" y="3501628"/>
            <a:ext cx="542968" cy="583772"/>
            <a:chOff x="3142075" y="1759354"/>
            <a:chExt cx="737603" cy="83144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4EC05C-4C95-4441-AA6F-A3B53FF9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075" y="1759354"/>
              <a:ext cx="567551" cy="5675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504D059-A230-4F88-B112-7E80C0A3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770" y="2227893"/>
              <a:ext cx="362908" cy="362908"/>
            </a:xfrm>
            <a:prstGeom prst="rect">
              <a:avLst/>
            </a:prstGeom>
          </p:spPr>
        </p:pic>
      </p:grpSp>
      <p:pic>
        <p:nvPicPr>
          <p:cNvPr id="26" name="Graphique 25" descr="Crayon">
            <a:extLst>
              <a:ext uri="{FF2B5EF4-FFF2-40B4-BE49-F238E27FC236}">
                <a16:creationId xmlns:a16="http://schemas.microsoft.com/office/drawing/2014/main" id="{E0324BBB-E813-4B0F-AF63-5E94E5DE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4239" y="3155786"/>
            <a:ext cx="529571" cy="529571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61050"/>
              </p:ext>
            </p:extLst>
          </p:nvPr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42338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que 27" descr="Planchette à pince">
            <a:extLst>
              <a:ext uri="{FF2B5EF4-FFF2-40B4-BE49-F238E27FC236}">
                <a16:creationId xmlns:a16="http://schemas.microsoft.com/office/drawing/2014/main" id="{FA7452F2-3659-4D18-B751-A23DE98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0150" y="3019221"/>
            <a:ext cx="1348556" cy="13485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Test and iterate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16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1D22B5D3-0A7B-44F7-8CA0-DD224C97CE02}"/>
              </a:ext>
            </a:extLst>
          </p:cNvPr>
          <p:cNvGrpSpPr/>
          <p:nvPr/>
        </p:nvGrpSpPr>
        <p:grpSpPr>
          <a:xfrm>
            <a:off x="9332944" y="3501628"/>
            <a:ext cx="542968" cy="583772"/>
            <a:chOff x="3142075" y="1759354"/>
            <a:chExt cx="737603" cy="83144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4EC05C-4C95-4441-AA6F-A3B53FF9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075" y="1759354"/>
              <a:ext cx="567551" cy="5675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504D059-A230-4F88-B112-7E80C0A3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770" y="2227893"/>
              <a:ext cx="362908" cy="362908"/>
            </a:xfrm>
            <a:prstGeom prst="rect">
              <a:avLst/>
            </a:prstGeom>
          </p:spPr>
        </p:pic>
      </p:grpSp>
      <p:pic>
        <p:nvPicPr>
          <p:cNvPr id="26" name="Graphique 25" descr="Crayon">
            <a:extLst>
              <a:ext uri="{FF2B5EF4-FFF2-40B4-BE49-F238E27FC236}">
                <a16:creationId xmlns:a16="http://schemas.microsoft.com/office/drawing/2014/main" id="{E0324BBB-E813-4B0F-AF63-5E94E5DE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4239" y="3155786"/>
            <a:ext cx="529571" cy="529571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  <a:solidFill>
            <a:schemeClr val="tx1"/>
          </a:solidFill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/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353305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39134736-758F-49D1-B6D6-79685C5CB437}"/>
              </a:ext>
            </a:extLst>
          </p:cNvPr>
          <p:cNvGrpSpPr/>
          <p:nvPr/>
        </p:nvGrpSpPr>
        <p:grpSpPr>
          <a:xfrm>
            <a:off x="8930150" y="3019221"/>
            <a:ext cx="1348556" cy="1348556"/>
            <a:chOff x="5638799" y="2971799"/>
            <a:chExt cx="1348556" cy="134855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E7707D9-FA2A-458A-83E0-7C6CEE911FFD}"/>
                </a:ext>
              </a:extLst>
            </p:cNvPr>
            <p:cNvGrpSpPr/>
            <p:nvPr/>
          </p:nvGrpSpPr>
          <p:grpSpPr>
            <a:xfrm>
              <a:off x="6041593" y="3454206"/>
              <a:ext cx="542968" cy="583772"/>
              <a:chOff x="3142075" y="1759354"/>
              <a:chExt cx="737603" cy="831447"/>
            </a:xfrm>
          </p:grpSpPr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51B1C102-79AF-4F4B-B09C-FB1510D09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B0DF9EA-35D6-4AA0-B645-C838F55A4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  <p:pic>
          <p:nvPicPr>
            <p:cNvPr id="27" name="Graphique 26" descr="Crayon">
              <a:extLst>
                <a:ext uri="{FF2B5EF4-FFF2-40B4-BE49-F238E27FC236}">
                  <a16:creationId xmlns:a16="http://schemas.microsoft.com/office/drawing/2014/main" id="{AB3C7FCB-A0BE-4B6E-B00F-8D19CD0B1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888" y="3108364"/>
              <a:ext cx="529571" cy="529571"/>
            </a:xfrm>
            <a:prstGeom prst="rect">
              <a:avLst/>
            </a:prstGeom>
          </p:spPr>
        </p:pic>
        <p:pic>
          <p:nvPicPr>
            <p:cNvPr id="29" name="Graphique 28" descr="Planchette à pince">
              <a:extLst>
                <a:ext uri="{FF2B5EF4-FFF2-40B4-BE49-F238E27FC236}">
                  <a16:creationId xmlns:a16="http://schemas.microsoft.com/office/drawing/2014/main" id="{3EC506C3-D5C2-4BE1-A600-1F650B8DB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799" y="2971799"/>
              <a:ext cx="1348556" cy="1348556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Finalize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17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  <a:solidFill>
            <a:schemeClr val="bg1">
              <a:lumMod val="85000"/>
            </a:schemeClr>
          </a:solidFill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/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249033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227D0-1720-4C3A-B54F-74E34D0F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Next 3 weeks…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5269C7-C7A5-4E24-AFDC-F84DC4F9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078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B21B47-225E-40C3-8017-57920AB6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195D6-D3B8-47E1-B336-BD544B4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2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823051-953B-431D-974E-150810810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148" y="2621964"/>
            <a:ext cx="1601763" cy="1174626"/>
          </a:xfrm>
          <a:prstGeom prst="rect">
            <a:avLst/>
          </a:prstGeom>
        </p:spPr>
      </p:pic>
      <p:pic>
        <p:nvPicPr>
          <p:cNvPr id="9" name="Graphique 8" descr="Utilisateurs">
            <a:extLst>
              <a:ext uri="{FF2B5EF4-FFF2-40B4-BE49-F238E27FC236}">
                <a16:creationId xmlns:a16="http://schemas.microsoft.com/office/drawing/2014/main" id="{1F6742C0-8874-41D4-B812-7D4EF3E3E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0813" y="2843813"/>
            <a:ext cx="1170373" cy="117037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3855532-0497-4271-AF1B-A59F25644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88" y="2843812"/>
            <a:ext cx="1170373" cy="11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Game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3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941551"/>
              </p:ext>
            </p:extLst>
          </p:nvPr>
        </p:nvGraphicFramePr>
        <p:xfrm>
          <a:off x="752451" y="1489356"/>
          <a:ext cx="10687097" cy="491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E6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1910146"/>
            <a:ext cx="750160" cy="750160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4403498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18" y="3206058"/>
            <a:ext cx="672961" cy="672961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60" y="4724143"/>
            <a:ext cx="750160" cy="750160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33" y="245725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CFEDCE-D332-47F0-8E4F-E5429BB539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399" y="4072530"/>
            <a:ext cx="750160" cy="550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8800E2-5FD3-4F23-AB27-90375544A905}"/>
              </a:ext>
            </a:extLst>
          </p:cNvPr>
          <p:cNvSpPr/>
          <p:nvPr/>
        </p:nvSpPr>
        <p:spPr>
          <a:xfrm>
            <a:off x="324465" y="1825626"/>
            <a:ext cx="196645" cy="199819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07EB36-49D9-44A1-89EA-5905B670CB86}"/>
              </a:ext>
            </a:extLst>
          </p:cNvPr>
          <p:cNvSpPr txBox="1"/>
          <p:nvPr/>
        </p:nvSpPr>
        <p:spPr>
          <a:xfrm>
            <a:off x="652292" y="1740869"/>
            <a:ext cx="208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Full information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Game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4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856121"/>
              </p:ext>
            </p:extLst>
          </p:nvPr>
        </p:nvGraphicFramePr>
        <p:xfrm>
          <a:off x="752451" y="1489356"/>
          <a:ext cx="10687097" cy="491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1910146"/>
            <a:ext cx="750160" cy="750160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4403498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18" y="3206058"/>
            <a:ext cx="672961" cy="672961"/>
          </a:xfrm>
          <a:prstGeom prst="rect">
            <a:avLst/>
          </a:prstGeom>
          <a:ln w="38100">
            <a:solidFill>
              <a:srgbClr val="007E63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60" y="4724143"/>
            <a:ext cx="750160" cy="750160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33" y="245725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CFEDCE-D332-47F0-8E4F-E5429BB5397E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7E6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399" y="4072530"/>
            <a:ext cx="750160" cy="550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8800E2-5FD3-4F23-AB27-90375544A905}"/>
              </a:ext>
            </a:extLst>
          </p:cNvPr>
          <p:cNvSpPr/>
          <p:nvPr/>
        </p:nvSpPr>
        <p:spPr>
          <a:xfrm>
            <a:off x="324465" y="1825626"/>
            <a:ext cx="196645" cy="199819"/>
          </a:xfrm>
          <a:prstGeom prst="rect">
            <a:avLst/>
          </a:prstGeom>
          <a:noFill/>
          <a:ln w="381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07EB36-49D9-44A1-89EA-5905B670CB86}"/>
              </a:ext>
            </a:extLst>
          </p:cNvPr>
          <p:cNvSpPr txBox="1"/>
          <p:nvPr/>
        </p:nvSpPr>
        <p:spPr>
          <a:xfrm>
            <a:off x="652292" y="1740869"/>
            <a:ext cx="208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Full information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97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Types de jeux de sociétés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5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455822"/>
              </p:ext>
            </p:extLst>
          </p:nvPr>
        </p:nvGraphicFramePr>
        <p:xfrm>
          <a:off x="1209609" y="1527389"/>
          <a:ext cx="9772782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16" y="3121066"/>
            <a:ext cx="750160" cy="750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4" y="1450546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0" y="3751155"/>
            <a:ext cx="750160" cy="75016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29" y="4901459"/>
            <a:ext cx="750160" cy="75016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412623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0D29F4-1454-4271-97A0-CCD3A63BB6AF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FBEB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9524" y="3244539"/>
            <a:ext cx="750160" cy="5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EFB6-266E-4AC1-862D-6D878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Educative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DE8AC-ED54-4404-BF15-9F33F0A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6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A70D70-9768-4738-985C-DAB709B8CBE0}"/>
              </a:ext>
            </a:extLst>
          </p:cNvPr>
          <p:cNvGrpSpPr/>
          <p:nvPr/>
        </p:nvGrpSpPr>
        <p:grpSpPr>
          <a:xfrm>
            <a:off x="1119234" y="2094055"/>
            <a:ext cx="3945053" cy="3117041"/>
            <a:chOff x="768798" y="1366469"/>
            <a:chExt cx="3115043" cy="229791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2BF235C-2430-409A-9B16-37525D69857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98" y="1366469"/>
              <a:ext cx="3115043" cy="1946902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C55D8CB-5681-45FB-9B6D-45127EF029C6}"/>
                </a:ext>
              </a:extLst>
            </p:cNvPr>
            <p:cNvSpPr txBox="1"/>
            <p:nvPr/>
          </p:nvSpPr>
          <p:spPr>
            <a:xfrm>
              <a:off x="846096" y="3356610"/>
              <a:ext cx="296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Oregon Trail (MECC, 1971)</a:t>
              </a:r>
              <a:endParaRPr lang="fr-FR" sz="14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5FBD41C-BC1C-4E9C-B070-1BC9FC38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13" y="1949605"/>
            <a:ext cx="3945053" cy="295879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20082B4-C95E-4C70-9519-34ADDBE5D416}"/>
              </a:ext>
            </a:extLst>
          </p:cNvPr>
          <p:cNvSpPr txBox="1"/>
          <p:nvPr/>
        </p:nvSpPr>
        <p:spPr>
          <a:xfrm>
            <a:off x="7197213" y="4994787"/>
            <a:ext cx="374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1400" dirty="0"/>
              <a:t>DNA The Double Helix (Nobel Media AB, 2016)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22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EFB6-266E-4AC1-862D-6D87849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E63"/>
                </a:solidFill>
              </a:rPr>
              <a:t>Military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DE8AC-ED54-4404-BF15-9F33F0A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7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C458673-7208-4B42-B233-353579E4ACD4}"/>
              </a:ext>
            </a:extLst>
          </p:cNvPr>
          <p:cNvGrpSpPr/>
          <p:nvPr/>
        </p:nvGrpSpPr>
        <p:grpSpPr>
          <a:xfrm>
            <a:off x="1715130" y="2128241"/>
            <a:ext cx="3525465" cy="3239282"/>
            <a:chOff x="1135025" y="3869440"/>
            <a:chExt cx="2960445" cy="257927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7FC8F78-9787-4D48-8937-2986E15FA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025" y="3869440"/>
              <a:ext cx="2960445" cy="222033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D6B731D-FFA3-4629-A627-85588792F24D}"/>
                </a:ext>
              </a:extLst>
            </p:cNvPr>
            <p:cNvSpPr txBox="1"/>
            <p:nvPr/>
          </p:nvSpPr>
          <p:spPr>
            <a:xfrm>
              <a:off x="1135025" y="6140938"/>
              <a:ext cx="296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 Bradley Trainer (Atari, 1981)</a:t>
              </a:r>
              <a:endParaRPr lang="fr-FR" sz="11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251F1572-94B8-4C55-902C-1519352C1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" r="3337"/>
          <a:stretch/>
        </p:blipFill>
        <p:spPr>
          <a:xfrm>
            <a:off x="6837735" y="2022342"/>
            <a:ext cx="3525465" cy="281331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B320043-D743-40CA-A2E0-D2C2D025DFE5}"/>
              </a:ext>
            </a:extLst>
          </p:cNvPr>
          <p:cNvSpPr txBox="1"/>
          <p:nvPr/>
        </p:nvSpPr>
        <p:spPr>
          <a:xfrm>
            <a:off x="6837734" y="4916733"/>
            <a:ext cx="3525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Marine Doom(</a:t>
            </a:r>
            <a:r>
              <a:rPr lang="fr-FR" altLang="fr-FR" sz="1400" dirty="0"/>
              <a:t>U.S. </a:t>
            </a:r>
            <a:r>
              <a:rPr lang="fr-FR" altLang="fr-FR" sz="1400" dirty="0" err="1"/>
              <a:t>Army</a:t>
            </a:r>
            <a:r>
              <a:rPr lang="fr-FR" altLang="fr-FR" sz="1400" dirty="0"/>
              <a:t>, 1996)</a:t>
            </a:r>
            <a:endParaRPr lang="fr-FR" altLang="fr-FR" sz="1100" dirty="0"/>
          </a:p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94542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EFB6-266E-4AC1-862D-6D878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Advertising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DE8AC-ED54-4404-BF15-9F33F0A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8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98CF84-A7B8-4FCA-949E-745615F1C0AF}"/>
              </a:ext>
            </a:extLst>
          </p:cNvPr>
          <p:cNvGrpSpPr/>
          <p:nvPr/>
        </p:nvGrpSpPr>
        <p:grpSpPr>
          <a:xfrm>
            <a:off x="1297136" y="2159172"/>
            <a:ext cx="3911504" cy="3012595"/>
            <a:chOff x="8278039" y="1399066"/>
            <a:chExt cx="3244297" cy="2343009"/>
          </a:xfrm>
        </p:grpSpPr>
        <p:pic>
          <p:nvPicPr>
            <p:cNvPr id="19" name="Image 18" descr="Une image contenant moniteur&#10;&#10;Description générée automatiquement">
              <a:extLst>
                <a:ext uri="{FF2B5EF4-FFF2-40B4-BE49-F238E27FC236}">
                  <a16:creationId xmlns:a16="http://schemas.microsoft.com/office/drawing/2014/main" id="{614F3F43-DDA0-490B-BEBB-F9749A1F1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039" y="1399066"/>
              <a:ext cx="3244297" cy="2024636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12C312F-8D23-4E96-AF88-FB4369E703A4}"/>
                </a:ext>
              </a:extLst>
            </p:cNvPr>
            <p:cNvSpPr txBox="1"/>
            <p:nvPr/>
          </p:nvSpPr>
          <p:spPr>
            <a:xfrm>
              <a:off x="8419966" y="3434298"/>
              <a:ext cx="296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Pepsi </a:t>
              </a:r>
              <a:r>
                <a:rPr lang="fr-FR" sz="1400" dirty="0" err="1"/>
                <a:t>Invaders</a:t>
              </a:r>
              <a:r>
                <a:rPr lang="fr-FR" sz="1400" dirty="0"/>
                <a:t> (Atari, 1983)</a:t>
              </a:r>
              <a:endParaRPr lang="fr-FR" sz="11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64440C72-9911-44AC-880B-D2E67233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362" y="2085452"/>
            <a:ext cx="3569276" cy="267695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A285D75-20E6-4B75-82E4-3D8BE812FDB5}"/>
              </a:ext>
            </a:extLst>
          </p:cNvPr>
          <p:cNvSpPr txBox="1"/>
          <p:nvPr/>
        </p:nvSpPr>
        <p:spPr>
          <a:xfrm>
            <a:off x="7154473" y="4776033"/>
            <a:ext cx="356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Milka Biscuit Saga (Brand Station, 2015)</a:t>
            </a:r>
          </a:p>
        </p:txBody>
      </p:sp>
    </p:spTree>
    <p:extLst>
      <p:ext uri="{BB962C8B-B14F-4D97-AF65-F5344CB8AC3E}">
        <p14:creationId xmlns:p14="http://schemas.microsoft.com/office/powerpoint/2010/main" val="163286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7DF3C0-19F1-4517-8318-4A3CF96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9</a:t>
            </a:fld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60751D-5A47-4B4A-90DB-60DBFE77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5" y="1970752"/>
            <a:ext cx="5656742" cy="29164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C3B984-2EA2-49F9-87E6-A2BC6D84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24" y="2007651"/>
            <a:ext cx="5656741" cy="2879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C3D4FF-EB1F-4EE1-B0AA-4844FE17F7B2}"/>
              </a:ext>
            </a:extLst>
          </p:cNvPr>
          <p:cNvSpPr/>
          <p:nvPr/>
        </p:nvSpPr>
        <p:spPr>
          <a:xfrm>
            <a:off x="8333295" y="4487159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44A5-E932-40CD-AA46-19203947EAA2}"/>
              </a:ext>
            </a:extLst>
          </p:cNvPr>
          <p:cNvSpPr/>
          <p:nvPr/>
        </p:nvSpPr>
        <p:spPr>
          <a:xfrm>
            <a:off x="2529526" y="4516049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4B302-FA05-4468-8FDC-FA4D80A14D49}"/>
              </a:ext>
            </a:extLst>
          </p:cNvPr>
          <p:cNvSpPr/>
          <p:nvPr/>
        </p:nvSpPr>
        <p:spPr>
          <a:xfrm>
            <a:off x="2529526" y="1923220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BB381-47D2-4B42-B163-B26478BD3F5B}"/>
              </a:ext>
            </a:extLst>
          </p:cNvPr>
          <p:cNvSpPr/>
          <p:nvPr/>
        </p:nvSpPr>
        <p:spPr>
          <a:xfrm>
            <a:off x="8490408" y="1970752"/>
            <a:ext cx="870407" cy="414229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DDCB9-5AD0-4D55-A2A1-C9C27D007988}"/>
              </a:ext>
            </a:extLst>
          </p:cNvPr>
          <p:cNvSpPr txBox="1"/>
          <p:nvPr/>
        </p:nvSpPr>
        <p:spPr>
          <a:xfrm>
            <a:off x="6080287" y="5005632"/>
            <a:ext cx="569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Market repartition of “Serious Games” released after 2002 [1265 games]</a:t>
            </a:r>
            <a:endParaRPr lang="fr-FR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66F7B5-F068-4D81-83C3-95AA287D123C}"/>
              </a:ext>
            </a:extLst>
          </p:cNvPr>
          <p:cNvSpPr txBox="1"/>
          <p:nvPr/>
        </p:nvSpPr>
        <p:spPr>
          <a:xfrm>
            <a:off x="405353" y="4999559"/>
            <a:ext cx="569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Market repartition of “Serious Games” released before 2002 [953 games]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696067-70EC-4E0E-8C9A-625ECC02BC0D}"/>
              </a:ext>
            </a:extLst>
          </p:cNvPr>
          <p:cNvSpPr txBox="1"/>
          <p:nvPr/>
        </p:nvSpPr>
        <p:spPr>
          <a:xfrm>
            <a:off x="3141486" y="5861381"/>
            <a:ext cx="6135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D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Djaouti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, J Alvarez, JP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Jessel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, O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Rampnoux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(2011).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Serious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games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edutainment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applications, 25-43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02353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906</Words>
  <Application>Microsoft Office PowerPoint</Application>
  <PresentationFormat>Grand écran</PresentationFormat>
  <Paragraphs>182</Paragraphs>
  <Slides>18</Slides>
  <Notes>17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1_Thème Office</vt:lpstr>
      <vt:lpstr>Présentation PowerPoint</vt:lpstr>
      <vt:lpstr>Goals</vt:lpstr>
      <vt:lpstr>Game classification</vt:lpstr>
      <vt:lpstr>Game classification</vt:lpstr>
      <vt:lpstr>Types de jeux de sociétés</vt:lpstr>
      <vt:lpstr>Educative</vt:lpstr>
      <vt:lpstr>Military</vt:lpstr>
      <vt:lpstr>Advertising</vt:lpstr>
      <vt:lpstr>Présentation PowerPoint</vt:lpstr>
      <vt:lpstr>Présentation PowerPoint</vt:lpstr>
      <vt:lpstr>Breadth of topics</vt:lpstr>
      <vt:lpstr>Breadth of topics</vt:lpstr>
      <vt:lpstr>Breadth of topics</vt:lpstr>
      <vt:lpstr>Présentation PowerPoint</vt:lpstr>
      <vt:lpstr>Work on game literacy</vt:lpstr>
      <vt:lpstr>Test and iterate</vt:lpstr>
      <vt:lpstr>Finalize</vt:lpstr>
      <vt:lpstr>Next 3 weeks…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Marvin FOURASTIE</dc:creator>
  <cp:lastModifiedBy>Marvin FOURASTIE</cp:lastModifiedBy>
  <cp:revision>78</cp:revision>
  <dcterms:created xsi:type="dcterms:W3CDTF">2019-03-17T13:58:23Z</dcterms:created>
  <dcterms:modified xsi:type="dcterms:W3CDTF">2019-03-31T18:12:09Z</dcterms:modified>
</cp:coreProperties>
</file>