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4" r:id="rId15"/>
    <p:sldId id="275" r:id="rId16"/>
    <p:sldId id="276" r:id="rId17"/>
    <p:sldId id="283" r:id="rId18"/>
    <p:sldId id="284" r:id="rId19"/>
    <p:sldId id="277" r:id="rId20"/>
    <p:sldId id="278" r:id="rId21"/>
    <p:sldId id="279" r:id="rId22"/>
    <p:sldId id="280" r:id="rId23"/>
    <p:sldId id="285" r:id="rId24"/>
    <p:sldId id="281" r:id="rId25"/>
    <p:sldId id="267" r:id="rId26"/>
    <p:sldId id="268" r:id="rId27"/>
    <p:sldId id="269" r:id="rId28"/>
    <p:sldId id="270" r:id="rId29"/>
    <p:sldId id="271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050" autoAdjust="0"/>
  </p:normalViewPr>
  <p:slideViewPr>
    <p:cSldViewPr snapToGrid="0">
      <p:cViewPr varScale="1">
        <p:scale>
          <a:sx n="51" d="100"/>
          <a:sy n="51" d="100"/>
        </p:scale>
        <p:origin x="10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09A7B-2B03-4F43-9832-A352DB28246D}" type="datetimeFigureOut">
              <a:rPr lang="fr-CH" smtClean="0"/>
              <a:t>30.06.2019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AB3CD-1DDF-49FF-9882-9186491466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617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Bonjour</a:t>
            </a:r>
          </a:p>
          <a:p>
            <a:pPr marL="171450" indent="-171450">
              <a:buFontTx/>
              <a:buChar char="-"/>
            </a:pPr>
            <a:r>
              <a:rPr lang="fr-CH" dirty="0"/>
              <a:t>Projet </a:t>
            </a:r>
            <a:r>
              <a:rPr lang="fr-CH" dirty="0" err="1"/>
              <a:t>Space</a:t>
            </a:r>
            <a:r>
              <a:rPr lang="fr-CH" dirty="0"/>
              <a:t> </a:t>
            </a:r>
            <a:r>
              <a:rPr lang="fr-CH" dirty="0" err="1"/>
              <a:t>Encoders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  <a:r>
              <a:rPr lang="fr-CH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019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ASPECT SERIOUS GAME : </a:t>
            </a:r>
          </a:p>
          <a:p>
            <a:pPr marL="171450" indent="-171450">
              <a:buFontTx/>
              <a:buChar char="-"/>
            </a:pPr>
            <a:r>
              <a:rPr lang="fr-CH" dirty="0"/>
              <a:t>APPRENDRE construction d’algorithmes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INTEGRER le principe de travail d’équipe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SAVOIR anticiper les événements qui vont se produire en planifiant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1553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L’IDEE maintenant c’est de CHANGER LA PLATEFORME du jeu SPACE ENCODERS et de créer une VERSION INFORMATISEE DU JEU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peut donc parler de JEU VIDEO</a:t>
            </a:r>
          </a:p>
          <a:p>
            <a:pPr marL="171450" indent="-171450">
              <a:buFontTx/>
              <a:buChar char="-"/>
            </a:pPr>
            <a:r>
              <a:rPr lang="fr-CH" dirty="0"/>
              <a:t>LE PRINCIPE RESTE LE MEME : faire APPRENDRE des principes liés à l’informatique MAIS EN PASSANT PAR UN JEU VIDEO</a:t>
            </a:r>
          </a:p>
          <a:p>
            <a:pPr marL="171450" indent="-171450">
              <a:buFontTx/>
              <a:buChar char="-"/>
            </a:pPr>
            <a:r>
              <a:rPr lang="fr-CH" dirty="0">
                <a:sym typeface="Wingdings" panose="05000000000000000000" pitchFamily="2" charset="2"/>
              </a:rPr>
              <a:t> Il s’agit donc du GAME-BASED LEARNING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940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Le BUT est de CRÉER une APPLICATION EN LIGNE DE COMMANDE avec un graphisme très simple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Le PRINCIPE d’une APP LIGNE DE COMMANDE : faire des choix (ce qui est très bien adapté au jeu </a:t>
            </a:r>
            <a:r>
              <a:rPr lang="fr-CH" dirty="0" err="1"/>
              <a:t>Space</a:t>
            </a:r>
            <a:r>
              <a:rPr lang="fr-CH" dirty="0"/>
              <a:t> </a:t>
            </a:r>
            <a:r>
              <a:rPr lang="fr-CH" dirty="0" err="1"/>
              <a:t>Encoders</a:t>
            </a:r>
            <a:r>
              <a:rPr lang="fr-CH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dirty="0"/>
              <a:t>Le langage utilisé pour ce faire à été le SWIFT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dirty="0"/>
              <a:t>JE VAIS MAINTENANT PRESENTER RAPIDEMENT LE JEU DANS SA VERSION INFORMATISEE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  <a:endParaRPr lang="fr-CH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029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ENTREE DU JEU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50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PRESENTATION DES ACTIONS ET DES CARTES ORAGES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0408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LE PLATEAU DU JEU</a:t>
            </a:r>
          </a:p>
          <a:p>
            <a:pPr marL="171450" indent="-171450">
              <a:buFontTx/>
              <a:buChar char="-"/>
            </a:pPr>
            <a:r>
              <a:rPr lang="fr-CH" dirty="0"/>
              <a:t>La taille ici est fixe : et sur chacune des cases on a trois parties : </a:t>
            </a:r>
          </a:p>
          <a:p>
            <a:pPr marL="171450" indent="-171450">
              <a:buFontTx/>
              <a:buChar char="-"/>
            </a:pPr>
            <a:r>
              <a:rPr lang="fr-CH" dirty="0"/>
              <a:t>LE NUMERO – L’INSTRUCTION RELATIVE – LES JOUEURS PRESENTS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5106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i="0" dirty="0"/>
              <a:t>POUR CHAQUE ACTION : AFFICHAGE</a:t>
            </a:r>
          </a:p>
          <a:p>
            <a:pPr marL="171450" indent="-171450">
              <a:buFontTx/>
              <a:buChar char="-"/>
            </a:pPr>
            <a:r>
              <a:rPr lang="fr-CH" i="0" dirty="0"/>
              <a:t>Cartes orages – direction vent – jauge orage – les tuiles possédées – MENU action (sélection)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endParaRPr lang="fr-CH" i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444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PIOCHER TUILE : VARIANTE 1 (4-)</a:t>
            </a:r>
          </a:p>
          <a:p>
            <a:pPr marL="171450" indent="-171450">
              <a:buFontTx/>
              <a:buChar char="-"/>
            </a:pPr>
            <a:r>
              <a:rPr lang="fr-CH" dirty="0"/>
              <a:t>SELECTION – AJOUT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2503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PIOCHER TUILE : VARIANTE 2 (5)</a:t>
            </a:r>
          </a:p>
          <a:p>
            <a:pPr marL="171450" indent="-171450">
              <a:buFontTx/>
              <a:buChar char="-"/>
            </a:pPr>
            <a:r>
              <a:rPr lang="fr-CH" dirty="0"/>
              <a:t>SELECTION OU PAS – AJOUT - REMPLACEMENT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921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SE DEPLACER :</a:t>
            </a:r>
          </a:p>
          <a:p>
            <a:pPr marL="171450" indent="-171450">
              <a:buFontTx/>
              <a:buChar char="-"/>
            </a:pPr>
            <a:r>
              <a:rPr lang="fr-CH" dirty="0"/>
              <a:t>JOUEUR 1 SUR 32 - CHOIX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Nouvelle position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9240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But du projet : Faire APPRENDRE et COMPRENDRE les mécanismes de base de l’informatique (public novice)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b="0" dirty="0"/>
              <a:t>Idée pour cela : CRÉER un jeu éducatif lié à l’informatique -&gt; Permettra un apprentissage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b="0" dirty="0"/>
              <a:t>Une autre partie: DEVELOPPER ce jeu sur différentes plateformes (physique - informatisée) -&gt; avantages de chacune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8585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POSER UNE TUILE : </a:t>
            </a:r>
          </a:p>
          <a:p>
            <a:pPr marL="171450" indent="-171450">
              <a:buFontTx/>
              <a:buChar char="-"/>
            </a:pPr>
            <a:r>
              <a:rPr lang="fr-CH" dirty="0"/>
              <a:t>SELECTION TUILE – POSITION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Visualisation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915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RETIRER UNE TUILE : </a:t>
            </a:r>
          </a:p>
          <a:p>
            <a:pPr marL="171450" indent="-171450">
              <a:buFontTx/>
              <a:buChar char="-"/>
            </a:pPr>
            <a:r>
              <a:rPr lang="fr-CH" dirty="0"/>
              <a:t>SELECTION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Visu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8687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ECHANGER UNE TUILE : </a:t>
            </a:r>
          </a:p>
          <a:p>
            <a:pPr marL="171450" indent="-171450">
              <a:buFontTx/>
              <a:buChar char="-"/>
            </a:pPr>
            <a:r>
              <a:rPr lang="fr-CH" dirty="0"/>
              <a:t>Vois les autres joueurs (PAS MAIN VIDE) – SELECTION JOUEURS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SELECTION SA TUILE</a:t>
            </a:r>
          </a:p>
          <a:p>
            <a:pPr marL="171450" indent="-171450">
              <a:buFontTx/>
              <a:buChar char="-"/>
            </a:pPr>
            <a:r>
              <a:rPr lang="fr-CH" dirty="0"/>
              <a:t>CELLE DE L’AUTRE JOUEURS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348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PASSER SONT TOUR : </a:t>
            </a:r>
          </a:p>
          <a:p>
            <a:pPr marL="171450" indent="-171450">
              <a:buFontTx/>
              <a:buChar char="-"/>
            </a:pPr>
            <a:r>
              <a:rPr lang="fr-CH" dirty="0"/>
              <a:t>A tout moment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581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Je vais juste vous parler d’une des cartes orages : BOURRASQUE</a:t>
            </a:r>
          </a:p>
          <a:p>
            <a:pPr marL="171450" indent="-171450">
              <a:buFontTx/>
              <a:buChar char="-"/>
            </a:pPr>
            <a:r>
              <a:rPr lang="fr-CH" dirty="0"/>
              <a:t>PROCHAINE CARTE SQUALL et vent -&gt;</a:t>
            </a:r>
          </a:p>
          <a:p>
            <a:pPr marL="171450" indent="-171450">
              <a:buFontTx/>
              <a:buChar char="-"/>
            </a:pPr>
            <a:r>
              <a:rPr lang="fr-CH" dirty="0"/>
              <a:t>+ visualisation des joueurs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TOUS LES JOUEURS POUSSES (LOG)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2250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En ce qui concerne les difficultés : On peut parler tout d’abord de la RECUP + READAPTER ET CRÉER DES CONCEPTS DE JEU (certaines des idées n’ont pas abouties)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En plus de ça : FAUT GARDER UN JEU qui n’est PAS TROP COMPLIQUE NI TROP FACILE (ET adapté au PUBLIC DEDIE)</a:t>
            </a:r>
          </a:p>
          <a:p>
            <a:pPr marL="171450" indent="-171450">
              <a:buFontTx/>
              <a:buChar char="-"/>
            </a:pPr>
            <a:r>
              <a:rPr lang="fr-CH" dirty="0"/>
              <a:t>Les paramètres ont donc été compliqué à mettre en place : FAIRE BCP DE TEST EN ESSAYANT DE DIVERSIFIER LES JOUEURS DE TEST et RECUPERER LEUR FEEDBACK  (le </a:t>
            </a:r>
            <a:r>
              <a:rPr lang="fr-CH"/>
              <a:t>votre aussi)</a:t>
            </a:r>
            <a:endParaRPr lang="fr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Les actions devaient faire ce qui était voulu, mais pas changer comportement des autres </a:t>
            </a:r>
          </a:p>
          <a:p>
            <a:pPr marL="171450" indent="-171450">
              <a:buFontTx/>
              <a:buChar char="-"/>
            </a:pPr>
            <a:r>
              <a:rPr lang="fr-CH" dirty="0"/>
              <a:t>FAIRE DIVERS TEST (varier nb joueurs , carte en mains …)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L’INTERPRETEUR n’a pas encore été mis en place (temps) – CREATION de la grammaire du langage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7096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Ce projet nous aura donc permis de développer un jeu éducatif et on pourraient apporter des améliorations :</a:t>
            </a:r>
          </a:p>
          <a:p>
            <a:pPr marL="171450" indent="-171450">
              <a:buFontTx/>
              <a:buChar char="-"/>
            </a:pPr>
            <a:r>
              <a:rPr lang="fr-CH" dirty="0"/>
              <a:t>TOUT D’ABORD en ELARGISSANT LE PUBLIC auquel le jeu est dédié (à la base novice en INFO)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POUR CELA on pourrait modifier les objectifs initiaux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POURRAIT DEMANDER : ALGO DE TRI – OU SUITE DE COMMANDES GIT (dans le but de les apprendre)</a:t>
            </a:r>
          </a:p>
          <a:p>
            <a:pPr marL="171450" indent="-171450">
              <a:buFontTx/>
              <a:buChar char="-"/>
            </a:pPr>
            <a:r>
              <a:rPr lang="fr-CH" dirty="0"/>
              <a:t>Les joueurs pourraient aussi apporter au jeu LEUR ALGO pour ETENDRE le jeu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26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5866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AU NIVEAU DE la partie INFO : </a:t>
            </a:r>
          </a:p>
          <a:p>
            <a:pPr marL="171450" indent="-171450">
              <a:buFontTx/>
              <a:buChar char="-"/>
            </a:pPr>
            <a:r>
              <a:rPr lang="fr-CH" dirty="0"/>
              <a:t>Reste a finir l’INTERPRETEUR -&gt; jeu totalement fonctionnel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dirty="0"/>
              <a:t>Pour L’AFFICHAGE : UTILISER DES LIBRAIRIE GRAPHIQUE (les joueurs seraient plus capter par le jeu)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dirty="0"/>
              <a:t>Pourrait utilise cette version pour EFFECTUER UN GRAND nombre de partie et ETUDIER les résultats dans divers but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CH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27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7097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Voila , je vous remercie de votre écoute et de vos conseils pour ce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28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8855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29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883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Définition de deux concepts importants qui sont liés au projet :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Serious</a:t>
            </a:r>
            <a:r>
              <a:rPr lang="fr-CH" dirty="0"/>
              <a:t> Game (4 – Histoire – Gamification – Feedback - Apprentissage)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dirty="0"/>
              <a:t>Il s’agit de jeux dont le but premier</a:t>
            </a:r>
            <a:r>
              <a:rPr lang="fr-CH" dirty="0"/>
              <a:t> n’est pas de divertir mais d’enseigner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Game-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learning</a:t>
            </a:r>
            <a:r>
              <a:rPr lang="fr-CH" dirty="0"/>
              <a:t> (3 – Interaction – Faire des choix – Pratiquer -&gt; meilleur apprentissage)</a:t>
            </a:r>
            <a:endParaRPr lang="fr-CH" b="1" dirty="0"/>
          </a:p>
          <a:p>
            <a:pPr marL="171450" indent="-171450">
              <a:buFontTx/>
              <a:buChar char="-"/>
            </a:pPr>
            <a:r>
              <a:rPr lang="fr-CH" b="0" dirty="0"/>
              <a:t>L’idée est d’utiliser des jeux vidéo pour faire apprendre quelque chose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  <a:endParaRPr lang="fr-CH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186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Jeux COLLABORATIFS sont très en VOGUE – permet une approche différente du jeu classique (joue contre le jeu) – Pour notre jeu VOULU mettre en place se PRINCIPE de COLLABORATION TOTAL 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b="0" u="none" dirty="0"/>
              <a:t>PRENDRE une base pour créer le jeu -&gt; RECUPERER et READAPTER certains de ces mécanismes + EN CRÉER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b="0" u="none" dirty="0"/>
              <a:t>CHOISIT «Le Ciel Interdit» (Matt </a:t>
            </a:r>
            <a:r>
              <a:rPr lang="fr-CH" b="0" u="none" dirty="0" err="1"/>
              <a:t>Leacock</a:t>
            </a:r>
            <a:r>
              <a:rPr lang="fr-CH" b="0" u="none" dirty="0"/>
              <a:t>) : but faire décoller une fusée en créant un réseau électrique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  <a:endParaRPr lang="fr-CH" b="0" u="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050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notre jeu : GARDER le principe de FAIRE DECOLLER LA FUSEE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b="0" dirty="0"/>
              <a:t>Mais changé le moyen : ICI il faut CONSTRUIRE des algorithmes dans le but de REMPLIR des OBJECTIFS (pour cela construire le plateau en posant des tuiles) (nombre : n-1)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b="0" dirty="0"/>
              <a:t>Cependant les tuiles doivent être posée correctement AU BON ENDROIT – SYNTAXE &amp; SEMANTIQUE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b="0" dirty="0"/>
              <a:t>En plus de cela : FAIRE FACE  à des événements : COMPTE A REBOURS (deadline) et les CARTES ORAGES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  <a:endParaRPr lang="fr-CH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377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Au niveau des tuiles du jeu:</a:t>
            </a:r>
          </a:p>
          <a:p>
            <a:pPr marL="171450" indent="-171450">
              <a:buFontTx/>
              <a:buChar char="-"/>
            </a:pPr>
            <a:r>
              <a:rPr lang="fr-CH" dirty="0"/>
              <a:t>Il existe 2 TYPES de tuiles : AVEC INSTRUCTIONS (pour algorithmes) – EMPTY (pour déplacement mais importantes)</a:t>
            </a:r>
          </a:p>
          <a:p>
            <a:pPr marL="171450" indent="-171450">
              <a:buFontTx/>
              <a:buChar char="-"/>
            </a:pPr>
            <a:r>
              <a:rPr lang="fr-CH" dirty="0"/>
              <a:t>Pour INSTRUCTION : - STRUCTURE DE CONTRÔLE (if…) , ALLOCATION , CONDITIONS , PRIMITIVES</a:t>
            </a:r>
          </a:p>
          <a:p>
            <a:pPr marL="171450" indent="-171450">
              <a:buFontTx/>
              <a:buChar char="-"/>
            </a:pPr>
            <a:r>
              <a:rPr lang="fr-CH" dirty="0"/>
              <a:t>PLUSIEURS variantes pour chaque algorithmes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b="0" dirty="0"/>
              <a:t>Vais maintenant parler des ACTIONS proposées aux joueurs : 4 PAR TOUR DE JEU et il existe 6 ACTIONS DIFFERENTES 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  <a:endParaRPr lang="fr-CH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383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PIOCHER une tuile : TOUT D’ABORD savoir MAX 5 tuiles dans une main d’un joueur : 2 variantes (4- tuiles)</a:t>
            </a:r>
          </a:p>
          <a:p>
            <a:pPr marL="171450" indent="-171450">
              <a:buFontTx/>
              <a:buChar char="-"/>
            </a:pPr>
            <a:r>
              <a:rPr lang="fr-CH" dirty="0"/>
              <a:t>Piochage : retourne 3 choisit …</a:t>
            </a:r>
          </a:p>
          <a:p>
            <a:pPr marL="171450" indent="-171450">
              <a:buFontTx/>
              <a:buChar char="-"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b="0" dirty="0"/>
              <a:t>(5 tuiles) : échange ou (SKIP), choisit 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b="0" dirty="0"/>
              <a:t>SE DEPLACER : que sur adjacent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b="0" dirty="0"/>
              <a:t>POSER une tuile : que sur adjacent, doit SATISFAIRE CONDITIONS si à la SUITE d’autres tuile (SYNT. SEMAN.) – pas pour </a:t>
            </a:r>
            <a:r>
              <a:rPr lang="fr-CH" b="0" dirty="0" err="1"/>
              <a:t>empty</a:t>
            </a:r>
            <a:endParaRPr lang="fr-CH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  <a:endParaRPr lang="fr-CH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dirty="0"/>
              <a:t>RETIRER une tuile : que adjacent (peut pas si joueur dessus)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dirty="0"/>
              <a:t>ECHANGER une tuile : Mains NE DOIVENT PAS ETRE VIDE – se mettre d’accord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dirty="0"/>
              <a:t>PASSER SON TOUR : à tout moment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919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CARTES ORAGES représentent des événements négatifs pour les joueurs : BUT -&gt; LES ANTICIPER</a:t>
            </a:r>
          </a:p>
          <a:p>
            <a:pPr marL="171450" indent="-171450">
              <a:buFontTx/>
              <a:buChar char="-"/>
            </a:pPr>
            <a:r>
              <a:rPr lang="fr-CH" dirty="0"/>
              <a:t>Ces cartes sont dans UNE PILE et tout le long les premières sont visibles</a:t>
            </a:r>
          </a:p>
          <a:p>
            <a:pPr marL="171450" indent="-171450">
              <a:buFontTx/>
              <a:buChar char="-"/>
            </a:pPr>
            <a:r>
              <a:rPr lang="fr-CH" dirty="0"/>
              <a:t>Il EXISTE 6 TYPES de cartes différents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L’ECLAIR : décrémente de 1 le compte à rebours (deadline)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La BOURRASQUE : décale tous les joueurs d’une case (dépend du sens du vent (-&gt;)) – si TOMBE dans un vide perdent 1PV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VENT TOURNE : définit le sens du vent (-&gt;) ICI tourne horaire (-pi/2)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IDEM : antihoraire (pi/2)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ORAGE SE DECHAINE : augmente de 1 la valeur de la jauge orage (JE VAIS EN PARLER PLUS JUSTE APRES)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//  + MELANGE : pareil mais en plus mélange la pile des cartes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indent="-171450">
              <a:buFontTx/>
              <a:buChar char="-"/>
            </a:pPr>
            <a:r>
              <a:rPr lang="fr-CH" dirty="0"/>
              <a:t>La JAUGE ORAGE : (INITIALISEE selon nb joueurs) composée de plusieurs PALIERS qui définissent LE NOMBRE DE CARTES QUI SERONT EXECUTEES</a:t>
            </a:r>
            <a:endParaRPr lang="fr-CH" b="1" dirty="0"/>
          </a:p>
          <a:p>
            <a:pPr marL="171450" indent="-171450">
              <a:buFontTx/>
              <a:buChar char="-"/>
            </a:pPr>
            <a:r>
              <a:rPr lang="fr-CH" dirty="0"/>
              <a:t>LE MOMENT D’EXECUTION : A chaque fin de TOUR DE JEU COMPLET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  <a:endParaRPr lang="fr-CH" dirty="0"/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3831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i="0" dirty="0"/>
              <a:t>Au niveau des évolutions du jeu: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i="0" dirty="0"/>
              <a:t>MISE EN PLACE d’une JAUGE DE VIE globale (qui définit le compte à rebours (deadline)) -&gt; meilleure cohésion entre les joueurs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i="0" dirty="0"/>
              <a:t>Effectué changement au niveau des actions car au départ les parties duraient trop de temps : MISE EN PLACE ACTION SWAP – AJOUT VARIANTE PIOCHER UNE TUILE </a:t>
            </a:r>
            <a:r>
              <a:rPr lang="fr-CH" b="0" i="0" dirty="0">
                <a:sym typeface="Wingdings" panose="05000000000000000000" pitchFamily="2" charset="2"/>
              </a:rPr>
              <a:t> FLUDIFICATION DU JEU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i="0" dirty="0"/>
              <a:t>MODIFICATIONS DES PARAMETRES DU JEU : nb de tuiles max dans main (3 -&gt; 5) – nombre de PV sur deadline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i="0" dirty="0"/>
              <a:t>CREATION de variantes pour les algorithmes :  car sinon bloquer car construction non anticipées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0" i="0" dirty="0"/>
              <a:t>UNE MODIF MAJEURE : moment exécution cartes orages : en fin de partie et jauge haute trop compliqué a anticiper (alors que c’est un des buts du jeu) </a:t>
            </a:r>
            <a:r>
              <a:rPr lang="fr-CH" b="0" i="0" dirty="0">
                <a:sym typeface="Wingdings" panose="05000000000000000000" pitchFamily="2" charset="2"/>
              </a:rPr>
              <a:t> exécution de FIN DU TOUR DU JOUEUR à FIN TOUR COMPLET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b="1" dirty="0"/>
              <a:t>CLICK</a:t>
            </a:r>
            <a:endParaRPr lang="fr-CH" b="0" i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B3CD-1DDF-49FF-9882-91864914666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710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5F530-4C59-4129-A3F9-431B8A00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629FD3-6313-4140-AFD5-F6C3D41B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8BA93-8902-42F6-A54F-FDB6056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810F-BCFA-49A3-AC31-7932803FACCC}" type="datetime1">
              <a:rPr lang="fr-CH" smtClean="0"/>
              <a:t>30.06.2019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F45B4-179A-4AB2-A68B-CE8EA7FD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1F608-AE4B-430F-8982-14020B4F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46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0DFA1-625F-4147-B54B-065DF75F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BDF882-E8C2-41FA-AF68-4D420ADF4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BD6CD-F5A4-422A-9A8F-90FBFCCF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1A18-ACB1-4102-82D9-54270470FE50}" type="datetime1">
              <a:rPr lang="fr-CH" smtClean="0"/>
              <a:t>30.06.2019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345D0E-A19F-406E-843A-336B1F0F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5C3A0-8F77-453A-B99C-A57CDF1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49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9C9D7E-2A20-4D27-A5BB-1DCD8429F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B7F0B0-1E5C-4CE9-B4CD-3495EBEE1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99C159-7B47-47F1-8A0D-6E326D79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223-307A-48A3-8840-DCDF8E9846D4}" type="datetime1">
              <a:rPr lang="fr-CH" smtClean="0"/>
              <a:t>30.06.2019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1640E-0C2B-4508-BADC-B96491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DACD7-D68C-479A-830D-6CE486A8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488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8BD39-3E94-4197-B4EA-D03DC346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C4DB5-EBB7-460E-9911-3B0DB713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7547C-97CE-4D76-B959-61FD0C3F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53D8-A72E-4FAA-A200-E0A44C81F79B}" type="datetime1">
              <a:rPr lang="fr-CH" smtClean="0"/>
              <a:t>30.06.2019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99374-DBCA-4E24-900F-6B7D8780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4CEC5-E2A8-41A7-8BE3-AABE073B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91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43DC9-377A-4595-B60E-67108D2F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EB546-2B8D-4304-99E5-E9CD0CF9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309454-A396-40C8-B494-97277016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8BA9-2C49-4E62-BECE-DD16CE4C911B}" type="datetime1">
              <a:rPr lang="fr-CH" smtClean="0"/>
              <a:t>30.06.2019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D84A2F-577A-46D7-9E97-0922A7E7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0D297-395A-4B0B-9373-70C2D072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33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D8320-2D1E-4F9E-94A9-749533F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8D1EE-BF22-4718-8204-9790CEE3E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5313DC-5D02-4777-B44B-5C884FDA3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9B893A-B944-412A-BE50-8FE53E3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401-6033-496E-8C34-C96D01BCD7E1}" type="datetime1">
              <a:rPr lang="fr-CH" smtClean="0"/>
              <a:t>30.06.2019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5B959B-68FA-48C3-9CE1-7619FD23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36627C-FCC3-4859-9F11-89E2E3E8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607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8A173-E2EA-4CC6-82B2-BA4D3D55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D0E35-B755-46C3-B18E-31A733F1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92E3EA-CE4E-4EA5-A4B1-725023CB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1BFAEF-A1EF-4B4B-9F6C-5C8C0777D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E6B7B2-89E9-4A32-AB83-F4549AE02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45A229-0923-4FA1-B822-3E22E237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A6B-631C-4508-A5F5-37F40B2EE966}" type="datetime1">
              <a:rPr lang="fr-CH" smtClean="0"/>
              <a:t>30.06.2019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E0424A-4458-472C-B936-C719C947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6C587B-7A73-4721-913E-5C11430D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456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EE16E-6657-4B85-B56A-56EDB580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2869C6-EC6E-4F9C-B7C9-F982B9FC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0EEA-113D-4D2D-A022-89D305082A1A}" type="datetime1">
              <a:rPr lang="fr-CH" smtClean="0"/>
              <a:t>30.06.2019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104BD8-D4C1-4A44-977D-7927B773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A3AE3D-7666-4EE7-93A9-686B922A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821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FFAEDB-A990-4E23-B99C-3C12832A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136E-AF7E-4757-A989-4045D15CF5E6}" type="datetime1">
              <a:rPr lang="fr-CH" smtClean="0"/>
              <a:t>30.06.2019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C4F046-19B1-4CE4-BB49-F7B9399F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EE668-7C46-4CFD-8F7F-427BA77D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947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B9741-4092-45C0-9FF3-7D96996E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637EF-3AF1-4942-A6AF-1BE2724B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C5C994-2FFD-44AB-8CAC-3E63619F1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BE084C-729E-4C7E-AB4D-3F2C521F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A936-BBEA-4CE6-A85C-507022303D10}" type="datetime1">
              <a:rPr lang="fr-CH" smtClean="0"/>
              <a:t>30.06.2019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AE9CB2-7F3E-4B88-B042-A4C6B65B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70DCF6-517D-46B4-8002-E8C5A221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723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7C0CD-1DF3-4778-8784-481B207D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92364F-2FA8-426D-9B9E-C762CC9C1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1B1801-C6C7-4133-826F-EF7764E51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2141C1-2DF4-4063-9C51-D69AB530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04C2-A1D1-49E6-AF73-439A3A79BEE5}" type="datetime1">
              <a:rPr lang="fr-CH" smtClean="0"/>
              <a:t>30.06.2019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317082-D82D-4601-96F1-ED47145E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0827F9-798C-425C-8FA2-E69044E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481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71BE47-1543-4ACC-B504-5FD0001A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AB28B8-C23C-411C-B6EE-77B34FF8A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9B4AA0-C468-4F2C-B86F-20F1014CE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E29B-5760-40E9-8E37-C712205FB3F9}" type="datetime1">
              <a:rPr lang="fr-CH" smtClean="0"/>
              <a:t>30.06.2019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E5489-A259-4B5E-80F1-7F91E5BD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472529-B92C-45EE-A4F5-91105E30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70C7-030E-49CF-99B3-F154CA7ACB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68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64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37.png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1CAB5-F958-4F6D-B5AB-D90A08488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Space</a:t>
            </a:r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Encoders</a:t>
            </a:r>
            <a:endParaRPr lang="fr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8618B4-5A34-4BF7-8E1E-EF1E07C5B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 de </a:t>
            </a:r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Bachelor</a:t>
            </a:r>
            <a:endParaRPr lang="fr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fr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Patrick </a:t>
            </a:r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Sardinha</a:t>
            </a:r>
            <a:endParaRPr lang="fr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2CC0A0-17C6-4202-9D52-6C9CCFF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055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Un </a:t>
            </a:r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Serious</a:t>
            </a:r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 Game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10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81CAFF-0160-42AE-8827-EE7DF1FEDD4A}"/>
              </a:ext>
            </a:extLst>
          </p:cNvPr>
          <p:cNvSpPr txBox="1"/>
          <p:nvPr/>
        </p:nvSpPr>
        <p:spPr>
          <a:xfrm>
            <a:off x="5562884" y="2614626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8D447F-A200-4229-87B7-12DB5D29DCCF}"/>
              </a:ext>
            </a:extLst>
          </p:cNvPr>
          <p:cNvSpPr txBox="1"/>
          <p:nvPr/>
        </p:nvSpPr>
        <p:spPr>
          <a:xfrm>
            <a:off x="5562884" y="3853657"/>
            <a:ext cx="54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Travail d’équipe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21C2C2-CFDA-4317-88E0-9304C6E847AA}"/>
              </a:ext>
            </a:extLst>
          </p:cNvPr>
          <p:cNvSpPr txBox="1"/>
          <p:nvPr/>
        </p:nvSpPr>
        <p:spPr>
          <a:xfrm>
            <a:off x="5562884" y="5191461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Planification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6EAA892-347B-4E13-972E-733331872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72" y="5092418"/>
            <a:ext cx="603636" cy="603636"/>
          </a:xfrm>
          <a:prstGeom prst="rect">
            <a:avLst/>
          </a:prstGeom>
        </p:spPr>
      </p:pic>
      <p:pic>
        <p:nvPicPr>
          <p:cNvPr id="11" name="Graphique 10" descr="Flux de travail">
            <a:extLst>
              <a:ext uri="{FF2B5EF4-FFF2-40B4-BE49-F238E27FC236}">
                <a16:creationId xmlns:a16="http://schemas.microsoft.com/office/drawing/2014/main" id="{D019461F-84A4-450C-9D49-BDA98A049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272" y="2350983"/>
            <a:ext cx="825636" cy="825636"/>
          </a:xfrm>
          <a:prstGeom prst="rect">
            <a:avLst/>
          </a:prstGeom>
        </p:spPr>
      </p:pic>
      <p:pic>
        <p:nvPicPr>
          <p:cNvPr id="12" name="Graphique 11" descr="Poignée de main">
            <a:extLst>
              <a:ext uri="{FF2B5EF4-FFF2-40B4-BE49-F238E27FC236}">
                <a16:creationId xmlns:a16="http://schemas.microsoft.com/office/drawing/2014/main" id="{96A5BC4C-AE38-4994-91D9-6326AD963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0890" y="35811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Une autre plateforme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11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6E9920-B07E-40D0-8FFF-D0D27C45DC5A}"/>
              </a:ext>
            </a:extLst>
          </p:cNvPr>
          <p:cNvSpPr txBox="1"/>
          <p:nvPr/>
        </p:nvSpPr>
        <p:spPr>
          <a:xfrm>
            <a:off x="3757529" y="3616942"/>
            <a:ext cx="156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Jeu vidéo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E61C51-C9F2-456D-B6EE-62E33CE4E18C}"/>
              </a:ext>
            </a:extLst>
          </p:cNvPr>
          <p:cNvSpPr txBox="1"/>
          <p:nvPr/>
        </p:nvSpPr>
        <p:spPr>
          <a:xfrm>
            <a:off x="7977837" y="361694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Game-</a:t>
            </a:r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based</a:t>
            </a:r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endParaRPr lang="fr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Image 8" descr="Une image contenant objet&#10;&#10;Description générée automatiquement">
            <a:extLst>
              <a:ext uri="{FF2B5EF4-FFF2-40B4-BE49-F238E27FC236}">
                <a16:creationId xmlns:a16="http://schemas.microsoft.com/office/drawing/2014/main" id="{F3FF9197-74A8-43A4-A46E-C972BCC8B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3246844"/>
            <a:ext cx="1109530" cy="11095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35A89C-823A-4D4B-BAA9-37D96780A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76" y="3258802"/>
            <a:ext cx="882497" cy="882497"/>
          </a:xfrm>
          <a:prstGeom prst="rect">
            <a:avLst/>
          </a:prstGeom>
        </p:spPr>
      </p:pic>
      <p:pic>
        <p:nvPicPr>
          <p:cNvPr id="10" name="Image 9" descr="Une image contenant horloge, objet&#10;&#10;Description générée automatiquement">
            <a:extLst>
              <a:ext uri="{FF2B5EF4-FFF2-40B4-BE49-F238E27FC236}">
                <a16:creationId xmlns:a16="http://schemas.microsoft.com/office/drawing/2014/main" id="{A1717203-7D88-40B3-A347-C7C2F11AD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864" y="3634015"/>
            <a:ext cx="696493" cy="6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9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Organisation du jeu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12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981823-0A1C-488C-838E-BEB7DA9E51E0}"/>
              </a:ext>
            </a:extLst>
          </p:cNvPr>
          <p:cNvSpPr txBox="1"/>
          <p:nvPr/>
        </p:nvSpPr>
        <p:spPr>
          <a:xfrm>
            <a:off x="4947253" y="4009363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Utilisateurs doivent faire des choix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7AF7A1-5359-40D8-8991-1767DD219132}"/>
              </a:ext>
            </a:extLst>
          </p:cNvPr>
          <p:cNvSpPr txBox="1"/>
          <p:nvPr/>
        </p:nvSpPr>
        <p:spPr>
          <a:xfrm>
            <a:off x="4956129" y="5031520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Swift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9E1776-CF54-466C-9FF3-46145559B23C}"/>
              </a:ext>
            </a:extLst>
          </p:cNvPr>
          <p:cNvSpPr txBox="1"/>
          <p:nvPr/>
        </p:nvSpPr>
        <p:spPr>
          <a:xfrm>
            <a:off x="4956129" y="2822307"/>
            <a:ext cx="54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 en ligne de commande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27A528-AE8E-4C51-A488-AB569786A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19" y="4820279"/>
            <a:ext cx="791814" cy="7918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0322DC0-D55C-48C8-805F-03A3FD26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471" y="2627001"/>
            <a:ext cx="771525" cy="7334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D49183-C201-4547-8909-62CD9442E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71" y="3812296"/>
            <a:ext cx="763466" cy="7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8269D-C9C2-4362-A3AA-4D41EAE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Entrée du jeu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DB43A-5ED4-4FB3-B975-BB6944C0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13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1C78F7-0C1D-491D-97EA-32E51721DF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79" y="2703089"/>
            <a:ext cx="3964241" cy="1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2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8269D-C9C2-4362-A3AA-4D41EAE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Présentation des actions et des cartes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DB43A-5ED4-4FB3-B975-BB6944C0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14</a:t>
            </a:fld>
            <a:endParaRPr lang="fr-CH"/>
          </a:p>
        </p:txBody>
      </p:sp>
      <p:pic>
        <p:nvPicPr>
          <p:cNvPr id="5" name="Image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57C34C0-A696-485D-9D6F-5A58401725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16" y="2160115"/>
            <a:ext cx="5469568" cy="34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3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8269D-C9C2-4362-A3AA-4D41EAE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Plateau du jeu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DB43A-5ED4-4FB3-B975-BB6944C0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15</a:t>
            </a:fld>
            <a:endParaRPr lang="fr-CH"/>
          </a:p>
        </p:txBody>
      </p:sp>
      <p:pic>
        <p:nvPicPr>
          <p:cNvPr id="5" name="Image 4" descr="Une image contenant métal, intérieur, grand, groupe&#10;&#10;Description générée automatiquement">
            <a:extLst>
              <a:ext uri="{FF2B5EF4-FFF2-40B4-BE49-F238E27FC236}">
                <a16:creationId xmlns:a16="http://schemas.microsoft.com/office/drawing/2014/main" id="{76CC3B51-4AFB-47BC-AC20-8452884665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29" y="1856008"/>
            <a:ext cx="6730341" cy="43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8269D-C9C2-4362-A3AA-4D41EAE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Affichage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DB43A-5ED4-4FB3-B975-BB6944C0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16</a:t>
            </a:fld>
            <a:endParaRPr lang="fr-CH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789D4C9-B8C2-4F97-A125-AA7951B82B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84" y="2140723"/>
            <a:ext cx="7371219" cy="1101213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9B7126C-E01A-4EAB-9000-54A8D06C096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94" y="3557080"/>
            <a:ext cx="7945015" cy="79861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6989CD9-083B-44BA-B7B0-78F5C3AD00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84" y="4690633"/>
            <a:ext cx="4026899" cy="9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4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AD236C-E800-4686-8320-C0CAB6EE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17</a:t>
            </a:fld>
            <a:endParaRPr lang="fr-CH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5C0E916-B0E0-49FB-BFE4-A4369789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Piocher une tuile</a:t>
            </a:r>
          </a:p>
        </p:txBody>
      </p:sp>
      <p:pic>
        <p:nvPicPr>
          <p:cNvPr id="6" name="Image 5" descr="Une image contenant objet&#10;&#10;Description générée automatiquement">
            <a:extLst>
              <a:ext uri="{FF2B5EF4-FFF2-40B4-BE49-F238E27FC236}">
                <a16:creationId xmlns:a16="http://schemas.microsoft.com/office/drawing/2014/main" id="{57C98920-CA7A-4C7E-BD91-EC45A9CAA5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2" y="1915960"/>
            <a:ext cx="6899555" cy="225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237AF6-F987-4C7A-9768-CA64A0386F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2" y="2513539"/>
            <a:ext cx="3996686" cy="11568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42EA05E-B28C-45E5-9120-701FB337A8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2" y="3873968"/>
            <a:ext cx="5523697" cy="11568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EB58D7-1167-47EE-8047-419B3FD0B74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1" y="5400465"/>
            <a:ext cx="5401611" cy="5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9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AD236C-E800-4686-8320-C0CAB6EE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18</a:t>
            </a:fld>
            <a:endParaRPr lang="fr-CH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5C0E916-B0E0-49FB-BFE4-A4369789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Piocher une tuile (variante)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237AF6-F987-4C7A-9768-CA64A0386F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33" y="2057817"/>
            <a:ext cx="3996686" cy="11568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ECA2BE-EC11-4669-8398-766CAD6873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33" y="1670612"/>
            <a:ext cx="7215534" cy="2385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DD9AB44-43D5-48A9-933F-26C77DE03C9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33" y="3360456"/>
            <a:ext cx="5947223" cy="5873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EAA99F-D7FA-41EE-8F13-CF68F16A311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33" y="4105482"/>
            <a:ext cx="3264953" cy="247135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381A508-7568-4372-9A97-4F0ED81BF0F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14" y="5854234"/>
            <a:ext cx="4749543" cy="7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8269D-C9C2-4362-A3AA-4D41EAE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Se déplacer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DB43A-5ED4-4FB3-B975-BB6944C0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19</a:t>
            </a:fld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E082A8-7B85-4CEF-8743-289E963EF0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00" y="1562869"/>
            <a:ext cx="3465800" cy="28645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345EE4-CE9A-49A3-823E-B10D8BB579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00" y="4600961"/>
            <a:ext cx="3825347" cy="19379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6059E3-8B4D-4114-A4DB-CDD4029E745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00" y="1562869"/>
            <a:ext cx="3465801" cy="2864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0EF001-600F-40A6-905A-D56B0D02A41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00" y="4927600"/>
            <a:ext cx="4430047" cy="4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Enjeux du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2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C3D1D5-0F74-40ED-8E2E-4DF331D498E5}"/>
              </a:ext>
            </a:extLst>
          </p:cNvPr>
          <p:cNvSpPr txBox="1"/>
          <p:nvPr/>
        </p:nvSpPr>
        <p:spPr>
          <a:xfrm>
            <a:off x="3534791" y="2591508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Faire apprendre des mécanismes liés à l’informatique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CDEA04-DA9B-4164-A93B-482D37119D3F}"/>
              </a:ext>
            </a:extLst>
          </p:cNvPr>
          <p:cNvSpPr txBox="1"/>
          <p:nvPr/>
        </p:nvSpPr>
        <p:spPr>
          <a:xfrm>
            <a:off x="3548338" y="3582117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Création d’un jeu éducatif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7F14F6-08A4-490D-B954-EAA27C8814D9}"/>
              </a:ext>
            </a:extLst>
          </p:cNvPr>
          <p:cNvSpPr txBox="1"/>
          <p:nvPr/>
        </p:nvSpPr>
        <p:spPr>
          <a:xfrm>
            <a:off x="3534791" y="4572726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Utilisation de différentes plateformes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384E9F7-450B-4BE0-8781-8143BAE74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28" y="3365157"/>
            <a:ext cx="762106" cy="7621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B2FA87-0CD6-4A95-93D2-FA962CE32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35" y="4203396"/>
            <a:ext cx="762106" cy="7621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7908A78-AF3F-4654-BAD5-AEBDE638E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28" y="4427543"/>
            <a:ext cx="893639" cy="893639"/>
          </a:xfrm>
          <a:prstGeom prst="rect">
            <a:avLst/>
          </a:prstGeom>
        </p:spPr>
      </p:pic>
      <p:pic>
        <p:nvPicPr>
          <p:cNvPr id="16" name="Image 15" descr="Une image contenant ciel, moniteur&#10;&#10;Description générée automatiquement">
            <a:extLst>
              <a:ext uri="{FF2B5EF4-FFF2-40B4-BE49-F238E27FC236}">
                <a16:creationId xmlns:a16="http://schemas.microsoft.com/office/drawing/2014/main" id="{BA1B3C59-135B-4599-A38E-08BA06192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28" y="2395121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1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8269D-C9C2-4362-A3AA-4D41EAE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Poser une tuile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DB43A-5ED4-4FB3-B975-BB6944C0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20</a:t>
            </a:fld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969666-A2B7-4E18-9851-385BC08CAD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71" y="1813024"/>
            <a:ext cx="4103634" cy="11744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046052-F0F6-4222-B7DE-2D988458C4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71" y="2987456"/>
            <a:ext cx="8063549" cy="4195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E9463B-7C41-46B4-BECF-A066568DDA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71" y="3666025"/>
            <a:ext cx="2193470" cy="25679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8B53E78-C93D-4A19-BB8D-E98CA690750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48" y="1648290"/>
            <a:ext cx="3707303" cy="308737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98A084-FF62-4E14-9F48-061CAAC6291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48" y="5186400"/>
            <a:ext cx="4860724" cy="5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8269D-C9C2-4362-A3AA-4D41EAE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Retirer une tuile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DB43A-5ED4-4FB3-B975-BB6944C0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21</a:t>
            </a:fld>
            <a:endParaRPr lang="fr-CH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792AB4-2D66-4279-A62F-91686A0A47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75" y="1520173"/>
            <a:ext cx="3768249" cy="31373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398E5F-7A7E-4BA3-B5B4-2F77EEFD95D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75" y="4812465"/>
            <a:ext cx="3966925" cy="18188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9BFC24-E241-4FF9-9016-E33B749CBC7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75" y="1522279"/>
            <a:ext cx="3768248" cy="31352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C6860E2-D2D0-4B04-ADAE-D54DC40F3B6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75" y="5279885"/>
            <a:ext cx="4505405" cy="4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8269D-C9C2-4362-A3AA-4D41EAE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Echanger une tuile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DB43A-5ED4-4FB3-B975-BB6944C0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22</a:t>
            </a:fld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A6423C-DCE2-42A2-89F2-2A1A120E34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54" y="2529840"/>
            <a:ext cx="4401989" cy="13255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D42FF98-817A-4AAC-A64D-032FAAF9DB8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54" y="3971927"/>
            <a:ext cx="6623429" cy="10877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9671B3-C90A-49A8-BC19-5BED1F9641A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82" y="1965436"/>
            <a:ext cx="4064614" cy="26664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A5D5A7F-A551-4DE8-BADB-092BAA72C2F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82" y="4906646"/>
            <a:ext cx="3953639" cy="8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8269D-C9C2-4362-A3AA-4D41EAE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Passer son tour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DB43A-5ED4-4FB3-B975-BB6944C0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23</a:t>
            </a:fld>
            <a:endParaRPr lang="fr-CH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03F6D3-5231-4A8B-B85E-6FFE57859A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58" y="3076496"/>
            <a:ext cx="2998283" cy="7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4BB8970-72D4-40A8-BBFA-7E521FF418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79" y="3138093"/>
            <a:ext cx="3822700" cy="317017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F8269D-C9C2-4362-A3AA-4D41EAE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Bourrasque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DB43A-5ED4-4FB3-B975-BB6944C0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24</a:t>
            </a:fld>
            <a:endParaRPr lang="fr-CH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5E629AC-9C01-4739-A7AB-08CBB5117D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04" y="1690688"/>
            <a:ext cx="7826161" cy="11677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DCA549-C501-43CA-B963-14BE3324027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14" y="3138093"/>
            <a:ext cx="3822700" cy="31633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F5B8D59-4845-4CB3-AE8F-55C8E1DB763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79" y="4749431"/>
            <a:ext cx="4508926" cy="16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0065 -0.27176 " pathEditMode="relative" rAng="0" ptsTypes="AA">
                                      <p:cBhvr>
                                        <p:cTn id="10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35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Difficultés et limites rencontrées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25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8B648B-58F1-4C3C-8E61-8904498D3C48}"/>
              </a:ext>
            </a:extLst>
          </p:cNvPr>
          <p:cNvSpPr txBox="1"/>
          <p:nvPr/>
        </p:nvSpPr>
        <p:spPr>
          <a:xfrm>
            <a:off x="4390576" y="2222176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Récupérer, réadapter et créer des concepts de jeu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A3D728-6A2D-4484-9A68-09C6E201D953}"/>
              </a:ext>
            </a:extLst>
          </p:cNvPr>
          <p:cNvSpPr txBox="1"/>
          <p:nvPr/>
        </p:nvSpPr>
        <p:spPr>
          <a:xfrm>
            <a:off x="4390576" y="3059668"/>
            <a:ext cx="54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Garder un jeu jouable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859B0F-D79C-427A-93E8-96589589C2F3}"/>
              </a:ext>
            </a:extLst>
          </p:cNvPr>
          <p:cNvSpPr txBox="1"/>
          <p:nvPr/>
        </p:nvSpPr>
        <p:spPr>
          <a:xfrm>
            <a:off x="5209726" y="3897160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Paramètres du jeu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05BE340-A4E3-4A16-BF93-386159C2090D}"/>
              </a:ext>
            </a:extLst>
          </p:cNvPr>
          <p:cNvSpPr txBox="1"/>
          <p:nvPr/>
        </p:nvSpPr>
        <p:spPr>
          <a:xfrm>
            <a:off x="4390576" y="5572144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Implémentation de l’interpréteur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30B5CB-1538-4CB1-8690-45EAE4378B0F}"/>
              </a:ext>
            </a:extLst>
          </p:cNvPr>
          <p:cNvSpPr txBox="1"/>
          <p:nvPr/>
        </p:nvSpPr>
        <p:spPr>
          <a:xfrm>
            <a:off x="4390576" y="4680176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Tester l’implémentation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E3947E-ED66-4C0B-9F88-11E440CB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8" y="5364036"/>
            <a:ext cx="762106" cy="7621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82CFD68-FE17-42E5-8F82-3D454ACBE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89" y="2064650"/>
            <a:ext cx="684383" cy="684383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0E7721B-67DB-407E-B008-30D5B9BA2FEE}"/>
              </a:ext>
            </a:extLst>
          </p:cNvPr>
          <p:cNvCxnSpPr>
            <a:cxnSpLocks/>
          </p:cNvCxnSpPr>
          <p:nvPr/>
        </p:nvCxnSpPr>
        <p:spPr>
          <a:xfrm>
            <a:off x="3411795" y="2034922"/>
            <a:ext cx="0" cy="7141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DFC439E-2BDF-4FA0-8FF6-B8BE19F1C7FF}"/>
              </a:ext>
            </a:extLst>
          </p:cNvPr>
          <p:cNvCxnSpPr>
            <a:cxnSpLocks/>
          </p:cNvCxnSpPr>
          <p:nvPr/>
        </p:nvCxnSpPr>
        <p:spPr>
          <a:xfrm flipH="1">
            <a:off x="3421628" y="2778761"/>
            <a:ext cx="73029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275B742A-2FC8-4E69-9D11-0535C1D98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18" y="3679989"/>
            <a:ext cx="803674" cy="80367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1BB747A-E913-40D0-B2F4-00AC69296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64" y="4437731"/>
            <a:ext cx="854221" cy="854221"/>
          </a:xfrm>
          <a:prstGeom prst="rect">
            <a:avLst/>
          </a:prstGeom>
        </p:spPr>
      </p:pic>
      <p:pic>
        <p:nvPicPr>
          <p:cNvPr id="24" name="Graphique 23" descr="Coche">
            <a:extLst>
              <a:ext uri="{FF2B5EF4-FFF2-40B4-BE49-F238E27FC236}">
                <a16:creationId xmlns:a16="http://schemas.microsoft.com/office/drawing/2014/main" id="{E97F57E1-EF9A-4F0F-9E70-7CEF1509F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2596" y="2918196"/>
            <a:ext cx="652276" cy="6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Améliorations et perspectives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26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64A2E5-2D21-4583-9674-5EAF64058EB4}"/>
              </a:ext>
            </a:extLst>
          </p:cNvPr>
          <p:cNvSpPr txBox="1"/>
          <p:nvPr/>
        </p:nvSpPr>
        <p:spPr>
          <a:xfrm>
            <a:off x="4652010" y="2654384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Elargir le public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08F884-A318-4215-A793-D5AB0B3815DB}"/>
              </a:ext>
            </a:extLst>
          </p:cNvPr>
          <p:cNvSpPr txBox="1"/>
          <p:nvPr/>
        </p:nvSpPr>
        <p:spPr>
          <a:xfrm>
            <a:off x="4652010" y="3642880"/>
            <a:ext cx="54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Modifications des objectifs initiaux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9314CF-68DA-48DA-9432-83AAEE3F4517}"/>
              </a:ext>
            </a:extLst>
          </p:cNvPr>
          <p:cNvSpPr txBox="1"/>
          <p:nvPr/>
        </p:nvSpPr>
        <p:spPr>
          <a:xfrm>
            <a:off x="5655187" y="4480372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Algorithmes de tri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A5021C-42D2-469F-8A55-3039FD0E89C1}"/>
              </a:ext>
            </a:extLst>
          </p:cNvPr>
          <p:cNvSpPr txBox="1"/>
          <p:nvPr/>
        </p:nvSpPr>
        <p:spPr>
          <a:xfrm>
            <a:off x="5655187" y="5268108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Suites de commandes Git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D354BCB-578C-4E31-9E56-09C5C41B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41" y="2461010"/>
            <a:ext cx="696038" cy="6960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B71E5EF-B20C-4A97-BDE8-B4DAF391C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83" y="5050590"/>
            <a:ext cx="766916" cy="7669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347C6D7-9869-468F-8330-82065BACA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84" y="4376181"/>
            <a:ext cx="577714" cy="57771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F7A0C4C-0D79-46BC-A0BE-A3C5FF82E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41" y="3434055"/>
            <a:ext cx="784304" cy="78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27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DB7BB-199D-4C3C-8CE4-E73D93B1BBD1}"/>
              </a:ext>
            </a:extLst>
          </p:cNvPr>
          <p:cNvSpPr txBox="1"/>
          <p:nvPr/>
        </p:nvSpPr>
        <p:spPr>
          <a:xfrm>
            <a:off x="3676833" y="2069062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Implémentation de l’interpréteur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15C3CE-D396-4A96-8AED-E320F9183943}"/>
              </a:ext>
            </a:extLst>
          </p:cNvPr>
          <p:cNvSpPr txBox="1"/>
          <p:nvPr/>
        </p:nvSpPr>
        <p:spPr>
          <a:xfrm>
            <a:off x="3676833" y="3412814"/>
            <a:ext cx="54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Affichage à l’aide de bibliothèques graphiques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02B08E-09EF-442E-821C-39E39198E4ED}"/>
              </a:ext>
            </a:extLst>
          </p:cNvPr>
          <p:cNvSpPr txBox="1"/>
          <p:nvPr/>
        </p:nvSpPr>
        <p:spPr>
          <a:xfrm>
            <a:off x="3676833" y="4869459"/>
            <a:ext cx="52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Effectuer des simulations d’un grand nombre de parties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3283918-352C-4751-8255-C9A524B5D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9" y="3237207"/>
            <a:ext cx="726290" cy="7262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B7B1242-4684-42E0-AEDA-8D82F1327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93" y="4667640"/>
            <a:ext cx="851964" cy="851964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C7CAB346-2595-4AA3-9D46-D56A58A01DE7}"/>
              </a:ext>
            </a:extLst>
          </p:cNvPr>
          <p:cNvSpPr/>
          <p:nvPr/>
        </p:nvSpPr>
        <p:spPr>
          <a:xfrm>
            <a:off x="2785077" y="4853143"/>
            <a:ext cx="460795" cy="4913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5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D74BB01-336F-46C6-B5C8-AE1A5529AD75}"/>
              </a:ext>
            </a:extLst>
          </p:cNvPr>
          <p:cNvSpPr txBox="1"/>
          <p:nvPr/>
        </p:nvSpPr>
        <p:spPr>
          <a:xfrm>
            <a:off x="2574005" y="4924345"/>
            <a:ext cx="851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1000+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D540B10-2901-4AE6-A39D-6FCBB7C7D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9" y="1872675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Merci de votre attention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28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5720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1CAB5-F958-4F6D-B5AB-D90A08488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Space</a:t>
            </a:r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Encoders</a:t>
            </a:r>
            <a:endParaRPr lang="fr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8618B4-5A34-4BF7-8E1E-EF1E07C5B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 de </a:t>
            </a:r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Bachelor</a:t>
            </a:r>
            <a:endParaRPr lang="fr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fr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Patrick </a:t>
            </a:r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Sardinha</a:t>
            </a:r>
            <a:endParaRPr lang="fr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2CC0A0-17C6-4202-9D52-6C9CCFF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29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4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Concepts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3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C269EF-AECD-4B74-BA1F-B5233970A822}"/>
              </a:ext>
            </a:extLst>
          </p:cNvPr>
          <p:cNvSpPr txBox="1"/>
          <p:nvPr/>
        </p:nvSpPr>
        <p:spPr>
          <a:xfrm>
            <a:off x="3534791" y="2667565"/>
            <a:ext cx="256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Serious</a:t>
            </a:r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 Game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472502-C592-423C-A4CD-B3F9FE840C0E}"/>
              </a:ext>
            </a:extLst>
          </p:cNvPr>
          <p:cNvSpPr txBox="1"/>
          <p:nvPr/>
        </p:nvSpPr>
        <p:spPr>
          <a:xfrm>
            <a:off x="3534791" y="4518344"/>
            <a:ext cx="27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Game-</a:t>
            </a:r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based</a:t>
            </a:r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C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endParaRPr lang="fr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1380E8-F4B7-40DD-B37C-4102B68D5277}"/>
              </a:ext>
            </a:extLst>
          </p:cNvPr>
          <p:cNvSpPr txBox="1"/>
          <p:nvPr/>
        </p:nvSpPr>
        <p:spPr>
          <a:xfrm>
            <a:off x="6752855" y="4445437"/>
            <a:ext cx="329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+mj-lt"/>
              </a:rPr>
              <a:t>Utilisation de jeu vidéo dans le but de faire apprendre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E2E92E-530E-4923-B975-99643F320481}"/>
              </a:ext>
            </a:extLst>
          </p:cNvPr>
          <p:cNvSpPr txBox="1"/>
          <p:nvPr/>
        </p:nvSpPr>
        <p:spPr>
          <a:xfrm>
            <a:off x="6752855" y="2529065"/>
            <a:ext cx="354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+mj-lt"/>
              </a:rPr>
              <a:t>Le but premier du jeu n’est pas de divertir mais d’enseigner un savoir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9FB71A-6EF0-48F6-900B-58EF9F10E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22" y="2257335"/>
            <a:ext cx="692556" cy="6925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456D94-776A-43D1-A3FD-76707CE6A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66" y="2825276"/>
            <a:ext cx="556916" cy="5569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1E9EEB8-1C8A-4A25-96B5-CED1B2940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8" y="2015653"/>
            <a:ext cx="936938" cy="9369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EA96B42-9714-45D8-9DDE-619BE1C9A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15" y="3898094"/>
            <a:ext cx="892665" cy="89266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1D3C11E-048F-4684-973B-C955A85BE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64" y="4256831"/>
            <a:ext cx="1023544" cy="1023544"/>
          </a:xfrm>
          <a:prstGeom prst="rect">
            <a:avLst/>
          </a:prstGeom>
        </p:spPr>
      </p:pic>
      <p:pic>
        <p:nvPicPr>
          <p:cNvPr id="18" name="Image 17" descr="Une image contenant horloge, objet&#10;&#10;Description générée automatiquement">
            <a:extLst>
              <a:ext uri="{FF2B5EF4-FFF2-40B4-BE49-F238E27FC236}">
                <a16:creationId xmlns:a16="http://schemas.microsoft.com/office/drawing/2014/main" id="{EF470901-482E-4FC6-A1B5-42208C49A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98" y="4608811"/>
            <a:ext cx="704518" cy="704518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389DB2F-315A-4594-92B2-843797B384EC}"/>
              </a:ext>
            </a:extLst>
          </p:cNvPr>
          <p:cNvSpPr/>
          <p:nvPr/>
        </p:nvSpPr>
        <p:spPr>
          <a:xfrm>
            <a:off x="6145125" y="2189448"/>
            <a:ext cx="4510843" cy="13255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2DE8003-EC9C-4562-B829-8F3B1BCDBFF4}"/>
              </a:ext>
            </a:extLst>
          </p:cNvPr>
          <p:cNvSpPr/>
          <p:nvPr/>
        </p:nvSpPr>
        <p:spPr>
          <a:xfrm>
            <a:off x="6096000" y="4127977"/>
            <a:ext cx="4510843" cy="13255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806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Idée du jeu et inspirations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3D70C7-030E-49CF-99B3-F154CA7ACBAE}" type="slidenum">
              <a:rPr lang="fr-CH" smtClean="0"/>
              <a:t>4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B53ABE-EEFD-4A73-8CB2-DBE717C203D0}"/>
              </a:ext>
            </a:extLst>
          </p:cNvPr>
          <p:cNvSpPr txBox="1"/>
          <p:nvPr/>
        </p:nvSpPr>
        <p:spPr>
          <a:xfrm>
            <a:off x="5093960" y="2497724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Jeu totalement collaboratif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EE0355-A762-4DBF-8BD2-0FCFCA2DED75}"/>
              </a:ext>
            </a:extLst>
          </p:cNvPr>
          <p:cNvSpPr txBox="1"/>
          <p:nvPr/>
        </p:nvSpPr>
        <p:spPr>
          <a:xfrm>
            <a:off x="5093959" y="3724606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Utilisation d’un jeu déjà existant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509196-1CBC-4C94-9754-CA0FFB91B4BF}"/>
              </a:ext>
            </a:extLst>
          </p:cNvPr>
          <p:cNvSpPr txBox="1"/>
          <p:nvPr/>
        </p:nvSpPr>
        <p:spPr>
          <a:xfrm>
            <a:off x="5093959" y="4992414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Le Ciel Interdit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90B9762-9200-4694-A431-E568C2CF2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824" y="2225453"/>
            <a:ext cx="913874" cy="913874"/>
          </a:xfrm>
          <a:prstGeom prst="rect">
            <a:avLst/>
          </a:prstGeom>
        </p:spPr>
      </p:pic>
      <p:pic>
        <p:nvPicPr>
          <p:cNvPr id="11" name="Image 10" descr="Une image contenant objet&#10;&#10;Description générée automatiquement">
            <a:extLst>
              <a:ext uri="{FF2B5EF4-FFF2-40B4-BE49-F238E27FC236}">
                <a16:creationId xmlns:a16="http://schemas.microsoft.com/office/drawing/2014/main" id="{DEE69CBC-800E-4E22-ADA8-C23A92039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1" y="3519882"/>
            <a:ext cx="778780" cy="7787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3550DE5-4FB9-4C19-8BEE-AA7B6F388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531" y="4777212"/>
            <a:ext cx="794440" cy="7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Buts du jeu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5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1098FF-641E-4881-881F-B5590DE8AA01}"/>
              </a:ext>
            </a:extLst>
          </p:cNvPr>
          <p:cNvSpPr txBox="1"/>
          <p:nvPr/>
        </p:nvSpPr>
        <p:spPr>
          <a:xfrm>
            <a:off x="4331960" y="4445606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Faire attention à la syntaxe et la sémantique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AE36C6-481C-458B-BA81-4ADF112D57B4}"/>
              </a:ext>
            </a:extLst>
          </p:cNvPr>
          <p:cNvSpPr txBox="1"/>
          <p:nvPr/>
        </p:nvSpPr>
        <p:spPr>
          <a:xfrm>
            <a:off x="4331960" y="3429000"/>
            <a:ext cx="54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Construire des algorithmes afin de remplir les objectifs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FF1587-EEB4-4539-B7C5-4B1D947296D1}"/>
              </a:ext>
            </a:extLst>
          </p:cNvPr>
          <p:cNvSpPr txBox="1"/>
          <p:nvPr/>
        </p:nvSpPr>
        <p:spPr>
          <a:xfrm>
            <a:off x="4285352" y="5463767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Faire face à des événements négatifs</a:t>
            </a:r>
          </a:p>
        </p:txBody>
      </p:sp>
      <p:pic>
        <p:nvPicPr>
          <p:cNvPr id="8" name="Image 7" descr="Une image contenant extérieur, lumière, ciel, bâtiment&#10;&#10;Description générée automatiquement">
            <a:extLst>
              <a:ext uri="{FF2B5EF4-FFF2-40B4-BE49-F238E27FC236}">
                <a16:creationId xmlns:a16="http://schemas.microsoft.com/office/drawing/2014/main" id="{CED9A6EB-6F7C-4FB0-8D5F-1649417D7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70" y="2139796"/>
            <a:ext cx="914528" cy="914528"/>
          </a:xfrm>
          <a:prstGeom prst="rect">
            <a:avLst/>
          </a:prstGeom>
        </p:spPr>
      </p:pic>
      <p:pic>
        <p:nvPicPr>
          <p:cNvPr id="10" name="Image 9" descr="Une image contenant objet&#10;&#10;Description générée automatiquement">
            <a:extLst>
              <a:ext uri="{FF2B5EF4-FFF2-40B4-BE49-F238E27FC236}">
                <a16:creationId xmlns:a16="http://schemas.microsoft.com/office/drawing/2014/main" id="{FFB89966-9CC8-4306-8088-466B15FFD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7122" y="3175455"/>
            <a:ext cx="876424" cy="8764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CAFA43B-4DE9-4CA5-887E-13C46EE314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16" y="5287616"/>
            <a:ext cx="721633" cy="7216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72D5E78-F537-46CA-BAE0-482944B50960}"/>
              </a:ext>
            </a:extLst>
          </p:cNvPr>
          <p:cNvSpPr txBox="1"/>
          <p:nvPr/>
        </p:nvSpPr>
        <p:spPr>
          <a:xfrm>
            <a:off x="4331960" y="2412394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Faire décoller une fusée</a:t>
            </a:r>
          </a:p>
        </p:txBody>
      </p:sp>
      <p:pic>
        <p:nvPicPr>
          <p:cNvPr id="15" name="Graphique 14" descr="Liste de vérification">
            <a:extLst>
              <a:ext uri="{FF2B5EF4-FFF2-40B4-BE49-F238E27FC236}">
                <a16:creationId xmlns:a16="http://schemas.microsoft.com/office/drawing/2014/main" id="{3F7E9017-8270-4DAE-A71D-6397803A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4100" y="4279039"/>
            <a:ext cx="702466" cy="7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D4A067D1-763D-4FC2-9AD2-DCF412136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91" y="3179728"/>
            <a:ext cx="962025" cy="8667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FC2D3D7-E02E-419C-A7E5-549693F1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Tuiles et actions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299025-D9BC-4604-A9EA-4C23B078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6</a:t>
            </a:fld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BC8C23-25E4-4B39-9D79-309AACF8480B}"/>
              </a:ext>
            </a:extLst>
          </p:cNvPr>
          <p:cNvSpPr txBox="1"/>
          <p:nvPr/>
        </p:nvSpPr>
        <p:spPr>
          <a:xfrm>
            <a:off x="3575431" y="3517865"/>
            <a:ext cx="2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Les tuiles du jeu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BD8294-DAD9-457B-9D07-D458068DB7A5}"/>
              </a:ext>
            </a:extLst>
          </p:cNvPr>
          <p:cNvSpPr txBox="1"/>
          <p:nvPr/>
        </p:nvSpPr>
        <p:spPr>
          <a:xfrm>
            <a:off x="7589419" y="3517865"/>
            <a:ext cx="311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Différentes actions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1C87FE-7A04-4EFB-ABEF-C6F37D4C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80" y="3285540"/>
            <a:ext cx="760963" cy="7609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2B44F6E-B47A-4599-8510-7A35117A1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94" y="3207162"/>
            <a:ext cx="49536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2EF62D2F-9C72-4F93-82B2-7B995A6A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492" y="2455948"/>
            <a:ext cx="717778" cy="70673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Actions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7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15DEC1-B15E-494D-91E8-825287483C5D}"/>
              </a:ext>
            </a:extLst>
          </p:cNvPr>
          <p:cNvSpPr txBox="1"/>
          <p:nvPr/>
        </p:nvSpPr>
        <p:spPr>
          <a:xfrm>
            <a:off x="3529873" y="2624650"/>
            <a:ext cx="191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Piocher une tuile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ACA4C2-66A7-4440-BFFE-BEA4210173F4}"/>
              </a:ext>
            </a:extLst>
          </p:cNvPr>
          <p:cNvSpPr txBox="1"/>
          <p:nvPr/>
        </p:nvSpPr>
        <p:spPr>
          <a:xfrm>
            <a:off x="3529873" y="3606671"/>
            <a:ext cx="16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Se déplacer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F4B780-441F-4419-B9AF-A373CB716C45}"/>
              </a:ext>
            </a:extLst>
          </p:cNvPr>
          <p:cNvSpPr txBox="1"/>
          <p:nvPr/>
        </p:nvSpPr>
        <p:spPr>
          <a:xfrm>
            <a:off x="3529873" y="4588692"/>
            <a:ext cx="19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Poser une tuile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1A7E2B0-70D2-443F-B2AC-00F0FE888039}"/>
              </a:ext>
            </a:extLst>
          </p:cNvPr>
          <p:cNvSpPr txBox="1"/>
          <p:nvPr/>
        </p:nvSpPr>
        <p:spPr>
          <a:xfrm>
            <a:off x="7659471" y="2624650"/>
            <a:ext cx="18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Retirer une tuile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07922D-B7E9-4581-835F-558B8B846AD5}"/>
              </a:ext>
            </a:extLst>
          </p:cNvPr>
          <p:cNvSpPr txBox="1"/>
          <p:nvPr/>
        </p:nvSpPr>
        <p:spPr>
          <a:xfrm>
            <a:off x="7659471" y="3604842"/>
            <a:ext cx="197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Echanger une tuile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A27A59-C63F-4A92-BC45-9EF20AB2B605}"/>
              </a:ext>
            </a:extLst>
          </p:cNvPr>
          <p:cNvSpPr txBox="1"/>
          <p:nvPr/>
        </p:nvSpPr>
        <p:spPr>
          <a:xfrm>
            <a:off x="7659471" y="4588692"/>
            <a:ext cx="197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Passer son tour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ADFF4C0-CCBD-4431-818E-C0CB4BC6D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66" y="2487914"/>
            <a:ext cx="642804" cy="6428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8BDFDB1-80B1-4513-B2BB-77851603D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54" y="3496321"/>
            <a:ext cx="586374" cy="58637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1F79E3D-5C5B-44F2-99A1-BDC018F2A0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07" y="3459454"/>
            <a:ext cx="663764" cy="663764"/>
          </a:xfrm>
          <a:prstGeom prst="rect">
            <a:avLst/>
          </a:prstGeom>
        </p:spPr>
      </p:pic>
      <p:pic>
        <p:nvPicPr>
          <p:cNvPr id="17" name="Image 16" descr="Une image contenant lumière, trafic, extérieur, ciel&#10;&#10;Description générée automatiquement">
            <a:extLst>
              <a:ext uri="{FF2B5EF4-FFF2-40B4-BE49-F238E27FC236}">
                <a16:creationId xmlns:a16="http://schemas.microsoft.com/office/drawing/2014/main" id="{F271476C-E257-4B14-916A-DAF315BD80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2418609"/>
            <a:ext cx="781414" cy="781414"/>
          </a:xfrm>
          <a:prstGeom prst="rect">
            <a:avLst/>
          </a:prstGeom>
        </p:spPr>
      </p:pic>
      <p:pic>
        <p:nvPicPr>
          <p:cNvPr id="19" name="Image 18" descr="Une image contenant objet&#10;&#10;Description générée automatiquement">
            <a:extLst>
              <a:ext uri="{FF2B5EF4-FFF2-40B4-BE49-F238E27FC236}">
                <a16:creationId xmlns:a16="http://schemas.microsoft.com/office/drawing/2014/main" id="{BB53E047-12D0-4E34-83E3-63C9EF8FF0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17" y="4356231"/>
            <a:ext cx="914528" cy="91452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15828BE-6A16-4378-943A-974783929A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4" y="4378993"/>
            <a:ext cx="761154" cy="7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BDF799D-129B-4DA3-9E18-EEC6F38CC35C}"/>
              </a:ext>
            </a:extLst>
          </p:cNvPr>
          <p:cNvSpPr/>
          <p:nvPr/>
        </p:nvSpPr>
        <p:spPr>
          <a:xfrm>
            <a:off x="3706389" y="3256176"/>
            <a:ext cx="624082" cy="93018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Cartes Orage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8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191A13-238D-43D3-87A2-91B8F235666F}"/>
              </a:ext>
            </a:extLst>
          </p:cNvPr>
          <p:cNvSpPr txBox="1"/>
          <p:nvPr/>
        </p:nvSpPr>
        <p:spPr>
          <a:xfrm>
            <a:off x="3558008" y="2554392"/>
            <a:ext cx="191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Eclair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AF835A-8FF2-46B7-886D-D9AD2F84612D}"/>
              </a:ext>
            </a:extLst>
          </p:cNvPr>
          <p:cNvSpPr txBox="1"/>
          <p:nvPr/>
        </p:nvSpPr>
        <p:spPr>
          <a:xfrm>
            <a:off x="3558008" y="3524610"/>
            <a:ext cx="16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Bourrasque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15CACF-0B59-4A3E-A6D5-0FE55134C802}"/>
              </a:ext>
            </a:extLst>
          </p:cNvPr>
          <p:cNvSpPr txBox="1"/>
          <p:nvPr/>
        </p:nvSpPr>
        <p:spPr>
          <a:xfrm>
            <a:off x="3546487" y="4624656"/>
            <a:ext cx="220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Vent tourne Horaire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5EB188-0B8A-4272-8476-3E90419959FD}"/>
              </a:ext>
            </a:extLst>
          </p:cNvPr>
          <p:cNvSpPr txBox="1"/>
          <p:nvPr/>
        </p:nvSpPr>
        <p:spPr>
          <a:xfrm>
            <a:off x="7687606" y="2554392"/>
            <a:ext cx="248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Vent tourne Antihoraire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C328BE-5F61-4515-A796-8C6A5D05569F}"/>
              </a:ext>
            </a:extLst>
          </p:cNvPr>
          <p:cNvSpPr txBox="1"/>
          <p:nvPr/>
        </p:nvSpPr>
        <p:spPr>
          <a:xfrm>
            <a:off x="7687606" y="3524610"/>
            <a:ext cx="197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Orage se déchaine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6DB056-5A12-4B7F-9AA9-2FD7D250BFAB}"/>
              </a:ext>
            </a:extLst>
          </p:cNvPr>
          <p:cNvSpPr txBox="1"/>
          <p:nvPr/>
        </p:nvSpPr>
        <p:spPr>
          <a:xfrm>
            <a:off x="7687606" y="4485073"/>
            <a:ext cx="220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Orage se déchaine &amp; mélange de la pile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6FFA5C-71AD-416C-8A28-FB6142DD80D4}"/>
              </a:ext>
            </a:extLst>
          </p:cNvPr>
          <p:cNvSpPr txBox="1"/>
          <p:nvPr/>
        </p:nvSpPr>
        <p:spPr>
          <a:xfrm>
            <a:off x="5262980" y="3143555"/>
            <a:ext cx="166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Jauge Orage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01C7C7-0EB6-460C-9DD1-3C8D79D42873}"/>
              </a:ext>
            </a:extLst>
          </p:cNvPr>
          <p:cNvSpPr txBox="1"/>
          <p:nvPr/>
        </p:nvSpPr>
        <p:spPr>
          <a:xfrm>
            <a:off x="4387049" y="5316327"/>
            <a:ext cx="341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Chaque fin de tour de jeu complet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E0A5A10-35B6-467E-B820-6E1AFBBF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032" y="3411160"/>
            <a:ext cx="624082" cy="624082"/>
          </a:xfrm>
          <a:prstGeom prst="rect">
            <a:avLst/>
          </a:prstGeom>
        </p:spPr>
      </p:pic>
      <p:pic>
        <p:nvPicPr>
          <p:cNvPr id="14" name="Image 13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FFC631AD-FCB2-417B-9514-FDB861AD7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11" y="4497281"/>
            <a:ext cx="624082" cy="624082"/>
          </a:xfrm>
          <a:prstGeom prst="rect">
            <a:avLst/>
          </a:prstGeom>
        </p:spPr>
      </p:pic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495F5D31-AC5C-4E6A-BEEC-ADC4D3D48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1070" y="2471722"/>
            <a:ext cx="624082" cy="62408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882C503-3BF7-45FD-867D-C277F8802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529" y="3434753"/>
            <a:ext cx="723468" cy="72346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D5C0F4D-1AC1-48BF-AAF0-1EF4389A9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67" y="2513993"/>
            <a:ext cx="586396" cy="586396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381F4E6-EC44-4E49-85EF-1E7F23B29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64" y="4422216"/>
            <a:ext cx="687488" cy="68748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B4D94D6C-3775-4C82-843B-CC63B0B277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75" y="4710583"/>
            <a:ext cx="422158" cy="42215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348D32E-B8D9-4547-A522-7A90E6C79C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09" y="4350379"/>
            <a:ext cx="919781" cy="91978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4952DF7-A109-4A95-8D6C-99FE54D854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14" y="2014564"/>
            <a:ext cx="1115970" cy="1115970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A2175F8-C44C-4F18-B3BB-C4089DCD7D33}"/>
              </a:ext>
            </a:extLst>
          </p:cNvPr>
          <p:cNvSpPr/>
          <p:nvPr/>
        </p:nvSpPr>
        <p:spPr>
          <a:xfrm>
            <a:off x="3750757" y="3261959"/>
            <a:ext cx="624082" cy="93018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F0BE0CD-8014-40F8-97C6-0B9A28CC3065}"/>
              </a:ext>
            </a:extLst>
          </p:cNvPr>
          <p:cNvSpPr/>
          <p:nvPr/>
        </p:nvSpPr>
        <p:spPr>
          <a:xfrm>
            <a:off x="4531908" y="3261960"/>
            <a:ext cx="624082" cy="9301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5FF44F5-AF6A-441E-AFE9-A713EB8804E9}"/>
              </a:ext>
            </a:extLst>
          </p:cNvPr>
          <p:cNvSpPr/>
          <p:nvPr/>
        </p:nvSpPr>
        <p:spPr>
          <a:xfrm>
            <a:off x="5313954" y="3261960"/>
            <a:ext cx="624082" cy="9301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B4C59B7-5E7C-4B75-AD24-10BD45052376}"/>
              </a:ext>
            </a:extLst>
          </p:cNvPr>
          <p:cNvSpPr/>
          <p:nvPr/>
        </p:nvSpPr>
        <p:spPr>
          <a:xfrm>
            <a:off x="6878046" y="3261961"/>
            <a:ext cx="624082" cy="9301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62CA4B7-4D0F-4079-AE9A-AA10CB7E2070}"/>
              </a:ext>
            </a:extLst>
          </p:cNvPr>
          <p:cNvSpPr/>
          <p:nvPr/>
        </p:nvSpPr>
        <p:spPr>
          <a:xfrm>
            <a:off x="7660092" y="3261961"/>
            <a:ext cx="624082" cy="9301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4442A09-85D6-4943-A9ED-E5DC31500133}"/>
              </a:ext>
            </a:extLst>
          </p:cNvPr>
          <p:cNvSpPr/>
          <p:nvPr/>
        </p:nvSpPr>
        <p:spPr>
          <a:xfrm>
            <a:off x="6096000" y="3261960"/>
            <a:ext cx="624082" cy="9301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2857F6A-570D-42D3-BD66-A2E6E9D3DFFD}"/>
              </a:ext>
            </a:extLst>
          </p:cNvPr>
          <p:cNvSpPr/>
          <p:nvPr/>
        </p:nvSpPr>
        <p:spPr>
          <a:xfrm>
            <a:off x="3800836" y="3267742"/>
            <a:ext cx="624082" cy="93018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E6D163-8AB5-429B-B4AC-C8532C402E03}"/>
              </a:ext>
            </a:extLst>
          </p:cNvPr>
          <p:cNvSpPr txBox="1"/>
          <p:nvPr/>
        </p:nvSpPr>
        <p:spPr>
          <a:xfrm>
            <a:off x="3719161" y="4329528"/>
            <a:ext cx="62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PILE</a:t>
            </a:r>
          </a:p>
        </p:txBody>
      </p:sp>
    </p:spTree>
    <p:extLst>
      <p:ext uri="{BB962C8B-B14F-4D97-AF65-F5344CB8AC3E}">
        <p14:creationId xmlns:p14="http://schemas.microsoft.com/office/powerpoint/2010/main" val="16268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 descr="Cœur">
            <a:extLst>
              <a:ext uri="{FF2B5EF4-FFF2-40B4-BE49-F238E27FC236}">
                <a16:creationId xmlns:a16="http://schemas.microsoft.com/office/drawing/2014/main" id="{25FAB1B8-2E8D-47DA-BC1F-C4F718E22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5104" y="2048146"/>
            <a:ext cx="657594" cy="65759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C13205A-6D3A-4DF9-8E32-52D3905F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Evolutions du jeu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61F29-7859-40DA-97DC-3CA4BA7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70C7-030E-49CF-99B3-F154CA7ACBAE}" type="slidenum">
              <a:rPr lang="fr-CH" smtClean="0"/>
              <a:t>9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748FF6-BA7B-4764-83B0-B8ABD574DEC4}"/>
              </a:ext>
            </a:extLst>
          </p:cNvPr>
          <p:cNvSpPr txBox="1"/>
          <p:nvPr/>
        </p:nvSpPr>
        <p:spPr>
          <a:xfrm>
            <a:off x="4765714" y="2222176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Point de vie globale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511B94-7FEE-4145-BB18-F8928821BD68}"/>
              </a:ext>
            </a:extLst>
          </p:cNvPr>
          <p:cNvSpPr txBox="1"/>
          <p:nvPr/>
        </p:nvSpPr>
        <p:spPr>
          <a:xfrm>
            <a:off x="4765714" y="3059668"/>
            <a:ext cx="54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Modifications pour réduire le temps de jeu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140975-BD7B-43F1-8D9F-167105777241}"/>
              </a:ext>
            </a:extLst>
          </p:cNvPr>
          <p:cNvSpPr txBox="1"/>
          <p:nvPr/>
        </p:nvSpPr>
        <p:spPr>
          <a:xfrm>
            <a:off x="4765714" y="3897160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Paramètres du jeu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EB3C03-6415-4892-82D2-696BCBA86CB5}"/>
              </a:ext>
            </a:extLst>
          </p:cNvPr>
          <p:cNvSpPr txBox="1"/>
          <p:nvPr/>
        </p:nvSpPr>
        <p:spPr>
          <a:xfrm>
            <a:off x="4765714" y="5572144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Moment d’exécution des cartes Orage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E56E2B-A6C7-474F-93B1-FD568501EAB3}"/>
              </a:ext>
            </a:extLst>
          </p:cNvPr>
          <p:cNvSpPr txBox="1"/>
          <p:nvPr/>
        </p:nvSpPr>
        <p:spPr>
          <a:xfrm>
            <a:off x="4765714" y="4680176"/>
            <a:ext cx="51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alibri Light" panose="020F0302020204030204" pitchFamily="34" charset="0"/>
                <a:cs typeface="Calibri Light" panose="020F0302020204030204" pitchFamily="34" charset="0"/>
              </a:rPr>
              <a:t>Variantes pour les algorithmes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305CD31-9FAA-411F-BFC9-255713943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04" y="4567408"/>
            <a:ext cx="657594" cy="657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93421C-9261-4F9C-941C-310A5ED31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30" y="5225002"/>
            <a:ext cx="1127942" cy="1127942"/>
          </a:xfrm>
          <a:prstGeom prst="rect">
            <a:avLst/>
          </a:prstGeom>
        </p:spPr>
      </p:pic>
      <p:sp>
        <p:nvSpPr>
          <p:cNvPr id="15" name="Croix 14">
            <a:extLst>
              <a:ext uri="{FF2B5EF4-FFF2-40B4-BE49-F238E27FC236}">
                <a16:creationId xmlns:a16="http://schemas.microsoft.com/office/drawing/2014/main" id="{70CDDDA9-D1AD-48AC-8E8A-DABC0F37C90C}"/>
              </a:ext>
            </a:extLst>
          </p:cNvPr>
          <p:cNvSpPr/>
          <p:nvPr/>
        </p:nvSpPr>
        <p:spPr>
          <a:xfrm>
            <a:off x="4009813" y="2059717"/>
            <a:ext cx="255149" cy="268334"/>
          </a:xfrm>
          <a:prstGeom prst="plus">
            <a:avLst>
              <a:gd name="adj" fmla="val 395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BAF4682-8A38-46B4-9334-251D4EC53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78" y="3679989"/>
            <a:ext cx="803674" cy="8036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1BC78C-A6F9-41E6-A114-F0AF622949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90" y="2891959"/>
            <a:ext cx="703822" cy="7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1786</Words>
  <Application>Microsoft Office PowerPoint</Application>
  <PresentationFormat>Grand écran</PresentationFormat>
  <Paragraphs>323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Space Encoders</vt:lpstr>
      <vt:lpstr>Enjeux du projet</vt:lpstr>
      <vt:lpstr>Concepts</vt:lpstr>
      <vt:lpstr>Idée du jeu et inspirations</vt:lpstr>
      <vt:lpstr>Buts du jeu</vt:lpstr>
      <vt:lpstr>Tuiles et actions</vt:lpstr>
      <vt:lpstr>Actions</vt:lpstr>
      <vt:lpstr>Cartes Orage</vt:lpstr>
      <vt:lpstr>Evolutions du jeu</vt:lpstr>
      <vt:lpstr>Un Serious Game</vt:lpstr>
      <vt:lpstr>Une autre plateforme</vt:lpstr>
      <vt:lpstr>Organisation du jeu</vt:lpstr>
      <vt:lpstr>Entrée du jeu</vt:lpstr>
      <vt:lpstr>Présentation des actions et des cartes</vt:lpstr>
      <vt:lpstr>Plateau du jeu</vt:lpstr>
      <vt:lpstr>Affichage</vt:lpstr>
      <vt:lpstr>Piocher une tuile</vt:lpstr>
      <vt:lpstr>Piocher une tuile (variante)</vt:lpstr>
      <vt:lpstr>Se déplacer</vt:lpstr>
      <vt:lpstr>Poser une tuile</vt:lpstr>
      <vt:lpstr>Retirer une tuile</vt:lpstr>
      <vt:lpstr>Echanger une tuile</vt:lpstr>
      <vt:lpstr>Passer son tour</vt:lpstr>
      <vt:lpstr>Bourrasque</vt:lpstr>
      <vt:lpstr>Difficultés et limites rencontrées</vt:lpstr>
      <vt:lpstr>Améliorations et perspectives</vt:lpstr>
      <vt:lpstr>Présentation PowerPoint</vt:lpstr>
      <vt:lpstr>Merci de votre attention</vt:lpstr>
      <vt:lpstr>Space Encoders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Patrick</dc:creator>
  <cp:lastModifiedBy>Patrick</cp:lastModifiedBy>
  <cp:revision>709</cp:revision>
  <dcterms:created xsi:type="dcterms:W3CDTF">2019-06-29T05:56:59Z</dcterms:created>
  <dcterms:modified xsi:type="dcterms:W3CDTF">2019-06-30T16:40:26Z</dcterms:modified>
</cp:coreProperties>
</file>