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11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17263-CE65-42AA-9601-47619C79480B}" type="datetimeFigureOut">
              <a:rPr lang="fr-CH" smtClean="0"/>
              <a:t>17.04.2019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8A66C-30AE-44C9-A391-F0E8C2A905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563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 joueurs = N algorithmes à implémenter. (temps de jeu)</a:t>
            </a:r>
          </a:p>
          <a:p>
            <a:r>
              <a:rPr lang="fr-CH" dirty="0"/>
              <a:t>Une case de départ = la plateforme de la fusée.</a:t>
            </a:r>
          </a:p>
          <a:p>
            <a:r>
              <a:rPr lang="fr-CH" dirty="0"/>
              <a:t>Des cases construisibles, d’autres non.</a:t>
            </a:r>
          </a:p>
          <a:p>
            <a:r>
              <a:rPr lang="fr-CH" dirty="0"/>
              <a:t>Pré construction (plateau feuille) des éléments importants. Différents schémas selon les niveaux.</a:t>
            </a:r>
          </a:p>
          <a:p>
            <a:r>
              <a:rPr lang="fr-CH" dirty="0"/>
              <a:t>-&gt; Vérification sémantique.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323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Set de tuiles visible contenant des instructions pour écrire les algorithmes.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391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Vie : nombre de points de vie -&gt; deadline : le nombre max de tours de jeu.</a:t>
            </a:r>
          </a:p>
          <a:p>
            <a:r>
              <a:rPr lang="fr-CH" dirty="0"/>
              <a:t>Corde : usure -&gt; Enlève points de vie à chaque tuile déconstruite.</a:t>
            </a:r>
          </a:p>
          <a:p>
            <a:endParaRPr lang="fr-CH" dirty="0"/>
          </a:p>
          <a:p>
            <a:r>
              <a:rPr lang="fr-CH" dirty="0"/>
              <a:t>Les points de vie sont globaux à tous les joueurs.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024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Cartes orage – Evénements à gérer (sous forme de pile)</a:t>
            </a:r>
          </a:p>
          <a:p>
            <a:endParaRPr lang="fr-CH" dirty="0"/>
          </a:p>
          <a:p>
            <a:r>
              <a:rPr lang="fr-CH" dirty="0"/>
              <a:t>Bourrasque : Enlève une tuile, la remet dans le set des tuiles, (enlève points de vie aux joueurs ?).</a:t>
            </a:r>
          </a:p>
          <a:p>
            <a:r>
              <a:rPr lang="fr-CH" dirty="0"/>
              <a:t>Eclair: Réduit temps de vie des joueurs (deadline) (Peu de cartes).</a:t>
            </a:r>
          </a:p>
          <a:p>
            <a:r>
              <a:rPr lang="fr-CH" dirty="0"/>
              <a:t>Orage se déchaine: Réduit la taille de la pile orage visible (fenêtre) selon la jauge (Planification).</a:t>
            </a:r>
          </a:p>
          <a:p>
            <a:r>
              <a:rPr lang="fr-CH" dirty="0"/>
              <a:t>Vent tourne: Inversion de la pile orage (imprévus).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73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Actions – 4? actions par joueur à chaque tour.</a:t>
            </a:r>
          </a:p>
          <a:p>
            <a:endParaRPr lang="fr-CH" dirty="0"/>
          </a:p>
          <a:p>
            <a:r>
              <a:rPr lang="fr-CH" dirty="0"/>
              <a:t>Se déplacer : Se déplacer pour être sur la case où l’on veut mettre une tuile.</a:t>
            </a:r>
          </a:p>
          <a:p>
            <a:r>
              <a:rPr lang="fr-CH" dirty="0"/>
              <a:t>Observer : Piocher une tuile (dans le set des tuiles VISIBLE).</a:t>
            </a:r>
          </a:p>
          <a:p>
            <a:r>
              <a:rPr lang="fr-CH" dirty="0"/>
              <a:t>Explorer : Mettre une tuile à coté d’une déjà posée.</a:t>
            </a:r>
          </a:p>
          <a:p>
            <a:r>
              <a:rPr lang="fr-CH" dirty="0"/>
              <a:t>Raccorder : 2 possibilités : - Lock une tuile (devient intouchable). -&gt; boucle totalement lock = téléporteur.</a:t>
            </a:r>
          </a:p>
          <a:p>
            <a:r>
              <a:rPr lang="fr-CH" dirty="0"/>
              <a:t>	                   - </a:t>
            </a:r>
            <a:r>
              <a:rPr lang="fr-CH" dirty="0" err="1"/>
              <a:t>Modif</a:t>
            </a:r>
            <a:r>
              <a:rPr lang="fr-CH" dirty="0"/>
              <a:t>. Pile cartes orage (</a:t>
            </a:r>
            <a:r>
              <a:rPr lang="fr-CH" dirty="0" err="1"/>
              <a:t>pop,push</a:t>
            </a:r>
            <a:r>
              <a:rPr lang="fr-CH" dirty="0"/>
              <a:t>,…).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263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Cartes équipement –Avantages pour tous les joueurs.</a:t>
            </a:r>
          </a:p>
          <a:p>
            <a:r>
              <a:rPr lang="fr-CH" dirty="0"/>
              <a:t>Elles sont placées sur le plateau, faut effectuer déplacement pour les récupérer.</a:t>
            </a:r>
          </a:p>
          <a:p>
            <a:endParaRPr lang="fr-CH" dirty="0"/>
          </a:p>
          <a:p>
            <a:r>
              <a:rPr lang="fr-CH" dirty="0"/>
              <a:t>+ Abris –-&gt; Placés sur plateau.</a:t>
            </a:r>
          </a:p>
          <a:p>
            <a:endParaRPr lang="fr-CH" dirty="0"/>
          </a:p>
          <a:p>
            <a:r>
              <a:rPr lang="fr-CH" dirty="0"/>
              <a:t>Augment deadline : ajouter des points à la deadline.</a:t>
            </a:r>
          </a:p>
          <a:p>
            <a:r>
              <a:rPr lang="fr-CH" dirty="0"/>
              <a:t>Bouclier éclair : Immunise contre un éclair (évite de perdre pts de vie).</a:t>
            </a:r>
          </a:p>
          <a:p>
            <a:r>
              <a:rPr lang="fr-CH" dirty="0"/>
              <a:t>Echange tuile : Echanger tuiles entre 2 joueurs.</a:t>
            </a:r>
          </a:p>
          <a:p>
            <a:r>
              <a:rPr lang="fr-CH" dirty="0"/>
              <a:t>Protège bourrasque : Immunise contre bourrasque (enlève pas tuiles).</a:t>
            </a:r>
          </a:p>
          <a:p>
            <a:r>
              <a:rPr lang="fr-CH" dirty="0"/>
              <a:t>Ajoute pdv : Ajoute pdv.</a:t>
            </a:r>
          </a:p>
          <a:p>
            <a:r>
              <a:rPr lang="fr-CH" dirty="0"/>
              <a:t>Jet pack: Se téléporte d’une case à une autre.</a:t>
            </a:r>
          </a:p>
          <a:p>
            <a:r>
              <a:rPr lang="fr-CH" dirty="0" err="1"/>
              <a:t>Délock</a:t>
            </a:r>
            <a:r>
              <a:rPr lang="fr-CH" dirty="0"/>
              <a:t> gratuit: </a:t>
            </a:r>
            <a:r>
              <a:rPr lang="fr-CH" dirty="0" err="1"/>
              <a:t>Délock</a:t>
            </a:r>
            <a:r>
              <a:rPr lang="fr-CH" dirty="0"/>
              <a:t> une tuile sans perdre de </a:t>
            </a:r>
            <a:r>
              <a:rPr lang="fr-CH" dirty="0" err="1"/>
              <a:t>pv</a:t>
            </a:r>
            <a:r>
              <a:rPr lang="fr-CH" dirty="0"/>
              <a:t>.</a:t>
            </a:r>
          </a:p>
          <a:p>
            <a:r>
              <a:rPr lang="fr-CH" dirty="0"/>
              <a:t>Actions </a:t>
            </a:r>
            <a:r>
              <a:rPr lang="fr-CH" dirty="0" err="1"/>
              <a:t>supplé</a:t>
            </a:r>
            <a:r>
              <a:rPr lang="fr-CH" dirty="0"/>
              <a:t>: Ajoute des actions au tour de jeu.</a:t>
            </a:r>
          </a:p>
          <a:p>
            <a:r>
              <a:rPr lang="fr-CH" dirty="0"/>
              <a:t>Augmenter fenêtre orage : Voir plus de cartes orages dans la </a:t>
            </a:r>
            <a:r>
              <a:rPr lang="fr-CH"/>
              <a:t>pile orage.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9013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Début : 1 pion par j. Pas de tuiles, on les sélectionne (3) chaque joueur. Le jeu ne joue pas. Pile orage initialisée avec les premières cartes (5?).</a:t>
            </a:r>
          </a:p>
          <a:p>
            <a:r>
              <a:rPr lang="fr-CH" dirty="0"/>
              <a:t>Fin : Tout est lock. Utilisations des téléporteurs?, tous les joueurs sont à la fusée. -&gt; gagné.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98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Balises pour voir le jeu plus facilement (uniquement jeu physique).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155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Vérification que les règles donner implique un bon gameplay. Que le jeu ne soit ni trop facile ni impossible à jouer.</a:t>
            </a:r>
          </a:p>
          <a:p>
            <a:r>
              <a:rPr lang="fr-CH" dirty="0"/>
              <a:t>Définition des variables (ex: durée de la deadline, nb d’algo à implémenter selon nb joueur, …).</a:t>
            </a:r>
          </a:p>
          <a:p>
            <a:endParaRPr lang="fr-CH" dirty="0"/>
          </a:p>
          <a:p>
            <a:r>
              <a:rPr lang="fr-CH" dirty="0"/>
              <a:t>Commencement / continuité de </a:t>
            </a:r>
            <a:r>
              <a:rPr lang="fr-CH"/>
              <a:t>l’implémentation du jeu.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8A66C-30AE-44C9-A391-F0E8C2A905B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346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68FE2-7BE3-4530-A73D-2E8411A27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C572E2-97CD-415A-AEDF-A990EFCEB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4AC4D-3A21-46D8-9A86-575D3622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F9E2-905B-41DF-B95F-2CB98482E9DF}" type="datetime1">
              <a:rPr lang="fr-CH" smtClean="0"/>
              <a:t>17.04.2019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ED943-A6DB-47E8-A88D-59766CDC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E49FB-F016-4711-BBA9-FE4059F6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53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9971C-B45C-445E-8EE5-2A476074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B127A-A348-4AED-84BC-F41069FC0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BA6E69-1155-4F76-9566-F3E82936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75E3-BEF6-4D54-822E-3F014752FFC9}" type="datetime1">
              <a:rPr lang="fr-CH" smtClean="0"/>
              <a:t>17.04.2019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2B639-4782-4751-8308-B7108126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EC730-8102-4DC0-93D7-BED89CF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96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F8DBF8-24B8-4F36-8FAD-756710231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3391ED-48AB-420D-BD89-0B37950F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48209-6E35-407F-9164-CA235A5D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10B-3B83-4593-BA12-5863744AADC3}" type="datetime1">
              <a:rPr lang="fr-CH" smtClean="0"/>
              <a:t>17.04.2019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73D7C-057D-479F-96D4-A4F6E87B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57ACE0-036C-42C7-845C-2E80B3DA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13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76178-AE0A-4FF3-9119-F432AAEF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61754-3901-4D88-A518-B9B3ADAF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A40BB-F999-44D1-883D-CA324954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BA98-EDFF-40E1-ABEB-5213BDF7FD82}" type="datetime1">
              <a:rPr lang="fr-CH" smtClean="0"/>
              <a:t>17.04.2019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61B84-19D3-4BF3-9C98-36B43CD2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2636A-ECC9-40BC-BF13-529DBAB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749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869A7-12EC-420D-8A3C-FA3C0981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AF39E-19F9-4F25-BE4B-EAC7EC15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68F12-CE0C-4A26-AC0E-476D0715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72FC-55AC-4462-8781-BDF8FE800825}" type="datetime1">
              <a:rPr lang="fr-CH" smtClean="0"/>
              <a:t>17.04.2019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23508-4A56-4C0C-A55D-BA8D090A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A8279-AFF7-4474-A3C7-FCD0C041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13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16B5D-40AB-49F8-9FF3-A958B37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6FFA38-5475-47C6-A969-4456D432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FD263D-890E-443F-924A-31C34642F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ADCC0-4F45-41D2-BBC3-D4B1BF58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DA85-B009-4306-8175-E929D420CE99}" type="datetime1">
              <a:rPr lang="fr-CH" smtClean="0"/>
              <a:t>17.04.2019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B3C30-CA4A-4938-A924-329131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5CE0A9-967A-473D-9D96-7BA31295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67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21A0C-942A-49BC-BA7B-D01EB2D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CE20FB-35DE-4851-81DC-93CBE5D4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F81103-9CE2-4E51-ADD1-8F858307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F83D5B-3A99-4FE0-A262-6C53B706B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2F0348-FEA8-43CF-A09B-00599B597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C44AEF-DB48-41F0-A6E1-A47EEB8A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F214-4AF6-457C-BEF4-BFAA03A7FB22}" type="datetime1">
              <a:rPr lang="fr-CH" smtClean="0"/>
              <a:t>17.04.2019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936B39-1145-4598-953D-FF3D7F30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E31E9F-0757-4772-B0BA-060C800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131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3A38-1790-4D77-883A-A7C9806B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5B570-2222-403E-8B46-CB11ADE3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699-C7F4-4118-A6D2-821EA703C068}" type="datetime1">
              <a:rPr lang="fr-CH" smtClean="0"/>
              <a:t>17.04.2019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0A0DED-636B-44F4-863E-A0C4D729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49FA3E-8FB3-4D7A-B74B-9D4FFEE1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2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3B537-3BBC-411D-8C0B-B8ED67D8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7B46-D298-4E29-B385-AA804994DC78}" type="datetime1">
              <a:rPr lang="fr-CH" smtClean="0"/>
              <a:t>17.04.2019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7531BD-1A4C-4C15-89C3-7922DC21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05FB39-B9A1-4241-8BB5-E6287B3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58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6C565-12F4-469C-8EAE-568FBC8D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1912B-1300-4117-93DE-06FE36DB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9A5FC6-45BF-43F1-8FFA-CC0528FF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BE4B5-EC66-4D26-85F2-588F62AB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EFF4-65E8-4CD5-8FD2-58C83E5D8B2B}" type="datetime1">
              <a:rPr lang="fr-CH" smtClean="0"/>
              <a:t>17.04.2019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CAD8B-5F8E-45EF-8C53-7C4FD610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412095-BFD0-4966-BD39-5C47B4EE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54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C124F-2CC3-4920-B491-020756D8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C63881-4F5D-4F04-8C79-0E6E718E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CB20DA-F3E0-4D76-A60D-7D7082AE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54D834-8855-4634-A7EE-DD77E202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C3FD-73BC-4268-869B-4FF4032C57FF}" type="datetime1">
              <a:rPr lang="fr-CH" smtClean="0"/>
              <a:t>17.04.2019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2FEC8E-BBF3-4017-B197-BF36568A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82A76-A060-484C-8D3F-0D184550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183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DC90F7-EC95-4CD5-B477-40A46A43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D7E2D-10CD-4B2C-9362-F50365DC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04F04-7C9D-4A0A-B9E9-39CD3A6B1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963E-767F-44B8-8F83-C30FC41956B8}" type="datetime1">
              <a:rPr lang="fr-CH" smtClean="0"/>
              <a:t>17.04.2019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59611-D14B-4BC9-A1AE-DB5EDD020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DB9EB-DB3D-4EEC-B4EC-8F135FB0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C9F5-B0DD-45DF-B119-5742D28722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46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7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7.sv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4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image" Target="../media/image24.png"/><Relationship Id="rId4" Type="http://schemas.openxmlformats.org/officeDocument/2006/relationships/image" Target="../media/image7.svg"/><Relationship Id="rId9" Type="http://schemas.openxmlformats.org/officeDocument/2006/relationships/image" Target="../media/image35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7.sv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F1079-8EF6-496C-A610-4F12C3F2D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Space</a:t>
            </a:r>
            <a:r>
              <a:rPr lang="fr-CH" dirty="0"/>
              <a:t> </a:t>
            </a:r>
            <a:r>
              <a:rPr lang="fr-CH" dirty="0" err="1"/>
              <a:t>Programmers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99A28A-29E7-4A91-A3FA-B33581496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Marvin Fourastié</a:t>
            </a:r>
          </a:p>
          <a:p>
            <a:r>
              <a:rPr lang="fr-CH" dirty="0"/>
              <a:t>Patrick </a:t>
            </a:r>
            <a:r>
              <a:rPr lang="fr-CH" dirty="0" err="1"/>
              <a:t>Sardinha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2A6062-2E6E-4923-8708-79F964D2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07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D900B-AB42-4FB5-94B9-EABF242F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3 prochaines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2984F-A55C-4A13-AB8D-66120B44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269" y="2282492"/>
            <a:ext cx="4045257" cy="507251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Vérification de la jouabilité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1B37DFD-0E98-44E2-A107-392E66204327}"/>
              </a:ext>
            </a:extLst>
          </p:cNvPr>
          <p:cNvSpPr txBox="1">
            <a:spLocks/>
          </p:cNvSpPr>
          <p:nvPr/>
        </p:nvSpPr>
        <p:spPr>
          <a:xfrm>
            <a:off x="2920269" y="3450516"/>
            <a:ext cx="4045257" cy="50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Implémentation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10" name="Image 9" descr="Une image contenant objet, moniteur, photo&#10;&#10;Description générée automatiquement">
            <a:extLst>
              <a:ext uri="{FF2B5EF4-FFF2-40B4-BE49-F238E27FC236}">
                <a16:creationId xmlns:a16="http://schemas.microsoft.com/office/drawing/2014/main" id="{FDEA6803-6699-4290-9BE0-736D393E1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64" y="3246877"/>
            <a:ext cx="914528" cy="914528"/>
          </a:xfrm>
          <a:prstGeom prst="rect">
            <a:avLst/>
          </a:prstGeom>
        </p:spPr>
      </p:pic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5BD1F979-BE2E-49A5-B6CA-1850159CD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96" y="2066377"/>
            <a:ext cx="906296" cy="906296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8E90278-C2F7-46D7-A52A-11549010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14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C2799-5A00-404A-9E71-E43FA2A2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But du jeu</a:t>
            </a:r>
          </a:p>
        </p:txBody>
      </p:sp>
      <p:pic>
        <p:nvPicPr>
          <p:cNvPr id="5" name="Graphique 4" descr="Fusée">
            <a:extLst>
              <a:ext uri="{FF2B5EF4-FFF2-40B4-BE49-F238E27FC236}">
                <a16:creationId xmlns:a16="http://schemas.microsoft.com/office/drawing/2014/main" id="{06A3B92D-7FC9-456C-914E-DD9A69C22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756" y="4468909"/>
            <a:ext cx="765272" cy="765272"/>
          </a:xfrm>
          <a:prstGeom prst="rect">
            <a:avLst/>
          </a:prstGeom>
        </p:spPr>
      </p:pic>
      <p:pic>
        <p:nvPicPr>
          <p:cNvPr id="7" name="Graphique 6" descr="Flux de travail">
            <a:extLst>
              <a:ext uri="{FF2B5EF4-FFF2-40B4-BE49-F238E27FC236}">
                <a16:creationId xmlns:a16="http://schemas.microsoft.com/office/drawing/2014/main" id="{A7BF6203-AF82-4571-8CAD-74B856B3D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8192" y="2038703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235514-B847-45DE-8DF9-C42253819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56" y="3328370"/>
            <a:ext cx="765272" cy="76527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5A53BB-30BE-44AC-8A00-3C39010B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2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C42EE6-4C57-4C7A-A239-E4EAD9C48A40}"/>
              </a:ext>
            </a:extLst>
          </p:cNvPr>
          <p:cNvSpPr txBox="1"/>
          <p:nvPr/>
        </p:nvSpPr>
        <p:spPr>
          <a:xfrm>
            <a:off x="4039515" y="2280621"/>
            <a:ext cx="41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Implémenter les algorithmes</a:t>
            </a:r>
          </a:p>
          <a:p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0A1CDF-EA0C-44FC-8EAB-2DCD645CAF75}"/>
              </a:ext>
            </a:extLst>
          </p:cNvPr>
          <p:cNvSpPr txBox="1"/>
          <p:nvPr/>
        </p:nvSpPr>
        <p:spPr>
          <a:xfrm>
            <a:off x="4039513" y="3427998"/>
            <a:ext cx="41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Gérer les événements</a:t>
            </a:r>
          </a:p>
          <a:p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9B5572-223A-4AE1-A7AB-07D9F48305A8}"/>
              </a:ext>
            </a:extLst>
          </p:cNvPr>
          <p:cNvSpPr txBox="1"/>
          <p:nvPr/>
        </p:nvSpPr>
        <p:spPr>
          <a:xfrm>
            <a:off x="4039512" y="4575375"/>
            <a:ext cx="41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Lancer la fusée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358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9CDD10F-5E2D-4287-9E56-ACDD53EA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215" y="3131382"/>
            <a:ext cx="2603007" cy="652623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Instructions 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7" name="Graphique 6" descr="Ligne fléchée : droite">
            <a:extLst>
              <a:ext uri="{FF2B5EF4-FFF2-40B4-BE49-F238E27FC236}">
                <a16:creationId xmlns:a16="http://schemas.microsoft.com/office/drawing/2014/main" id="{56F48DD2-0A4A-41FB-AA4D-4ABA2EEC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41407" y="2869605"/>
            <a:ext cx="914400" cy="9144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5B4C53-D841-4629-97D4-1DCBCA80A04E}"/>
              </a:ext>
            </a:extLst>
          </p:cNvPr>
          <p:cNvSpPr txBox="1">
            <a:spLocks/>
          </p:cNvSpPr>
          <p:nvPr/>
        </p:nvSpPr>
        <p:spPr>
          <a:xfrm>
            <a:off x="3683864" y="3131382"/>
            <a:ext cx="2077745" cy="6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Tuiles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10" name="Graphique 9" descr="Puzzle">
            <a:extLst>
              <a:ext uri="{FF2B5EF4-FFF2-40B4-BE49-F238E27FC236}">
                <a16:creationId xmlns:a16="http://schemas.microsoft.com/office/drawing/2014/main" id="{05EEFB26-C745-4B7D-B3A5-D283E8C0C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9780" y="2869605"/>
            <a:ext cx="914400" cy="914400"/>
          </a:xfrm>
          <a:prstGeom prst="rect">
            <a:avLst/>
          </a:prstGeom>
        </p:spPr>
      </p:pic>
      <p:pic>
        <p:nvPicPr>
          <p:cNvPr id="12" name="Graphique 11" descr="Liste">
            <a:extLst>
              <a:ext uri="{FF2B5EF4-FFF2-40B4-BE49-F238E27FC236}">
                <a16:creationId xmlns:a16="http://schemas.microsoft.com/office/drawing/2014/main" id="{5C4F7256-5C79-4FE6-BE2E-F646CAC84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98022" y="2869606"/>
            <a:ext cx="914400" cy="9144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5F5DFC-B514-4B76-A827-56FB3CF5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1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9CDD10F-5E2D-4287-9E56-ACDD53EA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557" y="2660967"/>
            <a:ext cx="2603007" cy="1919910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Deadline 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Déconstruction</a:t>
            </a:r>
          </a:p>
        </p:txBody>
      </p:sp>
      <p:pic>
        <p:nvPicPr>
          <p:cNvPr id="7" name="Graphique 6" descr="Ligne fléchée : droite">
            <a:extLst>
              <a:ext uri="{FF2B5EF4-FFF2-40B4-BE49-F238E27FC236}">
                <a16:creationId xmlns:a16="http://schemas.microsoft.com/office/drawing/2014/main" id="{56F48DD2-0A4A-41FB-AA4D-4ABA2EEC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82749" y="2399190"/>
            <a:ext cx="914400" cy="9144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5B4C53-D841-4629-97D4-1DCBCA80A04E}"/>
              </a:ext>
            </a:extLst>
          </p:cNvPr>
          <p:cNvSpPr txBox="1">
            <a:spLocks/>
          </p:cNvSpPr>
          <p:nvPr/>
        </p:nvSpPr>
        <p:spPr>
          <a:xfrm>
            <a:off x="3625206" y="2660967"/>
            <a:ext cx="2077745" cy="164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Vie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Corde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11" name="Graphique 10" descr="Ligne fléchée : droite">
            <a:extLst>
              <a:ext uri="{FF2B5EF4-FFF2-40B4-BE49-F238E27FC236}">
                <a16:creationId xmlns:a16="http://schemas.microsoft.com/office/drawing/2014/main" id="{9F509133-407D-46D3-8C81-B1732D10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82749" y="3483318"/>
            <a:ext cx="914400" cy="914400"/>
          </a:xfrm>
          <a:prstGeom prst="rect">
            <a:avLst/>
          </a:prstGeom>
        </p:spPr>
      </p:pic>
      <p:pic>
        <p:nvPicPr>
          <p:cNvPr id="9" name="Graphique 8" descr="Horloge">
            <a:extLst>
              <a:ext uri="{FF2B5EF4-FFF2-40B4-BE49-F238E27FC236}">
                <a16:creationId xmlns:a16="http://schemas.microsoft.com/office/drawing/2014/main" id="{45E4E18D-8724-4AA0-9DF8-A6BF4A1BD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9426" y="2399190"/>
            <a:ext cx="914400" cy="914400"/>
          </a:xfrm>
          <a:prstGeom prst="rect">
            <a:avLst/>
          </a:prstGeom>
        </p:spPr>
      </p:pic>
      <p:pic>
        <p:nvPicPr>
          <p:cNvPr id="14" name="Graphique 13" descr="Cœur">
            <a:extLst>
              <a:ext uri="{FF2B5EF4-FFF2-40B4-BE49-F238E27FC236}">
                <a16:creationId xmlns:a16="http://schemas.microsoft.com/office/drawing/2014/main" id="{5FC9E5FC-AE2C-48DF-B731-D9824C950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0744" y="2431010"/>
            <a:ext cx="914400" cy="914400"/>
          </a:xfrm>
          <a:prstGeom prst="rect">
            <a:avLst/>
          </a:prstGeom>
        </p:spPr>
      </p:pic>
      <p:pic>
        <p:nvPicPr>
          <p:cNvPr id="16" name="Graphique 15" descr="Grue">
            <a:extLst>
              <a:ext uri="{FF2B5EF4-FFF2-40B4-BE49-F238E27FC236}">
                <a16:creationId xmlns:a16="http://schemas.microsoft.com/office/drawing/2014/main" id="{E72EF178-051D-4C7B-B016-26D9E975D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5772" y="3391270"/>
            <a:ext cx="914400" cy="9144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EFEAEF7-665A-45A9-B72E-4D807A8B81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58" y="3555623"/>
            <a:ext cx="796771" cy="7967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BB4696-1CF0-4875-9D9A-A7339F7EDC75}"/>
              </a:ext>
            </a:extLst>
          </p:cNvPr>
          <p:cNvSpPr/>
          <p:nvPr/>
        </p:nvSpPr>
        <p:spPr>
          <a:xfrm rot="8060366">
            <a:off x="8808741" y="3874999"/>
            <a:ext cx="12263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06A06-FD0F-47F5-B4D0-1F3E021D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64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9CDD10F-5E2D-4287-9E56-ACDD53EA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266" y="1426933"/>
            <a:ext cx="4045257" cy="360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Bourrasque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Eclair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Orage se déchaîne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Vent Tourne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7" name="Graphique 6" descr="Ligne fléchée : droite">
            <a:extLst>
              <a:ext uri="{FF2B5EF4-FFF2-40B4-BE49-F238E27FC236}">
                <a16:creationId xmlns:a16="http://schemas.microsoft.com/office/drawing/2014/main" id="{56F48DD2-0A4A-41FB-AA4D-4ABA2EEC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647965" y="2773465"/>
            <a:ext cx="914400" cy="9144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5B4C53-D841-4629-97D4-1DCBCA80A04E}"/>
              </a:ext>
            </a:extLst>
          </p:cNvPr>
          <p:cNvSpPr txBox="1">
            <a:spLocks/>
          </p:cNvSpPr>
          <p:nvPr/>
        </p:nvSpPr>
        <p:spPr>
          <a:xfrm>
            <a:off x="3290422" y="3035242"/>
            <a:ext cx="2077745" cy="6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Orage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9" name="Graphique 8" descr="Éclair">
            <a:extLst>
              <a:ext uri="{FF2B5EF4-FFF2-40B4-BE49-F238E27FC236}">
                <a16:creationId xmlns:a16="http://schemas.microsoft.com/office/drawing/2014/main" id="{831D43A2-A3F9-46C6-9029-CB14F239F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4197" y="2904353"/>
            <a:ext cx="914400" cy="9144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537ACB-CCD7-4336-B927-E9084B2164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65" y="3242190"/>
            <a:ext cx="952633" cy="9526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DE88C4-2550-4650-9E66-860F20991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3" y="2312178"/>
            <a:ext cx="726938" cy="726938"/>
          </a:xfrm>
          <a:prstGeom prst="rect">
            <a:avLst/>
          </a:prstGeom>
        </p:spPr>
      </p:pic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4D41FFCE-1953-4FE6-A0D5-8AB7220826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817" y="4235352"/>
            <a:ext cx="914528" cy="9145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580030-C452-4812-A3AC-860149B84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614" y="1244156"/>
            <a:ext cx="726937" cy="72693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235D89-E657-40A3-A11A-17860AE1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9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9CDD10F-5E2D-4287-9E56-ACDD53EA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020" y="1646783"/>
            <a:ext cx="4045257" cy="3564433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Se déplacer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Observer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Explorer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Raccorder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7" name="Graphique 6" descr="Ligne fléchée : droite">
            <a:extLst>
              <a:ext uri="{FF2B5EF4-FFF2-40B4-BE49-F238E27FC236}">
                <a16:creationId xmlns:a16="http://schemas.microsoft.com/office/drawing/2014/main" id="{56F48DD2-0A4A-41FB-AA4D-4ABA2EEC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16921" y="2924078"/>
            <a:ext cx="914400" cy="9144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5B4C53-D841-4629-97D4-1DCBCA80A04E}"/>
              </a:ext>
            </a:extLst>
          </p:cNvPr>
          <p:cNvSpPr txBox="1">
            <a:spLocks/>
          </p:cNvSpPr>
          <p:nvPr/>
        </p:nvSpPr>
        <p:spPr>
          <a:xfrm>
            <a:off x="3372423" y="3185856"/>
            <a:ext cx="2077745" cy="6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Actions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3" name="Image 2" descr="Une image contenant lumière, trafic, extérieur, ciel&#10;&#10;Description générée automatiquement">
            <a:extLst>
              <a:ext uri="{FF2B5EF4-FFF2-40B4-BE49-F238E27FC236}">
                <a16:creationId xmlns:a16="http://schemas.microsoft.com/office/drawing/2014/main" id="{7B1B56A2-03DE-4C29-BF93-B9E19EEFD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51" y="3514265"/>
            <a:ext cx="914528" cy="9145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5A744-3788-4593-BC1B-4816C378E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51" y="1413738"/>
            <a:ext cx="914529" cy="9145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27FDEF-F73E-41FA-856D-0DF8AB25B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50" y="2476991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416BDF1-085E-44C7-BDA0-1527C2C5E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92" y="2774086"/>
            <a:ext cx="952633" cy="952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163BD63-213C-49F5-9914-C362807D7F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23" y="3479034"/>
            <a:ext cx="495369" cy="495369"/>
          </a:xfrm>
          <a:prstGeom prst="rect">
            <a:avLst/>
          </a:prstGeom>
        </p:spPr>
      </p:pic>
      <p:pic>
        <p:nvPicPr>
          <p:cNvPr id="16" name="Graphique 15" descr="Connecté">
            <a:extLst>
              <a:ext uri="{FF2B5EF4-FFF2-40B4-BE49-F238E27FC236}">
                <a16:creationId xmlns:a16="http://schemas.microsoft.com/office/drawing/2014/main" id="{017C47F6-7FE7-422F-A594-84883D113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8718" y="4430471"/>
            <a:ext cx="1029512" cy="102951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B52DA6-8CD8-41D4-B736-CEE86EB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519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Ligne fléchée : droite">
            <a:extLst>
              <a:ext uri="{FF2B5EF4-FFF2-40B4-BE49-F238E27FC236}">
                <a16:creationId xmlns:a16="http://schemas.microsoft.com/office/drawing/2014/main" id="{56F48DD2-0A4A-41FB-AA4D-4ABA2EEC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561902" y="2708919"/>
            <a:ext cx="914400" cy="9144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5B4C53-D841-4629-97D4-1DCBCA80A04E}"/>
              </a:ext>
            </a:extLst>
          </p:cNvPr>
          <p:cNvSpPr txBox="1">
            <a:spLocks/>
          </p:cNvSpPr>
          <p:nvPr/>
        </p:nvSpPr>
        <p:spPr>
          <a:xfrm>
            <a:off x="2416469" y="2970697"/>
            <a:ext cx="2077745" cy="6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Equipement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CB6C1-9F15-4967-9EE2-F60BFC95D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11" y="2556434"/>
            <a:ext cx="1219370" cy="12193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A96CBF-24BE-4938-A52D-5F586DA75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40" y="929266"/>
            <a:ext cx="952633" cy="9526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1D7EDA-4357-41F0-8940-11F12697E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74" y="1197600"/>
            <a:ext cx="415964" cy="4159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F6600F8-2683-4BA0-BB95-30BDA185C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86" y="929266"/>
            <a:ext cx="952633" cy="952633"/>
          </a:xfrm>
          <a:prstGeom prst="rect">
            <a:avLst/>
          </a:prstGeom>
        </p:spPr>
      </p:pic>
      <p:sp>
        <p:nvSpPr>
          <p:cNvPr id="13" name="Croix 12">
            <a:extLst>
              <a:ext uri="{FF2B5EF4-FFF2-40B4-BE49-F238E27FC236}">
                <a16:creationId xmlns:a16="http://schemas.microsoft.com/office/drawing/2014/main" id="{724B5C05-9986-479B-B1A4-BC38C9CCDFF4}"/>
              </a:ext>
            </a:extLst>
          </p:cNvPr>
          <p:cNvSpPr/>
          <p:nvPr/>
        </p:nvSpPr>
        <p:spPr>
          <a:xfrm>
            <a:off x="6253226" y="929265"/>
            <a:ext cx="255149" cy="268334"/>
          </a:xfrm>
          <a:prstGeom prst="plus">
            <a:avLst>
              <a:gd name="adj" fmla="val 3957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ABFB243-ACB8-4909-B761-2375B8EA0F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90" y="861769"/>
            <a:ext cx="1087626" cy="10876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5059103-0203-40BD-9157-FDAB2C574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45" y="2883978"/>
            <a:ext cx="545022" cy="5450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01D534C-66E2-4A4B-A5A1-7AC4E6057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95" y="2689802"/>
            <a:ext cx="952633" cy="952633"/>
          </a:xfrm>
          <a:prstGeom prst="rect">
            <a:avLst/>
          </a:prstGeom>
        </p:spPr>
      </p:pic>
      <p:pic>
        <p:nvPicPr>
          <p:cNvPr id="22" name="Graphique 21" descr="Cœur">
            <a:extLst>
              <a:ext uri="{FF2B5EF4-FFF2-40B4-BE49-F238E27FC236}">
                <a16:creationId xmlns:a16="http://schemas.microsoft.com/office/drawing/2014/main" id="{FB0CD72B-F517-43BE-9B25-7D8FBFBDEA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492" y="2687113"/>
            <a:ext cx="1066883" cy="1066883"/>
          </a:xfrm>
          <a:prstGeom prst="rect">
            <a:avLst/>
          </a:prstGeom>
        </p:spPr>
      </p:pic>
      <p:sp>
        <p:nvSpPr>
          <p:cNvPr id="23" name="Croix 22">
            <a:extLst>
              <a:ext uri="{FF2B5EF4-FFF2-40B4-BE49-F238E27FC236}">
                <a16:creationId xmlns:a16="http://schemas.microsoft.com/office/drawing/2014/main" id="{777C945E-F524-41B1-A010-7A8B2D4053E5}"/>
              </a:ext>
            </a:extLst>
          </p:cNvPr>
          <p:cNvSpPr/>
          <p:nvPr/>
        </p:nvSpPr>
        <p:spPr>
          <a:xfrm>
            <a:off x="8972612" y="2814723"/>
            <a:ext cx="279527" cy="313080"/>
          </a:xfrm>
          <a:prstGeom prst="plus">
            <a:avLst>
              <a:gd name="adj" fmla="val 395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F9996FC-2584-4308-9EEB-93D6A9ED7D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72" y="4559210"/>
            <a:ext cx="952633" cy="952633"/>
          </a:xfrm>
          <a:prstGeom prst="rect">
            <a:avLst/>
          </a:prstGeom>
        </p:spPr>
      </p:pic>
      <p:sp>
        <p:nvSpPr>
          <p:cNvPr id="25" name="Croix 24">
            <a:extLst>
              <a:ext uri="{FF2B5EF4-FFF2-40B4-BE49-F238E27FC236}">
                <a16:creationId xmlns:a16="http://schemas.microsoft.com/office/drawing/2014/main" id="{C7EA6204-13D8-4DA3-B62E-6A927C7D73F8}"/>
              </a:ext>
            </a:extLst>
          </p:cNvPr>
          <p:cNvSpPr/>
          <p:nvPr/>
        </p:nvSpPr>
        <p:spPr>
          <a:xfrm>
            <a:off x="8833478" y="4402670"/>
            <a:ext cx="279527" cy="313080"/>
          </a:xfrm>
          <a:prstGeom prst="plus">
            <a:avLst>
              <a:gd name="adj" fmla="val 395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7" name="Image 26" descr="Une image contenant graphiques vectoriels, objet&#10;&#10;Description générée automatiquement">
            <a:extLst>
              <a:ext uri="{FF2B5EF4-FFF2-40B4-BE49-F238E27FC236}">
                <a16:creationId xmlns:a16="http://schemas.microsoft.com/office/drawing/2014/main" id="{5811E0F6-4D22-44F3-B516-3EDF6A6924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5" y="4452768"/>
            <a:ext cx="1063740" cy="106374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8ECE7BE-2591-4822-A5E1-E1E66DFE38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00" y="2618731"/>
            <a:ext cx="1075516" cy="1075516"/>
          </a:xfrm>
          <a:prstGeom prst="rect">
            <a:avLst/>
          </a:prstGeom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703EC5-4E1D-4EC3-91D0-2687DAB050C5}"/>
              </a:ext>
            </a:extLst>
          </p:cNvPr>
          <p:cNvSpPr/>
          <p:nvPr/>
        </p:nvSpPr>
        <p:spPr>
          <a:xfrm>
            <a:off x="9743080" y="4745534"/>
            <a:ext cx="613186" cy="7843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1776554-6649-45D0-A089-7D09AC28668C}"/>
              </a:ext>
            </a:extLst>
          </p:cNvPr>
          <p:cNvSpPr/>
          <p:nvPr/>
        </p:nvSpPr>
        <p:spPr>
          <a:xfrm>
            <a:off x="10013107" y="4689741"/>
            <a:ext cx="613186" cy="7843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2BE3ECC-5241-40A7-888E-29CE46BF79DA}"/>
              </a:ext>
            </a:extLst>
          </p:cNvPr>
          <p:cNvSpPr/>
          <p:nvPr/>
        </p:nvSpPr>
        <p:spPr>
          <a:xfrm>
            <a:off x="10334750" y="4633948"/>
            <a:ext cx="613186" cy="7843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E7D7E3-D352-49C4-A91B-06EDF357CE67}"/>
              </a:ext>
            </a:extLst>
          </p:cNvPr>
          <p:cNvSpPr txBox="1"/>
          <p:nvPr/>
        </p:nvSpPr>
        <p:spPr>
          <a:xfrm>
            <a:off x="5854952" y="2054711"/>
            <a:ext cx="21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Augmenter deadline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44CBEFC-3D12-4D97-92BD-3AABDD38293C}"/>
              </a:ext>
            </a:extLst>
          </p:cNvPr>
          <p:cNvSpPr txBox="1"/>
          <p:nvPr/>
        </p:nvSpPr>
        <p:spPr>
          <a:xfrm>
            <a:off x="7644226" y="2045311"/>
            <a:ext cx="21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Bouclier éclair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9D04460-53BE-47D0-8D84-295BD51D680E}"/>
              </a:ext>
            </a:extLst>
          </p:cNvPr>
          <p:cNvSpPr txBox="1"/>
          <p:nvPr/>
        </p:nvSpPr>
        <p:spPr>
          <a:xfrm>
            <a:off x="9361473" y="2035911"/>
            <a:ext cx="21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Echanger tuile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369C821-DF1F-4687-843D-03F16BC2CEA9}"/>
              </a:ext>
            </a:extLst>
          </p:cNvPr>
          <p:cNvSpPr txBox="1"/>
          <p:nvPr/>
        </p:nvSpPr>
        <p:spPr>
          <a:xfrm>
            <a:off x="5854952" y="3756339"/>
            <a:ext cx="211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Protéger de la bourrasque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A53454-876D-4443-8F6E-F929FFB39234}"/>
              </a:ext>
            </a:extLst>
          </p:cNvPr>
          <p:cNvSpPr txBox="1"/>
          <p:nvPr/>
        </p:nvSpPr>
        <p:spPr>
          <a:xfrm>
            <a:off x="7644226" y="3788852"/>
            <a:ext cx="21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Gagner PV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7BA819B-60F8-4739-ACB0-48C4F8ED9690}"/>
              </a:ext>
            </a:extLst>
          </p:cNvPr>
          <p:cNvSpPr txBox="1"/>
          <p:nvPr/>
        </p:nvSpPr>
        <p:spPr>
          <a:xfrm>
            <a:off x="9361473" y="3779452"/>
            <a:ext cx="21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Jet pack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3B0483A-1588-4664-978D-F6F02A584E8D}"/>
              </a:ext>
            </a:extLst>
          </p:cNvPr>
          <p:cNvSpPr txBox="1"/>
          <p:nvPr/>
        </p:nvSpPr>
        <p:spPr>
          <a:xfrm>
            <a:off x="5717703" y="5686841"/>
            <a:ext cx="21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Unlock</a:t>
            </a:r>
            <a:r>
              <a:rPr lang="fr-CH" dirty="0"/>
              <a:t> gratuit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008C772-1A77-4077-81AB-451F1300F961}"/>
              </a:ext>
            </a:extLst>
          </p:cNvPr>
          <p:cNvSpPr txBox="1"/>
          <p:nvPr/>
        </p:nvSpPr>
        <p:spPr>
          <a:xfrm>
            <a:off x="7610170" y="5677441"/>
            <a:ext cx="211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Actions supplémentaires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DA6F2C1-A2B2-4A50-A1CD-9472870C04D7}"/>
              </a:ext>
            </a:extLst>
          </p:cNvPr>
          <p:cNvSpPr txBox="1"/>
          <p:nvPr/>
        </p:nvSpPr>
        <p:spPr>
          <a:xfrm>
            <a:off x="9135556" y="5686960"/>
            <a:ext cx="254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Augmentation </a:t>
            </a:r>
          </a:p>
          <a:p>
            <a:pPr algn="ctr"/>
            <a:r>
              <a:rPr lang="fr-CH" dirty="0"/>
              <a:t>pile orage</a:t>
            </a:r>
          </a:p>
        </p:txBody>
      </p:sp>
      <p:sp>
        <p:nvSpPr>
          <p:cNvPr id="45" name="Croix 44">
            <a:extLst>
              <a:ext uri="{FF2B5EF4-FFF2-40B4-BE49-F238E27FC236}">
                <a16:creationId xmlns:a16="http://schemas.microsoft.com/office/drawing/2014/main" id="{6918E406-BCFB-455F-A618-123983C48E05}"/>
              </a:ext>
            </a:extLst>
          </p:cNvPr>
          <p:cNvSpPr/>
          <p:nvPr/>
        </p:nvSpPr>
        <p:spPr>
          <a:xfrm>
            <a:off x="11019872" y="4822036"/>
            <a:ext cx="279527" cy="313080"/>
          </a:xfrm>
          <a:prstGeom prst="plus">
            <a:avLst>
              <a:gd name="adj" fmla="val 395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F02071-432E-409C-9716-0A88ED07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871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 descr="Une image contenant objet&#10;&#10;Description générée automatiquement">
            <a:extLst>
              <a:ext uri="{FF2B5EF4-FFF2-40B4-BE49-F238E27FC236}">
                <a16:creationId xmlns:a16="http://schemas.microsoft.com/office/drawing/2014/main" id="{FFFF8C58-CA1C-47E4-9A34-A7DFFED28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40" y="3785347"/>
            <a:ext cx="1251238" cy="1251238"/>
          </a:xfrm>
          <a:prstGeom prst="rect">
            <a:avLst/>
          </a:prstGeom>
        </p:spPr>
      </p:pic>
      <p:pic>
        <p:nvPicPr>
          <p:cNvPr id="7" name="Graphique 6" descr="Ligne fléchée : droite">
            <a:extLst>
              <a:ext uri="{FF2B5EF4-FFF2-40B4-BE49-F238E27FC236}">
                <a16:creationId xmlns:a16="http://schemas.microsoft.com/office/drawing/2014/main" id="{56F48DD2-0A4A-41FB-AA4D-4ABA2EEC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025120" y="1383740"/>
            <a:ext cx="914400" cy="9144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5B4C53-D841-4629-97D4-1DCBCA80A04E}"/>
              </a:ext>
            </a:extLst>
          </p:cNvPr>
          <p:cNvSpPr txBox="1">
            <a:spLocks/>
          </p:cNvSpPr>
          <p:nvPr/>
        </p:nvSpPr>
        <p:spPr>
          <a:xfrm>
            <a:off x="2495725" y="1623323"/>
            <a:ext cx="2077745" cy="6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Début du jeu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9" name="Graphique 8" descr="Ligne fléchée : droite">
            <a:extLst>
              <a:ext uri="{FF2B5EF4-FFF2-40B4-BE49-F238E27FC236}">
                <a16:creationId xmlns:a16="http://schemas.microsoft.com/office/drawing/2014/main" id="{61739722-D1A1-44F2-94C6-FAA933E75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025120" y="3938409"/>
            <a:ext cx="914400" cy="91440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3C6F6E6-6CF4-4508-A403-568500E0F532}"/>
              </a:ext>
            </a:extLst>
          </p:cNvPr>
          <p:cNvSpPr txBox="1">
            <a:spLocks/>
          </p:cNvSpPr>
          <p:nvPr/>
        </p:nvSpPr>
        <p:spPr>
          <a:xfrm>
            <a:off x="2495725" y="4177992"/>
            <a:ext cx="2077745" cy="65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Fin du jeu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3" name="Graphique 2" descr="Marcher à quatre pattes">
            <a:extLst>
              <a:ext uri="{FF2B5EF4-FFF2-40B4-BE49-F238E27FC236}">
                <a16:creationId xmlns:a16="http://schemas.microsoft.com/office/drawing/2014/main" id="{5B9EA083-8294-4DA2-85DC-54B56997F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3931" y="1383739"/>
            <a:ext cx="914400" cy="914400"/>
          </a:xfrm>
          <a:prstGeom prst="rect">
            <a:avLst/>
          </a:prstGeom>
        </p:spPr>
      </p:pic>
      <p:pic>
        <p:nvPicPr>
          <p:cNvPr id="11" name="Graphique 10" descr="Feu d’artifice">
            <a:extLst>
              <a:ext uri="{FF2B5EF4-FFF2-40B4-BE49-F238E27FC236}">
                <a16:creationId xmlns:a16="http://schemas.microsoft.com/office/drawing/2014/main" id="{B32AFA5E-493F-4AD3-BCD7-DED6A92A65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5342" y="5630385"/>
            <a:ext cx="1297374" cy="12973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F6958D1-8490-4A87-A5FC-373283767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03" y="3938409"/>
            <a:ext cx="914528" cy="91452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3B8C14D-99A2-481E-B486-F34547E61C4B}"/>
              </a:ext>
            </a:extLst>
          </p:cNvPr>
          <p:cNvSpPr txBox="1"/>
          <p:nvPr/>
        </p:nvSpPr>
        <p:spPr>
          <a:xfrm>
            <a:off x="7730156" y="6094406"/>
            <a:ext cx="129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solidFill>
                  <a:srgbClr val="00B050"/>
                </a:solidFill>
              </a:rPr>
              <a:t>VICTOIRE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CF96BA3-76FE-487E-8B01-0C089843BC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69" y="2084694"/>
            <a:ext cx="914528" cy="9145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F267C94-0B82-4F10-B2EC-7D64A9AA04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35" y="761654"/>
            <a:ext cx="914528" cy="91452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AC37684-81A0-43EF-B23C-EBBC450243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96" y="761654"/>
            <a:ext cx="914528" cy="91452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750667A-61DB-4495-A5C9-E66D6425B2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54" y="2084695"/>
            <a:ext cx="914528" cy="91452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8702C55-1A60-4C83-915E-CAAA0E6ED0D2}"/>
              </a:ext>
            </a:extLst>
          </p:cNvPr>
          <p:cNvSpPr txBox="1"/>
          <p:nvPr/>
        </p:nvSpPr>
        <p:spPr>
          <a:xfrm>
            <a:off x="6729662" y="1664344"/>
            <a:ext cx="19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1 pion par joueur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1A3CD8-BB7B-407E-9DE4-11FDB313FAD6}"/>
              </a:ext>
            </a:extLst>
          </p:cNvPr>
          <p:cNvSpPr txBox="1"/>
          <p:nvPr/>
        </p:nvSpPr>
        <p:spPr>
          <a:xfrm>
            <a:off x="8803204" y="1664344"/>
            <a:ext cx="19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Pas de tuile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A0A629F-D8DE-462C-A3B2-66E78DA7282F}"/>
              </a:ext>
            </a:extLst>
          </p:cNvPr>
          <p:cNvSpPr txBox="1"/>
          <p:nvPr/>
        </p:nvSpPr>
        <p:spPr>
          <a:xfrm>
            <a:off x="6726977" y="3025789"/>
            <a:ext cx="19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Sélection des tuiles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6BAF5B4-97A7-4BFB-8BDB-4D03BC921771}"/>
              </a:ext>
            </a:extLst>
          </p:cNvPr>
          <p:cNvSpPr txBox="1"/>
          <p:nvPr/>
        </p:nvSpPr>
        <p:spPr>
          <a:xfrm>
            <a:off x="8803203" y="3025582"/>
            <a:ext cx="199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Initialiser pile orage</a:t>
            </a:r>
          </a:p>
        </p:txBody>
      </p:sp>
      <p:pic>
        <p:nvPicPr>
          <p:cNvPr id="30" name="Graphique 29" descr="Verrou">
            <a:extLst>
              <a:ext uri="{FF2B5EF4-FFF2-40B4-BE49-F238E27FC236}">
                <a16:creationId xmlns:a16="http://schemas.microsoft.com/office/drawing/2014/main" id="{C5077E6B-7CEA-4491-9717-3F2DC853E2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41775" y="3632928"/>
            <a:ext cx="675510" cy="675510"/>
          </a:xfrm>
          <a:prstGeom prst="rect">
            <a:avLst/>
          </a:prstGeom>
        </p:spPr>
      </p:pic>
      <p:pic>
        <p:nvPicPr>
          <p:cNvPr id="34" name="Image 33" descr="Une image contenant extérieur, lumière, ciel, bâtiment&#10;&#10;Description générée automatiquement">
            <a:extLst>
              <a:ext uri="{FF2B5EF4-FFF2-40B4-BE49-F238E27FC236}">
                <a16:creationId xmlns:a16="http://schemas.microsoft.com/office/drawing/2014/main" id="{65698D73-404C-401B-A1CE-FBE0E7C237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29" y="3681328"/>
            <a:ext cx="1244122" cy="1244122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E134C893-A3B8-4391-A5A6-FA181EDBBF06}"/>
              </a:ext>
            </a:extLst>
          </p:cNvPr>
          <p:cNvSpPr txBox="1"/>
          <p:nvPr/>
        </p:nvSpPr>
        <p:spPr>
          <a:xfrm>
            <a:off x="6587946" y="5027834"/>
            <a:ext cx="227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Tuiles posées et lock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298330-9B37-46B5-BC26-1B8221A38C47}"/>
              </a:ext>
            </a:extLst>
          </p:cNvPr>
          <p:cNvSpPr txBox="1"/>
          <p:nvPr/>
        </p:nvSpPr>
        <p:spPr>
          <a:xfrm>
            <a:off x="8803203" y="5028711"/>
            <a:ext cx="19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    Sur la case fusée</a:t>
            </a:r>
          </a:p>
        </p:txBody>
      </p:sp>
      <p:sp>
        <p:nvSpPr>
          <p:cNvPr id="37" name="Flèche : droite rayée 36">
            <a:extLst>
              <a:ext uri="{FF2B5EF4-FFF2-40B4-BE49-F238E27FC236}">
                <a16:creationId xmlns:a16="http://schemas.microsoft.com/office/drawing/2014/main" id="{AB563FBE-CB2C-4CE9-862C-6F9DC60D0118}"/>
              </a:ext>
            </a:extLst>
          </p:cNvPr>
          <p:cNvSpPr/>
          <p:nvPr/>
        </p:nvSpPr>
        <p:spPr>
          <a:xfrm>
            <a:off x="6858257" y="6132602"/>
            <a:ext cx="700885" cy="323717"/>
          </a:xfrm>
          <a:prstGeom prst="strip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9DCBC5-2173-4BAA-A1E9-A34C3751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38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9CDD10F-5E2D-4287-9E56-ACDD53EA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450" y="3175374"/>
            <a:ext cx="4045257" cy="507251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Balises visuelles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7" name="Graphique 6" descr="Ligne fléchée : droite">
            <a:extLst>
              <a:ext uri="{FF2B5EF4-FFF2-40B4-BE49-F238E27FC236}">
                <a16:creationId xmlns:a16="http://schemas.microsoft.com/office/drawing/2014/main" id="{56F48DD2-0A4A-41FB-AA4D-4ABA2EEC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83892" y="2988619"/>
            <a:ext cx="914400" cy="9144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45B4C53-D841-4629-97D4-1DCBCA80A04E}"/>
              </a:ext>
            </a:extLst>
          </p:cNvPr>
          <p:cNvSpPr txBox="1">
            <a:spLocks/>
          </p:cNvSpPr>
          <p:nvPr/>
        </p:nvSpPr>
        <p:spPr>
          <a:xfrm>
            <a:off x="2506855" y="2329485"/>
            <a:ext cx="2719896" cy="2232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Condensateurs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Paratonnerres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Câbles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9BD1CC-0602-4067-9E7B-578077F72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84" y="3980741"/>
            <a:ext cx="609685" cy="6096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1C5494-522A-45EE-BE1F-D3CA90E04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8" y="2128593"/>
            <a:ext cx="775978" cy="7759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C0D21C-E0EC-4BDE-B661-275439258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63" y="2985392"/>
            <a:ext cx="914528" cy="9145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5A75704-0C83-4B1F-A193-34EF2B682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22" y="2971798"/>
            <a:ext cx="914402" cy="91440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CDF3FF-9B4D-4E9B-B493-307FDA6B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C9F5-B0DD-45DF-B119-5742D287223C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4128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629</Words>
  <Application>Microsoft Office PowerPoint</Application>
  <PresentationFormat>Grand écran</PresentationFormat>
  <Paragraphs>130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Space Programmers</vt:lpstr>
      <vt:lpstr>But du jeu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3 prochaines semaines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Programmers</dc:title>
  <dc:creator>Patrick</dc:creator>
  <cp:lastModifiedBy>Marvin FOURASTIE</cp:lastModifiedBy>
  <cp:revision>81</cp:revision>
  <dcterms:created xsi:type="dcterms:W3CDTF">2019-04-15T13:49:39Z</dcterms:created>
  <dcterms:modified xsi:type="dcterms:W3CDTF">2019-04-17T09:20:15Z</dcterms:modified>
</cp:coreProperties>
</file>