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 id="2147483940" r:id="rId2"/>
    <p:sldMasterId id="2147483970" r:id="rId3"/>
  </p:sldMasterIdLst>
  <p:sldIdLst>
    <p:sldId id="409" r:id="rId4"/>
    <p:sldId id="431" r:id="rId5"/>
    <p:sldId id="433" r:id="rId6"/>
    <p:sldId id="434" r:id="rId7"/>
    <p:sldId id="435" r:id="rId8"/>
    <p:sldId id="436" r:id="rId9"/>
    <p:sldId id="437" r:id="rId10"/>
    <p:sldId id="438" r:id="rId11"/>
    <p:sldId id="439" r:id="rId12"/>
    <p:sldId id="280" r:id="rId13"/>
    <p:sldId id="440" r:id="rId14"/>
    <p:sldId id="441" r:id="rId15"/>
    <p:sldId id="442" r:id="rId16"/>
    <p:sldId id="443" r:id="rId17"/>
    <p:sldId id="284" r:id="rId18"/>
    <p:sldId id="286" r:id="rId19"/>
    <p:sldId id="287" r:id="rId20"/>
    <p:sldId id="260" r:id="rId21"/>
    <p:sldId id="261" r:id="rId22"/>
    <p:sldId id="262" r:id="rId23"/>
    <p:sldId id="263" r:id="rId24"/>
    <p:sldId id="264" r:id="rId25"/>
    <p:sldId id="265" r:id="rId26"/>
    <p:sldId id="266" r:id="rId27"/>
    <p:sldId id="288" r:id="rId28"/>
    <p:sldId id="268" r:id="rId29"/>
    <p:sldId id="269" r:id="rId30"/>
    <p:sldId id="270" r:id="rId31"/>
    <p:sldId id="289" r:id="rId32"/>
    <p:sldId id="444" r:id="rId33"/>
    <p:sldId id="445" r:id="rId34"/>
    <p:sldId id="290" r:id="rId35"/>
    <p:sldId id="291" r:id="rId36"/>
    <p:sldId id="292" r:id="rId37"/>
    <p:sldId id="293" r:id="rId38"/>
    <p:sldId id="294" r:id="rId39"/>
    <p:sldId id="295" r:id="rId40"/>
    <p:sldId id="296" r:id="rId41"/>
    <p:sldId id="297" r:id="rId42"/>
    <p:sldId id="298" r:id="rId43"/>
    <p:sldId id="299" r:id="rId44"/>
    <p:sldId id="300" r:id="rId45"/>
    <p:sldId id="446" r:id="rId46"/>
    <p:sldId id="447" r:id="rId47"/>
    <p:sldId id="41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77" d="100"/>
          <a:sy n="77" d="100"/>
        </p:scale>
        <p:origin x="8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3.xml"/><Relationship Id="rId5" Type="http://schemas.openxmlformats.org/officeDocument/2006/relationships/tags" Target="../tags/tag1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3.xml"/><Relationship Id="rId5" Type="http://schemas.openxmlformats.org/officeDocument/2006/relationships/tags" Target="../tags/tag16.xml"/><Relationship Id="rId4" Type="http://schemas.openxmlformats.org/officeDocument/2006/relationships/tags" Target="../tags/tag15.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3.xml"/><Relationship Id="rId5" Type="http://schemas.openxmlformats.org/officeDocument/2006/relationships/tags" Target="../tags/tag21.xml"/><Relationship Id="rId4"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3.xml"/><Relationship Id="rId4" Type="http://schemas.openxmlformats.org/officeDocument/2006/relationships/tags" Target="../tags/tag3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3.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3.xml"/><Relationship Id="rId5" Type="http://schemas.openxmlformats.org/officeDocument/2006/relationships/tags" Target="../tags/tag53.xml"/><Relationship Id="rId4" Type="http://schemas.openxmlformats.org/officeDocument/2006/relationships/tags" Target="../tags/tag52.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3.xml"/><Relationship Id="rId4" Type="http://schemas.openxmlformats.org/officeDocument/2006/relationships/tags" Target="../tags/tag57.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3.xml"/><Relationship Id="rId5" Type="http://schemas.openxmlformats.org/officeDocument/2006/relationships/tags" Target="../tags/tag62.xml"/><Relationship Id="rId4" Type="http://schemas.openxmlformats.org/officeDocument/2006/relationships/tags" Target="../tags/tag6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78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312577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68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33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186457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263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23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032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5686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88884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7058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3160197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82778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46973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0928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42742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39673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919506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4346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33106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215366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2020/6/9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03902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40666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67046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926887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2020/6/9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82742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2020/6/9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24925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2020/6/9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81816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2020/6/9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742321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2020/6/9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extLst>
      <p:ext uri="{BB962C8B-B14F-4D97-AF65-F5344CB8AC3E}">
        <p14:creationId xmlns:p14="http://schemas.microsoft.com/office/powerpoint/2010/main" val="1003902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2020/6/9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400193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2020/6/9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3368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2020/6/9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extLst>
      <p:ext uri="{BB962C8B-B14F-4D97-AF65-F5344CB8AC3E}">
        <p14:creationId xmlns:p14="http://schemas.microsoft.com/office/powerpoint/2010/main" val="25130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66509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69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99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67567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51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7EDC033-40B7-4C8E-B920-65F3D8B65766}" type="datetimeFigureOut">
              <a:rPr lang="zh-CN" altLang="en-US" smtClean="0"/>
              <a:t>2020/6/9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28199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30.xml"/><Relationship Id="rId16" Type="http://schemas.openxmlformats.org/officeDocument/2006/relationships/tags" Target="../tags/tag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ags" Target="../tags/tag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EDC033-40B7-4C8E-B920-65F3D8B65766}" type="datetimeFigureOut">
              <a:rPr lang="zh-CN" altLang="en-US" smtClean="0"/>
              <a:t>2020/6/9</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E47F93-1DFF-4C6B-8AF6-635812B8EF6B}" type="slidenum">
              <a:rPr lang="zh-CN" altLang="en-US" smtClean="0"/>
              <a:t>‹#›</a:t>
            </a:fld>
            <a:endParaRPr lang="zh-CN" altLang="en-US"/>
          </a:p>
        </p:txBody>
      </p:sp>
    </p:spTree>
    <p:extLst>
      <p:ext uri="{BB962C8B-B14F-4D97-AF65-F5344CB8AC3E}">
        <p14:creationId xmlns:p14="http://schemas.microsoft.com/office/powerpoint/2010/main" val="261392572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82035925"/>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2020/6/9</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4246385"/>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9.xml"/><Relationship Id="rId1" Type="http://schemas.openxmlformats.org/officeDocument/2006/relationships/tags" Target="../tags/tag63.xml"/><Relationship Id="rId5" Type="http://schemas.openxmlformats.org/officeDocument/2006/relationships/image" Target="../media/image7.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9.xml"/><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9.xml"/><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9.xml"/><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slideLayout" Target="../slideLayouts/slideLayout30.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19" Type="http://schemas.openxmlformats.org/officeDocument/2006/relationships/image" Target="../media/image8.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s/_rels/slide31.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image" Target="../media/image8.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slideLayout" Target="../slideLayouts/slideLayout30.xml"/><Relationship Id="rId2" Type="http://schemas.openxmlformats.org/officeDocument/2006/relationships/tags" Target="../tags/tag84.xml"/><Relationship Id="rId16" Type="http://schemas.openxmlformats.org/officeDocument/2006/relationships/tags" Target="../tags/tag98.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tags" Target="../tags/tag9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30.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9.xml"/><Relationship Id="rId1" Type="http://schemas.openxmlformats.org/officeDocument/2006/relationships/tags" Target="../tags/tag99.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package" Target="../embeddings/Microsoft_Visio_Drawing.vsdx"/></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extLst>
              <a:ext uri="{BEBA8EAE-BF5A-486C-A8C5-ECC9F3942E4B}">
                <a14:imgProps xmlns:a14="http://schemas.microsoft.com/office/drawing/2010/main">
                  <a14:imgLayer r:embed="rId4">
                    <a14:imgEffect>
                      <a14:artisticBlur radius="89"/>
                    </a14:imgEffect>
                  </a14:imgLayer>
                </a14:imgProps>
              </a:ext>
            </a:extLst>
          </a:blip>
          <a:stretch>
            <a:fillRect/>
          </a:stretch>
        </a:blipFill>
        <a:effectLst/>
      </p:bgPr>
    </p:bg>
    <p:spTree>
      <p:nvGrpSpPr>
        <p:cNvPr id="1" name=""/>
        <p:cNvGrpSpPr/>
        <p:nvPr/>
      </p:nvGrpSpPr>
      <p:grpSpPr>
        <a:xfrm>
          <a:off x="0" y="0"/>
          <a:ext cx="0" cy="0"/>
          <a:chOff x="0" y="0"/>
          <a:chExt cx="0" cy="0"/>
        </a:xfrm>
      </p:grpSpPr>
      <p:sp>
        <p:nvSpPr>
          <p:cNvPr id="38" name="矩形 37"/>
          <p:cNvSpPr/>
          <p:nvPr/>
        </p:nvSpPr>
        <p:spPr>
          <a:xfrm>
            <a:off x="471710" y="2923255"/>
            <a:ext cx="10990730" cy="9233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300" normalizeH="0" baseline="0" noProof="0" dirty="0">
                <a:ln>
                  <a:noFill/>
                </a:ln>
                <a:solidFill>
                  <a:srgbClr val="000000"/>
                </a:solidFill>
                <a:effectLst>
                  <a:outerShdw blurRad="38100" dist="19050" dir="2700000" algn="tl" rotWithShape="0">
                    <a:srgbClr val="000000">
                      <a:alpha val="40000"/>
                    </a:srgbClr>
                  </a:outerShdw>
                </a:effectLst>
                <a:uLnTx/>
                <a:uFillTx/>
                <a:latin typeface="Avenir Light" charset="0"/>
                <a:ea typeface="等线" panose="02010600030101010101" charset="-122"/>
                <a:cs typeface="Avenir Light" charset="0"/>
              </a:rPr>
              <a:t>校园二手交易平台</a:t>
            </a:r>
            <a:endParaRPr kumimoji="0" lang="en-US" altLang="zh-CN" sz="5400" b="1" i="0" u="none" strike="noStrike" kern="1200" cap="none" spc="300" normalizeH="0" baseline="0" noProof="0" dirty="0">
              <a:ln>
                <a:noFill/>
              </a:ln>
              <a:solidFill>
                <a:srgbClr val="000000"/>
              </a:solidFill>
              <a:effectLst>
                <a:outerShdw blurRad="38100" dist="19050" dir="2700000" algn="tl" rotWithShape="0">
                  <a:srgbClr val="000000">
                    <a:alpha val="40000"/>
                  </a:srgbClr>
                </a:outerShdw>
              </a:effectLst>
              <a:uLnTx/>
              <a:uFillTx/>
              <a:latin typeface="Avenir Light" charset="0"/>
              <a:ea typeface="等线" panose="02010600030101010101" charset="-122"/>
              <a:cs typeface="Avenir Light" charset="0"/>
            </a:endParaRPr>
          </a:p>
        </p:txBody>
      </p:sp>
      <p:sp>
        <p:nvSpPr>
          <p:cNvPr id="15417" name="任意多边形 25"/>
          <p:cNvSpPr/>
          <p:nvPr/>
        </p:nvSpPr>
        <p:spPr>
          <a:xfrm>
            <a:off x="7294155" y="5540985"/>
            <a:ext cx="324000" cy="360000"/>
          </a:xfrm>
          <a:custGeom>
            <a:avLst/>
            <a:gdLst>
              <a:gd name="txL" fmla="*/ 0 w 624116"/>
              <a:gd name="txT" fmla="*/ 0 h 838706"/>
              <a:gd name="txR" fmla="*/ 624116 w 624116"/>
              <a:gd name="txB" fmla="*/ 838706 h 838706"/>
            </a:gdLst>
            <a:ahLst/>
            <a:cxnLst>
              <a:cxn ang="0">
                <a:pos x="312059" y="0"/>
              </a:cxn>
              <a:cxn ang="0">
                <a:pos x="466606" y="154547"/>
              </a:cxn>
              <a:cxn ang="0">
                <a:pos x="372216" y="296949"/>
              </a:cxn>
              <a:cxn ang="0">
                <a:pos x="335761" y="304309"/>
              </a:cxn>
              <a:cxn ang="0">
                <a:pos x="374949" y="308998"/>
              </a:cxn>
              <a:cxn ang="0">
                <a:pos x="624116" y="671844"/>
              </a:cxn>
              <a:cxn ang="0">
                <a:pos x="619329" y="728208"/>
              </a:cxn>
              <a:cxn ang="0">
                <a:pos x="617387" y="730227"/>
              </a:cxn>
              <a:cxn ang="0">
                <a:pos x="312057" y="838706"/>
              </a:cxn>
              <a:cxn ang="0">
                <a:pos x="6728" y="730227"/>
              </a:cxn>
              <a:cxn ang="0">
                <a:pos x="4788" y="728210"/>
              </a:cxn>
              <a:cxn ang="0">
                <a:pos x="0" y="671844"/>
              </a:cxn>
              <a:cxn ang="0">
                <a:pos x="249168" y="308998"/>
              </a:cxn>
              <a:cxn ang="0">
                <a:pos x="288357" y="304309"/>
              </a:cxn>
              <a:cxn ang="0">
                <a:pos x="251902" y="296949"/>
              </a:cxn>
              <a:cxn ang="0">
                <a:pos x="157512" y="154547"/>
              </a:cxn>
              <a:cxn ang="0">
                <a:pos x="312059" y="0"/>
              </a:cxn>
            </a:cxnLst>
            <a:rect l="txL" t="txT" r="txR" b="txB"/>
            <a:pathLst>
              <a:path w="624116" h="838706">
                <a:moveTo>
                  <a:pt x="312059" y="0"/>
                </a:moveTo>
                <a:cubicBezTo>
                  <a:pt x="397413" y="0"/>
                  <a:pt x="466606" y="69193"/>
                  <a:pt x="466606" y="154547"/>
                </a:cubicBezTo>
                <a:cubicBezTo>
                  <a:pt x="466606" y="218562"/>
                  <a:pt x="427685" y="273487"/>
                  <a:pt x="372216" y="296949"/>
                </a:cubicBezTo>
                <a:lnTo>
                  <a:pt x="335761" y="304309"/>
                </a:lnTo>
                <a:lnTo>
                  <a:pt x="374949" y="308998"/>
                </a:lnTo>
                <a:cubicBezTo>
                  <a:pt x="517148" y="343533"/>
                  <a:pt x="624116" y="492862"/>
                  <a:pt x="624116" y="671844"/>
                </a:cubicBezTo>
                <a:lnTo>
                  <a:pt x="619329" y="728208"/>
                </a:lnTo>
                <a:lnTo>
                  <a:pt x="617387" y="730227"/>
                </a:lnTo>
                <a:cubicBezTo>
                  <a:pt x="539246" y="797251"/>
                  <a:pt x="431296" y="838706"/>
                  <a:pt x="312057" y="838706"/>
                </a:cubicBezTo>
                <a:cubicBezTo>
                  <a:pt x="192819" y="838706"/>
                  <a:pt x="84868" y="797251"/>
                  <a:pt x="6728" y="730227"/>
                </a:cubicBezTo>
                <a:lnTo>
                  <a:pt x="4788" y="728210"/>
                </a:lnTo>
                <a:lnTo>
                  <a:pt x="0" y="671844"/>
                </a:lnTo>
                <a:cubicBezTo>
                  <a:pt x="0" y="492862"/>
                  <a:pt x="106968" y="343533"/>
                  <a:pt x="249168" y="308998"/>
                </a:cubicBezTo>
                <a:lnTo>
                  <a:pt x="288357" y="304309"/>
                </a:lnTo>
                <a:lnTo>
                  <a:pt x="251902" y="296949"/>
                </a:lnTo>
                <a:cubicBezTo>
                  <a:pt x="196433" y="273487"/>
                  <a:pt x="157512" y="218562"/>
                  <a:pt x="157512" y="154547"/>
                </a:cubicBezTo>
                <a:cubicBezTo>
                  <a:pt x="157512" y="69193"/>
                  <a:pt x="226705" y="0"/>
                  <a:pt x="312059" y="0"/>
                </a:cubicBezTo>
                <a:close/>
              </a:path>
            </a:pathLst>
          </a:custGeom>
          <a:solidFill>
            <a:srgbClr val="CBD7D8"/>
          </a:solidFill>
          <a:ln w="3175">
            <a:solidFill>
              <a:schemeClr val="tx1">
                <a:lumMod val="95000"/>
                <a:lumOff val="5000"/>
              </a:schemeClr>
            </a:solidFill>
            <a:prstDash val="soli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dirty="0">
              <a:ln>
                <a:noFill/>
              </a:ln>
              <a:solidFill>
                <a:srgbClr val="FFFFFF"/>
              </a:solidFill>
              <a:effectLst/>
              <a:uLnTx/>
              <a:uFillTx/>
              <a:latin typeface="Arial" panose="020B0604020202020204" pitchFamily="34" charset="0"/>
              <a:ea typeface="微软雅黑"/>
              <a:cs typeface="+mn-cs"/>
            </a:endParaRPr>
          </a:p>
        </p:txBody>
      </p:sp>
      <p:sp>
        <p:nvSpPr>
          <p:cNvPr id="17" name="文本框 16"/>
          <p:cNvSpPr txBox="1"/>
          <p:nvPr/>
        </p:nvSpPr>
        <p:spPr>
          <a:xfrm>
            <a:off x="7879022" y="4977655"/>
            <a:ext cx="2623820" cy="923330"/>
          </a:xfrm>
          <a:prstGeom prst="rect">
            <a:avLst/>
          </a:prstGeom>
          <a:noFill/>
        </p:spPr>
        <p:txBody>
          <a:bodyPr wrap="square" rtlCol="0">
            <a:spAutoFit/>
          </a:bodyPr>
          <a:lstStyle/>
          <a:p>
            <a:pPr lvl="0" defTabSz="914400"/>
            <a:r>
              <a:rPr lang="zh-CN" altLang="en-US" b="1" dirty="0">
                <a:solidFill>
                  <a:srgbClr val="000000"/>
                </a:solidFill>
                <a:latin typeface="Avenir Book" charset="0"/>
                <a:cs typeface="Avenir Book" charset="0"/>
              </a:rPr>
              <a:t>       第九小组</a:t>
            </a:r>
            <a:endParaRPr lang="en-GB" altLang="zh-CN" b="1" dirty="0">
              <a:solidFill>
                <a:srgbClr val="000000"/>
              </a:solidFill>
              <a:latin typeface="Avenir Book" charset="0"/>
              <a:cs typeface="Avenir Book" charset="0"/>
            </a:endParaRPr>
          </a:p>
          <a:p>
            <a:pPr lvl="0" defTabSz="914400"/>
            <a:endParaRPr lang="en-GB" altLang="zh-CN" b="1" dirty="0">
              <a:solidFill>
                <a:srgbClr val="000000"/>
              </a:solidFill>
              <a:latin typeface="Avenir Book" charset="0"/>
              <a:cs typeface="Avenir Book" charset="0"/>
            </a:endParaRPr>
          </a:p>
          <a:p>
            <a:pPr lvl="0" defTabSz="914400"/>
            <a:r>
              <a:rPr lang="zh-CN" altLang="en-US" b="1" dirty="0">
                <a:solidFill>
                  <a:srgbClr val="000000"/>
                </a:solidFill>
                <a:latin typeface="Avenir Book" charset="0"/>
                <a:cs typeface="Avenir Book" charset="0"/>
              </a:rPr>
              <a:t>主讲人：李恒宇</a:t>
            </a:r>
            <a:endParaRPr kumimoji="0" lang="zh-CN" altLang="en-US" sz="1800" b="1" i="0" u="none" strike="noStrike" kern="1200" cap="none" spc="0" normalizeH="0" baseline="0" noProof="0" dirty="0">
              <a:ln>
                <a:noFill/>
              </a:ln>
              <a:solidFill>
                <a:srgbClr val="000000"/>
              </a:solidFill>
              <a:effectLst/>
              <a:uLnTx/>
              <a:uFillTx/>
              <a:latin typeface="Avenir Book" charset="0"/>
              <a:ea typeface="Avenir Book" charset="0"/>
              <a:cs typeface="Avenir Book" charset="0"/>
            </a:endParaRPr>
          </a:p>
        </p:txBody>
      </p:sp>
      <p:pic>
        <p:nvPicPr>
          <p:cNvPr id="9" name="图片 8">
            <a:extLst>
              <a:ext uri="{FF2B5EF4-FFF2-40B4-BE49-F238E27FC236}">
                <a16:creationId xmlns:a16="http://schemas.microsoft.com/office/drawing/2014/main" id="{253BD0E1-C5D1-4869-9156-C2506DF7029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129473" y="1199963"/>
            <a:ext cx="3488682" cy="1236664"/>
          </a:xfrm>
          <a:prstGeom prst="rect">
            <a:avLst/>
          </a:prstGeom>
          <a:noFill/>
          <a:ln>
            <a:noFill/>
          </a:ln>
          <a:effectLst>
            <a:outerShdw blurRad="50800" dist="38100" dir="2700000" algn="tl" rotWithShape="0">
              <a:schemeClr val="accent3">
                <a:lumMod val="20000"/>
                <a:lumOff val="80000"/>
                <a:alpha val="85000"/>
              </a:schemeClr>
            </a:outerShdw>
          </a:effectLst>
        </p:spPr>
      </p:pic>
    </p:spTree>
    <p:custDataLst>
      <p:tags r:id="rId1"/>
    </p:custDataLst>
  </p:cSld>
  <p:clrMapOvr>
    <a:masterClrMapping/>
  </p:clrMapOvr>
  <p:transition advTm="1347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4856" y="644525"/>
            <a:ext cx="3190127" cy="893763"/>
          </a:xfrm>
        </p:spPr>
        <p:txBody>
          <a:bodyPr>
            <a:normAutofit fontScale="90000"/>
          </a:bodyPr>
          <a:lstStyle/>
          <a:p>
            <a:r>
              <a:rPr lang="en-US" altLang="zh-CN" u="sng">
                <a:solidFill>
                  <a:schemeClr val="tx1"/>
                </a:solidFill>
              </a:rPr>
              <a:t>Web</a:t>
            </a:r>
            <a:r>
              <a:rPr lang="zh-CN" altLang="en-US" u="sng">
                <a:solidFill>
                  <a:schemeClr val="tx1"/>
                </a:solidFill>
              </a:rPr>
              <a:t>应用设计</a:t>
            </a:r>
            <a:endParaRPr lang="zh-CN" altLang="en-US" u="sng" dirty="0">
              <a:solidFill>
                <a:schemeClr val="tx1"/>
              </a:solidFill>
            </a:endParaRPr>
          </a:p>
        </p:txBody>
      </p:sp>
      <p:pic>
        <p:nvPicPr>
          <p:cNvPr id="9" name="图片 8" descr="C:\Users\ASUS\Desktop\17040110067-李煌-python大作业\static\img\logo.png"/>
          <p:cNvPicPr/>
          <p:nvPr/>
        </p:nvPicPr>
        <p:blipFill>
          <a:blip r:embed="rId2">
            <a:extLst>
              <a:ext uri="{28A0092B-C50C-407E-A947-70E740481C1C}">
                <a14:useLocalDpi xmlns:a14="http://schemas.microsoft.com/office/drawing/2010/main" val="0"/>
              </a:ext>
            </a:extLst>
          </a:blip>
          <a:srcRect/>
          <a:stretch>
            <a:fillRect/>
          </a:stretch>
        </p:blipFill>
        <p:spPr bwMode="auto">
          <a:xfrm>
            <a:off x="754856" y="4781707"/>
            <a:ext cx="2657792" cy="1066664"/>
          </a:xfrm>
          <a:prstGeom prst="rect">
            <a:avLst/>
          </a:prstGeom>
          <a:noFill/>
          <a:ln>
            <a:noFill/>
          </a:ln>
        </p:spPr>
      </p:pic>
      <p:sp>
        <p:nvSpPr>
          <p:cNvPr id="4" name="文本框 3"/>
          <p:cNvSpPr txBox="1"/>
          <p:nvPr/>
        </p:nvSpPr>
        <p:spPr>
          <a:xfrm>
            <a:off x="754856" y="1538288"/>
            <a:ext cx="3451384" cy="36933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一、展示设计：</a:t>
            </a:r>
            <a:endPar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1</a:t>
            </a: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、页面布局设计：</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本项目的页面布局采用</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T</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字型布局，该布局方式能够较好地展示商品，包容空间较大。页面布局线框如</a:t>
            </a: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由图所示</a:t>
            </a:r>
            <a:endPar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2</a:t>
            </a: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LOGO</a:t>
            </a: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设计：</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经协商，本项目</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LOGO</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采用下面图片中的</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LOGO</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，在页面设计中，</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LOGO</a:t>
            </a:r>
            <a:r>
              <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可设计成一个超链接，该超链接连接到主页面。</a:t>
            </a:r>
            <a:endPar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网页</a:t>
            </a:r>
            <a:r>
              <a:rPr kumimoji="0" lang="en-US"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LOGO</a:t>
            </a:r>
            <a:endParaRPr kumimoji="0" lang="zh-CN" altLang="zh-CN"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panose="02020404030301010803"/>
              <a:ea typeface="方正舒体" panose="02010601030101010101" pitchFamily="2" charset="-122"/>
              <a:cs typeface="+mn-cs"/>
            </a:endParaRPr>
          </a:p>
        </p:txBody>
      </p:sp>
      <p:sp>
        <p:nvSpPr>
          <p:cNvPr id="7" name="文本框 6"/>
          <p:cNvSpPr txBox="1"/>
          <p:nvPr/>
        </p:nvSpPr>
        <p:spPr>
          <a:xfrm>
            <a:off x="6596743" y="906740"/>
            <a:ext cx="33571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方正舒体" panose="02010601030101010101" pitchFamily="2" charset="-122"/>
                <a:ea typeface="方正舒体" panose="02010601030101010101" pitchFamily="2" charset="-122"/>
                <a:cs typeface="+mn-cs"/>
              </a:rPr>
              <a:t>    网页布局线框</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9" y="1276071"/>
            <a:ext cx="5564777" cy="5020225"/>
          </a:xfrm>
          <a:prstGeom prst="rect">
            <a:avLst/>
          </a:prstGeom>
        </p:spPr>
      </p:pic>
    </p:spTree>
    <p:extLst>
      <p:ext uri="{BB962C8B-B14F-4D97-AF65-F5344CB8AC3E}">
        <p14:creationId xmlns:p14="http://schemas.microsoft.com/office/powerpoint/2010/main" val="91158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7</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应用设计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11" name="图片 10" descr="C:\Users\ASUS\Desktop\17040110067-李煌-python大作业\static\img\logo.png">
            <a:extLst>
              <a:ext uri="{FF2B5EF4-FFF2-40B4-BE49-F238E27FC236}">
                <a16:creationId xmlns:a16="http://schemas.microsoft.com/office/drawing/2014/main" id="{5DBCCD25-3F0A-4F2A-8541-CA9BD2410F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4608" y="4898086"/>
            <a:ext cx="2657792" cy="1066664"/>
          </a:xfrm>
          <a:prstGeom prst="rect">
            <a:avLst/>
          </a:prstGeom>
          <a:noFill/>
          <a:ln>
            <a:noFill/>
          </a:ln>
        </p:spPr>
      </p:pic>
      <p:sp>
        <p:nvSpPr>
          <p:cNvPr id="12" name="文本框 11">
            <a:extLst>
              <a:ext uri="{FF2B5EF4-FFF2-40B4-BE49-F238E27FC236}">
                <a16:creationId xmlns:a16="http://schemas.microsoft.com/office/drawing/2014/main" id="{59D26028-28FC-4CCD-A5CA-D1C40AD9FAAC}"/>
              </a:ext>
            </a:extLst>
          </p:cNvPr>
          <p:cNvSpPr txBox="1"/>
          <p:nvPr/>
        </p:nvSpPr>
        <p:spPr>
          <a:xfrm>
            <a:off x="754856" y="1505037"/>
            <a:ext cx="3451384" cy="36009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mj-ea"/>
                <a:ea typeface="+mj-ea"/>
              </a:rPr>
              <a:t>一、展示设计：</a:t>
            </a:r>
            <a:endParaRPr kumimoji="0" lang="en-GB" altLang="zh-CN" b="1" i="0" u="none" strike="noStrike" kern="1200" cap="none" spc="0" normalizeH="0" baseline="0" noProof="0" dirty="0">
              <a:ln>
                <a:noFill/>
              </a:ln>
              <a:solidFill>
                <a:prstClr val="black"/>
              </a:solidFill>
              <a:effectLst/>
              <a:uLnTx/>
              <a:uFillTx/>
              <a:latin typeface="+mj-ea"/>
              <a:ea typeface="+mj-e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b="1" i="0" u="none" strike="noStrike" kern="1200" cap="none" spc="0" normalizeH="0" baseline="0" noProof="0" dirty="0">
              <a:ln>
                <a:noFill/>
              </a:ln>
              <a:solidFill>
                <a:prstClr val="black"/>
              </a:solidFill>
              <a:effectLst/>
              <a:uLnTx/>
              <a:uFillTx/>
              <a:latin typeface="+mj-ea"/>
              <a:ea typeface="+mj-e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1</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、页面布局设计：</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本项目的页面布局采用</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T</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字型布局，该布局方式能够较好地展示商品，包容空间较大。页面布局线框如</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由图所示</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2</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LOGO</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设计：</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经协商，本项目</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LOGO</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采用下面图片中的</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LOGO</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，在页面设计中，</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LOGO</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可设计成一个超链接，该超链接连接到主页面。</a:t>
            </a:r>
            <a:endPar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solidFill>
                <a:prstClr val="black"/>
              </a:solidFill>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mj-ea"/>
                <a:ea typeface="+mj-ea"/>
              </a:rPr>
              <a:t>            </a:t>
            </a:r>
            <a:r>
              <a:rPr kumimoji="0" lang="zh-CN" altLang="en-US" sz="1600" b="1" i="0" u="none" strike="noStrike" kern="1200" cap="none" spc="0" normalizeH="0" baseline="0" noProof="0" dirty="0">
                <a:ln>
                  <a:noFill/>
                </a:ln>
                <a:solidFill>
                  <a:prstClr val="black"/>
                </a:solidFill>
                <a:effectLst/>
                <a:uLnTx/>
                <a:uFillTx/>
                <a:latin typeface="+mj-ea"/>
                <a:ea typeface="+mj-ea"/>
              </a:rPr>
              <a:t>网页</a:t>
            </a:r>
            <a:r>
              <a:rPr kumimoji="0" lang="en-US" altLang="zh-CN" sz="1600" b="1" i="0" u="none" strike="noStrike" kern="1200" cap="none" spc="0" normalizeH="0" baseline="0" noProof="0" dirty="0">
                <a:ln>
                  <a:noFill/>
                </a:ln>
                <a:solidFill>
                  <a:prstClr val="black"/>
                </a:solidFill>
                <a:effectLst/>
                <a:uLnTx/>
                <a:uFillTx/>
                <a:latin typeface="+mj-ea"/>
                <a:ea typeface="+mj-ea"/>
              </a:rPr>
              <a:t>LOGO</a:t>
            </a:r>
            <a:endParaRPr kumimoji="0" lang="zh-CN" altLang="zh-CN" sz="1600" b="1" i="0" u="none" strike="noStrike" kern="1200" cap="none" spc="0" normalizeH="0" baseline="0" noProof="0" dirty="0">
              <a:ln>
                <a:noFill/>
              </a:ln>
              <a:solidFill>
                <a:prstClr val="black"/>
              </a:solidFill>
              <a:effectLst/>
              <a:uLnTx/>
              <a:uFillTx/>
              <a:latin typeface="+mj-ea"/>
              <a:ea typeface="+mj-e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46870C0D-B1C3-433C-A075-D18E19AD3CA6}"/>
              </a:ext>
            </a:extLst>
          </p:cNvPr>
          <p:cNvSpPr txBox="1"/>
          <p:nvPr/>
        </p:nvSpPr>
        <p:spPr>
          <a:xfrm>
            <a:off x="6580118" y="702917"/>
            <a:ext cx="33571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方正舒体" panose="02010601030101010101" pitchFamily="2" charset="-122"/>
                <a:ea typeface="方正舒体" panose="02010601030101010101" pitchFamily="2" charset="-122"/>
                <a:cs typeface="+mn-cs"/>
              </a:rPr>
              <a:t>    </a:t>
            </a:r>
            <a:r>
              <a:rPr kumimoji="0" lang="zh-CN" altLang="en-US" sz="2400" b="1" i="0" u="none" strike="noStrike" kern="1200" cap="none" spc="0" normalizeH="0" baseline="0" noProof="0" dirty="0">
                <a:ln>
                  <a:noFill/>
                </a:ln>
                <a:solidFill>
                  <a:prstClr val="black"/>
                </a:solidFill>
                <a:effectLst/>
                <a:uLnTx/>
                <a:uFillTx/>
                <a:latin typeface="+mj-ea"/>
                <a:ea typeface="+mj-ea"/>
              </a:rPr>
              <a:t>网页布局线框</a:t>
            </a:r>
          </a:p>
        </p:txBody>
      </p:sp>
      <p:pic>
        <p:nvPicPr>
          <p:cNvPr id="14" name="图片 13">
            <a:extLst>
              <a:ext uri="{FF2B5EF4-FFF2-40B4-BE49-F238E27FC236}">
                <a16:creationId xmlns:a16="http://schemas.microsoft.com/office/drawing/2014/main" id="{A6AAE877-75B0-428B-BFC7-DDA5CE4CC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079" y="1242820"/>
            <a:ext cx="5564777" cy="5020225"/>
          </a:xfrm>
          <a:prstGeom prst="rect">
            <a:avLst/>
          </a:prstGeom>
        </p:spPr>
      </p:pic>
    </p:spTree>
    <p:extLst>
      <p:ext uri="{BB962C8B-B14F-4D97-AF65-F5344CB8AC3E}">
        <p14:creationId xmlns:p14="http://schemas.microsoft.com/office/powerpoint/2010/main" val="311072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7.web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应用设计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001E4C3A-9559-479E-AD54-5164C10FC647}"/>
              </a:ext>
            </a:extLst>
          </p:cNvPr>
          <p:cNvSpPr txBox="1"/>
          <p:nvPr/>
        </p:nvSpPr>
        <p:spPr>
          <a:xfrm>
            <a:off x="862149" y="1632857"/>
            <a:ext cx="3448594" cy="41409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panose="02020404030301010803"/>
              <a:ea typeface="方正舒体" panose="02010601030101010101" pitchFamily="2" charset="-122"/>
              <a:cs typeface="+mn-cs"/>
            </a:endParaRPr>
          </a:p>
        </p:txBody>
      </p:sp>
      <p:sp>
        <p:nvSpPr>
          <p:cNvPr id="5" name="文本框 4">
            <a:extLst>
              <a:ext uri="{FF2B5EF4-FFF2-40B4-BE49-F238E27FC236}">
                <a16:creationId xmlns:a16="http://schemas.microsoft.com/office/drawing/2014/main" id="{DB4CF2B4-0152-44FF-AB16-1D722EC362D0}"/>
              </a:ext>
            </a:extLst>
          </p:cNvPr>
          <p:cNvSpPr txBox="1"/>
          <p:nvPr/>
        </p:nvSpPr>
        <p:spPr>
          <a:xfrm>
            <a:off x="754855" y="1538288"/>
            <a:ext cx="3294631" cy="261610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mj-ea"/>
                <a:ea typeface="+mj-ea"/>
                <a:cs typeface="+mn-cs"/>
              </a:rPr>
              <a:t>二、内容设计：</a:t>
            </a:r>
            <a:endParaRPr kumimoji="0" lang="en-GB" altLang="zh-CN" sz="1800" b="1" i="0" u="none" strike="noStrike" kern="1200" cap="none" spc="0" normalizeH="0" baseline="0" noProof="0" dirty="0">
              <a:ln>
                <a:noFill/>
              </a:ln>
              <a:solidFill>
                <a:prstClr val="black"/>
              </a:solidFill>
              <a:effectLst/>
              <a:uLnTx/>
              <a:uFillTx/>
              <a:latin typeface="+mj-ea"/>
              <a:ea typeface="+mj-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mj-ea"/>
              <a:ea typeface="+mj-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1</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信息设计方法：本系统主要有以下几个功能，用户登录，搜索商品，查看商品详细信息，发布商品，点赞商品，评论商品；由于这些功能基本上能够确定，所以采用自顶向下的信息设计方法。</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2</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信息架构：本系统的信息架构如</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下：</a:t>
            </a:r>
          </a:p>
        </p:txBody>
      </p:sp>
      <p:pic>
        <p:nvPicPr>
          <p:cNvPr id="6" name="图片 5">
            <a:extLst>
              <a:ext uri="{FF2B5EF4-FFF2-40B4-BE49-F238E27FC236}">
                <a16:creationId xmlns:a16="http://schemas.microsoft.com/office/drawing/2014/main" id="{162EF7D0-F456-40C3-841B-AA67158AB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856" y="4400610"/>
            <a:ext cx="3686516" cy="1467742"/>
          </a:xfrm>
          <a:prstGeom prst="rect">
            <a:avLst/>
          </a:prstGeom>
        </p:spPr>
      </p:pic>
      <p:sp>
        <p:nvSpPr>
          <p:cNvPr id="8" name="文本框 7">
            <a:extLst>
              <a:ext uri="{FF2B5EF4-FFF2-40B4-BE49-F238E27FC236}">
                <a16:creationId xmlns:a16="http://schemas.microsoft.com/office/drawing/2014/main" id="{8A6880B9-4382-4F12-9079-DE73584ED4DA}"/>
              </a:ext>
            </a:extLst>
          </p:cNvPr>
          <p:cNvSpPr txBox="1"/>
          <p:nvPr/>
        </p:nvSpPr>
        <p:spPr>
          <a:xfrm>
            <a:off x="4676503" y="1215122"/>
            <a:ext cx="630936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3</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r>
              <a:rPr kumimoji="0"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组织内容：由于本系统是一个典型的购物网站，所以采用线性结构的组织方式</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p>
        </p:txBody>
      </p:sp>
      <p:pic>
        <p:nvPicPr>
          <p:cNvPr id="9" name="图片 8">
            <a:extLst>
              <a:ext uri="{FF2B5EF4-FFF2-40B4-BE49-F238E27FC236}">
                <a16:creationId xmlns:a16="http://schemas.microsoft.com/office/drawing/2014/main" id="{01792F02-11DE-4D6D-80E2-8FE4866A4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502" y="2015102"/>
            <a:ext cx="6554873" cy="3853250"/>
          </a:xfrm>
          <a:prstGeom prst="rect">
            <a:avLst/>
          </a:prstGeom>
        </p:spPr>
      </p:pic>
    </p:spTree>
    <p:extLst>
      <p:ext uri="{BB962C8B-B14F-4D97-AF65-F5344CB8AC3E}">
        <p14:creationId xmlns:p14="http://schemas.microsoft.com/office/powerpoint/2010/main" val="236588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8</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应用构建与部署</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858F409F-207E-4028-A5AF-3E75830E1938}"/>
              </a:ext>
            </a:extLst>
          </p:cNvPr>
          <p:cNvSpPr/>
          <p:nvPr/>
        </p:nvSpPr>
        <p:spPr>
          <a:xfrm>
            <a:off x="625130" y="1546411"/>
            <a:ext cx="6096000" cy="4801314"/>
          </a:xfrm>
          <a:prstGeom prst="rect">
            <a:avLst/>
          </a:prstGeom>
        </p:spPr>
        <p:txBody>
          <a:bodyPr>
            <a:spAutoFit/>
          </a:bodyPr>
          <a:lstStyle/>
          <a:p>
            <a:pPr lvl="0">
              <a:defRPr/>
            </a:pPr>
            <a:r>
              <a:rPr lang="zh-CN" altLang="en-US" b="1" dirty="0">
                <a:solidFill>
                  <a:prstClr val="black"/>
                </a:solidFill>
                <a:latin typeface="+mj-ea"/>
                <a:ea typeface="+mj-ea"/>
              </a:rPr>
              <a:t>前端框架：</a:t>
            </a:r>
            <a:r>
              <a:rPr lang="en-US" altLang="zh-CN" b="1" dirty="0">
                <a:solidFill>
                  <a:prstClr val="black"/>
                </a:solidFill>
                <a:latin typeface="+mj-ea"/>
                <a:ea typeface="+mj-ea"/>
              </a:rPr>
              <a:t>Bootstrap</a:t>
            </a:r>
          </a:p>
          <a:p>
            <a:pPr lvl="0">
              <a:defRPr/>
            </a:pPr>
            <a:endParaRPr lang="en-US" altLang="zh-CN" b="1" dirty="0">
              <a:solidFill>
                <a:prstClr val="black"/>
              </a:solidFill>
              <a:latin typeface="+mj-ea"/>
              <a:ea typeface="+mj-ea"/>
            </a:endParaRPr>
          </a:p>
          <a:p>
            <a:pPr marL="742950" lvl="1" indent="-285750">
              <a:buFont typeface="Wingdings" panose="05000000000000000000" pitchFamily="2" charset="2"/>
              <a:buChar char="Ø"/>
              <a:defRPr/>
            </a:pPr>
            <a:r>
              <a:rPr lang="zh-CN" altLang="en-US" dirty="0">
                <a:solidFill>
                  <a:prstClr val="black"/>
                </a:solidFill>
                <a:latin typeface="宋体" panose="02010600030101010101" pitchFamily="2" charset="-122"/>
                <a:ea typeface="宋体" panose="02010600030101010101" pitchFamily="2" charset="-122"/>
              </a:rPr>
              <a:t>响应式设计</a:t>
            </a:r>
          </a:p>
          <a:p>
            <a:pPr marL="742950" lvl="1" indent="-285750">
              <a:buFont typeface="Wingdings" panose="05000000000000000000" pitchFamily="2" charset="2"/>
              <a:buChar char="Ø"/>
              <a:defRPr/>
            </a:pPr>
            <a:r>
              <a:rPr lang="zh-CN" altLang="en-US" dirty="0">
                <a:solidFill>
                  <a:prstClr val="black"/>
                </a:solidFill>
                <a:latin typeface="宋体" panose="02010600030101010101" pitchFamily="2" charset="-122"/>
                <a:ea typeface="宋体" panose="02010600030101010101" pitchFamily="2" charset="-122"/>
              </a:rPr>
              <a:t>栅格布局</a:t>
            </a:r>
          </a:p>
          <a:p>
            <a:pPr marL="742950" lvl="1" indent="-285750">
              <a:buFont typeface="Wingdings" panose="05000000000000000000" pitchFamily="2" charset="2"/>
              <a:buChar char="Ø"/>
              <a:defRPr/>
            </a:pPr>
            <a:r>
              <a:rPr lang="zh-CN" altLang="en-US" dirty="0">
                <a:solidFill>
                  <a:prstClr val="black"/>
                </a:solidFill>
                <a:latin typeface="宋体" panose="02010600030101010101" pitchFamily="2" charset="-122"/>
                <a:ea typeface="宋体" panose="02010600030101010101" pitchFamily="2" charset="-122"/>
              </a:rPr>
              <a:t>完整的类库</a:t>
            </a:r>
          </a:p>
          <a:p>
            <a:pPr marL="742950" lvl="1" indent="-285750">
              <a:buFont typeface="Wingdings" panose="05000000000000000000" pitchFamily="2" charset="2"/>
              <a:buChar char="Ø"/>
              <a:defRPr/>
            </a:pPr>
            <a:r>
              <a:rPr lang="en-US" altLang="zh-CN" dirty="0">
                <a:solidFill>
                  <a:prstClr val="black"/>
                </a:solidFill>
                <a:latin typeface="宋体" panose="02010600030101010101" pitchFamily="2" charset="-122"/>
                <a:ea typeface="宋体" panose="02010600030101010101" pitchFamily="2" charset="-122"/>
              </a:rPr>
              <a:t>jQuery</a:t>
            </a:r>
            <a:r>
              <a:rPr lang="zh-CN" altLang="en-US" dirty="0">
                <a:solidFill>
                  <a:prstClr val="black"/>
                </a:solidFill>
                <a:latin typeface="宋体" panose="02010600030101010101" pitchFamily="2" charset="-122"/>
                <a:ea typeface="宋体" panose="02010600030101010101" pitchFamily="2" charset="-122"/>
              </a:rPr>
              <a:t>插件</a:t>
            </a:r>
          </a:p>
          <a:p>
            <a:pPr marL="742950" lvl="1" indent="-285750">
              <a:buFont typeface="Wingdings" panose="05000000000000000000" pitchFamily="2" charset="2"/>
              <a:buChar char="Ø"/>
              <a:defRPr/>
            </a:pPr>
            <a:r>
              <a:rPr lang="zh-CN" altLang="en-US" dirty="0">
                <a:solidFill>
                  <a:prstClr val="black"/>
                </a:solidFill>
                <a:latin typeface="宋体" panose="02010600030101010101" pitchFamily="2" charset="-122"/>
                <a:ea typeface="宋体" panose="02010600030101010101" pitchFamily="2" charset="-122"/>
              </a:rPr>
              <a:t>不同的使用场景</a:t>
            </a:r>
            <a:endParaRPr lang="en-US" altLang="zh-CN" dirty="0">
              <a:solidFill>
                <a:prstClr val="black"/>
              </a:solidFill>
              <a:latin typeface="宋体" panose="02010600030101010101" pitchFamily="2" charset="-122"/>
              <a:ea typeface="宋体" panose="02010600030101010101" pitchFamily="2" charset="-122"/>
            </a:endParaRPr>
          </a:p>
          <a:p>
            <a:pPr lvl="0">
              <a:defRPr/>
            </a:pPr>
            <a:endParaRPr lang="en-US" altLang="zh-CN" dirty="0">
              <a:solidFill>
                <a:prstClr val="black"/>
              </a:solidFill>
              <a:latin typeface="华文宋体" panose="02010600040101010101" pitchFamily="2" charset="-122"/>
              <a:ea typeface="华文宋体" panose="02010600040101010101" pitchFamily="2" charset="-122"/>
            </a:endParaRPr>
          </a:p>
          <a:p>
            <a:pPr lvl="0">
              <a:defRPr/>
            </a:pPr>
            <a:endParaRPr lang="en-US" altLang="zh-CN" b="1" dirty="0">
              <a:solidFill>
                <a:prstClr val="black"/>
              </a:solidFill>
              <a:latin typeface="华文宋体" panose="02010600040101010101" pitchFamily="2" charset="-122"/>
              <a:ea typeface="华文宋体" panose="02010600040101010101" pitchFamily="2" charset="-122"/>
            </a:endParaRPr>
          </a:p>
          <a:p>
            <a:pPr lvl="0">
              <a:defRPr/>
            </a:pPr>
            <a:r>
              <a:rPr lang="zh-CN" altLang="en-US" b="1" dirty="0">
                <a:solidFill>
                  <a:prstClr val="black"/>
                </a:solidFill>
                <a:latin typeface="+mj-ea"/>
                <a:ea typeface="+mj-ea"/>
              </a:rPr>
              <a:t>后端框架：</a:t>
            </a:r>
            <a:r>
              <a:rPr lang="en-US" altLang="zh-CN" b="1" dirty="0">
                <a:solidFill>
                  <a:prstClr val="black"/>
                </a:solidFill>
                <a:latin typeface="+mj-ea"/>
                <a:ea typeface="+mj-ea"/>
              </a:rPr>
              <a:t>Spring Boot</a:t>
            </a:r>
          </a:p>
          <a:p>
            <a:pPr lvl="0">
              <a:defRPr/>
            </a:pPr>
            <a:endParaRPr lang="en-US" altLang="zh-CN" b="1" dirty="0">
              <a:solidFill>
                <a:prstClr val="black"/>
              </a:solidFill>
              <a:latin typeface="+mj-ea"/>
              <a:ea typeface="+mj-ea"/>
            </a:endParaRPr>
          </a:p>
          <a:p>
            <a:pPr marL="800100" lvl="1" indent="-342900">
              <a:buFont typeface="+mj-ea"/>
              <a:buAutoNum type="circleNumDbPlain"/>
              <a:defRPr/>
            </a:pPr>
            <a:r>
              <a:rPr lang="zh-CN" altLang="en-US" dirty="0">
                <a:solidFill>
                  <a:prstClr val="black"/>
                </a:solidFill>
                <a:latin typeface="宋体" panose="02010600030101010101" pitchFamily="2" charset="-122"/>
                <a:ea typeface="宋体" panose="02010600030101010101" pitchFamily="2" charset="-122"/>
              </a:rPr>
              <a:t>实现了各种主流的框架的快速整合。</a:t>
            </a:r>
          </a:p>
          <a:p>
            <a:pPr marL="800100" lvl="1" indent="-342900">
              <a:buFont typeface="+mj-ea"/>
              <a:buAutoNum type="circleNumDbPlain"/>
              <a:defRPr/>
            </a:pPr>
            <a:r>
              <a:rPr lang="zh-CN" altLang="en-US" dirty="0">
                <a:solidFill>
                  <a:prstClr val="black"/>
                </a:solidFill>
                <a:latin typeface="宋体" panose="02010600030101010101" pitchFamily="2" charset="-122"/>
                <a:ea typeface="宋体" panose="02010600030101010101" pitchFamily="2" charset="-122"/>
              </a:rPr>
              <a:t>实现了</a:t>
            </a:r>
            <a:r>
              <a:rPr lang="en-US" altLang="zh-CN" dirty="0">
                <a:solidFill>
                  <a:prstClr val="black"/>
                </a:solidFill>
                <a:latin typeface="宋体" panose="02010600030101010101" pitchFamily="2" charset="-122"/>
                <a:ea typeface="宋体" panose="02010600030101010101" pitchFamily="2" charset="-122"/>
              </a:rPr>
              <a:t>Spring</a:t>
            </a:r>
            <a:r>
              <a:rPr lang="zh-CN" altLang="en-US" dirty="0">
                <a:solidFill>
                  <a:prstClr val="black"/>
                </a:solidFill>
                <a:latin typeface="宋体" panose="02010600030101010101" pitchFamily="2" charset="-122"/>
                <a:ea typeface="宋体" panose="02010600030101010101" pitchFamily="2" charset="-122"/>
              </a:rPr>
              <a:t>的应用的快速部署</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使用</a:t>
            </a:r>
            <a:r>
              <a:rPr lang="en-US" altLang="zh-CN" dirty="0">
                <a:solidFill>
                  <a:prstClr val="black"/>
                </a:solidFill>
                <a:latin typeface="宋体" panose="02010600030101010101" pitchFamily="2" charset="-122"/>
                <a:ea typeface="宋体" panose="02010600030101010101" pitchFamily="2" charset="-122"/>
              </a:rPr>
              <a:t>Spring Boot</a:t>
            </a:r>
            <a:r>
              <a:rPr lang="zh-CN" altLang="en-US" dirty="0">
                <a:solidFill>
                  <a:prstClr val="black"/>
                </a:solidFill>
                <a:latin typeface="宋体" panose="02010600030101010101" pitchFamily="2" charset="-122"/>
                <a:ea typeface="宋体" panose="02010600030101010101" pitchFamily="2" charset="-122"/>
              </a:rPr>
              <a:t>的</a:t>
            </a:r>
            <a:r>
              <a:rPr lang="en-US" altLang="zh-CN" dirty="0">
                <a:solidFill>
                  <a:prstClr val="black"/>
                </a:solidFill>
                <a:latin typeface="宋体" panose="02010600030101010101" pitchFamily="2" charset="-122"/>
                <a:ea typeface="宋体" panose="02010600030101010101" pitchFamily="2" charset="-122"/>
              </a:rPr>
              <a:t>Web</a:t>
            </a:r>
            <a:r>
              <a:rPr lang="zh-CN" altLang="en-US" dirty="0">
                <a:solidFill>
                  <a:prstClr val="black"/>
                </a:solidFill>
                <a:latin typeface="宋体" panose="02010600030101010101" pitchFamily="2" charset="-122"/>
                <a:ea typeface="宋体" panose="02010600030101010101" pitchFamily="2" charset="-122"/>
              </a:rPr>
              <a:t>应用可以以</a:t>
            </a:r>
            <a:r>
              <a:rPr lang="en-US" altLang="zh-CN" dirty="0">
                <a:solidFill>
                  <a:prstClr val="black"/>
                </a:solidFill>
                <a:latin typeface="宋体" panose="02010600030101010101" pitchFamily="2" charset="-122"/>
                <a:ea typeface="宋体" panose="02010600030101010101" pitchFamily="2" charset="-122"/>
              </a:rPr>
              <a:t>Jar</a:t>
            </a:r>
            <a:r>
              <a:rPr lang="zh-CN" altLang="en-US" dirty="0">
                <a:solidFill>
                  <a:prstClr val="black"/>
                </a:solidFill>
                <a:latin typeface="宋体" panose="02010600030101010101" pitchFamily="2" charset="-122"/>
                <a:ea typeface="宋体" panose="02010600030101010101" pitchFamily="2" charset="-122"/>
              </a:rPr>
              <a:t>的方式部署。</a:t>
            </a:r>
            <a:endParaRPr lang="en-US" altLang="zh-CN" dirty="0">
              <a:solidFill>
                <a:prstClr val="black"/>
              </a:solidFill>
              <a:latin typeface="宋体" panose="02010600030101010101" pitchFamily="2" charset="-122"/>
              <a:ea typeface="宋体" panose="02010600030101010101" pitchFamily="2" charset="-122"/>
            </a:endParaRPr>
          </a:p>
          <a:p>
            <a:pPr marL="800100" lvl="1" indent="-342900">
              <a:buFont typeface="+mj-ea"/>
              <a:buAutoNum type="circleNumDbPlain"/>
              <a:defRPr/>
            </a:pPr>
            <a:r>
              <a:rPr lang="zh-CN" altLang="en-US" dirty="0">
                <a:solidFill>
                  <a:prstClr val="black"/>
                </a:solidFill>
                <a:latin typeface="宋体" panose="02010600030101010101" pitchFamily="2" charset="-122"/>
                <a:ea typeface="宋体" panose="02010600030101010101" pitchFamily="2" charset="-122"/>
              </a:rPr>
              <a:t>项目可以独立运行</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无需依赖外部</a:t>
            </a:r>
            <a:r>
              <a:rPr lang="en-US" altLang="zh-CN" dirty="0">
                <a:solidFill>
                  <a:prstClr val="black"/>
                </a:solidFill>
                <a:latin typeface="宋体" panose="02010600030101010101" pitchFamily="2" charset="-122"/>
                <a:ea typeface="宋体" panose="02010600030101010101" pitchFamily="2" charset="-122"/>
              </a:rPr>
              <a:t>servlet</a:t>
            </a:r>
            <a:r>
              <a:rPr lang="zh-CN" altLang="en-US" dirty="0">
                <a:solidFill>
                  <a:prstClr val="black"/>
                </a:solidFill>
                <a:latin typeface="宋体" panose="02010600030101010101" pitchFamily="2" charset="-122"/>
                <a:ea typeface="宋体" panose="02010600030101010101" pitchFamily="2" charset="-122"/>
              </a:rPr>
              <a:t>容器</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与</a:t>
            </a:r>
            <a:r>
              <a:rPr lang="en-US" altLang="zh-CN" dirty="0">
                <a:solidFill>
                  <a:prstClr val="black"/>
                </a:solidFill>
                <a:latin typeface="宋体" panose="02010600030101010101" pitchFamily="2" charset="-122"/>
                <a:ea typeface="宋体" panose="02010600030101010101" pitchFamily="2" charset="-122"/>
              </a:rPr>
              <a:t>Docker</a:t>
            </a:r>
            <a:r>
              <a:rPr lang="zh-CN" altLang="en-US" dirty="0">
                <a:solidFill>
                  <a:prstClr val="black"/>
                </a:solidFill>
                <a:latin typeface="宋体" panose="02010600030101010101" pitchFamily="2" charset="-122"/>
                <a:ea typeface="宋体" panose="02010600030101010101" pitchFamily="2" charset="-122"/>
              </a:rPr>
              <a:t>容器等集成方便</a:t>
            </a:r>
            <a:r>
              <a:rPr lang="en-US" altLang="zh-CN" dirty="0">
                <a:solidFill>
                  <a:prstClr val="black"/>
                </a:solidFill>
                <a:latin typeface="宋体" panose="02010600030101010101" pitchFamily="2" charset="-122"/>
                <a:ea typeface="宋体" panose="02010600030101010101" pitchFamily="2" charset="-122"/>
              </a:rPr>
              <a:t>,</a:t>
            </a:r>
            <a:r>
              <a:rPr lang="zh-CN" altLang="en-US" dirty="0">
                <a:solidFill>
                  <a:prstClr val="black"/>
                </a:solidFill>
                <a:latin typeface="宋体" panose="02010600030101010101" pitchFamily="2" charset="-122"/>
                <a:ea typeface="宋体" panose="02010600030101010101" pitchFamily="2" charset="-122"/>
              </a:rPr>
              <a:t>提供运行时的应用监控。</a:t>
            </a:r>
            <a:endParaRPr lang="en-US" altLang="zh-CN" dirty="0">
              <a:solidFill>
                <a:prstClr val="black"/>
              </a:solidFill>
              <a:latin typeface="宋体" panose="02010600030101010101" pitchFamily="2" charset="-122"/>
              <a:ea typeface="宋体" panose="02010600030101010101" pitchFamily="2" charset="-122"/>
            </a:endParaRPr>
          </a:p>
          <a:p>
            <a:pPr lvl="0">
              <a:defRPr/>
            </a:pPr>
            <a:endParaRPr lang="zh-CN" altLang="en-US" dirty="0">
              <a:solidFill>
                <a:prstClr val="black"/>
              </a:solidFill>
              <a:latin typeface="Garamond"/>
              <a:ea typeface="方正舒体" panose="02010601030101010101" pitchFamily="2" charset="-122"/>
            </a:endParaRPr>
          </a:p>
        </p:txBody>
      </p:sp>
      <p:pic>
        <p:nvPicPr>
          <p:cNvPr id="4" name="图片 3">
            <a:extLst>
              <a:ext uri="{FF2B5EF4-FFF2-40B4-BE49-F238E27FC236}">
                <a16:creationId xmlns:a16="http://schemas.microsoft.com/office/drawing/2014/main" id="{BA35F573-5DA4-46C0-8A88-6EC05CF92D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36" b="33618"/>
          <a:stretch/>
        </p:blipFill>
        <p:spPr>
          <a:xfrm>
            <a:off x="4377168" y="1546411"/>
            <a:ext cx="7689370" cy="2198231"/>
          </a:xfrm>
          <a:prstGeom prst="rect">
            <a:avLst/>
          </a:prstGeom>
        </p:spPr>
      </p:pic>
    </p:spTree>
    <p:extLst>
      <p:ext uri="{BB962C8B-B14F-4D97-AF65-F5344CB8AC3E}">
        <p14:creationId xmlns:p14="http://schemas.microsoft.com/office/powerpoint/2010/main" val="415981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8</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应用构建与部署</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D3FB0702-F777-4A27-95E4-6E16651A6890}"/>
              </a:ext>
            </a:extLst>
          </p:cNvPr>
          <p:cNvSpPr txBox="1"/>
          <p:nvPr/>
        </p:nvSpPr>
        <p:spPr>
          <a:xfrm>
            <a:off x="720436" y="1683786"/>
            <a:ext cx="9753600" cy="424731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mj-ea"/>
                <a:ea typeface="+mj-ea"/>
                <a:cs typeface="+mn-cs"/>
              </a:rPr>
              <a:t>数据库：</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H2</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数据库嵌入</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Spring Boot</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并整合 </a:t>
            </a:r>
            <a:r>
              <a:rPr kumimoji="0" lang="en-US" altLang="zh-CN" sz="1800" b="1"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rPr>
              <a:t>MyBatis</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		</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由</a:t>
            </a:r>
            <a:r>
              <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flyway</a:t>
            </a:r>
            <a:r>
              <a:rPr kumimoji="0" lang="zh-CN" altLang="en-US"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进行管理同步</a:t>
            </a: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H2</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的主要特点是：</a:t>
            </a:r>
          </a:p>
          <a:p>
            <a:pPr marL="800100" marR="0" lvl="1" indent="-342900" algn="l" defTabSz="457200" rtl="0" eaLnBrk="1" fontAlgn="auto" latinLnBrk="0" hangingPunct="1">
              <a:lnSpc>
                <a:spcPct val="10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非常快速、的开源、</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JDBC API</a:t>
            </a:r>
          </a:p>
          <a:p>
            <a:pPr marL="800100" marR="0" lvl="1" indent="-342900" algn="l" defTabSz="457200" rtl="0" eaLnBrk="1" fontAlgn="auto" latinLnBrk="0" hangingPunct="1">
              <a:lnSpc>
                <a:spcPct val="10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嵌入式和服务器模式；内存数据库</a:t>
            </a:r>
          </a:p>
          <a:p>
            <a:pPr marL="800100" marR="0" lvl="1" indent="-342900" algn="l" defTabSz="457200" rtl="0" eaLnBrk="1" fontAlgn="auto" latinLnBrk="0" hangingPunct="1">
              <a:lnSpc>
                <a:spcPct val="10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占用空间小：大约</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2 MB</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的</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jar</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文件大小</a:t>
            </a:r>
          </a:p>
          <a:p>
            <a:pPr marL="800100" marR="0" lvl="1" indent="-342900" algn="l" defTabSz="457200" rtl="0" eaLnBrk="1" fontAlgn="auto" latinLnBrk="0" hangingPunct="1">
              <a:lnSpc>
                <a:spcPct val="100000"/>
              </a:lnSpc>
              <a:spcBef>
                <a:spcPts val="0"/>
              </a:spcBef>
              <a:spcAft>
                <a:spcPts val="0"/>
              </a:spcAft>
              <a:buClrTx/>
              <a:buSzTx/>
              <a:buFont typeface="+mj-ea"/>
              <a:buAutoNum type="circleNumDbPlain"/>
              <a:tabLst/>
              <a:defRPr/>
            </a:pP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可以直接内置到项目里，其他人下载</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就可以直接启动就可以使用数据库</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rPr>
              <a:t>MyBatis</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是支持普通 </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SQL </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查询</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存储过程和高级映射的优秀持久层框架。</a:t>
            </a:r>
            <a:endParaRPr kumimoji="0" lang="en-GB"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R="0" lvl="0" algn="l" defTabSz="457200" rtl="0" eaLnBrk="1" fontAlgn="auto" latinLnBrk="0" hangingPunct="1">
              <a:lnSpc>
                <a:spcPct val="100000"/>
              </a:lnSpc>
              <a:spcBef>
                <a:spcPts val="0"/>
              </a:spcBef>
              <a:spcAft>
                <a:spcPts val="0"/>
              </a:spcAft>
              <a:buClrTx/>
              <a:buSzTx/>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Flyway</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是独立于数据库的应用、管理并跟踪数据库变更的数据库版本管理工具。用通俗的话讲，</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Flyway</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可以像</a:t>
            </a:r>
            <a:r>
              <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Git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管理不同人的代码那样，管理不同人的</a:t>
            </a:r>
            <a:r>
              <a:rPr kumimoji="0" lang="en-US" altLang="zh-CN" sz="18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rPr>
              <a:t>sql</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脚本，从而做到数据库同步。</a:t>
            </a:r>
            <a:endParaRPr kumimoji="0" lang="en-US" altLang="zh-CN"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华文宋体" panose="02010600040101010101" pitchFamily="2" charset="-122"/>
              <a:ea typeface="华文宋体" panose="02010600040101010101" pitchFamily="2" charset="-122"/>
              <a:cs typeface="+mn-cs"/>
            </a:endParaRPr>
          </a:p>
        </p:txBody>
      </p:sp>
      <p:pic>
        <p:nvPicPr>
          <p:cNvPr id="5" name="图片 4">
            <a:extLst>
              <a:ext uri="{FF2B5EF4-FFF2-40B4-BE49-F238E27FC236}">
                <a16:creationId xmlns:a16="http://schemas.microsoft.com/office/drawing/2014/main" id="{DC21C254-C3F7-42DC-8C70-BE3CEC2769D9}"/>
              </a:ext>
            </a:extLst>
          </p:cNvPr>
          <p:cNvPicPr>
            <a:picLocks noChangeAspect="1"/>
          </p:cNvPicPr>
          <p:nvPr/>
        </p:nvPicPr>
        <p:blipFill rotWithShape="1">
          <a:blip r:embed="rId3">
            <a:extLst>
              <a:ext uri="{28A0092B-C50C-407E-A947-70E740481C1C}">
                <a14:useLocalDpi xmlns:a14="http://schemas.microsoft.com/office/drawing/2010/main" val="0"/>
              </a:ext>
            </a:extLst>
          </a:blip>
          <a:srcRect r="-1420" b="39363"/>
          <a:stretch/>
        </p:blipFill>
        <p:spPr>
          <a:xfrm>
            <a:off x="7170718" y="1203896"/>
            <a:ext cx="4144438" cy="2561116"/>
          </a:xfrm>
          <a:prstGeom prst="rect">
            <a:avLst/>
          </a:prstGeom>
        </p:spPr>
      </p:pic>
    </p:spTree>
    <p:extLst>
      <p:ext uri="{BB962C8B-B14F-4D97-AF65-F5344CB8AC3E}">
        <p14:creationId xmlns:p14="http://schemas.microsoft.com/office/powerpoint/2010/main" val="247508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C528076E-1561-4926-B342-3424174F9539}"/>
              </a:ext>
            </a:extLst>
          </p:cNvPr>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9.web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应用测试</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345E22F-3D24-4DCA-9B33-45013A42DBCB}"/>
              </a:ext>
            </a:extLst>
          </p:cNvPr>
          <p:cNvSpPr/>
          <p:nvPr/>
        </p:nvSpPr>
        <p:spPr>
          <a:xfrm>
            <a:off x="1244138" y="2468572"/>
            <a:ext cx="9337964" cy="1384995"/>
          </a:xfrm>
          <a:prstGeom prst="rect">
            <a:avLst/>
          </a:prstGeom>
        </p:spPr>
        <p:txBody>
          <a:bodyPr wrap="square">
            <a:spAutoFit/>
          </a:bodyPr>
          <a:lstStyle/>
          <a:p>
            <a:r>
              <a:rPr lang="zh-CN" altLang="en-US" sz="2800" dirty="0"/>
              <a:t>测试是指通过识别缺陷和问题来评估产品质量以改进产品质量的活动，而其预期结果应该来自需求定义。通常，利益相关者的目标/关注点/期望是测试的基础。</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通过查询需求手册可得需求分析</a:t>
            </a:r>
          </a:p>
        </p:txBody>
      </p:sp>
      <p:pic>
        <p:nvPicPr>
          <p:cNvPr id="4" name="图片 1" descr="IMG_256"/>
          <p:cNvPicPr>
            <a:picLocks noGrp="1" noChangeAspect="1"/>
          </p:cNvPicPr>
          <p:nvPr>
            <p:ph idx="1"/>
            <p:custDataLst>
              <p:tags r:id="rId1"/>
            </p:custDataLst>
          </p:nvPr>
        </p:nvPicPr>
        <p:blipFill>
          <a:blip r:embed="rId3"/>
          <a:stretch>
            <a:fillRect/>
          </a:stretch>
        </p:blipFill>
        <p:spPr>
          <a:xfrm>
            <a:off x="506730" y="2255520"/>
            <a:ext cx="11129010" cy="3475355"/>
          </a:xfrm>
          <a:prstGeom prst="rect">
            <a:avLst/>
          </a:prstGeom>
          <a:noFill/>
          <a:ln w="9525">
            <a:noFill/>
          </a:ln>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1</a:t>
            </a:r>
            <a:r>
              <a:rPr lang="zh-CN" altLang="en-US"/>
              <a:t>：用户在未登录情况下能否进行评论功能</a:t>
            </a:r>
          </a:p>
        </p:txBody>
      </p:sp>
      <p:pic>
        <p:nvPicPr>
          <p:cNvPr id="4" name="图片 3"/>
          <p:cNvPicPr>
            <a:picLocks noChangeAspect="1"/>
          </p:cNvPicPr>
          <p:nvPr>
            <p:custDataLst>
              <p:tags r:id="rId1"/>
            </p:custDataLst>
          </p:nvPr>
        </p:nvPicPr>
        <p:blipFill>
          <a:blip r:embed="rId3"/>
          <a:stretch>
            <a:fillRect/>
          </a:stretch>
        </p:blipFill>
        <p:spPr>
          <a:xfrm>
            <a:off x="3174365" y="2640965"/>
            <a:ext cx="5842635" cy="3669665"/>
          </a:xfrm>
          <a:prstGeom prst="rect">
            <a:avLst/>
          </a:prstGeom>
          <a:noFill/>
          <a:ln>
            <a:noFill/>
          </a:ln>
        </p:spPr>
      </p:pic>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2</a:t>
            </a:r>
            <a:r>
              <a:rPr lang="zh-CN" altLang="en-US"/>
              <a:t>：用户对于自己想买物品的搜索（表单测试）</a:t>
            </a:r>
          </a:p>
          <a:p>
            <a:r>
              <a:rPr lang="zh-CN" altLang="en-US"/>
              <a:t>测试用例：当用户在查找物品输入框中输入</a:t>
            </a:r>
            <a:r>
              <a:rPr lang="en-US" altLang="zh-CN"/>
              <a:t>“</a:t>
            </a:r>
            <a:r>
              <a:rPr lang="zh-CN" altLang="en-US"/>
              <a:t>裙子</a:t>
            </a:r>
            <a:r>
              <a:rPr lang="en-US" altLang="zh-CN"/>
              <a:t>”</a:t>
            </a:r>
            <a:r>
              <a:rPr lang="zh-CN" altLang="en-US"/>
              <a:t>时</a:t>
            </a:r>
          </a:p>
        </p:txBody>
      </p:sp>
      <p:pic>
        <p:nvPicPr>
          <p:cNvPr id="4" name="图片 3"/>
          <p:cNvPicPr>
            <a:picLocks noChangeAspect="1"/>
          </p:cNvPicPr>
          <p:nvPr/>
        </p:nvPicPr>
        <p:blipFill>
          <a:blip r:embed="rId2"/>
          <a:stretch>
            <a:fillRect/>
          </a:stretch>
        </p:blipFill>
        <p:spPr>
          <a:xfrm>
            <a:off x="1390015" y="3376930"/>
            <a:ext cx="9411970" cy="2408555"/>
          </a:xfrm>
          <a:prstGeom prst="rect">
            <a:avLst/>
          </a:prstGeom>
          <a:noFill/>
          <a:ln>
            <a:noFill/>
          </a:ln>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3</a:t>
            </a:r>
            <a:r>
              <a:rPr lang="zh-CN" altLang="en-US"/>
              <a:t>：用户登录（表单测试）</a:t>
            </a:r>
          </a:p>
          <a:p>
            <a:r>
              <a:rPr lang="zh-CN" altLang="en-US"/>
              <a:t>测试用例：本项目系统是用</a:t>
            </a:r>
            <a:r>
              <a:rPr lang="en-US" altLang="zh-CN"/>
              <a:t>GitHub</a:t>
            </a:r>
            <a:r>
              <a:rPr lang="zh-CN" altLang="en-US"/>
              <a:t>登录</a:t>
            </a:r>
          </a:p>
        </p:txBody>
      </p:sp>
      <p:pic>
        <p:nvPicPr>
          <p:cNvPr id="6" name="图片 5"/>
          <p:cNvPicPr>
            <a:picLocks noChangeAspect="1"/>
          </p:cNvPicPr>
          <p:nvPr/>
        </p:nvPicPr>
        <p:blipFill>
          <a:blip r:embed="rId2"/>
          <a:stretch>
            <a:fillRect/>
          </a:stretch>
        </p:blipFill>
        <p:spPr>
          <a:xfrm>
            <a:off x="7952105" y="913130"/>
            <a:ext cx="2513965" cy="4710430"/>
          </a:xfrm>
          <a:prstGeom prst="rect">
            <a:avLst/>
          </a:prstGeom>
          <a:noFill/>
          <a:ln>
            <a:noFill/>
          </a:ln>
        </p:spPr>
      </p:pic>
      <p:pic>
        <p:nvPicPr>
          <p:cNvPr id="4" name="图片 3"/>
          <p:cNvPicPr>
            <a:picLocks noChangeAspect="1"/>
          </p:cNvPicPr>
          <p:nvPr/>
        </p:nvPicPr>
        <p:blipFill>
          <a:blip r:embed="rId3"/>
          <a:stretch>
            <a:fillRect/>
          </a:stretch>
        </p:blipFill>
        <p:spPr>
          <a:xfrm rot="10800000" flipH="1" flipV="1">
            <a:off x="321310" y="5863590"/>
            <a:ext cx="11549380" cy="31369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1</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项目建议书</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67" name="内容占位符 2">
            <a:extLst>
              <a:ext uri="{FF2B5EF4-FFF2-40B4-BE49-F238E27FC236}">
                <a16:creationId xmlns:a16="http://schemas.microsoft.com/office/drawing/2014/main" id="{48893B7E-CA4D-4F7D-AEAB-932D86497114}"/>
              </a:ext>
            </a:extLst>
          </p:cNvPr>
          <p:cNvSpPr txBox="1">
            <a:spLocks/>
          </p:cNvSpPr>
          <p:nvPr/>
        </p:nvSpPr>
        <p:spPr>
          <a:xfrm>
            <a:off x="1177303" y="1495898"/>
            <a:ext cx="9097963" cy="5179221"/>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b="1" dirty="0">
                <a:solidFill>
                  <a:schemeClr val="tx1"/>
                </a:solidFill>
                <a:latin typeface="+mn-lt"/>
                <a:ea typeface="方正兰亭超细黑简体" panose="02000000000000000000" pitchFamily="2" charset="-122"/>
              </a:rPr>
              <a:t>项目背景</a:t>
            </a:r>
            <a:r>
              <a:rPr lang="en-US" altLang="zh-CN" b="1" dirty="0">
                <a:latin typeface="+mn-lt"/>
                <a:ea typeface="方正兰亭超细黑简体" panose="02000000000000000000" pitchFamily="2" charset="-122"/>
              </a:rPr>
              <a:t>	</a:t>
            </a:r>
          </a:p>
          <a:p>
            <a:pPr marL="0" indent="0">
              <a:lnSpc>
                <a:spcPct val="150000"/>
              </a:lnSpc>
              <a:buFont typeface="Arial" panose="020B0604020202020204" pitchFamily="34" charset="0"/>
              <a:buNone/>
            </a:pPr>
            <a:r>
              <a:rPr lang="en-US" altLang="zh-CN" sz="1600" dirty="0">
                <a:latin typeface="+mn-lt"/>
                <a:ea typeface="宋体" panose="02010600030101010101" pitchFamily="2" charset="-122"/>
              </a:rPr>
              <a:t>	</a:t>
            </a:r>
            <a:r>
              <a:rPr lang="zh-CN" altLang="en-US" sz="1600" dirty="0">
                <a:solidFill>
                  <a:schemeClr val="tx1"/>
                </a:solidFill>
                <a:latin typeface="+mn-lt"/>
                <a:ea typeface="宋体" panose="02010600030101010101" pitchFamily="2" charset="-122"/>
              </a:rPr>
              <a:t>在大学校园里，存在着很多的二手商品，如闲置的课本、物品等，但是由于信息资源的不流通以及传统二手商品信息交流方式的笨拙，导致了很多仍然具有一定价值或者具有非常价值的二手商品的囤积，乃至被当作废弃物处理。这使得有购买或出售意向的同学无从下手，传统的线上购买模式又存在着效率低和无法保证交易的安全性等问题。</a:t>
            </a:r>
            <a:endParaRPr lang="en-GB" altLang="zh-CN" sz="1600" dirty="0">
              <a:solidFill>
                <a:schemeClr val="tx1"/>
              </a:solidFill>
              <a:latin typeface="+mn-lt"/>
              <a:ea typeface="宋体" panose="02010600030101010101" pitchFamily="2" charset="-122"/>
            </a:endParaRPr>
          </a:p>
          <a:p>
            <a:pPr marL="0" indent="0">
              <a:lnSpc>
                <a:spcPct val="150000"/>
              </a:lnSpc>
              <a:buFont typeface="Arial" panose="020B0604020202020204" pitchFamily="34" charset="0"/>
              <a:buNone/>
            </a:pPr>
            <a:endParaRPr lang="en-US" altLang="zh-CN" sz="1600" dirty="0">
              <a:solidFill>
                <a:schemeClr val="tx1"/>
              </a:solidFill>
              <a:latin typeface="+mn-lt"/>
              <a:ea typeface="宋体" panose="02010600030101010101" pitchFamily="2" charset="-122"/>
            </a:endParaRPr>
          </a:p>
          <a:p>
            <a:pPr marL="0" indent="0">
              <a:buFont typeface="Arial" panose="020B0604020202020204" pitchFamily="34" charset="0"/>
              <a:buNone/>
            </a:pPr>
            <a:r>
              <a:rPr lang="zh-CN" altLang="en-US" b="1" dirty="0">
                <a:solidFill>
                  <a:schemeClr val="tx1"/>
                </a:solidFill>
                <a:latin typeface="+mn-lt"/>
                <a:ea typeface="方正兰亭超细黑简体" panose="02000000000000000000" pitchFamily="2" charset="-122"/>
              </a:rPr>
              <a:t>业务目标</a:t>
            </a:r>
            <a:endParaRPr lang="en-US" altLang="zh-CN" b="1" dirty="0">
              <a:solidFill>
                <a:schemeClr val="tx1"/>
              </a:solidFill>
              <a:latin typeface="+mn-lt"/>
              <a:ea typeface="方正兰亭超细黑简体" panose="02000000000000000000" pitchFamily="2" charset="-122"/>
            </a:endParaRPr>
          </a:p>
          <a:p>
            <a:pPr>
              <a:buFont typeface="Wingdings" panose="05000000000000000000" pitchFamily="2" charset="2"/>
              <a:buChar char="Ø"/>
            </a:pPr>
            <a:r>
              <a:rPr lang="zh-CN" altLang="en-US" sz="1600" dirty="0">
                <a:solidFill>
                  <a:schemeClr val="tx1"/>
                </a:solidFill>
                <a:latin typeface="+mn-lt"/>
                <a:ea typeface="宋体" panose="02010600030101010101" pitchFamily="2" charset="-122"/>
              </a:rPr>
              <a:t>用户可以在平台上面发布想出售的旧物。</a:t>
            </a:r>
          </a:p>
          <a:p>
            <a:pPr>
              <a:buFont typeface="Wingdings" panose="05000000000000000000" pitchFamily="2" charset="2"/>
              <a:buChar char="Ø"/>
            </a:pPr>
            <a:r>
              <a:rPr lang="zh-CN" altLang="en-US" sz="1600" dirty="0">
                <a:solidFill>
                  <a:schemeClr val="tx1"/>
                </a:solidFill>
                <a:latin typeface="+mn-lt"/>
                <a:ea typeface="宋体" panose="02010600030101010101" pitchFamily="2" charset="-122"/>
              </a:rPr>
              <a:t>可以在平台上面检索想购买的旧物的帖子，货比三家。</a:t>
            </a:r>
          </a:p>
          <a:p>
            <a:pPr>
              <a:buFont typeface="Wingdings" panose="05000000000000000000" pitchFamily="2" charset="2"/>
              <a:buChar char="Ø"/>
            </a:pPr>
            <a:r>
              <a:rPr lang="zh-CN" altLang="en-US" sz="1600" dirty="0">
                <a:solidFill>
                  <a:schemeClr val="tx1"/>
                </a:solidFill>
                <a:latin typeface="+mn-lt"/>
                <a:ea typeface="宋体" panose="02010600030101010101" pitchFamily="2" charset="-122"/>
              </a:rPr>
              <a:t>用户可以浏览其他用户想出售的旧物，同时可以与该用户进行私密聊天，进而了解旧物详情。</a:t>
            </a:r>
          </a:p>
          <a:p>
            <a:pPr marL="0" indent="0">
              <a:lnSpc>
                <a:spcPct val="150000"/>
              </a:lnSpc>
              <a:buFont typeface="Arial" panose="020B0604020202020204" pitchFamily="34" charset="0"/>
              <a:buNone/>
            </a:pPr>
            <a:endParaRPr lang="en-US" altLang="zh-CN" sz="1600" dirty="0">
              <a:latin typeface="+mn-lt"/>
              <a:ea typeface="宋体" panose="02010600030101010101" pitchFamily="2" charset="-122"/>
            </a:endParaRPr>
          </a:p>
          <a:p>
            <a:pPr marL="0" indent="0">
              <a:lnSpc>
                <a:spcPct val="150000"/>
              </a:lnSpc>
              <a:buFont typeface="Arial" panose="020B0604020202020204" pitchFamily="34" charset="0"/>
              <a:buNone/>
            </a:pPr>
            <a:endParaRPr lang="zh-CN" altLang="en-US" sz="1600" dirty="0">
              <a:latin typeface="+mn-lt"/>
              <a:ea typeface="宋体" panose="02010600030101010101" pitchFamily="2" charset="-122"/>
            </a:endParaRPr>
          </a:p>
          <a:p>
            <a:pPr marL="0" indent="0">
              <a:buFont typeface="Arial" panose="020B0604020202020204" pitchFamily="34" charset="0"/>
              <a:buNone/>
            </a:pPr>
            <a:endParaRPr lang="zh-CN" altLang="en-US" dirty="0">
              <a:latin typeface="+mn-lt"/>
              <a:ea typeface="方正兰亭超细黑简体" panose="02000000000000000000" pitchFamily="2" charset="-122"/>
            </a:endParaRPr>
          </a:p>
        </p:txBody>
      </p:sp>
    </p:spTree>
    <p:extLst>
      <p:ext uri="{BB962C8B-B14F-4D97-AF65-F5344CB8AC3E}">
        <p14:creationId xmlns:p14="http://schemas.microsoft.com/office/powerpoint/2010/main" val="229448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randombar(horizontal)">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randombar(horizontal)">
                                      <p:cBhvr>
                                        <p:cTn id="12" dur="500"/>
                                        <p:tgtEl>
                                          <p:spTgt spid="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normAutofit fontScale="92500" lnSpcReduction="10000"/>
          </a:bodyPr>
          <a:lstStyle/>
          <a:p>
            <a:r>
              <a:rPr lang="zh-CN" altLang="en-US"/>
              <a:t>测试</a:t>
            </a:r>
            <a:r>
              <a:rPr lang="en-US" altLang="zh-CN"/>
              <a:t>4</a:t>
            </a:r>
            <a:r>
              <a:rPr lang="zh-CN" altLang="en-US"/>
              <a:t>：</a:t>
            </a:r>
            <a:r>
              <a:rPr lang="en-US" altLang="zh-CN"/>
              <a:t>“</a:t>
            </a:r>
            <a:r>
              <a:rPr lang="zh-CN" altLang="en-US"/>
              <a:t>热门关注</a:t>
            </a:r>
            <a:r>
              <a:rPr lang="en-US" altLang="zh-CN"/>
              <a:t>”</a:t>
            </a:r>
            <a:r>
              <a:rPr lang="zh-CN" altLang="en-US"/>
              <a:t>是否按热度排序</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可以看到当浏览量第二的网页浏览量超过第一时，该网页在热度榜上升至第一</a:t>
            </a:r>
          </a:p>
        </p:txBody>
      </p:sp>
      <p:pic>
        <p:nvPicPr>
          <p:cNvPr id="7" name="图片 2"/>
          <p:cNvPicPr>
            <a:picLocks noChangeAspect="1"/>
          </p:cNvPicPr>
          <p:nvPr/>
        </p:nvPicPr>
        <p:blipFill>
          <a:blip r:embed="rId2"/>
          <a:stretch>
            <a:fillRect/>
          </a:stretch>
        </p:blipFill>
        <p:spPr>
          <a:xfrm>
            <a:off x="1845310" y="2447925"/>
            <a:ext cx="2480310" cy="2539365"/>
          </a:xfrm>
          <a:prstGeom prst="rect">
            <a:avLst/>
          </a:prstGeom>
          <a:noFill/>
          <a:ln>
            <a:noFill/>
          </a:ln>
        </p:spPr>
      </p:pic>
      <p:pic>
        <p:nvPicPr>
          <p:cNvPr id="5" name="图片 1"/>
          <p:cNvPicPr>
            <a:picLocks noChangeAspect="1"/>
          </p:cNvPicPr>
          <p:nvPr/>
        </p:nvPicPr>
        <p:blipFill>
          <a:blip r:embed="rId3"/>
          <a:stretch>
            <a:fillRect/>
          </a:stretch>
        </p:blipFill>
        <p:spPr>
          <a:xfrm>
            <a:off x="6252210" y="2447925"/>
            <a:ext cx="2401570" cy="2538730"/>
          </a:xfrm>
          <a:prstGeom prst="rect">
            <a:avLst/>
          </a:prstGeom>
          <a:noFill/>
          <a:ln>
            <a:noFill/>
          </a:ln>
        </p:spPr>
      </p:pic>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5</a:t>
            </a:r>
            <a:r>
              <a:rPr lang="zh-CN" altLang="en-US"/>
              <a:t>：用户在登录状态下的评论功能</a:t>
            </a:r>
          </a:p>
        </p:txBody>
      </p:sp>
      <p:pic>
        <p:nvPicPr>
          <p:cNvPr id="8" name="图片 3"/>
          <p:cNvPicPr>
            <a:picLocks noChangeAspect="1"/>
          </p:cNvPicPr>
          <p:nvPr/>
        </p:nvPicPr>
        <p:blipFill>
          <a:blip r:embed="rId2"/>
          <a:stretch>
            <a:fillRect/>
          </a:stretch>
        </p:blipFill>
        <p:spPr>
          <a:xfrm>
            <a:off x="2887345" y="2531110"/>
            <a:ext cx="1818640" cy="1795780"/>
          </a:xfrm>
          <a:prstGeom prst="rect">
            <a:avLst/>
          </a:prstGeom>
          <a:noFill/>
          <a:ln>
            <a:noFill/>
          </a:ln>
        </p:spPr>
      </p:pic>
      <p:pic>
        <p:nvPicPr>
          <p:cNvPr id="9" name="图片 4"/>
          <p:cNvPicPr>
            <a:picLocks noChangeAspect="1"/>
          </p:cNvPicPr>
          <p:nvPr/>
        </p:nvPicPr>
        <p:blipFill>
          <a:blip r:embed="rId3"/>
          <a:stretch>
            <a:fillRect/>
          </a:stretch>
        </p:blipFill>
        <p:spPr>
          <a:xfrm>
            <a:off x="2239010" y="4591685"/>
            <a:ext cx="6556375" cy="1984375"/>
          </a:xfrm>
          <a:prstGeom prst="rect">
            <a:avLst/>
          </a:prstGeom>
          <a:noFill/>
          <a:ln>
            <a:noFill/>
          </a:ln>
        </p:spPr>
      </p:pic>
      <p:pic>
        <p:nvPicPr>
          <p:cNvPr id="10" name="图片 5"/>
          <p:cNvPicPr>
            <a:picLocks noChangeAspect="1"/>
          </p:cNvPicPr>
          <p:nvPr/>
        </p:nvPicPr>
        <p:blipFill>
          <a:blip r:embed="rId4"/>
          <a:stretch>
            <a:fillRect/>
          </a:stretch>
        </p:blipFill>
        <p:spPr>
          <a:xfrm>
            <a:off x="6398895" y="2531110"/>
            <a:ext cx="1902460" cy="1795780"/>
          </a:xfrm>
          <a:prstGeom prst="rect">
            <a:avLst/>
          </a:prstGeom>
          <a:noFill/>
          <a:ln>
            <a:noFill/>
          </a:ln>
        </p:spPr>
      </p:pic>
      <p:cxnSp>
        <p:nvCxnSpPr>
          <p:cNvPr id="4" name="曲线连接符 3"/>
          <p:cNvCxnSpPr>
            <a:stCxn id="8" idx="1"/>
            <a:endCxn id="9" idx="1"/>
          </p:cNvCxnSpPr>
          <p:nvPr/>
        </p:nvCxnSpPr>
        <p:spPr>
          <a:xfrm rot="10800000" flipV="1">
            <a:off x="2238375" y="3429000"/>
            <a:ext cx="648335" cy="2155190"/>
          </a:xfrm>
          <a:prstGeom prst="curvedConnector3">
            <a:avLst>
              <a:gd name="adj1" fmla="val 136729"/>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曲线连接符 4"/>
          <p:cNvCxnSpPr>
            <a:stCxn id="9" idx="3"/>
            <a:endCxn id="10" idx="3"/>
          </p:cNvCxnSpPr>
          <p:nvPr/>
        </p:nvCxnSpPr>
        <p:spPr>
          <a:xfrm flipH="1" flipV="1">
            <a:off x="8301355" y="3429000"/>
            <a:ext cx="494030" cy="2155190"/>
          </a:xfrm>
          <a:prstGeom prst="curvedConnector3">
            <a:avLst>
              <a:gd name="adj1" fmla="val -4820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6</a:t>
            </a:r>
            <a:r>
              <a:rPr lang="zh-CN" altLang="en-US"/>
              <a:t>：点赞以及重复点赞</a:t>
            </a:r>
          </a:p>
          <a:p>
            <a:endParaRPr lang="zh-CN" altLang="en-US"/>
          </a:p>
          <a:p>
            <a:endParaRPr lang="zh-CN" altLang="en-US"/>
          </a:p>
          <a:p>
            <a:endParaRPr lang="zh-CN" altLang="en-US"/>
          </a:p>
          <a:p>
            <a:endParaRPr lang="zh-CN" altLang="en-US"/>
          </a:p>
          <a:p>
            <a:endParaRPr lang="zh-CN" altLang="en-US"/>
          </a:p>
          <a:p>
            <a:endParaRPr lang="zh-CN" altLang="en-US"/>
          </a:p>
          <a:p>
            <a:r>
              <a:rPr lang="zh-CN" altLang="en-US"/>
              <a:t>可以看到已登录的用户可以对评价进行点赞，并且不能重复点赞</a:t>
            </a:r>
          </a:p>
        </p:txBody>
      </p:sp>
      <p:pic>
        <p:nvPicPr>
          <p:cNvPr id="11" name="图片 6"/>
          <p:cNvPicPr>
            <a:picLocks noChangeAspect="1"/>
          </p:cNvPicPr>
          <p:nvPr/>
        </p:nvPicPr>
        <p:blipFill>
          <a:blip r:embed="rId2"/>
          <a:stretch>
            <a:fillRect/>
          </a:stretch>
        </p:blipFill>
        <p:spPr>
          <a:xfrm>
            <a:off x="3176905" y="2494280"/>
            <a:ext cx="5838825" cy="2762250"/>
          </a:xfrm>
          <a:prstGeom prst="rect">
            <a:avLst/>
          </a:prstGeom>
          <a:noFill/>
          <a:ln>
            <a:noFill/>
          </a:ln>
        </p:spPr>
      </p:pic>
    </p:spTree>
  </p:cSld>
  <p:clrMapOvr>
    <a:masterClrMapping/>
  </p:clrMapOvr>
  <p:transition>
    <p:newsfla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7</a:t>
            </a:r>
            <a:r>
              <a:rPr lang="zh-CN" altLang="en-US"/>
              <a:t>：店家发布商品的功能</a:t>
            </a:r>
          </a:p>
        </p:txBody>
      </p:sp>
      <p:pic>
        <p:nvPicPr>
          <p:cNvPr id="13" name="图片 8"/>
          <p:cNvPicPr>
            <a:picLocks noChangeAspect="1"/>
          </p:cNvPicPr>
          <p:nvPr/>
        </p:nvPicPr>
        <p:blipFill>
          <a:blip r:embed="rId2"/>
          <a:stretch>
            <a:fillRect/>
          </a:stretch>
        </p:blipFill>
        <p:spPr>
          <a:xfrm>
            <a:off x="838200" y="2818765"/>
            <a:ext cx="5453380" cy="3358515"/>
          </a:xfrm>
          <a:prstGeom prst="rect">
            <a:avLst/>
          </a:prstGeom>
          <a:noFill/>
          <a:ln>
            <a:noFill/>
          </a:ln>
        </p:spPr>
      </p:pic>
      <p:sp>
        <p:nvSpPr>
          <p:cNvPr id="4" name="文本框 3"/>
          <p:cNvSpPr txBox="1"/>
          <p:nvPr/>
        </p:nvSpPr>
        <p:spPr>
          <a:xfrm>
            <a:off x="6803390" y="3155950"/>
            <a:ext cx="4277995" cy="1691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rPr>
              <a:t>        </a:t>
            </a:r>
            <a:r>
              <a:rPr kumimoji="0" lang="zh-CN" altLang="en-US" sz="24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rPr>
              <a:t>可以看到，商家可以进行发布新商品的功能，并且图中的插入图片、加粗字体等等功能经过测试也是可以使用的。</a:t>
            </a:r>
          </a:p>
        </p:txBody>
      </p:sp>
    </p:spTree>
  </p:cSld>
  <p:clrMapOvr>
    <a:masterClrMapping/>
  </p:clrMapOvr>
  <p:transition>
    <p:split orient="ver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功能需求测试</a:t>
            </a:r>
          </a:p>
        </p:txBody>
      </p:sp>
      <p:sp>
        <p:nvSpPr>
          <p:cNvPr id="3" name="内容占位符 2"/>
          <p:cNvSpPr>
            <a:spLocks noGrp="1"/>
          </p:cNvSpPr>
          <p:nvPr>
            <p:ph idx="1"/>
          </p:nvPr>
        </p:nvSpPr>
        <p:spPr/>
        <p:txBody>
          <a:bodyPr/>
          <a:lstStyle/>
          <a:p>
            <a:r>
              <a:rPr lang="zh-CN" altLang="en-US"/>
              <a:t>测试</a:t>
            </a:r>
            <a:r>
              <a:rPr lang="en-US" altLang="zh-CN"/>
              <a:t>8</a:t>
            </a:r>
            <a:r>
              <a:rPr lang="zh-CN" altLang="en-US"/>
              <a:t>：用户的个人资料</a:t>
            </a:r>
          </a:p>
          <a:p>
            <a:r>
              <a:rPr lang="zh-CN" altLang="en-US"/>
              <a:t>用户可以查看个人资料</a:t>
            </a:r>
          </a:p>
        </p:txBody>
      </p:sp>
      <p:pic>
        <p:nvPicPr>
          <p:cNvPr id="14" name="图片 9"/>
          <p:cNvPicPr>
            <a:picLocks noChangeAspect="1"/>
          </p:cNvPicPr>
          <p:nvPr/>
        </p:nvPicPr>
        <p:blipFill>
          <a:blip r:embed="rId2"/>
          <a:stretch>
            <a:fillRect/>
          </a:stretch>
        </p:blipFill>
        <p:spPr>
          <a:xfrm>
            <a:off x="2146300" y="3208020"/>
            <a:ext cx="7899400" cy="1586865"/>
          </a:xfrm>
          <a:prstGeom prst="rect">
            <a:avLst/>
          </a:prstGeom>
          <a:noFill/>
          <a:ln>
            <a:noFill/>
          </a:ln>
        </p:spPr>
      </p:pic>
    </p:spTree>
  </p:cSld>
  <p:clrMapOvr>
    <a:masterClrMapping/>
  </p:clrMapOvr>
  <p:transition>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-cookie</a:t>
            </a:r>
            <a:r>
              <a:rPr lang="zh-CN" altLang="en-US"/>
              <a:t>测试</a:t>
            </a:r>
          </a:p>
        </p:txBody>
      </p:sp>
      <p:pic>
        <p:nvPicPr>
          <p:cNvPr id="15" name="图片 10"/>
          <p:cNvPicPr>
            <a:picLocks noGrp="1" noChangeAspect="1"/>
          </p:cNvPicPr>
          <p:nvPr>
            <p:ph idx="1"/>
          </p:nvPr>
        </p:nvPicPr>
        <p:blipFill>
          <a:blip r:embed="rId2"/>
          <a:stretch>
            <a:fillRect/>
          </a:stretch>
        </p:blipFill>
        <p:spPr>
          <a:xfrm>
            <a:off x="1741805" y="2107565"/>
            <a:ext cx="8707755" cy="1833880"/>
          </a:xfrm>
          <a:prstGeom prst="rect">
            <a:avLst/>
          </a:prstGeom>
          <a:noFill/>
          <a:ln>
            <a:noFill/>
          </a:ln>
        </p:spPr>
      </p:pic>
      <p:sp>
        <p:nvSpPr>
          <p:cNvPr id="100" name="文本框 99"/>
          <p:cNvSpPr txBox="1"/>
          <p:nvPr/>
        </p:nvSpPr>
        <p:spPr>
          <a:xfrm>
            <a:off x="1290320" y="4603750"/>
            <a:ext cx="9611995" cy="46037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rPr>
              <a:t>由图中可以测试出，</a:t>
            </a:r>
            <a:r>
              <a:rPr kumimoji="0" lang="en-US" sz="24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Times New Roman" panose="02020603050405020304" charset="0"/>
              </a:rPr>
              <a:t>cookie</a:t>
            </a:r>
            <a:r>
              <a:rPr kumimoji="0" lang="zh-CN" altLang="en-US" sz="24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rPr>
              <a:t>可以缓存前端的一部分数据</a:t>
            </a:r>
            <a:endParaRPr kumimoji="0" lang="zh-CN" altLang="en-US" sz="24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Tree>
  </p:cSld>
  <p:clrMapOvr>
    <a:masterClrMapping/>
  </p:clrMapOvr>
  <p:transition>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功能测试</a:t>
            </a:r>
            <a:r>
              <a:rPr lang="en-US" altLang="zh-CN"/>
              <a:t>-</a:t>
            </a:r>
            <a:r>
              <a:rPr lang="zh-CN" altLang="en-US"/>
              <a:t>兼容性测试</a:t>
            </a:r>
          </a:p>
        </p:txBody>
      </p:sp>
      <p:sp>
        <p:nvSpPr>
          <p:cNvPr id="3" name="内容占位符 2"/>
          <p:cNvSpPr>
            <a:spLocks noGrp="1"/>
          </p:cNvSpPr>
          <p:nvPr>
            <p:ph idx="1"/>
          </p:nvPr>
        </p:nvSpPr>
        <p:spPr/>
        <p:txBody>
          <a:bodyPr/>
          <a:lstStyle/>
          <a:p>
            <a:r>
              <a:rPr lang="zh-CN" altLang="en-US"/>
              <a:t>经测试，系统在谷歌浏览器、手机浏览器、</a:t>
            </a:r>
            <a:r>
              <a:rPr lang="en-US" altLang="zh-CN"/>
              <a:t>ipad</a:t>
            </a:r>
            <a:r>
              <a:rPr lang="zh-CN" altLang="en-US"/>
              <a:t>浏览器、</a:t>
            </a:r>
            <a:r>
              <a:rPr lang="en-US" altLang="zh-CN"/>
              <a:t>IE</a:t>
            </a:r>
            <a:r>
              <a:rPr lang="zh-CN" altLang="en-US"/>
              <a:t>浏览器均可以兼容</a:t>
            </a:r>
          </a:p>
        </p:txBody>
      </p:sp>
      <p:pic>
        <p:nvPicPr>
          <p:cNvPr id="12" name="图片 12" descr="谷歌"/>
          <p:cNvPicPr>
            <a:picLocks noChangeAspect="1"/>
          </p:cNvPicPr>
          <p:nvPr/>
        </p:nvPicPr>
        <p:blipFill>
          <a:blip r:embed="rId2"/>
          <a:stretch>
            <a:fillRect/>
          </a:stretch>
        </p:blipFill>
        <p:spPr>
          <a:xfrm>
            <a:off x="2591435" y="2970530"/>
            <a:ext cx="2696845" cy="1456690"/>
          </a:xfrm>
          <a:prstGeom prst="rect">
            <a:avLst/>
          </a:prstGeom>
        </p:spPr>
      </p:pic>
      <p:pic>
        <p:nvPicPr>
          <p:cNvPr id="16" name="图片 16" descr="手机端"/>
          <p:cNvPicPr>
            <a:picLocks noChangeAspect="1"/>
          </p:cNvPicPr>
          <p:nvPr/>
        </p:nvPicPr>
        <p:blipFill>
          <a:blip r:embed="rId3"/>
          <a:stretch>
            <a:fillRect/>
          </a:stretch>
        </p:blipFill>
        <p:spPr>
          <a:xfrm>
            <a:off x="6717665" y="2967355"/>
            <a:ext cx="2746375" cy="1459865"/>
          </a:xfrm>
          <a:prstGeom prst="rect">
            <a:avLst/>
          </a:prstGeom>
        </p:spPr>
      </p:pic>
      <p:pic>
        <p:nvPicPr>
          <p:cNvPr id="17" name="图片 17" descr="ipad"/>
          <p:cNvPicPr>
            <a:picLocks noChangeAspect="1"/>
          </p:cNvPicPr>
          <p:nvPr/>
        </p:nvPicPr>
        <p:blipFill>
          <a:blip r:embed="rId4"/>
          <a:stretch>
            <a:fillRect/>
          </a:stretch>
        </p:blipFill>
        <p:spPr>
          <a:xfrm>
            <a:off x="2591435" y="4718050"/>
            <a:ext cx="2713990" cy="1459230"/>
          </a:xfrm>
          <a:prstGeom prst="rect">
            <a:avLst/>
          </a:prstGeom>
        </p:spPr>
      </p:pic>
      <p:pic>
        <p:nvPicPr>
          <p:cNvPr id="18" name="图片 18" descr="IE"/>
          <p:cNvPicPr>
            <a:picLocks noChangeAspect="1"/>
          </p:cNvPicPr>
          <p:nvPr/>
        </p:nvPicPr>
        <p:blipFill>
          <a:blip r:embed="rId5"/>
          <a:stretch>
            <a:fillRect/>
          </a:stretch>
        </p:blipFill>
        <p:spPr>
          <a:xfrm>
            <a:off x="6717665" y="4718050"/>
            <a:ext cx="2746375" cy="1463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导航测试</a:t>
            </a:r>
          </a:p>
        </p:txBody>
      </p:sp>
      <p:sp>
        <p:nvSpPr>
          <p:cNvPr id="3" name="内容占位符 2"/>
          <p:cNvSpPr>
            <a:spLocks noGrp="1"/>
          </p:cNvSpPr>
          <p:nvPr>
            <p:ph idx="1"/>
          </p:nvPr>
        </p:nvSpPr>
        <p:spPr/>
        <p:txBody>
          <a:bodyPr/>
          <a:lstStyle/>
          <a:p>
            <a:r>
              <a:rPr lang="zh-CN" altLang="en-US"/>
              <a:t>点击网页左上角的LOGO可以回到系统主页，点击新回复按钮可以看到最新的点赞以及评论消息，点击个人信息可以查看用户的个人资料。</a:t>
            </a: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性能测试</a:t>
            </a:r>
          </a:p>
        </p:txBody>
      </p:sp>
      <p:sp>
        <p:nvSpPr>
          <p:cNvPr id="3" name="内容占位符 2"/>
          <p:cNvSpPr>
            <a:spLocks noGrp="1"/>
          </p:cNvSpPr>
          <p:nvPr>
            <p:ph idx="1"/>
          </p:nvPr>
        </p:nvSpPr>
        <p:spPr/>
        <p:txBody>
          <a:bodyPr/>
          <a:lstStyle/>
          <a:p>
            <a:r>
              <a:rPr lang="zh-CN" altLang="en-US"/>
              <a:t>由于白天时间GitHub用户访问量小，所以项目在白天的连接速度较快，并且连接质量较高。夜晚时间GitHub用户访问量大，项目在夜晚的连接速度较慢，并且质量较低。</a:t>
            </a:r>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安全测试</a:t>
            </a:r>
          </a:p>
        </p:txBody>
      </p:sp>
      <p:sp>
        <p:nvSpPr>
          <p:cNvPr id="3" name="内容占位符 2"/>
          <p:cNvSpPr>
            <a:spLocks noGrp="1"/>
          </p:cNvSpPr>
          <p:nvPr>
            <p:ph idx="1"/>
          </p:nvPr>
        </p:nvSpPr>
        <p:spPr/>
        <p:txBody>
          <a:bodyPr/>
          <a:lstStyle/>
          <a:p>
            <a:r>
              <a:rPr lang="zh-CN" altLang="en-US"/>
              <a:t>由于整个系统是采用GitHub授权登录的，所以可以肯定的是未经授权的用户不能登录此二手平台交易系统。系统的安全性较高。</a:t>
            </a:r>
          </a:p>
        </p:txBody>
      </p:sp>
    </p:spTree>
  </p:cSld>
  <p:clrMapOvr>
    <a:masterClrMapping/>
  </p:clrMapOvr>
  <p:transition>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1.</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项目建议书</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6328444-0250-40DA-82A2-7EEE16CAA461}"/>
              </a:ext>
            </a:extLst>
          </p:cNvPr>
          <p:cNvSpPr txBox="1">
            <a:spLocks/>
          </p:cNvSpPr>
          <p:nvPr/>
        </p:nvSpPr>
        <p:spPr>
          <a:xfrm>
            <a:off x="1051961" y="1608729"/>
            <a:ext cx="9317171" cy="4235118"/>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solidFill>
                  <a:schemeClr val="tx1"/>
                </a:solidFill>
                <a:latin typeface="+mj-ea"/>
                <a:ea typeface="+mj-ea"/>
              </a:rPr>
              <a:t>解决核心问题</a:t>
            </a:r>
            <a:endParaRPr lang="en-US" altLang="zh-CN" b="1" dirty="0">
              <a:solidFill>
                <a:schemeClr val="tx1"/>
              </a:solidFill>
              <a:latin typeface="+mj-ea"/>
              <a:ea typeface="+mj-ea"/>
            </a:endParaRPr>
          </a:p>
          <a:p>
            <a:pPr marL="0" indent="0">
              <a:buFont typeface="Arial" panose="020B0604020202020204" pitchFamily="34" charset="0"/>
              <a:buNone/>
            </a:pPr>
            <a:r>
              <a:rPr lang="zh-CN" altLang="en-US" sz="1600" dirty="0">
                <a:solidFill>
                  <a:schemeClr val="tx1"/>
                </a:solidFill>
                <a:latin typeface="宋体" panose="02010600030101010101" pitchFamily="2" charset="-122"/>
                <a:ea typeface="宋体" panose="02010600030101010101" pitchFamily="2" charset="-122"/>
              </a:rPr>
              <a:t>系统完成的主要功能有：</a:t>
            </a:r>
            <a:endParaRPr lang="en-US" altLang="zh-CN" sz="1600" dirty="0">
              <a:solidFill>
                <a:schemeClr val="tx1"/>
              </a:solidFill>
              <a:latin typeface="宋体" panose="02010600030101010101" pitchFamily="2" charset="-122"/>
              <a:ea typeface="宋体" panose="02010600030101010101" pitchFamily="2" charset="-122"/>
            </a:endParaRPr>
          </a:p>
          <a:p>
            <a:pPr marL="0" indent="0">
              <a:buFont typeface="Arial" panose="020B0604020202020204" pitchFamily="34" charset="0"/>
              <a:buNone/>
            </a:pPr>
            <a:r>
              <a:rPr lang="zh-CN" altLang="en-US" sz="1600" dirty="0">
                <a:solidFill>
                  <a:schemeClr val="tx1"/>
                </a:solidFill>
                <a:latin typeface="宋体" panose="02010600030101010101" pitchFamily="2" charset="-122"/>
                <a:ea typeface="宋体" panose="02010600030101010101" pitchFamily="2" charset="-122"/>
              </a:rPr>
              <a:t>用户设置功能、发布信息功能、信息管理功能、搜索信息功能，留言功能，及系统管理功能</a:t>
            </a:r>
            <a:endParaRPr lang="en-GB" altLang="zh-CN" sz="1600" dirty="0">
              <a:solidFill>
                <a:schemeClr val="tx1"/>
              </a:solidFill>
              <a:latin typeface="宋体" panose="02010600030101010101" pitchFamily="2" charset="-122"/>
              <a:ea typeface="宋体" panose="02010600030101010101" pitchFamily="2" charset="-122"/>
            </a:endParaRPr>
          </a:p>
          <a:p>
            <a:pPr marL="0" indent="0">
              <a:buFont typeface="Arial" panose="020B0604020202020204" pitchFamily="34" charset="0"/>
              <a:buNone/>
            </a:pPr>
            <a:endParaRPr lang="en-US" altLang="zh-CN" sz="1600" dirty="0">
              <a:solidFill>
                <a:schemeClr val="tx1"/>
              </a:solidFill>
              <a:latin typeface="宋体" panose="02010600030101010101" pitchFamily="2" charset="-122"/>
              <a:ea typeface="宋体" panose="02010600030101010101" pitchFamily="2" charset="-122"/>
            </a:endParaRPr>
          </a:p>
          <a:p>
            <a:pPr marL="0" indent="0">
              <a:buFont typeface="Arial" panose="020B0604020202020204" pitchFamily="34" charset="0"/>
              <a:buNone/>
            </a:pPr>
            <a:r>
              <a:rPr lang="zh-CN" altLang="en-US" b="1" dirty="0">
                <a:solidFill>
                  <a:schemeClr val="tx1"/>
                </a:solidFill>
                <a:latin typeface="+mj-ea"/>
                <a:ea typeface="+mj-ea"/>
              </a:rPr>
              <a:t>预估效益</a:t>
            </a:r>
            <a:endParaRPr lang="en-US" altLang="zh-CN" b="1" dirty="0">
              <a:solidFill>
                <a:schemeClr val="tx1"/>
              </a:solidFill>
              <a:latin typeface="+mj-ea"/>
              <a:ea typeface="+mj-ea"/>
            </a:endParaRPr>
          </a:p>
          <a:p>
            <a:pPr>
              <a:buFont typeface="Wingdings" panose="05000000000000000000" pitchFamily="2" charset="2"/>
              <a:buChar char="Ø"/>
            </a:pPr>
            <a:r>
              <a:rPr lang="zh-CN" altLang="en-US" sz="1600" dirty="0">
                <a:solidFill>
                  <a:schemeClr val="tx1"/>
                </a:solidFill>
                <a:latin typeface="宋体" panose="02010600030101010101" pitchFamily="2" charset="-122"/>
                <a:ea typeface="宋体" panose="02010600030101010101" pitchFamily="2" charset="-122"/>
              </a:rPr>
              <a:t>卖方出售闲置二手物品，买方购置所需物品，可以提高物品的可用性和资源的流通性。</a:t>
            </a:r>
            <a:endParaRPr lang="en-US" altLang="zh-CN" sz="160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solidFill>
                  <a:schemeClr val="tx1"/>
                </a:solidFill>
                <a:latin typeface="宋体" panose="02010600030101010101" pitchFamily="2" charset="-122"/>
                <a:ea typeface="宋体" panose="02010600030101010101" pitchFamily="2" charset="-122"/>
              </a:rPr>
              <a:t>对毕业生来说，解决了闲置物品滞留问题。</a:t>
            </a:r>
            <a:endParaRPr lang="en-US" altLang="zh-CN" sz="160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solidFill>
                  <a:schemeClr val="tx1"/>
                </a:solidFill>
                <a:latin typeface="宋体" panose="02010600030101010101" pitchFamily="2" charset="-122"/>
                <a:ea typeface="宋体" panose="02010600030101010101" pitchFamily="2" charset="-122"/>
              </a:rPr>
              <a:t>对在校生，买卖双方通过平台直接对接，无中间商赚差价，物美价又廉。</a:t>
            </a:r>
            <a:endParaRPr lang="en-US" altLang="zh-CN" sz="160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1600" dirty="0">
                <a:solidFill>
                  <a:schemeClr val="tx1"/>
                </a:solidFill>
                <a:latin typeface="宋体" panose="02010600030101010101" pitchFamily="2" charset="-122"/>
                <a:ea typeface="宋体" panose="02010600030101010101" pitchFamily="2" charset="-122"/>
              </a:rPr>
              <a:t>此线上系统更快，更精准的完成了一次交易活动，比起传统的二手交易，信息对接更快更及时。</a:t>
            </a:r>
          </a:p>
        </p:txBody>
      </p:sp>
    </p:spTree>
    <p:extLst>
      <p:ext uri="{BB962C8B-B14F-4D97-AF65-F5344CB8AC3E}">
        <p14:creationId xmlns:p14="http://schemas.microsoft.com/office/powerpoint/2010/main" val="15882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11.web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应用运维</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 name="标题 1">
            <a:extLst>
              <a:ext uri="{FF2B5EF4-FFF2-40B4-BE49-F238E27FC236}">
                <a16:creationId xmlns:a16="http://schemas.microsoft.com/office/drawing/2014/main" id="{CE1CD083-FA92-4284-87D0-DDAB6B87A8F2}"/>
              </a:ext>
            </a:extLst>
          </p:cNvPr>
          <p:cNvSpPr txBox="1">
            <a:spLocks/>
          </p:cNvSpPr>
          <p:nvPr/>
        </p:nvSpPr>
        <p:spPr>
          <a:xfrm>
            <a:off x="942920" y="1457088"/>
            <a:ext cx="3736975" cy="568960"/>
          </a:xfrm>
          <a:prstGeom prst="rect">
            <a:avLst/>
          </a:prstGeom>
          <a:noFill/>
        </p:spPr>
        <p:txBody>
          <a:bodyPr vert="horz" lIns="90170" tIns="46990" rIns="90170" bIns="46990" rtlCol="0" anchor="ctr" anchorCtr="0">
            <a:normAutofit fontScale="975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2800" dirty="0">
                <a:solidFill>
                  <a:schemeClr val="tx1"/>
                </a:solidFill>
              </a:rPr>
              <a:t>推广营销</a:t>
            </a:r>
          </a:p>
        </p:txBody>
      </p:sp>
      <p:sp>
        <p:nvSpPr>
          <p:cNvPr id="4" name="任意多边形 3">
            <a:extLst>
              <a:ext uri="{FF2B5EF4-FFF2-40B4-BE49-F238E27FC236}">
                <a16:creationId xmlns:a16="http://schemas.microsoft.com/office/drawing/2014/main" id="{0CAE25B4-9F63-402C-AB4A-2E2D3C8FEC47}"/>
              </a:ext>
            </a:extLst>
          </p:cNvPr>
          <p:cNvSpPr/>
          <p:nvPr>
            <p:custDataLst>
              <p:tags r:id="rId1"/>
            </p:custDataLst>
          </p:nvPr>
        </p:nvSpPr>
        <p:spPr bwMode="auto">
          <a:xfrm>
            <a:off x="6585262" y="3181221"/>
            <a:ext cx="1497306" cy="1763202"/>
          </a:xfrm>
          <a:custGeom>
            <a:avLst/>
            <a:gdLst>
              <a:gd name="T0" fmla="*/ 7 w 242"/>
              <a:gd name="T1" fmla="*/ 285 h 285"/>
              <a:gd name="T2" fmla="*/ 0 w 242"/>
              <a:gd name="T3" fmla="*/ 247 h 285"/>
              <a:gd name="T4" fmla="*/ 203 w 242"/>
              <a:gd name="T5" fmla="*/ 109 h 285"/>
              <a:gd name="T6" fmla="*/ 185 w 242"/>
              <a:gd name="T7" fmla="*/ 63 h 285"/>
              <a:gd name="T8" fmla="*/ 99 w 242"/>
              <a:gd name="T9" fmla="*/ 61 h 285"/>
              <a:gd name="T10" fmla="*/ 87 w 242"/>
              <a:gd name="T11" fmla="*/ 25 h 285"/>
              <a:gd name="T12" fmla="*/ 207 w 242"/>
              <a:gd name="T13" fmla="*/ 31 h 285"/>
              <a:gd name="T14" fmla="*/ 241 w 242"/>
              <a:gd name="T15" fmla="*/ 109 h 285"/>
              <a:gd name="T16" fmla="*/ 7 w 242"/>
              <a:gd name="T17"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85">
                <a:moveTo>
                  <a:pt x="7" y="285"/>
                </a:moveTo>
                <a:cubicBezTo>
                  <a:pt x="0" y="247"/>
                  <a:pt x="0" y="247"/>
                  <a:pt x="0" y="247"/>
                </a:cubicBezTo>
                <a:cubicBezTo>
                  <a:pt x="56" y="236"/>
                  <a:pt x="203" y="189"/>
                  <a:pt x="203" y="109"/>
                </a:cubicBezTo>
                <a:cubicBezTo>
                  <a:pt x="203" y="86"/>
                  <a:pt x="197" y="71"/>
                  <a:pt x="185" y="63"/>
                </a:cubicBezTo>
                <a:cubicBezTo>
                  <a:pt x="161" y="45"/>
                  <a:pt x="115" y="55"/>
                  <a:pt x="99" y="61"/>
                </a:cubicBezTo>
                <a:cubicBezTo>
                  <a:pt x="87" y="25"/>
                  <a:pt x="87" y="25"/>
                  <a:pt x="87" y="25"/>
                </a:cubicBezTo>
                <a:cubicBezTo>
                  <a:pt x="94" y="22"/>
                  <a:pt x="163" y="0"/>
                  <a:pt x="207" y="31"/>
                </a:cubicBezTo>
                <a:cubicBezTo>
                  <a:pt x="230" y="47"/>
                  <a:pt x="241" y="73"/>
                  <a:pt x="241" y="109"/>
                </a:cubicBezTo>
                <a:cubicBezTo>
                  <a:pt x="242" y="237"/>
                  <a:pt x="17" y="283"/>
                  <a:pt x="7" y="285"/>
                </a:cubicBezTo>
                <a:close/>
              </a:path>
            </a:pathLst>
          </a:custGeom>
          <a:solidFill>
            <a:srgbClr val="FFFFFF">
              <a:lumMod val="85000"/>
            </a:srgbClr>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5" name="任意多边形 6">
            <a:extLst>
              <a:ext uri="{FF2B5EF4-FFF2-40B4-BE49-F238E27FC236}">
                <a16:creationId xmlns:a16="http://schemas.microsoft.com/office/drawing/2014/main" id="{E91B4C04-1C79-4154-9691-429DE2DD124F}"/>
              </a:ext>
            </a:extLst>
          </p:cNvPr>
          <p:cNvSpPr/>
          <p:nvPr>
            <p:custDataLst>
              <p:tags r:id="rId2"/>
            </p:custDataLst>
          </p:nvPr>
        </p:nvSpPr>
        <p:spPr bwMode="auto">
          <a:xfrm>
            <a:off x="4243128" y="3037903"/>
            <a:ext cx="3120960" cy="2413793"/>
          </a:xfrm>
          <a:custGeom>
            <a:avLst/>
            <a:gdLst>
              <a:gd name="T0" fmla="*/ 474 w 505"/>
              <a:gd name="T1" fmla="*/ 0 h 390"/>
              <a:gd name="T2" fmla="*/ 32 w 505"/>
              <a:gd name="T3" fmla="*/ 0 h 390"/>
              <a:gd name="T4" fmla="*/ 4 w 505"/>
              <a:gd name="T5" fmla="*/ 24 h 390"/>
              <a:gd name="T6" fmla="*/ 174 w 505"/>
              <a:gd name="T7" fmla="*/ 356 h 390"/>
              <a:gd name="T8" fmla="*/ 174 w 505"/>
              <a:gd name="T9" fmla="*/ 374 h 390"/>
              <a:gd name="T10" fmla="*/ 190 w 505"/>
              <a:gd name="T11" fmla="*/ 390 h 390"/>
              <a:gd name="T12" fmla="*/ 251 w 505"/>
              <a:gd name="T13" fmla="*/ 390 h 390"/>
              <a:gd name="T14" fmla="*/ 255 w 505"/>
              <a:gd name="T15" fmla="*/ 390 h 390"/>
              <a:gd name="T16" fmla="*/ 316 w 505"/>
              <a:gd name="T17" fmla="*/ 390 h 390"/>
              <a:gd name="T18" fmla="*/ 332 w 505"/>
              <a:gd name="T19" fmla="*/ 374 h 390"/>
              <a:gd name="T20" fmla="*/ 332 w 505"/>
              <a:gd name="T21" fmla="*/ 356 h 390"/>
              <a:gd name="T22" fmla="*/ 502 w 505"/>
              <a:gd name="T23" fmla="*/ 24 h 390"/>
              <a:gd name="T24" fmla="*/ 474 w 505"/>
              <a:gd name="T2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5" h="390">
                <a:moveTo>
                  <a:pt x="474" y="0"/>
                </a:moveTo>
                <a:cubicBezTo>
                  <a:pt x="447" y="0"/>
                  <a:pt x="59" y="0"/>
                  <a:pt x="32" y="0"/>
                </a:cubicBezTo>
                <a:cubicBezTo>
                  <a:pt x="0" y="0"/>
                  <a:pt x="4" y="16"/>
                  <a:pt x="4" y="24"/>
                </a:cubicBezTo>
                <a:cubicBezTo>
                  <a:pt x="13" y="287"/>
                  <a:pt x="174" y="356"/>
                  <a:pt x="174" y="356"/>
                </a:cubicBezTo>
                <a:cubicBezTo>
                  <a:pt x="174" y="374"/>
                  <a:pt x="174" y="374"/>
                  <a:pt x="174" y="374"/>
                </a:cubicBezTo>
                <a:cubicBezTo>
                  <a:pt x="174" y="374"/>
                  <a:pt x="174" y="390"/>
                  <a:pt x="190" y="390"/>
                </a:cubicBezTo>
                <a:cubicBezTo>
                  <a:pt x="202" y="390"/>
                  <a:pt x="237" y="390"/>
                  <a:pt x="251" y="390"/>
                </a:cubicBezTo>
                <a:cubicBezTo>
                  <a:pt x="253" y="390"/>
                  <a:pt x="254" y="390"/>
                  <a:pt x="255" y="390"/>
                </a:cubicBezTo>
                <a:cubicBezTo>
                  <a:pt x="269" y="390"/>
                  <a:pt x="304" y="390"/>
                  <a:pt x="316" y="390"/>
                </a:cubicBezTo>
                <a:cubicBezTo>
                  <a:pt x="332" y="390"/>
                  <a:pt x="332" y="374"/>
                  <a:pt x="332" y="374"/>
                </a:cubicBezTo>
                <a:cubicBezTo>
                  <a:pt x="332" y="356"/>
                  <a:pt x="332" y="356"/>
                  <a:pt x="332" y="356"/>
                </a:cubicBezTo>
                <a:cubicBezTo>
                  <a:pt x="332" y="356"/>
                  <a:pt x="493" y="287"/>
                  <a:pt x="502" y="24"/>
                </a:cubicBezTo>
                <a:cubicBezTo>
                  <a:pt x="502" y="16"/>
                  <a:pt x="505" y="0"/>
                  <a:pt x="474" y="0"/>
                </a:cubicBezTo>
                <a:close/>
              </a:path>
            </a:pathLst>
          </a:custGeom>
          <a:solidFill>
            <a:srgbClr val="FFFFFF">
              <a:lumMod val="95000"/>
            </a:srgbClr>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6" name="任意多边形 7">
            <a:extLst>
              <a:ext uri="{FF2B5EF4-FFF2-40B4-BE49-F238E27FC236}">
                <a16:creationId xmlns:a16="http://schemas.microsoft.com/office/drawing/2014/main" id="{94ECBD8D-7C47-4686-BA37-1E7776C7C2F9}"/>
              </a:ext>
            </a:extLst>
          </p:cNvPr>
          <p:cNvSpPr/>
          <p:nvPr>
            <p:custDataLst>
              <p:tags r:id="rId3"/>
            </p:custDataLst>
          </p:nvPr>
        </p:nvSpPr>
        <p:spPr>
          <a:xfrm>
            <a:off x="4922518" y="4741293"/>
            <a:ext cx="1762181" cy="406258"/>
          </a:xfrm>
          <a:custGeom>
            <a:avLst/>
            <a:gdLst>
              <a:gd name="connsiteX0" fmla="*/ 0 w 1483454"/>
              <a:gd name="connsiteY0" fmla="*/ 0 h 342000"/>
              <a:gd name="connsiteX1" fmla="*/ 1483454 w 1483454"/>
              <a:gd name="connsiteY1" fmla="*/ 0 h 342000"/>
              <a:gd name="connsiteX2" fmla="*/ 1438250 w 1483454"/>
              <a:gd name="connsiteY2" fmla="*/ 58287 h 342000"/>
              <a:gd name="connsiteX3" fmla="*/ 1114669 w 1483454"/>
              <a:gd name="connsiteY3" fmla="*/ 342000 h 342000"/>
              <a:gd name="connsiteX4" fmla="*/ 1109013 w 1483454"/>
              <a:gd name="connsiteY4" fmla="*/ 342000 h 342000"/>
              <a:gd name="connsiteX5" fmla="*/ 1095581 w 1483454"/>
              <a:gd name="connsiteY5" fmla="*/ 342000 h 342000"/>
              <a:gd name="connsiteX6" fmla="*/ 1069422 w 1483454"/>
              <a:gd name="connsiteY6" fmla="*/ 342000 h 342000"/>
              <a:gd name="connsiteX7" fmla="*/ 1026297 w 1483454"/>
              <a:gd name="connsiteY7" fmla="*/ 342000 h 342000"/>
              <a:gd name="connsiteX8" fmla="*/ 961962 w 1483454"/>
              <a:gd name="connsiteY8" fmla="*/ 342000 h 342000"/>
              <a:gd name="connsiteX9" fmla="*/ 872175 w 1483454"/>
              <a:gd name="connsiteY9" fmla="*/ 342000 h 342000"/>
              <a:gd name="connsiteX10" fmla="*/ 752696 w 1483454"/>
              <a:gd name="connsiteY10" fmla="*/ 342000 h 342000"/>
              <a:gd name="connsiteX11" fmla="*/ 749954 w 1483454"/>
              <a:gd name="connsiteY11" fmla="*/ 342000 h 342000"/>
              <a:gd name="connsiteX12" fmla="*/ 730758 w 1483454"/>
              <a:gd name="connsiteY12" fmla="*/ 342000 h 342000"/>
              <a:gd name="connsiteX13" fmla="*/ 725102 w 1483454"/>
              <a:gd name="connsiteY13" fmla="*/ 342000 h 342000"/>
              <a:gd name="connsiteX14" fmla="*/ 711670 w 1483454"/>
              <a:gd name="connsiteY14" fmla="*/ 342000 h 342000"/>
              <a:gd name="connsiteX15" fmla="*/ 685512 w 1483454"/>
              <a:gd name="connsiteY15" fmla="*/ 342000 h 342000"/>
              <a:gd name="connsiteX16" fmla="*/ 642386 w 1483454"/>
              <a:gd name="connsiteY16" fmla="*/ 342000 h 342000"/>
              <a:gd name="connsiteX17" fmla="*/ 578051 w 1483454"/>
              <a:gd name="connsiteY17" fmla="*/ 342000 h 342000"/>
              <a:gd name="connsiteX18" fmla="*/ 488265 w 1483454"/>
              <a:gd name="connsiteY18" fmla="*/ 342000 h 342000"/>
              <a:gd name="connsiteX19" fmla="*/ 368786 w 1483454"/>
              <a:gd name="connsiteY19" fmla="*/ 342000 h 342000"/>
              <a:gd name="connsiteX20" fmla="*/ 45205 w 1483454"/>
              <a:gd name="connsiteY20" fmla="*/ 5828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3454" h="342000">
                <a:moveTo>
                  <a:pt x="0" y="0"/>
                </a:moveTo>
                <a:lnTo>
                  <a:pt x="1483454" y="0"/>
                </a:lnTo>
                <a:lnTo>
                  <a:pt x="1438250" y="58287"/>
                </a:lnTo>
                <a:cubicBezTo>
                  <a:pt x="1265491" y="266761"/>
                  <a:pt x="1114669" y="342000"/>
                  <a:pt x="1114669" y="342000"/>
                </a:cubicBezTo>
                <a:lnTo>
                  <a:pt x="1109013" y="342000"/>
                </a:lnTo>
                <a:lnTo>
                  <a:pt x="1095581" y="342000"/>
                </a:lnTo>
                <a:lnTo>
                  <a:pt x="1069422" y="342000"/>
                </a:lnTo>
                <a:lnTo>
                  <a:pt x="1026297" y="342000"/>
                </a:lnTo>
                <a:lnTo>
                  <a:pt x="961962" y="342000"/>
                </a:lnTo>
                <a:lnTo>
                  <a:pt x="872175" y="342000"/>
                </a:lnTo>
                <a:lnTo>
                  <a:pt x="752696" y="342000"/>
                </a:lnTo>
                <a:lnTo>
                  <a:pt x="749954" y="342000"/>
                </a:lnTo>
                <a:lnTo>
                  <a:pt x="730758" y="342000"/>
                </a:lnTo>
                <a:lnTo>
                  <a:pt x="725102" y="342000"/>
                </a:lnTo>
                <a:lnTo>
                  <a:pt x="711670" y="342000"/>
                </a:lnTo>
                <a:lnTo>
                  <a:pt x="685512" y="342000"/>
                </a:lnTo>
                <a:lnTo>
                  <a:pt x="642386" y="342000"/>
                </a:lnTo>
                <a:lnTo>
                  <a:pt x="578051" y="342000"/>
                </a:lnTo>
                <a:lnTo>
                  <a:pt x="488265" y="342000"/>
                </a:lnTo>
                <a:lnTo>
                  <a:pt x="368786" y="342000"/>
                </a:lnTo>
                <a:cubicBezTo>
                  <a:pt x="368786" y="342000"/>
                  <a:pt x="217964" y="266761"/>
                  <a:pt x="45205" y="58287"/>
                </a:cubicBezTo>
                <a:close/>
              </a:path>
            </a:pathLst>
          </a:custGeom>
          <a:solidFill>
            <a:srgbClr val="AA4276"/>
          </a:solidFill>
          <a:ln w="12700" cap="flat" cmpd="sng" algn="ctr">
            <a:solidFill>
              <a:srgbClr val="FFFFFF"/>
            </a:solidFill>
            <a:prstDash val="solid"/>
            <a:miter lim="800000"/>
          </a:ln>
          <a:effectLst/>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 name="任意多边形 8">
            <a:extLst>
              <a:ext uri="{FF2B5EF4-FFF2-40B4-BE49-F238E27FC236}">
                <a16:creationId xmlns:a16="http://schemas.microsoft.com/office/drawing/2014/main" id="{D166D424-549C-4E5C-A463-859A43241CED}"/>
              </a:ext>
            </a:extLst>
          </p:cNvPr>
          <p:cNvSpPr/>
          <p:nvPr>
            <p:custDataLst>
              <p:tags r:id="rId4"/>
            </p:custDataLst>
          </p:nvPr>
        </p:nvSpPr>
        <p:spPr>
          <a:xfrm>
            <a:off x="4527716" y="3929467"/>
            <a:ext cx="2551784" cy="406258"/>
          </a:xfrm>
          <a:custGeom>
            <a:avLst/>
            <a:gdLst>
              <a:gd name="connsiteX0" fmla="*/ 0 w 2148164"/>
              <a:gd name="connsiteY0" fmla="*/ 0 h 342000"/>
              <a:gd name="connsiteX1" fmla="*/ 2148164 w 2148164"/>
              <a:gd name="connsiteY1" fmla="*/ 0 h 342000"/>
              <a:gd name="connsiteX2" fmla="*/ 2141961 w 2148164"/>
              <a:gd name="connsiteY2" fmla="*/ 23337 h 342000"/>
              <a:gd name="connsiteX3" fmla="*/ 2030087 w 2148164"/>
              <a:gd name="connsiteY3" fmla="*/ 321819 h 342000"/>
              <a:gd name="connsiteX4" fmla="*/ 2020057 w 2148164"/>
              <a:gd name="connsiteY4" fmla="*/ 342000 h 342000"/>
              <a:gd name="connsiteX5" fmla="*/ 128108 w 2148164"/>
              <a:gd name="connsiteY5" fmla="*/ 342000 h 342000"/>
              <a:gd name="connsiteX6" fmla="*/ 118077 w 2148164"/>
              <a:gd name="connsiteY6" fmla="*/ 321819 h 342000"/>
              <a:gd name="connsiteX7" fmla="*/ 6203 w 2148164"/>
              <a:gd name="connsiteY7" fmla="*/ 2333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8164" h="342000">
                <a:moveTo>
                  <a:pt x="0" y="0"/>
                </a:moveTo>
                <a:lnTo>
                  <a:pt x="2148164" y="0"/>
                </a:lnTo>
                <a:lnTo>
                  <a:pt x="2141961" y="23337"/>
                </a:lnTo>
                <a:cubicBezTo>
                  <a:pt x="2108669" y="133575"/>
                  <a:pt x="2070706" y="232767"/>
                  <a:pt x="2030087" y="321819"/>
                </a:cubicBezTo>
                <a:lnTo>
                  <a:pt x="2020057" y="342000"/>
                </a:lnTo>
                <a:lnTo>
                  <a:pt x="128108" y="342000"/>
                </a:lnTo>
                <a:lnTo>
                  <a:pt x="118077" y="321819"/>
                </a:lnTo>
                <a:cubicBezTo>
                  <a:pt x="77458" y="232767"/>
                  <a:pt x="39495" y="133575"/>
                  <a:pt x="6203" y="23337"/>
                </a:cubicBezTo>
                <a:close/>
              </a:path>
            </a:pathLst>
          </a:custGeom>
          <a:solidFill>
            <a:srgbClr val="178AA1"/>
          </a:solidFill>
          <a:ln w="12700" cap="flat" cmpd="sng" algn="ctr">
            <a:solidFill>
              <a:srgbClr val="FFFFFF"/>
            </a:solidFill>
            <a:prstDash val="solid"/>
            <a:miter lim="800000"/>
          </a:ln>
          <a:effectLst/>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9" name="任意多边形 9">
            <a:extLst>
              <a:ext uri="{FF2B5EF4-FFF2-40B4-BE49-F238E27FC236}">
                <a16:creationId xmlns:a16="http://schemas.microsoft.com/office/drawing/2014/main" id="{0AF2B00A-7432-4A42-B5C2-21242F78B2B6}"/>
              </a:ext>
            </a:extLst>
          </p:cNvPr>
          <p:cNvSpPr/>
          <p:nvPr>
            <p:custDataLst>
              <p:tags r:id="rId5"/>
            </p:custDataLst>
          </p:nvPr>
        </p:nvSpPr>
        <p:spPr>
          <a:xfrm>
            <a:off x="4435478" y="3523899"/>
            <a:ext cx="2736261" cy="406258"/>
          </a:xfrm>
          <a:custGeom>
            <a:avLst/>
            <a:gdLst>
              <a:gd name="connsiteX0" fmla="*/ 0 w 2303462"/>
              <a:gd name="connsiteY0" fmla="*/ 0 h 342000"/>
              <a:gd name="connsiteX1" fmla="*/ 2303462 w 2303462"/>
              <a:gd name="connsiteY1" fmla="*/ 0 h 342000"/>
              <a:gd name="connsiteX2" fmla="*/ 2265794 w 2303462"/>
              <a:gd name="connsiteY2" fmla="*/ 191002 h 342000"/>
              <a:gd name="connsiteX3" fmla="*/ 2225659 w 2303462"/>
              <a:gd name="connsiteY3" fmla="*/ 342000 h 342000"/>
              <a:gd name="connsiteX4" fmla="*/ 77804 w 2303462"/>
              <a:gd name="connsiteY4" fmla="*/ 342000 h 342000"/>
              <a:gd name="connsiteX5" fmla="*/ 37668 w 2303462"/>
              <a:gd name="connsiteY5" fmla="*/ 191002 h 342000"/>
              <a:gd name="connsiteX6" fmla="*/ 0 w 2303462"/>
              <a:gd name="connsiteY6" fmla="*/ 0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462" h="342000">
                <a:moveTo>
                  <a:pt x="0" y="0"/>
                </a:moveTo>
                <a:lnTo>
                  <a:pt x="2303462" y="0"/>
                </a:lnTo>
                <a:cubicBezTo>
                  <a:pt x="2292493" y="66618"/>
                  <a:pt x="2279853" y="130248"/>
                  <a:pt x="2265794" y="191002"/>
                </a:cubicBezTo>
                <a:lnTo>
                  <a:pt x="2225659" y="342000"/>
                </a:lnTo>
                <a:lnTo>
                  <a:pt x="77804" y="342000"/>
                </a:lnTo>
                <a:lnTo>
                  <a:pt x="37668" y="191002"/>
                </a:lnTo>
                <a:cubicBezTo>
                  <a:pt x="23609" y="130248"/>
                  <a:pt x="10969" y="66618"/>
                  <a:pt x="0" y="0"/>
                </a:cubicBezTo>
                <a:close/>
              </a:path>
            </a:pathLst>
          </a:custGeom>
          <a:solidFill>
            <a:srgbClr val="4276AA"/>
          </a:solidFill>
          <a:ln w="12700" cap="flat" cmpd="sng" algn="ctr">
            <a:solidFill>
              <a:srgbClr val="FFFFFF"/>
            </a:solidFill>
            <a:prstDash val="solid"/>
            <a:miter lim="800000"/>
          </a:ln>
          <a:effectLst/>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0" name="任意多边形 10">
            <a:extLst>
              <a:ext uri="{FF2B5EF4-FFF2-40B4-BE49-F238E27FC236}">
                <a16:creationId xmlns:a16="http://schemas.microsoft.com/office/drawing/2014/main" id="{44783EA0-3727-4E36-B0F3-63E4F3457470}"/>
              </a:ext>
            </a:extLst>
          </p:cNvPr>
          <p:cNvSpPr/>
          <p:nvPr>
            <p:custDataLst>
              <p:tags r:id="rId6"/>
            </p:custDataLst>
          </p:nvPr>
        </p:nvSpPr>
        <p:spPr bwMode="auto">
          <a:xfrm>
            <a:off x="4679895" y="4335725"/>
            <a:ext cx="2247428" cy="406258"/>
          </a:xfrm>
          <a:custGeom>
            <a:avLst/>
            <a:gdLst>
              <a:gd name="connsiteX0" fmla="*/ 0 w 1891949"/>
              <a:gd name="connsiteY0" fmla="*/ 0 h 342000"/>
              <a:gd name="connsiteX1" fmla="*/ 1891949 w 1891949"/>
              <a:gd name="connsiteY1" fmla="*/ 0 h 342000"/>
              <a:gd name="connsiteX2" fmla="*/ 1839310 w 1891949"/>
              <a:gd name="connsiteY2" fmla="*/ 105906 h 342000"/>
              <a:gd name="connsiteX3" fmla="*/ 1708059 w 1891949"/>
              <a:gd name="connsiteY3" fmla="*/ 315170 h 342000"/>
              <a:gd name="connsiteX4" fmla="*/ 1687251 w 1891949"/>
              <a:gd name="connsiteY4" fmla="*/ 342000 h 342000"/>
              <a:gd name="connsiteX5" fmla="*/ 204698 w 1891949"/>
              <a:gd name="connsiteY5" fmla="*/ 342000 h 342000"/>
              <a:gd name="connsiteX6" fmla="*/ 183890 w 1891949"/>
              <a:gd name="connsiteY6" fmla="*/ 315170 h 342000"/>
              <a:gd name="connsiteX7" fmla="*/ 52638 w 1891949"/>
              <a:gd name="connsiteY7" fmla="*/ 105906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949" h="342000">
                <a:moveTo>
                  <a:pt x="0" y="0"/>
                </a:moveTo>
                <a:lnTo>
                  <a:pt x="1891949" y="0"/>
                </a:lnTo>
                <a:lnTo>
                  <a:pt x="1839310" y="105906"/>
                </a:lnTo>
                <a:cubicBezTo>
                  <a:pt x="1796538" y="185045"/>
                  <a:pt x="1752116" y="254498"/>
                  <a:pt x="1708059" y="315170"/>
                </a:cubicBezTo>
                <a:lnTo>
                  <a:pt x="1687251" y="342000"/>
                </a:lnTo>
                <a:lnTo>
                  <a:pt x="204698" y="342000"/>
                </a:lnTo>
                <a:lnTo>
                  <a:pt x="183890" y="315170"/>
                </a:lnTo>
                <a:cubicBezTo>
                  <a:pt x="139832" y="254498"/>
                  <a:pt x="95411" y="185045"/>
                  <a:pt x="52638" y="105906"/>
                </a:cubicBezTo>
                <a:close/>
              </a:path>
            </a:pathLst>
          </a:custGeom>
          <a:solidFill>
            <a:srgbClr val="5268A5"/>
          </a:solidFill>
          <a:ln w="12700">
            <a:solidFill>
              <a:srgbClr val="FFFFFF"/>
            </a:solid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1" name="矩形 10">
            <a:extLst>
              <a:ext uri="{FF2B5EF4-FFF2-40B4-BE49-F238E27FC236}">
                <a16:creationId xmlns:a16="http://schemas.microsoft.com/office/drawing/2014/main" id="{93C77563-E471-44AC-A39E-C4BDF6FF0F9E}"/>
              </a:ext>
            </a:extLst>
          </p:cNvPr>
          <p:cNvSpPr/>
          <p:nvPr>
            <p:custDataLst>
              <p:tags r:id="rId7"/>
            </p:custDataLst>
          </p:nvPr>
        </p:nvSpPr>
        <p:spPr>
          <a:xfrm>
            <a:off x="8499260" y="4998890"/>
            <a:ext cx="2537949" cy="349661"/>
          </a:xfrm>
          <a:prstGeom prst="rect">
            <a:avLst/>
          </a:prstGeom>
        </p:spPr>
        <p:txBody>
          <a:bodyPr wrap="square" lIns="91440" tIns="45720" rIns="91440" bIns="45720">
            <a:noAutofit/>
          </a:bodyPr>
          <a:lstStyle/>
          <a:p>
            <a:pPr marL="0" marR="0" lvl="0" indent="0" algn="l" defTabSz="913765"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AA4276"/>
                </a:solidFill>
                <a:effectLst/>
                <a:uLnTx/>
                <a:uFillTx/>
                <a:latin typeface="Arial" panose="020B0604020202020204" pitchFamily="34" charset="0"/>
                <a:ea typeface="微软雅黑" panose="020B0503020204020204" charset="-122"/>
                <a:cs typeface="+mn-ea"/>
                <a:sym typeface="Arial" panose="020B0604020202020204" pitchFamily="34" charset="0"/>
              </a:rPr>
              <a:t>口碑传播</a:t>
            </a:r>
          </a:p>
        </p:txBody>
      </p:sp>
      <p:sp>
        <p:nvSpPr>
          <p:cNvPr id="12" name="文本框 11">
            <a:extLst>
              <a:ext uri="{FF2B5EF4-FFF2-40B4-BE49-F238E27FC236}">
                <a16:creationId xmlns:a16="http://schemas.microsoft.com/office/drawing/2014/main" id="{E84C5534-6A57-4B79-88B0-63F1C85B907E}"/>
              </a:ext>
            </a:extLst>
          </p:cNvPr>
          <p:cNvSpPr txBox="1"/>
          <p:nvPr>
            <p:custDataLst>
              <p:tags r:id="rId8"/>
            </p:custDataLst>
          </p:nvPr>
        </p:nvSpPr>
        <p:spPr>
          <a:xfrm>
            <a:off x="1025445" y="5343133"/>
            <a:ext cx="2749647" cy="608898"/>
          </a:xfrm>
          <a:prstGeom prst="rect">
            <a:avLst/>
          </a:prstGeom>
          <a:noFill/>
        </p:spPr>
        <p:txBody>
          <a:bodyPr wrap="square" lIns="91440" tIns="45720" rIns="91440" bIns="45720" anchor="ctr" anchorCtr="0">
            <a:normAutofit/>
          </a:bodyPr>
          <a:lstStyle/>
          <a:p>
            <a:pPr marL="0" marR="0" lvl="0" indent="0" algn="r" defTabSz="913765"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rPr>
              <a:t>a.可与校园其他类似平台洽谈合约，之间交换链接，吸引潜在客户</a:t>
            </a:r>
          </a:p>
        </p:txBody>
      </p:sp>
      <p:sp>
        <p:nvSpPr>
          <p:cNvPr id="13" name="矩形 12">
            <a:extLst>
              <a:ext uri="{FF2B5EF4-FFF2-40B4-BE49-F238E27FC236}">
                <a16:creationId xmlns:a16="http://schemas.microsoft.com/office/drawing/2014/main" id="{5181716F-643D-4E09-BABE-E2F22E2AD581}"/>
              </a:ext>
            </a:extLst>
          </p:cNvPr>
          <p:cNvSpPr/>
          <p:nvPr>
            <p:custDataLst>
              <p:tags r:id="rId9"/>
            </p:custDataLst>
          </p:nvPr>
        </p:nvSpPr>
        <p:spPr>
          <a:xfrm>
            <a:off x="1288487" y="4998890"/>
            <a:ext cx="2486604" cy="349661"/>
          </a:xfrm>
          <a:prstGeom prst="rect">
            <a:avLst/>
          </a:prstGeom>
        </p:spPr>
        <p:txBody>
          <a:bodyPr wrap="square" lIns="91440" tIns="45720" rIns="91440" bIns="45720">
            <a:noAutofit/>
          </a:bodyPr>
          <a:lstStyle/>
          <a:p>
            <a:pPr marL="0" marR="0" lvl="0" indent="0" algn="r" defTabSz="913765"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5268A5"/>
                </a:solidFill>
                <a:effectLst/>
                <a:uLnTx/>
                <a:uFillTx/>
                <a:latin typeface="Arial" panose="020B0604020202020204" pitchFamily="34" charset="0"/>
                <a:ea typeface="微软雅黑" panose="020B0503020204020204" charset="-122"/>
                <a:cs typeface="+mn-ea"/>
                <a:sym typeface="Arial" panose="020B0604020202020204" pitchFamily="34" charset="0"/>
              </a:rPr>
              <a:t>交换链接</a:t>
            </a:r>
          </a:p>
        </p:txBody>
      </p:sp>
      <p:sp>
        <p:nvSpPr>
          <p:cNvPr id="14" name="文本框 13">
            <a:extLst>
              <a:ext uri="{FF2B5EF4-FFF2-40B4-BE49-F238E27FC236}">
                <a16:creationId xmlns:a16="http://schemas.microsoft.com/office/drawing/2014/main" id="{03FF955B-38B6-42FB-912E-8479A1CFE42A}"/>
              </a:ext>
            </a:extLst>
          </p:cNvPr>
          <p:cNvSpPr txBox="1"/>
          <p:nvPr>
            <p:custDataLst>
              <p:tags r:id="rId10"/>
            </p:custDataLst>
          </p:nvPr>
        </p:nvSpPr>
        <p:spPr>
          <a:xfrm>
            <a:off x="8499260" y="3037610"/>
            <a:ext cx="2904844" cy="608898"/>
          </a:xfrm>
          <a:prstGeom prst="rect">
            <a:avLst/>
          </a:prstGeom>
          <a:noFill/>
        </p:spPr>
        <p:txBody>
          <a:bodyPr wrap="square" lIns="91440" tIns="45720" rIns="91440" bIns="45720" anchor="ctr" anchorCtr="0">
            <a:normAutofit/>
          </a:bodyPr>
          <a:lstStyle/>
          <a:p>
            <a:pPr marL="0" marR="0" lvl="0" indent="0" algn="l" defTabSz="913765"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ea"/>
                <a:sym typeface="Arial" panose="020B0604020202020204" pitchFamily="34" charset="0"/>
              </a:rPr>
              <a:t>里面包含平台特色以及最主要的联系二维码</a:t>
            </a:r>
          </a:p>
        </p:txBody>
      </p:sp>
      <p:sp>
        <p:nvSpPr>
          <p:cNvPr id="15" name="矩形 14">
            <a:extLst>
              <a:ext uri="{FF2B5EF4-FFF2-40B4-BE49-F238E27FC236}">
                <a16:creationId xmlns:a16="http://schemas.microsoft.com/office/drawing/2014/main" id="{376F4B4E-27CA-43C9-8578-70F31AEF6DC1}"/>
              </a:ext>
            </a:extLst>
          </p:cNvPr>
          <p:cNvSpPr/>
          <p:nvPr>
            <p:custDataLst>
              <p:tags r:id="rId11"/>
            </p:custDataLst>
          </p:nvPr>
        </p:nvSpPr>
        <p:spPr>
          <a:xfrm>
            <a:off x="8499260" y="2447622"/>
            <a:ext cx="2537949" cy="349661"/>
          </a:xfrm>
          <a:prstGeom prst="rect">
            <a:avLst/>
          </a:prstGeom>
        </p:spPr>
        <p:txBody>
          <a:bodyPr wrap="square" lIns="91440" tIns="45720" rIns="91440" bIns="45720">
            <a:noAutofit/>
          </a:bodyPr>
          <a:lstStyle/>
          <a:p>
            <a:pPr marL="0" marR="0" lvl="0" indent="0" algn="l" defTabSz="913765"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178AA1"/>
                </a:solidFill>
                <a:effectLst/>
                <a:uLnTx/>
                <a:uFillTx/>
                <a:latin typeface="Arial" panose="020B0604020202020204" pitchFamily="34" charset="0"/>
                <a:ea typeface="微软雅黑" panose="020B0503020204020204" charset="-122"/>
                <a:cs typeface="+mn-ea"/>
                <a:sym typeface="Arial" panose="020B0604020202020204" pitchFamily="34" charset="0"/>
              </a:rPr>
              <a:t>线下派发平台传单</a:t>
            </a:r>
          </a:p>
        </p:txBody>
      </p:sp>
      <p:sp>
        <p:nvSpPr>
          <p:cNvPr id="16" name="文本框 15">
            <a:extLst>
              <a:ext uri="{FF2B5EF4-FFF2-40B4-BE49-F238E27FC236}">
                <a16:creationId xmlns:a16="http://schemas.microsoft.com/office/drawing/2014/main" id="{1A871097-5D68-4FD2-8662-EE5DD845A468}"/>
              </a:ext>
            </a:extLst>
          </p:cNvPr>
          <p:cNvSpPr txBox="1"/>
          <p:nvPr>
            <p:custDataLst>
              <p:tags r:id="rId12"/>
            </p:custDataLst>
          </p:nvPr>
        </p:nvSpPr>
        <p:spPr>
          <a:xfrm>
            <a:off x="1025699" y="2791980"/>
            <a:ext cx="2749550" cy="1752600"/>
          </a:xfrm>
          <a:prstGeom prst="rect">
            <a:avLst/>
          </a:prstGeom>
          <a:noFill/>
        </p:spPr>
        <p:txBody>
          <a:bodyPr wrap="square" lIns="91440" tIns="45720" rIns="91440" bIns="45720" anchor="ctr" anchorCtr="0"/>
          <a:lstStyle/>
          <a:p>
            <a:pPr marL="0" marR="0" lvl="0" indent="0" algn="r" defTabSz="913765"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rPr>
              <a:t>a.让学校的校园微信公众号撰写文章推广</a:t>
            </a:r>
          </a:p>
          <a:p>
            <a:pPr marL="0" marR="0" lvl="0" indent="0" algn="r" defTabSz="913765"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rPr>
              <a:t>b.与校园其他商家合作宣传（店铺给顾客放置the one 交易平台二维码，交易平台在首页添加商铺广告信息）</a:t>
            </a:r>
          </a:p>
        </p:txBody>
      </p:sp>
      <p:sp>
        <p:nvSpPr>
          <p:cNvPr id="17" name="矩形 16">
            <a:extLst>
              <a:ext uri="{FF2B5EF4-FFF2-40B4-BE49-F238E27FC236}">
                <a16:creationId xmlns:a16="http://schemas.microsoft.com/office/drawing/2014/main" id="{2AC1B87B-4274-4C7B-ACD6-EDA04BF3528F}"/>
              </a:ext>
            </a:extLst>
          </p:cNvPr>
          <p:cNvSpPr/>
          <p:nvPr>
            <p:custDataLst>
              <p:tags r:id="rId13"/>
            </p:custDataLst>
          </p:nvPr>
        </p:nvSpPr>
        <p:spPr>
          <a:xfrm>
            <a:off x="1288487" y="2447622"/>
            <a:ext cx="2486604" cy="349661"/>
          </a:xfrm>
          <a:prstGeom prst="rect">
            <a:avLst/>
          </a:prstGeom>
        </p:spPr>
        <p:txBody>
          <a:bodyPr wrap="square" lIns="91440" tIns="45720" rIns="91440" bIns="45720"/>
          <a:lstStyle/>
          <a:p>
            <a:pPr marL="0" marR="0" lvl="0" indent="0" algn="r" defTabSz="913765" rtl="0" eaLnBrk="1" fontAlgn="auto" latinLnBrk="0" hangingPunct="1">
              <a:lnSpc>
                <a:spcPct val="12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4276AA"/>
                </a:solidFill>
                <a:effectLst/>
                <a:uLnTx/>
                <a:uFillTx/>
                <a:latin typeface="Arial" panose="020B0604020202020204" pitchFamily="34" charset="0"/>
                <a:ea typeface="微软雅黑" panose="020B0503020204020204" charset="-122"/>
                <a:cs typeface="+mn-ea"/>
                <a:sym typeface="Arial" panose="020B0604020202020204" pitchFamily="34" charset="0"/>
              </a:rPr>
              <a:t>网络广告</a:t>
            </a:r>
          </a:p>
        </p:txBody>
      </p:sp>
      <p:sp>
        <p:nvSpPr>
          <p:cNvPr id="18" name="任意多边形 12">
            <a:extLst>
              <a:ext uri="{FF2B5EF4-FFF2-40B4-BE49-F238E27FC236}">
                <a16:creationId xmlns:a16="http://schemas.microsoft.com/office/drawing/2014/main" id="{70CC87AB-DA9C-448F-BC9A-780CE5CE4865}"/>
              </a:ext>
            </a:extLst>
          </p:cNvPr>
          <p:cNvSpPr/>
          <p:nvPr>
            <p:custDataLst>
              <p:tags r:id="rId14"/>
            </p:custDataLst>
          </p:nvPr>
        </p:nvSpPr>
        <p:spPr bwMode="auto">
          <a:xfrm>
            <a:off x="5781502" y="4394535"/>
            <a:ext cx="160355" cy="288638"/>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 name="任意多边形 13">
            <a:extLst>
              <a:ext uri="{FF2B5EF4-FFF2-40B4-BE49-F238E27FC236}">
                <a16:creationId xmlns:a16="http://schemas.microsoft.com/office/drawing/2014/main" id="{8130637B-9A47-4079-B9BF-5430A2702193}"/>
              </a:ext>
            </a:extLst>
          </p:cNvPr>
          <p:cNvSpPr/>
          <p:nvPr>
            <p:custDataLst>
              <p:tags r:id="rId15"/>
            </p:custDataLst>
          </p:nvPr>
        </p:nvSpPr>
        <p:spPr bwMode="auto">
          <a:xfrm>
            <a:off x="5720458" y="3606762"/>
            <a:ext cx="292648" cy="240532"/>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 name="任意多边形 14">
            <a:extLst>
              <a:ext uri="{FF2B5EF4-FFF2-40B4-BE49-F238E27FC236}">
                <a16:creationId xmlns:a16="http://schemas.microsoft.com/office/drawing/2014/main" id="{FF9A34EC-A5E1-4D35-A560-ECEDB4F62D43}"/>
              </a:ext>
            </a:extLst>
          </p:cNvPr>
          <p:cNvSpPr/>
          <p:nvPr>
            <p:custDataLst>
              <p:tags r:id="rId16"/>
            </p:custDataLst>
          </p:nvPr>
        </p:nvSpPr>
        <p:spPr bwMode="auto">
          <a:xfrm>
            <a:off x="5705684" y="4794099"/>
            <a:ext cx="311993" cy="300646"/>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1" name="任意多边形 15">
            <a:extLst>
              <a:ext uri="{FF2B5EF4-FFF2-40B4-BE49-F238E27FC236}">
                <a16:creationId xmlns:a16="http://schemas.microsoft.com/office/drawing/2014/main" id="{63894466-5FCD-4617-8B96-D06BDD7357D1}"/>
              </a:ext>
            </a:extLst>
          </p:cNvPr>
          <p:cNvSpPr/>
          <p:nvPr>
            <p:custDataLst>
              <p:tags r:id="rId17"/>
            </p:custDataLst>
          </p:nvPr>
        </p:nvSpPr>
        <p:spPr bwMode="auto">
          <a:xfrm>
            <a:off x="5735189" y="4001248"/>
            <a:ext cx="263185" cy="26269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marL="0" marR="0" lvl="0" indent="0" algn="ctr" defTabSz="457200" rtl="0" eaLnBrk="1" fontAlgn="auto" latinLnBrk="0" hangingPunct="1">
              <a:lnSpc>
                <a:spcPct val="12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Tree>
    <p:extLst>
      <p:ext uri="{BB962C8B-B14F-4D97-AF65-F5344CB8AC3E}">
        <p14:creationId xmlns:p14="http://schemas.microsoft.com/office/powerpoint/2010/main" val="1736910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8"/>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11.web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应用运维</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3" name="标题 1">
            <a:extLst>
              <a:ext uri="{FF2B5EF4-FFF2-40B4-BE49-F238E27FC236}">
                <a16:creationId xmlns:a16="http://schemas.microsoft.com/office/drawing/2014/main" id="{64656946-6EEE-4FA0-8EDD-8CEAA23F1AA0}"/>
              </a:ext>
            </a:extLst>
          </p:cNvPr>
          <p:cNvSpPr txBox="1">
            <a:spLocks/>
          </p:cNvSpPr>
          <p:nvPr/>
        </p:nvSpPr>
        <p:spPr>
          <a:xfrm>
            <a:off x="1024579" y="1719336"/>
            <a:ext cx="2899300" cy="9525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2800" dirty="0">
                <a:solidFill>
                  <a:schemeClr val="tx1"/>
                </a:solidFill>
              </a:rPr>
              <a:t>内容维护</a:t>
            </a:r>
            <a:endParaRPr lang="en-US" altLang="zh-CN" sz="2800" dirty="0">
              <a:solidFill>
                <a:schemeClr val="tx1"/>
              </a:solidFill>
            </a:endParaRPr>
          </a:p>
        </p:txBody>
      </p:sp>
      <p:sp>
        <p:nvSpPr>
          <p:cNvPr id="4" name="Shape 50944">
            <a:extLst>
              <a:ext uri="{FF2B5EF4-FFF2-40B4-BE49-F238E27FC236}">
                <a16:creationId xmlns:a16="http://schemas.microsoft.com/office/drawing/2014/main" id="{C850A69B-8449-4717-BC4C-E39614FAFCBF}"/>
              </a:ext>
            </a:extLst>
          </p:cNvPr>
          <p:cNvSpPr/>
          <p:nvPr>
            <p:custDataLst>
              <p:tags r:id="rId1"/>
            </p:custDataLst>
          </p:nvPr>
        </p:nvSpPr>
        <p:spPr>
          <a:xfrm>
            <a:off x="6135350" y="1367776"/>
            <a:ext cx="4721880" cy="4721879"/>
          </a:xfrm>
          <a:prstGeom prst="ellipse">
            <a:avLst/>
          </a:prstGeom>
          <a:solidFill>
            <a:srgbClr val="2196F3">
              <a:lumMod val="75000"/>
            </a:srgbClr>
          </a:solidFill>
          <a:ln w="12700" cap="flat">
            <a:noFill/>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690" b="0" i="0" u="none" strike="noStrike" kern="1200" cap="none" spc="0" normalizeH="0" baseline="0" noProof="0">
              <a:ln>
                <a:noFill/>
              </a:ln>
              <a:solidFill>
                <a:prstClr val="black"/>
              </a:solidFill>
              <a:effectLst/>
              <a:uLnTx/>
              <a:uFillTx/>
              <a:latin typeface="Garamond"/>
              <a:ea typeface="+mn-ea"/>
              <a:cs typeface="微软雅黑" panose="020B0503020204020204" charset="-122"/>
              <a:sym typeface="Arial" panose="020B0604020202020204" pitchFamily="34" charset="0"/>
            </a:endParaRPr>
          </a:p>
        </p:txBody>
      </p:sp>
      <p:sp>
        <p:nvSpPr>
          <p:cNvPr id="5" name="Shape 50945">
            <a:extLst>
              <a:ext uri="{FF2B5EF4-FFF2-40B4-BE49-F238E27FC236}">
                <a16:creationId xmlns:a16="http://schemas.microsoft.com/office/drawing/2014/main" id="{85ED4306-D44F-46D3-A992-8E634AA54CE8}"/>
              </a:ext>
            </a:extLst>
          </p:cNvPr>
          <p:cNvSpPr/>
          <p:nvPr>
            <p:custDataLst>
              <p:tags r:id="rId2"/>
            </p:custDataLst>
          </p:nvPr>
        </p:nvSpPr>
        <p:spPr>
          <a:xfrm>
            <a:off x="4132784" y="2023598"/>
            <a:ext cx="4209789" cy="4066057"/>
          </a:xfrm>
          <a:custGeom>
            <a:avLst/>
            <a:gdLst/>
            <a:ahLst/>
            <a:cxnLst>
              <a:cxn ang="0">
                <a:pos x="wd2" y="hd2"/>
              </a:cxn>
              <a:cxn ang="5400000">
                <a:pos x="wd2" y="hd2"/>
              </a:cxn>
              <a:cxn ang="10800000">
                <a:pos x="wd2" y="hd2"/>
              </a:cxn>
              <a:cxn ang="16200000">
                <a:pos x="wd2" y="hd2"/>
              </a:cxn>
            </a:cxnLst>
            <a:rect l="0" t="0" r="r" b="b"/>
            <a:pathLst>
              <a:path w="19964" h="19121" extrusionOk="0">
                <a:moveTo>
                  <a:pt x="5568" y="898"/>
                </a:moveTo>
                <a:cubicBezTo>
                  <a:pt x="9988" y="-1146"/>
                  <a:pt x="15170" y="421"/>
                  <a:pt x="17738" y="4376"/>
                </a:cubicBezTo>
                <a:lnTo>
                  <a:pt x="19965" y="4767"/>
                </a:lnTo>
                <a:lnTo>
                  <a:pt x="18850" y="6740"/>
                </a:lnTo>
                <a:cubicBezTo>
                  <a:pt x="20256" y="11234"/>
                  <a:pt x="18136" y="16179"/>
                  <a:pt x="13716" y="18223"/>
                </a:cubicBezTo>
                <a:cubicBezTo>
                  <a:pt x="8891" y="20454"/>
                  <a:pt x="3156" y="18384"/>
                  <a:pt x="906" y="13600"/>
                </a:cubicBezTo>
                <a:cubicBezTo>
                  <a:pt x="-1344" y="8816"/>
                  <a:pt x="743" y="3129"/>
                  <a:pt x="5568" y="898"/>
                </a:cubicBezTo>
                <a:close/>
              </a:path>
            </a:pathLst>
          </a:custGeom>
          <a:solidFill>
            <a:srgbClr val="2196F3"/>
          </a:solidFill>
          <a:ln w="12700" cap="flat">
            <a:noFill/>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690" b="0" i="0" u="none" strike="noStrike" kern="1200" cap="none" spc="0" normalizeH="0" baseline="0" noProof="0">
              <a:ln>
                <a:noFill/>
              </a:ln>
              <a:solidFill>
                <a:prstClr val="black"/>
              </a:solidFill>
              <a:effectLst/>
              <a:uLnTx/>
              <a:uFillTx/>
              <a:latin typeface="Garamond"/>
              <a:ea typeface="+mn-ea"/>
              <a:cs typeface="微软雅黑" panose="020B0503020204020204" charset="-122"/>
              <a:sym typeface="Arial" panose="020B0604020202020204" pitchFamily="34" charset="0"/>
            </a:endParaRPr>
          </a:p>
        </p:txBody>
      </p:sp>
      <p:sp>
        <p:nvSpPr>
          <p:cNvPr id="6" name="Shape 50946">
            <a:extLst>
              <a:ext uri="{FF2B5EF4-FFF2-40B4-BE49-F238E27FC236}">
                <a16:creationId xmlns:a16="http://schemas.microsoft.com/office/drawing/2014/main" id="{B0783A3E-8E48-422A-BECC-232B5D6892B5}"/>
              </a:ext>
            </a:extLst>
          </p:cNvPr>
          <p:cNvSpPr/>
          <p:nvPr>
            <p:custDataLst>
              <p:tags r:id="rId3"/>
            </p:custDataLst>
          </p:nvPr>
        </p:nvSpPr>
        <p:spPr>
          <a:xfrm>
            <a:off x="2704816" y="2776500"/>
            <a:ext cx="3430534" cy="3313155"/>
          </a:xfrm>
          <a:custGeom>
            <a:avLst/>
            <a:gdLst/>
            <a:ahLst/>
            <a:cxnLst>
              <a:cxn ang="0">
                <a:pos x="wd2" y="hd2"/>
              </a:cxn>
              <a:cxn ang="5400000">
                <a:pos x="wd2" y="hd2"/>
              </a:cxn>
              <a:cxn ang="10800000">
                <a:pos x="wd2" y="hd2"/>
              </a:cxn>
              <a:cxn ang="16200000">
                <a:pos x="wd2" y="hd2"/>
              </a:cxn>
            </a:cxnLst>
            <a:rect l="0" t="0" r="r" b="b"/>
            <a:pathLst>
              <a:path w="19977" h="19120" extrusionOk="0">
                <a:moveTo>
                  <a:pt x="5571" y="896"/>
                </a:moveTo>
                <a:cubicBezTo>
                  <a:pt x="9992" y="-1147"/>
                  <a:pt x="15167" y="425"/>
                  <a:pt x="17738" y="4376"/>
                </a:cubicBezTo>
                <a:lnTo>
                  <a:pt x="19977" y="4766"/>
                </a:lnTo>
                <a:lnTo>
                  <a:pt x="18857" y="6753"/>
                </a:lnTo>
                <a:cubicBezTo>
                  <a:pt x="20255" y="11244"/>
                  <a:pt x="18143" y="16180"/>
                  <a:pt x="13724" y="18222"/>
                </a:cubicBezTo>
                <a:cubicBezTo>
                  <a:pt x="8896" y="20453"/>
                  <a:pt x="3157" y="18383"/>
                  <a:pt x="906" y="13599"/>
                </a:cubicBezTo>
                <a:cubicBezTo>
                  <a:pt x="-1345" y="8814"/>
                  <a:pt x="744" y="3127"/>
                  <a:pt x="5571" y="896"/>
                </a:cubicBezTo>
                <a:close/>
              </a:path>
            </a:pathLst>
          </a:custGeom>
          <a:solidFill>
            <a:srgbClr val="2196F3">
              <a:lumMod val="60000"/>
              <a:lumOff val="40000"/>
            </a:srgbClr>
          </a:solidFill>
          <a:ln w="12700" cap="flat">
            <a:noFill/>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690" b="0" i="0" u="none" strike="noStrike" kern="1200" cap="none" spc="0" normalizeH="0" baseline="0" noProof="0">
              <a:ln>
                <a:noFill/>
              </a:ln>
              <a:solidFill>
                <a:prstClr val="black"/>
              </a:solidFill>
              <a:effectLst/>
              <a:uLnTx/>
              <a:uFillTx/>
              <a:latin typeface="Garamond"/>
              <a:ea typeface="+mn-ea"/>
              <a:cs typeface="微软雅黑" panose="020B0503020204020204" charset="-122"/>
              <a:sym typeface="Arial" panose="020B0604020202020204" pitchFamily="34" charset="0"/>
            </a:endParaRPr>
          </a:p>
        </p:txBody>
      </p:sp>
      <p:sp>
        <p:nvSpPr>
          <p:cNvPr id="8" name="Shape 50947">
            <a:extLst>
              <a:ext uri="{FF2B5EF4-FFF2-40B4-BE49-F238E27FC236}">
                <a16:creationId xmlns:a16="http://schemas.microsoft.com/office/drawing/2014/main" id="{8E7B863F-ADD5-4AB4-BFC0-3F39C319914C}"/>
              </a:ext>
            </a:extLst>
          </p:cNvPr>
          <p:cNvSpPr/>
          <p:nvPr>
            <p:custDataLst>
              <p:tags r:id="rId4"/>
            </p:custDataLst>
          </p:nvPr>
        </p:nvSpPr>
        <p:spPr>
          <a:xfrm>
            <a:off x="1110616" y="3311574"/>
            <a:ext cx="2876478" cy="2778081"/>
          </a:xfrm>
          <a:custGeom>
            <a:avLst/>
            <a:gdLst/>
            <a:ahLst/>
            <a:cxnLst>
              <a:cxn ang="0">
                <a:pos x="wd2" y="hd2"/>
              </a:cxn>
              <a:cxn ang="5400000">
                <a:pos x="wd2" y="hd2"/>
              </a:cxn>
              <a:cxn ang="10800000">
                <a:pos x="wd2" y="hd2"/>
              </a:cxn>
              <a:cxn ang="16200000">
                <a:pos x="wd2" y="hd2"/>
              </a:cxn>
            </a:cxnLst>
            <a:rect l="0" t="0" r="r" b="b"/>
            <a:pathLst>
              <a:path w="19978" h="19119" extrusionOk="0">
                <a:moveTo>
                  <a:pt x="5572" y="896"/>
                </a:moveTo>
                <a:cubicBezTo>
                  <a:pt x="9996" y="-1148"/>
                  <a:pt x="15176" y="426"/>
                  <a:pt x="17746" y="4383"/>
                </a:cubicBezTo>
                <a:lnTo>
                  <a:pt x="19978" y="4766"/>
                </a:lnTo>
                <a:lnTo>
                  <a:pt x="18860" y="6759"/>
                </a:lnTo>
                <a:cubicBezTo>
                  <a:pt x="20255" y="11247"/>
                  <a:pt x="18142" y="16180"/>
                  <a:pt x="13725" y="18221"/>
                </a:cubicBezTo>
                <a:cubicBezTo>
                  <a:pt x="8897" y="20452"/>
                  <a:pt x="3158" y="18382"/>
                  <a:pt x="906" y="13598"/>
                </a:cubicBezTo>
                <a:cubicBezTo>
                  <a:pt x="-1345" y="8814"/>
                  <a:pt x="744" y="3127"/>
                  <a:pt x="5572" y="896"/>
                </a:cubicBezTo>
                <a:close/>
              </a:path>
            </a:pathLst>
          </a:custGeom>
          <a:solidFill>
            <a:srgbClr val="2196F3">
              <a:lumMod val="40000"/>
              <a:lumOff val="60000"/>
            </a:srgbClr>
          </a:solidFill>
          <a:ln w="12700" cap="flat">
            <a:noFill/>
            <a:miter lim="400000"/>
          </a:ln>
          <a:effectLst/>
        </p:spPr>
        <p:txBody>
          <a:bodyPr wrap="square" lIns="0" tIns="0" rIns="0" bIns="0" numCol="1"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4690" b="0" i="0" u="none" strike="noStrike" kern="1200" cap="none" spc="0" normalizeH="0" baseline="0" noProof="0">
              <a:ln>
                <a:noFill/>
              </a:ln>
              <a:solidFill>
                <a:prstClr val="black"/>
              </a:solidFill>
              <a:effectLst/>
              <a:uLnTx/>
              <a:uFillTx/>
              <a:latin typeface="Garamond"/>
              <a:ea typeface="+mn-ea"/>
              <a:cs typeface="微软雅黑" panose="020B0503020204020204" charset="-122"/>
              <a:sym typeface="Arial" panose="020B0604020202020204" pitchFamily="34" charset="0"/>
            </a:endParaRPr>
          </a:p>
        </p:txBody>
      </p:sp>
      <p:sp>
        <p:nvSpPr>
          <p:cNvPr id="9" name="任意形状 7">
            <a:extLst>
              <a:ext uri="{FF2B5EF4-FFF2-40B4-BE49-F238E27FC236}">
                <a16:creationId xmlns:a16="http://schemas.microsoft.com/office/drawing/2014/main" id="{1AF6DA86-99C4-4077-A87E-05DA28938E92}"/>
              </a:ext>
            </a:extLst>
          </p:cNvPr>
          <p:cNvSpPr/>
          <p:nvPr>
            <p:custDataLst>
              <p:tags r:id="rId5"/>
            </p:custDataLst>
          </p:nvPr>
        </p:nvSpPr>
        <p:spPr>
          <a:xfrm>
            <a:off x="9120760" y="1825478"/>
            <a:ext cx="369948" cy="455321"/>
          </a:xfrm>
          <a:custGeom>
            <a:avLst/>
            <a:gdLst>
              <a:gd name="connsiteX0" fmla="*/ 189000 w 409500"/>
              <a:gd name="connsiteY0" fmla="*/ 409173 h 504000"/>
              <a:gd name="connsiteX1" fmla="*/ 220500 w 409500"/>
              <a:gd name="connsiteY1" fmla="*/ 409173 h 504000"/>
              <a:gd name="connsiteX2" fmla="*/ 220500 w 409500"/>
              <a:gd name="connsiteY2" fmla="*/ 424923 h 504000"/>
              <a:gd name="connsiteX3" fmla="*/ 189000 w 409500"/>
              <a:gd name="connsiteY3" fmla="*/ 424923 h 504000"/>
              <a:gd name="connsiteX4" fmla="*/ 126000 w 409500"/>
              <a:gd name="connsiteY4" fmla="*/ 362250 h 504000"/>
              <a:gd name="connsiteX5" fmla="*/ 126000 w 409500"/>
              <a:gd name="connsiteY5" fmla="*/ 409500 h 504000"/>
              <a:gd name="connsiteX6" fmla="*/ 204750 w 409500"/>
              <a:gd name="connsiteY6" fmla="*/ 488250 h 504000"/>
              <a:gd name="connsiteX7" fmla="*/ 283500 w 409500"/>
              <a:gd name="connsiteY7" fmla="*/ 409500 h 504000"/>
              <a:gd name="connsiteX8" fmla="*/ 283500 w 409500"/>
              <a:gd name="connsiteY8" fmla="*/ 362250 h 504000"/>
              <a:gd name="connsiteX9" fmla="*/ 94500 w 409500"/>
              <a:gd name="connsiteY9" fmla="*/ 346500 h 504000"/>
              <a:gd name="connsiteX10" fmla="*/ 315000 w 409500"/>
              <a:gd name="connsiteY10" fmla="*/ 346500 h 504000"/>
              <a:gd name="connsiteX11" fmla="*/ 315000 w 409500"/>
              <a:gd name="connsiteY11" fmla="*/ 362250 h 504000"/>
              <a:gd name="connsiteX12" fmla="*/ 299250 w 409500"/>
              <a:gd name="connsiteY12" fmla="*/ 362250 h 504000"/>
              <a:gd name="connsiteX13" fmla="*/ 299250 w 409500"/>
              <a:gd name="connsiteY13" fmla="*/ 409500 h 504000"/>
              <a:gd name="connsiteX14" fmla="*/ 204750 w 409500"/>
              <a:gd name="connsiteY14" fmla="*/ 504000 h 504000"/>
              <a:gd name="connsiteX15" fmla="*/ 110250 w 409500"/>
              <a:gd name="connsiteY15" fmla="*/ 409500 h 504000"/>
              <a:gd name="connsiteX16" fmla="*/ 110250 w 409500"/>
              <a:gd name="connsiteY16" fmla="*/ 362250 h 504000"/>
              <a:gd name="connsiteX17" fmla="*/ 94500 w 409500"/>
              <a:gd name="connsiteY17" fmla="*/ 362250 h 504000"/>
              <a:gd name="connsiteX18" fmla="*/ 157500 w 409500"/>
              <a:gd name="connsiteY18" fmla="*/ 244456 h 504000"/>
              <a:gd name="connsiteX19" fmla="*/ 173250 w 409500"/>
              <a:gd name="connsiteY19" fmla="*/ 244456 h 504000"/>
              <a:gd name="connsiteX20" fmla="*/ 173250 w 409500"/>
              <a:gd name="connsiteY20" fmla="*/ 315000 h 504000"/>
              <a:gd name="connsiteX21" fmla="*/ 236250 w 409500"/>
              <a:gd name="connsiteY21" fmla="*/ 315000 h 504000"/>
              <a:gd name="connsiteX22" fmla="*/ 236250 w 409500"/>
              <a:gd name="connsiteY22" fmla="*/ 244456 h 504000"/>
              <a:gd name="connsiteX23" fmla="*/ 252000 w 409500"/>
              <a:gd name="connsiteY23" fmla="*/ 244456 h 504000"/>
              <a:gd name="connsiteX24" fmla="*/ 252000 w 409500"/>
              <a:gd name="connsiteY24" fmla="*/ 315000 h 504000"/>
              <a:gd name="connsiteX25" fmla="*/ 315000 w 409500"/>
              <a:gd name="connsiteY25" fmla="*/ 315000 h 504000"/>
              <a:gd name="connsiteX26" fmla="*/ 315000 w 409500"/>
              <a:gd name="connsiteY26" fmla="*/ 330750 h 504000"/>
              <a:gd name="connsiteX27" fmla="*/ 94500 w 409500"/>
              <a:gd name="connsiteY27" fmla="*/ 330750 h 504000"/>
              <a:gd name="connsiteX28" fmla="*/ 94500 w 409500"/>
              <a:gd name="connsiteY28" fmla="*/ 315000 h 504000"/>
              <a:gd name="connsiteX29" fmla="*/ 157500 w 409500"/>
              <a:gd name="connsiteY29" fmla="*/ 315000 h 504000"/>
              <a:gd name="connsiteX30" fmla="*/ 244125 w 409500"/>
              <a:gd name="connsiteY30" fmla="*/ 197367 h 504000"/>
              <a:gd name="connsiteX31" fmla="*/ 236250 w 409500"/>
              <a:gd name="connsiteY31" fmla="*/ 205242 h 504000"/>
              <a:gd name="connsiteX32" fmla="*/ 244125 w 409500"/>
              <a:gd name="connsiteY32" fmla="*/ 213117 h 504000"/>
              <a:gd name="connsiteX33" fmla="*/ 252000 w 409500"/>
              <a:gd name="connsiteY33" fmla="*/ 205242 h 504000"/>
              <a:gd name="connsiteX34" fmla="*/ 244125 w 409500"/>
              <a:gd name="connsiteY34" fmla="*/ 197367 h 504000"/>
              <a:gd name="connsiteX35" fmla="*/ 165375 w 409500"/>
              <a:gd name="connsiteY35" fmla="*/ 197367 h 504000"/>
              <a:gd name="connsiteX36" fmla="*/ 157500 w 409500"/>
              <a:gd name="connsiteY36" fmla="*/ 205242 h 504000"/>
              <a:gd name="connsiteX37" fmla="*/ 165375 w 409500"/>
              <a:gd name="connsiteY37" fmla="*/ 213117 h 504000"/>
              <a:gd name="connsiteX38" fmla="*/ 173250 w 409500"/>
              <a:gd name="connsiteY38" fmla="*/ 205242 h 504000"/>
              <a:gd name="connsiteX39" fmla="*/ 165375 w 409500"/>
              <a:gd name="connsiteY39" fmla="*/ 197367 h 504000"/>
              <a:gd name="connsiteX40" fmla="*/ 244125 w 409500"/>
              <a:gd name="connsiteY40" fmla="*/ 181617 h 504000"/>
              <a:gd name="connsiteX41" fmla="*/ 267750 w 409500"/>
              <a:gd name="connsiteY41" fmla="*/ 205242 h 504000"/>
              <a:gd name="connsiteX42" fmla="*/ 244125 w 409500"/>
              <a:gd name="connsiteY42" fmla="*/ 228867 h 504000"/>
              <a:gd name="connsiteX43" fmla="*/ 220500 w 409500"/>
              <a:gd name="connsiteY43" fmla="*/ 205242 h 504000"/>
              <a:gd name="connsiteX44" fmla="*/ 244125 w 409500"/>
              <a:gd name="connsiteY44" fmla="*/ 181617 h 504000"/>
              <a:gd name="connsiteX45" fmla="*/ 165375 w 409500"/>
              <a:gd name="connsiteY45" fmla="*/ 181617 h 504000"/>
              <a:gd name="connsiteX46" fmla="*/ 189000 w 409500"/>
              <a:gd name="connsiteY46" fmla="*/ 205242 h 504000"/>
              <a:gd name="connsiteX47" fmla="*/ 165375 w 409500"/>
              <a:gd name="connsiteY47" fmla="*/ 228867 h 504000"/>
              <a:gd name="connsiteX48" fmla="*/ 141750 w 409500"/>
              <a:gd name="connsiteY48" fmla="*/ 205242 h 504000"/>
              <a:gd name="connsiteX49" fmla="*/ 165375 w 409500"/>
              <a:gd name="connsiteY49" fmla="*/ 181617 h 504000"/>
              <a:gd name="connsiteX50" fmla="*/ 204750 w 409500"/>
              <a:gd name="connsiteY50" fmla="*/ 92647 h 504000"/>
              <a:gd name="connsiteX51" fmla="*/ 291378 w 409500"/>
              <a:gd name="connsiteY51" fmla="*/ 133599 h 504000"/>
              <a:gd name="connsiteX52" fmla="*/ 275902 w 409500"/>
              <a:gd name="connsiteY52" fmla="*/ 291383 h 504000"/>
              <a:gd name="connsiteX53" fmla="*/ 265897 w 409500"/>
              <a:gd name="connsiteY53" fmla="*/ 279217 h 504000"/>
              <a:gd name="connsiteX54" fmla="*/ 279008 w 409500"/>
              <a:gd name="connsiteY54" fmla="*/ 266150 h 504000"/>
              <a:gd name="connsiteX55" fmla="*/ 266149 w 409500"/>
              <a:gd name="connsiteY55" fmla="*/ 130495 h 504000"/>
              <a:gd name="connsiteX56" fmla="*/ 130494 w 409500"/>
              <a:gd name="connsiteY56" fmla="*/ 143355 h 504000"/>
              <a:gd name="connsiteX57" fmla="*/ 143354 w 409500"/>
              <a:gd name="connsiteY57" fmla="*/ 279009 h 504000"/>
              <a:gd name="connsiteX58" fmla="*/ 133310 w 409500"/>
              <a:gd name="connsiteY58" fmla="*/ 291145 h 504000"/>
              <a:gd name="connsiteX59" fmla="*/ 92647 w 409500"/>
              <a:gd name="connsiteY59" fmla="*/ 204755 h 504000"/>
              <a:gd name="connsiteX60" fmla="*/ 204750 w 409500"/>
              <a:gd name="connsiteY60" fmla="*/ 92647 h 504000"/>
              <a:gd name="connsiteX61" fmla="*/ 23625 w 409500"/>
              <a:gd name="connsiteY61" fmla="*/ 0 h 504000"/>
              <a:gd name="connsiteX62" fmla="*/ 385875 w 409500"/>
              <a:gd name="connsiteY62" fmla="*/ 0 h 504000"/>
              <a:gd name="connsiteX63" fmla="*/ 409500 w 409500"/>
              <a:gd name="connsiteY63" fmla="*/ 23625 h 504000"/>
              <a:gd name="connsiteX64" fmla="*/ 409500 w 409500"/>
              <a:gd name="connsiteY64" fmla="*/ 385875 h 504000"/>
              <a:gd name="connsiteX65" fmla="*/ 385875 w 409500"/>
              <a:gd name="connsiteY65" fmla="*/ 409500 h 504000"/>
              <a:gd name="connsiteX66" fmla="*/ 317734 w 409500"/>
              <a:gd name="connsiteY66" fmla="*/ 409500 h 504000"/>
              <a:gd name="connsiteX67" fmla="*/ 317734 w 409500"/>
              <a:gd name="connsiteY67" fmla="*/ 393750 h 504000"/>
              <a:gd name="connsiteX68" fmla="*/ 385875 w 409500"/>
              <a:gd name="connsiteY68" fmla="*/ 393750 h 504000"/>
              <a:gd name="connsiteX69" fmla="*/ 393750 w 409500"/>
              <a:gd name="connsiteY69" fmla="*/ 385875 h 504000"/>
              <a:gd name="connsiteX70" fmla="*/ 393750 w 409500"/>
              <a:gd name="connsiteY70" fmla="*/ 23625 h 504000"/>
              <a:gd name="connsiteX71" fmla="*/ 385875 w 409500"/>
              <a:gd name="connsiteY71" fmla="*/ 15750 h 504000"/>
              <a:gd name="connsiteX72" fmla="*/ 23625 w 409500"/>
              <a:gd name="connsiteY72" fmla="*/ 15750 h 504000"/>
              <a:gd name="connsiteX73" fmla="*/ 15750 w 409500"/>
              <a:gd name="connsiteY73" fmla="*/ 23625 h 504000"/>
              <a:gd name="connsiteX74" fmla="*/ 15750 w 409500"/>
              <a:gd name="connsiteY74" fmla="*/ 385875 h 504000"/>
              <a:gd name="connsiteX75" fmla="*/ 23625 w 409500"/>
              <a:gd name="connsiteY75" fmla="*/ 393750 h 504000"/>
              <a:gd name="connsiteX76" fmla="*/ 93950 w 409500"/>
              <a:gd name="connsiteY76" fmla="*/ 393750 h 504000"/>
              <a:gd name="connsiteX77" fmla="*/ 93950 w 409500"/>
              <a:gd name="connsiteY77" fmla="*/ 409500 h 504000"/>
              <a:gd name="connsiteX78" fmla="*/ 23625 w 409500"/>
              <a:gd name="connsiteY78" fmla="*/ 409500 h 504000"/>
              <a:gd name="connsiteX79" fmla="*/ 0 w 409500"/>
              <a:gd name="connsiteY79" fmla="*/ 385875 h 504000"/>
              <a:gd name="connsiteX80" fmla="*/ 0 w 409500"/>
              <a:gd name="connsiteY80" fmla="*/ 23625 h 504000"/>
              <a:gd name="connsiteX81" fmla="*/ 23625 w 409500"/>
              <a:gd name="connsiteY81"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09500" h="504000">
                <a:moveTo>
                  <a:pt x="189000" y="409173"/>
                </a:moveTo>
                <a:lnTo>
                  <a:pt x="220500" y="409173"/>
                </a:lnTo>
                <a:lnTo>
                  <a:pt x="220500" y="424923"/>
                </a:lnTo>
                <a:lnTo>
                  <a:pt x="189000" y="424923"/>
                </a:lnTo>
                <a:close/>
                <a:moveTo>
                  <a:pt x="126000" y="362250"/>
                </a:moveTo>
                <a:lnTo>
                  <a:pt x="126000" y="409500"/>
                </a:lnTo>
                <a:cubicBezTo>
                  <a:pt x="126000" y="452992"/>
                  <a:pt x="161258" y="488250"/>
                  <a:pt x="204750" y="488250"/>
                </a:cubicBezTo>
                <a:cubicBezTo>
                  <a:pt x="248242" y="488250"/>
                  <a:pt x="283500" y="452992"/>
                  <a:pt x="283500" y="409500"/>
                </a:cubicBezTo>
                <a:lnTo>
                  <a:pt x="283500" y="362250"/>
                </a:lnTo>
                <a:close/>
                <a:moveTo>
                  <a:pt x="94500" y="346500"/>
                </a:moveTo>
                <a:lnTo>
                  <a:pt x="315000" y="346500"/>
                </a:lnTo>
                <a:lnTo>
                  <a:pt x="315000" y="362250"/>
                </a:lnTo>
                <a:lnTo>
                  <a:pt x="299250" y="362250"/>
                </a:lnTo>
                <a:lnTo>
                  <a:pt x="299250" y="409500"/>
                </a:lnTo>
                <a:cubicBezTo>
                  <a:pt x="299190" y="461666"/>
                  <a:pt x="256916" y="503940"/>
                  <a:pt x="204750" y="504000"/>
                </a:cubicBezTo>
                <a:cubicBezTo>
                  <a:pt x="152584" y="503940"/>
                  <a:pt x="110310" y="461666"/>
                  <a:pt x="110250" y="409500"/>
                </a:cubicBezTo>
                <a:lnTo>
                  <a:pt x="110250" y="362250"/>
                </a:lnTo>
                <a:lnTo>
                  <a:pt x="94500" y="362250"/>
                </a:lnTo>
                <a:close/>
                <a:moveTo>
                  <a:pt x="157500" y="244456"/>
                </a:moveTo>
                <a:lnTo>
                  <a:pt x="173250" y="244456"/>
                </a:lnTo>
                <a:lnTo>
                  <a:pt x="173250" y="315000"/>
                </a:lnTo>
                <a:lnTo>
                  <a:pt x="236250" y="315000"/>
                </a:lnTo>
                <a:lnTo>
                  <a:pt x="236250" y="244456"/>
                </a:lnTo>
                <a:lnTo>
                  <a:pt x="252000" y="244456"/>
                </a:lnTo>
                <a:lnTo>
                  <a:pt x="252000" y="315000"/>
                </a:lnTo>
                <a:lnTo>
                  <a:pt x="315000" y="315000"/>
                </a:lnTo>
                <a:lnTo>
                  <a:pt x="315000" y="330750"/>
                </a:lnTo>
                <a:lnTo>
                  <a:pt x="94500" y="330750"/>
                </a:lnTo>
                <a:lnTo>
                  <a:pt x="94500" y="315000"/>
                </a:lnTo>
                <a:lnTo>
                  <a:pt x="157500" y="315000"/>
                </a:lnTo>
                <a:close/>
                <a:moveTo>
                  <a:pt x="244125" y="197367"/>
                </a:moveTo>
                <a:cubicBezTo>
                  <a:pt x="239776" y="197367"/>
                  <a:pt x="236250" y="200893"/>
                  <a:pt x="236250" y="205242"/>
                </a:cubicBezTo>
                <a:cubicBezTo>
                  <a:pt x="236256" y="209589"/>
                  <a:pt x="239778" y="213111"/>
                  <a:pt x="244125" y="213117"/>
                </a:cubicBezTo>
                <a:cubicBezTo>
                  <a:pt x="248474" y="213117"/>
                  <a:pt x="252000" y="209591"/>
                  <a:pt x="252000" y="205242"/>
                </a:cubicBezTo>
                <a:cubicBezTo>
                  <a:pt x="252000" y="200893"/>
                  <a:pt x="248474" y="197367"/>
                  <a:pt x="244125" y="197367"/>
                </a:cubicBezTo>
                <a:close/>
                <a:moveTo>
                  <a:pt x="165375" y="197367"/>
                </a:moveTo>
                <a:cubicBezTo>
                  <a:pt x="161026" y="197367"/>
                  <a:pt x="157500" y="200893"/>
                  <a:pt x="157500" y="205242"/>
                </a:cubicBezTo>
                <a:cubicBezTo>
                  <a:pt x="157506" y="209589"/>
                  <a:pt x="161028" y="213111"/>
                  <a:pt x="165375" y="213117"/>
                </a:cubicBezTo>
                <a:cubicBezTo>
                  <a:pt x="169724" y="213117"/>
                  <a:pt x="173250" y="209591"/>
                  <a:pt x="173250" y="205242"/>
                </a:cubicBezTo>
                <a:cubicBezTo>
                  <a:pt x="173250" y="200893"/>
                  <a:pt x="169724" y="197367"/>
                  <a:pt x="165375" y="197367"/>
                </a:cubicBezTo>
                <a:close/>
                <a:moveTo>
                  <a:pt x="244125" y="181617"/>
                </a:moveTo>
                <a:cubicBezTo>
                  <a:pt x="257173" y="181617"/>
                  <a:pt x="267750" y="192194"/>
                  <a:pt x="267750" y="205242"/>
                </a:cubicBezTo>
                <a:cubicBezTo>
                  <a:pt x="267736" y="218284"/>
                  <a:pt x="257167" y="228853"/>
                  <a:pt x="244125" y="228867"/>
                </a:cubicBezTo>
                <a:cubicBezTo>
                  <a:pt x="231077" y="228867"/>
                  <a:pt x="220500" y="218290"/>
                  <a:pt x="220500" y="205242"/>
                </a:cubicBezTo>
                <a:cubicBezTo>
                  <a:pt x="220500" y="192194"/>
                  <a:pt x="231077" y="181617"/>
                  <a:pt x="244125" y="181617"/>
                </a:cubicBezTo>
                <a:close/>
                <a:moveTo>
                  <a:pt x="165375" y="181617"/>
                </a:moveTo>
                <a:cubicBezTo>
                  <a:pt x="178423" y="181617"/>
                  <a:pt x="189000" y="192194"/>
                  <a:pt x="189000" y="205242"/>
                </a:cubicBezTo>
                <a:cubicBezTo>
                  <a:pt x="188986" y="218284"/>
                  <a:pt x="178417" y="228853"/>
                  <a:pt x="165375" y="228867"/>
                </a:cubicBezTo>
                <a:cubicBezTo>
                  <a:pt x="152327" y="228867"/>
                  <a:pt x="141750" y="218290"/>
                  <a:pt x="141750" y="205242"/>
                </a:cubicBezTo>
                <a:cubicBezTo>
                  <a:pt x="141750" y="192194"/>
                  <a:pt x="152327" y="181617"/>
                  <a:pt x="165375" y="181617"/>
                </a:cubicBezTo>
                <a:close/>
                <a:moveTo>
                  <a:pt x="204750" y="92647"/>
                </a:moveTo>
                <a:cubicBezTo>
                  <a:pt x="238299" y="92648"/>
                  <a:pt x="270085" y="107674"/>
                  <a:pt x="291378" y="133599"/>
                </a:cubicBezTo>
                <a:cubicBezTo>
                  <a:pt x="330676" y="181443"/>
                  <a:pt x="323747" y="252086"/>
                  <a:pt x="275902" y="291383"/>
                </a:cubicBezTo>
                <a:lnTo>
                  <a:pt x="265897" y="279217"/>
                </a:lnTo>
                <a:cubicBezTo>
                  <a:pt x="270676" y="275292"/>
                  <a:pt x="275067" y="270916"/>
                  <a:pt x="279008" y="266150"/>
                </a:cubicBezTo>
                <a:cubicBezTo>
                  <a:pt x="312917" y="225138"/>
                  <a:pt x="307160" y="164404"/>
                  <a:pt x="266149" y="130495"/>
                </a:cubicBezTo>
                <a:cubicBezTo>
                  <a:pt x="225138" y="96586"/>
                  <a:pt x="164403" y="102343"/>
                  <a:pt x="130494" y="143355"/>
                </a:cubicBezTo>
                <a:cubicBezTo>
                  <a:pt x="96585" y="184366"/>
                  <a:pt x="102343" y="245100"/>
                  <a:pt x="143354" y="279009"/>
                </a:cubicBezTo>
                <a:lnTo>
                  <a:pt x="133310" y="291145"/>
                </a:lnTo>
                <a:cubicBezTo>
                  <a:pt x="107557" y="269848"/>
                  <a:pt x="92648" y="238173"/>
                  <a:pt x="92647" y="204755"/>
                </a:cubicBezTo>
                <a:cubicBezTo>
                  <a:pt x="92646" y="142840"/>
                  <a:pt x="142836" y="92648"/>
                  <a:pt x="204750" y="92647"/>
                </a:cubicBezTo>
                <a:close/>
                <a:moveTo>
                  <a:pt x="23625" y="0"/>
                </a:moveTo>
                <a:lnTo>
                  <a:pt x="385875" y="0"/>
                </a:lnTo>
                <a:cubicBezTo>
                  <a:pt x="398917" y="14"/>
                  <a:pt x="409486" y="10583"/>
                  <a:pt x="409500" y="23625"/>
                </a:cubicBezTo>
                <a:lnTo>
                  <a:pt x="409500" y="385875"/>
                </a:lnTo>
                <a:cubicBezTo>
                  <a:pt x="409486" y="398917"/>
                  <a:pt x="398917" y="409486"/>
                  <a:pt x="385875" y="409500"/>
                </a:cubicBezTo>
                <a:lnTo>
                  <a:pt x="317734" y="409500"/>
                </a:lnTo>
                <a:lnTo>
                  <a:pt x="317734" y="393750"/>
                </a:lnTo>
                <a:lnTo>
                  <a:pt x="385875" y="393750"/>
                </a:lnTo>
                <a:cubicBezTo>
                  <a:pt x="390222" y="393744"/>
                  <a:pt x="393744" y="390222"/>
                  <a:pt x="393750" y="385875"/>
                </a:cubicBezTo>
                <a:lnTo>
                  <a:pt x="393750" y="23625"/>
                </a:lnTo>
                <a:cubicBezTo>
                  <a:pt x="393744" y="19278"/>
                  <a:pt x="390222" y="15756"/>
                  <a:pt x="385875" y="15750"/>
                </a:cubicBezTo>
                <a:lnTo>
                  <a:pt x="23625" y="15750"/>
                </a:lnTo>
                <a:cubicBezTo>
                  <a:pt x="19278" y="15756"/>
                  <a:pt x="15756" y="19278"/>
                  <a:pt x="15750" y="23625"/>
                </a:cubicBezTo>
                <a:lnTo>
                  <a:pt x="15750" y="385875"/>
                </a:lnTo>
                <a:cubicBezTo>
                  <a:pt x="15756" y="390222"/>
                  <a:pt x="19278" y="393744"/>
                  <a:pt x="23625" y="393750"/>
                </a:cubicBezTo>
                <a:lnTo>
                  <a:pt x="93950" y="393750"/>
                </a:lnTo>
                <a:lnTo>
                  <a:pt x="93950" y="409500"/>
                </a:lnTo>
                <a:lnTo>
                  <a:pt x="23625" y="409500"/>
                </a:lnTo>
                <a:cubicBezTo>
                  <a:pt x="10583" y="409486"/>
                  <a:pt x="14" y="398917"/>
                  <a:pt x="0" y="385875"/>
                </a:cubicBezTo>
                <a:lnTo>
                  <a:pt x="0" y="23625"/>
                </a:lnTo>
                <a:cubicBezTo>
                  <a:pt x="14" y="10583"/>
                  <a:pt x="10583" y="14"/>
                  <a:pt x="23625" y="0"/>
                </a:cubicBezTo>
                <a:close/>
              </a:path>
            </a:pathLst>
          </a:custGeom>
          <a:solidFill>
            <a:srgbClr val="FFFFFF"/>
          </a:solidFill>
          <a:ln w="773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a:ea typeface="方正舒体" panose="02010601030101010101" pitchFamily="2" charset="-122"/>
              <a:cs typeface="微软雅黑" panose="020B0503020204020204" charset="-122"/>
              <a:sym typeface="Arial" panose="020B0604020202020204" pitchFamily="34" charset="0"/>
            </a:endParaRPr>
          </a:p>
        </p:txBody>
      </p:sp>
      <p:sp>
        <p:nvSpPr>
          <p:cNvPr id="10" name="任意形状 8">
            <a:extLst>
              <a:ext uri="{FF2B5EF4-FFF2-40B4-BE49-F238E27FC236}">
                <a16:creationId xmlns:a16="http://schemas.microsoft.com/office/drawing/2014/main" id="{0BE35758-0F9C-4D05-89D1-258E401D939E}"/>
              </a:ext>
            </a:extLst>
          </p:cNvPr>
          <p:cNvSpPr/>
          <p:nvPr>
            <p:custDataLst>
              <p:tags r:id="rId6"/>
            </p:custDataLst>
          </p:nvPr>
        </p:nvSpPr>
        <p:spPr>
          <a:xfrm>
            <a:off x="6778378" y="2280888"/>
            <a:ext cx="455637" cy="435166"/>
          </a:xfrm>
          <a:custGeom>
            <a:avLst/>
            <a:gdLst>
              <a:gd name="connsiteX0" fmla="*/ 254869 w 504350"/>
              <a:gd name="connsiteY0" fmla="*/ 312112 h 481691"/>
              <a:gd name="connsiteX1" fmla="*/ 252787 w 504350"/>
              <a:gd name="connsiteY1" fmla="*/ 313953 h 481691"/>
              <a:gd name="connsiteX2" fmla="*/ 168525 w 504350"/>
              <a:gd name="connsiteY2" fmla="*/ 336003 h 481691"/>
              <a:gd name="connsiteX3" fmla="*/ 102990 w 504350"/>
              <a:gd name="connsiteY3" fmla="*/ 322862 h 481691"/>
              <a:gd name="connsiteX4" fmla="*/ 99975 w 504350"/>
              <a:gd name="connsiteY4" fmla="*/ 320842 h 481691"/>
              <a:gd name="connsiteX5" fmla="*/ 110336 w 504350"/>
              <a:gd name="connsiteY5" fmla="*/ 372598 h 481691"/>
              <a:gd name="connsiteX6" fmla="*/ 250425 w 504350"/>
              <a:gd name="connsiteY6" fmla="*/ 466728 h 481691"/>
              <a:gd name="connsiteX7" fmla="*/ 391511 w 504350"/>
              <a:gd name="connsiteY7" fmla="*/ 374037 h 481691"/>
              <a:gd name="connsiteX8" fmla="*/ 402804 w 504350"/>
              <a:gd name="connsiteY8" fmla="*/ 320370 h 481691"/>
              <a:gd name="connsiteX9" fmla="*/ 390736 w 504350"/>
              <a:gd name="connsiteY9" fmla="*/ 326861 h 481691"/>
              <a:gd name="connsiteX10" fmla="*/ 336263 w 504350"/>
              <a:gd name="connsiteY10" fmla="*/ 336003 h 481691"/>
              <a:gd name="connsiteX11" fmla="*/ 292163 w 504350"/>
              <a:gd name="connsiteY11" fmla="*/ 330491 h 481691"/>
              <a:gd name="connsiteX12" fmla="*/ 244125 w 504350"/>
              <a:gd name="connsiteY12" fmla="*/ 244654 h 481691"/>
              <a:gd name="connsiteX13" fmla="*/ 259088 w 504350"/>
              <a:gd name="connsiteY13" fmla="*/ 244654 h 481691"/>
              <a:gd name="connsiteX14" fmla="*/ 259088 w 504350"/>
              <a:gd name="connsiteY14" fmla="*/ 260404 h 481691"/>
              <a:gd name="connsiteX15" fmla="*/ 244125 w 504350"/>
              <a:gd name="connsiteY15" fmla="*/ 260404 h 481691"/>
              <a:gd name="connsiteX16" fmla="*/ 259875 w 504350"/>
              <a:gd name="connsiteY16" fmla="*/ 213941 h 481691"/>
              <a:gd name="connsiteX17" fmla="*/ 274838 w 504350"/>
              <a:gd name="connsiteY17" fmla="*/ 213941 h 481691"/>
              <a:gd name="connsiteX18" fmla="*/ 274838 w 504350"/>
              <a:gd name="connsiteY18" fmla="*/ 229691 h 481691"/>
              <a:gd name="connsiteX19" fmla="*/ 259875 w 504350"/>
              <a:gd name="connsiteY19" fmla="*/ 229691 h 481691"/>
              <a:gd name="connsiteX20" fmla="*/ 229163 w 504350"/>
              <a:gd name="connsiteY20" fmla="*/ 213941 h 481691"/>
              <a:gd name="connsiteX21" fmla="*/ 244126 w 504350"/>
              <a:gd name="connsiteY21" fmla="*/ 213941 h 481691"/>
              <a:gd name="connsiteX22" fmla="*/ 244126 w 504350"/>
              <a:gd name="connsiteY22" fmla="*/ 229691 h 481691"/>
              <a:gd name="connsiteX23" fmla="*/ 229163 w 504350"/>
              <a:gd name="connsiteY23" fmla="*/ 229691 h 481691"/>
              <a:gd name="connsiteX24" fmla="*/ 170176 w 504350"/>
              <a:gd name="connsiteY24" fmla="*/ 188033 h 481691"/>
              <a:gd name="connsiteX25" fmla="*/ 143916 w 504350"/>
              <a:gd name="connsiteY25" fmla="*/ 205574 h 481691"/>
              <a:gd name="connsiteX26" fmla="*/ 110914 w 504350"/>
              <a:gd name="connsiteY26" fmla="*/ 253870 h 481691"/>
              <a:gd name="connsiteX27" fmla="*/ 100365 w 504350"/>
              <a:gd name="connsiteY27" fmla="*/ 304006 h 481691"/>
              <a:gd name="connsiteX28" fmla="*/ 101245 w 504350"/>
              <a:gd name="connsiteY28" fmla="*/ 304608 h 481691"/>
              <a:gd name="connsiteX29" fmla="*/ 186945 w 504350"/>
              <a:gd name="connsiteY29" fmla="*/ 319170 h 481691"/>
              <a:gd name="connsiteX30" fmla="*/ 235663 w 504350"/>
              <a:gd name="connsiteY30" fmla="*/ 302648 h 481691"/>
              <a:gd name="connsiteX31" fmla="*/ 232387 w 504350"/>
              <a:gd name="connsiteY31" fmla="*/ 301034 h 481691"/>
              <a:gd name="connsiteX32" fmla="*/ 176822 w 504350"/>
              <a:gd name="connsiteY32" fmla="*/ 223209 h 481691"/>
              <a:gd name="connsiteX33" fmla="*/ 334863 w 504350"/>
              <a:gd name="connsiteY33" fmla="*/ 186789 h 481691"/>
              <a:gd name="connsiteX34" fmla="*/ 326137 w 504350"/>
              <a:gd name="connsiteY34" fmla="*/ 227074 h 481691"/>
              <a:gd name="connsiteX35" fmla="*/ 302806 w 504350"/>
              <a:gd name="connsiteY35" fmla="*/ 269718 h 481691"/>
              <a:gd name="connsiteX36" fmla="*/ 266122 w 504350"/>
              <a:gd name="connsiteY36" fmla="*/ 302160 h 481691"/>
              <a:gd name="connsiteX37" fmla="*/ 294821 w 504350"/>
              <a:gd name="connsiteY37" fmla="*/ 316907 h 481691"/>
              <a:gd name="connsiteX38" fmla="*/ 353132 w 504350"/>
              <a:gd name="connsiteY38" fmla="*/ 322050 h 481691"/>
              <a:gd name="connsiteX39" fmla="*/ 402599 w 504350"/>
              <a:gd name="connsiteY39" fmla="*/ 306398 h 481691"/>
              <a:gd name="connsiteX40" fmla="*/ 395695 w 504350"/>
              <a:gd name="connsiteY40" fmla="*/ 264919 h 481691"/>
              <a:gd name="connsiteX41" fmla="*/ 336878 w 504350"/>
              <a:gd name="connsiteY41" fmla="*/ 187720 h 481691"/>
              <a:gd name="connsiteX42" fmla="*/ 274838 w 504350"/>
              <a:gd name="connsiteY42" fmla="*/ 183229 h 481691"/>
              <a:gd name="connsiteX43" fmla="*/ 289801 w 504350"/>
              <a:gd name="connsiteY43" fmla="*/ 183229 h 481691"/>
              <a:gd name="connsiteX44" fmla="*/ 289801 w 504350"/>
              <a:gd name="connsiteY44" fmla="*/ 198979 h 481691"/>
              <a:gd name="connsiteX45" fmla="*/ 274838 w 504350"/>
              <a:gd name="connsiteY45" fmla="*/ 198979 h 481691"/>
              <a:gd name="connsiteX46" fmla="*/ 244125 w 504350"/>
              <a:gd name="connsiteY46" fmla="*/ 183229 h 481691"/>
              <a:gd name="connsiteX47" fmla="*/ 259088 w 504350"/>
              <a:gd name="connsiteY47" fmla="*/ 183229 h 481691"/>
              <a:gd name="connsiteX48" fmla="*/ 259088 w 504350"/>
              <a:gd name="connsiteY48" fmla="*/ 198979 h 481691"/>
              <a:gd name="connsiteX49" fmla="*/ 244125 w 504350"/>
              <a:gd name="connsiteY49" fmla="*/ 198979 h 481691"/>
              <a:gd name="connsiteX50" fmla="*/ 213413 w 504350"/>
              <a:gd name="connsiteY50" fmla="*/ 183229 h 481691"/>
              <a:gd name="connsiteX51" fmla="*/ 228376 w 504350"/>
              <a:gd name="connsiteY51" fmla="*/ 183229 h 481691"/>
              <a:gd name="connsiteX52" fmla="*/ 228376 w 504350"/>
              <a:gd name="connsiteY52" fmla="*/ 198979 h 481691"/>
              <a:gd name="connsiteX53" fmla="*/ 213413 w 504350"/>
              <a:gd name="connsiteY53" fmla="*/ 198979 h 481691"/>
              <a:gd name="connsiteX54" fmla="*/ 252000 w 504350"/>
              <a:gd name="connsiteY54" fmla="*/ 161178 h 481691"/>
              <a:gd name="connsiteX55" fmla="*/ 192569 w 504350"/>
              <a:gd name="connsiteY55" fmla="*/ 173077 h 481691"/>
              <a:gd name="connsiteX56" fmla="*/ 184815 w 504350"/>
              <a:gd name="connsiteY56" fmla="*/ 178256 h 481691"/>
              <a:gd name="connsiteX57" fmla="*/ 188705 w 504350"/>
              <a:gd name="connsiteY57" fmla="*/ 207543 h 481691"/>
              <a:gd name="connsiteX58" fmla="*/ 203963 w 504350"/>
              <a:gd name="connsiteY58" fmla="*/ 243866 h 481691"/>
              <a:gd name="connsiteX59" fmla="*/ 242858 w 504350"/>
              <a:gd name="connsiteY59" fmla="*/ 290206 h 481691"/>
              <a:gd name="connsiteX60" fmla="*/ 250510 w 504350"/>
              <a:gd name="connsiteY60" fmla="*/ 294138 h 481691"/>
              <a:gd name="connsiteX61" fmla="*/ 289296 w 504350"/>
              <a:gd name="connsiteY61" fmla="*/ 259874 h 481691"/>
              <a:gd name="connsiteX62" fmla="*/ 310435 w 504350"/>
              <a:gd name="connsiteY62" fmla="*/ 221286 h 481691"/>
              <a:gd name="connsiteX63" fmla="*/ 319527 w 504350"/>
              <a:gd name="connsiteY63" fmla="*/ 179701 h 481691"/>
              <a:gd name="connsiteX64" fmla="*/ 291375 w 504350"/>
              <a:gd name="connsiteY64" fmla="*/ 166691 h 481691"/>
              <a:gd name="connsiteX65" fmla="*/ 252000 w 504350"/>
              <a:gd name="connsiteY65" fmla="*/ 161178 h 481691"/>
              <a:gd name="connsiteX66" fmla="*/ 252871 w 504350"/>
              <a:gd name="connsiteY66" fmla="*/ 43327 h 481691"/>
              <a:gd name="connsiteX67" fmla="*/ 227884 w 504350"/>
              <a:gd name="connsiteY67" fmla="*/ 60280 h 481691"/>
              <a:gd name="connsiteX68" fmla="*/ 195387 w 504350"/>
              <a:gd name="connsiteY68" fmla="*/ 108847 h 481691"/>
              <a:gd name="connsiteX69" fmla="*/ 184147 w 504350"/>
              <a:gd name="connsiteY69" fmla="*/ 164976 h 481691"/>
              <a:gd name="connsiteX70" fmla="*/ 229212 w 504350"/>
              <a:gd name="connsiteY70" fmla="*/ 149612 h 481691"/>
              <a:gd name="connsiteX71" fmla="*/ 295313 w 504350"/>
              <a:gd name="connsiteY71" fmla="*/ 154091 h 481691"/>
              <a:gd name="connsiteX72" fmla="*/ 318878 w 504350"/>
              <a:gd name="connsiteY72" fmla="*/ 165922 h 481691"/>
              <a:gd name="connsiteX73" fmla="*/ 316585 w 504350"/>
              <a:gd name="connsiteY73" fmla="*/ 134391 h 481691"/>
              <a:gd name="connsiteX74" fmla="*/ 300038 w 504350"/>
              <a:gd name="connsiteY74" fmla="*/ 91878 h 481691"/>
              <a:gd name="connsiteX75" fmla="*/ 259802 w 504350"/>
              <a:gd name="connsiteY75" fmla="*/ 46708 h 481691"/>
              <a:gd name="connsiteX76" fmla="*/ 149207 w 504350"/>
              <a:gd name="connsiteY76" fmla="*/ 16906 h 481691"/>
              <a:gd name="connsiteX77" fmla="*/ 92138 w 504350"/>
              <a:gd name="connsiteY77" fmla="*/ 35966 h 481691"/>
              <a:gd name="connsiteX78" fmla="*/ 36225 w 504350"/>
              <a:gd name="connsiteY78" fmla="*/ 243866 h 481691"/>
              <a:gd name="connsiteX79" fmla="*/ 64701 w 504350"/>
              <a:gd name="connsiteY79" fmla="*/ 279574 h 481691"/>
              <a:gd name="connsiteX80" fmla="*/ 88888 w 504350"/>
              <a:gd name="connsiteY80" fmla="*/ 296143 h 481691"/>
              <a:gd name="connsiteX81" fmla="*/ 90563 w 504350"/>
              <a:gd name="connsiteY81" fmla="*/ 271428 h 481691"/>
              <a:gd name="connsiteX82" fmla="*/ 120340 w 504350"/>
              <a:gd name="connsiteY82" fmla="*/ 212120 h 481691"/>
              <a:gd name="connsiteX83" fmla="*/ 168261 w 504350"/>
              <a:gd name="connsiteY83" fmla="*/ 170634 h 481691"/>
              <a:gd name="connsiteX84" fmla="*/ 173250 w 504350"/>
              <a:gd name="connsiteY84" fmla="*/ 124953 h 481691"/>
              <a:gd name="connsiteX85" fmla="*/ 202585 w 504350"/>
              <a:gd name="connsiteY85" fmla="*/ 65792 h 481691"/>
              <a:gd name="connsiteX86" fmla="*/ 237082 w 504350"/>
              <a:gd name="connsiteY86" fmla="*/ 35625 h 481691"/>
              <a:gd name="connsiteX87" fmla="*/ 207310 w 504350"/>
              <a:gd name="connsiteY87" fmla="*/ 21102 h 481691"/>
              <a:gd name="connsiteX88" fmla="*/ 149207 w 504350"/>
              <a:gd name="connsiteY88" fmla="*/ 16906 h 481691"/>
              <a:gd name="connsiteX89" fmla="*/ 335475 w 504350"/>
              <a:gd name="connsiteY89" fmla="*/ 15491 h 481691"/>
              <a:gd name="connsiteX90" fmla="*/ 276179 w 504350"/>
              <a:gd name="connsiteY90" fmla="*/ 27513 h 481691"/>
              <a:gd name="connsiteX91" fmla="*/ 268034 w 504350"/>
              <a:gd name="connsiteY91" fmla="*/ 33039 h 481691"/>
              <a:gd name="connsiteX92" fmla="*/ 269978 w 504350"/>
              <a:gd name="connsiteY92" fmla="*/ 33985 h 481691"/>
              <a:gd name="connsiteX93" fmla="*/ 314213 w 504350"/>
              <a:gd name="connsiteY93" fmla="*/ 84003 h 481691"/>
              <a:gd name="connsiteX94" fmla="*/ 332681 w 504350"/>
              <a:gd name="connsiteY94" fmla="*/ 131070 h 481691"/>
              <a:gd name="connsiteX95" fmla="*/ 335973 w 504350"/>
              <a:gd name="connsiteY95" fmla="*/ 174505 h 481691"/>
              <a:gd name="connsiteX96" fmla="*/ 354622 w 504350"/>
              <a:gd name="connsiteY96" fmla="*/ 183868 h 481691"/>
              <a:gd name="connsiteX97" fmla="*/ 417129 w 504350"/>
              <a:gd name="connsiteY97" fmla="*/ 292740 h 481691"/>
              <a:gd name="connsiteX98" fmla="*/ 416709 w 504350"/>
              <a:gd name="connsiteY98" fmla="*/ 298947 h 481691"/>
              <a:gd name="connsiteX99" fmla="*/ 457415 w 504350"/>
              <a:gd name="connsiteY99" fmla="*/ 264489 h 481691"/>
              <a:gd name="connsiteX100" fmla="*/ 470925 w 504350"/>
              <a:gd name="connsiteY100" fmla="*/ 96603 h 481691"/>
              <a:gd name="connsiteX101" fmla="*/ 467775 w 504350"/>
              <a:gd name="connsiteY101" fmla="*/ 91091 h 481691"/>
              <a:gd name="connsiteX102" fmla="*/ 375638 w 504350"/>
              <a:gd name="connsiteY102" fmla="*/ 20216 h 481691"/>
              <a:gd name="connsiteX103" fmla="*/ 335475 w 504350"/>
              <a:gd name="connsiteY103" fmla="*/ 15491 h 481691"/>
              <a:gd name="connsiteX104" fmla="*/ 147546 w 504350"/>
              <a:gd name="connsiteY104" fmla="*/ 1279 h 481691"/>
              <a:gd name="connsiteX105" fmla="*/ 211937 w 504350"/>
              <a:gd name="connsiteY105" fmla="*/ 5746 h 481691"/>
              <a:gd name="connsiteX106" fmla="*/ 250046 w 504350"/>
              <a:gd name="connsiteY106" fmla="*/ 24287 h 481691"/>
              <a:gd name="connsiteX107" fmla="*/ 252000 w 504350"/>
              <a:gd name="connsiteY107" fmla="*/ 22578 h 481691"/>
              <a:gd name="connsiteX108" fmla="*/ 481950 w 504350"/>
              <a:gd name="connsiteY108" fmla="*/ 84003 h 481691"/>
              <a:gd name="connsiteX109" fmla="*/ 498488 w 504350"/>
              <a:gd name="connsiteY109" fmla="*/ 211578 h 481691"/>
              <a:gd name="connsiteX110" fmla="*/ 438343 w 504350"/>
              <a:gd name="connsiteY110" fmla="*/ 301255 h 481691"/>
              <a:gd name="connsiteX111" fmla="*/ 415728 w 504350"/>
              <a:gd name="connsiteY111" fmla="*/ 313418 h 481691"/>
              <a:gd name="connsiteX112" fmla="*/ 412650 w 504350"/>
              <a:gd name="connsiteY112" fmla="*/ 358841 h 481691"/>
              <a:gd name="connsiteX113" fmla="*/ 252000 w 504350"/>
              <a:gd name="connsiteY113" fmla="*/ 481691 h 481691"/>
              <a:gd name="connsiteX114" fmla="*/ 207900 w 504350"/>
              <a:gd name="connsiteY114" fmla="*/ 476178 h 481691"/>
              <a:gd name="connsiteX115" fmla="*/ 86084 w 504350"/>
              <a:gd name="connsiteY115" fmla="*/ 337529 h 481691"/>
              <a:gd name="connsiteX116" fmla="*/ 87768 w 504350"/>
              <a:gd name="connsiteY116" fmla="*/ 312667 h 481691"/>
              <a:gd name="connsiteX117" fmla="*/ 49415 w 504350"/>
              <a:gd name="connsiteY117" fmla="*/ 286982 h 481691"/>
              <a:gd name="connsiteX118" fmla="*/ 0 w 504350"/>
              <a:gd name="connsiteY118" fmla="*/ 168266 h 481691"/>
              <a:gd name="connsiteX119" fmla="*/ 84263 w 504350"/>
              <a:gd name="connsiteY119" fmla="*/ 22578 h 481691"/>
              <a:gd name="connsiteX120" fmla="*/ 147546 w 504350"/>
              <a:gd name="connsiteY120" fmla="*/ 1279 h 48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04350" h="481691">
                <a:moveTo>
                  <a:pt x="254869" y="312112"/>
                </a:moveTo>
                <a:lnTo>
                  <a:pt x="252787" y="313953"/>
                </a:lnTo>
                <a:cubicBezTo>
                  <a:pt x="226800" y="328128"/>
                  <a:pt x="197663" y="336003"/>
                  <a:pt x="168525" y="336003"/>
                </a:cubicBezTo>
                <a:cubicBezTo>
                  <a:pt x="145294" y="336003"/>
                  <a:pt x="123145" y="331327"/>
                  <a:pt x="102990" y="322862"/>
                </a:cubicBezTo>
                <a:lnTo>
                  <a:pt x="99975" y="320842"/>
                </a:lnTo>
                <a:lnTo>
                  <a:pt x="110336" y="372598"/>
                </a:lnTo>
                <a:cubicBezTo>
                  <a:pt x="133334" y="427452"/>
                  <a:pt x="187229" y="466138"/>
                  <a:pt x="250425" y="466728"/>
                </a:cubicBezTo>
                <a:cubicBezTo>
                  <a:pt x="313623" y="466728"/>
                  <a:pt x="367960" y="428633"/>
                  <a:pt x="391511" y="374037"/>
                </a:cubicBezTo>
                <a:lnTo>
                  <a:pt x="402804" y="320370"/>
                </a:lnTo>
                <a:lnTo>
                  <a:pt x="390736" y="326861"/>
                </a:lnTo>
                <a:cubicBezTo>
                  <a:pt x="373522" y="332804"/>
                  <a:pt x="355163" y="336003"/>
                  <a:pt x="336263" y="336003"/>
                </a:cubicBezTo>
                <a:cubicBezTo>
                  <a:pt x="321300" y="336003"/>
                  <a:pt x="307125" y="334428"/>
                  <a:pt x="292163" y="330491"/>
                </a:cubicBezTo>
                <a:close/>
                <a:moveTo>
                  <a:pt x="244125" y="244654"/>
                </a:moveTo>
                <a:lnTo>
                  <a:pt x="259088" y="244654"/>
                </a:lnTo>
                <a:lnTo>
                  <a:pt x="259088" y="260404"/>
                </a:lnTo>
                <a:lnTo>
                  <a:pt x="244125" y="260404"/>
                </a:lnTo>
                <a:close/>
                <a:moveTo>
                  <a:pt x="259875" y="213941"/>
                </a:moveTo>
                <a:lnTo>
                  <a:pt x="274838" y="213941"/>
                </a:lnTo>
                <a:lnTo>
                  <a:pt x="274838" y="229691"/>
                </a:lnTo>
                <a:lnTo>
                  <a:pt x="259875" y="229691"/>
                </a:lnTo>
                <a:close/>
                <a:moveTo>
                  <a:pt x="229163" y="213941"/>
                </a:moveTo>
                <a:lnTo>
                  <a:pt x="244126" y="213941"/>
                </a:lnTo>
                <a:lnTo>
                  <a:pt x="244126" y="229691"/>
                </a:lnTo>
                <a:lnTo>
                  <a:pt x="229163" y="229691"/>
                </a:lnTo>
                <a:close/>
                <a:moveTo>
                  <a:pt x="170176" y="188033"/>
                </a:moveTo>
                <a:lnTo>
                  <a:pt x="143916" y="205574"/>
                </a:lnTo>
                <a:cubicBezTo>
                  <a:pt x="130036" y="219306"/>
                  <a:pt x="118765" y="235671"/>
                  <a:pt x="110914" y="253870"/>
                </a:cubicBezTo>
                <a:lnTo>
                  <a:pt x="100365" y="304006"/>
                </a:lnTo>
                <a:lnTo>
                  <a:pt x="101245" y="304608"/>
                </a:lnTo>
                <a:cubicBezTo>
                  <a:pt x="127652" y="317546"/>
                  <a:pt x="157506" y="322788"/>
                  <a:pt x="186945" y="319170"/>
                </a:cubicBezTo>
                <a:lnTo>
                  <a:pt x="235663" y="302648"/>
                </a:lnTo>
                <a:lnTo>
                  <a:pt x="232387" y="301034"/>
                </a:lnTo>
                <a:cubicBezTo>
                  <a:pt x="206584" y="280989"/>
                  <a:pt x="187370" y="253802"/>
                  <a:pt x="176822" y="223209"/>
                </a:cubicBezTo>
                <a:close/>
                <a:moveTo>
                  <a:pt x="334863" y="186789"/>
                </a:moveTo>
                <a:lnTo>
                  <a:pt x="326137" y="227074"/>
                </a:lnTo>
                <a:cubicBezTo>
                  <a:pt x="320495" y="242233"/>
                  <a:pt x="312672" y="256623"/>
                  <a:pt x="302806" y="269718"/>
                </a:cubicBezTo>
                <a:lnTo>
                  <a:pt x="266122" y="302160"/>
                </a:lnTo>
                <a:lnTo>
                  <a:pt x="294821" y="316907"/>
                </a:lnTo>
                <a:cubicBezTo>
                  <a:pt x="313573" y="322321"/>
                  <a:pt x="333383" y="324142"/>
                  <a:pt x="353132" y="322050"/>
                </a:cubicBezTo>
                <a:lnTo>
                  <a:pt x="402599" y="306398"/>
                </a:lnTo>
                <a:lnTo>
                  <a:pt x="395695" y="264919"/>
                </a:lnTo>
                <a:cubicBezTo>
                  <a:pt x="384916" y="233493"/>
                  <a:pt x="364195" y="206349"/>
                  <a:pt x="336878" y="187720"/>
                </a:cubicBezTo>
                <a:close/>
                <a:moveTo>
                  <a:pt x="274838" y="183229"/>
                </a:moveTo>
                <a:lnTo>
                  <a:pt x="289801" y="183229"/>
                </a:lnTo>
                <a:lnTo>
                  <a:pt x="289801" y="198979"/>
                </a:lnTo>
                <a:lnTo>
                  <a:pt x="274838" y="198979"/>
                </a:lnTo>
                <a:close/>
                <a:moveTo>
                  <a:pt x="244125" y="183229"/>
                </a:moveTo>
                <a:lnTo>
                  <a:pt x="259088" y="183229"/>
                </a:lnTo>
                <a:lnTo>
                  <a:pt x="259088" y="198979"/>
                </a:lnTo>
                <a:lnTo>
                  <a:pt x="244125" y="198979"/>
                </a:lnTo>
                <a:close/>
                <a:moveTo>
                  <a:pt x="213413" y="183229"/>
                </a:moveTo>
                <a:lnTo>
                  <a:pt x="228376" y="183229"/>
                </a:lnTo>
                <a:lnTo>
                  <a:pt x="228376" y="198979"/>
                </a:lnTo>
                <a:lnTo>
                  <a:pt x="213413" y="198979"/>
                </a:lnTo>
                <a:close/>
                <a:moveTo>
                  <a:pt x="252000" y="161178"/>
                </a:moveTo>
                <a:cubicBezTo>
                  <a:pt x="230935" y="161178"/>
                  <a:pt x="210854" y="165411"/>
                  <a:pt x="192569" y="173077"/>
                </a:cubicBezTo>
                <a:lnTo>
                  <a:pt x="184815" y="178256"/>
                </a:lnTo>
                <a:lnTo>
                  <a:pt x="188705" y="207543"/>
                </a:lnTo>
                <a:cubicBezTo>
                  <a:pt x="192151" y="220241"/>
                  <a:pt x="197269" y="232447"/>
                  <a:pt x="203963" y="243866"/>
                </a:cubicBezTo>
                <a:cubicBezTo>
                  <a:pt x="214004" y="262372"/>
                  <a:pt x="227342" y="277925"/>
                  <a:pt x="242858" y="290206"/>
                </a:cubicBezTo>
                <a:lnTo>
                  <a:pt x="250510" y="294138"/>
                </a:lnTo>
                <a:lnTo>
                  <a:pt x="289296" y="259874"/>
                </a:lnTo>
                <a:cubicBezTo>
                  <a:pt x="298220" y="248034"/>
                  <a:pt x="305310" y="235010"/>
                  <a:pt x="310435" y="221286"/>
                </a:cubicBezTo>
                <a:lnTo>
                  <a:pt x="319527" y="179701"/>
                </a:lnTo>
                <a:lnTo>
                  <a:pt x="291375" y="166691"/>
                </a:lnTo>
                <a:cubicBezTo>
                  <a:pt x="278775" y="162753"/>
                  <a:pt x="265388" y="161178"/>
                  <a:pt x="252000" y="161178"/>
                </a:cubicBezTo>
                <a:close/>
                <a:moveTo>
                  <a:pt x="252871" y="43327"/>
                </a:moveTo>
                <a:lnTo>
                  <a:pt x="227884" y="60280"/>
                </a:lnTo>
                <a:cubicBezTo>
                  <a:pt x="214152" y="74111"/>
                  <a:pt x="203053" y="90574"/>
                  <a:pt x="195387" y="108847"/>
                </a:cubicBezTo>
                <a:lnTo>
                  <a:pt x="184147" y="164976"/>
                </a:lnTo>
                <a:lnTo>
                  <a:pt x="229212" y="149612"/>
                </a:lnTo>
                <a:cubicBezTo>
                  <a:pt x="250672" y="146708"/>
                  <a:pt x="273066" y="147988"/>
                  <a:pt x="295313" y="154091"/>
                </a:cubicBezTo>
                <a:lnTo>
                  <a:pt x="318878" y="165922"/>
                </a:lnTo>
                <a:lnTo>
                  <a:pt x="316585" y="134391"/>
                </a:lnTo>
                <a:cubicBezTo>
                  <a:pt x="313336" y="119794"/>
                  <a:pt x="307864" y="105463"/>
                  <a:pt x="300038" y="91878"/>
                </a:cubicBezTo>
                <a:cubicBezTo>
                  <a:pt x="289407" y="73766"/>
                  <a:pt x="275626" y="58606"/>
                  <a:pt x="259802" y="46708"/>
                </a:cubicBezTo>
                <a:close/>
                <a:moveTo>
                  <a:pt x="149207" y="16906"/>
                </a:moveTo>
                <a:cubicBezTo>
                  <a:pt x="129642" y="19281"/>
                  <a:pt x="110250" y="25532"/>
                  <a:pt x="92138" y="35966"/>
                </a:cubicBezTo>
                <a:cubicBezTo>
                  <a:pt x="18900" y="78491"/>
                  <a:pt x="-5513" y="171416"/>
                  <a:pt x="36225" y="243866"/>
                </a:cubicBezTo>
                <a:cubicBezTo>
                  <a:pt x="44051" y="257451"/>
                  <a:pt x="53704" y="269401"/>
                  <a:pt x="64701" y="279574"/>
                </a:cubicBezTo>
                <a:lnTo>
                  <a:pt x="88888" y="296143"/>
                </a:lnTo>
                <a:lnTo>
                  <a:pt x="90563" y="271428"/>
                </a:lnTo>
                <a:cubicBezTo>
                  <a:pt x="96666" y="249181"/>
                  <a:pt x="106952" y="229199"/>
                  <a:pt x="120340" y="212120"/>
                </a:cubicBezTo>
                <a:lnTo>
                  <a:pt x="168261" y="170634"/>
                </a:lnTo>
                <a:lnTo>
                  <a:pt x="173250" y="124953"/>
                </a:lnTo>
                <a:cubicBezTo>
                  <a:pt x="179157" y="103297"/>
                  <a:pt x="189198" y="83216"/>
                  <a:pt x="202585" y="65792"/>
                </a:cubicBezTo>
                <a:lnTo>
                  <a:pt x="237082" y="35625"/>
                </a:lnTo>
                <a:lnTo>
                  <a:pt x="207310" y="21102"/>
                </a:lnTo>
                <a:cubicBezTo>
                  <a:pt x="188509" y="16032"/>
                  <a:pt x="168772" y="14531"/>
                  <a:pt x="149207" y="16906"/>
                </a:cubicBezTo>
                <a:close/>
                <a:moveTo>
                  <a:pt x="335475" y="15491"/>
                </a:moveTo>
                <a:cubicBezTo>
                  <a:pt x="314410" y="15491"/>
                  <a:pt x="294378" y="19773"/>
                  <a:pt x="276179" y="27513"/>
                </a:cubicBezTo>
                <a:lnTo>
                  <a:pt x="268034" y="33039"/>
                </a:lnTo>
                <a:lnTo>
                  <a:pt x="269978" y="33985"/>
                </a:lnTo>
                <a:cubicBezTo>
                  <a:pt x="287438" y="47138"/>
                  <a:pt x="302597" y="63922"/>
                  <a:pt x="314213" y="84003"/>
                </a:cubicBezTo>
                <a:cubicBezTo>
                  <a:pt x="322925" y="99064"/>
                  <a:pt x="329034" y="114928"/>
                  <a:pt x="332681" y="131070"/>
                </a:cubicBezTo>
                <a:lnTo>
                  <a:pt x="335973" y="174505"/>
                </a:lnTo>
                <a:lnTo>
                  <a:pt x="354622" y="183868"/>
                </a:lnTo>
                <a:cubicBezTo>
                  <a:pt x="388779" y="210643"/>
                  <a:pt x="411322" y="249821"/>
                  <a:pt x="417129" y="292740"/>
                </a:cubicBezTo>
                <a:lnTo>
                  <a:pt x="416709" y="298947"/>
                </a:lnTo>
                <a:lnTo>
                  <a:pt x="457415" y="264489"/>
                </a:lnTo>
                <a:cubicBezTo>
                  <a:pt x="494255" y="217829"/>
                  <a:pt x="501638" y="152122"/>
                  <a:pt x="470925" y="96603"/>
                </a:cubicBezTo>
                <a:cubicBezTo>
                  <a:pt x="470138" y="95028"/>
                  <a:pt x="468563" y="92666"/>
                  <a:pt x="467775" y="91091"/>
                </a:cubicBezTo>
                <a:cubicBezTo>
                  <a:pt x="447300" y="56441"/>
                  <a:pt x="414225" y="30453"/>
                  <a:pt x="375638" y="20216"/>
                </a:cubicBezTo>
                <a:cubicBezTo>
                  <a:pt x="362250" y="17853"/>
                  <a:pt x="348863" y="15491"/>
                  <a:pt x="335475" y="15491"/>
                </a:cubicBezTo>
                <a:close/>
                <a:moveTo>
                  <a:pt x="147546" y="1279"/>
                </a:moveTo>
                <a:cubicBezTo>
                  <a:pt x="169239" y="-1416"/>
                  <a:pt x="191117" y="184"/>
                  <a:pt x="211937" y="5746"/>
                </a:cubicBezTo>
                <a:lnTo>
                  <a:pt x="250046" y="24287"/>
                </a:lnTo>
                <a:lnTo>
                  <a:pt x="252000" y="22578"/>
                </a:lnTo>
                <a:cubicBezTo>
                  <a:pt x="332325" y="-23884"/>
                  <a:pt x="435488" y="3678"/>
                  <a:pt x="481950" y="84003"/>
                </a:cubicBezTo>
                <a:cubicBezTo>
                  <a:pt x="504000" y="122591"/>
                  <a:pt x="510300" y="168266"/>
                  <a:pt x="498488" y="211578"/>
                </a:cubicBezTo>
                <a:cubicBezTo>
                  <a:pt x="488644" y="248197"/>
                  <a:pt x="466988" y="279303"/>
                  <a:pt x="438343" y="301255"/>
                </a:cubicBezTo>
                <a:lnTo>
                  <a:pt x="415728" y="313418"/>
                </a:lnTo>
                <a:lnTo>
                  <a:pt x="412650" y="358841"/>
                </a:lnTo>
                <a:cubicBezTo>
                  <a:pt x="393750" y="431291"/>
                  <a:pt x="327600" y="481691"/>
                  <a:pt x="252000" y="481691"/>
                </a:cubicBezTo>
                <a:cubicBezTo>
                  <a:pt x="237038" y="481691"/>
                  <a:pt x="222863" y="479328"/>
                  <a:pt x="207900" y="476178"/>
                </a:cubicBezTo>
                <a:cubicBezTo>
                  <a:pt x="141160" y="457869"/>
                  <a:pt x="94795" y="401908"/>
                  <a:pt x="86084" y="337529"/>
                </a:cubicBezTo>
                <a:lnTo>
                  <a:pt x="87768" y="312667"/>
                </a:lnTo>
                <a:lnTo>
                  <a:pt x="49415" y="286982"/>
                </a:lnTo>
                <a:cubicBezTo>
                  <a:pt x="18900" y="256663"/>
                  <a:pt x="0" y="214729"/>
                  <a:pt x="0" y="168266"/>
                </a:cubicBezTo>
                <a:cubicBezTo>
                  <a:pt x="0" y="108416"/>
                  <a:pt x="32288" y="52503"/>
                  <a:pt x="84263" y="22578"/>
                </a:cubicBezTo>
                <a:cubicBezTo>
                  <a:pt x="104344" y="10963"/>
                  <a:pt x="125853" y="3974"/>
                  <a:pt x="147546" y="1279"/>
                </a:cubicBezTo>
                <a:close/>
              </a:path>
            </a:pathLst>
          </a:custGeom>
          <a:solidFill>
            <a:srgbClr val="FFFFFF"/>
          </a:solidFill>
          <a:ln w="773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a:ea typeface="方正舒体" panose="02010601030101010101" pitchFamily="2" charset="-122"/>
              <a:cs typeface="微软雅黑" panose="020B0503020204020204" charset="-122"/>
              <a:sym typeface="Arial" panose="020B0604020202020204" pitchFamily="34" charset="0"/>
            </a:endParaRPr>
          </a:p>
        </p:txBody>
      </p:sp>
      <p:sp>
        <p:nvSpPr>
          <p:cNvPr id="11" name="任意形状 9">
            <a:extLst>
              <a:ext uri="{FF2B5EF4-FFF2-40B4-BE49-F238E27FC236}">
                <a16:creationId xmlns:a16="http://schemas.microsoft.com/office/drawing/2014/main" id="{18C81469-0558-48F4-9A11-A485F0403092}"/>
              </a:ext>
            </a:extLst>
          </p:cNvPr>
          <p:cNvSpPr/>
          <p:nvPr>
            <p:custDataLst>
              <p:tags r:id="rId7"/>
            </p:custDataLst>
          </p:nvPr>
        </p:nvSpPr>
        <p:spPr>
          <a:xfrm>
            <a:off x="4641408" y="2940204"/>
            <a:ext cx="452475" cy="455321"/>
          </a:xfrm>
          <a:custGeom>
            <a:avLst/>
            <a:gdLst>
              <a:gd name="connsiteX0" fmla="*/ 165374 w 500850"/>
              <a:gd name="connsiteY0" fmla="*/ 396112 h 504001"/>
              <a:gd name="connsiteX1" fmla="*/ 250425 w 500850"/>
              <a:gd name="connsiteY1" fmla="*/ 481163 h 504001"/>
              <a:gd name="connsiteX2" fmla="*/ 335475 w 500850"/>
              <a:gd name="connsiteY2" fmla="*/ 396112 h 504001"/>
              <a:gd name="connsiteX3" fmla="*/ 81113 w 500850"/>
              <a:gd name="connsiteY3" fmla="*/ 331654 h 504001"/>
              <a:gd name="connsiteX4" fmla="*/ 40163 w 500850"/>
              <a:gd name="connsiteY4" fmla="*/ 355162 h 504001"/>
              <a:gd name="connsiteX5" fmla="*/ 81113 w 500850"/>
              <a:gd name="connsiteY5" fmla="*/ 378671 h 504001"/>
              <a:gd name="connsiteX6" fmla="*/ 435488 w 500850"/>
              <a:gd name="connsiteY6" fmla="*/ 330750 h 504001"/>
              <a:gd name="connsiteX7" fmla="*/ 435488 w 500850"/>
              <a:gd name="connsiteY7" fmla="*/ 379575 h 504001"/>
              <a:gd name="connsiteX8" fmla="*/ 459900 w 500850"/>
              <a:gd name="connsiteY8" fmla="*/ 379575 h 504001"/>
              <a:gd name="connsiteX9" fmla="*/ 482738 w 500850"/>
              <a:gd name="connsiteY9" fmla="*/ 353587 h 504001"/>
              <a:gd name="connsiteX10" fmla="*/ 459900 w 500850"/>
              <a:gd name="connsiteY10" fmla="*/ 330750 h 504001"/>
              <a:gd name="connsiteX11" fmla="*/ 403200 w 500850"/>
              <a:gd name="connsiteY11" fmla="*/ 330750 h 504001"/>
              <a:gd name="connsiteX12" fmla="*/ 403200 w 500850"/>
              <a:gd name="connsiteY12" fmla="*/ 379575 h 504001"/>
              <a:gd name="connsiteX13" fmla="*/ 419738 w 500850"/>
              <a:gd name="connsiteY13" fmla="*/ 379575 h 504001"/>
              <a:gd name="connsiteX14" fmla="*/ 419738 w 500850"/>
              <a:gd name="connsiteY14" fmla="*/ 330750 h 504001"/>
              <a:gd name="connsiteX15" fmla="*/ 97651 w 500850"/>
              <a:gd name="connsiteY15" fmla="*/ 330750 h 504001"/>
              <a:gd name="connsiteX16" fmla="*/ 97651 w 500850"/>
              <a:gd name="connsiteY16" fmla="*/ 379575 h 504001"/>
              <a:gd name="connsiteX17" fmla="*/ 387450 w 500850"/>
              <a:gd name="connsiteY17" fmla="*/ 379575 h 504001"/>
              <a:gd name="connsiteX18" fmla="*/ 387450 w 500850"/>
              <a:gd name="connsiteY18" fmla="*/ 330750 h 504001"/>
              <a:gd name="connsiteX19" fmla="*/ 96863 w 500850"/>
              <a:gd name="connsiteY19" fmla="*/ 266963 h 504001"/>
              <a:gd name="connsiteX20" fmla="*/ 96863 w 500850"/>
              <a:gd name="connsiteY20" fmla="*/ 282713 h 504001"/>
              <a:gd name="connsiteX21" fmla="*/ 113400 w 500850"/>
              <a:gd name="connsiteY21" fmla="*/ 282713 h 504001"/>
              <a:gd name="connsiteX22" fmla="*/ 113400 w 500850"/>
              <a:gd name="connsiteY22" fmla="*/ 266963 h 504001"/>
              <a:gd name="connsiteX23" fmla="*/ 355163 w 500850"/>
              <a:gd name="connsiteY23" fmla="*/ 218138 h 504001"/>
              <a:gd name="connsiteX24" fmla="*/ 370913 w 500850"/>
              <a:gd name="connsiteY24" fmla="*/ 218138 h 504001"/>
              <a:gd name="connsiteX25" fmla="*/ 370913 w 500850"/>
              <a:gd name="connsiteY25" fmla="*/ 233888 h 504001"/>
              <a:gd name="connsiteX26" fmla="*/ 355163 w 500850"/>
              <a:gd name="connsiteY26" fmla="*/ 233888 h 504001"/>
              <a:gd name="connsiteX27" fmla="*/ 322875 w 500850"/>
              <a:gd name="connsiteY27" fmla="*/ 218138 h 504001"/>
              <a:gd name="connsiteX28" fmla="*/ 338625 w 500850"/>
              <a:gd name="connsiteY28" fmla="*/ 218138 h 504001"/>
              <a:gd name="connsiteX29" fmla="*/ 338625 w 500850"/>
              <a:gd name="connsiteY29" fmla="*/ 233888 h 504001"/>
              <a:gd name="connsiteX30" fmla="*/ 322875 w 500850"/>
              <a:gd name="connsiteY30" fmla="*/ 233888 h 504001"/>
              <a:gd name="connsiteX31" fmla="*/ 290588 w 500850"/>
              <a:gd name="connsiteY31" fmla="*/ 218138 h 504001"/>
              <a:gd name="connsiteX32" fmla="*/ 306338 w 500850"/>
              <a:gd name="connsiteY32" fmla="*/ 218138 h 504001"/>
              <a:gd name="connsiteX33" fmla="*/ 306338 w 500850"/>
              <a:gd name="connsiteY33" fmla="*/ 233888 h 504001"/>
              <a:gd name="connsiteX34" fmla="*/ 290588 w 500850"/>
              <a:gd name="connsiteY34" fmla="*/ 233888 h 504001"/>
              <a:gd name="connsiteX35" fmla="*/ 250425 w 500850"/>
              <a:gd name="connsiteY35" fmla="*/ 218138 h 504001"/>
              <a:gd name="connsiteX36" fmla="*/ 242550 w 500850"/>
              <a:gd name="connsiteY36" fmla="*/ 226013 h 504001"/>
              <a:gd name="connsiteX37" fmla="*/ 250425 w 500850"/>
              <a:gd name="connsiteY37" fmla="*/ 233888 h 504001"/>
              <a:gd name="connsiteX38" fmla="*/ 258300 w 500850"/>
              <a:gd name="connsiteY38" fmla="*/ 226013 h 504001"/>
              <a:gd name="connsiteX39" fmla="*/ 250425 w 500850"/>
              <a:gd name="connsiteY39" fmla="*/ 218138 h 504001"/>
              <a:gd name="connsiteX40" fmla="*/ 193725 w 500850"/>
              <a:gd name="connsiteY40" fmla="*/ 218138 h 504001"/>
              <a:gd name="connsiteX41" fmla="*/ 209475 w 500850"/>
              <a:gd name="connsiteY41" fmla="*/ 218138 h 504001"/>
              <a:gd name="connsiteX42" fmla="*/ 209475 w 500850"/>
              <a:gd name="connsiteY42" fmla="*/ 233888 h 504001"/>
              <a:gd name="connsiteX43" fmla="*/ 193725 w 500850"/>
              <a:gd name="connsiteY43" fmla="*/ 233888 h 504001"/>
              <a:gd name="connsiteX44" fmla="*/ 161438 w 500850"/>
              <a:gd name="connsiteY44" fmla="*/ 218138 h 504001"/>
              <a:gd name="connsiteX45" fmla="*/ 177188 w 500850"/>
              <a:gd name="connsiteY45" fmla="*/ 218138 h 504001"/>
              <a:gd name="connsiteX46" fmla="*/ 177188 w 500850"/>
              <a:gd name="connsiteY46" fmla="*/ 233888 h 504001"/>
              <a:gd name="connsiteX47" fmla="*/ 161438 w 500850"/>
              <a:gd name="connsiteY47" fmla="*/ 233888 h 504001"/>
              <a:gd name="connsiteX48" fmla="*/ 129150 w 500850"/>
              <a:gd name="connsiteY48" fmla="*/ 218138 h 504001"/>
              <a:gd name="connsiteX49" fmla="*/ 144900 w 500850"/>
              <a:gd name="connsiteY49" fmla="*/ 218138 h 504001"/>
              <a:gd name="connsiteX50" fmla="*/ 144900 w 500850"/>
              <a:gd name="connsiteY50" fmla="*/ 233888 h 504001"/>
              <a:gd name="connsiteX51" fmla="*/ 129150 w 500850"/>
              <a:gd name="connsiteY51" fmla="*/ 233888 h 504001"/>
              <a:gd name="connsiteX52" fmla="*/ 373177 w 500850"/>
              <a:gd name="connsiteY52" fmla="*/ 87708 h 504001"/>
              <a:gd name="connsiteX53" fmla="*/ 293738 w 500850"/>
              <a:gd name="connsiteY53" fmla="*/ 120488 h 504001"/>
              <a:gd name="connsiteX54" fmla="*/ 250425 w 500850"/>
              <a:gd name="connsiteY54" fmla="*/ 164588 h 504001"/>
              <a:gd name="connsiteX55" fmla="*/ 207113 w 500850"/>
              <a:gd name="connsiteY55" fmla="*/ 121275 h 504001"/>
              <a:gd name="connsiteX56" fmla="*/ 48825 w 500850"/>
              <a:gd name="connsiteY56" fmla="*/ 121275 h 504001"/>
              <a:gd name="connsiteX57" fmla="*/ 48825 w 500850"/>
              <a:gd name="connsiteY57" fmla="*/ 279563 h 504001"/>
              <a:gd name="connsiteX58" fmla="*/ 85049 w 500850"/>
              <a:gd name="connsiteY58" fmla="*/ 315787 h 504001"/>
              <a:gd name="connsiteX59" fmla="*/ 415013 w 500850"/>
              <a:gd name="connsiteY59" fmla="*/ 315787 h 504001"/>
              <a:gd name="connsiteX60" fmla="*/ 452025 w 500850"/>
              <a:gd name="connsiteY60" fmla="*/ 278775 h 504001"/>
              <a:gd name="connsiteX61" fmla="*/ 452025 w 500850"/>
              <a:gd name="connsiteY61" fmla="*/ 120488 h 504001"/>
              <a:gd name="connsiteX62" fmla="*/ 415222 w 500850"/>
              <a:gd name="connsiteY62" fmla="*/ 95792 h 504001"/>
              <a:gd name="connsiteX63" fmla="*/ 403200 w 500850"/>
              <a:gd name="connsiteY63" fmla="*/ 93480 h 504001"/>
              <a:gd name="connsiteX64" fmla="*/ 403200 w 500850"/>
              <a:gd name="connsiteY64" fmla="*/ 226012 h 504001"/>
              <a:gd name="connsiteX65" fmla="*/ 322875 w 500850"/>
              <a:gd name="connsiteY65" fmla="*/ 307125 h 504001"/>
              <a:gd name="connsiteX66" fmla="*/ 254437 w 500850"/>
              <a:gd name="connsiteY66" fmla="*/ 269583 h 504001"/>
              <a:gd name="connsiteX67" fmla="*/ 245915 w 500850"/>
              <a:gd name="connsiteY67" fmla="*/ 248544 h 504001"/>
              <a:gd name="connsiteX68" fmla="*/ 233198 w 500850"/>
              <a:gd name="connsiteY68" fmla="*/ 243239 h 504001"/>
              <a:gd name="connsiteX69" fmla="*/ 226012 w 500850"/>
              <a:gd name="connsiteY69" fmla="*/ 226013 h 504001"/>
              <a:gd name="connsiteX70" fmla="*/ 233198 w 500850"/>
              <a:gd name="connsiteY70" fmla="*/ 208786 h 504001"/>
              <a:gd name="connsiteX71" fmla="*/ 238292 w 500850"/>
              <a:gd name="connsiteY71" fmla="*/ 206661 h 504001"/>
              <a:gd name="connsiteX72" fmla="*/ 230468 w 500850"/>
              <a:gd name="connsiteY72" fmla="*/ 189271 h 504001"/>
              <a:gd name="connsiteX73" fmla="*/ 163801 w 500850"/>
              <a:gd name="connsiteY73" fmla="*/ 163800 h 504001"/>
              <a:gd name="connsiteX74" fmla="*/ 113401 w 500850"/>
              <a:gd name="connsiteY74" fmla="*/ 226800 h 504001"/>
              <a:gd name="connsiteX75" fmla="*/ 113401 w 500850"/>
              <a:gd name="connsiteY75" fmla="*/ 250425 h 504001"/>
              <a:gd name="connsiteX76" fmla="*/ 128363 w 500850"/>
              <a:gd name="connsiteY76" fmla="*/ 250425 h 504001"/>
              <a:gd name="connsiteX77" fmla="*/ 129150 w 500850"/>
              <a:gd name="connsiteY77" fmla="*/ 298463 h 504001"/>
              <a:gd name="connsiteX78" fmla="*/ 80325 w 500850"/>
              <a:gd name="connsiteY78" fmla="*/ 298463 h 504001"/>
              <a:gd name="connsiteX79" fmla="*/ 80325 w 500850"/>
              <a:gd name="connsiteY79" fmla="*/ 250425 h 504001"/>
              <a:gd name="connsiteX80" fmla="*/ 96863 w 500850"/>
              <a:gd name="connsiteY80" fmla="*/ 250425 h 504001"/>
              <a:gd name="connsiteX81" fmla="*/ 96863 w 500850"/>
              <a:gd name="connsiteY81" fmla="*/ 226013 h 504001"/>
              <a:gd name="connsiteX82" fmla="*/ 177975 w 500850"/>
              <a:gd name="connsiteY82" fmla="*/ 145688 h 504001"/>
              <a:gd name="connsiteX83" fmla="*/ 246082 w 500850"/>
              <a:gd name="connsiteY83" fmla="*/ 183229 h 504001"/>
              <a:gd name="connsiteX84" fmla="*/ 254468 w 500850"/>
              <a:gd name="connsiteY84" fmla="*/ 203286 h 504001"/>
              <a:gd name="connsiteX85" fmla="*/ 267651 w 500850"/>
              <a:gd name="connsiteY85" fmla="*/ 208786 h 504001"/>
              <a:gd name="connsiteX86" fmla="*/ 274837 w 500850"/>
              <a:gd name="connsiteY86" fmla="*/ 226013 h 504001"/>
              <a:gd name="connsiteX87" fmla="*/ 267651 w 500850"/>
              <a:gd name="connsiteY87" fmla="*/ 243239 h 504001"/>
              <a:gd name="connsiteX88" fmla="*/ 262260 w 500850"/>
              <a:gd name="connsiteY88" fmla="*/ 245488 h 504001"/>
              <a:gd name="connsiteX89" fmla="*/ 270383 w 500850"/>
              <a:gd name="connsiteY89" fmla="*/ 263541 h 504001"/>
              <a:gd name="connsiteX90" fmla="*/ 337050 w 500850"/>
              <a:gd name="connsiteY90" fmla="*/ 289012 h 504001"/>
              <a:gd name="connsiteX91" fmla="*/ 387450 w 500850"/>
              <a:gd name="connsiteY91" fmla="*/ 226012 h 504001"/>
              <a:gd name="connsiteX92" fmla="*/ 387450 w 500850"/>
              <a:gd name="connsiteY92" fmla="*/ 90452 h 504001"/>
              <a:gd name="connsiteX93" fmla="*/ 387450 w 500850"/>
              <a:gd name="connsiteY93" fmla="*/ 15750 h 504001"/>
              <a:gd name="connsiteX94" fmla="*/ 387450 w 500850"/>
              <a:gd name="connsiteY94" fmla="*/ 32287 h 504001"/>
              <a:gd name="connsiteX95" fmla="*/ 403200 w 500850"/>
              <a:gd name="connsiteY95" fmla="*/ 32287 h 504001"/>
              <a:gd name="connsiteX96" fmla="*/ 403200 w 500850"/>
              <a:gd name="connsiteY96" fmla="*/ 15750 h 504001"/>
              <a:gd name="connsiteX97" fmla="*/ 370912 w 500850"/>
              <a:gd name="connsiteY97" fmla="*/ 0 h 504001"/>
              <a:gd name="connsiteX98" fmla="*/ 419737 w 500850"/>
              <a:gd name="connsiteY98" fmla="*/ 0 h 504001"/>
              <a:gd name="connsiteX99" fmla="*/ 419737 w 500850"/>
              <a:gd name="connsiteY99" fmla="*/ 48825 h 504001"/>
              <a:gd name="connsiteX100" fmla="*/ 403200 w 500850"/>
              <a:gd name="connsiteY100" fmla="*/ 48825 h 504001"/>
              <a:gd name="connsiteX101" fmla="*/ 403200 w 500850"/>
              <a:gd name="connsiteY101" fmla="*/ 78486 h 504001"/>
              <a:gd name="connsiteX102" fmla="*/ 420574 w 500850"/>
              <a:gd name="connsiteY102" fmla="*/ 81900 h 504001"/>
              <a:gd name="connsiteX103" fmla="*/ 463050 w 500850"/>
              <a:gd name="connsiteY103" fmla="*/ 110250 h 504001"/>
              <a:gd name="connsiteX104" fmla="*/ 463050 w 500850"/>
              <a:gd name="connsiteY104" fmla="*/ 291375 h 504001"/>
              <a:gd name="connsiteX105" fmla="*/ 438119 w 500850"/>
              <a:gd name="connsiteY105" fmla="*/ 315787 h 504001"/>
              <a:gd name="connsiteX106" fmla="*/ 460688 w 500850"/>
              <a:gd name="connsiteY106" fmla="*/ 315787 h 504001"/>
              <a:gd name="connsiteX107" fmla="*/ 499275 w 500850"/>
              <a:gd name="connsiteY107" fmla="*/ 358312 h 504001"/>
              <a:gd name="connsiteX108" fmla="*/ 460688 w 500850"/>
              <a:gd name="connsiteY108" fmla="*/ 396112 h 504001"/>
              <a:gd name="connsiteX109" fmla="*/ 358314 w 500850"/>
              <a:gd name="connsiteY109" fmla="*/ 396112 h 504001"/>
              <a:gd name="connsiteX110" fmla="*/ 250425 w 500850"/>
              <a:gd name="connsiteY110" fmla="*/ 504001 h 504001"/>
              <a:gd name="connsiteX111" fmla="*/ 141765 w 500850"/>
              <a:gd name="connsiteY111" fmla="*/ 396112 h 504001"/>
              <a:gd name="connsiteX112" fmla="*/ 78750 w 500850"/>
              <a:gd name="connsiteY112" fmla="*/ 396112 h 504001"/>
              <a:gd name="connsiteX113" fmla="*/ 7875 w 500850"/>
              <a:gd name="connsiteY113" fmla="*/ 355950 h 504001"/>
              <a:gd name="connsiteX114" fmla="*/ 67787 w 500850"/>
              <a:gd name="connsiteY114" fmla="*/ 322000 h 504001"/>
              <a:gd name="connsiteX115" fmla="*/ 37800 w 500850"/>
              <a:gd name="connsiteY115" fmla="*/ 291375 h 504001"/>
              <a:gd name="connsiteX116" fmla="*/ 37800 w 500850"/>
              <a:gd name="connsiteY116" fmla="*/ 110250 h 504001"/>
              <a:gd name="connsiteX117" fmla="*/ 128362 w 500850"/>
              <a:gd name="connsiteY117" fmla="*/ 72450 h 504001"/>
              <a:gd name="connsiteX118" fmla="*/ 218925 w 500850"/>
              <a:gd name="connsiteY118" fmla="*/ 110250 h 504001"/>
              <a:gd name="connsiteX119" fmla="*/ 250425 w 500850"/>
              <a:gd name="connsiteY119" fmla="*/ 141750 h 504001"/>
              <a:gd name="connsiteX120" fmla="*/ 281925 w 500850"/>
              <a:gd name="connsiteY120" fmla="*/ 110250 h 504001"/>
              <a:gd name="connsiteX121" fmla="*/ 372488 w 500850"/>
              <a:gd name="connsiteY121" fmla="*/ 72450 h 504001"/>
              <a:gd name="connsiteX122" fmla="*/ 387450 w 500850"/>
              <a:gd name="connsiteY122" fmla="*/ 75390 h 504001"/>
              <a:gd name="connsiteX123" fmla="*/ 387450 w 500850"/>
              <a:gd name="connsiteY123" fmla="*/ 48825 h 504001"/>
              <a:gd name="connsiteX124" fmla="*/ 370912 w 500850"/>
              <a:gd name="connsiteY124" fmla="*/ 48825 h 50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00850" h="504001">
                <a:moveTo>
                  <a:pt x="165374" y="396112"/>
                </a:moveTo>
                <a:lnTo>
                  <a:pt x="250425" y="481163"/>
                </a:lnTo>
                <a:lnTo>
                  <a:pt x="335475" y="396112"/>
                </a:lnTo>
                <a:close/>
                <a:moveTo>
                  <a:pt x="81113" y="331654"/>
                </a:moveTo>
                <a:lnTo>
                  <a:pt x="40163" y="355162"/>
                </a:lnTo>
                <a:lnTo>
                  <a:pt x="81113" y="378671"/>
                </a:lnTo>
                <a:close/>
                <a:moveTo>
                  <a:pt x="435488" y="330750"/>
                </a:moveTo>
                <a:lnTo>
                  <a:pt x="435488" y="379575"/>
                </a:lnTo>
                <a:lnTo>
                  <a:pt x="459900" y="379575"/>
                </a:lnTo>
                <a:cubicBezTo>
                  <a:pt x="473288" y="378787"/>
                  <a:pt x="483525" y="366975"/>
                  <a:pt x="482738" y="353587"/>
                </a:cubicBezTo>
                <a:cubicBezTo>
                  <a:pt x="481950" y="340987"/>
                  <a:pt x="472500" y="331537"/>
                  <a:pt x="459900" y="330750"/>
                </a:cubicBezTo>
                <a:close/>
                <a:moveTo>
                  <a:pt x="403200" y="330750"/>
                </a:moveTo>
                <a:lnTo>
                  <a:pt x="403200" y="379575"/>
                </a:lnTo>
                <a:lnTo>
                  <a:pt x="419738" y="379575"/>
                </a:lnTo>
                <a:lnTo>
                  <a:pt x="419738" y="330750"/>
                </a:lnTo>
                <a:close/>
                <a:moveTo>
                  <a:pt x="97651" y="330750"/>
                </a:moveTo>
                <a:lnTo>
                  <a:pt x="97651" y="379575"/>
                </a:lnTo>
                <a:lnTo>
                  <a:pt x="387450" y="379575"/>
                </a:lnTo>
                <a:lnTo>
                  <a:pt x="387450" y="330750"/>
                </a:lnTo>
                <a:close/>
                <a:moveTo>
                  <a:pt x="96863" y="266963"/>
                </a:moveTo>
                <a:lnTo>
                  <a:pt x="96863" y="282713"/>
                </a:lnTo>
                <a:lnTo>
                  <a:pt x="113400" y="282713"/>
                </a:lnTo>
                <a:lnTo>
                  <a:pt x="113400" y="266963"/>
                </a:lnTo>
                <a:close/>
                <a:moveTo>
                  <a:pt x="355163" y="218138"/>
                </a:moveTo>
                <a:lnTo>
                  <a:pt x="370913" y="218138"/>
                </a:lnTo>
                <a:lnTo>
                  <a:pt x="370913" y="233888"/>
                </a:lnTo>
                <a:lnTo>
                  <a:pt x="355163" y="233888"/>
                </a:lnTo>
                <a:close/>
                <a:moveTo>
                  <a:pt x="322875" y="218138"/>
                </a:moveTo>
                <a:lnTo>
                  <a:pt x="338625" y="218138"/>
                </a:lnTo>
                <a:lnTo>
                  <a:pt x="338625" y="233888"/>
                </a:lnTo>
                <a:lnTo>
                  <a:pt x="322875" y="233888"/>
                </a:lnTo>
                <a:close/>
                <a:moveTo>
                  <a:pt x="290588" y="218138"/>
                </a:moveTo>
                <a:lnTo>
                  <a:pt x="306338" y="218138"/>
                </a:lnTo>
                <a:lnTo>
                  <a:pt x="306338" y="233888"/>
                </a:lnTo>
                <a:lnTo>
                  <a:pt x="290588" y="233888"/>
                </a:lnTo>
                <a:close/>
                <a:moveTo>
                  <a:pt x="250425" y="218138"/>
                </a:moveTo>
                <a:cubicBezTo>
                  <a:pt x="245700" y="218138"/>
                  <a:pt x="242550" y="221288"/>
                  <a:pt x="242550" y="226013"/>
                </a:cubicBezTo>
                <a:cubicBezTo>
                  <a:pt x="242550" y="230737"/>
                  <a:pt x="245700" y="233888"/>
                  <a:pt x="250425" y="233888"/>
                </a:cubicBezTo>
                <a:cubicBezTo>
                  <a:pt x="255149" y="233888"/>
                  <a:pt x="258300" y="230737"/>
                  <a:pt x="258300" y="226013"/>
                </a:cubicBezTo>
                <a:cubicBezTo>
                  <a:pt x="258300" y="221288"/>
                  <a:pt x="255149" y="218138"/>
                  <a:pt x="250425" y="218138"/>
                </a:cubicBezTo>
                <a:close/>
                <a:moveTo>
                  <a:pt x="193725" y="218138"/>
                </a:moveTo>
                <a:lnTo>
                  <a:pt x="209475" y="218138"/>
                </a:lnTo>
                <a:lnTo>
                  <a:pt x="209475" y="233888"/>
                </a:lnTo>
                <a:lnTo>
                  <a:pt x="193725" y="233888"/>
                </a:lnTo>
                <a:close/>
                <a:moveTo>
                  <a:pt x="161438" y="218138"/>
                </a:moveTo>
                <a:lnTo>
                  <a:pt x="177188" y="218138"/>
                </a:lnTo>
                <a:lnTo>
                  <a:pt x="177188" y="233888"/>
                </a:lnTo>
                <a:lnTo>
                  <a:pt x="161438" y="233888"/>
                </a:lnTo>
                <a:close/>
                <a:moveTo>
                  <a:pt x="129150" y="218138"/>
                </a:moveTo>
                <a:lnTo>
                  <a:pt x="144900" y="218138"/>
                </a:lnTo>
                <a:lnTo>
                  <a:pt x="144900" y="233888"/>
                </a:lnTo>
                <a:lnTo>
                  <a:pt x="129150" y="233888"/>
                </a:lnTo>
                <a:close/>
                <a:moveTo>
                  <a:pt x="373177" y="87708"/>
                </a:moveTo>
                <a:cubicBezTo>
                  <a:pt x="344532" y="87806"/>
                  <a:pt x="315788" y="98831"/>
                  <a:pt x="293738" y="120488"/>
                </a:cubicBezTo>
                <a:lnTo>
                  <a:pt x="250425" y="164588"/>
                </a:lnTo>
                <a:lnTo>
                  <a:pt x="207113" y="121275"/>
                </a:lnTo>
                <a:cubicBezTo>
                  <a:pt x="163800" y="77962"/>
                  <a:pt x="92925" y="77962"/>
                  <a:pt x="48825" y="121275"/>
                </a:cubicBezTo>
                <a:cubicBezTo>
                  <a:pt x="4725" y="164588"/>
                  <a:pt x="5512" y="236250"/>
                  <a:pt x="48825" y="279563"/>
                </a:cubicBezTo>
                <a:lnTo>
                  <a:pt x="85049" y="315787"/>
                </a:lnTo>
                <a:lnTo>
                  <a:pt x="415013" y="315787"/>
                </a:lnTo>
                <a:lnTo>
                  <a:pt x="452025" y="278775"/>
                </a:lnTo>
                <a:cubicBezTo>
                  <a:pt x="495338" y="235463"/>
                  <a:pt x="495338" y="164588"/>
                  <a:pt x="452025" y="120488"/>
                </a:cubicBezTo>
                <a:cubicBezTo>
                  <a:pt x="441197" y="109463"/>
                  <a:pt x="428647" y="101243"/>
                  <a:pt x="415222" y="95792"/>
                </a:cubicBezTo>
                <a:lnTo>
                  <a:pt x="403200" y="93480"/>
                </a:lnTo>
                <a:lnTo>
                  <a:pt x="403200" y="226012"/>
                </a:lnTo>
                <a:cubicBezTo>
                  <a:pt x="403988" y="270900"/>
                  <a:pt x="367763" y="307125"/>
                  <a:pt x="322875" y="307125"/>
                </a:cubicBezTo>
                <a:cubicBezTo>
                  <a:pt x="294525" y="307125"/>
                  <a:pt x="268833" y="292507"/>
                  <a:pt x="254437" y="269583"/>
                </a:cubicBezTo>
                <a:lnTo>
                  <a:pt x="245915" y="248544"/>
                </a:lnTo>
                <a:lnTo>
                  <a:pt x="233198" y="243239"/>
                </a:lnTo>
                <a:cubicBezTo>
                  <a:pt x="228769" y="238810"/>
                  <a:pt x="226012" y="232707"/>
                  <a:pt x="226012" y="226013"/>
                </a:cubicBezTo>
                <a:cubicBezTo>
                  <a:pt x="226012" y="219319"/>
                  <a:pt x="228769" y="213216"/>
                  <a:pt x="233198" y="208786"/>
                </a:cubicBezTo>
                <a:lnTo>
                  <a:pt x="238292" y="206661"/>
                </a:lnTo>
                <a:lnTo>
                  <a:pt x="230468" y="189271"/>
                </a:lnTo>
                <a:cubicBezTo>
                  <a:pt x="215776" y="168821"/>
                  <a:pt x="189789" y="157894"/>
                  <a:pt x="163801" y="163800"/>
                </a:cubicBezTo>
                <a:cubicBezTo>
                  <a:pt x="134663" y="170101"/>
                  <a:pt x="113401" y="196876"/>
                  <a:pt x="113401" y="226800"/>
                </a:cubicBezTo>
                <a:lnTo>
                  <a:pt x="113401" y="250425"/>
                </a:lnTo>
                <a:lnTo>
                  <a:pt x="128363" y="250425"/>
                </a:lnTo>
                <a:lnTo>
                  <a:pt x="129150" y="298463"/>
                </a:lnTo>
                <a:lnTo>
                  <a:pt x="80325" y="298463"/>
                </a:lnTo>
                <a:lnTo>
                  <a:pt x="80325" y="250425"/>
                </a:lnTo>
                <a:lnTo>
                  <a:pt x="96863" y="250425"/>
                </a:lnTo>
                <a:lnTo>
                  <a:pt x="96863" y="226013"/>
                </a:lnTo>
                <a:cubicBezTo>
                  <a:pt x="96863" y="181126"/>
                  <a:pt x="133088" y="145688"/>
                  <a:pt x="177975" y="145688"/>
                </a:cubicBezTo>
                <a:cubicBezTo>
                  <a:pt x="206326" y="145688"/>
                  <a:pt x="231575" y="160306"/>
                  <a:pt x="246082" y="183229"/>
                </a:cubicBezTo>
                <a:lnTo>
                  <a:pt x="254468" y="203286"/>
                </a:lnTo>
                <a:lnTo>
                  <a:pt x="267651" y="208786"/>
                </a:lnTo>
                <a:cubicBezTo>
                  <a:pt x="272081" y="213216"/>
                  <a:pt x="274837" y="219319"/>
                  <a:pt x="274837" y="226013"/>
                </a:cubicBezTo>
                <a:cubicBezTo>
                  <a:pt x="274837" y="232707"/>
                  <a:pt x="272081" y="238810"/>
                  <a:pt x="267651" y="243239"/>
                </a:cubicBezTo>
                <a:lnTo>
                  <a:pt x="262260" y="245488"/>
                </a:lnTo>
                <a:lnTo>
                  <a:pt x="270383" y="263541"/>
                </a:lnTo>
                <a:cubicBezTo>
                  <a:pt x="285075" y="283992"/>
                  <a:pt x="311063" y="294918"/>
                  <a:pt x="337050" y="289012"/>
                </a:cubicBezTo>
                <a:cubicBezTo>
                  <a:pt x="366188" y="282712"/>
                  <a:pt x="387450" y="255937"/>
                  <a:pt x="387450" y="226012"/>
                </a:cubicBezTo>
                <a:lnTo>
                  <a:pt x="387450" y="90452"/>
                </a:lnTo>
                <a:close/>
                <a:moveTo>
                  <a:pt x="387450" y="15750"/>
                </a:moveTo>
                <a:lnTo>
                  <a:pt x="387450" y="32287"/>
                </a:lnTo>
                <a:lnTo>
                  <a:pt x="403200" y="32287"/>
                </a:lnTo>
                <a:lnTo>
                  <a:pt x="403200" y="15750"/>
                </a:lnTo>
                <a:close/>
                <a:moveTo>
                  <a:pt x="370912" y="0"/>
                </a:moveTo>
                <a:lnTo>
                  <a:pt x="419737" y="0"/>
                </a:lnTo>
                <a:lnTo>
                  <a:pt x="419737" y="48825"/>
                </a:lnTo>
                <a:lnTo>
                  <a:pt x="403200" y="48825"/>
                </a:lnTo>
                <a:lnTo>
                  <a:pt x="403200" y="78486"/>
                </a:lnTo>
                <a:lnTo>
                  <a:pt x="420574" y="81900"/>
                </a:lnTo>
                <a:cubicBezTo>
                  <a:pt x="435980" y="88200"/>
                  <a:pt x="450450" y="97650"/>
                  <a:pt x="463050" y="110250"/>
                </a:cubicBezTo>
                <a:cubicBezTo>
                  <a:pt x="513450" y="160650"/>
                  <a:pt x="513450" y="240975"/>
                  <a:pt x="463050" y="291375"/>
                </a:cubicBezTo>
                <a:lnTo>
                  <a:pt x="438119" y="315787"/>
                </a:lnTo>
                <a:lnTo>
                  <a:pt x="460688" y="315787"/>
                </a:lnTo>
                <a:cubicBezTo>
                  <a:pt x="482738" y="316575"/>
                  <a:pt x="500063" y="335475"/>
                  <a:pt x="499275" y="358312"/>
                </a:cubicBezTo>
                <a:cubicBezTo>
                  <a:pt x="497700" y="378000"/>
                  <a:pt x="481163" y="394537"/>
                  <a:pt x="460688" y="396112"/>
                </a:cubicBezTo>
                <a:lnTo>
                  <a:pt x="358314" y="396112"/>
                </a:lnTo>
                <a:lnTo>
                  <a:pt x="250425" y="504001"/>
                </a:lnTo>
                <a:lnTo>
                  <a:pt x="141765" y="396112"/>
                </a:lnTo>
                <a:lnTo>
                  <a:pt x="78750" y="396112"/>
                </a:lnTo>
                <a:lnTo>
                  <a:pt x="7875" y="355950"/>
                </a:lnTo>
                <a:lnTo>
                  <a:pt x="67787" y="322000"/>
                </a:lnTo>
                <a:lnTo>
                  <a:pt x="37800" y="291375"/>
                </a:lnTo>
                <a:cubicBezTo>
                  <a:pt x="-12600" y="240975"/>
                  <a:pt x="-12600" y="160650"/>
                  <a:pt x="37800" y="110250"/>
                </a:cubicBezTo>
                <a:cubicBezTo>
                  <a:pt x="63000" y="85050"/>
                  <a:pt x="95681" y="72450"/>
                  <a:pt x="128362" y="72450"/>
                </a:cubicBezTo>
                <a:cubicBezTo>
                  <a:pt x="161044" y="72450"/>
                  <a:pt x="193725" y="85050"/>
                  <a:pt x="218925" y="110250"/>
                </a:cubicBezTo>
                <a:lnTo>
                  <a:pt x="250425" y="141750"/>
                </a:lnTo>
                <a:lnTo>
                  <a:pt x="281925" y="110250"/>
                </a:lnTo>
                <a:cubicBezTo>
                  <a:pt x="307125" y="85050"/>
                  <a:pt x="339806" y="72450"/>
                  <a:pt x="372488" y="72450"/>
                </a:cubicBezTo>
                <a:lnTo>
                  <a:pt x="387450" y="75390"/>
                </a:lnTo>
                <a:lnTo>
                  <a:pt x="387450" y="48825"/>
                </a:lnTo>
                <a:lnTo>
                  <a:pt x="370912" y="48825"/>
                </a:lnTo>
                <a:close/>
              </a:path>
            </a:pathLst>
          </a:custGeom>
          <a:solidFill>
            <a:srgbClr val="FFFFFF"/>
          </a:solidFill>
          <a:ln w="773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a:ea typeface="方正舒体" panose="02010601030101010101" pitchFamily="2" charset="-122"/>
              <a:cs typeface="微软雅黑" panose="020B0503020204020204" charset="-122"/>
              <a:sym typeface="Arial" panose="020B0604020202020204" pitchFamily="34" charset="0"/>
            </a:endParaRPr>
          </a:p>
        </p:txBody>
      </p:sp>
      <p:sp>
        <p:nvSpPr>
          <p:cNvPr id="12" name="任意形状 10">
            <a:extLst>
              <a:ext uri="{FF2B5EF4-FFF2-40B4-BE49-F238E27FC236}">
                <a16:creationId xmlns:a16="http://schemas.microsoft.com/office/drawing/2014/main" id="{33D1A70A-B962-4E57-9C95-13EF7D36A0D2}"/>
              </a:ext>
            </a:extLst>
          </p:cNvPr>
          <p:cNvSpPr>
            <a:spLocks noChangeAspect="1"/>
          </p:cNvSpPr>
          <p:nvPr>
            <p:custDataLst>
              <p:tags r:id="rId8"/>
            </p:custDataLst>
          </p:nvPr>
        </p:nvSpPr>
        <p:spPr>
          <a:xfrm>
            <a:off x="2371629" y="3395204"/>
            <a:ext cx="354453" cy="421658"/>
          </a:xfrm>
          <a:custGeom>
            <a:avLst/>
            <a:gdLst>
              <a:gd name="connsiteX0" fmla="*/ 348863 w 423675"/>
              <a:gd name="connsiteY0" fmla="*/ 455175 h 504001"/>
              <a:gd name="connsiteX1" fmla="*/ 365400 w 423675"/>
              <a:gd name="connsiteY1" fmla="*/ 455175 h 504001"/>
              <a:gd name="connsiteX2" fmla="*/ 365400 w 423675"/>
              <a:gd name="connsiteY2" fmla="*/ 471712 h 504001"/>
              <a:gd name="connsiteX3" fmla="*/ 348863 w 423675"/>
              <a:gd name="connsiteY3" fmla="*/ 471712 h 504001"/>
              <a:gd name="connsiteX4" fmla="*/ 316575 w 423675"/>
              <a:gd name="connsiteY4" fmla="*/ 455175 h 504001"/>
              <a:gd name="connsiteX5" fmla="*/ 333113 w 423675"/>
              <a:gd name="connsiteY5" fmla="*/ 455175 h 504001"/>
              <a:gd name="connsiteX6" fmla="*/ 333113 w 423675"/>
              <a:gd name="connsiteY6" fmla="*/ 471712 h 504001"/>
              <a:gd name="connsiteX7" fmla="*/ 316575 w 423675"/>
              <a:gd name="connsiteY7" fmla="*/ 471712 h 504001"/>
              <a:gd name="connsiteX8" fmla="*/ 284288 w 423675"/>
              <a:gd name="connsiteY8" fmla="*/ 455175 h 504001"/>
              <a:gd name="connsiteX9" fmla="*/ 300825 w 423675"/>
              <a:gd name="connsiteY9" fmla="*/ 455175 h 504001"/>
              <a:gd name="connsiteX10" fmla="*/ 300825 w 423675"/>
              <a:gd name="connsiteY10" fmla="*/ 471712 h 504001"/>
              <a:gd name="connsiteX11" fmla="*/ 284288 w 423675"/>
              <a:gd name="connsiteY11" fmla="*/ 471712 h 504001"/>
              <a:gd name="connsiteX12" fmla="*/ 40951 w 423675"/>
              <a:gd name="connsiteY12" fmla="*/ 240344 h 504001"/>
              <a:gd name="connsiteX13" fmla="*/ 40951 w 423675"/>
              <a:gd name="connsiteY13" fmla="*/ 487463 h 504001"/>
              <a:gd name="connsiteX14" fmla="*/ 381938 w 423675"/>
              <a:gd name="connsiteY14" fmla="*/ 487463 h 504001"/>
              <a:gd name="connsiteX15" fmla="*/ 381938 w 423675"/>
              <a:gd name="connsiteY15" fmla="*/ 397754 h 504001"/>
              <a:gd name="connsiteX16" fmla="*/ 361463 w 423675"/>
              <a:gd name="connsiteY16" fmla="*/ 406351 h 504001"/>
              <a:gd name="connsiteX17" fmla="*/ 325238 w 423675"/>
              <a:gd name="connsiteY17" fmla="*/ 370126 h 504001"/>
              <a:gd name="connsiteX18" fmla="*/ 304763 w 423675"/>
              <a:gd name="connsiteY18" fmla="*/ 349651 h 504001"/>
              <a:gd name="connsiteX19" fmla="*/ 284288 w 423675"/>
              <a:gd name="connsiteY19" fmla="*/ 370126 h 504001"/>
              <a:gd name="connsiteX20" fmla="*/ 245700 w 423675"/>
              <a:gd name="connsiteY20" fmla="*/ 404776 h 504001"/>
              <a:gd name="connsiteX21" fmla="*/ 211050 w 423675"/>
              <a:gd name="connsiteY21" fmla="*/ 370126 h 504001"/>
              <a:gd name="connsiteX22" fmla="*/ 211050 w 423675"/>
              <a:gd name="connsiteY22" fmla="*/ 333113 h 504001"/>
              <a:gd name="connsiteX23" fmla="*/ 61819 w 423675"/>
              <a:gd name="connsiteY23" fmla="*/ 271294 h 504001"/>
              <a:gd name="connsiteX24" fmla="*/ 381938 w 423675"/>
              <a:gd name="connsiteY24" fmla="*/ 239792 h 504001"/>
              <a:gd name="connsiteX25" fmla="*/ 360478 w 423675"/>
              <a:gd name="connsiteY25" fmla="*/ 271294 h 504001"/>
              <a:gd name="connsiteX26" fmla="*/ 293221 w 423675"/>
              <a:gd name="connsiteY26" fmla="*/ 316526 h 504001"/>
              <a:gd name="connsiteX27" fmla="*/ 228375 w 423675"/>
              <a:gd name="connsiteY27" fmla="*/ 329616 h 504001"/>
              <a:gd name="connsiteX28" fmla="*/ 228375 w 423675"/>
              <a:gd name="connsiteY28" fmla="*/ 370126 h 504001"/>
              <a:gd name="connsiteX29" fmla="*/ 248850 w 423675"/>
              <a:gd name="connsiteY29" fmla="*/ 390600 h 504001"/>
              <a:gd name="connsiteX30" fmla="*/ 269325 w 423675"/>
              <a:gd name="connsiteY30" fmla="*/ 370126 h 504001"/>
              <a:gd name="connsiteX31" fmla="*/ 303975 w 423675"/>
              <a:gd name="connsiteY31" fmla="*/ 331538 h 504001"/>
              <a:gd name="connsiteX32" fmla="*/ 342563 w 423675"/>
              <a:gd name="connsiteY32" fmla="*/ 366188 h 504001"/>
              <a:gd name="connsiteX33" fmla="*/ 342563 w 423675"/>
              <a:gd name="connsiteY33" fmla="*/ 369338 h 504001"/>
              <a:gd name="connsiteX34" fmla="*/ 363038 w 423675"/>
              <a:gd name="connsiteY34" fmla="*/ 389813 h 504001"/>
              <a:gd name="connsiteX35" fmla="*/ 377410 w 423675"/>
              <a:gd name="connsiteY35" fmla="*/ 383710 h 504001"/>
              <a:gd name="connsiteX36" fmla="*/ 381938 w 423675"/>
              <a:gd name="connsiteY36" fmla="*/ 373047 h 504001"/>
              <a:gd name="connsiteX37" fmla="*/ 40951 w 423675"/>
              <a:gd name="connsiteY37" fmla="*/ 163740 h 504001"/>
              <a:gd name="connsiteX38" fmla="*/ 40951 w 423675"/>
              <a:gd name="connsiteY38" fmla="*/ 211547 h 504001"/>
              <a:gd name="connsiteX39" fmla="*/ 73730 w 423675"/>
              <a:gd name="connsiteY39" fmla="*/ 260171 h 504001"/>
              <a:gd name="connsiteX40" fmla="*/ 135807 w 423675"/>
              <a:gd name="connsiteY40" fmla="*/ 302019 h 504001"/>
              <a:gd name="connsiteX41" fmla="*/ 211050 w 423675"/>
              <a:gd name="connsiteY41" fmla="*/ 317204 h 504001"/>
              <a:gd name="connsiteX42" fmla="*/ 211050 w 423675"/>
              <a:gd name="connsiteY42" fmla="*/ 191363 h 504001"/>
              <a:gd name="connsiteX43" fmla="*/ 190575 w 423675"/>
              <a:gd name="connsiteY43" fmla="*/ 170888 h 504001"/>
              <a:gd name="connsiteX44" fmla="*/ 170100 w 423675"/>
              <a:gd name="connsiteY44" fmla="*/ 191363 h 504001"/>
              <a:gd name="connsiteX45" fmla="*/ 170100 w 423675"/>
              <a:gd name="connsiteY45" fmla="*/ 207900 h 504001"/>
              <a:gd name="connsiteX46" fmla="*/ 135450 w 423675"/>
              <a:gd name="connsiteY46" fmla="*/ 246488 h 504001"/>
              <a:gd name="connsiteX47" fmla="*/ 96863 w 423675"/>
              <a:gd name="connsiteY47" fmla="*/ 211838 h 504001"/>
              <a:gd name="connsiteX48" fmla="*/ 96863 w 423675"/>
              <a:gd name="connsiteY48" fmla="*/ 208688 h 504001"/>
              <a:gd name="connsiteX49" fmla="*/ 96863 w 423675"/>
              <a:gd name="connsiteY49" fmla="*/ 192150 h 504001"/>
              <a:gd name="connsiteX50" fmla="*/ 76388 w 423675"/>
              <a:gd name="connsiteY50" fmla="*/ 171675 h 504001"/>
              <a:gd name="connsiteX51" fmla="*/ 59850 w 423675"/>
              <a:gd name="connsiteY51" fmla="*/ 171675 h 504001"/>
              <a:gd name="connsiteX52" fmla="*/ 398475 w 423675"/>
              <a:gd name="connsiteY52" fmla="*/ 138601 h 504001"/>
              <a:gd name="connsiteX53" fmla="*/ 398475 w 423675"/>
              <a:gd name="connsiteY53" fmla="*/ 176564 h 504001"/>
              <a:gd name="connsiteX54" fmla="*/ 403171 w 423675"/>
              <a:gd name="connsiteY54" fmla="*/ 161430 h 504001"/>
              <a:gd name="connsiteX55" fmla="*/ 405472 w 423675"/>
              <a:gd name="connsiteY55" fmla="*/ 138601 h 504001"/>
              <a:gd name="connsiteX56" fmla="*/ 18204 w 423675"/>
              <a:gd name="connsiteY56" fmla="*/ 138601 h 504001"/>
              <a:gd name="connsiteX57" fmla="*/ 20505 w 423675"/>
              <a:gd name="connsiteY57" fmla="*/ 161430 h 504001"/>
              <a:gd name="connsiteX58" fmla="*/ 24413 w 423675"/>
              <a:gd name="connsiteY58" fmla="*/ 174025 h 504001"/>
              <a:gd name="connsiteX59" fmla="*/ 24413 w 423675"/>
              <a:gd name="connsiteY59" fmla="*/ 138601 h 504001"/>
              <a:gd name="connsiteX60" fmla="*/ 398475 w 423675"/>
              <a:gd name="connsiteY60" fmla="*/ 106313 h 504001"/>
              <a:gd name="connsiteX61" fmla="*/ 398475 w 423675"/>
              <a:gd name="connsiteY61" fmla="*/ 122063 h 504001"/>
              <a:gd name="connsiteX62" fmla="*/ 407138 w 423675"/>
              <a:gd name="connsiteY62" fmla="*/ 122063 h 504001"/>
              <a:gd name="connsiteX63" fmla="*/ 407138 w 423675"/>
              <a:gd name="connsiteY63" fmla="*/ 106313 h 504001"/>
              <a:gd name="connsiteX64" fmla="*/ 16538 w 423675"/>
              <a:gd name="connsiteY64" fmla="*/ 106313 h 504001"/>
              <a:gd name="connsiteX65" fmla="*/ 16538 w 423675"/>
              <a:gd name="connsiteY65" fmla="*/ 122063 h 504001"/>
              <a:gd name="connsiteX66" fmla="*/ 24413 w 423675"/>
              <a:gd name="connsiteY66" fmla="*/ 122063 h 504001"/>
              <a:gd name="connsiteX67" fmla="*/ 24413 w 423675"/>
              <a:gd name="connsiteY67" fmla="*/ 106313 h 504001"/>
              <a:gd name="connsiteX68" fmla="*/ 40951 w 423675"/>
              <a:gd name="connsiteY68" fmla="*/ 40950 h 504001"/>
              <a:gd name="connsiteX69" fmla="*/ 40951 w 423675"/>
              <a:gd name="connsiteY69" fmla="*/ 136518 h 504001"/>
              <a:gd name="connsiteX70" fmla="*/ 46266 w 423675"/>
              <a:gd name="connsiteY70" fmla="*/ 149035 h 504001"/>
              <a:gd name="connsiteX71" fmla="*/ 60638 w 423675"/>
              <a:gd name="connsiteY71" fmla="*/ 155138 h 504001"/>
              <a:gd name="connsiteX72" fmla="*/ 77175 w 423675"/>
              <a:gd name="connsiteY72" fmla="*/ 155138 h 504001"/>
              <a:gd name="connsiteX73" fmla="*/ 114188 w 423675"/>
              <a:gd name="connsiteY73" fmla="*/ 191363 h 504001"/>
              <a:gd name="connsiteX74" fmla="*/ 114188 w 423675"/>
              <a:gd name="connsiteY74" fmla="*/ 207900 h 504001"/>
              <a:gd name="connsiteX75" fmla="*/ 134662 w 423675"/>
              <a:gd name="connsiteY75" fmla="*/ 228376 h 504001"/>
              <a:gd name="connsiteX76" fmla="*/ 155138 w 423675"/>
              <a:gd name="connsiteY76" fmla="*/ 207900 h 504001"/>
              <a:gd name="connsiteX77" fmla="*/ 155138 w 423675"/>
              <a:gd name="connsiteY77" fmla="*/ 192150 h 504001"/>
              <a:gd name="connsiteX78" fmla="*/ 189788 w 423675"/>
              <a:gd name="connsiteY78" fmla="*/ 153563 h 504001"/>
              <a:gd name="connsiteX79" fmla="*/ 228375 w 423675"/>
              <a:gd name="connsiteY79" fmla="*/ 188213 h 504001"/>
              <a:gd name="connsiteX80" fmla="*/ 228375 w 423675"/>
              <a:gd name="connsiteY80" fmla="*/ 191363 h 504001"/>
              <a:gd name="connsiteX81" fmla="*/ 228375 w 423675"/>
              <a:gd name="connsiteY81" fmla="*/ 314025 h 504001"/>
              <a:gd name="connsiteX82" fmla="*/ 287868 w 423675"/>
              <a:gd name="connsiteY82" fmla="*/ 302019 h 504001"/>
              <a:gd name="connsiteX83" fmla="*/ 349946 w 423675"/>
              <a:gd name="connsiteY83" fmla="*/ 260171 h 504001"/>
              <a:gd name="connsiteX84" fmla="*/ 381938 w 423675"/>
              <a:gd name="connsiteY84" fmla="*/ 212714 h 504001"/>
              <a:gd name="connsiteX85" fmla="*/ 381938 w 423675"/>
              <a:gd name="connsiteY85" fmla="*/ 40950 h 504001"/>
              <a:gd name="connsiteX86" fmla="*/ 56701 w 423675"/>
              <a:gd name="connsiteY86" fmla="*/ 16538 h 504001"/>
              <a:gd name="connsiteX87" fmla="*/ 56701 w 423675"/>
              <a:gd name="connsiteY87" fmla="*/ 24413 h 504001"/>
              <a:gd name="connsiteX88" fmla="*/ 365400 w 423675"/>
              <a:gd name="connsiteY88" fmla="*/ 24413 h 504001"/>
              <a:gd name="connsiteX89" fmla="*/ 365400 w 423675"/>
              <a:gd name="connsiteY89" fmla="*/ 16538 h 504001"/>
              <a:gd name="connsiteX90" fmla="*/ 7875 w 423675"/>
              <a:gd name="connsiteY90" fmla="*/ 0 h 504001"/>
              <a:gd name="connsiteX91" fmla="*/ 414225 w 423675"/>
              <a:gd name="connsiteY91" fmla="*/ 0 h 504001"/>
              <a:gd name="connsiteX92" fmla="*/ 414225 w 423675"/>
              <a:gd name="connsiteY92" fmla="*/ 16538 h 504001"/>
              <a:gd name="connsiteX93" fmla="*/ 381937 w 423675"/>
              <a:gd name="connsiteY93" fmla="*/ 16538 h 504001"/>
              <a:gd name="connsiteX94" fmla="*/ 381937 w 423675"/>
              <a:gd name="connsiteY94" fmla="*/ 24413 h 504001"/>
              <a:gd name="connsiteX95" fmla="*/ 414225 w 423675"/>
              <a:gd name="connsiteY95" fmla="*/ 24413 h 504001"/>
              <a:gd name="connsiteX96" fmla="*/ 414225 w 423675"/>
              <a:gd name="connsiteY96" fmla="*/ 40950 h 504001"/>
              <a:gd name="connsiteX97" fmla="*/ 398475 w 423675"/>
              <a:gd name="connsiteY97" fmla="*/ 40950 h 504001"/>
              <a:gd name="connsiteX98" fmla="*/ 398475 w 423675"/>
              <a:gd name="connsiteY98" fmla="*/ 89775 h 504001"/>
              <a:gd name="connsiteX99" fmla="*/ 407138 w 423675"/>
              <a:gd name="connsiteY99" fmla="*/ 89775 h 504001"/>
              <a:gd name="connsiteX100" fmla="*/ 407138 w 423675"/>
              <a:gd name="connsiteY100" fmla="*/ 81113 h 504001"/>
              <a:gd name="connsiteX101" fmla="*/ 423675 w 423675"/>
              <a:gd name="connsiteY101" fmla="*/ 81113 h 504001"/>
              <a:gd name="connsiteX102" fmla="*/ 423675 w 423675"/>
              <a:gd name="connsiteY102" fmla="*/ 122063 h 504001"/>
              <a:gd name="connsiteX103" fmla="*/ 406178 w 423675"/>
              <a:gd name="connsiteY103" fmla="*/ 204209 h 504001"/>
              <a:gd name="connsiteX104" fmla="*/ 398475 w 423675"/>
              <a:gd name="connsiteY104" fmla="*/ 215516 h 504001"/>
              <a:gd name="connsiteX105" fmla="*/ 398475 w 423675"/>
              <a:gd name="connsiteY105" fmla="*/ 369338 h 504001"/>
              <a:gd name="connsiteX106" fmla="*/ 400050 w 423675"/>
              <a:gd name="connsiteY106" fmla="*/ 369338 h 504001"/>
              <a:gd name="connsiteX107" fmla="*/ 398475 w 423675"/>
              <a:gd name="connsiteY107" fmla="*/ 372561 h 504001"/>
              <a:gd name="connsiteX108" fmla="*/ 398475 w 423675"/>
              <a:gd name="connsiteY108" fmla="*/ 487463 h 504001"/>
              <a:gd name="connsiteX109" fmla="*/ 414225 w 423675"/>
              <a:gd name="connsiteY109" fmla="*/ 487463 h 504001"/>
              <a:gd name="connsiteX110" fmla="*/ 414225 w 423675"/>
              <a:gd name="connsiteY110" fmla="*/ 504001 h 504001"/>
              <a:gd name="connsiteX111" fmla="*/ 7875 w 423675"/>
              <a:gd name="connsiteY111" fmla="*/ 504001 h 504001"/>
              <a:gd name="connsiteX112" fmla="*/ 7875 w 423675"/>
              <a:gd name="connsiteY112" fmla="*/ 487463 h 504001"/>
              <a:gd name="connsiteX113" fmla="*/ 24413 w 423675"/>
              <a:gd name="connsiteY113" fmla="*/ 487463 h 504001"/>
              <a:gd name="connsiteX114" fmla="*/ 24413 w 423675"/>
              <a:gd name="connsiteY114" fmla="*/ 215816 h 504001"/>
              <a:gd name="connsiteX115" fmla="*/ 16587 w 423675"/>
              <a:gd name="connsiteY115" fmla="*/ 204209 h 504001"/>
              <a:gd name="connsiteX116" fmla="*/ 0 w 423675"/>
              <a:gd name="connsiteY116" fmla="*/ 122063 h 504001"/>
              <a:gd name="connsiteX117" fmla="*/ 0 w 423675"/>
              <a:gd name="connsiteY117" fmla="*/ 81113 h 504001"/>
              <a:gd name="connsiteX118" fmla="*/ 16538 w 423675"/>
              <a:gd name="connsiteY118" fmla="*/ 81113 h 504001"/>
              <a:gd name="connsiteX119" fmla="*/ 16538 w 423675"/>
              <a:gd name="connsiteY119" fmla="*/ 89775 h 504001"/>
              <a:gd name="connsiteX120" fmla="*/ 24413 w 423675"/>
              <a:gd name="connsiteY120" fmla="*/ 89775 h 504001"/>
              <a:gd name="connsiteX121" fmla="*/ 24413 w 423675"/>
              <a:gd name="connsiteY121" fmla="*/ 40950 h 504001"/>
              <a:gd name="connsiteX122" fmla="*/ 7875 w 423675"/>
              <a:gd name="connsiteY122" fmla="*/ 40950 h 504001"/>
              <a:gd name="connsiteX123" fmla="*/ 7875 w 423675"/>
              <a:gd name="connsiteY123" fmla="*/ 24413 h 504001"/>
              <a:gd name="connsiteX124" fmla="*/ 40163 w 423675"/>
              <a:gd name="connsiteY124" fmla="*/ 24413 h 504001"/>
              <a:gd name="connsiteX125" fmla="*/ 40163 w 423675"/>
              <a:gd name="connsiteY125" fmla="*/ 16538 h 504001"/>
              <a:gd name="connsiteX126" fmla="*/ 7875 w 423675"/>
              <a:gd name="connsiteY126" fmla="*/ 16538 h 50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23675" h="504001">
                <a:moveTo>
                  <a:pt x="348863" y="455175"/>
                </a:moveTo>
                <a:lnTo>
                  <a:pt x="365400" y="455175"/>
                </a:lnTo>
                <a:lnTo>
                  <a:pt x="365400" y="471712"/>
                </a:lnTo>
                <a:lnTo>
                  <a:pt x="348863" y="471712"/>
                </a:lnTo>
                <a:close/>
                <a:moveTo>
                  <a:pt x="316575" y="455175"/>
                </a:moveTo>
                <a:lnTo>
                  <a:pt x="333113" y="455175"/>
                </a:lnTo>
                <a:lnTo>
                  <a:pt x="333113" y="471712"/>
                </a:lnTo>
                <a:lnTo>
                  <a:pt x="316575" y="471712"/>
                </a:lnTo>
                <a:close/>
                <a:moveTo>
                  <a:pt x="284288" y="455175"/>
                </a:moveTo>
                <a:lnTo>
                  <a:pt x="300825" y="455175"/>
                </a:lnTo>
                <a:lnTo>
                  <a:pt x="300825" y="471712"/>
                </a:lnTo>
                <a:lnTo>
                  <a:pt x="284288" y="471712"/>
                </a:lnTo>
                <a:close/>
                <a:moveTo>
                  <a:pt x="40951" y="240344"/>
                </a:moveTo>
                <a:lnTo>
                  <a:pt x="40951" y="487463"/>
                </a:lnTo>
                <a:lnTo>
                  <a:pt x="381938" y="487463"/>
                </a:lnTo>
                <a:lnTo>
                  <a:pt x="381938" y="397754"/>
                </a:lnTo>
                <a:lnTo>
                  <a:pt x="361463" y="406351"/>
                </a:lnTo>
                <a:cubicBezTo>
                  <a:pt x="340988" y="406351"/>
                  <a:pt x="325238" y="389813"/>
                  <a:pt x="325238" y="370126"/>
                </a:cubicBezTo>
                <a:cubicBezTo>
                  <a:pt x="325238" y="359100"/>
                  <a:pt x="315788" y="349651"/>
                  <a:pt x="304763" y="349651"/>
                </a:cubicBezTo>
                <a:cubicBezTo>
                  <a:pt x="293738" y="349651"/>
                  <a:pt x="284288" y="359100"/>
                  <a:pt x="284288" y="370126"/>
                </a:cubicBezTo>
                <a:cubicBezTo>
                  <a:pt x="283500" y="390600"/>
                  <a:pt x="266175" y="405563"/>
                  <a:pt x="245700" y="404776"/>
                </a:cubicBezTo>
                <a:cubicBezTo>
                  <a:pt x="226800" y="403988"/>
                  <a:pt x="211837" y="389026"/>
                  <a:pt x="211050" y="370126"/>
                </a:cubicBezTo>
                <a:lnTo>
                  <a:pt x="211050" y="333113"/>
                </a:lnTo>
                <a:cubicBezTo>
                  <a:pt x="152775" y="333113"/>
                  <a:pt x="100012" y="309488"/>
                  <a:pt x="61819" y="271294"/>
                </a:cubicBezTo>
                <a:close/>
                <a:moveTo>
                  <a:pt x="381938" y="239792"/>
                </a:moveTo>
                <a:lnTo>
                  <a:pt x="360478" y="271294"/>
                </a:lnTo>
                <a:cubicBezTo>
                  <a:pt x="341283" y="290391"/>
                  <a:pt x="318495" y="305846"/>
                  <a:pt x="293221" y="316526"/>
                </a:cubicBezTo>
                <a:lnTo>
                  <a:pt x="228375" y="329616"/>
                </a:lnTo>
                <a:lnTo>
                  <a:pt x="228375" y="370126"/>
                </a:lnTo>
                <a:cubicBezTo>
                  <a:pt x="228375" y="381151"/>
                  <a:pt x="237825" y="390600"/>
                  <a:pt x="248850" y="390600"/>
                </a:cubicBezTo>
                <a:cubicBezTo>
                  <a:pt x="259875" y="390600"/>
                  <a:pt x="269325" y="381151"/>
                  <a:pt x="269325" y="370126"/>
                </a:cubicBezTo>
                <a:cubicBezTo>
                  <a:pt x="268538" y="349651"/>
                  <a:pt x="284288" y="333113"/>
                  <a:pt x="303975" y="331538"/>
                </a:cubicBezTo>
                <a:cubicBezTo>
                  <a:pt x="324450" y="330751"/>
                  <a:pt x="340988" y="346501"/>
                  <a:pt x="342563" y="366188"/>
                </a:cubicBezTo>
                <a:cubicBezTo>
                  <a:pt x="342563" y="366975"/>
                  <a:pt x="342563" y="368550"/>
                  <a:pt x="342563" y="369338"/>
                </a:cubicBezTo>
                <a:cubicBezTo>
                  <a:pt x="342563" y="380363"/>
                  <a:pt x="352013" y="389813"/>
                  <a:pt x="363038" y="389813"/>
                </a:cubicBezTo>
                <a:cubicBezTo>
                  <a:pt x="368551" y="389813"/>
                  <a:pt x="373669" y="387450"/>
                  <a:pt x="377410" y="383710"/>
                </a:cubicBezTo>
                <a:lnTo>
                  <a:pt x="381938" y="373047"/>
                </a:lnTo>
                <a:close/>
                <a:moveTo>
                  <a:pt x="40951" y="163740"/>
                </a:moveTo>
                <a:lnTo>
                  <a:pt x="40951" y="211547"/>
                </a:lnTo>
                <a:lnTo>
                  <a:pt x="73730" y="260171"/>
                </a:lnTo>
                <a:cubicBezTo>
                  <a:pt x="91399" y="277840"/>
                  <a:pt x="112440" y="292138"/>
                  <a:pt x="135807" y="302019"/>
                </a:cubicBezTo>
                <a:lnTo>
                  <a:pt x="211050" y="317204"/>
                </a:lnTo>
                <a:lnTo>
                  <a:pt x="211050" y="191363"/>
                </a:lnTo>
                <a:cubicBezTo>
                  <a:pt x="211050" y="180338"/>
                  <a:pt x="201600" y="170888"/>
                  <a:pt x="190575" y="170888"/>
                </a:cubicBezTo>
                <a:cubicBezTo>
                  <a:pt x="179550" y="170888"/>
                  <a:pt x="170100" y="180338"/>
                  <a:pt x="170100" y="191363"/>
                </a:cubicBezTo>
                <a:lnTo>
                  <a:pt x="170100" y="207900"/>
                </a:lnTo>
                <a:cubicBezTo>
                  <a:pt x="170888" y="228376"/>
                  <a:pt x="155138" y="244913"/>
                  <a:pt x="135450" y="246488"/>
                </a:cubicBezTo>
                <a:cubicBezTo>
                  <a:pt x="115763" y="248063"/>
                  <a:pt x="98438" y="231525"/>
                  <a:pt x="96863" y="211838"/>
                </a:cubicBezTo>
                <a:cubicBezTo>
                  <a:pt x="96863" y="211050"/>
                  <a:pt x="96863" y="209476"/>
                  <a:pt x="96863" y="208688"/>
                </a:cubicBezTo>
                <a:lnTo>
                  <a:pt x="96863" y="192150"/>
                </a:lnTo>
                <a:cubicBezTo>
                  <a:pt x="96863" y="181125"/>
                  <a:pt x="87412" y="171675"/>
                  <a:pt x="76388" y="171675"/>
                </a:cubicBezTo>
                <a:lnTo>
                  <a:pt x="59850" y="171675"/>
                </a:lnTo>
                <a:close/>
                <a:moveTo>
                  <a:pt x="398475" y="138601"/>
                </a:moveTo>
                <a:lnTo>
                  <a:pt x="398475" y="176564"/>
                </a:lnTo>
                <a:lnTo>
                  <a:pt x="403171" y="161430"/>
                </a:lnTo>
                <a:lnTo>
                  <a:pt x="405472" y="138601"/>
                </a:lnTo>
                <a:close/>
                <a:moveTo>
                  <a:pt x="18204" y="138601"/>
                </a:moveTo>
                <a:lnTo>
                  <a:pt x="20505" y="161430"/>
                </a:lnTo>
                <a:lnTo>
                  <a:pt x="24413" y="174025"/>
                </a:lnTo>
                <a:lnTo>
                  <a:pt x="24413" y="138601"/>
                </a:lnTo>
                <a:close/>
                <a:moveTo>
                  <a:pt x="398475" y="106313"/>
                </a:moveTo>
                <a:lnTo>
                  <a:pt x="398475" y="122063"/>
                </a:lnTo>
                <a:lnTo>
                  <a:pt x="407138" y="122063"/>
                </a:lnTo>
                <a:lnTo>
                  <a:pt x="407138" y="106313"/>
                </a:lnTo>
                <a:close/>
                <a:moveTo>
                  <a:pt x="16538" y="106313"/>
                </a:moveTo>
                <a:lnTo>
                  <a:pt x="16538" y="122063"/>
                </a:lnTo>
                <a:lnTo>
                  <a:pt x="24413" y="122063"/>
                </a:lnTo>
                <a:lnTo>
                  <a:pt x="24413" y="106313"/>
                </a:lnTo>
                <a:close/>
                <a:moveTo>
                  <a:pt x="40951" y="40950"/>
                </a:moveTo>
                <a:lnTo>
                  <a:pt x="40951" y="136518"/>
                </a:lnTo>
                <a:lnTo>
                  <a:pt x="46266" y="149035"/>
                </a:lnTo>
                <a:cubicBezTo>
                  <a:pt x="50007" y="152775"/>
                  <a:pt x="55125" y="155138"/>
                  <a:pt x="60638" y="155138"/>
                </a:cubicBezTo>
                <a:lnTo>
                  <a:pt x="77175" y="155138"/>
                </a:lnTo>
                <a:cubicBezTo>
                  <a:pt x="97650" y="155138"/>
                  <a:pt x="114188" y="171675"/>
                  <a:pt x="114188" y="191363"/>
                </a:cubicBezTo>
                <a:lnTo>
                  <a:pt x="114188" y="207900"/>
                </a:lnTo>
                <a:cubicBezTo>
                  <a:pt x="114188" y="218925"/>
                  <a:pt x="123638" y="228376"/>
                  <a:pt x="134662" y="228376"/>
                </a:cubicBezTo>
                <a:cubicBezTo>
                  <a:pt x="145688" y="228376"/>
                  <a:pt x="155138" y="218925"/>
                  <a:pt x="155138" y="207900"/>
                </a:cubicBezTo>
                <a:lnTo>
                  <a:pt x="155138" y="192150"/>
                </a:lnTo>
                <a:cubicBezTo>
                  <a:pt x="154350" y="171675"/>
                  <a:pt x="170100" y="155138"/>
                  <a:pt x="189788" y="153563"/>
                </a:cubicBezTo>
                <a:cubicBezTo>
                  <a:pt x="209475" y="151988"/>
                  <a:pt x="226800" y="168525"/>
                  <a:pt x="228375" y="188213"/>
                </a:cubicBezTo>
                <a:cubicBezTo>
                  <a:pt x="228375" y="189000"/>
                  <a:pt x="228375" y="190576"/>
                  <a:pt x="228375" y="191363"/>
                </a:cubicBezTo>
                <a:lnTo>
                  <a:pt x="228375" y="314025"/>
                </a:lnTo>
                <a:lnTo>
                  <a:pt x="287868" y="302019"/>
                </a:lnTo>
                <a:cubicBezTo>
                  <a:pt x="311235" y="292138"/>
                  <a:pt x="332276" y="277840"/>
                  <a:pt x="349946" y="260171"/>
                </a:cubicBezTo>
                <a:lnTo>
                  <a:pt x="381938" y="212714"/>
                </a:lnTo>
                <a:lnTo>
                  <a:pt x="381938" y="40950"/>
                </a:lnTo>
                <a:close/>
                <a:moveTo>
                  <a:pt x="56701" y="16538"/>
                </a:moveTo>
                <a:lnTo>
                  <a:pt x="56701" y="24413"/>
                </a:lnTo>
                <a:lnTo>
                  <a:pt x="365400" y="24413"/>
                </a:lnTo>
                <a:lnTo>
                  <a:pt x="365400" y="16538"/>
                </a:lnTo>
                <a:close/>
                <a:moveTo>
                  <a:pt x="7875" y="0"/>
                </a:moveTo>
                <a:lnTo>
                  <a:pt x="414225" y="0"/>
                </a:lnTo>
                <a:lnTo>
                  <a:pt x="414225" y="16538"/>
                </a:lnTo>
                <a:lnTo>
                  <a:pt x="381937" y="16538"/>
                </a:lnTo>
                <a:lnTo>
                  <a:pt x="381937" y="24413"/>
                </a:lnTo>
                <a:lnTo>
                  <a:pt x="414225" y="24413"/>
                </a:lnTo>
                <a:lnTo>
                  <a:pt x="414225" y="40950"/>
                </a:lnTo>
                <a:lnTo>
                  <a:pt x="398475" y="40950"/>
                </a:lnTo>
                <a:lnTo>
                  <a:pt x="398475" y="89775"/>
                </a:lnTo>
                <a:lnTo>
                  <a:pt x="407138" y="89775"/>
                </a:lnTo>
                <a:lnTo>
                  <a:pt x="407138" y="81113"/>
                </a:lnTo>
                <a:lnTo>
                  <a:pt x="423675" y="81113"/>
                </a:lnTo>
                <a:lnTo>
                  <a:pt x="423675" y="122063"/>
                </a:lnTo>
                <a:cubicBezTo>
                  <a:pt x="423281" y="151200"/>
                  <a:pt x="417080" y="178960"/>
                  <a:pt x="406178" y="204209"/>
                </a:cubicBezTo>
                <a:lnTo>
                  <a:pt x="398475" y="215516"/>
                </a:lnTo>
                <a:lnTo>
                  <a:pt x="398475" y="369338"/>
                </a:lnTo>
                <a:lnTo>
                  <a:pt x="400050" y="369338"/>
                </a:lnTo>
                <a:lnTo>
                  <a:pt x="398475" y="372561"/>
                </a:lnTo>
                <a:lnTo>
                  <a:pt x="398475" y="487463"/>
                </a:lnTo>
                <a:lnTo>
                  <a:pt x="414225" y="487463"/>
                </a:lnTo>
                <a:lnTo>
                  <a:pt x="414225" y="504001"/>
                </a:lnTo>
                <a:lnTo>
                  <a:pt x="7875" y="504001"/>
                </a:lnTo>
                <a:lnTo>
                  <a:pt x="7875" y="487463"/>
                </a:lnTo>
                <a:lnTo>
                  <a:pt x="24413" y="487463"/>
                </a:lnTo>
                <a:lnTo>
                  <a:pt x="24413" y="215816"/>
                </a:lnTo>
                <a:lnTo>
                  <a:pt x="16587" y="204209"/>
                </a:lnTo>
                <a:cubicBezTo>
                  <a:pt x="5906" y="178960"/>
                  <a:pt x="0" y="151200"/>
                  <a:pt x="0" y="122063"/>
                </a:cubicBezTo>
                <a:lnTo>
                  <a:pt x="0" y="81113"/>
                </a:lnTo>
                <a:lnTo>
                  <a:pt x="16538" y="81113"/>
                </a:lnTo>
                <a:lnTo>
                  <a:pt x="16538" y="89775"/>
                </a:lnTo>
                <a:lnTo>
                  <a:pt x="24413" y="89775"/>
                </a:lnTo>
                <a:lnTo>
                  <a:pt x="24413" y="40950"/>
                </a:lnTo>
                <a:lnTo>
                  <a:pt x="7875" y="40950"/>
                </a:lnTo>
                <a:lnTo>
                  <a:pt x="7875" y="24413"/>
                </a:lnTo>
                <a:lnTo>
                  <a:pt x="40163" y="24413"/>
                </a:lnTo>
                <a:lnTo>
                  <a:pt x="40163" y="16538"/>
                </a:lnTo>
                <a:lnTo>
                  <a:pt x="7875" y="16538"/>
                </a:lnTo>
                <a:close/>
              </a:path>
            </a:pathLst>
          </a:custGeom>
          <a:solidFill>
            <a:srgbClr val="FFFFFF"/>
          </a:solidFill>
          <a:ln w="7739"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Garamond"/>
              <a:ea typeface="方正舒体" panose="02010601030101010101" pitchFamily="2" charset="-122"/>
              <a:cs typeface="微软雅黑" panose="020B0503020204020204" charset="-122"/>
              <a:sym typeface="Arial" panose="020B0604020202020204" pitchFamily="34" charset="0"/>
            </a:endParaRPr>
          </a:p>
        </p:txBody>
      </p:sp>
      <p:sp>
        <p:nvSpPr>
          <p:cNvPr id="13" name="文本框 12">
            <a:extLst>
              <a:ext uri="{FF2B5EF4-FFF2-40B4-BE49-F238E27FC236}">
                <a16:creationId xmlns:a16="http://schemas.microsoft.com/office/drawing/2014/main" id="{53EE10C5-ABED-416F-B4D9-A2A99F2F760E}"/>
              </a:ext>
            </a:extLst>
          </p:cNvPr>
          <p:cNvSpPr txBox="1"/>
          <p:nvPr>
            <p:custDataLst>
              <p:tags r:id="rId9"/>
            </p:custDataLst>
          </p:nvPr>
        </p:nvSpPr>
        <p:spPr>
          <a:xfrm>
            <a:off x="1579980" y="3890309"/>
            <a:ext cx="1937749" cy="333660"/>
          </a:xfrm>
          <a:prstGeom prst="rect">
            <a:avLst/>
          </a:prstGeom>
          <a:noFill/>
        </p:spPr>
        <p:txBody>
          <a:bodyPr wrap="square" bIns="0" rtlCol="0" anchor="b" anchorCtr="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1" lang="zh-CN" altLang="en-US" sz="1900" b="1" i="0" u="none" strike="noStrike" kern="1200" cap="none" spc="30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社区维护</a:t>
            </a:r>
          </a:p>
        </p:txBody>
      </p:sp>
      <p:sp>
        <p:nvSpPr>
          <p:cNvPr id="14" name="矩形 13">
            <a:extLst>
              <a:ext uri="{FF2B5EF4-FFF2-40B4-BE49-F238E27FC236}">
                <a16:creationId xmlns:a16="http://schemas.microsoft.com/office/drawing/2014/main" id="{4290C862-7185-4650-9604-9A8B92F5F42A}"/>
              </a:ext>
            </a:extLst>
          </p:cNvPr>
          <p:cNvSpPr/>
          <p:nvPr>
            <p:custDataLst>
              <p:tags r:id="rId10"/>
            </p:custDataLst>
          </p:nvPr>
        </p:nvSpPr>
        <p:spPr>
          <a:xfrm>
            <a:off x="1257300" y="4234180"/>
            <a:ext cx="2561590" cy="1196340"/>
          </a:xfrm>
          <a:prstGeom prst="rect">
            <a:avLst/>
          </a:prstGeom>
        </p:spPr>
        <p:txBody>
          <a:bodyPr wrap="square" tIns="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a.包含不良信息的商品链接在正式上架之前已经被审核处理，并做出相应处罚</a:t>
            </a:r>
          </a:p>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b.对用户举报的信息要对具体事件过程做出惩罚与否的判断，不要“伤及无辜”或者“无所作为”</a:t>
            </a:r>
          </a:p>
        </p:txBody>
      </p:sp>
      <p:sp>
        <p:nvSpPr>
          <p:cNvPr id="15" name="文本框 14">
            <a:extLst>
              <a:ext uri="{FF2B5EF4-FFF2-40B4-BE49-F238E27FC236}">
                <a16:creationId xmlns:a16="http://schemas.microsoft.com/office/drawing/2014/main" id="{9E84F82A-58FD-46DC-83F9-E3C7367F90D1}"/>
              </a:ext>
            </a:extLst>
          </p:cNvPr>
          <p:cNvSpPr txBox="1"/>
          <p:nvPr>
            <p:custDataLst>
              <p:tags r:id="rId11"/>
            </p:custDataLst>
          </p:nvPr>
        </p:nvSpPr>
        <p:spPr>
          <a:xfrm>
            <a:off x="3736975" y="3638550"/>
            <a:ext cx="1979930" cy="433705"/>
          </a:xfrm>
          <a:prstGeom prst="rect">
            <a:avLst/>
          </a:prstGeom>
          <a:noFill/>
        </p:spPr>
        <p:txBody>
          <a:bodyPr wrap="square" bIns="0" rtlCol="0" anchor="b" anchorCtr="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1" lang="zh-CN" altLang="en-US" sz="1900" b="1" i="0" u="none" strike="noStrike" kern="1200" cap="none" spc="30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Web页面更换</a:t>
            </a:r>
          </a:p>
        </p:txBody>
      </p:sp>
      <p:sp>
        <p:nvSpPr>
          <p:cNvPr id="16" name="矩形 15">
            <a:extLst>
              <a:ext uri="{FF2B5EF4-FFF2-40B4-BE49-F238E27FC236}">
                <a16:creationId xmlns:a16="http://schemas.microsoft.com/office/drawing/2014/main" id="{52B3C45B-0823-4E55-80DA-9DC11B744893}"/>
              </a:ext>
            </a:extLst>
          </p:cNvPr>
          <p:cNvSpPr/>
          <p:nvPr>
            <p:custDataLst>
              <p:tags r:id="rId12"/>
            </p:custDataLst>
          </p:nvPr>
        </p:nvSpPr>
        <p:spPr>
          <a:xfrm>
            <a:off x="4018634" y="4107292"/>
            <a:ext cx="1698022" cy="1323863"/>
          </a:xfrm>
          <a:prstGeom prst="rect">
            <a:avLst/>
          </a:prstGeom>
        </p:spPr>
        <p:txBody>
          <a:bodyPr wrap="square" tIns="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a.每次需要更新内容时给所有用户发送更新说明通知</a:t>
            </a:r>
          </a:p>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222222">
                    <a:lumMod val="75000"/>
                    <a:lumOff val="25000"/>
                  </a:srgbClr>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b.部分页面的更新要保证契合the one 二手交易平台宗旨</a:t>
            </a:r>
          </a:p>
        </p:txBody>
      </p:sp>
      <p:sp>
        <p:nvSpPr>
          <p:cNvPr id="17" name="文本框 16">
            <a:extLst>
              <a:ext uri="{FF2B5EF4-FFF2-40B4-BE49-F238E27FC236}">
                <a16:creationId xmlns:a16="http://schemas.microsoft.com/office/drawing/2014/main" id="{297710E6-8DF3-44ED-9C7A-4891FBD59695}"/>
              </a:ext>
            </a:extLst>
          </p:cNvPr>
          <p:cNvSpPr txBox="1"/>
          <p:nvPr>
            <p:custDataLst>
              <p:tags r:id="rId13"/>
            </p:custDataLst>
          </p:nvPr>
        </p:nvSpPr>
        <p:spPr>
          <a:xfrm>
            <a:off x="6157821" y="2904805"/>
            <a:ext cx="1698021" cy="333660"/>
          </a:xfrm>
          <a:prstGeom prst="rect">
            <a:avLst/>
          </a:prstGeom>
          <a:noFill/>
        </p:spPr>
        <p:txBody>
          <a:bodyPr wrap="square" bIns="0" rtlCol="0" anchor="b" anchorCtr="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1" lang="zh-CN" altLang="en-US" sz="1900" b="1" i="0" u="none" strike="noStrike" kern="1200" cap="none" spc="30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栏目撤换</a:t>
            </a:r>
          </a:p>
        </p:txBody>
      </p:sp>
      <p:sp>
        <p:nvSpPr>
          <p:cNvPr id="18" name="矩形 17">
            <a:extLst>
              <a:ext uri="{FF2B5EF4-FFF2-40B4-BE49-F238E27FC236}">
                <a16:creationId xmlns:a16="http://schemas.microsoft.com/office/drawing/2014/main" id="{E68AD471-2657-4743-A5C9-047EEEB2F25F}"/>
              </a:ext>
            </a:extLst>
          </p:cNvPr>
          <p:cNvSpPr/>
          <p:nvPr>
            <p:custDataLst>
              <p:tags r:id="rId14"/>
            </p:custDataLst>
          </p:nvPr>
        </p:nvSpPr>
        <p:spPr>
          <a:xfrm>
            <a:off x="5717540" y="3237865"/>
            <a:ext cx="2298700" cy="2851150"/>
          </a:xfrm>
          <a:prstGeom prst="rect">
            <a:avLst/>
          </a:prstGeom>
        </p:spPr>
        <p:txBody>
          <a:bodyPr wrap="square" tIns="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15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a.对于部分不甚美观的界面进行撤换，确保用户有“新鲜感”体验</a:t>
            </a:r>
          </a:p>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15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b.特殊时期（比如春节、元宵节、国家公祭日）首页添加栏目或者有其他举措对应这些特殊时期，以党的方针为指令，建设和谐美丽的二手交易平台</a:t>
            </a:r>
          </a:p>
        </p:txBody>
      </p:sp>
      <p:sp>
        <p:nvSpPr>
          <p:cNvPr id="19" name="文本框 18">
            <a:extLst>
              <a:ext uri="{FF2B5EF4-FFF2-40B4-BE49-F238E27FC236}">
                <a16:creationId xmlns:a16="http://schemas.microsoft.com/office/drawing/2014/main" id="{1B33FFAC-9B29-454E-971A-4890D4D2333D}"/>
              </a:ext>
            </a:extLst>
          </p:cNvPr>
          <p:cNvSpPr txBox="1"/>
          <p:nvPr>
            <p:custDataLst>
              <p:tags r:id="rId15"/>
            </p:custDataLst>
          </p:nvPr>
        </p:nvSpPr>
        <p:spPr>
          <a:xfrm>
            <a:off x="8456723" y="2571304"/>
            <a:ext cx="1698022" cy="333660"/>
          </a:xfrm>
          <a:prstGeom prst="rect">
            <a:avLst/>
          </a:prstGeom>
          <a:noFill/>
        </p:spPr>
        <p:txBody>
          <a:bodyPr wrap="square" bIns="0" rtlCol="0" anchor="b" anchorCtr="0"/>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1" lang="zh-CN" altLang="en-US" sz="2000" b="1" i="0" u="none" strike="noStrike" kern="1200" cap="none" spc="30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（1）适时更新内容</a:t>
            </a:r>
          </a:p>
        </p:txBody>
      </p:sp>
      <p:sp>
        <p:nvSpPr>
          <p:cNvPr id="20" name="矩形 19">
            <a:extLst>
              <a:ext uri="{FF2B5EF4-FFF2-40B4-BE49-F238E27FC236}">
                <a16:creationId xmlns:a16="http://schemas.microsoft.com/office/drawing/2014/main" id="{B23A1500-5BB4-4268-BDC9-F689E0F3EBF7}"/>
              </a:ext>
            </a:extLst>
          </p:cNvPr>
          <p:cNvSpPr/>
          <p:nvPr>
            <p:custDataLst>
              <p:tags r:id="rId16"/>
            </p:custDataLst>
          </p:nvPr>
        </p:nvSpPr>
        <p:spPr>
          <a:xfrm>
            <a:off x="8456723" y="2939889"/>
            <a:ext cx="1698022" cy="2082939"/>
          </a:xfrm>
          <a:prstGeom prst="rect">
            <a:avLst/>
          </a:prstGeom>
        </p:spPr>
        <p:txBody>
          <a:bodyPr wrap="square" tIns="0">
            <a:noAutofit/>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a.通过平台手动操作所涉及客户范围以及持续被“浏览”的时长，对于急需交易的商品可联系管理员设置</a:t>
            </a:r>
          </a:p>
          <a:p>
            <a:pPr marL="0" marR="0" lvl="0" indent="0" algn="ctr" defTabSz="457200" rtl="0" eaLnBrk="1" fontAlgn="auto" latinLnBrk="0" hangingPunct="1">
              <a:lnSpc>
                <a:spcPct val="120000"/>
              </a:lnSpc>
              <a:spcBef>
                <a:spcPts val="0"/>
              </a:spcBef>
              <a:spcAft>
                <a:spcPts val="0"/>
              </a:spcAft>
              <a:buClrTx/>
              <a:buSzTx/>
              <a:buFontTx/>
              <a:buNone/>
              <a:tabLst/>
              <a:defRPr/>
            </a:pPr>
            <a:r>
              <a:rPr kumimoji="0" lang="zh-CN" altLang="en-US" sz="1300" b="0" i="0" u="none" strike="noStrike" kern="1200" cap="none" spc="15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用户浏览量来决定哪一个商品链接出现在首页被更多人看到，每刷新一次就更新一次排名。</a:t>
            </a:r>
          </a:p>
        </p:txBody>
      </p:sp>
    </p:spTree>
    <p:extLst>
      <p:ext uri="{BB962C8B-B14F-4D97-AF65-F5344CB8AC3E}">
        <p14:creationId xmlns:p14="http://schemas.microsoft.com/office/powerpoint/2010/main" val="333981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9625" y="1812174"/>
            <a:ext cx="9872750" cy="1289570"/>
          </a:xfrm>
        </p:spPr>
        <p:txBody>
          <a:bodyPr>
            <a:noAutofit/>
          </a:bodyPr>
          <a:lstStyle/>
          <a:p>
            <a:r>
              <a:rPr lang="en-US" altLang="zh-CN" sz="4400" b="1" dirty="0">
                <a:latin typeface="楷体" panose="02010609060101010101" pitchFamily="49" charset="-122"/>
                <a:ea typeface="楷体" panose="02010609060101010101" pitchFamily="49" charset="-122"/>
              </a:rPr>
              <a:t>12.web</a:t>
            </a:r>
            <a:r>
              <a:rPr lang="zh-CN" altLang="en-US" sz="4400" b="1" dirty="0">
                <a:latin typeface="楷体" panose="02010609060101010101" pitchFamily="49" charset="-122"/>
                <a:ea typeface="楷体" panose="02010609060101010101" pitchFamily="49" charset="-122"/>
              </a:rPr>
              <a:t>应用性能和可用性分析与调优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应用性能分析</a:t>
            </a:r>
          </a:p>
        </p:txBody>
      </p:sp>
      <p:sp>
        <p:nvSpPr>
          <p:cNvPr id="3" name="内容占位符 2"/>
          <p:cNvSpPr>
            <a:spLocks noGrp="1"/>
          </p:cNvSpPr>
          <p:nvPr>
            <p:ph idx="1"/>
          </p:nvPr>
        </p:nvSpPr>
        <p:spPr/>
        <p:txBody>
          <a:bodyPr/>
          <a:lstStyle/>
          <a:p>
            <a:r>
              <a:rPr lang="zh-CN" altLang="en-US"/>
              <a:t>web性能：一个终端用户从请求一段内容开始到这段内容显示在用户设备上这段时间的度量值。</a:t>
            </a:r>
          </a:p>
          <a:p>
            <a:r>
              <a:rPr lang="zh-CN" altLang="en-US"/>
              <a:t>请求不仅包括对web页面的请求，还包括对web页面中许多组件的请求，比如图片、CSS等等。用户的访问过程不仅包括数据在网络上传输的时间，还包括服务器处理请求并生成回应数据的时间和浏览器本地计算及渲染的时间。</a:t>
            </a:r>
          </a:p>
          <a:p>
            <a:r>
              <a:rPr lang="zh-CN" altLang="en-US"/>
              <a:t>接下来我们通过几个性能指标来分析并调优web应用的性能。</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应用性能分析</a:t>
            </a:r>
            <a:r>
              <a:rPr lang="en-US" altLang="zh-CN"/>
              <a:t>-</a:t>
            </a:r>
            <a:r>
              <a:rPr lang="zh-CN" altLang="en-US"/>
              <a:t>连接时间</a:t>
            </a:r>
          </a:p>
        </p:txBody>
      </p:sp>
      <p:sp>
        <p:nvSpPr>
          <p:cNvPr id="3" name="内容占位符 2"/>
          <p:cNvSpPr>
            <a:spLocks noGrp="1"/>
          </p:cNvSpPr>
          <p:nvPr>
            <p:ph idx="1"/>
          </p:nvPr>
        </p:nvSpPr>
        <p:spPr/>
        <p:txBody>
          <a:bodyPr/>
          <a:lstStyle/>
          <a:p>
            <a:r>
              <a:rPr lang="zh-CN" altLang="en-US"/>
              <a:t>此二手交易平台的登录系统与GitHub挂钩，它是通过GitHub系统授权进行用户登录的。所以连接时间与GitHub的连接时间关系很大。在中国国内，白天时间GitHub的访问相对来说不算拥挤，所以在白天，二手交易系统的连接时间较快，连接质量较高；而在晚上GitHub的访问比较拥挤，此时二手交易系统的连接时间较慢，连接质量较高。</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web</a:t>
            </a:r>
            <a:r>
              <a:rPr lang="zh-CN" altLang="en-US">
                <a:sym typeface="+mn-ea"/>
              </a:rPr>
              <a:t>应用性能分析</a:t>
            </a:r>
            <a:r>
              <a:rPr lang="en-US" altLang="zh-CN">
                <a:sym typeface="+mn-ea"/>
              </a:rPr>
              <a:t>-</a:t>
            </a:r>
            <a:r>
              <a:rPr lang="zh-CN" altLang="en-US">
                <a:sym typeface="+mn-ea"/>
              </a:rPr>
              <a:t>连接时间</a:t>
            </a:r>
            <a:endParaRPr lang="zh-CN" altLang="en-US"/>
          </a:p>
        </p:txBody>
      </p:sp>
      <p:sp>
        <p:nvSpPr>
          <p:cNvPr id="3" name="内容占位符 2"/>
          <p:cNvSpPr>
            <a:spLocks noGrp="1"/>
          </p:cNvSpPr>
          <p:nvPr>
            <p:ph idx="1"/>
          </p:nvPr>
        </p:nvSpPr>
        <p:spPr/>
        <p:txBody>
          <a:bodyPr/>
          <a:lstStyle/>
          <a:p>
            <a:r>
              <a:rPr lang="zh-CN" altLang="en-US"/>
              <a:t>调优：可以考虑将登录系统换成普通的登录系统（可以选择购买市面上的系统也可以选择自己写一个登录系统），这样在中国的服务器以及网络上就不存在访问快慢的问题了。此举动可以改善二手交易平台的连接时间。</a:t>
            </a: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应用性能分析</a:t>
            </a:r>
            <a:r>
              <a:rPr lang="en-US" altLang="zh-CN">
                <a:sym typeface="+mn-ea"/>
              </a:rPr>
              <a:t>-</a:t>
            </a:r>
            <a:r>
              <a:rPr lang="zh-CN" altLang="en-US"/>
              <a:t>吞吐量与响应时间</a:t>
            </a:r>
          </a:p>
        </p:txBody>
      </p:sp>
      <p:sp>
        <p:nvSpPr>
          <p:cNvPr id="3" name="内容占位符 2"/>
          <p:cNvSpPr>
            <a:spLocks noGrp="1"/>
          </p:cNvSpPr>
          <p:nvPr>
            <p:ph idx="1"/>
          </p:nvPr>
        </p:nvSpPr>
        <p:spPr/>
        <p:txBody>
          <a:bodyPr/>
          <a:lstStyle/>
          <a:p>
            <a:r>
              <a:rPr lang="zh-CN" altLang="en-US"/>
              <a:t>我们知道，吞吐量和响应时间作为工作负载函数的典型曲线为</a:t>
            </a:r>
          </a:p>
        </p:txBody>
      </p:sp>
      <p:pic>
        <p:nvPicPr>
          <p:cNvPr id="4" name="图片 1"/>
          <p:cNvPicPr>
            <a:picLocks noChangeAspect="1"/>
          </p:cNvPicPr>
          <p:nvPr/>
        </p:nvPicPr>
        <p:blipFill>
          <a:blip r:embed="rId2"/>
          <a:stretch>
            <a:fillRect/>
          </a:stretch>
        </p:blipFill>
        <p:spPr>
          <a:xfrm>
            <a:off x="1116965" y="2794635"/>
            <a:ext cx="4610735" cy="2534920"/>
          </a:xfrm>
          <a:prstGeom prst="rect">
            <a:avLst/>
          </a:prstGeom>
          <a:noFill/>
          <a:ln>
            <a:noFill/>
          </a:ln>
        </p:spPr>
      </p:pic>
      <p:pic>
        <p:nvPicPr>
          <p:cNvPr id="5" name="图片 2"/>
          <p:cNvPicPr>
            <a:picLocks noChangeAspect="1"/>
          </p:cNvPicPr>
          <p:nvPr/>
        </p:nvPicPr>
        <p:blipFill>
          <a:blip r:embed="rId3"/>
          <a:stretch>
            <a:fillRect/>
          </a:stretch>
        </p:blipFill>
        <p:spPr>
          <a:xfrm>
            <a:off x="6174105" y="2794635"/>
            <a:ext cx="4695825" cy="2534285"/>
          </a:xfrm>
          <a:prstGeom prst="rect">
            <a:avLst/>
          </a:prstGeom>
          <a:noFill/>
          <a:ln>
            <a:noFill/>
          </a:ln>
        </p:spPr>
      </p:pic>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应用性能分析</a:t>
            </a:r>
            <a:r>
              <a:rPr lang="en-US" altLang="zh-CN">
                <a:sym typeface="+mn-ea"/>
              </a:rPr>
              <a:t>-</a:t>
            </a:r>
            <a:r>
              <a:rPr lang="zh-CN" altLang="en-US"/>
              <a:t>吞吐量与响应时间</a:t>
            </a:r>
          </a:p>
        </p:txBody>
      </p:sp>
      <p:sp>
        <p:nvSpPr>
          <p:cNvPr id="3" name="内容占位符 2"/>
          <p:cNvSpPr>
            <a:spLocks noGrp="1"/>
          </p:cNvSpPr>
          <p:nvPr>
            <p:ph idx="1"/>
          </p:nvPr>
        </p:nvSpPr>
        <p:spPr/>
        <p:txBody>
          <a:bodyPr/>
          <a:lstStyle/>
          <a:p>
            <a:r>
              <a:rPr lang="zh-CN" altLang="en-US"/>
              <a:t>也就是说随着用户的登录，在大体趋势上，吞吐量和响应时间都是一个增加的趋势。吞吐量在用户登录数到一定数量时，反而会稍微下滑一小部分</a:t>
            </a:r>
          </a:p>
          <a:p>
            <a:r>
              <a:rPr lang="zh-CN" altLang="en-US"/>
              <a:t>调优：由于这个系统是校园的一个二手平台交易系统，同时登入进系统的人数最多不超过5000人，所以不用担心服务器的问题。如果非要提升这一方面的性能的话，可以在之前的基础上购买更好的web服务器。</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应用性能分析</a:t>
            </a:r>
            <a:r>
              <a:rPr lang="en-US" altLang="zh-CN">
                <a:sym typeface="+mn-ea"/>
              </a:rPr>
              <a:t>-</a:t>
            </a:r>
            <a:r>
              <a:rPr lang="zh-CN" altLang="en-US">
                <a:sym typeface="+mn-ea"/>
              </a:rPr>
              <a:t>数据库的优化</a:t>
            </a:r>
          </a:p>
        </p:txBody>
      </p:sp>
      <p:sp>
        <p:nvSpPr>
          <p:cNvPr id="3" name="内容占位符 2"/>
          <p:cNvSpPr>
            <a:spLocks noGrp="1"/>
          </p:cNvSpPr>
          <p:nvPr>
            <p:ph idx="1"/>
          </p:nvPr>
        </p:nvSpPr>
        <p:spPr/>
        <p:txBody>
          <a:bodyPr/>
          <a:lstStyle/>
          <a:p>
            <a:r>
              <a:rPr lang="zh-CN" altLang="en-US"/>
              <a:t>此二手交易平台应用的是H2数据库，h2数据库的有点有：A、h2采用纯Java编写，因此不受平台的限制。B、h2只有一个jar文件，十分适合作为嵌入式数据库试用。C、性能和功能的优势。</a:t>
            </a:r>
          </a:p>
          <a:p>
            <a:r>
              <a:rPr lang="zh-CN" altLang="en-US"/>
              <a:t>h2数据库是嵌入式的内存型数据库，也可以存储在磁盘上，效率比通过socket调用的redis执行的要快。</a:t>
            </a:r>
          </a:p>
          <a:p>
            <a:r>
              <a:rPr lang="zh-CN" altLang="en-US"/>
              <a:t>虽然h2数据库的缺点是不适合大数据量高并发的操作，但我们的二手交易平台毕竟不像某宝那样会在一个时间段大量涌入用户，并且也不会有大量的用户进行并发操作，所以数据库无需优化，显然h2数据库是最好的选择，在性能方面有较大提升。</a:t>
            </a:r>
          </a:p>
        </p:txBody>
      </p:sp>
    </p:spTree>
  </p:cSld>
  <p:clrMapOvr>
    <a:masterClrMapping/>
  </p:clrMapOvr>
  <p:transition>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应用性能分析</a:t>
            </a:r>
            <a:r>
              <a:rPr lang="en-US" altLang="zh-CN">
                <a:sym typeface="+mn-ea"/>
              </a:rPr>
              <a:t>-</a:t>
            </a:r>
            <a:r>
              <a:rPr lang="zh-CN" altLang="en-US"/>
              <a:t>采用缓存技术</a:t>
            </a:r>
          </a:p>
        </p:txBody>
      </p:sp>
      <p:sp>
        <p:nvSpPr>
          <p:cNvPr id="3" name="内容占位符 2"/>
          <p:cNvSpPr>
            <a:spLocks noGrp="1"/>
          </p:cNvSpPr>
          <p:nvPr>
            <p:ph idx="1"/>
          </p:nvPr>
        </p:nvSpPr>
        <p:spPr/>
        <p:txBody>
          <a:bodyPr/>
          <a:lstStyle/>
          <a:p>
            <a:r>
              <a:rPr lang="zh-CN" altLang="en-US" dirty="0"/>
              <a:t>此二手交易平台的表单会接受很多用户名和密码。在这种情况下，我们可以通过cookie缓存前端每个用户输入的一些数据，这样也可以提升系统的性能</a:t>
            </a:r>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2</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需求分析</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5ECD20CC-F346-43C1-AB8D-BDDB1FB4B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698" y="1035514"/>
            <a:ext cx="8396603" cy="5382842"/>
          </a:xfrm>
          <a:prstGeom prst="rect">
            <a:avLst/>
          </a:prstGeom>
        </p:spPr>
      </p:pic>
    </p:spTree>
    <p:extLst>
      <p:ext uri="{BB962C8B-B14F-4D97-AF65-F5344CB8AC3E}">
        <p14:creationId xmlns:p14="http://schemas.microsoft.com/office/powerpoint/2010/main" val="417176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应用可用性分析</a:t>
            </a:r>
            <a:r>
              <a:rPr lang="en-US" altLang="zh-CN"/>
              <a:t>-</a:t>
            </a:r>
            <a:r>
              <a:rPr lang="zh-CN" altLang="en-US"/>
              <a:t>易学性和易记性</a:t>
            </a:r>
          </a:p>
        </p:txBody>
      </p:sp>
      <p:sp>
        <p:nvSpPr>
          <p:cNvPr id="3" name="内容占位符 2"/>
          <p:cNvSpPr>
            <a:spLocks noGrp="1"/>
          </p:cNvSpPr>
          <p:nvPr>
            <p:ph idx="1"/>
          </p:nvPr>
        </p:nvSpPr>
        <p:spPr/>
        <p:txBody>
          <a:bodyPr/>
          <a:lstStyle/>
          <a:p>
            <a:r>
              <a:rPr lang="zh-CN" altLang="en-US"/>
              <a:t>我们的二手交易平台系统界面设计的非常直观易用，在考虑到系统的主要受众都是大学生，并且绝大多数大学生都有淘宝等软件购物的经历的情况下，系统的易学性和易记性都是非常高的。</a:t>
            </a:r>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web</a:t>
            </a:r>
            <a:r>
              <a:rPr lang="zh-CN" altLang="en-US"/>
              <a:t>应用可用性分析</a:t>
            </a:r>
            <a:r>
              <a:rPr lang="en-US" altLang="zh-CN"/>
              <a:t>-</a:t>
            </a:r>
            <a:r>
              <a:rPr lang="zh-CN" altLang="en-US"/>
              <a:t>有效性</a:t>
            </a:r>
          </a:p>
        </p:txBody>
      </p:sp>
      <p:sp>
        <p:nvSpPr>
          <p:cNvPr id="3" name="内容占位符 2"/>
          <p:cNvSpPr>
            <a:spLocks noGrp="1"/>
          </p:cNvSpPr>
          <p:nvPr>
            <p:ph idx="1"/>
          </p:nvPr>
        </p:nvSpPr>
        <p:spPr/>
        <p:txBody>
          <a:bodyPr/>
          <a:lstStyle/>
          <a:p>
            <a:r>
              <a:rPr lang="zh-CN" altLang="en-US"/>
              <a:t>此二手交易平台作为买方来说，最重要的就是查询到自己想要的东西。而在系统主页上，我们主要是通过关键词的形式让用户可以查到所有与关键词有关的商品，所以有效性无需担心。</a:t>
            </a:r>
          </a:p>
        </p:txBody>
      </p:sp>
    </p:spTree>
  </p:cSld>
  <p:clrMapOvr>
    <a:masterClrMapping/>
  </p:clrMapOvr>
  <p:transition>
    <p:comb/>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web</a:t>
            </a:r>
            <a:r>
              <a:rPr lang="zh-CN" altLang="en-US">
                <a:sym typeface="+mn-ea"/>
              </a:rPr>
              <a:t>应用可用性分析</a:t>
            </a:r>
            <a:r>
              <a:rPr lang="en-US" altLang="zh-CN">
                <a:sym typeface="+mn-ea"/>
              </a:rPr>
              <a:t>-</a:t>
            </a:r>
            <a:r>
              <a:rPr lang="zh-CN" altLang="en-US"/>
              <a:t>用户满意度</a:t>
            </a:r>
          </a:p>
        </p:txBody>
      </p:sp>
      <p:sp>
        <p:nvSpPr>
          <p:cNvPr id="3" name="内容占位符 2"/>
          <p:cNvSpPr>
            <a:spLocks noGrp="1"/>
          </p:cNvSpPr>
          <p:nvPr>
            <p:ph idx="1"/>
          </p:nvPr>
        </p:nvSpPr>
        <p:spPr/>
        <p:txBody>
          <a:bodyPr/>
          <a:lstStyle/>
          <a:p>
            <a:r>
              <a:rPr lang="zh-CN" altLang="en-US"/>
              <a:t>我们假定系统发布后会使用用户调研的形式，可以预想到因为方便了大学生的生活，所以用户满意度应该会很高</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13.web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应用安全分析</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8B6EC6C9-EEC9-49BB-A2AA-95E6C3A8A4AC}"/>
              </a:ext>
            </a:extLst>
          </p:cNvPr>
          <p:cNvSpPr txBox="1"/>
          <p:nvPr/>
        </p:nvSpPr>
        <p:spPr>
          <a:xfrm>
            <a:off x="625130" y="1828597"/>
            <a:ext cx="5545108" cy="169277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web</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存在的安全隐患：</a:t>
            </a:r>
            <a:endParaRPr kumimoji="0" lang="en-GB"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1.</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完全信赖用户提交的内容（用户不按规范提交）</a:t>
            </a:r>
            <a:endPar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2.</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被注入恶意代码（</a:t>
            </a:r>
            <a:r>
              <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XSS</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攻击）</a:t>
            </a:r>
            <a:endPar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3.SQL</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注入（提交一段</a:t>
            </a:r>
            <a:r>
              <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SQL</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查询代码，返回数据库中的信息</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GB"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6E3D4B7E-07A0-410F-8DB0-3638B28B2655}"/>
              </a:ext>
            </a:extLst>
          </p:cNvPr>
          <p:cNvSpPr txBox="1"/>
          <p:nvPr/>
        </p:nvSpPr>
        <p:spPr>
          <a:xfrm>
            <a:off x="778626" y="4605251"/>
            <a:ext cx="11139054" cy="113877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防护措施：</a:t>
            </a:r>
            <a:endParaRPr kumimoji="0" lang="en-GB"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XSS</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漏洞修复：使用 </a:t>
            </a:r>
            <a:r>
              <a:rPr kumimoji="0" lang="en-US" altLang="zh-CN" sz="16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rPr>
              <a:t>escapeHTML</a:t>
            </a:r>
            <a:r>
              <a:rPr lang="en-GB" altLang="zh-CN" sz="1600" dirty="0">
                <a:solidFill>
                  <a:prstClr val="black"/>
                </a:solidFill>
                <a:latin typeface="宋体" panose="02010600030101010101" pitchFamily="2" charset="-122"/>
                <a:ea typeface="宋体" panose="02010600030101010101" pitchFamily="2" charset="-122"/>
              </a:rPr>
              <a:t>()</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转义方法将特殊字符都转义，避免恶意代码被执行</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防范数据库被盗：用户密码不采用明文存储，采用</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md5</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加密算法（不可逆）</a:t>
            </a:r>
            <a:endParaRPr kumimoji="0" lang="en-GB"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44081D3-DA8C-4101-A00B-9AC70F779A4B}"/>
              </a:ext>
            </a:extLst>
          </p:cNvPr>
          <p:cNvSpPr txBox="1"/>
          <p:nvPr/>
        </p:nvSpPr>
        <p:spPr>
          <a:xfrm>
            <a:off x="6662963" y="1828356"/>
            <a:ext cx="4903907" cy="193899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black"/>
                </a:solidFill>
                <a:effectLst/>
                <a:uLnTx/>
                <a:uFillTx/>
                <a:latin typeface="+mj-ea"/>
                <a:ea typeface="+mj-ea"/>
              </a:rPr>
              <a:t>XSS</a:t>
            </a:r>
            <a:r>
              <a:rPr kumimoji="0" lang="zh-CN" altLang="en-US" b="1" i="0" u="none" strike="noStrike" kern="1200" cap="none" spc="0" normalizeH="0" baseline="0" noProof="0" dirty="0">
                <a:ln>
                  <a:noFill/>
                </a:ln>
                <a:solidFill>
                  <a:prstClr val="black"/>
                </a:solidFill>
                <a:effectLst/>
                <a:uLnTx/>
                <a:uFillTx/>
                <a:latin typeface="+mj-ea"/>
                <a:ea typeface="+mj-ea"/>
              </a:rPr>
              <a:t>攻击</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XSS</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又称</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CSS</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，全称</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Cross Site Script</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a:t>
            </a:r>
            <a:endPar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lvl="0">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跨站脚本攻击</a:t>
            </a:r>
            <a:r>
              <a:rPr lang="zh-CN" altLang="en-US" sz="1600" dirty="0">
                <a:solidFill>
                  <a:prstClr val="black"/>
                </a:solidFill>
                <a:latin typeface="宋体" panose="02010600030101010101" pitchFamily="2" charset="-122"/>
                <a:ea typeface="宋体" panose="02010600030101010101" pitchFamily="2" charset="-122"/>
              </a:rPr>
              <a:t>，是页面被注入了恶意代码，</a:t>
            </a:r>
            <a:endParaRPr lang="en-GB" altLang="zh-CN" sz="1600" dirty="0">
              <a:solidFill>
                <a:prstClr val="black"/>
              </a:solidFill>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其它用户浏览该网站时，这段</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HTML</a:t>
            </a: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代码会自动执行，</a:t>
            </a:r>
            <a:endParaRPr kumimoji="0" lang="en-GB"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从而达到攻击的目的，比如非法获取用户的</a:t>
            </a:r>
            <a:r>
              <a:rPr kumimoji="0" lang="en-US"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cookies</a:t>
            </a:r>
          </a:p>
          <a:p>
            <a:pPr>
              <a:defRPr/>
            </a:pPr>
            <a:r>
              <a:rPr lang="zh-CN" altLang="en-US" sz="1600" dirty="0">
                <a:solidFill>
                  <a:prstClr val="black"/>
                </a:solidFill>
                <a:latin typeface="宋体" panose="02010600030101010101" pitchFamily="2" charset="-122"/>
                <a:ea typeface="宋体" panose="02010600030101010101" pitchFamily="2" charset="-122"/>
              </a:rPr>
              <a:t>是</a:t>
            </a:r>
            <a:r>
              <a:rPr lang="en-US" altLang="zh-CN" sz="1600" dirty="0">
                <a:solidFill>
                  <a:prstClr val="black"/>
                </a:solidFill>
                <a:latin typeface="宋体" panose="02010600030101010101" pitchFamily="2" charset="-122"/>
                <a:ea typeface="宋体" panose="02010600030101010101" pitchFamily="2" charset="-122"/>
              </a:rPr>
              <a:t>Web</a:t>
            </a:r>
            <a:r>
              <a:rPr lang="zh-CN" altLang="en-US" sz="1600" dirty="0">
                <a:solidFill>
                  <a:prstClr val="black"/>
                </a:solidFill>
                <a:latin typeface="宋体" panose="02010600030101010101" pitchFamily="2" charset="-122"/>
                <a:ea typeface="宋体" panose="02010600030101010101" pitchFamily="2" charset="-122"/>
              </a:rPr>
              <a:t>程序中常见的漏洞；</a:t>
            </a:r>
            <a:endParaRPr lang="en-GB" altLang="zh-CN" sz="1600" dirty="0">
              <a:solidFill>
                <a:prstClr val="black"/>
              </a:solidFill>
              <a:latin typeface="宋体" panose="02010600030101010101" pitchFamily="2" charset="-122"/>
              <a:ea typeface="宋体"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409273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13.</a:t>
            </a:r>
            <a:r>
              <a:rPr kumimoji="0" lang="en-GB"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web</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应用安全分析</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04D266CD-7F40-4680-8911-50154D238F72}"/>
              </a:ext>
            </a:extLst>
          </p:cNvPr>
          <p:cNvSpPr txBox="1"/>
          <p:nvPr/>
        </p:nvSpPr>
        <p:spPr>
          <a:xfrm>
            <a:off x="8254364" y="2021985"/>
            <a:ext cx="182325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AWVS</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工具扫描</a:t>
            </a:r>
            <a:endParaRPr kumimoji="0" lang="en-GB"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1E56C63E-6BAE-4DD1-9258-B4E13265A964}"/>
              </a:ext>
            </a:extLst>
          </p:cNvPr>
          <p:cNvPicPr>
            <a:picLocks noChangeAspect="1"/>
          </p:cNvPicPr>
          <p:nvPr/>
        </p:nvPicPr>
        <p:blipFill>
          <a:blip r:embed="rId3"/>
          <a:stretch>
            <a:fillRect/>
          </a:stretch>
        </p:blipFill>
        <p:spPr>
          <a:xfrm>
            <a:off x="538080" y="1538288"/>
            <a:ext cx="6920920" cy="3042025"/>
          </a:xfrm>
          <a:prstGeom prst="rect">
            <a:avLst/>
          </a:prstGeom>
        </p:spPr>
      </p:pic>
      <p:pic>
        <p:nvPicPr>
          <p:cNvPr id="6" name="图片 5">
            <a:extLst>
              <a:ext uri="{FF2B5EF4-FFF2-40B4-BE49-F238E27FC236}">
                <a16:creationId xmlns:a16="http://schemas.microsoft.com/office/drawing/2014/main" id="{A1F96614-031E-43F9-AEF8-6C8B1C316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946" y="4116451"/>
            <a:ext cx="7020777" cy="2715250"/>
          </a:xfrm>
          <a:prstGeom prst="rect">
            <a:avLst/>
          </a:prstGeom>
        </p:spPr>
      </p:pic>
      <p:sp>
        <p:nvSpPr>
          <p:cNvPr id="8" name="文本框 7">
            <a:extLst>
              <a:ext uri="{FF2B5EF4-FFF2-40B4-BE49-F238E27FC236}">
                <a16:creationId xmlns:a16="http://schemas.microsoft.com/office/drawing/2014/main" id="{25C0CF84-B078-4666-A9D2-E5236E9F0675}"/>
              </a:ext>
            </a:extLst>
          </p:cNvPr>
          <p:cNvSpPr txBox="1"/>
          <p:nvPr/>
        </p:nvSpPr>
        <p:spPr>
          <a:xfrm>
            <a:off x="1950336" y="5591454"/>
            <a:ext cx="180049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扫描后生成报告</a:t>
            </a:r>
            <a:endParaRPr kumimoji="0" lang="en-GB"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7581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 name="TextBox 4"/>
          <p:cNvSpPr txBox="1"/>
          <p:nvPr/>
        </p:nvSpPr>
        <p:spPr>
          <a:xfrm>
            <a:off x="1634983" y="3869710"/>
            <a:ext cx="984885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Avenir Book" charset="0"/>
                <a:ea typeface="Avenir Book" charset="0"/>
                <a:cs typeface="Avenir Book" charset="0"/>
              </a:rPr>
              <a:t> </a:t>
            </a:r>
            <a:r>
              <a:rPr kumimoji="0" lang="en-US" altLang="zh-CN" sz="1600" b="0" i="0" u="none" strike="noStrike" kern="1200" cap="none" spc="0" normalizeH="0" baseline="0" noProof="0" dirty="0">
                <a:ln>
                  <a:noFill/>
                </a:ln>
                <a:solidFill>
                  <a:srgbClr val="000000"/>
                </a:solidFill>
                <a:effectLst/>
                <a:uLnTx/>
                <a:uFillTx/>
                <a:latin typeface="Avenir Book" charset="0"/>
                <a:ea typeface="Avenir Book" charset="0"/>
                <a:cs typeface="Avenir Book" charset="0"/>
              </a:rPr>
              <a:t>FOR YOUR WATCHING</a:t>
            </a:r>
          </a:p>
        </p:txBody>
      </p:sp>
      <p:sp>
        <p:nvSpPr>
          <p:cNvPr id="14" name="Rectangle 4"/>
          <p:cNvSpPr txBox="1">
            <a:spLocks noChangeArrowheads="1"/>
          </p:cNvSpPr>
          <p:nvPr/>
        </p:nvSpPr>
        <p:spPr bwMode="auto">
          <a:xfrm>
            <a:off x="6319159" y="4149081"/>
            <a:ext cx="4080453" cy="676559"/>
          </a:xfrm>
          <a:prstGeom prst="rect">
            <a:avLst/>
          </a:prstGeom>
          <a:noFill/>
          <a:ln>
            <a:noFill/>
          </a:ln>
          <a:effectLst/>
        </p:spPr>
        <p:txBody>
          <a:bodyPr vert="horz" wrap="square" lIns="91428" tIns="45713" rIns="91428" bIns="4571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j-cs"/>
            </a:endParaRPr>
          </a:p>
        </p:txBody>
      </p:sp>
      <p:sp>
        <p:nvSpPr>
          <p:cNvPr id="15" name="TextBox 5"/>
          <p:cNvSpPr txBox="1"/>
          <p:nvPr/>
        </p:nvSpPr>
        <p:spPr>
          <a:xfrm>
            <a:off x="3015448" y="2783894"/>
            <a:ext cx="7087921" cy="1021012"/>
          </a:xfrm>
          <a:prstGeom prst="rect">
            <a:avLst/>
          </a:prstGeom>
          <a:noFill/>
        </p:spPr>
        <p:txBody>
          <a:bodyPr wrap="square" lIns="96739" tIns="48369" rIns="96739" bIns="48369"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Thank you</a:t>
            </a:r>
            <a:endParaRPr kumimoji="0" lang="zh-CN" altLang="en-US" sz="60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l="11545" t="62979" r="6584" b="10429"/>
          <a:stretch>
            <a:fillRect/>
          </a:stretch>
        </p:blipFill>
        <p:spPr>
          <a:xfrm>
            <a:off x="-183505" y="4690956"/>
            <a:ext cx="5096164" cy="2196131"/>
          </a:xfrm>
          <a:prstGeom prst="rect">
            <a:avLst/>
          </a:prstGeom>
        </p:spPr>
      </p:pic>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l="52360" t="45847" r="37254" b="47228"/>
          <a:stretch>
            <a:fillRect/>
          </a:stretch>
        </p:blipFill>
        <p:spPr>
          <a:xfrm>
            <a:off x="8359385" y="1085605"/>
            <a:ext cx="1632181" cy="1631677"/>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44083" t="56790" r="44371" b="37612"/>
          <a:stretch>
            <a:fillRect/>
          </a:stretch>
        </p:blipFill>
        <p:spPr>
          <a:xfrm>
            <a:off x="3015448" y="3196530"/>
            <a:ext cx="1122265" cy="815941"/>
          </a:xfrm>
          <a:prstGeom prst="rect">
            <a:avLst/>
          </a:prstGeom>
        </p:spPr>
      </p:pic>
    </p:spTree>
    <p:custDataLst>
      <p:tags r:id="rId1"/>
    </p:custData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3</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功能需求建模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C73A6ACA-139B-4341-992E-9D8DEC5C2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005" y="1570831"/>
            <a:ext cx="6324600" cy="4591050"/>
          </a:xfrm>
          <a:prstGeom prst="rect">
            <a:avLst/>
          </a:prstGeom>
        </p:spPr>
      </p:pic>
    </p:spTree>
    <p:extLst>
      <p:ext uri="{BB962C8B-B14F-4D97-AF65-F5344CB8AC3E}">
        <p14:creationId xmlns:p14="http://schemas.microsoft.com/office/powerpoint/2010/main" val="330250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4.</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内容建模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F4F26282-DEE5-46AF-95AE-9C518B08ABF4}"/>
              </a:ext>
            </a:extLst>
          </p:cNvPr>
          <p:cNvPicPr>
            <a:picLocks noChangeAspect="1"/>
          </p:cNvPicPr>
          <p:nvPr/>
        </p:nvPicPr>
        <p:blipFill>
          <a:blip r:embed="rId3"/>
          <a:stretch>
            <a:fillRect/>
          </a:stretch>
        </p:blipFill>
        <p:spPr>
          <a:xfrm>
            <a:off x="1648897" y="1260629"/>
            <a:ext cx="8751778" cy="5038409"/>
          </a:xfrm>
          <a:prstGeom prst="rect">
            <a:avLst/>
          </a:prstGeom>
        </p:spPr>
      </p:pic>
    </p:spTree>
    <p:extLst>
      <p:ext uri="{BB962C8B-B14F-4D97-AF65-F5344CB8AC3E}">
        <p14:creationId xmlns:p14="http://schemas.microsoft.com/office/powerpoint/2010/main" val="308239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5</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超文本建模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974EBE40-C2FE-45E0-BD6B-75BDBC495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356" y="1480099"/>
            <a:ext cx="7937039" cy="4546702"/>
          </a:xfrm>
          <a:prstGeom prst="rect">
            <a:avLst/>
          </a:prstGeom>
        </p:spPr>
      </p:pic>
    </p:spTree>
    <p:extLst>
      <p:ext uri="{BB962C8B-B14F-4D97-AF65-F5344CB8AC3E}">
        <p14:creationId xmlns:p14="http://schemas.microsoft.com/office/powerpoint/2010/main" val="274243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41756" y="245152"/>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6</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lang="zh-CN" altLang="en-US"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架</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构设计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4" name="内容占位符 5">
            <a:extLst>
              <a:ext uri="{FF2B5EF4-FFF2-40B4-BE49-F238E27FC236}">
                <a16:creationId xmlns:a16="http://schemas.microsoft.com/office/drawing/2014/main" id="{D70F8FBC-BF6A-4DD5-A79D-B46AE7722163}"/>
              </a:ext>
            </a:extLst>
          </p:cNvPr>
          <p:cNvGraphicFramePr>
            <a:graphicFrameLocks noChangeAspect="1"/>
          </p:cNvGraphicFramePr>
          <p:nvPr>
            <p:extLst>
              <p:ext uri="{D42A27DB-BD31-4B8C-83A1-F6EECF244321}">
                <p14:modId xmlns:p14="http://schemas.microsoft.com/office/powerpoint/2010/main" val="1556205316"/>
              </p:ext>
            </p:extLst>
          </p:nvPr>
        </p:nvGraphicFramePr>
        <p:xfrm>
          <a:off x="0" y="1692231"/>
          <a:ext cx="6527800" cy="4351337"/>
        </p:xfrm>
        <a:graphic>
          <a:graphicData uri="http://schemas.openxmlformats.org/presentationml/2006/ole">
            <mc:AlternateContent xmlns:mc="http://schemas.openxmlformats.org/markup-compatibility/2006">
              <mc:Choice xmlns:v="urn:schemas-microsoft-com:vml" Requires="v">
                <p:oleObj spid="_x0000_s11270" name="Visio" r:id="rId4" imgW="8143846" imgH="5429174" progId="Visio.Drawing.15">
                  <p:embed/>
                </p:oleObj>
              </mc:Choice>
              <mc:Fallback>
                <p:oleObj name="Visio" r:id="rId4" imgW="8143846" imgH="5429174" progId="Visio.Drawing.15">
                  <p:embed/>
                  <p:pic>
                    <p:nvPicPr>
                      <p:cNvPr id="6" name="内容占位符 5"/>
                      <p:cNvPicPr/>
                      <p:nvPr/>
                    </p:nvPicPr>
                    <p:blipFill>
                      <a:blip r:embed="rId5"/>
                      <a:stretch>
                        <a:fillRect/>
                      </a:stretch>
                    </p:blipFill>
                    <p:spPr>
                      <a:xfrm>
                        <a:off x="0" y="1692231"/>
                        <a:ext cx="6527800" cy="4351337"/>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66390088-1374-4E2B-84FB-B3C4F13E44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441" y="1401428"/>
            <a:ext cx="4862905" cy="2468100"/>
          </a:xfrm>
          <a:prstGeom prst="rect">
            <a:avLst/>
          </a:prstGeom>
        </p:spPr>
      </p:pic>
      <p:sp>
        <p:nvSpPr>
          <p:cNvPr id="6" name="文本框 5">
            <a:extLst>
              <a:ext uri="{FF2B5EF4-FFF2-40B4-BE49-F238E27FC236}">
                <a16:creationId xmlns:a16="http://schemas.microsoft.com/office/drawing/2014/main" id="{398A06B7-CB00-4651-AB09-D1C9378B5833}"/>
              </a:ext>
            </a:extLst>
          </p:cNvPr>
          <p:cNvSpPr txBox="1"/>
          <p:nvPr/>
        </p:nvSpPr>
        <p:spPr>
          <a:xfrm>
            <a:off x="6906263" y="1692231"/>
            <a:ext cx="3571612" cy="1477328"/>
          </a:xfrm>
          <a:prstGeom prst="rect">
            <a:avLst/>
          </a:prstGeom>
          <a:noFill/>
        </p:spPr>
        <p:txBody>
          <a:bodyPr wrap="square" rtlCol="0">
            <a:spAutoFit/>
          </a:bodyPr>
          <a:lstStyle/>
          <a:p>
            <a:br>
              <a:rPr lang="zh-CN" altLang="en-US" dirty="0"/>
            </a:br>
            <a:r>
              <a:rPr lang="zh-CN" altLang="en-US" b="1" dirty="0">
                <a:latin typeface="宋体" panose="02010600030101010101" pitchFamily="2" charset="-122"/>
                <a:ea typeface="宋体" panose="02010600030101010101" pitchFamily="2" charset="-122"/>
              </a:rPr>
              <a:t>模型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视图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控制器模式</a:t>
            </a:r>
            <a:r>
              <a:rPr lang="zh-CN" altLang="en-US" dirty="0">
                <a:latin typeface="宋体" panose="02010600030101010101" pitchFamily="2" charset="-122"/>
                <a:ea typeface="宋体" panose="02010600030101010101" pitchFamily="2" charset="-122"/>
              </a:rPr>
              <a:t>，也称</a:t>
            </a:r>
            <a:r>
              <a:rPr lang="en-US" altLang="zh-CN" dirty="0">
                <a:latin typeface="宋体" panose="02010600030101010101" pitchFamily="2" charset="-122"/>
                <a:ea typeface="宋体" panose="02010600030101010101" pitchFamily="2" charset="-122"/>
              </a:rPr>
              <a:t>MVC</a:t>
            </a:r>
            <a:r>
              <a:rPr lang="zh-CN" altLang="en-US" dirty="0">
                <a:latin typeface="宋体" panose="02010600030101010101" pitchFamily="2" charset="-122"/>
                <a:ea typeface="宋体" panose="02010600030101010101" pitchFamily="2" charset="-122"/>
              </a:rPr>
              <a:t>模式。用一种业务逻辑、数据、界面显示分离的方法组织代码，将业务逻辑聚集到一个部件里面。</a:t>
            </a:r>
            <a:endParaRPr lang="en-US" altLang="zh-CN" dirty="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E0924597-8832-4877-B514-FE53D5A8B5E9}"/>
              </a:ext>
            </a:extLst>
          </p:cNvPr>
          <p:cNvSpPr txBox="1"/>
          <p:nvPr/>
        </p:nvSpPr>
        <p:spPr>
          <a:xfrm>
            <a:off x="1098177" y="4319889"/>
            <a:ext cx="8659836" cy="198086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前端页面如（商品展示页面，用户查询页面，用户下单页面，买卖交易页面等可归为视图层，将信息通过前端技术的加工排版后，友好的展示给用户，提供用户和系统间的交互功能。 </a:t>
            </a:r>
          </a:p>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数据持久化（数据库的设计，商品信息表，用户注册表，货物出售表等）可归为模型层，将这些重要信息永久的，安全的保存在数据库中，该层与视图层保持数据一致性。 </a:t>
            </a:r>
          </a:p>
          <a:p>
            <a:pPr marL="285750" indent="-285750">
              <a:lnSpc>
                <a:spcPct val="150000"/>
              </a:lnSpc>
              <a:buFont typeface="Wingdings" panose="05000000000000000000" pitchFamily="2" charset="2"/>
              <a:buChar char="u"/>
            </a:pPr>
            <a:r>
              <a:rPr lang="zh-CN" altLang="en-US" sz="1400" dirty="0">
                <a:latin typeface="宋体" panose="02010600030101010101" pitchFamily="2" charset="-122"/>
                <a:ea typeface="宋体" panose="02010600030101010101" pitchFamily="2" charset="-122"/>
              </a:rPr>
              <a:t>事务的捕获，分发，处理（捕获并处理前端传来的请求）</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可归为控制器层，进行响应的事务处理，是视图层与模型层之间的桥梁。 </a:t>
            </a:r>
          </a:p>
        </p:txBody>
      </p:sp>
    </p:spTree>
    <p:extLst>
      <p:ext uri="{BB962C8B-B14F-4D97-AF65-F5344CB8AC3E}">
        <p14:creationId xmlns:p14="http://schemas.microsoft.com/office/powerpoint/2010/main" val="405799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Box 3"/>
          <p:cNvSpPr txBox="1"/>
          <p:nvPr/>
        </p:nvSpPr>
        <p:spPr>
          <a:xfrm>
            <a:off x="625130" y="266073"/>
            <a:ext cx="683387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200"/>
              </a:spcBef>
              <a:spcAft>
                <a:spcPts val="300"/>
              </a:spcAft>
              <a:buClrTx/>
              <a:buSzTx/>
              <a:buFontTx/>
              <a:buNone/>
              <a:tabLst/>
              <a:defRPr/>
            </a:pPr>
            <a:r>
              <a:rPr lang="en-US" altLang="zh-CN" sz="4400"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6</a:t>
            </a:r>
            <a:r>
              <a:rPr kumimoji="0" lang="en-US" altLang="zh-CN"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en-US" sz="4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rPr>
              <a:t>架构设计</a:t>
            </a:r>
            <a:endParaRPr kumimoji="0" lang="zh-CN" altLang="zh-CN" sz="4000" b="1" i="1"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359DEF0B-3E60-4389-B7A9-8F824F34A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83" y="1221920"/>
            <a:ext cx="6009929" cy="3945313"/>
          </a:xfrm>
          <a:prstGeom prst="rect">
            <a:avLst/>
          </a:prstGeom>
        </p:spPr>
      </p:pic>
      <p:sp>
        <p:nvSpPr>
          <p:cNvPr id="6" name="文本框 5">
            <a:extLst>
              <a:ext uri="{FF2B5EF4-FFF2-40B4-BE49-F238E27FC236}">
                <a16:creationId xmlns:a16="http://schemas.microsoft.com/office/drawing/2014/main" id="{7535FDAC-132E-4AB0-92C3-5554195AEB0D}"/>
              </a:ext>
            </a:extLst>
          </p:cNvPr>
          <p:cNvSpPr txBox="1"/>
          <p:nvPr/>
        </p:nvSpPr>
        <p:spPr>
          <a:xfrm>
            <a:off x="2499343" y="5664266"/>
            <a:ext cx="6173066" cy="646331"/>
          </a:xfrm>
          <a:prstGeom prst="rect">
            <a:avLst/>
          </a:prstGeom>
          <a:noFill/>
        </p:spPr>
        <p:txBody>
          <a:bodyPr wrap="square" rtlCol="0">
            <a:spAutoFit/>
          </a:bodyPr>
          <a:lstStyle/>
          <a:p>
            <a:pPr algn="ctr"/>
            <a:r>
              <a:rPr lang="en-US" altLang="zh-CN" b="1" dirty="0">
                <a:latin typeface="Consolas" panose="020B0609020204030204" pitchFamily="49" charset="0"/>
                <a:ea typeface="宋体" panose="02010600030101010101" pitchFamily="2" charset="-122"/>
              </a:rPr>
              <a:t>Http</a:t>
            </a:r>
            <a:r>
              <a:rPr lang="zh-CN" altLang="en-US" b="1" dirty="0">
                <a:latin typeface="Consolas" panose="020B0609020204030204" pitchFamily="49" charset="0"/>
                <a:ea typeface="宋体" panose="02010600030101010101" pitchFamily="2" charset="-122"/>
              </a:rPr>
              <a:t>请求</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寻找处理器</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调用处理器</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调用业务处理和返回结果</a:t>
            </a:r>
            <a:r>
              <a:rPr lang="en-US" altLang="zh-CN" b="1" dirty="0">
                <a:latin typeface="Consolas" panose="020B0609020204030204" pitchFamily="49" charset="0"/>
                <a:ea typeface="宋体" panose="02010600030101010101" pitchFamily="2" charset="-122"/>
              </a:rPr>
              <a:t>——&gt;</a:t>
            </a:r>
            <a:r>
              <a:rPr lang="zh-CN" altLang="en-US" b="1" dirty="0">
                <a:latin typeface="Consolas" panose="020B0609020204030204" pitchFamily="49" charset="0"/>
                <a:ea typeface="宋体" panose="02010600030101010101" pitchFamily="2" charset="-122"/>
              </a:rPr>
              <a:t>处理视图映射并返回模型</a:t>
            </a:r>
            <a:r>
              <a:rPr lang="en-US" altLang="zh-CN" b="1" dirty="0">
                <a:latin typeface="Consolas" panose="020B0609020204030204" pitchFamily="49" charset="0"/>
                <a:ea typeface="宋体" panose="02010600030101010101" pitchFamily="2" charset="-122"/>
              </a:rPr>
              <a:t>——&gt;Http</a:t>
            </a:r>
            <a:r>
              <a:rPr lang="zh-CN" altLang="en-US" b="1" dirty="0">
                <a:latin typeface="Consolas" panose="020B0609020204030204" pitchFamily="49" charset="0"/>
                <a:ea typeface="宋体" panose="02010600030101010101" pitchFamily="2" charset="-122"/>
              </a:rPr>
              <a:t>响应</a:t>
            </a:r>
            <a:endParaRPr lang="zh-CN" altLang="en-US" dirty="0">
              <a:latin typeface="Consolas" panose="020B0609020204030204" pitchFamily="49" charset="0"/>
              <a:ea typeface="宋体" panose="02010600030101010101" pitchFamily="2" charset="-122"/>
            </a:endParaRPr>
          </a:p>
        </p:txBody>
      </p:sp>
      <p:sp>
        <p:nvSpPr>
          <p:cNvPr id="8" name="矩形 7">
            <a:extLst>
              <a:ext uri="{FF2B5EF4-FFF2-40B4-BE49-F238E27FC236}">
                <a16:creationId xmlns:a16="http://schemas.microsoft.com/office/drawing/2014/main" id="{4156FCCE-F13C-4803-B5F7-FC6D91083C21}"/>
              </a:ext>
            </a:extLst>
          </p:cNvPr>
          <p:cNvSpPr/>
          <p:nvPr/>
        </p:nvSpPr>
        <p:spPr>
          <a:xfrm>
            <a:off x="6722939" y="970511"/>
            <a:ext cx="4746841" cy="4243021"/>
          </a:xfrm>
          <a:prstGeom prst="rect">
            <a:avLst/>
          </a:prstGeom>
        </p:spPr>
        <p:txBody>
          <a:bodyPr wrap="square">
            <a:spAutoFit/>
          </a:bodyPr>
          <a:lstStyle/>
          <a:p>
            <a:pPr>
              <a:lnSpc>
                <a:spcPct val="150000"/>
              </a:lnSpc>
            </a:pPr>
            <a:r>
              <a:rPr lang="en-US" altLang="zh-CN" sz="1400" dirty="0">
                <a:latin typeface="宋体" panose="02010600030101010101" pitchFamily="2" charset="-122"/>
                <a:ea typeface="宋体" panose="02010600030101010101" pitchFamily="2" charset="-122"/>
              </a:rPr>
              <a:t>(1)</a:t>
            </a:r>
            <a:r>
              <a:rPr lang="en-US" altLang="zh-CN" sz="1400" b="1" dirty="0">
                <a:latin typeface="宋体" panose="02010600030101010101" pitchFamily="2" charset="-122"/>
                <a:ea typeface="宋体" panose="02010600030101010101" pitchFamily="2" charset="-122"/>
              </a:rPr>
              <a:t>Http</a:t>
            </a:r>
            <a:r>
              <a:rPr lang="zh-CN" altLang="en-US" sz="1400" b="1" dirty="0">
                <a:latin typeface="宋体" panose="02010600030101010101" pitchFamily="2" charset="-122"/>
                <a:ea typeface="宋体" panose="02010600030101010101" pitchFamily="2" charset="-122"/>
              </a:rPr>
              <a:t>请求</a:t>
            </a:r>
            <a:r>
              <a:rPr lang="zh-CN" altLang="en-US" sz="1400" dirty="0">
                <a:latin typeface="宋体" panose="02010600030101010101" pitchFamily="2" charset="-122"/>
                <a:ea typeface="宋体" panose="02010600030101010101" pitchFamily="2" charset="-122"/>
              </a:rPr>
              <a:t>：客户端请求提交到</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（分发器）。</a:t>
            </a:r>
          </a:p>
          <a:p>
            <a:pPr>
              <a:lnSpc>
                <a:spcPct val="150000"/>
              </a:lnSpc>
            </a:pPr>
            <a:r>
              <a:rPr lang="en-US" altLang="zh-CN" sz="1400" dirty="0">
                <a:latin typeface="宋体" panose="02010600030101010101" pitchFamily="2" charset="-122"/>
                <a:ea typeface="宋体" panose="02010600030101010101" pitchFamily="2" charset="-122"/>
              </a:rPr>
              <a:t>(2)</a:t>
            </a:r>
            <a:r>
              <a:rPr lang="zh-CN" altLang="en-US" sz="1400" b="1" dirty="0">
                <a:latin typeface="宋体" panose="02010600030101010101" pitchFamily="2" charset="-122"/>
                <a:ea typeface="宋体" panose="02010600030101010101" pitchFamily="2" charset="-122"/>
              </a:rPr>
              <a:t>寻找处理器</a:t>
            </a:r>
            <a:r>
              <a:rPr lang="zh-CN" altLang="en-US" sz="1400" dirty="0">
                <a:latin typeface="宋体" panose="02010600030101010101" pitchFamily="2" charset="-122"/>
                <a:ea typeface="宋体" panose="02010600030101010101" pitchFamily="2" charset="-122"/>
              </a:rPr>
              <a:t>：由</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控制器查询一个或多个</a:t>
            </a:r>
            <a:r>
              <a:rPr lang="en-US" altLang="zh-CN" sz="1400" dirty="0">
                <a:latin typeface="宋体" panose="02010600030101010101" pitchFamily="2" charset="-122"/>
                <a:ea typeface="宋体" panose="02010600030101010101" pitchFamily="2" charset="-122"/>
              </a:rPr>
              <a:t>HandlerMapping</a:t>
            </a:r>
            <a:r>
              <a:rPr lang="zh-CN" altLang="en-US" sz="1400" dirty="0">
                <a:latin typeface="宋体" panose="02010600030101010101" pitchFamily="2" charset="-122"/>
                <a:ea typeface="宋体" panose="02010600030101010101" pitchFamily="2" charset="-122"/>
              </a:rPr>
              <a:t>（处理映射器），找到处理请求的</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(3)</a:t>
            </a:r>
            <a:r>
              <a:rPr lang="zh-CN" altLang="en-US" sz="1400" b="1" dirty="0">
                <a:latin typeface="宋体" panose="02010600030101010101" pitchFamily="2" charset="-122"/>
                <a:ea typeface="宋体" panose="02010600030101010101" pitchFamily="2" charset="-122"/>
              </a:rPr>
              <a:t>调用处理器</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将请求提交到</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(4)(5)</a:t>
            </a:r>
            <a:r>
              <a:rPr lang="zh-CN" altLang="en-US" sz="1400" b="1" dirty="0">
                <a:latin typeface="宋体" panose="02010600030101010101" pitchFamily="2" charset="-122"/>
                <a:ea typeface="宋体" panose="02010600030101010101" pitchFamily="2" charset="-122"/>
              </a:rPr>
              <a:t>调用业务处理和返回结果</a:t>
            </a:r>
            <a:r>
              <a:rPr lang="zh-CN" altLang="en-US" sz="1400" dirty="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Controller</a:t>
            </a:r>
            <a:r>
              <a:rPr lang="zh-CN" altLang="en-US" sz="1400" dirty="0">
                <a:latin typeface="宋体" panose="02010600030101010101" pitchFamily="2" charset="-122"/>
                <a:ea typeface="宋体" panose="02010600030101010101" pitchFamily="2" charset="-122"/>
              </a:rPr>
              <a:t>调用业务逻辑处理后，返回</a:t>
            </a:r>
            <a:r>
              <a:rPr lang="en-US" altLang="zh-CN" sz="1400" dirty="0">
                <a:latin typeface="宋体" panose="02010600030101010101" pitchFamily="2" charset="-122"/>
                <a:ea typeface="宋体" panose="02010600030101010101" pitchFamily="2" charset="-122"/>
              </a:rPr>
              <a:t>ModelAndView</a:t>
            </a:r>
            <a:r>
              <a:rPr lang="zh-CN" altLang="en-US" sz="1400" dirty="0">
                <a:latin typeface="宋体" panose="02010600030101010101" pitchFamily="2" charset="-122"/>
                <a:ea typeface="宋体" panose="02010600030101010101" pitchFamily="2" charset="-122"/>
              </a:rPr>
              <a:t>。</a:t>
            </a:r>
          </a:p>
          <a:p>
            <a:pPr>
              <a:lnSpc>
                <a:spcPct val="150000"/>
              </a:lnSpc>
            </a:pPr>
            <a:r>
              <a:rPr lang="en-US" altLang="zh-CN" sz="1400" dirty="0">
                <a:latin typeface="宋体" panose="02010600030101010101" pitchFamily="2" charset="-122"/>
                <a:ea typeface="宋体" panose="02010600030101010101" pitchFamily="2" charset="-122"/>
              </a:rPr>
              <a:t>(6)(7)</a:t>
            </a:r>
            <a:r>
              <a:rPr lang="zh-CN" altLang="en-US" sz="1400" b="1" dirty="0">
                <a:latin typeface="宋体" panose="02010600030101010101" pitchFamily="2" charset="-122"/>
                <a:ea typeface="宋体" panose="02010600030101010101" pitchFamily="2" charset="-122"/>
              </a:rPr>
              <a:t>处理视图映射并返回模型</a:t>
            </a: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DispatcherServlet</a:t>
            </a:r>
            <a:r>
              <a:rPr lang="zh-CN" altLang="en-US" sz="1400" dirty="0">
                <a:latin typeface="宋体" panose="02010600030101010101" pitchFamily="2" charset="-122"/>
                <a:ea typeface="宋体" panose="02010600030101010101" pitchFamily="2" charset="-122"/>
              </a:rPr>
              <a:t>查询一个或多个</a:t>
            </a:r>
            <a:r>
              <a:rPr lang="en-US" altLang="zh-CN" sz="1400" dirty="0">
                <a:latin typeface="宋体" panose="02010600030101010101" pitchFamily="2" charset="-122"/>
                <a:ea typeface="宋体" panose="02010600030101010101" pitchFamily="2" charset="-122"/>
              </a:rPr>
              <a:t>ViewResoler</a:t>
            </a:r>
            <a:r>
              <a:rPr lang="zh-CN" altLang="en-US" sz="1400" dirty="0">
                <a:latin typeface="宋体" panose="02010600030101010101" pitchFamily="2" charset="-122"/>
                <a:ea typeface="宋体" panose="02010600030101010101" pitchFamily="2" charset="-122"/>
              </a:rPr>
              <a:t>视图解析器，找到</a:t>
            </a:r>
            <a:r>
              <a:rPr lang="en-US" altLang="zh-CN" sz="1400" dirty="0">
                <a:latin typeface="宋体" panose="02010600030101010101" pitchFamily="2" charset="-122"/>
                <a:ea typeface="宋体" panose="02010600030101010101" pitchFamily="2" charset="-122"/>
              </a:rPr>
              <a:t>ModelAndView</a:t>
            </a:r>
            <a:r>
              <a:rPr lang="zh-CN" altLang="en-US" sz="1400" dirty="0">
                <a:latin typeface="宋体" panose="02010600030101010101" pitchFamily="2" charset="-122"/>
                <a:ea typeface="宋体" panose="02010600030101010101" pitchFamily="2" charset="-122"/>
              </a:rPr>
              <a:t>指定的视图。</a:t>
            </a:r>
          </a:p>
          <a:p>
            <a:pPr>
              <a:lnSpc>
                <a:spcPct val="150000"/>
              </a:lnSpc>
            </a:pPr>
            <a:r>
              <a:rPr lang="en-US" altLang="zh-CN" sz="1400" dirty="0">
                <a:latin typeface="宋体" panose="02010600030101010101" pitchFamily="2" charset="-122"/>
                <a:ea typeface="宋体" panose="02010600030101010101" pitchFamily="2" charset="-122"/>
              </a:rPr>
              <a:t>(8)</a:t>
            </a:r>
            <a:r>
              <a:rPr lang="en-US" altLang="zh-CN" sz="1400" b="1" dirty="0">
                <a:latin typeface="宋体" panose="02010600030101010101" pitchFamily="2" charset="-122"/>
                <a:ea typeface="宋体" panose="02010600030101010101" pitchFamily="2" charset="-122"/>
              </a:rPr>
              <a:t>Http</a:t>
            </a:r>
            <a:r>
              <a:rPr lang="zh-CN" altLang="en-US" sz="1400" b="1" dirty="0">
                <a:latin typeface="宋体" panose="02010600030101010101" pitchFamily="2" charset="-122"/>
                <a:ea typeface="宋体" panose="02010600030101010101" pitchFamily="2" charset="-122"/>
              </a:rPr>
              <a:t>响应</a:t>
            </a:r>
            <a:r>
              <a:rPr lang="zh-CN" altLang="en-US" sz="1400" dirty="0">
                <a:latin typeface="宋体" panose="02010600030101010101" pitchFamily="2" charset="-122"/>
                <a:ea typeface="宋体" panose="02010600030101010101" pitchFamily="2" charset="-122"/>
              </a:rPr>
              <a:t>：视图负责将结果显示到客户端。</a:t>
            </a:r>
          </a:p>
        </p:txBody>
      </p:sp>
    </p:spTree>
    <p:extLst>
      <p:ext uri="{BB962C8B-B14F-4D97-AF65-F5344CB8AC3E}">
        <p14:creationId xmlns:p14="http://schemas.microsoft.com/office/powerpoint/2010/main" val="3714468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05,&quot;width&quot;:11865}"/>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82,&quot;width&quot;:411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6045_1*l_i*1_1"/>
  <p:tag name="KSO_WM_TEMPLATE_CATEGORY" val="diagram"/>
  <p:tag name="KSO_WM_TEMPLATE_INDEX" val="20186045"/>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86045_1*l_i*1_2"/>
  <p:tag name="KSO_WM_TEMPLATE_CATEGORY" val="diagram"/>
  <p:tag name="KSO_WM_TEMPLATE_INDEX" val="20186045"/>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6045_1*l_h_i*1_4_1"/>
  <p:tag name="KSO_WM_TEMPLATE_CATEGORY" val="diagram"/>
  <p:tag name="KSO_WM_TEMPLATE_INDEX" val="20186045"/>
  <p:tag name="KSO_WM_UNIT_LAYERLEVEL" val="1_1_1"/>
  <p:tag name="KSO_WM_TAG_VERSION" val="1.0"/>
  <p:tag name="KSO_WM_BEAUTIFY_FLAG" val="#wm#"/>
  <p:tag name="KSO_WM_UNIT_FILL_FORE_SCHEMECOLOR_INDEX" val="10"/>
  <p:tag name="KSO_WM_UNIT_FILL_TYPE" val="1"/>
  <p:tag name="KSO_WM_UNIT_LINE_FORE_SCHEMECOLOR_INDEX" val="14"/>
  <p:tag name="KSO_WM_UNIT_LINE_FILL_TYPE" val="2"/>
  <p:tag name="KSO_WM_UNIT_TEXT_FILL_FORE_SCHEMECOLOR_INDEX" val="2"/>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6045_1*l_h_i*1_2_1"/>
  <p:tag name="KSO_WM_TEMPLATE_CATEGORY" val="diagram"/>
  <p:tag name="KSO_WM_TEMPLATE_INDEX" val="20186045"/>
  <p:tag name="KSO_WM_UNIT_LAYERLEVEL" val="1_1_1"/>
  <p:tag name="KSO_WM_TAG_VERSION" val="1.0"/>
  <p:tag name="KSO_WM_BEAUTIFY_FLAG" val="#wm#"/>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6045_1*l_h_i*1_1_2"/>
  <p:tag name="KSO_WM_TEMPLATE_CATEGORY" val="diagram"/>
  <p:tag name="KSO_WM_TEMPLATE_INDEX" val="20186045"/>
  <p:tag name="KSO_WM_UNIT_LAYERLEVEL" val="1_1_1"/>
  <p:tag name="KSO_WM_TAG_VERSION" val="1.0"/>
  <p:tag name="KSO_WM_BEAUTIFY_FLAG" val="#wm#"/>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6045_1*l_h_i*1_3_1"/>
  <p:tag name="KSO_WM_TEMPLATE_CATEGORY" val="diagram"/>
  <p:tag name="KSO_WM_TEMPLATE_INDEX" val="20186045"/>
  <p:tag name="KSO_WM_UNIT_LAYERLEVEL" val="1_1_1"/>
  <p:tag name="KSO_WM_TAG_VERSION" val="1.0"/>
  <p:tag name="KSO_WM_BEAUTIFY_FLAG" val="#wm#"/>
  <p:tag name="KSO_WM_UNIT_FILL_FORE_SCHEMECOLOR_INDEX" val="8"/>
  <p:tag name="KSO_WM_UNIT_FILL_TYPE" val="1"/>
  <p:tag name="KSO_WM_UNIT_LINE_FORE_SCHEMECOLOR_INDEX" val="14"/>
  <p:tag name="KSO_WM_UNIT_LINE_FILL_TYPE" val="2"/>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6045_1*l_h_a*1_4_1"/>
  <p:tag name="KSO_WM_TEMPLATE_CATEGORY" val="diagram"/>
  <p:tag name="KSO_WM_TEMPLATE_INDEX" val="20186045"/>
  <p:tag name="KSO_WM_UNIT_LAYERLEVEL" val="1_1_1"/>
  <p:tag name="KSO_WM_TAG_VERSION" val="1.0"/>
  <p:tag name="KSO_WM_BEAUTIFY_FLAG" val="#wm#"/>
  <p:tag name="KSO_WM_UNIT_PRESET_TEXT" val="标题文本预设"/>
  <p:tag name="KSO_WM_UNIT_TEXT_FILL_FORE_SCHEMECOLOR_INDEX" val="10"/>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6045_1*l_h_f*1_3_1"/>
  <p:tag name="KSO_WM_TEMPLATE_CATEGORY" val="diagram"/>
  <p:tag name="KSO_WM_TEMPLATE_INDEX" val="20186045"/>
  <p:tag name="KSO_WM_UNIT_LAYERLEVEL" val="1_1_1"/>
  <p:tag name="KSO_WM_TAG_VERSION" val="1.0"/>
  <p:tag name="KSO_WM_BEAUTIFY_FLAG" val="#wm#"/>
  <p:tag name="KSO_WM_UNIT_PRESET_TEXT" val="此部分内容作为文字排版占位显示 （建议使用主题字体）"/>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6045_1*l_h_a*1_3_1"/>
  <p:tag name="KSO_WM_TEMPLATE_CATEGORY" val="diagram"/>
  <p:tag name="KSO_WM_TEMPLATE_INDEX" val="20186045"/>
  <p:tag name="KSO_WM_UNIT_LAYERLEVEL" val="1_1_1"/>
  <p:tag name="KSO_WM_TAG_VERSION" val="1.0"/>
  <p:tag name="KSO_WM_BEAUTIFY_FLAG" val="#wm#"/>
  <p:tag name="KSO_WM_UNIT_PRESET_TEXT" val="标题文本预设"/>
  <p:tag name="KSO_WM_UNIT_TEXT_FILL_FORE_SCHEMECOLOR_INDEX" val="8"/>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6045_1*l_h_f*1_2_1"/>
  <p:tag name="KSO_WM_TEMPLATE_CATEGORY" val="diagram"/>
  <p:tag name="KSO_WM_TEMPLATE_INDEX" val="20186045"/>
  <p:tag name="KSO_WM_UNIT_LAYERLEVEL" val="1_1_1"/>
  <p:tag name="KSO_WM_TAG_VERSION" val="1.0"/>
  <p:tag name="KSO_WM_BEAUTIFY_FLAG" val="#wm#"/>
  <p:tag name="KSO_WM_UNIT_PRESET_TEXT" val="此部分内容作为文字排版占位显示 （建议使用主题字体）"/>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6045_1*l_h_a*1_2_1"/>
  <p:tag name="KSO_WM_TEMPLATE_CATEGORY" val="diagram"/>
  <p:tag name="KSO_WM_TEMPLATE_INDEX" val="20186045"/>
  <p:tag name="KSO_WM_UNIT_LAYERLEVEL" val="1_1_1"/>
  <p:tag name="KSO_WM_TAG_VERSION" val="1.0"/>
  <p:tag name="KSO_WM_BEAUTIFY_FLAG" val="#wm#"/>
  <p:tag name="KSO_WM_UNIT_PRESET_TEXT" val="标题文本预设"/>
  <p:tag name="KSO_WM_UNIT_TEXT_FILL_FORE_SCHEMECOLOR_INDEX" val="6"/>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6045_1*l_h_f*1_1_1"/>
  <p:tag name="KSO_WM_TEMPLATE_CATEGORY" val="diagram"/>
  <p:tag name="KSO_WM_TEMPLATE_INDEX" val="20186045"/>
  <p:tag name="KSO_WM_UNIT_LAYERLEVEL" val="1_1_1"/>
  <p:tag name="KSO_WM_TAG_VERSION" val="1.0"/>
  <p:tag name="KSO_WM_BEAUTIFY_FLAG" val="#wm#"/>
  <p:tag name="KSO_WM_UNIT_PRESET_TEXT" val="此部分内容作为文字排版占位显示 （建议使用主题字体）"/>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6045_1*l_h_a*1_1_1"/>
  <p:tag name="KSO_WM_TEMPLATE_CATEGORY" val="diagram"/>
  <p:tag name="KSO_WM_TEMPLATE_INDEX" val="20186045"/>
  <p:tag name="KSO_WM_UNIT_LAYERLEVEL" val="1_1_1"/>
  <p:tag name="KSO_WM_TAG_VERSION" val="1.0"/>
  <p:tag name="KSO_WM_BEAUTIFY_FLAG" val="#wm#"/>
  <p:tag name="KSO_WM_UNIT_PRESET_TEXT" val="标题文本预设"/>
  <p:tag name="KSO_WM_UNIT_TEXT_FILL_FORE_SCHEMECOLOR_INDEX" val="5"/>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6045_1*l_h_i*1_3_2"/>
  <p:tag name="KSO_WM_TEMPLATE_CATEGORY" val="diagram"/>
  <p:tag name="KSO_WM_TEMPLATE_INDEX" val="2018604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6045_1*l_h_i*1_1_1"/>
  <p:tag name="KSO_WM_TEMPLATE_CATEGORY" val="diagram"/>
  <p:tag name="KSO_WM_TEMPLATE_INDEX" val="2018604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86045_1*l_h_i*1_4_2"/>
  <p:tag name="KSO_WM_TEMPLATE_CATEGORY" val="diagram"/>
  <p:tag name="KSO_WM_TEMPLATE_INDEX" val="2018604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6045_1*l_h_i*1_2_2"/>
  <p:tag name="KSO_WM_TEMPLATE_CATEGORY" val="diagram"/>
  <p:tag name="KSO_WM_TEMPLATE_INDEX" val="2018604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4_1"/>
  <p:tag name="KSO_WM_UNIT_ID" val="diagram20201432_1*m_h_y*1_4_1"/>
  <p:tag name="KSO_WM_TEMPLATE_CATEGORY" val="diagram"/>
  <p:tag name="KSO_WM_TEMPLATE_INDEX" val="2020143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3_1"/>
  <p:tag name="KSO_WM_UNIT_ID" val="diagram20201432_1*m_h_y*1_3_1"/>
  <p:tag name="KSO_WM_TEMPLATE_CATEGORY" val="diagram"/>
  <p:tag name="KSO_WM_TEMPLATE_INDEX" val="2020143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2_1"/>
  <p:tag name="KSO_WM_UNIT_ID" val="diagram20201432_1*m_h_y*1_2_1"/>
  <p:tag name="KSO_WM_TEMPLATE_CATEGORY" val="diagram"/>
  <p:tag name="KSO_WM_TEMPLATE_INDEX" val="2020143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y"/>
  <p:tag name="KSO_WM_UNIT_INDEX" val="1_1_1"/>
  <p:tag name="KSO_WM_UNIT_ID" val="diagram20201432_1*m_h_y*1_1_1"/>
  <p:tag name="KSO_WM_TEMPLATE_CATEGORY" val="diagram"/>
  <p:tag name="KSO_WM_TEMPLATE_INDEX" val="20201432"/>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VALUE" val="140*114"/>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01432_1*m_h_x*1_4_1"/>
  <p:tag name="KSO_WM_TEMPLATE_CATEGORY" val="diagram"/>
  <p:tag name="KSO_WM_TEMPLATE_INDEX" val="2020143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VALUE" val="134*140"/>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01432_1*m_h_x*1_3_1"/>
  <p:tag name="KSO_WM_TEMPLATE_CATEGORY" val="diagram"/>
  <p:tag name="KSO_WM_TEMPLATE_INDEX" val="2020143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VALUE" val="140*139"/>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01432_1*m_h_x*1_2_1"/>
  <p:tag name="KSO_WM_TEMPLATE_CATEGORY" val="diagram"/>
  <p:tag name="KSO_WM_TEMPLATE_INDEX" val="2020143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VALUE" val="130*109"/>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01432_1*m_h_x*1_1_1"/>
  <p:tag name="KSO_WM_TEMPLATE_CATEGORY" val="diagram"/>
  <p:tag name="KSO_WM_TEMPLATE_INDEX" val="20201432"/>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32_1*m_h_a*1_1_1"/>
  <p:tag name="KSO_WM_TEMPLATE_CATEGORY" val="diagram"/>
  <p:tag name="KSO_WM_TEMPLATE_INDEX" val="20201432"/>
  <p:tag name="KSO_WM_UNIT_LAYERLEVEL" val="1_1_1"/>
  <p:tag name="KSO_WM_TAG_VERSION" val="1.0"/>
  <p:tag name="KSO_WM_BEAUTIFY_FLAG" val="#wm#"/>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432_1*m_h_f*1_1_1"/>
  <p:tag name="KSO_WM_TEMPLATE_CATEGORY" val="diagram"/>
  <p:tag name="KSO_WM_TEMPLATE_INDEX" val="20201432"/>
  <p:tag name="KSO_WM_UNIT_LAYERLEVEL" val="1_1_1"/>
  <p:tag name="KSO_WM_TAG_VERSION" val="1.0"/>
  <p:tag name="KSO_WM_BEAUTIFY_FLAG" val="#wm#"/>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32_1*m_h_a*1_2_1"/>
  <p:tag name="KSO_WM_TEMPLATE_CATEGORY" val="diagram"/>
  <p:tag name="KSO_WM_TEMPLATE_INDEX" val="20201432"/>
  <p:tag name="KSO_WM_UNIT_LAYERLEVEL" val="1_1_1"/>
  <p:tag name="KSO_WM_TAG_VERSION" val="1.0"/>
  <p:tag name="KSO_WM_BEAUTIFY_FLAG" val="#wm#"/>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1432_1*m_h_f*1_2_1"/>
  <p:tag name="KSO_WM_TEMPLATE_CATEGORY" val="diagram"/>
  <p:tag name="KSO_WM_TEMPLATE_INDEX" val="20201432"/>
  <p:tag name="KSO_WM_UNIT_LAYERLEVEL" val="1_1_1"/>
  <p:tag name="KSO_WM_TAG_VERSION" val="1.0"/>
  <p:tag name="KSO_WM_BEAUTIFY_FLAG" val="#wm#"/>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32_1*m_h_a*1_3_1"/>
  <p:tag name="KSO_WM_TEMPLATE_CATEGORY" val="diagram"/>
  <p:tag name="KSO_WM_TEMPLATE_INDEX" val="20201432"/>
  <p:tag name="KSO_WM_UNIT_LAYERLEVEL" val="1_1_1"/>
  <p:tag name="KSO_WM_TAG_VERSION" val="1.0"/>
  <p:tag name="KSO_WM_BEAUTIFY_FLAG" val="#wm#"/>
  <p:tag name="KSO_WM_UNIT_TEXT_FILL_FORE_SCHEMECOLOR_INDEX" val="14"/>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1432_1*m_h_f*1_3_1"/>
  <p:tag name="KSO_WM_TEMPLATE_CATEGORY" val="diagram"/>
  <p:tag name="KSO_WM_TEMPLATE_INDEX" val="20201432"/>
  <p:tag name="KSO_WM_UNIT_LAYERLEVEL" val="1_1_1"/>
  <p:tag name="KSO_WM_TAG_VERSION" val="1.0"/>
  <p:tag name="KSO_WM_BEAUTIFY_FLAG" val="#wm#"/>
  <p:tag name="KSO_WM_UNIT_TEXT_FILL_FORE_SCHEMECOLOR_INDEX" val="14"/>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32_1*m_h_a*1_4_1"/>
  <p:tag name="KSO_WM_TEMPLATE_CATEGORY" val="diagram"/>
  <p:tag name="KSO_WM_TEMPLATE_INDEX" val="20201432"/>
  <p:tag name="KSO_WM_UNIT_LAYERLEVEL" val="1_1_1"/>
  <p:tag name="KSO_WM_TAG_VERSION" val="1.0"/>
  <p:tag name="KSO_WM_BEAUTIFY_FLAG" val="#wm#"/>
  <p:tag name="KSO_WM_UNIT_TEXT_FILL_FORE_SCHEMECOLOR_INDEX" val="14"/>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11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1432_1*m_h_f*1_4_1"/>
  <p:tag name="KSO_WM_TEMPLATE_CATEGORY" val="diagram"/>
  <p:tag name="KSO_WM_TEMPLATE_INDEX" val="20201432"/>
  <p:tag name="KSO_WM_UNIT_LAYERLEVEL" val="1_1_1"/>
  <p:tag name="KSO_WM_TAG_VERSION" val="1.0"/>
  <p:tag name="KSO_WM_BEAUTIFY_FLAG" val="#wm#"/>
  <p:tag name="KSO_WM_UNIT_TEXT_FILL_FORE_SCHEMECOLOR_INDEX" val="14"/>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1268</TotalTime>
  <Words>2824</Words>
  <Application>Microsoft Office PowerPoint</Application>
  <PresentationFormat>宽屏</PresentationFormat>
  <Paragraphs>210</Paragraphs>
  <Slides>45</Slides>
  <Notes>0</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1</vt:i4>
      </vt:variant>
      <vt:variant>
        <vt:lpstr>幻灯片标题</vt:lpstr>
      </vt:variant>
      <vt:variant>
        <vt:i4>45</vt:i4>
      </vt:variant>
    </vt:vector>
  </HeadingPairs>
  <TitlesOfParts>
    <vt:vector size="61" baseType="lpstr">
      <vt:lpstr>Avenir Book</vt:lpstr>
      <vt:lpstr>Avenir Light</vt:lpstr>
      <vt:lpstr>方正舒体</vt:lpstr>
      <vt:lpstr>华文宋体</vt:lpstr>
      <vt:lpstr>楷体</vt:lpstr>
      <vt:lpstr>宋体</vt:lpstr>
      <vt:lpstr>微软雅黑</vt:lpstr>
      <vt:lpstr>Arial</vt:lpstr>
      <vt:lpstr>Calibri</vt:lpstr>
      <vt:lpstr>Consolas</vt:lpstr>
      <vt:lpstr>Garamond</vt:lpstr>
      <vt:lpstr>Wingdings</vt:lpstr>
      <vt:lpstr>环保</vt:lpstr>
      <vt:lpstr>Office 主题</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Web应用设计</vt:lpstr>
      <vt:lpstr>PowerPoint 演示文稿</vt:lpstr>
      <vt:lpstr>PowerPoint 演示文稿</vt:lpstr>
      <vt:lpstr>PowerPoint 演示文稿</vt:lpstr>
      <vt:lpstr>PowerPoint 演示文稿</vt:lpstr>
      <vt:lpstr>PowerPoint 演示文稿</vt:lpstr>
      <vt:lpstr>通过查询需求手册可得需求分析</vt:lpstr>
      <vt:lpstr>功能测试-功能需求测试</vt:lpstr>
      <vt:lpstr>功能测试-功能需求测试</vt:lpstr>
      <vt:lpstr>功能测试-功能需求测试</vt:lpstr>
      <vt:lpstr>功能测试-功能需求测试</vt:lpstr>
      <vt:lpstr>功能测试-功能需求测试</vt:lpstr>
      <vt:lpstr>功能测试-功能需求测试</vt:lpstr>
      <vt:lpstr>功能测试-功能需求测试</vt:lpstr>
      <vt:lpstr>功能测试-功能需求测试</vt:lpstr>
      <vt:lpstr>功能测试-cookie测试</vt:lpstr>
      <vt:lpstr>功能测试-兼容性测试</vt:lpstr>
      <vt:lpstr>导航测试</vt:lpstr>
      <vt:lpstr>性能测试</vt:lpstr>
      <vt:lpstr>安全测试</vt:lpstr>
      <vt:lpstr>PowerPoint 演示文稿</vt:lpstr>
      <vt:lpstr>PowerPoint 演示文稿</vt:lpstr>
      <vt:lpstr>12.web应用性能和可用性分析与调优</vt:lpstr>
      <vt:lpstr>web应用性能分析</vt:lpstr>
      <vt:lpstr>web应用性能分析-连接时间</vt:lpstr>
      <vt:lpstr>web应用性能分析-连接时间</vt:lpstr>
      <vt:lpstr>web应用性能分析-吞吐量与响应时间</vt:lpstr>
      <vt:lpstr>web应用性能分析-吞吐量与响应时间</vt:lpstr>
      <vt:lpstr>web应用性能分析-数据库的优化</vt:lpstr>
      <vt:lpstr>web应用性能分析-采用缓存技术</vt:lpstr>
      <vt:lpstr>web应用可用性分析-易学性和易记性</vt:lpstr>
      <vt:lpstr>web应用可用性分析-有效性</vt:lpstr>
      <vt:lpstr>web应用可用性分析-用户满意度</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校园二手商品交易平台</dc:title>
  <dc:creator>LinXin</dc:creator>
  <cp:lastModifiedBy>Lin Xin</cp:lastModifiedBy>
  <cp:revision>87</cp:revision>
  <dcterms:created xsi:type="dcterms:W3CDTF">2015-10-07T08:07:06Z</dcterms:created>
  <dcterms:modified xsi:type="dcterms:W3CDTF">2020-06-09T10:13:37Z</dcterms:modified>
</cp:coreProperties>
</file>