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sldIdLst>
    <p:sldId id="256" r:id="rId2"/>
    <p:sldId id="258" r:id="rId3"/>
    <p:sldId id="257" r:id="rId4"/>
    <p:sldId id="259" r:id="rId5"/>
    <p:sldId id="271" r:id="rId6"/>
    <p:sldId id="276" r:id="rId7"/>
    <p:sldId id="274" r:id="rId8"/>
    <p:sldId id="277" r:id="rId9"/>
    <p:sldId id="279" r:id="rId10"/>
    <p:sldId id="27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6" autoAdjust="0"/>
    <p:restoredTop sz="94660"/>
  </p:normalViewPr>
  <p:slideViewPr>
    <p:cSldViewPr snapToGrid="0">
      <p:cViewPr>
        <p:scale>
          <a:sx n="86" d="100"/>
          <a:sy n="86" d="100"/>
        </p:scale>
        <p:origin x="3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7EDC033-40B7-4C8E-B920-65F3D8B65766}" type="datetimeFigureOut">
              <a:rPr lang="zh-CN" altLang="en-US" smtClean="0"/>
              <a:t>2020/4/9</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77E47F93-1DFF-4C6B-8AF6-635812B8EF6B}"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378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312577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86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2333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1864571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8263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923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032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568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31601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406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66509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269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599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267567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851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7EDC033-40B7-4C8E-B920-65F3D8B65766}"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228199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EDC033-40B7-4C8E-B920-65F3D8B65766}" type="datetimeFigureOut">
              <a:rPr lang="zh-CN" altLang="en-US" smtClean="0"/>
              <a:t>2020/4/9</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2613925723"/>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package" Target="../embeddings/Microsoft_Visio_Drawing.vsdx"/></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package" Target="../embeddings/Microsoft_Visio_Drawing1.vsdx"/><Relationship Id="rId5" Type="http://schemas.openxmlformats.org/officeDocument/2006/relationships/image" Target="../media/image8.emf"/><Relationship Id="rId4" Type="http://schemas.openxmlformats.org/officeDocument/2006/relationships/package" Target="../embeddings/Microsoft_Visio_Drawing.vsdx"/></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package" Target="../embeddings/Microsoft_Visio_Drawing1.vsdx"/><Relationship Id="rId5" Type="http://schemas.openxmlformats.org/officeDocument/2006/relationships/image" Target="../media/image8.emf"/><Relationship Id="rId4" Type="http://schemas.openxmlformats.org/officeDocument/2006/relationships/package" Target="../embeddings/Microsoft_Visio_Drawing.vsdx"/></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jpg"/><Relationship Id="rId5" Type="http://schemas.openxmlformats.org/officeDocument/2006/relationships/package" Target="../embeddings/Microsoft_Visio_Drawing1.vsdx"/><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2.png"/><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385391" y="1577008"/>
            <a:ext cx="7368209" cy="1524001"/>
          </a:xfrm>
        </p:spPr>
        <p:txBody>
          <a:bodyPr/>
          <a:lstStyle/>
          <a:p>
            <a:r>
              <a:rPr lang="zh-CN" altLang="en-US" dirty="0">
                <a:solidFill>
                  <a:srgbClr val="002060"/>
                </a:solidFill>
                <a:latin typeface="罗西钢笔行楷" panose="02010800040101010101" pitchFamily="2" charset="-122"/>
                <a:ea typeface="罗西钢笔行楷" panose="02010800040101010101" pitchFamily="2" charset="-122"/>
              </a:rPr>
              <a:t>校园二手交易平台</a:t>
            </a:r>
          </a:p>
        </p:txBody>
      </p:sp>
      <p:sp>
        <p:nvSpPr>
          <p:cNvPr id="3" name="副标题 2"/>
          <p:cNvSpPr>
            <a:spLocks noGrp="1"/>
          </p:cNvSpPr>
          <p:nvPr>
            <p:ph type="subTitle" idx="1"/>
          </p:nvPr>
        </p:nvSpPr>
        <p:spPr>
          <a:xfrm>
            <a:off x="5021802" y="3876261"/>
            <a:ext cx="4572000" cy="1404731"/>
          </a:xfrm>
        </p:spPr>
        <p:txBody>
          <a:bodyPr>
            <a:normAutofit/>
          </a:bodyPr>
          <a:lstStyle/>
          <a:p>
            <a:pPr algn="l"/>
            <a:r>
              <a:rPr lang="zh-CN" altLang="en-US" sz="2400" dirty="0">
                <a:latin typeface="华文新魏" panose="02010800040101010101" pitchFamily="2" charset="-122"/>
                <a:ea typeface="华文新魏" panose="02010800040101010101" pitchFamily="2" charset="-122"/>
              </a:rPr>
              <a:t>  第 </a:t>
            </a:r>
            <a:r>
              <a:rPr lang="en-US" altLang="zh-CN" sz="2400" dirty="0">
                <a:latin typeface="华文新魏" panose="02010800040101010101" pitchFamily="2" charset="-122"/>
                <a:ea typeface="华文新魏" panose="02010800040101010101" pitchFamily="2" charset="-122"/>
              </a:rPr>
              <a:t>9</a:t>
            </a:r>
            <a:r>
              <a:rPr lang="zh-CN" altLang="en-US" sz="2400" dirty="0">
                <a:latin typeface="华文新魏" panose="02010800040101010101" pitchFamily="2" charset="-122"/>
                <a:ea typeface="华文新魏" panose="02010800040101010101" pitchFamily="2" charset="-122"/>
              </a:rPr>
              <a:t>小组</a:t>
            </a:r>
            <a:r>
              <a:rPr lang="zh-CN" altLang="en-US" sz="2400" b="1" dirty="0">
                <a:solidFill>
                  <a:srgbClr val="002060"/>
                </a:solidFill>
                <a:latin typeface="罗西钢笔行楷" panose="02010800040101010101" pitchFamily="2" charset="-122"/>
                <a:ea typeface="罗西钢笔行楷" panose="02010800040101010101" pitchFamily="2" charset="-122"/>
              </a:rPr>
              <a:t>：</a:t>
            </a:r>
            <a:endParaRPr lang="en-US" altLang="zh-CN" sz="2400" b="1" dirty="0">
              <a:solidFill>
                <a:srgbClr val="002060"/>
              </a:solidFill>
              <a:latin typeface="罗西钢笔行楷" panose="02010800040101010101" pitchFamily="2" charset="-122"/>
              <a:ea typeface="罗西钢笔行楷" panose="02010800040101010101" pitchFamily="2" charset="-122"/>
            </a:endParaRPr>
          </a:p>
          <a:p>
            <a:pPr algn="r"/>
            <a:r>
              <a:rPr lang="en-US" altLang="zh-CN" sz="2400" b="1" dirty="0">
                <a:solidFill>
                  <a:srgbClr val="002060"/>
                </a:solidFill>
                <a:ea typeface="罗西钢笔行楷" panose="02010800040101010101" pitchFamily="2" charset="-122"/>
              </a:rPr>
              <a:t>			</a:t>
            </a:r>
            <a:r>
              <a:rPr lang="zh-CN" altLang="en-US" sz="2400" dirty="0">
                <a:latin typeface="华文新魏" panose="02010800040101010101" pitchFamily="2" charset="-122"/>
                <a:ea typeface="华文新魏" panose="02010800040101010101" pitchFamily="2" charset="-122"/>
              </a:rPr>
              <a:t>林鑫  杨洋 侯雪静         曹永颖 李煌 李恒宇</a:t>
            </a:r>
            <a:endParaRPr lang="zh-CN" altLang="en-US" sz="2400" dirty="0">
              <a:solidFill>
                <a:srgbClr val="00206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8686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631BDEB-3980-443C-8E05-6C1156FFF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55" y="1154097"/>
            <a:ext cx="6009929" cy="3945313"/>
          </a:xfrm>
          <a:prstGeom prst="rect">
            <a:avLst/>
          </a:prstGeom>
        </p:spPr>
      </p:pic>
      <p:sp>
        <p:nvSpPr>
          <p:cNvPr id="2" name="标题 1"/>
          <p:cNvSpPr>
            <a:spLocks noGrp="1"/>
          </p:cNvSpPr>
          <p:nvPr>
            <p:ph type="title" idx="4294967295"/>
          </p:nvPr>
        </p:nvSpPr>
        <p:spPr>
          <a:xfrm>
            <a:off x="754855" y="644525"/>
            <a:ext cx="2432227" cy="893763"/>
          </a:xfrm>
        </p:spPr>
        <p:txBody>
          <a:bodyPr>
            <a:normAutofit/>
          </a:bodyPr>
          <a:lstStyle/>
          <a:p>
            <a:r>
              <a:rPr lang="zh-CN" altLang="en-US" u="sng" dirty="0">
                <a:solidFill>
                  <a:schemeClr val="tx1"/>
                </a:solidFill>
              </a:rPr>
              <a:t>架构设计</a:t>
            </a:r>
          </a:p>
        </p:txBody>
      </p:sp>
      <p:graphicFrame>
        <p:nvGraphicFramePr>
          <p:cNvPr id="6" name="内容占位符 5"/>
          <p:cNvGraphicFramePr>
            <a:graphicFrameLocks noGrp="1" noChangeAspect="1"/>
          </p:cNvGraphicFramePr>
          <p:nvPr>
            <p:ph idx="4294967295"/>
          </p:nvPr>
        </p:nvGraphicFramePr>
        <p:xfrm>
          <a:off x="0" y="1690688"/>
          <a:ext cx="6527800" cy="4351337"/>
        </p:xfrm>
        <a:graphic>
          <a:graphicData uri="http://schemas.openxmlformats.org/presentationml/2006/ole">
            <mc:AlternateContent xmlns:mc="http://schemas.openxmlformats.org/markup-compatibility/2006">
              <mc:Choice xmlns:v="urn:schemas-microsoft-com:vml" Requires="v">
                <p:oleObj spid="_x0000_s9238" name="Visio" r:id="rId4" imgW="8143846" imgH="5429174" progId="Visio.Drawing.15">
                  <p:embed/>
                </p:oleObj>
              </mc:Choice>
              <mc:Fallback>
                <p:oleObj name="Visio" r:id="rId4" imgW="8143846" imgH="5429174" progId="Visio.Drawing.15">
                  <p:embed/>
                  <p:pic>
                    <p:nvPicPr>
                      <p:cNvPr id="6" name="内容占位符 5"/>
                      <p:cNvPicPr/>
                      <p:nvPr/>
                    </p:nvPicPr>
                    <p:blipFill>
                      <a:blip r:embed="rId5"/>
                      <a:stretch>
                        <a:fillRect/>
                      </a:stretch>
                    </p:blipFill>
                    <p:spPr>
                      <a:xfrm>
                        <a:off x="0" y="1690688"/>
                        <a:ext cx="6527800" cy="4351337"/>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10E56D29-EC95-4184-AED6-D8881DEBAF23}"/>
              </a:ext>
            </a:extLst>
          </p:cNvPr>
          <p:cNvSpPr txBox="1"/>
          <p:nvPr/>
        </p:nvSpPr>
        <p:spPr>
          <a:xfrm>
            <a:off x="2831853" y="5434669"/>
            <a:ext cx="6173066" cy="646331"/>
          </a:xfrm>
          <a:prstGeom prst="rect">
            <a:avLst/>
          </a:prstGeom>
          <a:noFill/>
        </p:spPr>
        <p:txBody>
          <a:bodyPr wrap="square" rtlCol="0">
            <a:spAutoFit/>
          </a:bodyPr>
          <a:lstStyle/>
          <a:p>
            <a:pPr algn="ctr"/>
            <a:r>
              <a:rPr lang="en-US" altLang="zh-CN" b="1" dirty="0">
                <a:latin typeface="Consolas" panose="020B0609020204030204" pitchFamily="49" charset="0"/>
                <a:ea typeface="宋体" panose="02010600030101010101" pitchFamily="2" charset="-122"/>
              </a:rPr>
              <a:t>Http</a:t>
            </a:r>
            <a:r>
              <a:rPr lang="zh-CN" altLang="en-US" b="1" dirty="0">
                <a:latin typeface="Consolas" panose="020B0609020204030204" pitchFamily="49" charset="0"/>
                <a:ea typeface="宋体" panose="02010600030101010101" pitchFamily="2" charset="-122"/>
              </a:rPr>
              <a:t>请求</a:t>
            </a:r>
            <a:r>
              <a:rPr lang="en-US" altLang="zh-CN" b="1" dirty="0">
                <a:latin typeface="Consolas" panose="020B0609020204030204" pitchFamily="49" charset="0"/>
                <a:ea typeface="宋体" panose="02010600030101010101" pitchFamily="2" charset="-122"/>
              </a:rPr>
              <a:t>——&gt;</a:t>
            </a:r>
            <a:r>
              <a:rPr lang="zh-CN" altLang="en-US" b="1" dirty="0">
                <a:latin typeface="Consolas" panose="020B0609020204030204" pitchFamily="49" charset="0"/>
                <a:ea typeface="宋体" panose="02010600030101010101" pitchFamily="2" charset="-122"/>
              </a:rPr>
              <a:t>寻找处理器</a:t>
            </a:r>
            <a:r>
              <a:rPr lang="en-US" altLang="zh-CN" b="1" dirty="0">
                <a:latin typeface="Consolas" panose="020B0609020204030204" pitchFamily="49" charset="0"/>
                <a:ea typeface="宋体" panose="02010600030101010101" pitchFamily="2" charset="-122"/>
              </a:rPr>
              <a:t>——&gt;</a:t>
            </a:r>
            <a:r>
              <a:rPr lang="zh-CN" altLang="en-US" b="1" dirty="0">
                <a:latin typeface="Consolas" panose="020B0609020204030204" pitchFamily="49" charset="0"/>
                <a:ea typeface="宋体" panose="02010600030101010101" pitchFamily="2" charset="-122"/>
              </a:rPr>
              <a:t>调用处理器</a:t>
            </a:r>
            <a:r>
              <a:rPr lang="en-US" altLang="zh-CN" b="1" dirty="0">
                <a:latin typeface="Consolas" panose="020B0609020204030204" pitchFamily="49" charset="0"/>
                <a:ea typeface="宋体" panose="02010600030101010101" pitchFamily="2" charset="-122"/>
              </a:rPr>
              <a:t>——&gt;</a:t>
            </a:r>
            <a:r>
              <a:rPr lang="zh-CN" altLang="en-US" b="1" dirty="0">
                <a:latin typeface="Consolas" panose="020B0609020204030204" pitchFamily="49" charset="0"/>
                <a:ea typeface="宋体" panose="02010600030101010101" pitchFamily="2" charset="-122"/>
              </a:rPr>
              <a:t>调用业务处理和返回结果</a:t>
            </a:r>
            <a:r>
              <a:rPr lang="en-US" altLang="zh-CN" b="1" dirty="0">
                <a:latin typeface="Consolas" panose="020B0609020204030204" pitchFamily="49" charset="0"/>
                <a:ea typeface="宋体" panose="02010600030101010101" pitchFamily="2" charset="-122"/>
              </a:rPr>
              <a:t>——&gt;</a:t>
            </a:r>
            <a:r>
              <a:rPr lang="zh-CN" altLang="en-US" b="1" dirty="0">
                <a:latin typeface="Consolas" panose="020B0609020204030204" pitchFamily="49" charset="0"/>
                <a:ea typeface="宋体" panose="02010600030101010101" pitchFamily="2" charset="-122"/>
              </a:rPr>
              <a:t>处理视图映射并返回模型</a:t>
            </a:r>
            <a:r>
              <a:rPr lang="en-US" altLang="zh-CN" b="1" dirty="0">
                <a:latin typeface="Consolas" panose="020B0609020204030204" pitchFamily="49" charset="0"/>
                <a:ea typeface="宋体" panose="02010600030101010101" pitchFamily="2" charset="-122"/>
              </a:rPr>
              <a:t>——&gt;Http</a:t>
            </a:r>
            <a:r>
              <a:rPr lang="zh-CN" altLang="en-US" b="1" dirty="0">
                <a:latin typeface="Consolas" panose="020B0609020204030204" pitchFamily="49" charset="0"/>
                <a:ea typeface="宋体" panose="02010600030101010101" pitchFamily="2" charset="-122"/>
              </a:rPr>
              <a:t>响应</a:t>
            </a:r>
            <a:endParaRPr lang="zh-CN" altLang="en-US" dirty="0">
              <a:latin typeface="Consolas" panose="020B0609020204030204" pitchFamily="49" charset="0"/>
              <a:ea typeface="宋体" panose="02010600030101010101" pitchFamily="2" charset="-122"/>
            </a:endParaRPr>
          </a:p>
        </p:txBody>
      </p:sp>
      <p:sp>
        <p:nvSpPr>
          <p:cNvPr id="11" name="矩形 10">
            <a:extLst>
              <a:ext uri="{FF2B5EF4-FFF2-40B4-BE49-F238E27FC236}">
                <a16:creationId xmlns:a16="http://schemas.microsoft.com/office/drawing/2014/main" id="{D187788A-C04D-43B5-8B54-B87A13580BDF}"/>
              </a:ext>
            </a:extLst>
          </p:cNvPr>
          <p:cNvSpPr/>
          <p:nvPr/>
        </p:nvSpPr>
        <p:spPr>
          <a:xfrm>
            <a:off x="6631499" y="1005242"/>
            <a:ext cx="4746841" cy="4243021"/>
          </a:xfrm>
          <a:prstGeom prst="rect">
            <a:avLst/>
          </a:prstGeom>
        </p:spPr>
        <p:txBody>
          <a:bodyPr wrap="square">
            <a:spAutoFit/>
          </a:bodyPr>
          <a:lstStyle/>
          <a:p>
            <a:pPr>
              <a:lnSpc>
                <a:spcPct val="150000"/>
              </a:lnSpc>
            </a:pPr>
            <a:r>
              <a:rPr lang="en-US" altLang="zh-CN" sz="1400" dirty="0">
                <a:latin typeface="宋体" panose="02010600030101010101" pitchFamily="2" charset="-122"/>
                <a:ea typeface="宋体" panose="02010600030101010101" pitchFamily="2" charset="-122"/>
              </a:rPr>
              <a:t>(1)</a:t>
            </a:r>
            <a:r>
              <a:rPr lang="en-US" altLang="zh-CN" sz="1400" b="1" dirty="0">
                <a:latin typeface="宋体" panose="02010600030101010101" pitchFamily="2" charset="-122"/>
                <a:ea typeface="宋体" panose="02010600030101010101" pitchFamily="2" charset="-122"/>
              </a:rPr>
              <a:t>Http</a:t>
            </a:r>
            <a:r>
              <a:rPr lang="zh-CN" altLang="en-US" sz="1400" b="1" dirty="0">
                <a:latin typeface="宋体" panose="02010600030101010101" pitchFamily="2" charset="-122"/>
                <a:ea typeface="宋体" panose="02010600030101010101" pitchFamily="2" charset="-122"/>
              </a:rPr>
              <a:t>请求</a:t>
            </a:r>
            <a:r>
              <a:rPr lang="zh-CN" altLang="en-US" sz="1400" dirty="0">
                <a:latin typeface="宋体" panose="02010600030101010101" pitchFamily="2" charset="-122"/>
                <a:ea typeface="宋体" panose="02010600030101010101" pitchFamily="2" charset="-122"/>
              </a:rPr>
              <a:t>：客户端请求提交到</a:t>
            </a:r>
            <a:r>
              <a:rPr lang="en-US" altLang="zh-CN" sz="1400" dirty="0">
                <a:latin typeface="宋体" panose="02010600030101010101" pitchFamily="2" charset="-122"/>
                <a:ea typeface="宋体" panose="02010600030101010101" pitchFamily="2" charset="-122"/>
              </a:rPr>
              <a:t>DispatcherServlet</a:t>
            </a:r>
            <a:r>
              <a:rPr lang="zh-CN" altLang="en-US" sz="1400" dirty="0">
                <a:latin typeface="宋体" panose="02010600030101010101" pitchFamily="2" charset="-122"/>
                <a:ea typeface="宋体" panose="02010600030101010101" pitchFamily="2" charset="-122"/>
              </a:rPr>
              <a:t>（分发器）。</a:t>
            </a:r>
          </a:p>
          <a:p>
            <a:pPr>
              <a:lnSpc>
                <a:spcPct val="150000"/>
              </a:lnSpc>
            </a:pPr>
            <a:r>
              <a:rPr lang="en-US" altLang="zh-CN" sz="1400" dirty="0">
                <a:latin typeface="宋体" panose="02010600030101010101" pitchFamily="2" charset="-122"/>
                <a:ea typeface="宋体" panose="02010600030101010101" pitchFamily="2" charset="-122"/>
              </a:rPr>
              <a:t>(2)</a:t>
            </a:r>
            <a:r>
              <a:rPr lang="zh-CN" altLang="en-US" sz="1400" b="1" dirty="0">
                <a:latin typeface="宋体" panose="02010600030101010101" pitchFamily="2" charset="-122"/>
                <a:ea typeface="宋体" panose="02010600030101010101" pitchFamily="2" charset="-122"/>
              </a:rPr>
              <a:t>寻找处理器</a:t>
            </a:r>
            <a:r>
              <a:rPr lang="zh-CN" altLang="en-US" sz="1400" dirty="0">
                <a:latin typeface="宋体" panose="02010600030101010101" pitchFamily="2" charset="-122"/>
                <a:ea typeface="宋体" panose="02010600030101010101" pitchFamily="2" charset="-122"/>
              </a:rPr>
              <a:t>：由</a:t>
            </a:r>
            <a:r>
              <a:rPr lang="en-US" altLang="zh-CN" sz="1400" dirty="0">
                <a:latin typeface="宋体" panose="02010600030101010101" pitchFamily="2" charset="-122"/>
                <a:ea typeface="宋体" panose="02010600030101010101" pitchFamily="2" charset="-122"/>
              </a:rPr>
              <a:t>DispatcherServlet</a:t>
            </a:r>
            <a:r>
              <a:rPr lang="zh-CN" altLang="en-US" sz="1400" dirty="0">
                <a:latin typeface="宋体" panose="02010600030101010101" pitchFamily="2" charset="-122"/>
                <a:ea typeface="宋体" panose="02010600030101010101" pitchFamily="2" charset="-122"/>
              </a:rPr>
              <a:t>控制器查询一个或多个</a:t>
            </a:r>
            <a:r>
              <a:rPr lang="en-US" altLang="zh-CN" sz="1400" dirty="0">
                <a:latin typeface="宋体" panose="02010600030101010101" pitchFamily="2" charset="-122"/>
                <a:ea typeface="宋体" panose="02010600030101010101" pitchFamily="2" charset="-122"/>
              </a:rPr>
              <a:t>HandlerMapping</a:t>
            </a:r>
            <a:r>
              <a:rPr lang="zh-CN" altLang="en-US" sz="1400" dirty="0">
                <a:latin typeface="宋体" panose="02010600030101010101" pitchFamily="2" charset="-122"/>
                <a:ea typeface="宋体" panose="02010600030101010101" pitchFamily="2" charset="-122"/>
              </a:rPr>
              <a:t>（处理映射器），找到处理请求的</a:t>
            </a:r>
            <a:r>
              <a:rPr lang="en-US" altLang="zh-CN" sz="1400" dirty="0">
                <a:latin typeface="宋体" panose="02010600030101010101" pitchFamily="2" charset="-122"/>
                <a:ea typeface="宋体" panose="02010600030101010101" pitchFamily="2" charset="-122"/>
              </a:rPr>
              <a:t>Controller</a:t>
            </a:r>
            <a:r>
              <a:rPr lang="zh-CN" altLang="en-US" sz="1400" dirty="0">
                <a:latin typeface="宋体" panose="02010600030101010101" pitchFamily="2" charset="-122"/>
                <a:ea typeface="宋体" panose="02010600030101010101" pitchFamily="2" charset="-122"/>
              </a:rPr>
              <a:t>。</a:t>
            </a:r>
          </a:p>
          <a:p>
            <a:pPr>
              <a:lnSpc>
                <a:spcPct val="150000"/>
              </a:lnSpc>
            </a:pPr>
            <a:r>
              <a:rPr lang="en-US" altLang="zh-CN" sz="1400" dirty="0">
                <a:latin typeface="宋体" panose="02010600030101010101" pitchFamily="2" charset="-122"/>
                <a:ea typeface="宋体" panose="02010600030101010101" pitchFamily="2" charset="-122"/>
              </a:rPr>
              <a:t>(3)</a:t>
            </a:r>
            <a:r>
              <a:rPr lang="zh-CN" altLang="en-US" sz="1400" b="1" dirty="0">
                <a:latin typeface="宋体" panose="02010600030101010101" pitchFamily="2" charset="-122"/>
                <a:ea typeface="宋体" panose="02010600030101010101" pitchFamily="2" charset="-122"/>
              </a:rPr>
              <a:t>调用处理器</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DispatcherServlet</a:t>
            </a:r>
            <a:r>
              <a:rPr lang="zh-CN" altLang="en-US" sz="1400" dirty="0">
                <a:latin typeface="宋体" panose="02010600030101010101" pitchFamily="2" charset="-122"/>
                <a:ea typeface="宋体" panose="02010600030101010101" pitchFamily="2" charset="-122"/>
              </a:rPr>
              <a:t>将请求提交到</a:t>
            </a:r>
            <a:r>
              <a:rPr lang="en-US" altLang="zh-CN" sz="1400" dirty="0">
                <a:latin typeface="宋体" panose="02010600030101010101" pitchFamily="2" charset="-122"/>
                <a:ea typeface="宋体" panose="02010600030101010101" pitchFamily="2" charset="-122"/>
              </a:rPr>
              <a:t>Controller</a:t>
            </a:r>
            <a:r>
              <a:rPr lang="zh-CN" altLang="en-US" sz="1400" dirty="0">
                <a:latin typeface="宋体" panose="02010600030101010101" pitchFamily="2" charset="-122"/>
                <a:ea typeface="宋体" panose="02010600030101010101" pitchFamily="2" charset="-122"/>
              </a:rPr>
              <a:t>。</a:t>
            </a:r>
          </a:p>
          <a:p>
            <a:pPr>
              <a:lnSpc>
                <a:spcPct val="150000"/>
              </a:lnSpc>
            </a:pPr>
            <a:r>
              <a:rPr lang="en-US" altLang="zh-CN" sz="1400" dirty="0">
                <a:latin typeface="宋体" panose="02010600030101010101" pitchFamily="2" charset="-122"/>
                <a:ea typeface="宋体" panose="02010600030101010101" pitchFamily="2" charset="-122"/>
              </a:rPr>
              <a:t>(4)(5)</a:t>
            </a:r>
            <a:r>
              <a:rPr lang="zh-CN" altLang="en-US" sz="1400" b="1" dirty="0">
                <a:latin typeface="宋体" panose="02010600030101010101" pitchFamily="2" charset="-122"/>
                <a:ea typeface="宋体" panose="02010600030101010101" pitchFamily="2" charset="-122"/>
              </a:rPr>
              <a:t>调用业务处理和返回结果</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Controller</a:t>
            </a:r>
            <a:r>
              <a:rPr lang="zh-CN" altLang="en-US" sz="1400" dirty="0">
                <a:latin typeface="宋体" panose="02010600030101010101" pitchFamily="2" charset="-122"/>
                <a:ea typeface="宋体" panose="02010600030101010101" pitchFamily="2" charset="-122"/>
              </a:rPr>
              <a:t>调用业务逻辑处理后，返回</a:t>
            </a:r>
            <a:r>
              <a:rPr lang="en-US" altLang="zh-CN" sz="1400" dirty="0">
                <a:latin typeface="宋体" panose="02010600030101010101" pitchFamily="2" charset="-122"/>
                <a:ea typeface="宋体" panose="02010600030101010101" pitchFamily="2" charset="-122"/>
              </a:rPr>
              <a:t>ModelAndView</a:t>
            </a:r>
            <a:r>
              <a:rPr lang="zh-CN" altLang="en-US" sz="1400" dirty="0">
                <a:latin typeface="宋体" panose="02010600030101010101" pitchFamily="2" charset="-122"/>
                <a:ea typeface="宋体" panose="02010600030101010101" pitchFamily="2" charset="-122"/>
              </a:rPr>
              <a:t>。</a:t>
            </a:r>
          </a:p>
          <a:p>
            <a:pPr>
              <a:lnSpc>
                <a:spcPct val="150000"/>
              </a:lnSpc>
            </a:pPr>
            <a:r>
              <a:rPr lang="en-US" altLang="zh-CN" sz="1400" dirty="0">
                <a:latin typeface="宋体" panose="02010600030101010101" pitchFamily="2" charset="-122"/>
                <a:ea typeface="宋体" panose="02010600030101010101" pitchFamily="2" charset="-122"/>
              </a:rPr>
              <a:t>(6)(7)</a:t>
            </a:r>
            <a:r>
              <a:rPr lang="zh-CN" altLang="en-US" sz="1400" b="1" dirty="0">
                <a:latin typeface="宋体" panose="02010600030101010101" pitchFamily="2" charset="-122"/>
                <a:ea typeface="宋体" panose="02010600030101010101" pitchFamily="2" charset="-122"/>
              </a:rPr>
              <a:t>处理视图映射并返回模型</a:t>
            </a:r>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DispatcherServlet</a:t>
            </a:r>
            <a:r>
              <a:rPr lang="zh-CN" altLang="en-US" sz="1400" dirty="0">
                <a:latin typeface="宋体" panose="02010600030101010101" pitchFamily="2" charset="-122"/>
                <a:ea typeface="宋体" panose="02010600030101010101" pitchFamily="2" charset="-122"/>
              </a:rPr>
              <a:t>查询一个或多个</a:t>
            </a:r>
            <a:r>
              <a:rPr lang="en-US" altLang="zh-CN" sz="1400" dirty="0">
                <a:latin typeface="宋体" panose="02010600030101010101" pitchFamily="2" charset="-122"/>
                <a:ea typeface="宋体" panose="02010600030101010101" pitchFamily="2" charset="-122"/>
              </a:rPr>
              <a:t>ViewResoler</a:t>
            </a:r>
            <a:r>
              <a:rPr lang="zh-CN" altLang="en-US" sz="1400" dirty="0">
                <a:latin typeface="宋体" panose="02010600030101010101" pitchFamily="2" charset="-122"/>
                <a:ea typeface="宋体" panose="02010600030101010101" pitchFamily="2" charset="-122"/>
              </a:rPr>
              <a:t>视图解析器，找到</a:t>
            </a:r>
            <a:r>
              <a:rPr lang="en-US" altLang="zh-CN" sz="1400" dirty="0">
                <a:latin typeface="宋体" panose="02010600030101010101" pitchFamily="2" charset="-122"/>
                <a:ea typeface="宋体" panose="02010600030101010101" pitchFamily="2" charset="-122"/>
              </a:rPr>
              <a:t>ModelAndView</a:t>
            </a:r>
            <a:r>
              <a:rPr lang="zh-CN" altLang="en-US" sz="1400" dirty="0">
                <a:latin typeface="宋体" panose="02010600030101010101" pitchFamily="2" charset="-122"/>
                <a:ea typeface="宋体" panose="02010600030101010101" pitchFamily="2" charset="-122"/>
              </a:rPr>
              <a:t>指定的视图。</a:t>
            </a:r>
          </a:p>
          <a:p>
            <a:pPr>
              <a:lnSpc>
                <a:spcPct val="150000"/>
              </a:lnSpc>
            </a:pPr>
            <a:r>
              <a:rPr lang="en-US" altLang="zh-CN" sz="1400" dirty="0">
                <a:latin typeface="宋体" panose="02010600030101010101" pitchFamily="2" charset="-122"/>
                <a:ea typeface="宋体" panose="02010600030101010101" pitchFamily="2" charset="-122"/>
              </a:rPr>
              <a:t>(8)</a:t>
            </a:r>
            <a:r>
              <a:rPr lang="en-US" altLang="zh-CN" sz="1400" b="1" dirty="0">
                <a:latin typeface="宋体" panose="02010600030101010101" pitchFamily="2" charset="-122"/>
                <a:ea typeface="宋体" panose="02010600030101010101" pitchFamily="2" charset="-122"/>
              </a:rPr>
              <a:t>Http</a:t>
            </a:r>
            <a:r>
              <a:rPr lang="zh-CN" altLang="en-US" sz="1400" b="1" dirty="0">
                <a:latin typeface="宋体" panose="02010600030101010101" pitchFamily="2" charset="-122"/>
                <a:ea typeface="宋体" panose="02010600030101010101" pitchFamily="2" charset="-122"/>
              </a:rPr>
              <a:t>响应</a:t>
            </a:r>
            <a:r>
              <a:rPr lang="zh-CN" altLang="en-US" sz="1400" dirty="0">
                <a:latin typeface="宋体" panose="02010600030101010101" pitchFamily="2" charset="-122"/>
                <a:ea typeface="宋体" panose="02010600030101010101" pitchFamily="2" charset="-122"/>
              </a:rPr>
              <a:t>：视图负责将结果显示到客户端。</a:t>
            </a:r>
          </a:p>
        </p:txBody>
      </p:sp>
    </p:spTree>
    <p:extLst>
      <p:ext uri="{BB962C8B-B14F-4D97-AF65-F5344CB8AC3E}">
        <p14:creationId xmlns:p14="http://schemas.microsoft.com/office/powerpoint/2010/main" val="4242970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74644" y="769868"/>
            <a:ext cx="2969387" cy="806450"/>
          </a:xfrm>
        </p:spPr>
        <p:txBody>
          <a:bodyPr>
            <a:normAutofit/>
          </a:bodyPr>
          <a:lstStyle/>
          <a:p>
            <a:r>
              <a:rPr lang="zh-CN" altLang="en-US" u="sng" dirty="0">
                <a:solidFill>
                  <a:schemeClr val="tx2"/>
                </a:solidFill>
              </a:rPr>
              <a:t>总结</a:t>
            </a:r>
            <a:r>
              <a:rPr lang="en-US" altLang="zh-CN" u="sng" dirty="0">
                <a:solidFill>
                  <a:schemeClr val="tx2"/>
                </a:solidFill>
              </a:rPr>
              <a:t>&amp;</a:t>
            </a:r>
            <a:r>
              <a:rPr lang="zh-CN" altLang="en-US" u="sng" dirty="0">
                <a:solidFill>
                  <a:schemeClr val="tx2"/>
                </a:solidFill>
              </a:rPr>
              <a:t>展望</a:t>
            </a:r>
            <a:endParaRPr lang="zh-CN" altLang="en-US" u="sng" dirty="0"/>
          </a:p>
        </p:txBody>
      </p:sp>
      <p:sp>
        <p:nvSpPr>
          <p:cNvPr id="4" name="文本框 3"/>
          <p:cNvSpPr txBox="1"/>
          <p:nvPr/>
        </p:nvSpPr>
        <p:spPr>
          <a:xfrm>
            <a:off x="5823751" y="1545567"/>
            <a:ext cx="4996327" cy="3766865"/>
          </a:xfrm>
          <a:prstGeom prst="rect">
            <a:avLst/>
          </a:prstGeom>
          <a:noFill/>
        </p:spPr>
        <p:txBody>
          <a:bodyPr wrap="square" rtlCol="0">
            <a:spAutoFit/>
          </a:bodyPr>
          <a:lstStyle/>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此次实验的汇报也标志着该项目第一阶段的完成，我们小组针对需求分析，应用建模，技术架构进行了初步的探讨，确定了大致的框架和开发中要用的技术栈，这些商讨的计划可能会随着之后的编程实践而做出细微的调整，我们相信，每一次改进都会使系统功能更加完善。</a:t>
            </a:r>
            <a:endParaRPr lang="en-US" altLang="zh-CN" dirty="0">
              <a:latin typeface="宋体" panose="02010600030101010101" pitchFamily="2" charset="-122"/>
              <a:ea typeface="宋体" panose="02010600030101010101" pitchFamily="2" charset="-122"/>
            </a:endParaRPr>
          </a:p>
          <a:p>
            <a:pPr>
              <a:lnSpc>
                <a:spcPct val="150000"/>
              </a:lnSpc>
            </a:pP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最后，恳请老师和同学们对我们的项目提出意见与建议！感谢大家！</a:t>
            </a:r>
          </a:p>
        </p:txBody>
      </p:sp>
      <p:pic>
        <p:nvPicPr>
          <p:cNvPr id="5" name="图片 4" descr="Thank You Pinned by juliobahar - A simple ...">
            <a:extLst>
              <a:ext uri="{FF2B5EF4-FFF2-40B4-BE49-F238E27FC236}">
                <a16:creationId xmlns:a16="http://schemas.microsoft.com/office/drawing/2014/main" id="{D260F848-38C3-41B7-A25B-E05098435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 y="1022173"/>
            <a:ext cx="5473148" cy="5473148"/>
          </a:xfrm>
          <a:prstGeom prst="rect">
            <a:avLst/>
          </a:prstGeom>
        </p:spPr>
      </p:pic>
    </p:spTree>
    <p:extLst>
      <p:ext uri="{BB962C8B-B14F-4D97-AF65-F5344CB8AC3E}">
        <p14:creationId xmlns:p14="http://schemas.microsoft.com/office/powerpoint/2010/main" val="80574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87116" y="672403"/>
            <a:ext cx="1470025" cy="922337"/>
          </a:xfrm>
        </p:spPr>
        <p:txBody>
          <a:bodyPr/>
          <a:lstStyle/>
          <a:p>
            <a:r>
              <a:rPr lang="zh-CN" altLang="en-US" u="sng" dirty="0">
                <a:solidFill>
                  <a:srgbClr val="002060"/>
                </a:solidFill>
              </a:rPr>
              <a:t>目录</a:t>
            </a:r>
          </a:p>
        </p:txBody>
      </p:sp>
      <p:sp>
        <p:nvSpPr>
          <p:cNvPr id="3" name="内容占位符 2"/>
          <p:cNvSpPr>
            <a:spLocks noGrp="1"/>
          </p:cNvSpPr>
          <p:nvPr>
            <p:ph idx="4294967295"/>
          </p:nvPr>
        </p:nvSpPr>
        <p:spPr>
          <a:xfrm>
            <a:off x="0" y="3157538"/>
            <a:ext cx="9601200" cy="2817812"/>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pSp>
        <p:nvGrpSpPr>
          <p:cNvPr id="12" name="Group 35"/>
          <p:cNvGrpSpPr>
            <a:grpSpLocks/>
          </p:cNvGrpSpPr>
          <p:nvPr/>
        </p:nvGrpSpPr>
        <p:grpSpPr bwMode="auto">
          <a:xfrm>
            <a:off x="3126769" y="1594740"/>
            <a:ext cx="5334000" cy="635000"/>
            <a:chOff x="1200" y="864"/>
            <a:chExt cx="3360" cy="400"/>
          </a:xfrm>
        </p:grpSpPr>
        <p:sp>
          <p:nvSpPr>
            <p:cNvPr id="13" name="Line 11"/>
            <p:cNvSpPr>
              <a:spLocks noChangeShapeType="1"/>
            </p:cNvSpPr>
            <p:nvPr/>
          </p:nvSpPr>
          <p:spPr bwMode="auto">
            <a:xfrm>
              <a:off x="1536" y="1262"/>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12"/>
            <p:cNvSpPr txBox="1">
              <a:spLocks noChangeArrowheads="1"/>
            </p:cNvSpPr>
            <p:nvPr/>
          </p:nvSpPr>
          <p:spPr bwMode="auto">
            <a:xfrm>
              <a:off x="1824" y="926"/>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tx2"/>
                  </a:solidFill>
                </a:rPr>
                <a:t>项目建议书</a:t>
              </a:r>
              <a:endParaRPr lang="en-US" altLang="zh-CN" sz="2400" b="1" dirty="0">
                <a:solidFill>
                  <a:schemeClr val="tx2"/>
                </a:solidFill>
              </a:endParaRPr>
            </a:p>
          </p:txBody>
        </p:sp>
        <p:grpSp>
          <p:nvGrpSpPr>
            <p:cNvPr id="15" name="Group 3"/>
            <p:cNvGrpSpPr>
              <a:grpSpLocks/>
            </p:cNvGrpSpPr>
            <p:nvPr/>
          </p:nvGrpSpPr>
          <p:grpSpPr bwMode="auto">
            <a:xfrm>
              <a:off x="1200" y="864"/>
              <a:ext cx="432" cy="400"/>
              <a:chOff x="1110" y="2656"/>
              <a:chExt cx="1549" cy="1351"/>
            </a:xfrm>
          </p:grpSpPr>
          <p:sp>
            <p:nvSpPr>
              <p:cNvPr id="1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AutoShape 6"/>
              <p:cNvSpPr>
                <a:spLocks noChangeArrowheads="1"/>
              </p:cNvSpPr>
              <p:nvPr/>
            </p:nvSpPr>
            <p:spPr bwMode="gray">
              <a:xfrm>
                <a:off x="1200" y="2737"/>
                <a:ext cx="1352" cy="1169"/>
              </a:xfrm>
              <a:prstGeom prst="hexagon">
                <a:avLst>
                  <a:gd name="adj" fmla="val 28896"/>
                  <a:gd name="vf" fmla="val 115470"/>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16" name="Text Box 13"/>
            <p:cNvSpPr txBox="1">
              <a:spLocks noChangeArrowheads="1"/>
            </p:cNvSpPr>
            <p:nvPr/>
          </p:nvSpPr>
          <p:spPr bwMode="gray">
            <a:xfrm>
              <a:off x="1300" y="92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chemeClr val="tx2"/>
                  </a:solidFill>
                </a:rPr>
                <a:t>1</a:t>
              </a:r>
            </a:p>
          </p:txBody>
        </p:sp>
      </p:grpSp>
      <p:grpSp>
        <p:nvGrpSpPr>
          <p:cNvPr id="20" name="Group 34"/>
          <p:cNvGrpSpPr>
            <a:grpSpLocks/>
          </p:cNvGrpSpPr>
          <p:nvPr/>
        </p:nvGrpSpPr>
        <p:grpSpPr bwMode="auto">
          <a:xfrm>
            <a:off x="3126769" y="2398015"/>
            <a:ext cx="5334000" cy="635000"/>
            <a:chOff x="1200" y="1370"/>
            <a:chExt cx="3360" cy="400"/>
          </a:xfrm>
        </p:grpSpPr>
        <p:sp>
          <p:nvSpPr>
            <p:cNvPr id="21" name="Line 14"/>
            <p:cNvSpPr>
              <a:spLocks noChangeShapeType="1"/>
            </p:cNvSpPr>
            <p:nvPr/>
          </p:nvSpPr>
          <p:spPr bwMode="auto">
            <a:xfrm>
              <a:off x="1536" y="1762"/>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15"/>
            <p:cNvSpPr txBox="1">
              <a:spLocks noChangeArrowheads="1"/>
            </p:cNvSpPr>
            <p:nvPr/>
          </p:nvSpPr>
          <p:spPr bwMode="auto">
            <a:xfrm>
              <a:off x="1824" y="1426"/>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tx2"/>
                  </a:solidFill>
                </a:rPr>
                <a:t>需求分析</a:t>
              </a:r>
              <a:endParaRPr lang="en-US" altLang="zh-CN" sz="2400" b="1" dirty="0">
                <a:solidFill>
                  <a:schemeClr val="tx2"/>
                </a:solidFill>
              </a:endParaRPr>
            </a:p>
          </p:txBody>
        </p:sp>
        <p:grpSp>
          <p:nvGrpSpPr>
            <p:cNvPr id="23" name="Group 7"/>
            <p:cNvGrpSpPr>
              <a:grpSpLocks/>
            </p:cNvGrpSpPr>
            <p:nvPr/>
          </p:nvGrpSpPr>
          <p:grpSpPr bwMode="auto">
            <a:xfrm>
              <a:off x="1200" y="1370"/>
              <a:ext cx="432" cy="400"/>
              <a:chOff x="3174" y="2656"/>
              <a:chExt cx="1549" cy="1351"/>
            </a:xfrm>
          </p:grpSpPr>
          <p:sp>
            <p:nvSpPr>
              <p:cNvPr id="2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AutoShape 10"/>
              <p:cNvSpPr>
                <a:spLocks noChangeArrowheads="1"/>
              </p:cNvSpPr>
              <p:nvPr/>
            </p:nvSpPr>
            <p:spPr bwMode="gray">
              <a:xfrm>
                <a:off x="3264" y="2737"/>
                <a:ext cx="1352" cy="1169"/>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24" name="Text Box 16"/>
            <p:cNvSpPr txBox="1">
              <a:spLocks noChangeArrowheads="1"/>
            </p:cNvSpPr>
            <p:nvPr/>
          </p:nvSpPr>
          <p:spPr bwMode="gray">
            <a:xfrm>
              <a:off x="1300" y="142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chemeClr val="tx2"/>
                  </a:solidFill>
                </a:rPr>
                <a:t>2</a:t>
              </a:r>
            </a:p>
          </p:txBody>
        </p:sp>
      </p:grpSp>
      <p:grpSp>
        <p:nvGrpSpPr>
          <p:cNvPr id="28" name="Group 33"/>
          <p:cNvGrpSpPr>
            <a:grpSpLocks/>
          </p:cNvGrpSpPr>
          <p:nvPr/>
        </p:nvGrpSpPr>
        <p:grpSpPr bwMode="auto">
          <a:xfrm>
            <a:off x="3126769" y="3256853"/>
            <a:ext cx="5334000" cy="635000"/>
            <a:chOff x="1200" y="1911"/>
            <a:chExt cx="3360" cy="400"/>
          </a:xfrm>
        </p:grpSpPr>
        <p:sp>
          <p:nvSpPr>
            <p:cNvPr id="29" name="Line 25"/>
            <p:cNvSpPr>
              <a:spLocks noChangeShapeType="1"/>
            </p:cNvSpPr>
            <p:nvPr/>
          </p:nvSpPr>
          <p:spPr bwMode="auto">
            <a:xfrm>
              <a:off x="1536" y="2290"/>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Text Box 26"/>
            <p:cNvSpPr txBox="1">
              <a:spLocks noChangeArrowheads="1"/>
            </p:cNvSpPr>
            <p:nvPr/>
          </p:nvSpPr>
          <p:spPr bwMode="auto">
            <a:xfrm>
              <a:off x="1824" y="1940"/>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tx2"/>
                  </a:solidFill>
                </a:rPr>
                <a:t>应用建模</a:t>
              </a:r>
              <a:endParaRPr lang="en-US" altLang="zh-CN" sz="2400" b="1" dirty="0">
                <a:solidFill>
                  <a:schemeClr val="tx2"/>
                </a:solidFill>
              </a:endParaRPr>
            </a:p>
          </p:txBody>
        </p:sp>
        <p:grpSp>
          <p:nvGrpSpPr>
            <p:cNvPr id="31" name="Group 17"/>
            <p:cNvGrpSpPr>
              <a:grpSpLocks/>
            </p:cNvGrpSpPr>
            <p:nvPr/>
          </p:nvGrpSpPr>
          <p:grpSpPr bwMode="auto">
            <a:xfrm>
              <a:off x="1200" y="1911"/>
              <a:ext cx="432" cy="400"/>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AutoShape 20"/>
              <p:cNvSpPr>
                <a:spLocks noChangeArrowheads="1"/>
              </p:cNvSpPr>
              <p:nvPr/>
            </p:nvSpPr>
            <p:spPr bwMode="gray">
              <a:xfrm>
                <a:off x="1200" y="2737"/>
                <a:ext cx="1352" cy="1169"/>
              </a:xfrm>
              <a:prstGeom prst="hexagon">
                <a:avLst>
                  <a:gd name="adj" fmla="val 28896"/>
                  <a:gd name="vf" fmla="val 115470"/>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32" name="Text Box 27"/>
            <p:cNvSpPr txBox="1">
              <a:spLocks noChangeArrowheads="1"/>
            </p:cNvSpPr>
            <p:nvPr/>
          </p:nvSpPr>
          <p:spPr bwMode="gray">
            <a:xfrm>
              <a:off x="1300" y="19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chemeClr val="tx2"/>
                  </a:solidFill>
                </a:rPr>
                <a:t>3</a:t>
              </a:r>
            </a:p>
          </p:txBody>
        </p:sp>
      </p:grpSp>
      <p:grpSp>
        <p:nvGrpSpPr>
          <p:cNvPr id="36" name="Group 32"/>
          <p:cNvGrpSpPr>
            <a:grpSpLocks/>
          </p:cNvGrpSpPr>
          <p:nvPr/>
        </p:nvGrpSpPr>
        <p:grpSpPr bwMode="auto">
          <a:xfrm>
            <a:off x="3126769" y="4083940"/>
            <a:ext cx="5334000" cy="635000"/>
            <a:chOff x="1200" y="2432"/>
            <a:chExt cx="3360" cy="400"/>
          </a:xfrm>
        </p:grpSpPr>
        <p:sp>
          <p:nvSpPr>
            <p:cNvPr id="37" name="Line 28"/>
            <p:cNvSpPr>
              <a:spLocks noChangeShapeType="1"/>
            </p:cNvSpPr>
            <p:nvPr/>
          </p:nvSpPr>
          <p:spPr bwMode="auto">
            <a:xfrm>
              <a:off x="1536" y="2818"/>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Text Box 29"/>
            <p:cNvSpPr txBox="1">
              <a:spLocks noChangeArrowheads="1"/>
            </p:cNvSpPr>
            <p:nvPr/>
          </p:nvSpPr>
          <p:spPr bwMode="auto">
            <a:xfrm>
              <a:off x="1824" y="2482"/>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tx2"/>
                  </a:solidFill>
                </a:rPr>
                <a:t>架构设计</a:t>
              </a:r>
              <a:endParaRPr lang="en-US" altLang="zh-CN" sz="2400" b="1" dirty="0">
                <a:solidFill>
                  <a:schemeClr val="tx2"/>
                </a:solidFill>
              </a:endParaRPr>
            </a:p>
          </p:txBody>
        </p:sp>
        <p:grpSp>
          <p:nvGrpSpPr>
            <p:cNvPr id="39" name="Group 21"/>
            <p:cNvGrpSpPr>
              <a:grpSpLocks/>
            </p:cNvGrpSpPr>
            <p:nvPr/>
          </p:nvGrpSpPr>
          <p:grpSpPr bwMode="auto">
            <a:xfrm>
              <a:off x="1200" y="2432"/>
              <a:ext cx="432" cy="400"/>
              <a:chOff x="3174" y="2656"/>
              <a:chExt cx="1549" cy="1351"/>
            </a:xfrm>
          </p:grpSpPr>
          <p:sp>
            <p:nvSpPr>
              <p:cNvPr id="4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AutoShape 24"/>
              <p:cNvSpPr>
                <a:spLocks noChangeArrowheads="1"/>
              </p:cNvSpPr>
              <p:nvPr/>
            </p:nvSpPr>
            <p:spPr bwMode="gray">
              <a:xfrm>
                <a:off x="3264" y="2737"/>
                <a:ext cx="1352" cy="1169"/>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40" name="Text Box 30"/>
            <p:cNvSpPr txBox="1">
              <a:spLocks noChangeArrowheads="1"/>
            </p:cNvSpPr>
            <p:nvPr/>
          </p:nvSpPr>
          <p:spPr bwMode="gray">
            <a:xfrm>
              <a:off x="1300" y="249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chemeClr val="tx2"/>
                  </a:solidFill>
                </a:rPr>
                <a:t>4</a:t>
              </a:r>
            </a:p>
          </p:txBody>
        </p:sp>
      </p:grpSp>
      <p:grpSp>
        <p:nvGrpSpPr>
          <p:cNvPr id="52" name="Group 33"/>
          <p:cNvGrpSpPr>
            <a:grpSpLocks/>
          </p:cNvGrpSpPr>
          <p:nvPr/>
        </p:nvGrpSpPr>
        <p:grpSpPr bwMode="auto">
          <a:xfrm>
            <a:off x="3123009" y="4967741"/>
            <a:ext cx="5334000" cy="635000"/>
            <a:chOff x="1200" y="1911"/>
            <a:chExt cx="3360" cy="400"/>
          </a:xfrm>
        </p:grpSpPr>
        <p:sp>
          <p:nvSpPr>
            <p:cNvPr id="53" name="Line 25"/>
            <p:cNvSpPr>
              <a:spLocks noChangeShapeType="1"/>
            </p:cNvSpPr>
            <p:nvPr/>
          </p:nvSpPr>
          <p:spPr bwMode="auto">
            <a:xfrm>
              <a:off x="1536" y="2290"/>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Text Box 26"/>
            <p:cNvSpPr txBox="1">
              <a:spLocks noChangeArrowheads="1"/>
            </p:cNvSpPr>
            <p:nvPr/>
          </p:nvSpPr>
          <p:spPr bwMode="auto">
            <a:xfrm>
              <a:off x="1824" y="1940"/>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tx2"/>
                  </a:solidFill>
                </a:rPr>
                <a:t>总结</a:t>
              </a:r>
              <a:r>
                <a:rPr lang="en-US" altLang="zh-CN" sz="2400" b="1" dirty="0">
                  <a:solidFill>
                    <a:schemeClr val="tx2"/>
                  </a:solidFill>
                </a:rPr>
                <a:t>&amp;</a:t>
              </a:r>
              <a:r>
                <a:rPr lang="zh-CN" altLang="en-US" sz="2400" b="1" dirty="0">
                  <a:solidFill>
                    <a:schemeClr val="tx2"/>
                  </a:solidFill>
                </a:rPr>
                <a:t>展望</a:t>
              </a:r>
              <a:endParaRPr lang="en-US" altLang="zh-CN" sz="2400" b="1" dirty="0">
                <a:solidFill>
                  <a:schemeClr val="tx2"/>
                </a:solidFill>
              </a:endParaRPr>
            </a:p>
          </p:txBody>
        </p:sp>
        <p:grpSp>
          <p:nvGrpSpPr>
            <p:cNvPr id="55" name="Group 17"/>
            <p:cNvGrpSpPr>
              <a:grpSpLocks/>
            </p:cNvGrpSpPr>
            <p:nvPr/>
          </p:nvGrpSpPr>
          <p:grpSpPr bwMode="auto">
            <a:xfrm>
              <a:off x="1200" y="1911"/>
              <a:ext cx="432" cy="400"/>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 name="AutoShape 20"/>
              <p:cNvSpPr>
                <a:spLocks noChangeArrowheads="1"/>
              </p:cNvSpPr>
              <p:nvPr/>
            </p:nvSpPr>
            <p:spPr bwMode="gray">
              <a:xfrm>
                <a:off x="1200" y="2737"/>
                <a:ext cx="1352" cy="1169"/>
              </a:xfrm>
              <a:prstGeom prst="hexagon">
                <a:avLst>
                  <a:gd name="adj" fmla="val 28896"/>
                  <a:gd name="vf" fmla="val 115470"/>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grpSp>
        <p:sp>
          <p:nvSpPr>
            <p:cNvPr id="56" name="Text Box 27"/>
            <p:cNvSpPr txBox="1">
              <a:spLocks noChangeArrowheads="1"/>
            </p:cNvSpPr>
            <p:nvPr/>
          </p:nvSpPr>
          <p:spPr bwMode="gray">
            <a:xfrm>
              <a:off x="1299" y="1954"/>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chemeClr val="tx2"/>
                  </a:solidFill>
                </a:rPr>
                <a:t>5</a:t>
              </a:r>
            </a:p>
          </p:txBody>
        </p:sp>
      </p:grpSp>
    </p:spTree>
    <p:extLst>
      <p:ext uri="{BB962C8B-B14F-4D97-AF65-F5344CB8AC3E}">
        <p14:creationId xmlns:p14="http://schemas.microsoft.com/office/powerpoint/2010/main" val="285740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fill="hold"/>
                                        <p:tgtEl>
                                          <p:spTgt spid="52"/>
                                        </p:tgtEl>
                                        <p:attrNameLst>
                                          <p:attrName>ppt_x</p:attrName>
                                        </p:attrNameLst>
                                      </p:cBhvr>
                                      <p:tavLst>
                                        <p:tav tm="0">
                                          <p:val>
                                            <p:strVal val="#ppt_x"/>
                                          </p:val>
                                        </p:tav>
                                        <p:tav tm="100000">
                                          <p:val>
                                            <p:strVal val="#ppt_x"/>
                                          </p:val>
                                        </p:tav>
                                      </p:tavLst>
                                    </p:anim>
                                    <p:anim calcmode="lin" valueType="num">
                                      <p:cBhvr additive="base">
                                        <p:cTn id="5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76052" y="930608"/>
            <a:ext cx="3023590" cy="569235"/>
          </a:xfrm>
          <a:noFill/>
        </p:spPr>
        <p:txBody>
          <a:bodyPr>
            <a:normAutofit fontScale="90000"/>
          </a:bodyPr>
          <a:lstStyle/>
          <a:p>
            <a:r>
              <a:rPr lang="zh-CN" altLang="en-US" u="sng" dirty="0">
                <a:solidFill>
                  <a:schemeClr val="tx1"/>
                </a:solidFill>
              </a:rPr>
              <a:t>项目建议书</a:t>
            </a:r>
          </a:p>
        </p:txBody>
      </p:sp>
      <p:sp>
        <p:nvSpPr>
          <p:cNvPr id="3" name="内容占位符 2"/>
          <p:cNvSpPr>
            <a:spLocks noGrp="1"/>
          </p:cNvSpPr>
          <p:nvPr>
            <p:ph idx="4294967295"/>
          </p:nvPr>
        </p:nvSpPr>
        <p:spPr>
          <a:xfrm>
            <a:off x="1484874" y="1745281"/>
            <a:ext cx="9097963" cy="4025204"/>
          </a:xfrm>
        </p:spPr>
        <p:txBody>
          <a:bodyPr>
            <a:noAutofit/>
          </a:bodyPr>
          <a:lstStyle/>
          <a:p>
            <a:pPr marL="0" indent="0">
              <a:lnSpc>
                <a:spcPct val="150000"/>
              </a:lnSpc>
              <a:buNone/>
            </a:pPr>
            <a:r>
              <a:rPr lang="zh-CN" altLang="en-US" sz="1800" b="1" dirty="0">
                <a:latin typeface="方正兰亭超细黑简体" panose="02000000000000000000" pitchFamily="2" charset="-122"/>
                <a:ea typeface="方正兰亭超细黑简体" panose="02000000000000000000" pitchFamily="2" charset="-122"/>
              </a:rPr>
              <a:t>项目背景</a:t>
            </a:r>
            <a:r>
              <a:rPr lang="en-US" altLang="zh-CN" sz="1800" b="1" dirty="0">
                <a:latin typeface="方正兰亭超细黑简体" panose="02000000000000000000" pitchFamily="2" charset="-122"/>
                <a:ea typeface="方正兰亭超细黑简体" panose="02000000000000000000" pitchFamily="2" charset="-122"/>
              </a:rPr>
              <a:t>	</a:t>
            </a:r>
          </a:p>
          <a:p>
            <a:pPr marL="0" indent="0">
              <a:lnSpc>
                <a:spcPct val="150000"/>
              </a:lnSpc>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在大学校园里，存在着很多的二手商品，如闲置的课本、物品等，但是由于信息资源的不流通以及传统二手商品信息交流方式的笨拙，导致了很多仍然具有一定价值或者具有非常价值的二手商品的囤积，乃至被当作废弃物处理。这使得有购买或出售意向的同学无从下手，传统的线上购买模式又存在着效率低和无法保证交易的安全性等问题。</a:t>
            </a:r>
            <a:endParaRPr lang="en-US" altLang="zh-CN" sz="1600" dirty="0">
              <a:latin typeface="宋体" panose="02010600030101010101" pitchFamily="2" charset="-122"/>
              <a:ea typeface="宋体" panose="02010600030101010101" pitchFamily="2" charset="-122"/>
            </a:endParaRPr>
          </a:p>
          <a:p>
            <a:pPr marL="0" indent="0">
              <a:buNone/>
            </a:pPr>
            <a:r>
              <a:rPr lang="zh-CN" altLang="en-US" sz="1800" b="1" dirty="0">
                <a:latin typeface="方正兰亭超细黑简体" panose="02000000000000000000" pitchFamily="2" charset="-122"/>
                <a:ea typeface="方正兰亭超细黑简体" panose="02000000000000000000" pitchFamily="2" charset="-122"/>
              </a:rPr>
              <a:t>业务目标</a:t>
            </a:r>
            <a:endParaRPr lang="en-US" altLang="zh-CN" sz="1800" b="1" dirty="0">
              <a:latin typeface="方正兰亭超细黑简体" panose="02000000000000000000" pitchFamily="2" charset="-122"/>
              <a:ea typeface="方正兰亭超细黑简体" panose="02000000000000000000" pitchFamily="2" charset="-122"/>
            </a:endParaRPr>
          </a:p>
          <a:p>
            <a:pPr>
              <a:buFont typeface="Wingdings" panose="05000000000000000000" pitchFamily="2" charset="2"/>
              <a:buChar char="Ø"/>
            </a:pPr>
            <a:r>
              <a:rPr lang="zh-CN" altLang="en-US" sz="1600" dirty="0">
                <a:latin typeface="宋体" panose="02010600030101010101" pitchFamily="2" charset="-122"/>
                <a:ea typeface="宋体" panose="02010600030101010101" pitchFamily="2" charset="-122"/>
              </a:rPr>
              <a:t>用户可以在平台上面发布想出售的旧物。</a:t>
            </a:r>
          </a:p>
          <a:p>
            <a:pPr>
              <a:buFont typeface="Wingdings" panose="05000000000000000000" pitchFamily="2" charset="2"/>
              <a:buChar char="Ø"/>
            </a:pPr>
            <a:r>
              <a:rPr lang="zh-CN" altLang="en-US" sz="1600" dirty="0">
                <a:latin typeface="宋体" panose="02010600030101010101" pitchFamily="2" charset="-122"/>
                <a:ea typeface="宋体" panose="02010600030101010101" pitchFamily="2" charset="-122"/>
              </a:rPr>
              <a:t>可以在平台上面检索想购买的旧物的帖子，货比三家。</a:t>
            </a:r>
          </a:p>
          <a:p>
            <a:pPr>
              <a:buFont typeface="Wingdings" panose="05000000000000000000" pitchFamily="2" charset="2"/>
              <a:buChar char="Ø"/>
            </a:pPr>
            <a:r>
              <a:rPr lang="zh-CN" altLang="en-US" sz="1600" dirty="0">
                <a:latin typeface="宋体" panose="02010600030101010101" pitchFamily="2" charset="-122"/>
                <a:ea typeface="宋体" panose="02010600030101010101" pitchFamily="2" charset="-122"/>
              </a:rPr>
              <a:t>用户可以浏览其他用户想出售的旧物，同时可以与该用户进行私密聊天，进而了解旧物详情。</a:t>
            </a:r>
          </a:p>
          <a:p>
            <a:pPr marL="0" indent="0">
              <a:lnSpc>
                <a:spcPct val="150000"/>
              </a:lnSpc>
              <a:buNone/>
            </a:pPr>
            <a:endParaRPr lang="en-US" altLang="zh-CN" sz="1600" dirty="0">
              <a:latin typeface="宋体" panose="02010600030101010101" pitchFamily="2" charset="-122"/>
              <a:ea typeface="宋体" panose="02010600030101010101" pitchFamily="2" charset="-122"/>
            </a:endParaRPr>
          </a:p>
          <a:p>
            <a:pPr marL="0" indent="0">
              <a:lnSpc>
                <a:spcPct val="150000"/>
              </a:lnSpc>
              <a:buNone/>
            </a:pPr>
            <a:endParaRPr lang="zh-CN" altLang="en-US" sz="1600" dirty="0">
              <a:latin typeface="宋体" panose="02010600030101010101" pitchFamily="2" charset="-122"/>
              <a:ea typeface="宋体" panose="02010600030101010101" pitchFamily="2" charset="-122"/>
            </a:endParaRPr>
          </a:p>
          <a:p>
            <a:pPr marL="0" indent="0">
              <a:buNone/>
            </a:pPr>
            <a:endParaRPr lang="zh-CN" altLang="en-US" sz="1800" dirty="0">
              <a:latin typeface="方正兰亭超细黑简体" panose="02000000000000000000" pitchFamily="2" charset="-122"/>
              <a:ea typeface="方正兰亭超细黑简体" panose="02000000000000000000" pitchFamily="2" charset="-122"/>
            </a:endParaRPr>
          </a:p>
        </p:txBody>
      </p:sp>
      <p:sp>
        <p:nvSpPr>
          <p:cNvPr id="5" name="上凸弯带形 4"/>
          <p:cNvSpPr/>
          <p:nvPr/>
        </p:nvSpPr>
        <p:spPr>
          <a:xfrm>
            <a:off x="820828" y="1834058"/>
            <a:ext cx="561561" cy="310390"/>
          </a:xfrm>
          <a:prstGeom prst="ellipseRibbon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上凸弯带形 5"/>
          <p:cNvSpPr/>
          <p:nvPr/>
        </p:nvSpPr>
        <p:spPr>
          <a:xfrm>
            <a:off x="820827" y="3867043"/>
            <a:ext cx="561561" cy="310390"/>
          </a:xfrm>
          <a:prstGeom prst="ellipseRibbon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562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38199" y="731286"/>
            <a:ext cx="2899300" cy="952500"/>
          </a:xfrm>
        </p:spPr>
        <p:txBody>
          <a:bodyPr>
            <a:normAutofit fontScale="90000"/>
          </a:bodyPr>
          <a:lstStyle/>
          <a:p>
            <a:r>
              <a:rPr lang="zh-CN" altLang="en-US" u="sng" dirty="0">
                <a:solidFill>
                  <a:schemeClr val="tx1"/>
                </a:solidFill>
              </a:rPr>
              <a:t>项目建议书</a:t>
            </a:r>
          </a:p>
        </p:txBody>
      </p:sp>
      <p:sp>
        <p:nvSpPr>
          <p:cNvPr id="3" name="内容占位符 2"/>
          <p:cNvSpPr>
            <a:spLocks noGrp="1"/>
          </p:cNvSpPr>
          <p:nvPr>
            <p:ph idx="4294967295"/>
          </p:nvPr>
        </p:nvSpPr>
        <p:spPr>
          <a:xfrm>
            <a:off x="1650478" y="1941238"/>
            <a:ext cx="9317171" cy="3500774"/>
          </a:xfrm>
        </p:spPr>
        <p:txBody>
          <a:bodyPr>
            <a:noAutofit/>
          </a:bodyPr>
          <a:lstStyle/>
          <a:p>
            <a:pPr marL="0" indent="0">
              <a:buNone/>
            </a:pPr>
            <a:r>
              <a:rPr lang="zh-CN" altLang="en-US" sz="1600" b="1" dirty="0">
                <a:latin typeface="方正兰亭超细黑简体" panose="02000000000000000000" pitchFamily="2" charset="-122"/>
                <a:ea typeface="方正兰亭超细黑简体" panose="02000000000000000000" pitchFamily="2" charset="-122"/>
              </a:rPr>
              <a:t>解决核心问题</a:t>
            </a:r>
            <a:endParaRPr lang="en-US" altLang="zh-CN" sz="1600" b="1" dirty="0">
              <a:latin typeface="方正兰亭超细黑简体" panose="02000000000000000000" pitchFamily="2" charset="-122"/>
              <a:ea typeface="方正兰亭超细黑简体" panose="02000000000000000000" pitchFamily="2" charset="-122"/>
            </a:endParaRPr>
          </a:p>
          <a:p>
            <a:pPr marL="0" indent="0">
              <a:buNone/>
            </a:pPr>
            <a:r>
              <a:rPr lang="zh-CN" altLang="en-US" sz="1600" dirty="0">
                <a:latin typeface="宋体" panose="02010600030101010101" pitchFamily="2" charset="-122"/>
                <a:ea typeface="宋体" panose="02010600030101010101" pitchFamily="2" charset="-122"/>
              </a:rPr>
              <a:t>系统完成的主要功能有：</a:t>
            </a: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用户设置功能、发布信息功能、信息管理功能、搜索信息功能，留言功能，及系统管理功能</a:t>
            </a:r>
            <a:endParaRPr lang="en-US" altLang="zh-CN" sz="1600" dirty="0">
              <a:latin typeface="宋体" panose="02010600030101010101" pitchFamily="2" charset="-122"/>
              <a:ea typeface="宋体" panose="02010600030101010101" pitchFamily="2" charset="-122"/>
            </a:endParaRPr>
          </a:p>
          <a:p>
            <a:pPr marL="0" indent="0">
              <a:buNone/>
            </a:pPr>
            <a:r>
              <a:rPr lang="zh-CN" altLang="en-US" sz="1600" b="1" dirty="0">
                <a:latin typeface="方正兰亭超细黑简体" panose="02000000000000000000" pitchFamily="2" charset="-122"/>
                <a:ea typeface="方正兰亭超细黑简体" panose="02000000000000000000" pitchFamily="2" charset="-122"/>
              </a:rPr>
              <a:t>预估效益</a:t>
            </a:r>
            <a:endParaRPr lang="en-US" altLang="zh-CN" sz="1600" b="1" dirty="0">
              <a:latin typeface="方正兰亭超细黑简体" panose="02000000000000000000" pitchFamily="2" charset="-122"/>
              <a:ea typeface="方正兰亭超细黑简体" panose="02000000000000000000" pitchFamily="2" charset="-122"/>
            </a:endParaRPr>
          </a:p>
          <a:p>
            <a:pPr>
              <a:buFont typeface="Wingdings" panose="05000000000000000000" pitchFamily="2" charset="2"/>
              <a:buChar char="Ø"/>
            </a:pPr>
            <a:r>
              <a:rPr lang="zh-CN" altLang="en-US" sz="1600" dirty="0">
                <a:latin typeface="宋体" panose="02010600030101010101" pitchFamily="2" charset="-122"/>
                <a:ea typeface="宋体" panose="02010600030101010101" pitchFamily="2" charset="-122"/>
              </a:rPr>
              <a:t>卖方出售闲置二手物品，买方购置所需物品，可以提高物品的可用性和资源的流通性。</a:t>
            </a:r>
            <a:endParaRPr lang="en-US" altLang="zh-CN" sz="16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600" dirty="0">
                <a:latin typeface="宋体" panose="02010600030101010101" pitchFamily="2" charset="-122"/>
                <a:ea typeface="宋体" panose="02010600030101010101" pitchFamily="2" charset="-122"/>
              </a:rPr>
              <a:t>对毕业生来说，解决了闲置物品滞留问题。</a:t>
            </a:r>
            <a:endParaRPr lang="en-US" altLang="zh-CN" sz="16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600" dirty="0">
                <a:latin typeface="宋体" panose="02010600030101010101" pitchFamily="2" charset="-122"/>
                <a:ea typeface="宋体" panose="02010600030101010101" pitchFamily="2" charset="-122"/>
              </a:rPr>
              <a:t>对在校生，买卖双方通过平台直接对接，无中间商赚差价，物美价又廉。</a:t>
            </a:r>
            <a:endParaRPr lang="en-US" altLang="zh-CN" sz="16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600" dirty="0">
                <a:latin typeface="宋体" panose="02010600030101010101" pitchFamily="2" charset="-122"/>
                <a:ea typeface="宋体" panose="02010600030101010101" pitchFamily="2" charset="-122"/>
              </a:rPr>
              <a:t>此线上系统更快，更精准的完成了一次交易活动，比起传统的二手交易，信息对接更快更及时。</a:t>
            </a:r>
          </a:p>
        </p:txBody>
      </p:sp>
      <p:sp>
        <p:nvSpPr>
          <p:cNvPr id="4" name="上凸弯带形 3"/>
          <p:cNvSpPr/>
          <p:nvPr/>
        </p:nvSpPr>
        <p:spPr>
          <a:xfrm>
            <a:off x="888261" y="1941238"/>
            <a:ext cx="561561" cy="310390"/>
          </a:xfrm>
          <a:prstGeom prst="ellipseRibbon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 name="上凸弯带形 4"/>
          <p:cNvSpPr/>
          <p:nvPr/>
        </p:nvSpPr>
        <p:spPr>
          <a:xfrm>
            <a:off x="888260" y="3045506"/>
            <a:ext cx="561561" cy="310390"/>
          </a:xfrm>
          <a:prstGeom prst="ellipseRibbon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42422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252" y="810357"/>
            <a:ext cx="8396603" cy="5382842"/>
          </a:xfrm>
          <a:prstGeom prst="rect">
            <a:avLst/>
          </a:prstGeom>
        </p:spPr>
      </p:pic>
      <p:sp>
        <p:nvSpPr>
          <p:cNvPr id="2" name="标题 1"/>
          <p:cNvSpPr>
            <a:spLocks noGrp="1"/>
          </p:cNvSpPr>
          <p:nvPr>
            <p:ph type="title" idx="4294967295"/>
          </p:nvPr>
        </p:nvSpPr>
        <p:spPr>
          <a:xfrm>
            <a:off x="808382" y="730458"/>
            <a:ext cx="2852738" cy="885825"/>
          </a:xfrm>
        </p:spPr>
        <p:txBody>
          <a:bodyPr/>
          <a:lstStyle/>
          <a:p>
            <a:r>
              <a:rPr lang="zh-CN" altLang="en-US" u="sng" dirty="0"/>
              <a:t>需求分析</a:t>
            </a:r>
          </a:p>
        </p:txBody>
      </p:sp>
    </p:spTree>
    <p:extLst>
      <p:ext uri="{BB962C8B-B14F-4D97-AF65-F5344CB8AC3E}">
        <p14:creationId xmlns:p14="http://schemas.microsoft.com/office/powerpoint/2010/main" val="160149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AF818F6-142B-4309-B355-0D401A8BA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5228" y="785797"/>
            <a:ext cx="6852669" cy="5547588"/>
          </a:xfrm>
          <a:prstGeom prst="rect">
            <a:avLst/>
          </a:prstGeom>
        </p:spPr>
      </p:pic>
      <p:sp>
        <p:nvSpPr>
          <p:cNvPr id="2" name="标题 1"/>
          <p:cNvSpPr>
            <a:spLocks noGrp="1"/>
          </p:cNvSpPr>
          <p:nvPr>
            <p:ph type="title" idx="4294967295"/>
          </p:nvPr>
        </p:nvSpPr>
        <p:spPr>
          <a:xfrm>
            <a:off x="754856" y="644525"/>
            <a:ext cx="3621835" cy="893763"/>
          </a:xfrm>
        </p:spPr>
        <p:txBody>
          <a:bodyPr>
            <a:normAutofit/>
          </a:bodyPr>
          <a:lstStyle/>
          <a:p>
            <a:r>
              <a:rPr lang="zh-CN" altLang="en-US" u="sng" dirty="0">
                <a:solidFill>
                  <a:schemeClr val="tx1"/>
                </a:solidFill>
              </a:rPr>
              <a:t>功能需求建模</a:t>
            </a:r>
          </a:p>
        </p:txBody>
      </p:sp>
      <p:graphicFrame>
        <p:nvGraphicFramePr>
          <p:cNvPr id="6" name="内容占位符 5"/>
          <p:cNvGraphicFramePr>
            <a:graphicFrameLocks noGrp="1" noChangeAspect="1"/>
          </p:cNvGraphicFramePr>
          <p:nvPr>
            <p:ph idx="4294967295"/>
          </p:nvPr>
        </p:nvGraphicFramePr>
        <p:xfrm>
          <a:off x="0" y="1690688"/>
          <a:ext cx="6527800" cy="4351337"/>
        </p:xfrm>
        <a:graphic>
          <a:graphicData uri="http://schemas.openxmlformats.org/presentationml/2006/ole">
            <mc:AlternateContent xmlns:mc="http://schemas.openxmlformats.org/markup-compatibility/2006">
              <mc:Choice xmlns:v="urn:schemas-microsoft-com:vml" Requires="v">
                <p:oleObj spid="_x0000_s6192" name="Visio" r:id="rId4" imgW="8143846" imgH="5429174" progId="Visio.Drawing.15">
                  <p:embed/>
                </p:oleObj>
              </mc:Choice>
              <mc:Fallback>
                <p:oleObj name="Visio" r:id="rId4" imgW="8143846" imgH="5429174" progId="Visio.Drawing.15">
                  <p:embed/>
                  <p:pic>
                    <p:nvPicPr>
                      <p:cNvPr id="6" name="内容占位符 5"/>
                      <p:cNvPicPr/>
                      <p:nvPr/>
                    </p:nvPicPr>
                    <p:blipFill>
                      <a:blip r:embed="rId5"/>
                      <a:stretch>
                        <a:fillRect/>
                      </a:stretch>
                    </p:blipFill>
                    <p:spPr>
                      <a:xfrm>
                        <a:off x="0" y="1690688"/>
                        <a:ext cx="6527800" cy="4351337"/>
                      </a:xfrm>
                      <a:prstGeom prst="rect">
                        <a:avLst/>
                      </a:prstGeom>
                    </p:spPr>
                  </p:pic>
                </p:oleObj>
              </mc:Fallback>
            </mc:AlternateContent>
          </a:graphicData>
        </a:graphic>
      </p:graphicFrame>
      <p:graphicFrame>
        <p:nvGraphicFramePr>
          <p:cNvPr id="7" name="内容占位符 5"/>
          <p:cNvGraphicFramePr>
            <a:graphicFrameLocks noChangeAspect="1"/>
          </p:cNvGraphicFramePr>
          <p:nvPr>
            <p:extLst>
              <p:ext uri="{D42A27DB-BD31-4B8C-83A1-F6EECF244321}">
                <p14:modId xmlns:p14="http://schemas.microsoft.com/office/powerpoint/2010/main" val="1392336553"/>
              </p:ext>
            </p:extLst>
          </p:nvPr>
        </p:nvGraphicFramePr>
        <p:xfrm>
          <a:off x="1884872" y="1690688"/>
          <a:ext cx="6527800" cy="4351337"/>
        </p:xfrm>
        <a:graphic>
          <a:graphicData uri="http://schemas.openxmlformats.org/presentationml/2006/ole">
            <mc:AlternateContent xmlns:mc="http://schemas.openxmlformats.org/markup-compatibility/2006">
              <mc:Choice xmlns:v="urn:schemas-microsoft-com:vml" Requires="v">
                <p:oleObj spid="_x0000_s6193" name="Visio" r:id="rId6" imgW="8143846" imgH="5429174" progId="Visio.Drawing.15">
                  <p:embed/>
                </p:oleObj>
              </mc:Choice>
              <mc:Fallback>
                <p:oleObj name="Visio" r:id="rId6" imgW="8143846" imgH="5429174" progId="Visio.Drawing.15">
                  <p:embed/>
                  <p:pic>
                    <p:nvPicPr>
                      <p:cNvPr id="7" name="内容占位符 5"/>
                      <p:cNvPicPr/>
                      <p:nvPr/>
                    </p:nvPicPr>
                    <p:blipFill>
                      <a:blip r:embed="rId5"/>
                      <a:stretch>
                        <a:fillRect/>
                      </a:stretch>
                    </p:blipFill>
                    <p:spPr>
                      <a:xfrm>
                        <a:off x="1884872" y="1690688"/>
                        <a:ext cx="6527800" cy="4351337"/>
                      </a:xfrm>
                      <a:prstGeom prst="rect">
                        <a:avLst/>
                      </a:prstGeom>
                    </p:spPr>
                  </p:pic>
                </p:oleObj>
              </mc:Fallback>
            </mc:AlternateContent>
          </a:graphicData>
        </a:graphic>
      </p:graphicFrame>
    </p:spTree>
    <p:extLst>
      <p:ext uri="{BB962C8B-B14F-4D97-AF65-F5344CB8AC3E}">
        <p14:creationId xmlns:p14="http://schemas.microsoft.com/office/powerpoint/2010/main" val="140570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67C739-7408-4A25-AC9A-ED48C4DC9196}"/>
              </a:ext>
            </a:extLst>
          </p:cNvPr>
          <p:cNvPicPr>
            <a:picLocks noChangeAspect="1"/>
          </p:cNvPicPr>
          <p:nvPr/>
        </p:nvPicPr>
        <p:blipFill>
          <a:blip r:embed="rId3"/>
          <a:stretch>
            <a:fillRect/>
          </a:stretch>
        </p:blipFill>
        <p:spPr>
          <a:xfrm>
            <a:off x="1590708" y="1260629"/>
            <a:ext cx="8751778" cy="5038409"/>
          </a:xfrm>
          <a:prstGeom prst="rect">
            <a:avLst/>
          </a:prstGeom>
        </p:spPr>
      </p:pic>
      <p:sp>
        <p:nvSpPr>
          <p:cNvPr id="2" name="标题 1"/>
          <p:cNvSpPr>
            <a:spLocks noGrp="1"/>
          </p:cNvSpPr>
          <p:nvPr>
            <p:ph type="title" idx="4294967295"/>
          </p:nvPr>
        </p:nvSpPr>
        <p:spPr>
          <a:xfrm>
            <a:off x="737101" y="558962"/>
            <a:ext cx="2751824" cy="893763"/>
          </a:xfrm>
        </p:spPr>
        <p:txBody>
          <a:bodyPr>
            <a:normAutofit/>
          </a:bodyPr>
          <a:lstStyle/>
          <a:p>
            <a:r>
              <a:rPr lang="zh-CN" altLang="en-US" u="sng" dirty="0">
                <a:solidFill>
                  <a:schemeClr val="tx1"/>
                </a:solidFill>
              </a:rPr>
              <a:t>内容建模</a:t>
            </a:r>
          </a:p>
        </p:txBody>
      </p:sp>
      <p:graphicFrame>
        <p:nvGraphicFramePr>
          <p:cNvPr id="6" name="内容占位符 5"/>
          <p:cNvGraphicFramePr>
            <a:graphicFrameLocks noGrp="1" noChangeAspect="1"/>
          </p:cNvGraphicFramePr>
          <p:nvPr>
            <p:ph idx="4294967295"/>
          </p:nvPr>
        </p:nvGraphicFramePr>
        <p:xfrm>
          <a:off x="0" y="1690688"/>
          <a:ext cx="6527800" cy="4351337"/>
        </p:xfrm>
        <a:graphic>
          <a:graphicData uri="http://schemas.openxmlformats.org/presentationml/2006/ole">
            <mc:AlternateContent xmlns:mc="http://schemas.openxmlformats.org/markup-compatibility/2006">
              <mc:Choice xmlns:v="urn:schemas-microsoft-com:vml" Requires="v">
                <p:oleObj spid="_x0000_s5174" name="Visio" r:id="rId4" imgW="8143846" imgH="5429174" progId="Visio.Drawing.15">
                  <p:embed/>
                </p:oleObj>
              </mc:Choice>
              <mc:Fallback>
                <p:oleObj name="Visio" r:id="rId4" imgW="8143846" imgH="5429174" progId="Visio.Drawing.15">
                  <p:embed/>
                  <p:pic>
                    <p:nvPicPr>
                      <p:cNvPr id="6" name="内容占位符 5"/>
                      <p:cNvPicPr/>
                      <p:nvPr/>
                    </p:nvPicPr>
                    <p:blipFill>
                      <a:blip r:embed="rId5"/>
                      <a:stretch>
                        <a:fillRect/>
                      </a:stretch>
                    </p:blipFill>
                    <p:spPr>
                      <a:xfrm>
                        <a:off x="0" y="1690688"/>
                        <a:ext cx="6527800" cy="4351337"/>
                      </a:xfrm>
                      <a:prstGeom prst="rect">
                        <a:avLst/>
                      </a:prstGeom>
                    </p:spPr>
                  </p:pic>
                </p:oleObj>
              </mc:Fallback>
            </mc:AlternateContent>
          </a:graphicData>
        </a:graphic>
      </p:graphicFrame>
      <p:graphicFrame>
        <p:nvGraphicFramePr>
          <p:cNvPr id="7" name="内容占位符 5"/>
          <p:cNvGraphicFramePr>
            <a:graphicFrameLocks noChangeAspect="1"/>
          </p:cNvGraphicFramePr>
          <p:nvPr>
            <p:extLst>
              <p:ext uri="{D42A27DB-BD31-4B8C-83A1-F6EECF244321}">
                <p14:modId xmlns:p14="http://schemas.microsoft.com/office/powerpoint/2010/main" val="625819067"/>
              </p:ext>
            </p:extLst>
          </p:nvPr>
        </p:nvGraphicFramePr>
        <p:xfrm>
          <a:off x="1722438" y="1843088"/>
          <a:ext cx="6527800" cy="4351337"/>
        </p:xfrm>
        <a:graphic>
          <a:graphicData uri="http://schemas.openxmlformats.org/presentationml/2006/ole">
            <mc:AlternateContent xmlns:mc="http://schemas.openxmlformats.org/markup-compatibility/2006">
              <mc:Choice xmlns:v="urn:schemas-microsoft-com:vml" Requires="v">
                <p:oleObj spid="_x0000_s5175" name="Visio" r:id="rId6" imgW="8143846" imgH="5429174" progId="Visio.Drawing.15">
                  <p:embed/>
                </p:oleObj>
              </mc:Choice>
              <mc:Fallback>
                <p:oleObj name="Visio" r:id="rId6" imgW="8143846" imgH="5429174" progId="Visio.Drawing.15">
                  <p:embed/>
                  <p:pic>
                    <p:nvPicPr>
                      <p:cNvPr id="7" name="内容占位符 5"/>
                      <p:cNvPicPr/>
                      <p:nvPr/>
                    </p:nvPicPr>
                    <p:blipFill>
                      <a:blip r:embed="rId5"/>
                      <a:stretch>
                        <a:fillRect/>
                      </a:stretch>
                    </p:blipFill>
                    <p:spPr>
                      <a:xfrm>
                        <a:off x="1722438" y="1843088"/>
                        <a:ext cx="6527800" cy="4351337"/>
                      </a:xfrm>
                      <a:prstGeom prst="rect">
                        <a:avLst/>
                      </a:prstGeom>
                    </p:spPr>
                  </p:pic>
                </p:oleObj>
              </mc:Fallback>
            </mc:AlternateContent>
          </a:graphicData>
        </a:graphic>
      </p:graphicFrame>
    </p:spTree>
    <p:extLst>
      <p:ext uri="{BB962C8B-B14F-4D97-AF65-F5344CB8AC3E}">
        <p14:creationId xmlns:p14="http://schemas.microsoft.com/office/powerpoint/2010/main" val="96181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4856" y="644525"/>
            <a:ext cx="3328872" cy="893763"/>
          </a:xfrm>
        </p:spPr>
        <p:txBody>
          <a:bodyPr>
            <a:normAutofit/>
          </a:bodyPr>
          <a:lstStyle/>
          <a:p>
            <a:r>
              <a:rPr lang="zh-CN" altLang="en-US" u="sng" dirty="0">
                <a:solidFill>
                  <a:schemeClr val="tx1"/>
                </a:solidFill>
              </a:rPr>
              <a:t>超文本建模</a:t>
            </a:r>
          </a:p>
        </p:txBody>
      </p:sp>
      <p:graphicFrame>
        <p:nvGraphicFramePr>
          <p:cNvPr id="6" name="内容占位符 5"/>
          <p:cNvGraphicFramePr>
            <a:graphicFrameLocks noGrp="1" noChangeAspect="1"/>
          </p:cNvGraphicFramePr>
          <p:nvPr>
            <p:ph idx="4294967295"/>
          </p:nvPr>
        </p:nvGraphicFramePr>
        <p:xfrm>
          <a:off x="0" y="1690688"/>
          <a:ext cx="6527800" cy="4351337"/>
        </p:xfrm>
        <a:graphic>
          <a:graphicData uri="http://schemas.openxmlformats.org/presentationml/2006/ole">
            <mc:AlternateContent xmlns:mc="http://schemas.openxmlformats.org/markup-compatibility/2006">
              <mc:Choice xmlns:v="urn:schemas-microsoft-com:vml" Requires="v">
                <p:oleObj spid="_x0000_s8228" name="Visio" r:id="rId3" imgW="8143846" imgH="5429174" progId="Visio.Drawing.15">
                  <p:embed/>
                </p:oleObj>
              </mc:Choice>
              <mc:Fallback>
                <p:oleObj name="Visio" r:id="rId3" imgW="8143846" imgH="5429174" progId="Visio.Drawing.15">
                  <p:embed/>
                  <p:pic>
                    <p:nvPicPr>
                      <p:cNvPr id="6" name="内容占位符 5"/>
                      <p:cNvPicPr/>
                      <p:nvPr/>
                    </p:nvPicPr>
                    <p:blipFill>
                      <a:blip r:embed="rId4"/>
                      <a:stretch>
                        <a:fillRect/>
                      </a:stretch>
                    </p:blipFill>
                    <p:spPr>
                      <a:xfrm>
                        <a:off x="0" y="1690688"/>
                        <a:ext cx="6527800" cy="4351337"/>
                      </a:xfrm>
                      <a:prstGeom prst="rect">
                        <a:avLst/>
                      </a:prstGeom>
                    </p:spPr>
                  </p:pic>
                </p:oleObj>
              </mc:Fallback>
            </mc:AlternateContent>
          </a:graphicData>
        </a:graphic>
      </p:graphicFrame>
      <p:graphicFrame>
        <p:nvGraphicFramePr>
          <p:cNvPr id="7" name="内容占位符 5"/>
          <p:cNvGraphicFramePr>
            <a:graphicFrameLocks noChangeAspect="1"/>
          </p:cNvGraphicFramePr>
          <p:nvPr/>
        </p:nvGraphicFramePr>
        <p:xfrm>
          <a:off x="1722438" y="1843088"/>
          <a:ext cx="6527800" cy="4351337"/>
        </p:xfrm>
        <a:graphic>
          <a:graphicData uri="http://schemas.openxmlformats.org/presentationml/2006/ole">
            <mc:AlternateContent xmlns:mc="http://schemas.openxmlformats.org/markup-compatibility/2006">
              <mc:Choice xmlns:v="urn:schemas-microsoft-com:vml" Requires="v">
                <p:oleObj spid="_x0000_s8229" name="Visio" r:id="rId5" imgW="8143846" imgH="5429174" progId="Visio.Drawing.15">
                  <p:embed/>
                </p:oleObj>
              </mc:Choice>
              <mc:Fallback>
                <p:oleObj name="Visio" r:id="rId5" imgW="8143846" imgH="5429174" progId="Visio.Drawing.15">
                  <p:embed/>
                  <p:pic>
                    <p:nvPicPr>
                      <p:cNvPr id="7" name="内容占位符 5"/>
                      <p:cNvPicPr/>
                      <p:nvPr/>
                    </p:nvPicPr>
                    <p:blipFill>
                      <a:blip r:embed="rId4"/>
                      <a:stretch>
                        <a:fillRect/>
                      </a:stretch>
                    </p:blipFill>
                    <p:spPr>
                      <a:xfrm>
                        <a:off x="1722438" y="1843088"/>
                        <a:ext cx="6527800" cy="4351337"/>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id="{1C44DD3B-7C83-448E-8334-D79409769C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6052" y="1538288"/>
            <a:ext cx="7217544" cy="4134542"/>
          </a:xfrm>
          <a:prstGeom prst="rect">
            <a:avLst/>
          </a:prstGeom>
        </p:spPr>
      </p:pic>
    </p:spTree>
    <p:extLst>
      <p:ext uri="{BB962C8B-B14F-4D97-AF65-F5344CB8AC3E}">
        <p14:creationId xmlns:p14="http://schemas.microsoft.com/office/powerpoint/2010/main" val="268042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4856" y="644525"/>
            <a:ext cx="2458861" cy="893763"/>
          </a:xfrm>
        </p:spPr>
        <p:txBody>
          <a:bodyPr>
            <a:normAutofit/>
          </a:bodyPr>
          <a:lstStyle/>
          <a:p>
            <a:r>
              <a:rPr lang="zh-CN" altLang="en-US" u="sng" dirty="0">
                <a:solidFill>
                  <a:schemeClr val="tx1"/>
                </a:solidFill>
              </a:rPr>
              <a:t>架构设计</a:t>
            </a:r>
          </a:p>
        </p:txBody>
      </p:sp>
      <p:graphicFrame>
        <p:nvGraphicFramePr>
          <p:cNvPr id="6" name="内容占位符 5"/>
          <p:cNvGraphicFramePr>
            <a:graphicFrameLocks noGrp="1" noChangeAspect="1"/>
          </p:cNvGraphicFramePr>
          <p:nvPr>
            <p:ph idx="4294967295"/>
            <p:extLst>
              <p:ext uri="{D42A27DB-BD31-4B8C-83A1-F6EECF244321}">
                <p14:modId xmlns:p14="http://schemas.microsoft.com/office/powerpoint/2010/main" val="4221926765"/>
              </p:ext>
            </p:extLst>
          </p:nvPr>
        </p:nvGraphicFramePr>
        <p:xfrm>
          <a:off x="0" y="1692231"/>
          <a:ext cx="6527800" cy="4351337"/>
        </p:xfrm>
        <a:graphic>
          <a:graphicData uri="http://schemas.openxmlformats.org/presentationml/2006/ole">
            <mc:AlternateContent xmlns:mc="http://schemas.openxmlformats.org/markup-compatibility/2006">
              <mc:Choice xmlns:v="urn:schemas-microsoft-com:vml" Requires="v">
                <p:oleObj spid="_x0000_s10266" name="Visio" r:id="rId3" imgW="8143846" imgH="5429174" progId="Visio.Drawing.15">
                  <p:embed/>
                </p:oleObj>
              </mc:Choice>
              <mc:Fallback>
                <p:oleObj name="Visio" r:id="rId3" imgW="8143846" imgH="5429174" progId="Visio.Drawing.15">
                  <p:embed/>
                  <p:pic>
                    <p:nvPicPr>
                      <p:cNvPr id="6" name="内容占位符 5"/>
                      <p:cNvPicPr/>
                      <p:nvPr/>
                    </p:nvPicPr>
                    <p:blipFill>
                      <a:blip r:embed="rId4"/>
                      <a:stretch>
                        <a:fillRect/>
                      </a:stretch>
                    </p:blipFill>
                    <p:spPr>
                      <a:xfrm>
                        <a:off x="0" y="1692231"/>
                        <a:ext cx="6527800" cy="4351337"/>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C67F5A12-FF47-49F6-B3F9-C9403B570A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809" y="1433055"/>
            <a:ext cx="4862905" cy="2468100"/>
          </a:xfrm>
          <a:prstGeom prst="rect">
            <a:avLst/>
          </a:prstGeom>
        </p:spPr>
      </p:pic>
      <p:sp>
        <p:nvSpPr>
          <p:cNvPr id="13" name="文本框 12">
            <a:extLst>
              <a:ext uri="{FF2B5EF4-FFF2-40B4-BE49-F238E27FC236}">
                <a16:creationId xmlns:a16="http://schemas.microsoft.com/office/drawing/2014/main" id="{A735C0FE-D29B-43AA-9F7A-22FE0E23FC70}"/>
              </a:ext>
            </a:extLst>
          </p:cNvPr>
          <p:cNvSpPr txBox="1"/>
          <p:nvPr/>
        </p:nvSpPr>
        <p:spPr>
          <a:xfrm>
            <a:off x="6897950" y="1843088"/>
            <a:ext cx="3571612" cy="1477328"/>
          </a:xfrm>
          <a:prstGeom prst="rect">
            <a:avLst/>
          </a:prstGeom>
          <a:noFill/>
        </p:spPr>
        <p:txBody>
          <a:bodyPr wrap="square" rtlCol="0">
            <a:spAutoFit/>
          </a:bodyPr>
          <a:lstStyle/>
          <a:p>
            <a:br>
              <a:rPr lang="zh-CN" altLang="en-US" dirty="0"/>
            </a:br>
            <a:r>
              <a:rPr lang="zh-CN" altLang="en-US" b="1" dirty="0">
                <a:latin typeface="宋体" panose="02010600030101010101" pitchFamily="2" charset="-122"/>
                <a:ea typeface="宋体" panose="02010600030101010101" pitchFamily="2" charset="-122"/>
              </a:rPr>
              <a:t>模型</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视图</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控制器模式</a:t>
            </a:r>
            <a:r>
              <a:rPr lang="zh-CN" altLang="en-US" dirty="0">
                <a:latin typeface="宋体" panose="02010600030101010101" pitchFamily="2" charset="-122"/>
                <a:ea typeface="宋体" panose="02010600030101010101" pitchFamily="2" charset="-122"/>
              </a:rPr>
              <a:t>，也称</a:t>
            </a:r>
            <a:r>
              <a:rPr lang="en-US" altLang="zh-CN" dirty="0">
                <a:latin typeface="宋体" panose="02010600030101010101" pitchFamily="2" charset="-122"/>
                <a:ea typeface="宋体" panose="02010600030101010101" pitchFamily="2" charset="-122"/>
              </a:rPr>
              <a:t>MVC</a:t>
            </a:r>
            <a:r>
              <a:rPr lang="zh-CN" altLang="en-US" dirty="0">
                <a:latin typeface="宋体" panose="02010600030101010101" pitchFamily="2" charset="-122"/>
                <a:ea typeface="宋体" panose="02010600030101010101" pitchFamily="2" charset="-122"/>
              </a:rPr>
              <a:t>模式。用一种业务逻辑、数据、界面显示分离的方法组织代码，将业务逻辑聚集到一个部件里面。</a:t>
            </a:r>
            <a:endParaRPr lang="en-US" altLang="zh-CN" dirty="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6433ACCE-C7A0-48D3-A2EF-09FD8D5C3C20}"/>
              </a:ext>
            </a:extLst>
          </p:cNvPr>
          <p:cNvSpPr txBox="1"/>
          <p:nvPr/>
        </p:nvSpPr>
        <p:spPr>
          <a:xfrm>
            <a:off x="1380809" y="4022199"/>
            <a:ext cx="8659836" cy="1980863"/>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1400" dirty="0">
                <a:latin typeface="宋体" panose="02010600030101010101" pitchFamily="2" charset="-122"/>
                <a:ea typeface="宋体" panose="02010600030101010101" pitchFamily="2" charset="-122"/>
              </a:rPr>
              <a:t>前端页面如（商品展示页面，用户查询页面，用户下单页面，买卖交易页面等可归为视图层，将信息通过前端技术的加工排版后，友好的展示给用户，提供用户和系统间的交互功能。 </a:t>
            </a:r>
          </a:p>
          <a:p>
            <a:pPr marL="285750" indent="-285750">
              <a:lnSpc>
                <a:spcPct val="150000"/>
              </a:lnSpc>
              <a:buFont typeface="Wingdings" panose="05000000000000000000" pitchFamily="2" charset="2"/>
              <a:buChar char="u"/>
            </a:pPr>
            <a:r>
              <a:rPr lang="zh-CN" altLang="en-US" sz="1400" dirty="0">
                <a:latin typeface="宋体" panose="02010600030101010101" pitchFamily="2" charset="-122"/>
                <a:ea typeface="宋体" panose="02010600030101010101" pitchFamily="2" charset="-122"/>
              </a:rPr>
              <a:t>数据持久化（数据库的设计，商品信息表，用户注册表，货物出售表等）可归为模型层，将这些重要信息永久的，安全的保存在数据库中，该层与视图层保持数据一致性。 </a:t>
            </a:r>
          </a:p>
          <a:p>
            <a:pPr marL="285750" indent="-285750">
              <a:lnSpc>
                <a:spcPct val="150000"/>
              </a:lnSpc>
              <a:buFont typeface="Wingdings" panose="05000000000000000000" pitchFamily="2" charset="2"/>
              <a:buChar char="u"/>
            </a:pPr>
            <a:r>
              <a:rPr lang="zh-CN" altLang="en-US" sz="1400" dirty="0">
                <a:latin typeface="宋体" panose="02010600030101010101" pitchFamily="2" charset="-122"/>
                <a:ea typeface="宋体" panose="02010600030101010101" pitchFamily="2" charset="-122"/>
              </a:rPr>
              <a:t>事务的捕获，分发，处理（捕获并处理前端传来的请求）</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可归为控制器层，进行响应的事务处理，是视图层与模型层之间的桥梁。 </a:t>
            </a:r>
          </a:p>
        </p:txBody>
      </p:sp>
    </p:spTree>
    <p:extLst>
      <p:ext uri="{BB962C8B-B14F-4D97-AF65-F5344CB8AC3E}">
        <p14:creationId xmlns:p14="http://schemas.microsoft.com/office/powerpoint/2010/main" val="3000987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702</TotalTime>
  <Words>741</Words>
  <Application>Microsoft Office PowerPoint</Application>
  <PresentationFormat>宽屏</PresentationFormat>
  <Paragraphs>58</Paragraphs>
  <Slides>11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1" baseType="lpstr">
      <vt:lpstr>方正兰亭超细黑简体</vt:lpstr>
      <vt:lpstr>华文新魏</vt:lpstr>
      <vt:lpstr>罗西钢笔行楷</vt:lpstr>
      <vt:lpstr>宋体</vt:lpstr>
      <vt:lpstr>Arial</vt:lpstr>
      <vt:lpstr>Consolas</vt:lpstr>
      <vt:lpstr>Garamond</vt:lpstr>
      <vt:lpstr>Wingdings</vt:lpstr>
      <vt:lpstr>环保</vt:lpstr>
      <vt:lpstr>Visio</vt:lpstr>
      <vt:lpstr>校园二手交易平台</vt:lpstr>
      <vt:lpstr>目录</vt:lpstr>
      <vt:lpstr>项目建议书</vt:lpstr>
      <vt:lpstr>项目建议书</vt:lpstr>
      <vt:lpstr>需求分析</vt:lpstr>
      <vt:lpstr>功能需求建模</vt:lpstr>
      <vt:lpstr>内容建模</vt:lpstr>
      <vt:lpstr>超文本建模</vt:lpstr>
      <vt:lpstr>架构设计</vt:lpstr>
      <vt:lpstr>架构设计</vt:lpstr>
      <vt:lpstr>总结&amp;展望</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校园二手商品交易平台</dc:title>
  <dc:creator>PC</dc:creator>
  <cp:lastModifiedBy>侯 雪静</cp:lastModifiedBy>
  <cp:revision>69</cp:revision>
  <dcterms:created xsi:type="dcterms:W3CDTF">2015-10-07T08:07:06Z</dcterms:created>
  <dcterms:modified xsi:type="dcterms:W3CDTF">2020-04-09T08:26:00Z</dcterms:modified>
</cp:coreProperties>
</file>