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3" r:id="rId3"/>
    <p:sldId id="274" r:id="rId4"/>
    <p:sldId id="267" r:id="rId5"/>
    <p:sldId id="261" r:id="rId6"/>
    <p:sldId id="268" r:id="rId7"/>
    <p:sldId id="270" r:id="rId8"/>
    <p:sldId id="275" r:id="rId9"/>
    <p:sldId id="276" r:id="rId10"/>
    <p:sldId id="280" r:id="rId11"/>
    <p:sldId id="277" r:id="rId12"/>
    <p:sldId id="278" r:id="rId13"/>
    <p:sldId id="279" r:id="rId14"/>
    <p:sldId id="259" r:id="rId15"/>
    <p:sldId id="281" r:id="rId16"/>
    <p:sldId id="282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404" autoAdjust="0"/>
  </p:normalViewPr>
  <p:slideViewPr>
    <p:cSldViewPr snapToGrid="0">
      <p:cViewPr varScale="1">
        <p:scale>
          <a:sx n="56" d="100"/>
          <a:sy n="56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7E6BF77-A6BA-4441-8CD3-14387349E13D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FC42AE-0D31-4A46-9E50-CF3DE330D8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71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Lightning talks are there to enable the audience to review as many potentially exciting ideas as possible in a short space of time. </a:t>
            </a:r>
          </a:p>
          <a:p>
            <a:r>
              <a:rPr lang="en-US" dirty="0" smtClean="0"/>
              <a:t>You are not there to provide the detail required for them to reproduce your work, you're there to inspire them to search out your work.</a:t>
            </a:r>
          </a:p>
          <a:p>
            <a:endParaRPr lang="en-US" sz="1300" dirty="0"/>
          </a:p>
          <a:p>
            <a:pPr defTabSz="966612"/>
            <a:r>
              <a:rPr lang="en-US" dirty="0" smtClean="0"/>
              <a:t>Get to your point early on. Don't leave it to the end. If you can make your point in 1 minute or 1 slide then go for it.</a:t>
            </a:r>
            <a:endParaRPr lang="en-SG" dirty="0" smtClean="0"/>
          </a:p>
          <a:p>
            <a:r>
              <a:rPr lang="en-US" sz="1300" dirty="0"/>
              <a:t>Use large images and as little text as possible</a:t>
            </a:r>
          </a:p>
          <a:p>
            <a:r>
              <a:rPr lang="en-US" sz="1300" dirty="0"/>
              <a:t>provide the minimum amount of background to give the context to make your point.</a:t>
            </a:r>
          </a:p>
          <a:p>
            <a:r>
              <a:rPr lang="en-US" dirty="0" smtClean="0"/>
              <a:t>DELIVERY is more important than CONTENT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C42AE-0D31-4A46-9E50-CF3DE330D8E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8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C42AE-0D31-4A46-9E50-CF3DE330D8E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74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C42AE-0D31-4A46-9E50-CF3DE330D8E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5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C42AE-0D31-4A46-9E50-CF3DE330D8E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71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C42AE-0D31-4A46-9E50-CF3DE330D8E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4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0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8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89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4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63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00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6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32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5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0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0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8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7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1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9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3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6BD2-9C8F-4023-AF0D-FC9FCAD7B264}" type="datetimeFigureOut">
              <a:rPr lang="en-SG" smtClean="0"/>
              <a:t>8/7/2017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C7E25E-18F6-4B7D-8C1B-990273E34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harecity.ie/research/sharecity100-database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rcg.is/1y3C17B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inaturalist.org/observa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i.org/10.15468/dl.okztbv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gbif.org/country/SG/abou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550" y="2553419"/>
            <a:ext cx="7766936" cy="928074"/>
          </a:xfrm>
        </p:spPr>
        <p:txBody>
          <a:bodyPr/>
          <a:lstStyle/>
          <a:p>
            <a:r>
              <a:rPr lang="en-SG" dirty="0" smtClean="0"/>
              <a:t>3 data science ideas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3660" y="3481490"/>
            <a:ext cx="2096826" cy="1096899"/>
          </a:xfrm>
        </p:spPr>
        <p:txBody>
          <a:bodyPr/>
          <a:lstStyle/>
          <a:p>
            <a:r>
              <a:rPr lang="en-SG" dirty="0" smtClean="0"/>
              <a:t>Lightning Talk</a:t>
            </a:r>
          </a:p>
          <a:p>
            <a:r>
              <a:rPr lang="en-SG" dirty="0"/>
              <a:t>8 Jul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3550" y="3540935"/>
            <a:ext cx="3187300" cy="1617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 smtClean="0"/>
              <a:t>Biodiversity</a:t>
            </a:r>
          </a:p>
          <a:p>
            <a:r>
              <a:rPr lang="en-SG" sz="2400" dirty="0" smtClean="0"/>
              <a:t>Food</a:t>
            </a:r>
          </a:p>
          <a:p>
            <a:r>
              <a:rPr lang="en-SG" sz="2400" dirty="0" smtClean="0"/>
              <a:t>People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564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2" y="327055"/>
            <a:ext cx="9467331" cy="3019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b="1" dirty="0" smtClean="0"/>
              <a:t>Null </a:t>
            </a:r>
            <a:r>
              <a:rPr lang="en-SG" sz="2400" b="1" dirty="0"/>
              <a:t>hypothesis: </a:t>
            </a:r>
            <a:endParaRPr lang="en-SG" sz="2400" b="1" dirty="0" smtClean="0"/>
          </a:p>
          <a:p>
            <a:pPr marL="0" indent="0">
              <a:buNone/>
            </a:pPr>
            <a:r>
              <a:rPr lang="en-SG" sz="2400" dirty="0" smtClean="0"/>
              <a:t>There are no useful trends.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Alternative Hypothesis:</a:t>
            </a:r>
            <a:endParaRPr lang="en-US" sz="2400" b="1" dirty="0"/>
          </a:p>
          <a:p>
            <a:r>
              <a:rPr lang="en-SG" sz="2400" dirty="0" smtClean="0"/>
              <a:t>The database already provides insights to trends, from which we can compare how Singapore is doing relative to others.</a:t>
            </a:r>
          </a:p>
          <a:p>
            <a:endParaRPr lang="en-S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0" y="3347050"/>
            <a:ext cx="7539360" cy="3447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8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162"/>
            <a:ext cx="8970047" cy="4101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9144000" y="0"/>
            <a:ext cx="3048000" cy="6967670"/>
            <a:chOff x="8896153" y="40893"/>
            <a:chExt cx="3186580" cy="72844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6153" y="40893"/>
              <a:ext cx="3186580" cy="26239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6153" y="2664850"/>
              <a:ext cx="3186580" cy="4660503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47534" y="253050"/>
            <a:ext cx="8596668" cy="52332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err="1" smtClean="0"/>
              <a:t>ShareCity</a:t>
            </a:r>
            <a:r>
              <a:rPr lang="en-SG" dirty="0" smtClean="0"/>
              <a:t> database</a:t>
            </a:r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534" y="799839"/>
            <a:ext cx="8596668" cy="442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Ongoing data collection for research, updated 2x year till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910" y="6134743"/>
            <a:ext cx="8760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Davies, A.R. et al. (2016) SHARECITY100 Database, Trinity College Dublin, Ireland. </a:t>
            </a:r>
          </a:p>
          <a:p>
            <a:r>
              <a:rPr lang="en-US" dirty="0" smtClean="0">
                <a:hlinkClick r:id="rId5"/>
              </a:rPr>
              <a:t>http://sharecity.ie/research/sharecity100-database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58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9264" y="2087593"/>
            <a:ext cx="3582518" cy="6728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Thought 3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179263" y="2760453"/>
            <a:ext cx="8189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There is a growing movement </a:t>
            </a:r>
            <a:r>
              <a:rPr lang="en-US" sz="2800" dirty="0" smtClean="0">
                <a:solidFill>
                  <a:schemeClr val="tx1"/>
                </a:solidFill>
              </a:rPr>
              <a:t>on </a:t>
            </a:r>
            <a:r>
              <a:rPr lang="en-US" sz="2800" dirty="0" smtClean="0">
                <a:solidFill>
                  <a:schemeClr val="tx1"/>
                </a:solidFill>
              </a:rPr>
              <a:t>food issues in Singapore. </a:t>
            </a:r>
            <a:r>
              <a:rPr lang="en-US" sz="2800" dirty="0" smtClean="0"/>
              <a:t>Where is this happening, what is being done, and where are the gaps?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79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3769" y="1932317"/>
            <a:ext cx="2702623" cy="6728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Question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248274" y="2605177"/>
            <a:ext cx="78612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Anecdotally, there has been a surge 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 “grow your own food movement</a:t>
            </a:r>
            <a:r>
              <a:rPr lang="en-US" sz="2800" dirty="0" smtClean="0">
                <a:solidFill>
                  <a:schemeClr val="tx1"/>
                </a:solidFill>
              </a:rPr>
              <a:t>”. Is this true? What </a:t>
            </a:r>
            <a:r>
              <a:rPr lang="en-US" sz="2800" dirty="0" smtClean="0">
                <a:solidFill>
                  <a:schemeClr val="tx1"/>
                </a:solidFill>
              </a:rPr>
              <a:t>is being grown, where and why? </a:t>
            </a:r>
            <a:r>
              <a:rPr lang="en-US" sz="2800" dirty="0" smtClean="0"/>
              <a:t>Is </a:t>
            </a:r>
            <a:r>
              <a:rPr lang="en-US" sz="2800" dirty="0" smtClean="0"/>
              <a:t>food grown enough for </a:t>
            </a:r>
            <a:r>
              <a:rPr lang="en-US" sz="2800" dirty="0" smtClean="0"/>
              <a:t>own use, or even to share? </a:t>
            </a:r>
            <a:r>
              <a:rPr lang="en-US" sz="2800" dirty="0" smtClean="0"/>
              <a:t>Is </a:t>
            </a:r>
            <a:r>
              <a:rPr lang="en-US" sz="2800" dirty="0" smtClean="0"/>
              <a:t>food grown where it is needed?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21"/>
            <a:ext cx="8522898" cy="4320711"/>
          </a:xfrm>
          <a:prstGeom prst="rect">
            <a:avLst/>
          </a:prstGeom>
        </p:spPr>
      </p:pic>
      <p:pic>
        <p:nvPicPr>
          <p:cNvPr id="7170" name="Picture 2" descr="No automatic alt text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4" y="5307632"/>
            <a:ext cx="1621766" cy="15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505" y="3144358"/>
            <a:ext cx="7395893" cy="3589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0465" y="493830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5"/>
              </a:rPr>
              <a:t>http://arcg.is/1y3C17B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459280" y="912119"/>
            <a:ext cx="3543117" cy="1754326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 smtClean="0"/>
              <a:t>125 points after 4 days</a:t>
            </a:r>
          </a:p>
          <a:p>
            <a:r>
              <a:rPr lang="en-SG" dirty="0" smtClean="0"/>
              <a:t>Would like to tweak form to include quantity of harvest, ownership, </a:t>
            </a:r>
            <a:r>
              <a:rPr lang="en-SG" dirty="0" err="1" smtClean="0"/>
              <a:t>etc</a:t>
            </a:r>
            <a:endParaRPr lang="en-SG" dirty="0" smtClean="0"/>
          </a:p>
          <a:p>
            <a:r>
              <a:rPr lang="en-SG" dirty="0" smtClean="0"/>
              <a:t>And to spread the form to more people over 1-2 weeks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51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2" y="327055"/>
            <a:ext cx="9467331" cy="3019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b="1" dirty="0" smtClean="0"/>
              <a:t>Null </a:t>
            </a:r>
            <a:r>
              <a:rPr lang="en-SG" sz="2400" b="1" dirty="0"/>
              <a:t>hypothesis: </a:t>
            </a:r>
            <a:endParaRPr lang="en-SG" sz="2400" b="1" dirty="0" smtClean="0"/>
          </a:p>
          <a:p>
            <a:pPr marL="0" indent="0">
              <a:buNone/>
            </a:pPr>
            <a:r>
              <a:rPr lang="en-SG" sz="2400" dirty="0" smtClean="0"/>
              <a:t>There are no useful trends.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Alternative Hypothesis:</a:t>
            </a:r>
            <a:endParaRPr lang="en-US" sz="2400" b="1" dirty="0"/>
          </a:p>
          <a:p>
            <a:r>
              <a:rPr lang="en-SG" sz="2400" dirty="0" smtClean="0"/>
              <a:t>Crowd-sourcing and public data can provide us a reliable basis for extracting meaningful insights.</a:t>
            </a:r>
            <a:endParaRPr lang="en-SG" sz="2400" dirty="0" smtClean="0"/>
          </a:p>
          <a:p>
            <a:endParaRPr lang="en-S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95" y="3230623"/>
            <a:ext cx="7395893" cy="35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293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Some geospatial information which I already have from Data.Gov.sg or self-collected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Ground verification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Town</a:t>
            </a:r>
            <a:endParaRPr lang="en-US" sz="2000" dirty="0"/>
          </a:p>
          <a:p>
            <a:r>
              <a:rPr lang="en-US" sz="2000" dirty="0"/>
              <a:t>HDB</a:t>
            </a:r>
          </a:p>
          <a:p>
            <a:r>
              <a:rPr lang="en-US" sz="2000" dirty="0"/>
              <a:t>Parks</a:t>
            </a:r>
          </a:p>
          <a:p>
            <a:r>
              <a:rPr lang="en-US" sz="2000" dirty="0"/>
              <a:t>Park connector</a:t>
            </a:r>
          </a:p>
          <a:p>
            <a:r>
              <a:rPr lang="en-US" sz="2000" dirty="0"/>
              <a:t>Community gardens</a:t>
            </a:r>
          </a:p>
          <a:p>
            <a:r>
              <a:rPr lang="en-US" sz="2000" dirty="0"/>
              <a:t>Community spaces</a:t>
            </a:r>
          </a:p>
          <a:p>
            <a:pPr marL="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1014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3769" y="1932317"/>
            <a:ext cx="3306473" cy="6728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Thought 1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213768" y="2605177"/>
            <a:ext cx="8189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Singapore’s urban biodiversity has been in the news, are citizen postings useful for planning &amp; conservation decisions?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878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3769" y="1932317"/>
            <a:ext cx="2702623" cy="6728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Question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213768" y="2605177"/>
            <a:ext cx="7861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Are “Research Grade” sightings posted on </a:t>
            </a:r>
            <a:r>
              <a:rPr lang="en-US" sz="2800" dirty="0" err="1" smtClean="0">
                <a:solidFill>
                  <a:schemeClr val="tx1"/>
                </a:solidFill>
              </a:rPr>
              <a:t>iNaturalist</a:t>
            </a:r>
            <a:r>
              <a:rPr lang="en-US" sz="2800" dirty="0" smtClean="0">
                <a:solidFill>
                  <a:schemeClr val="tx1"/>
                </a:solidFill>
              </a:rPr>
              <a:t> accurate enough to be used to inform planning of </a:t>
            </a:r>
            <a:r>
              <a:rPr lang="en-US" sz="2800" dirty="0" err="1" smtClean="0">
                <a:solidFill>
                  <a:schemeClr val="tx1"/>
                </a:solidFill>
              </a:rPr>
              <a:t>landuse</a:t>
            </a:r>
            <a:r>
              <a:rPr lang="en-US" sz="2800" dirty="0" smtClean="0">
                <a:solidFill>
                  <a:schemeClr val="tx1"/>
                </a:solidFill>
              </a:rPr>
              <a:t> and conservation </a:t>
            </a:r>
            <a:r>
              <a:rPr lang="en-US" sz="2800" dirty="0" err="1" smtClean="0">
                <a:solidFill>
                  <a:schemeClr val="tx1"/>
                </a:solidFill>
              </a:rPr>
              <a:t>priorisation</a:t>
            </a:r>
            <a:r>
              <a:rPr lang="en-US" sz="2800" dirty="0" smtClean="0">
                <a:solidFill>
                  <a:schemeClr val="tx1"/>
                </a:solidFill>
              </a:rPr>
              <a:t>, especially for the threatened and cryptic species?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iNaturalist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26" y="2380891"/>
            <a:ext cx="2381820" cy="42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12" y="327054"/>
            <a:ext cx="9536341" cy="4416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b="1" dirty="0" smtClean="0"/>
              <a:t>Null </a:t>
            </a:r>
            <a:r>
              <a:rPr lang="en-SG" sz="2400" b="1" dirty="0"/>
              <a:t>hypothesis: </a:t>
            </a:r>
            <a:endParaRPr lang="en-SG" sz="2400" b="1" dirty="0" smtClean="0"/>
          </a:p>
          <a:p>
            <a:pPr marL="0" indent="0">
              <a:buNone/>
            </a:pPr>
            <a:r>
              <a:rPr lang="en-SG" sz="2400" dirty="0" smtClean="0"/>
              <a:t>“Research Grade” data submitted by citizens is </a:t>
            </a:r>
            <a:r>
              <a:rPr lang="en-SG" sz="2400" dirty="0"/>
              <a:t>not accurate enough </a:t>
            </a:r>
            <a:r>
              <a:rPr lang="en-SG" sz="2400" dirty="0" smtClean="0"/>
              <a:t>to inform </a:t>
            </a:r>
            <a:r>
              <a:rPr lang="en-SG" sz="2400" dirty="0" err="1"/>
              <a:t>landuse</a:t>
            </a:r>
            <a:r>
              <a:rPr lang="en-SG" sz="2400" dirty="0"/>
              <a:t> and conservation </a:t>
            </a:r>
            <a:r>
              <a:rPr lang="en-SG" sz="2400" dirty="0" err="1" smtClean="0"/>
              <a:t>priorisation</a:t>
            </a:r>
            <a:r>
              <a:rPr lang="en-SG" sz="2400" dirty="0" smtClean="0"/>
              <a:t> decisions.</a:t>
            </a:r>
            <a:endParaRPr lang="en-SG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Alternative Hypothesis:</a:t>
            </a:r>
            <a:endParaRPr lang="en-US" sz="2400" b="1" dirty="0"/>
          </a:p>
          <a:p>
            <a:r>
              <a:rPr lang="en-SG" sz="2400" dirty="0" smtClean="0"/>
              <a:t>Community-rated “Research Grade” data are accurate enough to </a:t>
            </a:r>
            <a:r>
              <a:rPr lang="en-SG" sz="2400" dirty="0"/>
              <a:t>used to inform planning of </a:t>
            </a:r>
            <a:r>
              <a:rPr lang="en-SG" sz="2400" dirty="0" err="1"/>
              <a:t>landuse</a:t>
            </a:r>
            <a:r>
              <a:rPr lang="en-SG" sz="2400" dirty="0"/>
              <a:t> and conservation </a:t>
            </a:r>
            <a:r>
              <a:rPr lang="en-SG" sz="2400" dirty="0" err="1" smtClean="0"/>
              <a:t>priorisation</a:t>
            </a:r>
            <a:r>
              <a:rPr lang="en-SG" sz="2400" dirty="0" smtClean="0"/>
              <a:t>. These are likely information are submitted by individuals with most submitted observations, and are in the right locations and seasons</a:t>
            </a:r>
          </a:p>
          <a:p>
            <a:endParaRPr lang="en-S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442" y="4291124"/>
            <a:ext cx="4928558" cy="2470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3119" y="5804933"/>
            <a:ext cx="448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hlinkClick r:id="rId4"/>
              </a:rPr>
              <a:t>http://www.inaturalist.org/observations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8" name="Picture 2" descr="iNaturalistAp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492" y="872933"/>
            <a:ext cx="1869369" cy="332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9022" r="44853" b="33708"/>
          <a:stretch/>
        </p:blipFill>
        <p:spPr>
          <a:xfrm>
            <a:off x="139931" y="621731"/>
            <a:ext cx="6735153" cy="2536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931" y="136489"/>
            <a:ext cx="441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hlinkClick r:id="rId4"/>
              </a:rPr>
              <a:t>http://www.gbif.org/country/SG/about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540021" y="2398278"/>
            <a:ext cx="4618575" cy="69015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54782"/>
          <a:stretch/>
        </p:blipFill>
        <p:spPr>
          <a:xfrm>
            <a:off x="4934309" y="4780407"/>
            <a:ext cx="7061808" cy="1327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69331" y="3943193"/>
            <a:ext cx="950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GBIF.org Occurrence Download </a:t>
            </a:r>
            <a:r>
              <a:rPr lang="en-US" dirty="0" smtClean="0">
                <a:hlinkClick r:id="rId6"/>
              </a:rPr>
              <a:t>http://doi.org/10.15468/dl.okztbv</a:t>
            </a:r>
            <a:endParaRPr lang="en-US" dirty="0" smtClean="0"/>
          </a:p>
          <a:p>
            <a:r>
              <a:rPr lang="en-US" dirty="0" smtClean="0"/>
              <a:t>44 columns, some with missing data</a:t>
            </a:r>
            <a:endParaRPr lang="en-SG" dirty="0"/>
          </a:p>
        </p:txBody>
      </p:sp>
      <p:sp>
        <p:nvSpPr>
          <p:cNvPr id="11" name="Down Arrow 10"/>
          <p:cNvSpPr/>
          <p:nvPr/>
        </p:nvSpPr>
        <p:spPr>
          <a:xfrm>
            <a:off x="2969331" y="3229857"/>
            <a:ext cx="931653" cy="67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59395" y="4589524"/>
            <a:ext cx="2296224" cy="2526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 smtClean="0"/>
              <a:t>Focus areas:</a:t>
            </a:r>
          </a:p>
          <a:p>
            <a:r>
              <a:rPr lang="en-SG" sz="2000" dirty="0" smtClean="0"/>
              <a:t>Birds</a:t>
            </a:r>
          </a:p>
          <a:p>
            <a:r>
              <a:rPr lang="en-SG" sz="2000" dirty="0" smtClean="0"/>
              <a:t>Butterflies</a:t>
            </a:r>
          </a:p>
          <a:p>
            <a:r>
              <a:rPr lang="en-SG" sz="2000" dirty="0" smtClean="0"/>
              <a:t>Otters</a:t>
            </a:r>
          </a:p>
          <a:p>
            <a:r>
              <a:rPr lang="en-SG" sz="2000" dirty="0" smtClean="0"/>
              <a:t>Dolphins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9536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6" y="2852018"/>
            <a:ext cx="8271343" cy="3609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4162425"/>
            <a:ext cx="4591050" cy="26955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7534" y="322570"/>
            <a:ext cx="8596668" cy="6608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Other useful datasets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7534" y="1395862"/>
            <a:ext cx="9983394" cy="10885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2000" dirty="0" smtClean="0"/>
              <a:t>Individual / organisation postings on Facebook. </a:t>
            </a:r>
          </a:p>
          <a:p>
            <a:pPr marL="0" indent="0">
              <a:buFont typeface="Wingdings 3" charset="2"/>
              <a:buNone/>
            </a:pPr>
            <a:r>
              <a:rPr lang="en-SG" sz="2000" dirty="0" smtClean="0"/>
              <a:t>Call data by Facebook’s Official API (or the old fashioned way, search + download)</a:t>
            </a:r>
          </a:p>
          <a:p>
            <a:endParaRPr lang="en-S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1277" y="6133261"/>
            <a:ext cx="2071937" cy="3279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 smtClean="0"/>
              <a:t>Dolphins!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42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4" y="1265667"/>
            <a:ext cx="7159924" cy="500044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47534" y="253050"/>
            <a:ext cx="8596668" cy="52332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Other useful data sources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7534" y="799839"/>
            <a:ext cx="9983394" cy="442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Built-up areas, parks, </a:t>
            </a:r>
            <a:r>
              <a:rPr lang="en-US" dirty="0" err="1"/>
              <a:t>etc</a:t>
            </a:r>
            <a:r>
              <a:rPr lang="en-US" dirty="0"/>
              <a:t> based on Singapore Map (JSON) available from </a:t>
            </a:r>
            <a:r>
              <a:rPr lang="en-US" dirty="0" err="1" smtClean="0"/>
              <a:t>OneMap</a:t>
            </a:r>
            <a:endParaRPr lang="en-US" dirty="0"/>
          </a:p>
        </p:txBody>
      </p:sp>
      <p:pic>
        <p:nvPicPr>
          <p:cNvPr id="5" name="Picture 2" descr="Image result for singapore red data 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50" y="1414733"/>
            <a:ext cx="2600704" cy="3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ingapore nature guide n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019" y="2812212"/>
            <a:ext cx="212415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96516" y="1259457"/>
            <a:ext cx="3582518" cy="6728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Thought 2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196515" y="1932317"/>
            <a:ext cx="81890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People have always been sharing, collaborating, lending, gifting. It is a mechanism that helps build friendship and family relations. 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tx1"/>
                </a:solidFill>
              </a:rPr>
              <a:t>People are increasingly sharing across their immediate communities – where is this happening, what is being shared, and how is it happening?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3769" y="1932317"/>
            <a:ext cx="2702623" cy="6728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Question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248274" y="2605177"/>
            <a:ext cx="78612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are the trends already emerging in </a:t>
            </a:r>
            <a:r>
              <a:rPr lang="en-US" sz="2800" dirty="0" err="1" smtClean="0">
                <a:solidFill>
                  <a:schemeClr val="tx1"/>
                </a:solidFill>
              </a:rPr>
              <a:t>ShareCity</a:t>
            </a:r>
            <a:r>
              <a:rPr lang="en-US" sz="2800" dirty="0" smtClean="0">
                <a:solidFill>
                  <a:schemeClr val="tx1"/>
                </a:solidFill>
              </a:rPr>
              <a:t> database? How does Singapore compare with other cities / countries?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90" y="4347713"/>
            <a:ext cx="5159510" cy="235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9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626</Words>
  <Application>Microsoft Office PowerPoint</Application>
  <PresentationFormat>Widescreen</PresentationFormat>
  <Paragraphs>81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3 data science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geospatial information which I already have from Data.Gov.sg or self-collected</vt:lpstr>
    </vt:vector>
  </TitlesOfParts>
  <Company>DHI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Cuifen</dc:creator>
  <cp:lastModifiedBy>Pui Cuifen</cp:lastModifiedBy>
  <cp:revision>77</cp:revision>
  <cp:lastPrinted>2017-07-08T00:50:51Z</cp:lastPrinted>
  <dcterms:created xsi:type="dcterms:W3CDTF">2017-07-07T13:55:26Z</dcterms:created>
  <dcterms:modified xsi:type="dcterms:W3CDTF">2017-07-08T00:59:25Z</dcterms:modified>
</cp:coreProperties>
</file>