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25497C7-2B1E-4A07-9320-D19BE3E79C5B}">
          <p14:sldIdLst>
            <p14:sldId id="256"/>
            <p14:sldId id="257"/>
            <p14:sldId id="258"/>
            <p14:sldId id="264"/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876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1673D-3EA2-45A7-B8C4-4ABA540C6F5E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62C2-AE8D-470A-8A1A-9AC7283C6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4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subway stations generally have high geo-influence restaurants usually have high geo-susceptibility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662C2-AE8D-470A-8A1A-9AC7283C6A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4558D-F3D9-4F33-A0F1-720BAEA75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C6FAA-BEAE-4EE7-9638-B91EA63D5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F3B17-0094-474C-B372-12C8CF4F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752-02F0-4BE3-BBA2-A1FEF86C2FE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6C164-3EEB-4A99-B866-2268483B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47734-6047-4AB2-AA87-44F8F828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97F-2602-4C8D-AC42-4CE62F0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2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5429C-7F24-48CD-81A0-10E48F5B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E6EB85-39FA-4545-A902-6DB2444CC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13B61-FFFA-4BB4-B01B-66F1987C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752-02F0-4BE3-BBA2-A1FEF86C2FE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3CFAA-BC02-47BE-91CE-8AC3021F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C5A45-1812-4DF6-8D20-D69E2EB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97F-2602-4C8D-AC42-4CE62F0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6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053AAB-8203-482C-A65E-62BB5906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15E4B-3539-4223-8B2D-E66A6CFB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29FA6-3E5A-48EB-8691-1B0B7F09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752-02F0-4BE3-BBA2-A1FEF86C2FE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4E7B1-3D18-463D-8604-61817189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99CCD-6940-4610-BA89-507EFD91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97F-2602-4C8D-AC42-4CE62F0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8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C1360-4007-4142-844E-AC2F663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40699-EDDB-4E3D-898B-91FE726F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1605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F1C1D-6F2E-4B33-BA24-6914C7BF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69D47752-02F0-4BE3-BBA2-A1FEF86C2FE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128FD-6E82-4B2F-BB58-E6992D13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131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29CDA-FA2E-4D3A-9058-AF07B667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132"/>
            <a:ext cx="2743200" cy="365125"/>
          </a:xfrm>
        </p:spPr>
        <p:txBody>
          <a:bodyPr/>
          <a:lstStyle/>
          <a:p>
            <a:fld id="{E451B97F-2602-4C8D-AC42-4CE62F0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9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48AB9-9E28-4E79-AFE6-12D661B2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9B44D-D8EE-41ED-9083-CEB9B030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15592-A720-4779-8466-EAEF868E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752-02F0-4BE3-BBA2-A1FEF86C2FE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5AB77-4B59-4238-892E-0AA8A569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01986-AA9D-4167-B8DB-141D5F4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97F-2602-4C8D-AC42-4CE62F0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7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0C307-304A-49B0-A5AB-11D81040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4E2F1-D3BD-419C-9DFF-C11286BF4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9C4D27-6F79-4C72-BD6C-E7EACDB3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2E493-9F3A-4101-9B04-6764FC17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752-02F0-4BE3-BBA2-A1FEF86C2FE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4656B-E591-4E78-B960-4CE1453B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1DA66-BA9D-49B9-98B6-688A8953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97F-2602-4C8D-AC42-4CE62F0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8E89F-975D-44EE-8C13-E67F8994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A1D6C-85FA-4342-9ED5-8730C364C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421CA6-F68F-4997-BEEE-28BBA47E2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176BFE-C1F9-49BF-9181-BD75AEFBE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18886D-1324-46C4-9D9F-DC69B4A47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F91ED8-B5DE-4F9E-BF12-A0A7C9C1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752-02F0-4BE3-BBA2-A1FEF86C2FE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950EE7-BDE0-4EBC-B13C-AF1FDC65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4968CA-F9E7-47BA-BF83-D1B1271E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97F-2602-4C8D-AC42-4CE62F0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67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0704E-16E2-4F86-9E9E-FF4E61B1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8F8B09-A22C-4D9E-BE46-FA18B22F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752-02F0-4BE3-BBA2-A1FEF86C2FE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E815A1-4483-459D-9C9E-CA154174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90035D-931E-4BAC-A556-A71B9002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97F-2602-4C8D-AC42-4CE62F0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4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41AB8-C836-4F9A-B0DC-128908A4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752-02F0-4BE3-BBA2-A1FEF86C2FE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D3294F-64F0-475F-BAB4-53693A06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A71D1-B65D-4239-AD8C-170FD0E9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97F-2602-4C8D-AC42-4CE62F0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9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64BEE-F3B4-4432-9757-424CDC0B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BA50C-DFE0-461E-BC32-F2E435B0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9E1B5C-728A-4AE8-A11B-C97B9C7C3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9F788-E7FA-43C4-A119-9A5A02D0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752-02F0-4BE3-BBA2-A1FEF86C2FE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18F78-9131-4DC1-BA11-C21342BC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09D9C-F484-49A0-A763-4A2EFB19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97F-2602-4C8D-AC42-4CE62F0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1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46DE-D4D4-40B8-BFF3-22400B46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E07C6C-8F07-4A0A-B852-C7D46211F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0B301A-6506-4944-8AEA-38477B33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ACE1E-B29F-478B-928B-F6E4A333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7752-02F0-4BE3-BBA2-A1FEF86C2FE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F67D3-D556-4F6C-A73A-5DE8E3AE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890F8-E55E-4B03-9824-0C35688E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97F-2602-4C8D-AC42-4CE62F0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31DFF4-965F-4653-AE4C-05335014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D5B243-919F-46FC-A4B8-488704B3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76F6C-68AF-4A73-BEAA-A1FA656CE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7752-02F0-4BE3-BBA2-A1FEF86C2FE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483C8-47EB-4A90-BD0A-78DF3BAC0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18C6E-9B81-4A3F-813D-DE12DDF5C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B97F-2602-4C8D-AC42-4CE62F02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8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hyperlink" Target="mailto:way.wh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603DE-9A83-4033-8EAC-46CC1C313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913" y="1600199"/>
            <a:ext cx="9744173" cy="1422746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Exploiting POI-Specific Geographical Influence for Point-Of-Interest Recommendation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C3FCB2-FD68-4DE3-8BD1-A3D64C39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5716"/>
            <a:ext cx="9144000" cy="940145"/>
          </a:xfrm>
        </p:spPr>
        <p:txBody>
          <a:bodyPr/>
          <a:lstStyle/>
          <a:p>
            <a:r>
              <a:rPr lang="en-US" altLang="zh-CN" b="1" dirty="0"/>
              <a:t>Hao Wang</a:t>
            </a:r>
            <a:r>
              <a:rPr lang="en-US" altLang="zh-CN" dirty="0"/>
              <a:t>, Huawei Shen, </a:t>
            </a:r>
            <a:r>
              <a:rPr lang="en-US" altLang="zh-CN" dirty="0" err="1"/>
              <a:t>Wentao</a:t>
            </a:r>
            <a:r>
              <a:rPr lang="en-US" altLang="zh-CN" dirty="0"/>
              <a:t> Ouyang and </a:t>
            </a:r>
            <a:r>
              <a:rPr lang="en-US" altLang="zh-CN" dirty="0" err="1"/>
              <a:t>Xueqi</a:t>
            </a:r>
            <a:r>
              <a:rPr lang="en-US" altLang="zh-CN" dirty="0"/>
              <a:t> Cheng</a:t>
            </a:r>
          </a:p>
          <a:p>
            <a:r>
              <a:rPr lang="en-US" altLang="zh-CN" dirty="0"/>
              <a:t>Institute of Computing Technology, Chinese Academy of Sciences</a:t>
            </a:r>
            <a:endParaRPr lang="zh-CN" altLang="en-US" dirty="0"/>
          </a:p>
        </p:txBody>
      </p:sp>
      <p:pic>
        <p:nvPicPr>
          <p:cNvPr id="4" name="图片 6" descr="C:\Users\Huihui\Desktop\png\1_2计算所logo（小）.png1_2计算所logo（小）">
            <a:extLst>
              <a:ext uri="{FF2B5EF4-FFF2-40B4-BE49-F238E27FC236}">
                <a16:creationId xmlns:a16="http://schemas.microsoft.com/office/drawing/2014/main" id="{C4EA7CED-D2C5-4B29-AAAE-5802EEEC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45928" y="5568632"/>
            <a:ext cx="3700144" cy="495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025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A19BC-18BB-4FAE-83F6-895E4C53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F1F35B-841B-4A87-A452-48CB92E98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POI-specific geographical influence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Distance effect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altLang="zh-CN" dirty="0"/>
                  <a:t>: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relationship between influence and distance</a:t>
                </a:r>
                <a:endParaRPr lang="en-US" altLang="zh-CN" b="1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2400" b="1" dirty="0"/>
                  <a:t>Four types of non-linear distance functions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F1F35B-841B-4A87-A452-48CB92E98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80EF051-59CD-4595-920D-69134F4AF4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802927"/>
                  </p:ext>
                </p:extLst>
              </p:nvPr>
            </p:nvGraphicFramePr>
            <p:xfrm>
              <a:off x="2833290" y="3664547"/>
              <a:ext cx="6525419" cy="221475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3267061997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729793902"/>
                        </a:ext>
                      </a:extLst>
                    </a:gridCol>
                    <a:gridCol w="1724819">
                      <a:extLst>
                        <a:ext uri="{9D8B030D-6E8A-4147-A177-3AD203B41FA5}">
                          <a16:colId xmlns:a16="http://schemas.microsoft.com/office/drawing/2014/main" val="839857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Form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Pre-learning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2098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Power-law function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Yes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047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Power-law function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101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Exponential function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69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Hyperbolic function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966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80EF051-59CD-4595-920D-69134F4AF4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802927"/>
                  </p:ext>
                </p:extLst>
              </p:nvPr>
            </p:nvGraphicFramePr>
            <p:xfrm>
              <a:off x="2833290" y="3664547"/>
              <a:ext cx="6525419" cy="221475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3267061997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729793902"/>
                        </a:ext>
                      </a:extLst>
                    </a:gridCol>
                    <a:gridCol w="1724819">
                      <a:extLst>
                        <a:ext uri="{9D8B030D-6E8A-4147-A177-3AD203B41FA5}">
                          <a16:colId xmlns:a16="http://schemas.microsoft.com/office/drawing/2014/main" val="83985743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Form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Pre-learning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2098724"/>
                      </a:ext>
                    </a:extLst>
                  </a:tr>
                  <a:tr h="401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Power-law function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7007" t="-106061" r="-71571" b="-3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Yes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047622"/>
                      </a:ext>
                    </a:extLst>
                  </a:tr>
                  <a:tr h="401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Power-law function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7007" t="-206061" r="-71571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101386"/>
                      </a:ext>
                    </a:extLst>
                  </a:tr>
                  <a:tr h="401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Exponential function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7007" t="-306061" r="-71571" b="-1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69613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Hyperbolic function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7007" t="-265347" r="-71571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9664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506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E7AE0-1F0F-49B9-96B3-E8BD7E4D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13B15-5402-4F87-A8AA-760E5C32B8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POI-specific geographical influence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POI-specific correlation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correlation depends on what the involved POIs are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2400" dirty="0"/>
                  <a:t>Two latent vectors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groupCh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groupCh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13B15-5402-4F87-A8AA-760E5C32B8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29D5C7B0-D460-418C-A8DC-C5C594EDA331}"/>
              </a:ext>
            </a:extLst>
          </p:cNvPr>
          <p:cNvGrpSpPr/>
          <p:nvPr/>
        </p:nvGrpSpPr>
        <p:grpSpPr>
          <a:xfrm>
            <a:off x="3402417" y="5046668"/>
            <a:ext cx="5387165" cy="1107120"/>
            <a:chOff x="3820831" y="2798726"/>
            <a:chExt cx="5387165" cy="110712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DDC3115-2D33-4B36-BBC5-4247A2E902E7}"/>
                </a:ext>
              </a:extLst>
            </p:cNvPr>
            <p:cNvGrpSpPr/>
            <p:nvPr/>
          </p:nvGrpSpPr>
          <p:grpSpPr>
            <a:xfrm>
              <a:off x="6812827" y="2841859"/>
              <a:ext cx="2395169" cy="1063987"/>
              <a:chOff x="13048858" y="3630316"/>
              <a:chExt cx="2395169" cy="1063987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73ED6373-DE1A-445E-940F-55BEADA34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72030" y="3667932"/>
                <a:ext cx="571997" cy="474876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42121DC-1E86-4777-AF68-7B91CB31D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48858" y="3630316"/>
                <a:ext cx="571997" cy="550109"/>
              </a:xfrm>
              <a:prstGeom prst="rect">
                <a:avLst/>
              </a:prstGeom>
            </p:spPr>
          </p:pic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BFCF2162-098F-4E7C-ADB8-F57018692788}"/>
                  </a:ext>
                </a:extLst>
              </p:cNvPr>
              <p:cNvCxnSpPr>
                <a:cxnSpLocks/>
                <a:stCxn id="7" idx="3"/>
                <a:endCxn id="6" idx="1"/>
              </p:cNvCxnSpPr>
              <p:nvPr/>
            </p:nvCxnSpPr>
            <p:spPr>
              <a:xfrm flipV="1">
                <a:off x="13620855" y="3905370"/>
                <a:ext cx="1251175" cy="1"/>
              </a:xfrm>
              <a:prstGeom prst="straightConnector1">
                <a:avLst/>
              </a:prstGeom>
              <a:ln w="25400"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35DE4550-D13B-4194-95A4-8155422A809D}"/>
                      </a:ext>
                    </a:extLst>
                  </p:cNvPr>
                  <p:cNvSpPr/>
                  <p:nvPr/>
                </p:nvSpPr>
                <p:spPr>
                  <a:xfrm>
                    <a:off x="14926169" y="4046049"/>
                    <a:ext cx="511486" cy="6482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groupCh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8D24E7AE-6D87-40E2-B61B-C932CD04AF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26169" y="4046049"/>
                    <a:ext cx="511486" cy="6482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429" t="-14953" r="-34524" b="-102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2C942554-3F2C-4810-8D4F-B21B4C8F9864}"/>
                      </a:ext>
                    </a:extLst>
                  </p:cNvPr>
                  <p:cNvSpPr/>
                  <p:nvPr/>
                </p:nvSpPr>
                <p:spPr>
                  <a:xfrm>
                    <a:off x="13102997" y="4046049"/>
                    <a:ext cx="511486" cy="6111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groupCh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B99E1FF7-587D-4374-B083-F109A5929C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2997" y="4046049"/>
                    <a:ext cx="511486" cy="6111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429" t="-15842" r="-34524" b="-168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76E8AC0-76FB-4A31-96BF-CB25582B974C}"/>
                    </a:ext>
                  </a:extLst>
                </p:cNvPr>
                <p:cNvSpPr/>
                <p:nvPr/>
              </p:nvSpPr>
              <p:spPr>
                <a:xfrm>
                  <a:off x="3820831" y="2798726"/>
                  <a:ext cx="2134897" cy="9392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groupCh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dirty="0"/>
                          <m:t> </m:t>
                        </m:r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groupCh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76E8AC0-76FB-4A31-96BF-CB25582B9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831" y="2798726"/>
                  <a:ext cx="2134897" cy="9392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B69BDF-9F92-4D99-B06A-5C88B8BB489F}"/>
                  </a:ext>
                </a:extLst>
              </p:cNvPr>
              <p:cNvSpPr/>
              <p:nvPr/>
            </p:nvSpPr>
            <p:spPr>
              <a:xfrm>
                <a:off x="790575" y="3642180"/>
                <a:ext cx="10610850" cy="116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Geo-influence vector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POI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𝒊’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 capacity to spread its visitors to other POIs</a:t>
                </a:r>
              </a:p>
              <a:p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Geo-susceptibility vector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groupCh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POI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𝒋’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 propensity of receiving visitors from other POIs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B69BDF-9F92-4D99-B06A-5C88B8BB4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5" y="3642180"/>
                <a:ext cx="10610850" cy="1167051"/>
              </a:xfrm>
              <a:prstGeom prst="rect">
                <a:avLst/>
              </a:prstGeom>
              <a:blipFill>
                <a:blip r:embed="rId9"/>
                <a:stretch>
                  <a:fillRect l="-920" t="-8333" r="-402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9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4E024-7B63-49C0-9991-3F19BA4F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4BE1-A30A-4C33-801F-BA5CECC6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160568"/>
          </a:xfrm>
        </p:spPr>
        <p:txBody>
          <a:bodyPr/>
          <a:lstStyle/>
          <a:p>
            <a:r>
              <a:rPr lang="en-US" altLang="zh-CN" dirty="0"/>
              <a:t>POI-specific geographical influence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8599A5-85AD-4BDE-98F5-6EF6A9FCCA1A}"/>
              </a:ext>
            </a:extLst>
          </p:cNvPr>
          <p:cNvGrpSpPr/>
          <p:nvPr/>
        </p:nvGrpSpPr>
        <p:grpSpPr>
          <a:xfrm>
            <a:off x="2622780" y="2154183"/>
            <a:ext cx="6946440" cy="1959032"/>
            <a:chOff x="1664621" y="2551784"/>
            <a:chExt cx="6946440" cy="19590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FFA88AC5-046E-455B-8F2B-3C58C410321E}"/>
                    </a:ext>
                  </a:extLst>
                </p:cNvPr>
                <p:cNvSpPr/>
                <p:nvPr/>
              </p:nvSpPr>
              <p:spPr>
                <a:xfrm>
                  <a:off x="1664621" y="2833575"/>
                  <a:ext cx="4697157" cy="8240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groupCh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groupChr>
                      </m:oMath>
                    </m:oMathPara>
                  </a14:m>
                  <a:endPara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FFA88AC5-046E-455B-8F2B-3C58C4103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4621" y="2833575"/>
                  <a:ext cx="4697157" cy="8240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对话气泡: 矩形 5">
              <a:extLst>
                <a:ext uri="{FF2B5EF4-FFF2-40B4-BE49-F238E27FC236}">
                  <a16:creationId xmlns:a16="http://schemas.microsoft.com/office/drawing/2014/main" id="{9BC1B54C-44F0-436F-B062-8357E7FCD797}"/>
                </a:ext>
              </a:extLst>
            </p:cNvPr>
            <p:cNvSpPr/>
            <p:nvPr/>
          </p:nvSpPr>
          <p:spPr>
            <a:xfrm>
              <a:off x="3901613" y="4000837"/>
              <a:ext cx="2118187" cy="509979"/>
            </a:xfrm>
            <a:prstGeom prst="wedgeRectCallout">
              <a:avLst>
                <a:gd name="adj1" fmla="val -90379"/>
                <a:gd name="adj2" fmla="val -1476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Distance effect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对话气泡: 矩形 6">
              <a:extLst>
                <a:ext uri="{FF2B5EF4-FFF2-40B4-BE49-F238E27FC236}">
                  <a16:creationId xmlns:a16="http://schemas.microsoft.com/office/drawing/2014/main" id="{67DDFB26-91E5-4F58-BD1E-8BBB7769A631}"/>
                </a:ext>
              </a:extLst>
            </p:cNvPr>
            <p:cNvSpPr/>
            <p:nvPr/>
          </p:nvSpPr>
          <p:spPr>
            <a:xfrm>
              <a:off x="5324013" y="2551784"/>
              <a:ext cx="3287048" cy="509979"/>
            </a:xfrm>
            <a:prstGeom prst="wedgeRectCallout">
              <a:avLst>
                <a:gd name="adj1" fmla="val -99429"/>
                <a:gd name="adj2" fmla="val 76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POI-specific correlation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9141E99-7AE3-406F-90A7-A6A7C0FFF338}"/>
              </a:ext>
            </a:extLst>
          </p:cNvPr>
          <p:cNvSpPr/>
          <p:nvPr/>
        </p:nvSpPr>
        <p:spPr>
          <a:xfrm>
            <a:off x="1109086" y="4594972"/>
            <a:ext cx="9973828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Two benefits: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Capture the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asymmetric and high variation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 geographical influence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Two low-dimensional vectors for each POI significantly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overfitting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83163-E7A5-4305-8F54-C7C42520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4C23B4-557B-4FE2-AA39-80944D450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12192000" cy="2103437"/>
              </a:xfrm>
            </p:spPr>
            <p:txBody>
              <a:bodyPr/>
              <a:lstStyle/>
              <a:p>
                <a:r>
                  <a:rPr lang="en-US" altLang="zh-CN" dirty="0"/>
                  <a:t>Compute user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’s preference score to POI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zh-CN" altLang="en-US" sz="2000" kern="0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4C23B4-557B-4FE2-AA39-80944D450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12192000" cy="2103437"/>
              </a:xfrm>
              <a:blipFill>
                <a:blip r:embed="rId2"/>
                <a:stretch>
                  <a:fillRect l="-900" t="-4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E1A48A8-5F26-4641-9942-482CD991B27A}"/>
              </a:ext>
            </a:extLst>
          </p:cNvPr>
          <p:cNvGrpSpPr/>
          <p:nvPr/>
        </p:nvGrpSpPr>
        <p:grpSpPr>
          <a:xfrm>
            <a:off x="2724474" y="2301348"/>
            <a:ext cx="6743052" cy="877356"/>
            <a:chOff x="660400" y="2821658"/>
            <a:chExt cx="6743052" cy="877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FB6F3D07-1761-4F1F-8609-9AA01E2939F7}"/>
                    </a:ext>
                  </a:extLst>
                </p:cNvPr>
                <p:cNvSpPr/>
                <p:nvPr/>
              </p:nvSpPr>
              <p:spPr>
                <a:xfrm>
                  <a:off x="660400" y="2821658"/>
                  <a:ext cx="4401141" cy="8773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𝑢𝑗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groupCh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groupCh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groupCh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groupCh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5DE5FAD-2DD2-4280-9693-C290AB8F93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00" y="2821658"/>
                  <a:ext cx="4401141" cy="8773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9547E5D-4996-4606-9A99-A3AB1E6A3781}"/>
                </a:ext>
              </a:extLst>
            </p:cNvPr>
            <p:cNvGrpSpPr/>
            <p:nvPr/>
          </p:nvGrpSpPr>
          <p:grpSpPr>
            <a:xfrm>
              <a:off x="5317668" y="2983410"/>
              <a:ext cx="2085784" cy="474876"/>
              <a:chOff x="6404222" y="3939697"/>
              <a:chExt cx="2085784" cy="474876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CEB97A7-7C62-4972-B58D-AC1DF3AA5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8009" y="3939697"/>
                <a:ext cx="571997" cy="474876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C3A35987-50E4-4D9E-923B-5C6CA86A3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4222" y="3964874"/>
                <a:ext cx="471691" cy="424521"/>
              </a:xfrm>
              <a:prstGeom prst="rect">
                <a:avLst/>
              </a:prstGeom>
            </p:spPr>
          </p:pic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AB93266-1B30-4CE7-9161-93768AA78B5C}"/>
                  </a:ext>
                </a:extLst>
              </p:cNvPr>
              <p:cNvCxnSpPr>
                <a:stCxn id="8" idx="3"/>
                <a:endCxn id="7" idx="1"/>
              </p:cNvCxnSpPr>
              <p:nvPr/>
            </p:nvCxnSpPr>
            <p:spPr>
              <a:xfrm>
                <a:off x="6875913" y="4177135"/>
                <a:ext cx="104209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9BBD533-525C-4D0F-8E71-C83A9CAB73B7}"/>
              </a:ext>
            </a:extLst>
          </p:cNvPr>
          <p:cNvGrpSpPr/>
          <p:nvPr/>
        </p:nvGrpSpPr>
        <p:grpSpPr>
          <a:xfrm>
            <a:off x="3703602" y="5154449"/>
            <a:ext cx="4784796" cy="755976"/>
            <a:chOff x="2860021" y="6148100"/>
            <a:chExt cx="4784796" cy="755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C7D28E8A-E424-416A-BBA5-57EA0DF0E76C}"/>
                    </a:ext>
                  </a:extLst>
                </p:cNvPr>
                <p:cNvSpPr/>
                <p:nvPr/>
              </p:nvSpPr>
              <p:spPr>
                <a:xfrm>
                  <a:off x="2860021" y="6148100"/>
                  <a:ext cx="2446182" cy="7559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  <m:t>𝑢𝑗</m:t>
                            </m:r>
                          </m:sub>
                        </m:sSub>
                        <m:r>
                          <a:rPr lang="en-US" altLang="zh-CN" sz="2000" i="1" ker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  <m:t>𝑢𝑗</m:t>
                                </m:r>
                              </m:sub>
                            </m:s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ker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 kern="0">
                                        <a:latin typeface="Cambria Math" panose="02040503050406030204" pitchFamily="18" charset="0"/>
                                      </a:rPr>
                                      <m:t>𝑢𝑘</m:t>
                                    </m:r>
                                  </m:sub>
                                </m:sSub>
                                <m:r>
                                  <a:rPr lang="en-US" altLang="zh-CN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726F118-94F5-4288-80A4-8E281DD6EB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0021" y="6148100"/>
                  <a:ext cx="2446182" cy="7559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D8C2727-0F50-4A16-97B5-9CA616026A03}"/>
                    </a:ext>
                  </a:extLst>
                </p:cNvPr>
                <p:cNvSpPr/>
                <p:nvPr/>
              </p:nvSpPr>
              <p:spPr>
                <a:xfrm>
                  <a:off x="6413198" y="6313690"/>
                  <a:ext cx="1231619" cy="4247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  <m:t>𝑢𝑗</m:t>
                            </m:r>
                          </m:sub>
                        </m:sSub>
                        <m:r>
                          <a:rPr lang="en-US" altLang="zh-CN" sz="2000" i="1" kern="0">
                            <a:latin typeface="Cambria Math" panose="02040503050406030204" pitchFamily="18" charset="0"/>
                          </a:rPr>
                          <m:t>~{</m:t>
                        </m:r>
                        <m:sSub>
                          <m:sSub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sz="2000" i="1" ker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1400" kern="0" dirty="0"/>
                </a:p>
              </p:txBody>
            </p:sp>
          </mc:Choice>
          <mc:Fallback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D8C2727-0F50-4A16-97B5-9CA616026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98" y="6313690"/>
                  <a:ext cx="1231619" cy="424796"/>
                </a:xfrm>
                <a:prstGeom prst="rect">
                  <a:avLst/>
                </a:prstGeom>
                <a:blipFill>
                  <a:blip r:embed="rId7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8A67E94-85C6-4BA1-A2E2-EF6CFF831733}"/>
                  </a:ext>
                </a:extLst>
              </p:cNvPr>
              <p:cNvSpPr/>
              <p:nvPr/>
            </p:nvSpPr>
            <p:spPr>
              <a:xfrm>
                <a:off x="0" y="3429000"/>
                <a:ext cx="12192000" cy="1351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0" indent="-228600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Model observed check-ins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𝑢𝑗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85800" lvl="1" indent="-228600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Check-ins are samples drawn from users’ preference distribution over POIs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8A67E94-85C6-4BA1-A2E2-EF6CFF831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1351588"/>
              </a:xfrm>
              <a:prstGeom prst="rect">
                <a:avLst/>
              </a:prstGeom>
              <a:blipFill>
                <a:blip r:embed="rId8"/>
                <a:stretch>
                  <a:fillRect l="-900" b="-9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32174-FE43-4B85-AE49-74BC7F26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271C1-CE65-4582-9662-E4369977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Objective function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Optimization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stochastic gradient ascent algorithm + negative sampling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Recommendation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Recommend top-n POIs with highest scores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BF577B-5280-41D2-8946-3F62BB58C427}"/>
                  </a:ext>
                </a:extLst>
              </p:cNvPr>
              <p:cNvSpPr/>
              <p:nvPr/>
            </p:nvSpPr>
            <p:spPr>
              <a:xfrm>
                <a:off x="2438400" y="1838595"/>
                <a:ext cx="7315200" cy="1178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defTabSz="91440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groupChr>
                                    <m:groupChrPr>
                                      <m:chr m:val="→"/>
                                      <m:pos m:val="top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groupCh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groupCh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groupCh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groupChr>
                                        <m:groupChrPr>
                                          <m:chr m:val="→"/>
                                          <m:pos m:val="top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groupCh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groupChr>
                                    <m:groupChrPr>
                                      <m:chr m:val="→"/>
                                      <m:pos m:val="top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groupCh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groupChr>
                                    <m:groupChrPr>
                                      <m:chr m:val="→"/>
                                      <m:pos m:val="top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groupCh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groupCh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BF577B-5280-41D2-8946-3F62BB58C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38595"/>
                <a:ext cx="7315200" cy="1178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9C9C6-5434-479C-A8FF-30D88CB2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6086A-46C6-41CC-AB71-125AD16A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Datasets: two real-world datasets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</a:rPr>
              <a:t>Metrics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1647C68-5EEB-477F-8548-66C18CC63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39954"/>
              </p:ext>
            </p:extLst>
          </p:nvPr>
        </p:nvGraphicFramePr>
        <p:xfrm>
          <a:off x="3361850" y="2156509"/>
          <a:ext cx="5468300" cy="11911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2100">
                  <a:extLst>
                    <a:ext uri="{9D8B030D-6E8A-4147-A177-3AD203B41FA5}">
                      <a16:colId xmlns:a16="http://schemas.microsoft.com/office/drawing/2014/main" val="108475295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488338540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val="363945637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3842900983"/>
                    </a:ext>
                  </a:extLst>
                </a:gridCol>
              </a:tblGrid>
              <a:tr h="3970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#Users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#POIs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#Check-ins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07929"/>
                  </a:ext>
                </a:extLst>
              </a:tr>
              <a:tr h="3970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Foursquare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6,118</a:t>
                      </a:r>
                      <a:r>
                        <a:rPr lang="zh-CN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88,193</a:t>
                      </a:r>
                      <a:r>
                        <a:rPr lang="zh-CN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172,961</a:t>
                      </a:r>
                      <a:r>
                        <a:rPr lang="zh-CN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31538"/>
                  </a:ext>
                </a:extLst>
              </a:tr>
              <a:tr h="3970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Gowalla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1,624</a:t>
                      </a:r>
                      <a:r>
                        <a:rPr lang="zh-CN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3,585</a:t>
                      </a:r>
                      <a:r>
                        <a:rPr lang="zh-CN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20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115,890</a:t>
                      </a:r>
                      <a:r>
                        <a:rPr lang="zh-CN" alt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0CB26D-D6AC-4805-8283-9B3CFF98C6B2}"/>
                  </a:ext>
                </a:extLst>
              </p:cNvPr>
              <p:cNvSpPr txBox="1"/>
              <p:nvPr/>
            </p:nvSpPr>
            <p:spPr>
              <a:xfrm>
                <a:off x="4268962" y="3928066"/>
                <a:ext cx="3654077" cy="877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>
                  <a:latin typeface="Calibri" panose="020F0502020204030204" pitchFamily="34" charset="0"/>
                  <a:ea typeface="黑体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0CB26D-D6AC-4805-8283-9B3CFF98C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62" y="3928066"/>
                <a:ext cx="3654077" cy="877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1DCBA13-91C7-43BC-B9D9-E7622090E549}"/>
                  </a:ext>
                </a:extLst>
              </p:cNvPr>
              <p:cNvSpPr txBox="1"/>
              <p:nvPr/>
            </p:nvSpPr>
            <p:spPr>
              <a:xfrm>
                <a:off x="4268962" y="5093572"/>
                <a:ext cx="3251724" cy="877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>
                  <a:latin typeface="Calibri" panose="020F0502020204030204" pitchFamily="34" charset="0"/>
                  <a:ea typeface="黑体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1DCBA13-91C7-43BC-B9D9-E7622090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62" y="5093572"/>
                <a:ext cx="3251724" cy="877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3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76D37-87E9-4E40-B190-01300504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27478-AE5E-414E-821E-6735303F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E1: GeoIE and its variants in 4 types of geographical influence functions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45149DE-2D04-4604-9273-CA12D5465469}"/>
              </a:ext>
            </a:extLst>
          </p:cNvPr>
          <p:cNvGrpSpPr/>
          <p:nvPr/>
        </p:nvGrpSpPr>
        <p:grpSpPr>
          <a:xfrm>
            <a:off x="505164" y="2651126"/>
            <a:ext cx="5402795" cy="3312828"/>
            <a:chOff x="1536544" y="2478628"/>
            <a:chExt cx="6071532" cy="37228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C3A218-5C6B-45B9-8E12-58DC667B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544" y="2478628"/>
              <a:ext cx="6070912" cy="180984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B2726A4-76AB-426E-B57E-38E47A3BA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7164" y="4391662"/>
              <a:ext cx="6070912" cy="1809843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3F7B5F20-BF9D-4B9A-BCAC-F3F4CCA1D1D3}"/>
              </a:ext>
            </a:extLst>
          </p:cNvPr>
          <p:cNvSpPr/>
          <p:nvPr/>
        </p:nvSpPr>
        <p:spPr>
          <a:xfrm>
            <a:off x="6284042" y="3413093"/>
            <a:ext cx="5216659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Exponential function achieves the best performance,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since it has the most parameters</a:t>
            </a:r>
            <a:endParaRPr lang="en-US" altLang="zh-CN" sz="24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C364D-17E0-49B0-9F18-677CF5CE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6A502-D2F6-48CA-823D-A00FF372A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E1: </a:t>
            </a:r>
            <a:r>
              <a:rPr lang="en-US" altLang="zh-CN" dirty="0" err="1"/>
              <a:t>GeoIE</a:t>
            </a:r>
            <a:r>
              <a:rPr lang="en-US" altLang="zh-CN" dirty="0"/>
              <a:t> and state-of-the-art methods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1E0AA6-4D7C-4BAB-BBA1-C9306B195B29}"/>
              </a:ext>
            </a:extLst>
          </p:cNvPr>
          <p:cNvGrpSpPr/>
          <p:nvPr/>
        </p:nvGrpSpPr>
        <p:grpSpPr>
          <a:xfrm>
            <a:off x="5747083" y="2303934"/>
            <a:ext cx="4669797" cy="2856786"/>
            <a:chOff x="555418" y="1556792"/>
            <a:chExt cx="8033163" cy="491435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EFA977C-6C59-4E08-8F26-56975BF38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944" y="4077072"/>
              <a:ext cx="8014112" cy="239407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7A333E-3ABB-46E5-98C8-02A1FA6E8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418" y="1556792"/>
              <a:ext cx="8033163" cy="2362321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66274E5-F782-47AE-98B2-DC823F2E1243}"/>
              </a:ext>
            </a:extLst>
          </p:cNvPr>
          <p:cNvSpPr/>
          <p:nvPr/>
        </p:nvSpPr>
        <p:spPr>
          <a:xfrm>
            <a:off x="2480920" y="5343061"/>
            <a:ext cx="6532326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The proposed </a:t>
            </a:r>
            <a:r>
              <a:rPr lang="en-US" altLang="zh-CN" sz="2400" b="1" dirty="0" err="1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GeoIE</a:t>
            </a: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beats all baseline methods,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since we model POI-specific geographical influence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D17C36-F5BF-48B9-B134-6AC694D7D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53631"/>
              </p:ext>
            </p:extLst>
          </p:nvPr>
        </p:nvGraphicFramePr>
        <p:xfrm>
          <a:off x="1435617" y="2303934"/>
          <a:ext cx="3812364" cy="276959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12364">
                  <a:extLst>
                    <a:ext uri="{9D8B030D-6E8A-4147-A177-3AD203B41FA5}">
                      <a16:colId xmlns:a16="http://schemas.microsoft.com/office/drawing/2014/main" val="1207335133"/>
                    </a:ext>
                  </a:extLst>
                </a:gridCol>
              </a:tblGrid>
              <a:tr h="46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/>
                        <a:t>UCF+G (Ye-SIGIR-2011)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92126" marR="92126" marT="46063" marB="46063"/>
                </a:tc>
                <a:extLst>
                  <a:ext uri="{0D108BD9-81ED-4DB2-BD59-A6C34878D82A}">
                    <a16:rowId xmlns:a16="http://schemas.microsoft.com/office/drawing/2014/main" val="178427431"/>
                  </a:ext>
                </a:extLst>
              </a:tr>
              <a:tr h="46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/>
                        <a:t>MGM+PFM (Cheng-AAAI-2012)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92126" marR="92126" marT="46063" marB="46063"/>
                </a:tc>
                <a:extLst>
                  <a:ext uri="{0D108BD9-81ED-4DB2-BD59-A6C34878D82A}">
                    <a16:rowId xmlns:a16="http://schemas.microsoft.com/office/drawing/2014/main" val="857246546"/>
                  </a:ext>
                </a:extLst>
              </a:tr>
              <a:tr h="46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err="1"/>
                        <a:t>GeoMF</a:t>
                      </a:r>
                      <a:r>
                        <a:rPr lang="en-US" altLang="zh-CN" sz="2000" b="0" dirty="0"/>
                        <a:t> (Lian-KDD-2014)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92126" marR="92126" marT="46063" marB="46063"/>
                </a:tc>
                <a:extLst>
                  <a:ext uri="{0D108BD9-81ED-4DB2-BD59-A6C34878D82A}">
                    <a16:rowId xmlns:a16="http://schemas.microsoft.com/office/drawing/2014/main" val="2839992883"/>
                  </a:ext>
                </a:extLst>
              </a:tr>
              <a:tr h="46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err="1"/>
                        <a:t>RankGeoFM</a:t>
                      </a:r>
                      <a:r>
                        <a:rPr lang="en-US" altLang="zh-CN" sz="2000" b="0" dirty="0"/>
                        <a:t> (Li-SIGIR-2015)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92126" marR="92126" marT="46063" marB="46063"/>
                </a:tc>
                <a:extLst>
                  <a:ext uri="{0D108BD9-81ED-4DB2-BD59-A6C34878D82A}">
                    <a16:rowId xmlns:a16="http://schemas.microsoft.com/office/drawing/2014/main" val="673571298"/>
                  </a:ext>
                </a:extLst>
              </a:tr>
              <a:tr h="46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/>
                        <a:t>Geo-Teaser (Zhao-WWW-2017)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92126" marR="92126" marT="46063" marB="46063"/>
                </a:tc>
                <a:extLst>
                  <a:ext uri="{0D108BD9-81ED-4DB2-BD59-A6C34878D82A}">
                    <a16:rowId xmlns:a16="http://schemas.microsoft.com/office/drawing/2014/main" val="749426346"/>
                  </a:ext>
                </a:extLst>
              </a:tr>
              <a:tr h="46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err="1"/>
                        <a:t>GeoIE</a:t>
                      </a:r>
                      <a:r>
                        <a:rPr lang="en-US" altLang="zh-CN" sz="2000" b="0" dirty="0"/>
                        <a:t> (Our method)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92126" marR="92126" marT="46063" marB="46063"/>
                </a:tc>
                <a:extLst>
                  <a:ext uri="{0D108BD9-81ED-4DB2-BD59-A6C34878D82A}">
                    <a16:rowId xmlns:a16="http://schemas.microsoft.com/office/drawing/2014/main" val="630172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47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F3226-83D6-4D85-B68D-E51900E5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45568-4F6B-40CC-8FEF-B68C4B89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E3: Different categories of </a:t>
            </a:r>
            <a:r>
              <a:rPr lang="en-US" altLang="zh-CN" dirty="0" err="1"/>
              <a:t>POIs’</a:t>
            </a:r>
            <a:r>
              <a:rPr lang="en-US" altLang="zh-CN" dirty="0"/>
              <a:t> geo-influence and geo-susceptibility vectors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486D5A-8FA8-47D0-957D-1FA144859BD2}"/>
              </a:ext>
            </a:extLst>
          </p:cNvPr>
          <p:cNvSpPr/>
          <p:nvPr/>
        </p:nvSpPr>
        <p:spPr>
          <a:xfrm>
            <a:off x="6445353" y="3649150"/>
            <a:ext cx="556260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The geo-influence and geo-susceptibility of different categories of POIs are highly variable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2705D2-B08F-4C11-A04A-BDAECC4EFF97}"/>
              </a:ext>
            </a:extLst>
          </p:cNvPr>
          <p:cNvGrpSpPr/>
          <p:nvPr/>
        </p:nvGrpSpPr>
        <p:grpSpPr>
          <a:xfrm>
            <a:off x="355580" y="2274055"/>
            <a:ext cx="5705913" cy="3815662"/>
            <a:chOff x="212328" y="2255201"/>
            <a:chExt cx="5705913" cy="38156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BD4086A-C0C8-4BC0-AFB0-B0FB3F8C0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561" y="2886797"/>
              <a:ext cx="5182680" cy="3184066"/>
            </a:xfrm>
            <a:prstGeom prst="rect">
              <a:avLst/>
            </a:prstGeom>
          </p:spPr>
        </p:pic>
        <p:sp>
          <p:nvSpPr>
            <p:cNvPr id="6" name="对话气泡: 矩形 5">
              <a:extLst>
                <a:ext uri="{FF2B5EF4-FFF2-40B4-BE49-F238E27FC236}">
                  <a16:creationId xmlns:a16="http://schemas.microsoft.com/office/drawing/2014/main" id="{5C28C587-6C46-4DB8-B0C4-6C59FFBA5FE6}"/>
                </a:ext>
              </a:extLst>
            </p:cNvPr>
            <p:cNvSpPr/>
            <p:nvPr/>
          </p:nvSpPr>
          <p:spPr>
            <a:xfrm>
              <a:off x="212328" y="2255201"/>
              <a:ext cx="2116093" cy="378778"/>
            </a:xfrm>
            <a:prstGeom prst="wedgeRectCallout">
              <a:avLst>
                <a:gd name="adj1" fmla="val -17193"/>
                <a:gd name="adj2" fmla="val 1560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Norm of vector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12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0EFE4-CC7B-4F54-B5BF-B86A46D9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6C1FB-4E71-4E30-B2A2-71B5EEA3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E2: POI correlation with and without geo-influence and geo-susceptibility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0B74A3-57E4-456F-BF70-9641417DA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2" y="4409507"/>
            <a:ext cx="5516269" cy="16909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4909F5-26F5-4F08-8AAF-2CBC3BAA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1" y="2651126"/>
            <a:ext cx="5516269" cy="1690913"/>
          </a:xfrm>
          <a:prstGeom prst="rect">
            <a:avLst/>
          </a:prstGeom>
        </p:spPr>
      </p:pic>
      <p:sp>
        <p:nvSpPr>
          <p:cNvPr id="6" name="箭头: 右弧形 5">
            <a:extLst>
              <a:ext uri="{FF2B5EF4-FFF2-40B4-BE49-F238E27FC236}">
                <a16:creationId xmlns:a16="http://schemas.microsoft.com/office/drawing/2014/main" id="{CA06E486-B0C8-4AF7-912E-59227AD50512}"/>
              </a:ext>
            </a:extLst>
          </p:cNvPr>
          <p:cNvSpPr/>
          <p:nvPr/>
        </p:nvSpPr>
        <p:spPr>
          <a:xfrm>
            <a:off x="6481469" y="3348692"/>
            <a:ext cx="698500" cy="18435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2DEEA5-4E8A-4777-9350-6E8D2783C879}"/>
              </a:ext>
            </a:extLst>
          </p:cNvPr>
          <p:cNvSpPr/>
          <p:nvPr/>
        </p:nvSpPr>
        <p:spPr>
          <a:xfrm>
            <a:off x="7155510" y="3698458"/>
            <a:ext cx="4552950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chemeClr val="accent1"/>
                </a:solidFill>
              </a:rPr>
              <a:t>POIs’</a:t>
            </a:r>
            <a:r>
              <a:rPr lang="en-US" altLang="zh-CN" sz="2400" b="1" dirty="0">
                <a:solidFill>
                  <a:schemeClr val="accent1"/>
                </a:solidFill>
              </a:rPr>
              <a:t> correlation over distance becomes much smoother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8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2ECB2-4567-4687-9FBB-2474BE74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DCB6E-04AD-40DD-978E-B6846B9D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2.Motivation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Model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 Experiments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5. Conclusion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747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07EEB-9976-4AED-9A57-089C6C70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D145DCD-4A52-4B9E-90EB-518793296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Geographical influence is POI-specific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Through a case study, we find the existence of </a:t>
            </a:r>
            <a:r>
              <a:rPr lang="en-US" altLang="zh-CN" b="1" dirty="0"/>
              <a:t>POI-specific geographical influence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It depends on </a:t>
            </a:r>
            <a:r>
              <a:rPr lang="en-US" altLang="zh-CN" b="1" dirty="0"/>
              <a:t>both distance effect and POI-specific correlations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POI-specific correlation is modeled by </a:t>
            </a:r>
            <a:r>
              <a:rPr lang="en-US" altLang="zh-CN" b="1" dirty="0"/>
              <a:t>two latent vectors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Two real-world datasets to evaluate the effectiveness of the proposed method</a:t>
            </a:r>
            <a:endParaRPr lang="zh-CN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71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41C66E7-5431-44AA-8E2C-8756CB17A034}"/>
              </a:ext>
            </a:extLst>
          </p:cNvPr>
          <p:cNvGrpSpPr/>
          <p:nvPr/>
        </p:nvGrpSpPr>
        <p:grpSpPr>
          <a:xfrm>
            <a:off x="1144082" y="2398625"/>
            <a:ext cx="5380037" cy="2692078"/>
            <a:chOff x="368649" y="2329182"/>
            <a:chExt cx="5380037" cy="2692078"/>
          </a:xfrm>
        </p:grpSpPr>
        <p:sp>
          <p:nvSpPr>
            <p:cNvPr id="5" name="任意多边形 16">
              <a:extLst>
                <a:ext uri="{FF2B5EF4-FFF2-40B4-BE49-F238E27FC236}">
                  <a16:creationId xmlns:a16="http://schemas.microsoft.com/office/drawing/2014/main" id="{AEF26BF7-35EA-4D93-847B-9E03FFC445F0}"/>
                </a:ext>
              </a:extLst>
            </p:cNvPr>
            <p:cNvSpPr/>
            <p:nvPr/>
          </p:nvSpPr>
          <p:spPr>
            <a:xfrm>
              <a:off x="2453036" y="3723554"/>
              <a:ext cx="3295650" cy="96067"/>
            </a:xfrm>
            <a:custGeom>
              <a:avLst/>
              <a:gdLst>
                <a:gd name="connsiteX0" fmla="*/ 0 w 3295650"/>
                <a:gd name="connsiteY0" fmla="*/ 38100 h 96067"/>
                <a:gd name="connsiteX1" fmla="*/ 400050 w 3295650"/>
                <a:gd name="connsiteY1" fmla="*/ 95250 h 96067"/>
                <a:gd name="connsiteX2" fmla="*/ 1276350 w 3295650"/>
                <a:gd name="connsiteY2" fmla="*/ 0 h 96067"/>
                <a:gd name="connsiteX3" fmla="*/ 2419350 w 3295650"/>
                <a:gd name="connsiteY3" fmla="*/ 95250 h 96067"/>
                <a:gd name="connsiteX4" fmla="*/ 3295650 w 3295650"/>
                <a:gd name="connsiteY4" fmla="*/ 19050 h 9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5650" h="96067">
                  <a:moveTo>
                    <a:pt x="0" y="38100"/>
                  </a:moveTo>
                  <a:cubicBezTo>
                    <a:pt x="93662" y="69850"/>
                    <a:pt x="187325" y="101600"/>
                    <a:pt x="400050" y="95250"/>
                  </a:cubicBezTo>
                  <a:cubicBezTo>
                    <a:pt x="612775" y="88900"/>
                    <a:pt x="939800" y="0"/>
                    <a:pt x="1276350" y="0"/>
                  </a:cubicBezTo>
                  <a:cubicBezTo>
                    <a:pt x="1612900" y="0"/>
                    <a:pt x="2082800" y="92075"/>
                    <a:pt x="2419350" y="95250"/>
                  </a:cubicBezTo>
                  <a:cubicBezTo>
                    <a:pt x="2755900" y="98425"/>
                    <a:pt x="3025775" y="58737"/>
                    <a:pt x="3295650" y="19050"/>
                  </a:cubicBezTo>
                </a:path>
              </a:pathLst>
            </a:custGeom>
            <a:noFill/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727942">
                <a:defRPr/>
              </a:pPr>
              <a:endParaRPr lang="zh-CN" altLang="en-US" sz="3401" kern="0"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D40F58C-8193-45FD-842A-BBFE80F8D8BF}"/>
                </a:ext>
              </a:extLst>
            </p:cNvPr>
            <p:cNvGrpSpPr/>
            <p:nvPr/>
          </p:nvGrpSpPr>
          <p:grpSpPr>
            <a:xfrm>
              <a:off x="368649" y="2329182"/>
              <a:ext cx="2703513" cy="1417267"/>
              <a:chOff x="1862030" y="1491630"/>
              <a:chExt cx="1809869" cy="1289670"/>
            </a:xfrm>
          </p:grpSpPr>
          <p:sp>
            <p:nvSpPr>
              <p:cNvPr id="10" name="椭圆 7">
                <a:extLst>
                  <a:ext uri="{FF2B5EF4-FFF2-40B4-BE49-F238E27FC236}">
                    <a16:creationId xmlns:a16="http://schemas.microsoft.com/office/drawing/2014/main" id="{0B75B45F-2E0C-4153-8BD6-54B3B1A2DFEF}"/>
                  </a:ext>
                </a:extLst>
              </p:cNvPr>
              <p:cNvSpPr/>
              <p:nvPr/>
            </p:nvSpPr>
            <p:spPr>
              <a:xfrm>
                <a:off x="1862030" y="1491630"/>
                <a:ext cx="1809869" cy="1148700"/>
              </a:xfrm>
              <a:custGeom>
                <a:avLst/>
                <a:gdLst>
                  <a:gd name="connsiteX0" fmla="*/ 0 w 1800200"/>
                  <a:gd name="connsiteY0" fmla="*/ 540060 h 1080120"/>
                  <a:gd name="connsiteX1" fmla="*/ 900100 w 1800200"/>
                  <a:gd name="connsiteY1" fmla="*/ 0 h 1080120"/>
                  <a:gd name="connsiteX2" fmla="*/ 1800200 w 1800200"/>
                  <a:gd name="connsiteY2" fmla="*/ 540060 h 1080120"/>
                  <a:gd name="connsiteX3" fmla="*/ 900100 w 1800200"/>
                  <a:gd name="connsiteY3" fmla="*/ 1080120 h 1080120"/>
                  <a:gd name="connsiteX4" fmla="*/ 0 w 1800200"/>
                  <a:gd name="connsiteY4" fmla="*/ 540060 h 1080120"/>
                  <a:gd name="connsiteX0" fmla="*/ 900100 w 1800200"/>
                  <a:gd name="connsiteY0" fmla="*/ 1080120 h 1171560"/>
                  <a:gd name="connsiteX1" fmla="*/ 0 w 1800200"/>
                  <a:gd name="connsiteY1" fmla="*/ 540060 h 1171560"/>
                  <a:gd name="connsiteX2" fmla="*/ 900100 w 1800200"/>
                  <a:gd name="connsiteY2" fmla="*/ 0 h 1171560"/>
                  <a:gd name="connsiteX3" fmla="*/ 1800200 w 1800200"/>
                  <a:gd name="connsiteY3" fmla="*/ 540060 h 1171560"/>
                  <a:gd name="connsiteX4" fmla="*/ 991540 w 1800200"/>
                  <a:gd name="connsiteY4" fmla="*/ 1171560 h 1171560"/>
                  <a:gd name="connsiteX0" fmla="*/ 900100 w 1800200"/>
                  <a:gd name="connsiteY0" fmla="*/ 1080120 h 1148700"/>
                  <a:gd name="connsiteX1" fmla="*/ 0 w 1800200"/>
                  <a:gd name="connsiteY1" fmla="*/ 540060 h 1148700"/>
                  <a:gd name="connsiteX2" fmla="*/ 900100 w 1800200"/>
                  <a:gd name="connsiteY2" fmla="*/ 0 h 1148700"/>
                  <a:gd name="connsiteX3" fmla="*/ 1800200 w 1800200"/>
                  <a:gd name="connsiteY3" fmla="*/ 540060 h 1148700"/>
                  <a:gd name="connsiteX4" fmla="*/ 991540 w 1800200"/>
                  <a:gd name="connsiteY4" fmla="*/ 1148700 h 1148700"/>
                  <a:gd name="connsiteX0" fmla="*/ 909769 w 1809869"/>
                  <a:gd name="connsiteY0" fmla="*/ 1080120 h 1148700"/>
                  <a:gd name="connsiteX1" fmla="*/ 462069 w 1809869"/>
                  <a:gd name="connsiteY1" fmla="*/ 1003920 h 1148700"/>
                  <a:gd name="connsiteX2" fmla="*/ 9669 w 1809869"/>
                  <a:gd name="connsiteY2" fmla="*/ 540060 h 1148700"/>
                  <a:gd name="connsiteX3" fmla="*/ 909769 w 1809869"/>
                  <a:gd name="connsiteY3" fmla="*/ 0 h 1148700"/>
                  <a:gd name="connsiteX4" fmla="*/ 1809869 w 1809869"/>
                  <a:gd name="connsiteY4" fmla="*/ 540060 h 1148700"/>
                  <a:gd name="connsiteX5" fmla="*/ 1001209 w 1809869"/>
                  <a:gd name="connsiteY5" fmla="*/ 1148700 h 114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9869" h="1148700">
                    <a:moveTo>
                      <a:pt x="909769" y="1080120"/>
                    </a:moveTo>
                    <a:cubicBezTo>
                      <a:pt x="835152" y="1067420"/>
                      <a:pt x="612086" y="1093930"/>
                      <a:pt x="462069" y="1003920"/>
                    </a:cubicBezTo>
                    <a:cubicBezTo>
                      <a:pt x="312052" y="913910"/>
                      <a:pt x="-64948" y="707380"/>
                      <a:pt x="9669" y="540060"/>
                    </a:cubicBezTo>
                    <a:cubicBezTo>
                      <a:pt x="84286" y="372740"/>
                      <a:pt x="412657" y="0"/>
                      <a:pt x="909769" y="0"/>
                    </a:cubicBezTo>
                    <a:cubicBezTo>
                      <a:pt x="1406881" y="0"/>
                      <a:pt x="1809869" y="241793"/>
                      <a:pt x="1809869" y="540060"/>
                    </a:cubicBezTo>
                    <a:cubicBezTo>
                      <a:pt x="1809869" y="838327"/>
                      <a:pt x="1406881" y="1057260"/>
                      <a:pt x="1001209" y="1148700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727942">
                  <a:defRPr/>
                </a:pPr>
                <a:endParaRPr lang="zh-CN" altLang="en-US" sz="3401" kern="0" dirty="0"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任意多边形 15">
                <a:extLst>
                  <a:ext uri="{FF2B5EF4-FFF2-40B4-BE49-F238E27FC236}">
                    <a16:creationId xmlns:a16="http://schemas.microsoft.com/office/drawing/2014/main" id="{38530F9A-03E3-4001-9555-D32E58031240}"/>
                  </a:ext>
                </a:extLst>
              </p:cNvPr>
              <p:cNvSpPr/>
              <p:nvPr/>
            </p:nvSpPr>
            <p:spPr>
              <a:xfrm>
                <a:off x="2655094" y="2564130"/>
                <a:ext cx="228123" cy="217170"/>
              </a:xfrm>
              <a:custGeom>
                <a:avLst/>
                <a:gdLst>
                  <a:gd name="connsiteX0" fmla="*/ 0 w 182880"/>
                  <a:gd name="connsiteY0" fmla="*/ 0 h 198120"/>
                  <a:gd name="connsiteX1" fmla="*/ 137160 w 182880"/>
                  <a:gd name="connsiteY1" fmla="*/ 198120 h 198120"/>
                  <a:gd name="connsiteX2" fmla="*/ 182880 w 182880"/>
                  <a:gd name="connsiteY2" fmla="*/ 53340 h 198120"/>
                  <a:gd name="connsiteX0" fmla="*/ 0 w 216217"/>
                  <a:gd name="connsiteY0" fmla="*/ 0 h 198120"/>
                  <a:gd name="connsiteX1" fmla="*/ 137160 w 216217"/>
                  <a:gd name="connsiteY1" fmla="*/ 198120 h 198120"/>
                  <a:gd name="connsiteX2" fmla="*/ 216217 w 216217"/>
                  <a:gd name="connsiteY2" fmla="*/ 43815 h 198120"/>
                  <a:gd name="connsiteX0" fmla="*/ 0 w 228123"/>
                  <a:gd name="connsiteY0" fmla="*/ 0 h 217170"/>
                  <a:gd name="connsiteX1" fmla="*/ 149066 w 228123"/>
                  <a:gd name="connsiteY1" fmla="*/ 217170 h 217170"/>
                  <a:gd name="connsiteX2" fmla="*/ 228123 w 228123"/>
                  <a:gd name="connsiteY2" fmla="*/ 62865 h 21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123" h="217170">
                    <a:moveTo>
                      <a:pt x="0" y="0"/>
                    </a:moveTo>
                    <a:lnTo>
                      <a:pt x="149066" y="217170"/>
                    </a:lnTo>
                    <a:lnTo>
                      <a:pt x="228123" y="62865"/>
                    </a:lnTo>
                  </a:path>
                </a:pathLst>
              </a:custGeom>
              <a:noFill/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727942">
                  <a:defRPr/>
                </a:pPr>
                <a:endParaRPr lang="zh-CN" altLang="en-US" sz="3401" kern="0"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B4907BE8-7058-4756-B623-EE658F4F4812}"/>
                </a:ext>
              </a:extLst>
            </p:cNvPr>
            <p:cNvSpPr txBox="1"/>
            <p:nvPr/>
          </p:nvSpPr>
          <p:spPr>
            <a:xfrm>
              <a:off x="1007440" y="2656878"/>
              <a:ext cx="1773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727942">
                <a:defRPr/>
              </a:pPr>
              <a:r>
                <a:rPr lang="en-US" altLang="zh-CN" sz="2800" b="1" kern="0" dirty="0"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Thank You</a:t>
              </a:r>
              <a:r>
                <a:rPr lang="zh-CN" altLang="en-US" sz="2800" b="1" kern="0" dirty="0"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！</a:t>
              </a:r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0738C97A-583A-4144-89DA-8B327FCFB1CE}"/>
                </a:ext>
              </a:extLst>
            </p:cNvPr>
            <p:cNvSpPr txBox="1"/>
            <p:nvPr/>
          </p:nvSpPr>
          <p:spPr>
            <a:xfrm>
              <a:off x="3015011" y="3216922"/>
              <a:ext cx="2476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727942">
                <a:defRPr/>
              </a:pPr>
              <a:r>
                <a:rPr lang="en-US" altLang="zh-CN" sz="2800" b="1" kern="0" dirty="0"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rPr>
                <a:t>Question</a:t>
              </a:r>
              <a:endParaRPr lang="zh-CN" altLang="en-US" sz="2800" b="1" kern="0" dirty="0"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DD2E0DF-5109-4BB4-928D-3D7698AE8B72}"/>
                </a:ext>
              </a:extLst>
            </p:cNvPr>
            <p:cNvSpPr/>
            <p:nvPr/>
          </p:nvSpPr>
          <p:spPr>
            <a:xfrm>
              <a:off x="1227486" y="3944042"/>
              <a:ext cx="44069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1727942">
                <a:defRPr/>
              </a:pPr>
              <a:r>
                <a:rPr lang="en-US" altLang="zh-CN" sz="3200" b="1" kern="0" dirty="0"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  <a:hlinkClick r:id="rId2"/>
                </a:rPr>
                <a:t>way.wh@outlook.com</a:t>
              </a:r>
              <a:endParaRPr lang="en-US" altLang="zh-CN" sz="3200" b="1" kern="0" dirty="0"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  <a:p>
              <a:pPr algn="r" defTabSz="1727942">
                <a:defRPr/>
              </a:pPr>
              <a:endParaRPr lang="en-US" altLang="zh-CN" sz="3200" b="1" kern="0" dirty="0"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1800AFC-78FB-4AFD-83D3-65CCE85B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20" y="1747410"/>
            <a:ext cx="3004798" cy="39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0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DA5A0-F733-4285-9653-088CBE05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35DE1-B3B7-42DF-A01F-233C0492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14157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Background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Location-based social networks (LBSNs)</a:t>
            </a:r>
          </a:p>
          <a:p>
            <a:pPr lvl="1">
              <a:lnSpc>
                <a:spcPct val="150000"/>
              </a:lnSpc>
            </a:pPr>
            <a:endParaRPr lang="en-US" altLang="zh-CN" b="1" dirty="0"/>
          </a:p>
          <a:p>
            <a:pPr lvl="1"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13821FF-F8C3-4446-965E-738CE8E19C7E}"/>
              </a:ext>
            </a:extLst>
          </p:cNvPr>
          <p:cNvGrpSpPr/>
          <p:nvPr/>
        </p:nvGrpSpPr>
        <p:grpSpPr>
          <a:xfrm>
            <a:off x="2663666" y="2741318"/>
            <a:ext cx="6864667" cy="1091362"/>
            <a:chOff x="792696" y="3805825"/>
            <a:chExt cx="6864667" cy="1091362"/>
          </a:xfrm>
        </p:grpSpPr>
        <p:pic>
          <p:nvPicPr>
            <p:cNvPr id="8" name="Picture 4" descr="https://timgsa.baidu.com/timg?image&amp;quality=80&amp;size=b9999_10000&amp;sec=1531213743224&amp;di=2ac7374f4a7541d785c168f7a3b3a7b1&amp;imgtype=0&amp;src=http%3A%2F%2Ffiles.techcrunch.cn%2F2014%2F07%2Flogo.png">
              <a:extLst>
                <a:ext uri="{FF2B5EF4-FFF2-40B4-BE49-F238E27FC236}">
                  <a16:creationId xmlns:a16="http://schemas.microsoft.com/office/drawing/2014/main" id="{3F3A3A9F-816B-40FD-919C-E8635ABA1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696" y="3927737"/>
              <a:ext cx="2538081" cy="847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s://timgsa.baidu.com/timg?image&amp;quality=80&amp;size=b9999_10000&amp;sec=1531213805336&amp;di=70d8c07b3e8ba482b957867cceb68d34&amp;imgtype=0&amp;src=http%3A%2F%2Fa.36krcnd.com%2Fphoto%2F06409e60bea19eebe6d4537284371583.jpg">
              <a:extLst>
                <a:ext uri="{FF2B5EF4-FFF2-40B4-BE49-F238E27FC236}">
                  <a16:creationId xmlns:a16="http://schemas.microsoft.com/office/drawing/2014/main" id="{0BFB9EEC-7D03-424C-B18A-A9C24253A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833" y="3805825"/>
              <a:ext cx="1165156" cy="1091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https://timgsa.baidu.com/timg?image&amp;quality=80&amp;size=b9999_10000&amp;sec=1531213850443&amp;di=db4a62c743aea05a730ee68dc783489d&amp;imgtype=0&amp;src=http%3A%2F%2Fwww.ksks001.com%2Fimg1%2F17431566575304409519.jpg">
              <a:extLst>
                <a:ext uri="{FF2B5EF4-FFF2-40B4-BE49-F238E27FC236}">
                  <a16:creationId xmlns:a16="http://schemas.microsoft.com/office/drawing/2014/main" id="{872BDA7B-6E7B-41D9-8BE6-D805C6E8E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045" y="3937714"/>
              <a:ext cx="1304594" cy="82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http://file.digitaling.com/eImg/image/20150122/20150122123836_26356.jpg">
              <a:extLst>
                <a:ext uri="{FF2B5EF4-FFF2-40B4-BE49-F238E27FC236}">
                  <a16:creationId xmlns:a16="http://schemas.microsoft.com/office/drawing/2014/main" id="{938A90DB-A03B-497D-B637-8FF8C5566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695" y="3883797"/>
              <a:ext cx="1496668" cy="93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BD595E9E-280F-4F62-95CA-DBDA9D36D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554" y="4725810"/>
            <a:ext cx="4056810" cy="196887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C9307DC-7AFB-4EC4-8F8F-F5A92F76C88C}"/>
              </a:ext>
            </a:extLst>
          </p:cNvPr>
          <p:cNvSpPr/>
          <p:nvPr/>
        </p:nvSpPr>
        <p:spPr>
          <a:xfrm>
            <a:off x="6822633" y="4618605"/>
            <a:ext cx="26096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(Summer palace)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21CF8591-C46E-42D7-B4AE-4613205F81FB}"/>
              </a:ext>
            </a:extLst>
          </p:cNvPr>
          <p:cNvSpPr/>
          <p:nvPr/>
        </p:nvSpPr>
        <p:spPr>
          <a:xfrm>
            <a:off x="8425317" y="5515968"/>
            <a:ext cx="2609602" cy="388554"/>
          </a:xfrm>
          <a:prstGeom prst="wedgeRectCallout">
            <a:avLst>
              <a:gd name="adj1" fmla="val -58437"/>
              <a:gd name="adj2" fmla="val -170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Point-of-interest</a:t>
            </a:r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042D478A-E3B6-4763-B051-65DC0AA894A9}"/>
              </a:ext>
            </a:extLst>
          </p:cNvPr>
          <p:cNvSpPr/>
          <p:nvPr/>
        </p:nvSpPr>
        <p:spPr>
          <a:xfrm>
            <a:off x="3153425" y="5904522"/>
            <a:ext cx="930136" cy="388554"/>
          </a:xfrm>
          <a:prstGeom prst="wedgeRectCallout">
            <a:avLst>
              <a:gd name="adj1" fmla="val 85807"/>
              <a:gd name="adj2" fmla="val 97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User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8DE305-22C2-4635-AAF2-B052D729D8B1}"/>
              </a:ext>
            </a:extLst>
          </p:cNvPr>
          <p:cNvSpPr/>
          <p:nvPr/>
        </p:nvSpPr>
        <p:spPr>
          <a:xfrm>
            <a:off x="0" y="3849225"/>
            <a:ext cx="12192000" cy="248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can check-in Point-of-Interest (POIs) in LBSNs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7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0F92B-D5C9-439C-A99B-3F7D043C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D4F9B-6C3E-4AB9-9F65-0E78E1EB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Background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LBSNs become popular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POI information overload for users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Point-of-Interest recommendation</a:t>
            </a:r>
            <a:endParaRPr lang="zh-CN" altLang="en-US" b="1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BF5648-D9DF-4D12-A955-B7C1BD228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60286"/>
              </p:ext>
            </p:extLst>
          </p:nvPr>
        </p:nvGraphicFramePr>
        <p:xfrm>
          <a:off x="5585654" y="2236303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399459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3865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948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Website / App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#Active users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#Check-ins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3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Foursquare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50 million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 billion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8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/>
                        <a:t>Yelp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/>
                        <a:t>21 million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/>
                        <a:t>102 million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21885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666DEE4-76F9-42F2-9E96-021A37149F65}"/>
              </a:ext>
            </a:extLst>
          </p:cNvPr>
          <p:cNvSpPr txBox="1"/>
          <p:nvPr/>
        </p:nvSpPr>
        <p:spPr>
          <a:xfrm>
            <a:off x="5585655" y="3483760"/>
            <a:ext cx="609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Statistics of Foursquare and Yelp by 2016</a:t>
            </a:r>
            <a:endParaRPr lang="zh-CN" altLang="en-US" sz="20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14EFE17-CB6A-418A-9AEA-F7C036B7C1A0}"/>
              </a:ext>
            </a:extLst>
          </p:cNvPr>
          <p:cNvGrpSpPr/>
          <p:nvPr/>
        </p:nvGrpSpPr>
        <p:grpSpPr>
          <a:xfrm>
            <a:off x="2835541" y="4532949"/>
            <a:ext cx="6414449" cy="1627006"/>
            <a:chOff x="620674" y="4338503"/>
            <a:chExt cx="6414449" cy="1627006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5C0D31C4-F981-4A7D-AD68-9F9997D800D2}"/>
                </a:ext>
              </a:extLst>
            </p:cNvPr>
            <p:cNvSpPr/>
            <p:nvPr/>
          </p:nvSpPr>
          <p:spPr>
            <a:xfrm>
              <a:off x="4750032" y="4955156"/>
              <a:ext cx="936526" cy="393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E635317-8963-48A8-A8EC-6A4521C8FCFD}"/>
                </a:ext>
              </a:extLst>
            </p:cNvPr>
            <p:cNvGrpSpPr/>
            <p:nvPr/>
          </p:nvGrpSpPr>
          <p:grpSpPr>
            <a:xfrm>
              <a:off x="620674" y="4338503"/>
              <a:ext cx="4067140" cy="1627006"/>
              <a:chOff x="987493" y="4780789"/>
              <a:chExt cx="4067140" cy="1627006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9EC5B3A2-259A-4A03-AE39-E0D5AA369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81124" y="4780789"/>
                <a:ext cx="3279874" cy="1117768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27581AA-73A6-4A62-81AF-F2C18B97395F}"/>
                  </a:ext>
                </a:extLst>
              </p:cNvPr>
              <p:cNvSpPr/>
              <p:nvPr/>
            </p:nvSpPr>
            <p:spPr>
              <a:xfrm>
                <a:off x="987493" y="5946130"/>
                <a:ext cx="406714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Interesting but unvisited POIs</a:t>
                </a:r>
                <a:endParaRPr lang="zh-CN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03DE7D8-15B8-4644-8F40-98C827C2BC22}"/>
                </a:ext>
              </a:extLst>
            </p:cNvPr>
            <p:cNvGrpSpPr/>
            <p:nvPr/>
          </p:nvGrpSpPr>
          <p:grpSpPr>
            <a:xfrm>
              <a:off x="5937514" y="4427251"/>
              <a:ext cx="1097609" cy="1449509"/>
              <a:chOff x="6882938" y="4916592"/>
              <a:chExt cx="1097609" cy="1449509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7DB0C88F-D596-4B0C-BA91-2794CD077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2938" y="4916592"/>
                <a:ext cx="1097609" cy="987845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2883CD2-C228-4D3D-B69A-3ADE3E340678}"/>
                  </a:ext>
                </a:extLst>
              </p:cNvPr>
              <p:cNvSpPr/>
              <p:nvPr/>
            </p:nvSpPr>
            <p:spPr>
              <a:xfrm>
                <a:off x="7050066" y="5904436"/>
                <a:ext cx="7633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User</a:t>
                </a:r>
                <a:endParaRPr lang="zh-CN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068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C6B6B-EA7C-4126-B89E-6FFDE798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 main challenge:</a:t>
            </a:r>
            <a:r>
              <a:rPr lang="zh-CN" altLang="en-US" dirty="0"/>
              <a:t> </a:t>
            </a:r>
            <a:r>
              <a:rPr lang="en-US" altLang="zh-CN" b="1" dirty="0"/>
              <a:t>Geographical influence </a:t>
            </a:r>
            <a:r>
              <a:rPr lang="en-US" altLang="zh-CN" dirty="0"/>
              <a:t>in POI recommendation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Related works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Insight: </a:t>
            </a:r>
            <a:r>
              <a:rPr lang="en-US" altLang="zh-CN" b="1" dirty="0"/>
              <a:t>Geographical clustering phenomenon of</a:t>
            </a:r>
            <a:r>
              <a:rPr lang="zh-CN" altLang="en-US" b="1" dirty="0"/>
              <a:t> </a:t>
            </a:r>
            <a:r>
              <a:rPr lang="en-US" altLang="zh-CN" b="1" dirty="0"/>
              <a:t>users’ check-ins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Model: </a:t>
            </a:r>
            <a:r>
              <a:rPr lang="en-US" altLang="zh-CN" b="1" dirty="0"/>
              <a:t>Parameterized distributions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Typical papers: </a:t>
            </a:r>
            <a:r>
              <a:rPr lang="en-US" altLang="zh-CN" i="1" dirty="0"/>
              <a:t>Cheng et al., AAAI 2012, Ye et al., SIGIR 2011, Liu et al., CIKM 2014</a:t>
            </a:r>
          </a:p>
          <a:p>
            <a:pPr lvl="1">
              <a:lnSpc>
                <a:spcPct val="150000"/>
              </a:lnSpc>
            </a:pPr>
            <a:endParaRPr lang="en-US" altLang="zh-CN" b="1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69B252-12B6-4871-BF99-8C94614D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FAEE179-2758-4CAF-9B4B-810E9106B7BB}"/>
              </a:ext>
            </a:extLst>
          </p:cNvPr>
          <p:cNvGrpSpPr/>
          <p:nvPr/>
        </p:nvGrpSpPr>
        <p:grpSpPr>
          <a:xfrm>
            <a:off x="2120347" y="2136913"/>
            <a:ext cx="7951305" cy="1292087"/>
            <a:chOff x="1525296" y="2355567"/>
            <a:chExt cx="7951305" cy="12920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C261C76-7544-40C9-914E-03F2FDDD1388}"/>
                </a:ext>
              </a:extLst>
            </p:cNvPr>
            <p:cNvSpPr/>
            <p:nvPr/>
          </p:nvSpPr>
          <p:spPr>
            <a:xfrm>
              <a:off x="1525296" y="2355567"/>
              <a:ext cx="7951305" cy="12920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D650396-9D33-4B06-B6FF-022D02315D88}"/>
                </a:ext>
              </a:extLst>
            </p:cNvPr>
            <p:cNvGrpSpPr/>
            <p:nvPr/>
          </p:nvGrpSpPr>
          <p:grpSpPr>
            <a:xfrm>
              <a:off x="1904922" y="2504656"/>
              <a:ext cx="7329912" cy="993913"/>
              <a:chOff x="1595426" y="2504658"/>
              <a:chExt cx="7329912" cy="993913"/>
            </a:xfrm>
          </p:grpSpPr>
          <p:pic>
            <p:nvPicPr>
              <p:cNvPr id="16" name="Picture 4" descr="http://a.dituhui.com/images/snapshot/2015/2/12/448a91241152c1b35b9e8c6f61464e31.jpg">
                <a:extLst>
                  <a:ext uri="{FF2B5EF4-FFF2-40B4-BE49-F238E27FC236}">
                    <a16:creationId xmlns:a16="http://schemas.microsoft.com/office/drawing/2014/main" id="{87B6B467-EEBC-4D81-9AA0-7A09BD252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26" y="2504658"/>
                <a:ext cx="1905547" cy="993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E61B9D5-85CA-4642-824C-38E5C4D2F077}"/>
                  </a:ext>
                </a:extLst>
              </p:cNvPr>
              <p:cNvSpPr/>
              <p:nvPr/>
            </p:nvSpPr>
            <p:spPr>
              <a:xfrm>
                <a:off x="6460434" y="2708411"/>
                <a:ext cx="2464904" cy="4472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Users’ preference</a:t>
                </a:r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90CF5F2F-0F92-4177-9175-33ADE72ACC19}"/>
                  </a:ext>
                </a:extLst>
              </p:cNvPr>
              <p:cNvSpPr/>
              <p:nvPr/>
            </p:nvSpPr>
            <p:spPr>
              <a:xfrm>
                <a:off x="3500973" y="2783612"/>
                <a:ext cx="2959461" cy="44726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060B1852-3A85-4E76-A7B2-500D83994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9448" y="2687013"/>
              <a:ext cx="421501" cy="629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37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E9A67-C8B2-47D5-8145-66B913E7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Motivation—existing typical methods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91BE4-84C5-48FB-989F-8AFA55C49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1325562"/>
            <a:ext cx="6095997" cy="5532437"/>
          </a:xfrm>
        </p:spPr>
        <p:txBody>
          <a:bodyPr/>
          <a:lstStyle/>
          <a:p>
            <a:r>
              <a:rPr lang="fr-FR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Cheng et al., AAAI 2012</a:t>
            </a:r>
          </a:p>
          <a:p>
            <a:endParaRPr lang="fr-FR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38D41-86E1-4DC1-9A7F-384BBE2C6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4096" y="1336973"/>
            <a:ext cx="6095999" cy="5532437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Ye et al., SIGIR 2011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33BF0A-D2C7-431B-AC78-59BBEE9A48BC}"/>
              </a:ext>
            </a:extLst>
          </p:cNvPr>
          <p:cNvSpPr/>
          <p:nvPr/>
        </p:nvSpPr>
        <p:spPr>
          <a:xfrm>
            <a:off x="-1" y="1994343"/>
            <a:ext cx="65995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Longitudes and latitudes ~ Multi-Center Gaussian distribution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5B95C1F-5120-4ECB-BDE0-D45E63D0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700" y="2902431"/>
            <a:ext cx="3080596" cy="240152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BD23614-2990-48F9-B7B0-DEF5A460501A}"/>
              </a:ext>
            </a:extLst>
          </p:cNvPr>
          <p:cNvSpPr txBox="1"/>
          <p:nvPr/>
        </p:nvSpPr>
        <p:spPr>
          <a:xfrm>
            <a:off x="6095996" y="6043048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Geographical influence probability distribution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C7BAC85-B7C9-453E-BC94-3BB2EA633A9B}"/>
              </a:ext>
            </a:extLst>
          </p:cNvPr>
          <p:cNvCxnSpPr>
            <a:cxnSpLocks/>
          </p:cNvCxnSpPr>
          <p:nvPr/>
        </p:nvCxnSpPr>
        <p:spPr>
          <a:xfrm>
            <a:off x="7390025" y="5417892"/>
            <a:ext cx="4014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3C111B1-5FA2-44EE-9C04-FD645B60F969}"/>
              </a:ext>
            </a:extLst>
          </p:cNvPr>
          <p:cNvSpPr/>
          <p:nvPr/>
        </p:nvSpPr>
        <p:spPr>
          <a:xfrm>
            <a:off x="8823657" y="5428152"/>
            <a:ext cx="2581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Distance between POIs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C9407E-EEB0-4E27-8E94-59415A27ABC3}"/>
              </a:ext>
            </a:extLst>
          </p:cNvPr>
          <p:cNvCxnSpPr/>
          <p:nvPr/>
        </p:nvCxnSpPr>
        <p:spPr>
          <a:xfrm flipV="1">
            <a:off x="7390025" y="2999342"/>
            <a:ext cx="0" cy="241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1D38075-B268-4C54-92A1-383F617044CD}"/>
              </a:ext>
            </a:extLst>
          </p:cNvPr>
          <p:cNvSpPr/>
          <p:nvPr/>
        </p:nvSpPr>
        <p:spPr>
          <a:xfrm>
            <a:off x="6103917" y="3085039"/>
            <a:ext cx="136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probability 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7B2117C-EE4D-426A-BCEA-0AF3FA8AD735}"/>
              </a:ext>
            </a:extLst>
          </p:cNvPr>
          <p:cNvGrpSpPr/>
          <p:nvPr/>
        </p:nvGrpSpPr>
        <p:grpSpPr>
          <a:xfrm>
            <a:off x="603429" y="2563715"/>
            <a:ext cx="5072288" cy="3861221"/>
            <a:chOff x="187836" y="2581937"/>
            <a:chExt cx="5072288" cy="386122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9FD8678-0675-462C-A071-A8F9B134DED0}"/>
                </a:ext>
              </a:extLst>
            </p:cNvPr>
            <p:cNvGrpSpPr/>
            <p:nvPr/>
          </p:nvGrpSpPr>
          <p:grpSpPr>
            <a:xfrm>
              <a:off x="187836" y="3094980"/>
              <a:ext cx="4952031" cy="3348178"/>
              <a:chOff x="1712333" y="3469442"/>
              <a:chExt cx="4952031" cy="3348178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40063021-6533-4377-AC28-2FF374FAA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731" y="3477723"/>
                <a:ext cx="3075490" cy="2418550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52DEF5-C25D-4F9B-BD64-7423C462EB54}"/>
                  </a:ext>
                </a:extLst>
              </p:cNvPr>
              <p:cNvSpPr txBox="1"/>
              <p:nvPr/>
            </p:nvSpPr>
            <p:spPr>
              <a:xfrm>
                <a:off x="2368588" y="6417510"/>
                <a:ext cx="4295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user’s check-in distribution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54F7FCDC-E0AA-4234-8F14-D8523D1C7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576" y="5896273"/>
                <a:ext cx="40147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842CEE0-43AE-4FAB-932E-0ECC76A38D5B}"/>
                  </a:ext>
                </a:extLst>
              </p:cNvPr>
              <p:cNvSpPr/>
              <p:nvPr/>
            </p:nvSpPr>
            <p:spPr>
              <a:xfrm>
                <a:off x="5290270" y="5896272"/>
                <a:ext cx="11769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longitude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883FB7DA-F0E2-47DE-8B4F-6748C3ABD7BB}"/>
                  </a:ext>
                </a:extLst>
              </p:cNvPr>
              <p:cNvCxnSpPr/>
              <p:nvPr/>
            </p:nvCxnSpPr>
            <p:spPr>
              <a:xfrm flipV="1">
                <a:off x="2649576" y="3477723"/>
                <a:ext cx="0" cy="24185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3E1B392-B305-46F7-84C0-D53DC552C061}"/>
                  </a:ext>
                </a:extLst>
              </p:cNvPr>
              <p:cNvSpPr/>
              <p:nvPr/>
            </p:nvSpPr>
            <p:spPr>
              <a:xfrm>
                <a:off x="1712333" y="3469442"/>
                <a:ext cx="1052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latitude 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9BBBD0C-9653-4EB5-8DCF-2663E5645561}"/>
                </a:ext>
              </a:extLst>
            </p:cNvPr>
            <p:cNvSpPr/>
            <p:nvPr/>
          </p:nvSpPr>
          <p:spPr>
            <a:xfrm>
              <a:off x="2760337" y="2581937"/>
              <a:ext cx="24997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Check-in instance, POI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FEF9802-B092-4A2C-95E0-0B5028E9800A}"/>
                </a:ext>
              </a:extLst>
            </p:cNvPr>
            <p:cNvSpPr/>
            <p:nvPr/>
          </p:nvSpPr>
          <p:spPr>
            <a:xfrm>
              <a:off x="2347208" y="3543780"/>
              <a:ext cx="347869" cy="3478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7AA0F96-837D-4E64-A45A-D9902C08DCF5}"/>
                </a:ext>
              </a:extLst>
            </p:cNvPr>
            <p:cNvCxnSpPr>
              <a:cxnSpLocks/>
              <a:stCxn id="23" idx="7"/>
              <a:endCxn id="21" idx="2"/>
            </p:cNvCxnSpPr>
            <p:nvPr/>
          </p:nvCxnSpPr>
          <p:spPr>
            <a:xfrm flipV="1">
              <a:off x="2644133" y="2982047"/>
              <a:ext cx="1366098" cy="612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14EEC6CC-9316-48A1-BCD2-EFEDED0644B1}"/>
              </a:ext>
            </a:extLst>
          </p:cNvPr>
          <p:cNvSpPr/>
          <p:nvPr/>
        </p:nvSpPr>
        <p:spPr>
          <a:xfrm>
            <a:off x="6809787" y="1994343"/>
            <a:ext cx="5175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POI correlation vs. distance: Power-law function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9693E8D-F949-411F-A955-FAE60A005093}"/>
              </a:ext>
            </a:extLst>
          </p:cNvPr>
          <p:cNvSpPr/>
          <p:nvPr/>
        </p:nvSpPr>
        <p:spPr>
          <a:xfrm>
            <a:off x="5112691" y="1244338"/>
            <a:ext cx="1617887" cy="5156462"/>
          </a:xfrm>
          <a:custGeom>
            <a:avLst/>
            <a:gdLst>
              <a:gd name="connsiteX0" fmla="*/ 109758 w 1617887"/>
              <a:gd name="connsiteY0" fmla="*/ 0 h 5156462"/>
              <a:gd name="connsiteX1" fmla="*/ 109758 w 1617887"/>
              <a:gd name="connsiteY1" fmla="*/ 659876 h 5156462"/>
              <a:gd name="connsiteX2" fmla="*/ 1250402 w 1617887"/>
              <a:gd name="connsiteY2" fmla="*/ 669303 h 5156462"/>
              <a:gd name="connsiteX3" fmla="*/ 1599194 w 1617887"/>
              <a:gd name="connsiteY3" fmla="*/ 1291472 h 5156462"/>
              <a:gd name="connsiteX4" fmla="*/ 779062 w 1617887"/>
              <a:gd name="connsiteY4" fmla="*/ 1894788 h 5156462"/>
              <a:gd name="connsiteX5" fmla="*/ 826196 w 1617887"/>
              <a:gd name="connsiteY5" fmla="*/ 5156462 h 515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887" h="5156462">
                <a:moveTo>
                  <a:pt x="109758" y="0"/>
                </a:moveTo>
                <a:cubicBezTo>
                  <a:pt x="14704" y="274163"/>
                  <a:pt x="-80349" y="548326"/>
                  <a:pt x="109758" y="659876"/>
                </a:cubicBezTo>
                <a:cubicBezTo>
                  <a:pt x="299865" y="771426"/>
                  <a:pt x="1002163" y="564037"/>
                  <a:pt x="1250402" y="669303"/>
                </a:cubicBezTo>
                <a:cubicBezTo>
                  <a:pt x="1498641" y="774569"/>
                  <a:pt x="1677751" y="1087225"/>
                  <a:pt x="1599194" y="1291472"/>
                </a:cubicBezTo>
                <a:cubicBezTo>
                  <a:pt x="1520637" y="1495719"/>
                  <a:pt x="907895" y="1250623"/>
                  <a:pt x="779062" y="1894788"/>
                </a:cubicBezTo>
                <a:cubicBezTo>
                  <a:pt x="650229" y="2538953"/>
                  <a:pt x="738212" y="3847707"/>
                  <a:pt x="826196" y="5156462"/>
                </a:cubicBezTo>
              </a:path>
            </a:pathLst>
          </a:custGeom>
          <a:ln w="381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2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3" grpId="0"/>
      <p:bldP spid="15" grpId="0"/>
      <p:bldP spid="25" grpId="0"/>
      <p:bldP spid="27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C9C3C-F761-46A8-82CC-6365A3C8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499BD-F596-4BA1-A4E8-D4C790FC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2103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Summary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Existing methods focus on </a:t>
            </a:r>
            <a:r>
              <a:rPr lang="en-US" altLang="zh-CN" b="1" dirty="0"/>
              <a:t>distance only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Fail to capture </a:t>
            </a:r>
            <a:r>
              <a:rPr lang="en-US" altLang="zh-CN" b="1" dirty="0"/>
              <a:t>High variation and asymmetry </a:t>
            </a:r>
            <a:r>
              <a:rPr lang="en-US" altLang="zh-CN" dirty="0"/>
              <a:t>of geographical influence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3F4FB9-AC50-41AA-8DE3-3DB9586D39C2}"/>
              </a:ext>
            </a:extLst>
          </p:cNvPr>
          <p:cNvSpPr/>
          <p:nvPr/>
        </p:nvSpPr>
        <p:spPr>
          <a:xfrm>
            <a:off x="0" y="5925880"/>
            <a:ext cx="12192000" cy="672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insight: 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Geographical influence should be POI-specific!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4B66F46-BEF3-4D71-A53F-7C9575A79AF6}"/>
              </a:ext>
            </a:extLst>
          </p:cNvPr>
          <p:cNvGrpSpPr/>
          <p:nvPr/>
        </p:nvGrpSpPr>
        <p:grpSpPr>
          <a:xfrm>
            <a:off x="1779165" y="3306067"/>
            <a:ext cx="8633670" cy="2896991"/>
            <a:chOff x="1361883" y="3228945"/>
            <a:chExt cx="8633670" cy="289699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1821BDE-CDF5-40B5-911E-6A45AF703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4703" y="3670752"/>
              <a:ext cx="6095964" cy="1999647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AB1DCD4-9D04-4CAC-8C08-D780333E7B8F}"/>
                </a:ext>
              </a:extLst>
            </p:cNvPr>
            <p:cNvCxnSpPr>
              <a:cxnSpLocks/>
            </p:cNvCxnSpPr>
            <p:nvPr/>
          </p:nvCxnSpPr>
          <p:spPr>
            <a:xfrm>
              <a:off x="2172269" y="5716966"/>
              <a:ext cx="6368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E5115A5-C4C2-4CBD-A626-6AE7F66C3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2269" y="3307846"/>
              <a:ext cx="0" cy="2418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1A90EF-4E38-488C-A7C3-23DBD7535B64}"/>
                </a:ext>
              </a:extLst>
            </p:cNvPr>
            <p:cNvSpPr/>
            <p:nvPr/>
          </p:nvSpPr>
          <p:spPr>
            <a:xfrm>
              <a:off x="7458012" y="5725826"/>
              <a:ext cx="10554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distance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5F0600A-486A-4D06-AE17-FCD98873CF1D}"/>
                </a:ext>
              </a:extLst>
            </p:cNvPr>
            <p:cNvSpPr/>
            <p:nvPr/>
          </p:nvSpPr>
          <p:spPr>
            <a:xfrm>
              <a:off x="1361883" y="3366907"/>
              <a:ext cx="8034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POI id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对话气泡: 矩形 14">
              <a:extLst>
                <a:ext uri="{FF2B5EF4-FFF2-40B4-BE49-F238E27FC236}">
                  <a16:creationId xmlns:a16="http://schemas.microsoft.com/office/drawing/2014/main" id="{CAE710F6-93D7-401C-9B25-ECC53F4DE042}"/>
                </a:ext>
              </a:extLst>
            </p:cNvPr>
            <p:cNvSpPr/>
            <p:nvPr/>
          </p:nvSpPr>
          <p:spPr>
            <a:xfrm>
              <a:off x="7541452" y="3228945"/>
              <a:ext cx="2454101" cy="393443"/>
            </a:xfrm>
            <a:prstGeom prst="wedgeRectCallout">
              <a:avLst>
                <a:gd name="adj1" fmla="val -134396"/>
                <a:gd name="adj2" fmla="val 3140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Degree of correlation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95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C6D27-9685-444E-B914-8B789273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57AD9-EE58-49BF-876D-962E5AC0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2767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Formulation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39D64EF-F887-42B8-B031-17CA77663FB1}"/>
              </a:ext>
            </a:extLst>
          </p:cNvPr>
          <p:cNvSpPr/>
          <p:nvPr/>
        </p:nvSpPr>
        <p:spPr>
          <a:xfrm>
            <a:off x="352425" y="5329237"/>
            <a:ext cx="4556125" cy="6223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POI-specific geographical influence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B5AB6F2-0251-4109-B268-F5107D20B47D}"/>
              </a:ext>
            </a:extLst>
          </p:cNvPr>
          <p:cNvGrpSpPr/>
          <p:nvPr/>
        </p:nvGrpSpPr>
        <p:grpSpPr>
          <a:xfrm>
            <a:off x="1821786" y="2022945"/>
            <a:ext cx="8548427" cy="2031325"/>
            <a:chOff x="3525990" y="1210954"/>
            <a:chExt cx="8548427" cy="2031325"/>
          </a:xfrm>
        </p:grpSpPr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7A4A4E3E-0968-4A77-9320-F03C8319A916}"/>
                </a:ext>
              </a:extLst>
            </p:cNvPr>
            <p:cNvSpPr/>
            <p:nvPr/>
          </p:nvSpPr>
          <p:spPr>
            <a:xfrm>
              <a:off x="7535145" y="2220266"/>
              <a:ext cx="684067" cy="4616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251962A-0B49-4096-A883-CD721F790F88}"/>
                </a:ext>
              </a:extLst>
            </p:cNvPr>
            <p:cNvGrpSpPr/>
            <p:nvPr/>
          </p:nvGrpSpPr>
          <p:grpSpPr>
            <a:xfrm>
              <a:off x="8951767" y="1766421"/>
              <a:ext cx="3122650" cy="921861"/>
              <a:chOff x="8951767" y="1766421"/>
              <a:chExt cx="3122650" cy="92186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DFC2FA6-7E7A-40C5-978F-496B7407BBD9}"/>
                  </a:ext>
                </a:extLst>
              </p:cNvPr>
              <p:cNvSpPr/>
              <p:nvPr/>
            </p:nvSpPr>
            <p:spPr>
              <a:xfrm>
                <a:off x="8951767" y="2226617"/>
                <a:ext cx="3122650" cy="46166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POI list for each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𝑢∈𝑈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F564493-5447-4A39-8DCB-4A6AF4ABB548}"/>
                  </a:ext>
                </a:extLst>
              </p:cNvPr>
              <p:cNvSpPr/>
              <p:nvPr/>
            </p:nvSpPr>
            <p:spPr>
              <a:xfrm>
                <a:off x="9973521" y="1766421"/>
                <a:ext cx="10791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endParaRPr lang="zh-CN" altLang="en-US" sz="2400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DE36989-EDE0-487D-BED3-9E7CB33A5A77}"/>
                </a:ext>
              </a:extLst>
            </p:cNvPr>
            <p:cNvGrpSpPr/>
            <p:nvPr/>
          </p:nvGrpSpPr>
          <p:grpSpPr>
            <a:xfrm>
              <a:off x="3525990" y="1210954"/>
              <a:ext cx="3276600" cy="2031325"/>
              <a:chOff x="3372256" y="1191902"/>
              <a:chExt cx="3276600" cy="203132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AAA8496-2DFE-45DB-BB9E-80A61862F670}"/>
                  </a:ext>
                </a:extLst>
              </p:cNvPr>
              <p:cNvSpPr/>
              <p:nvPr/>
            </p:nvSpPr>
            <p:spPr>
              <a:xfrm>
                <a:off x="3372256" y="1653567"/>
                <a:ext cx="3276600" cy="15696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user set 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𝑈</a:t>
                </a: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POI set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𝐼</a:t>
                </a: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Users’ check-in history 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𝐻</a:t>
                </a: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Locations of POIs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B09C669-F07F-404A-8207-BAD664D39FB3}"/>
                  </a:ext>
                </a:extLst>
              </p:cNvPr>
              <p:cNvSpPr/>
              <p:nvPr/>
            </p:nvSpPr>
            <p:spPr>
              <a:xfrm>
                <a:off x="4585599" y="1191902"/>
                <a:ext cx="8499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zh-CN" altLang="en-US" sz="2400" dirty="0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5418AE8-BA11-4451-9D06-025B4F137DAA}"/>
              </a:ext>
            </a:extLst>
          </p:cNvPr>
          <p:cNvGrpSpPr/>
          <p:nvPr/>
        </p:nvGrpSpPr>
        <p:grpSpPr>
          <a:xfrm>
            <a:off x="4867991" y="5329237"/>
            <a:ext cx="3618784" cy="622300"/>
            <a:chOff x="4867991" y="5532437"/>
            <a:chExt cx="3618784" cy="62230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65A8AA3-4598-4F38-AB62-2826C47CD6F2}"/>
                </a:ext>
              </a:extLst>
            </p:cNvPr>
            <p:cNvSpPr/>
            <p:nvPr/>
          </p:nvSpPr>
          <p:spPr>
            <a:xfrm>
              <a:off x="5502275" y="5532437"/>
              <a:ext cx="2984500" cy="6223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User preference score 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0667681C-096F-4447-ABA8-E6C9316F57DE}"/>
                </a:ext>
              </a:extLst>
            </p:cNvPr>
            <p:cNvSpPr/>
            <p:nvPr/>
          </p:nvSpPr>
          <p:spPr>
            <a:xfrm>
              <a:off x="4867991" y="5612754"/>
              <a:ext cx="684067" cy="461665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E81C9B5-2734-4399-8BC3-848F12A046C0}"/>
              </a:ext>
            </a:extLst>
          </p:cNvPr>
          <p:cNvGrpSpPr/>
          <p:nvPr/>
        </p:nvGrpSpPr>
        <p:grpSpPr>
          <a:xfrm>
            <a:off x="8441604" y="5329237"/>
            <a:ext cx="3356696" cy="622300"/>
            <a:chOff x="8441604" y="5532437"/>
            <a:chExt cx="3356696" cy="6223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5F2B913-5C31-4E7D-B802-53590F217488}"/>
                </a:ext>
              </a:extLst>
            </p:cNvPr>
            <p:cNvSpPr/>
            <p:nvPr/>
          </p:nvSpPr>
          <p:spPr>
            <a:xfrm>
              <a:off x="9080500" y="5532437"/>
              <a:ext cx="2717800" cy="6223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Observed check-ins</a:t>
              </a: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4CEA20D9-E470-4790-935C-342D324E43EA}"/>
                </a:ext>
              </a:extLst>
            </p:cNvPr>
            <p:cNvSpPr/>
            <p:nvPr/>
          </p:nvSpPr>
          <p:spPr>
            <a:xfrm>
              <a:off x="8441604" y="5612754"/>
              <a:ext cx="684067" cy="461665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9636019D-04EA-4A63-B95C-66A84E965472}"/>
              </a:ext>
            </a:extLst>
          </p:cNvPr>
          <p:cNvSpPr/>
          <p:nvPr/>
        </p:nvSpPr>
        <p:spPr>
          <a:xfrm>
            <a:off x="0" y="4219093"/>
            <a:ext cx="12192000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overview—</a:t>
            </a:r>
            <a:r>
              <a:rPr lang="en-US" altLang="zh-CN" sz="2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GeoIE</a:t>
            </a:r>
            <a:endParaRPr lang="en-US" altLang="zh-CN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7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68D24-E9F1-4F99-8230-0F4A5FFF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8CD224-7DD7-4658-BA35-52B36B9D4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POI-specific geographical influence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Distance effect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altLang="zh-CN" dirty="0"/>
                  <a:t>: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relationship between influence and distance</a:t>
                </a:r>
                <a:endParaRPr lang="en-US" altLang="zh-CN" b="1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2400" dirty="0"/>
                  <a:t>A non-linear function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POI-specific correlation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correlation depends on what the involved POIs are</a:t>
                </a:r>
                <a:endParaRPr lang="en-US" altLang="zh-CN" b="1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2400" dirty="0"/>
                  <a:t>Two latent vectors 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8CD224-7DD7-4658-BA35-52B36B9D4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BC1E994A-2394-4FD5-BDFE-D3ECE8FC7783}"/>
              </a:ext>
            </a:extLst>
          </p:cNvPr>
          <p:cNvGrpSpPr/>
          <p:nvPr/>
        </p:nvGrpSpPr>
        <p:grpSpPr>
          <a:xfrm>
            <a:off x="4060464" y="4726954"/>
            <a:ext cx="4071072" cy="1610966"/>
            <a:chOff x="3704863" y="4721690"/>
            <a:chExt cx="4071072" cy="161096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CB240E0-366E-432F-B872-C5ABF6BDC645}"/>
                </a:ext>
              </a:extLst>
            </p:cNvPr>
            <p:cNvGrpSpPr/>
            <p:nvPr/>
          </p:nvGrpSpPr>
          <p:grpSpPr>
            <a:xfrm>
              <a:off x="3907815" y="5045828"/>
              <a:ext cx="3665169" cy="550109"/>
              <a:chOff x="4287863" y="2897006"/>
              <a:chExt cx="3665169" cy="550109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E66BF803-5F89-472F-9D13-DCE3852E7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1035" y="2934622"/>
                <a:ext cx="571997" cy="474876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D91EC5EE-0D65-43CE-80D2-AA9C2FCE4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7863" y="2897006"/>
                <a:ext cx="571997" cy="550109"/>
              </a:xfrm>
              <a:prstGeom prst="rect">
                <a:avLst/>
              </a:prstGeom>
            </p:spPr>
          </p:pic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3FDEF5B1-F4A3-42C0-84CD-26E27402BFE1}"/>
                  </a:ext>
                </a:extLst>
              </p:cNvPr>
              <p:cNvCxnSpPr>
                <a:cxnSpLocks/>
                <a:stCxn id="8" idx="3"/>
                <a:endCxn id="7" idx="1"/>
              </p:cNvCxnSpPr>
              <p:nvPr/>
            </p:nvCxnSpPr>
            <p:spPr>
              <a:xfrm flipV="1">
                <a:off x="4859860" y="3172060"/>
                <a:ext cx="2521175" cy="1"/>
              </a:xfrm>
              <a:prstGeom prst="straightConnector1">
                <a:avLst/>
              </a:prstGeom>
              <a:ln w="25400"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A60E059-1C4F-4BBA-A61D-2805C00FBAD1}"/>
                    </a:ext>
                  </a:extLst>
                </p:cNvPr>
                <p:cNvSpPr txBox="1"/>
                <p:nvPr/>
              </p:nvSpPr>
              <p:spPr>
                <a:xfrm>
                  <a:off x="3704863" y="5870991"/>
                  <a:ext cx="9779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POI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</m:oMath>
                  </a14:m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A60E059-1C4F-4BBA-A61D-2805C00FB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863" y="5870991"/>
                  <a:ext cx="977900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1F9A5E2-FC58-47A1-BECA-50A4E5436AA5}"/>
                    </a:ext>
                  </a:extLst>
                </p:cNvPr>
                <p:cNvSpPr txBox="1"/>
                <p:nvPr/>
              </p:nvSpPr>
              <p:spPr>
                <a:xfrm>
                  <a:off x="6798035" y="5870991"/>
                  <a:ext cx="9779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POI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𝑗</m:t>
                      </m:r>
                    </m:oMath>
                  </a14:m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1F9A5E2-FC58-47A1-BECA-50A4E5436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035" y="5870991"/>
                  <a:ext cx="9779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621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54A47937-5DD2-4BDE-A97D-789F01C12ADB}"/>
                    </a:ext>
                  </a:extLst>
                </p:cNvPr>
                <p:cNvSpPr/>
                <p:nvPr/>
              </p:nvSpPr>
              <p:spPr>
                <a:xfrm>
                  <a:off x="4889816" y="4721690"/>
                  <a:ext cx="170116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dirty="0"/>
                    <a:t>Distance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54A47937-5DD2-4BDE-A97D-789F01C12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816" y="4721690"/>
                  <a:ext cx="170116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5357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376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771</Words>
  <Application>Microsoft Office PowerPoint</Application>
  <PresentationFormat>宽屏</PresentationFormat>
  <Paragraphs>199</Paragraphs>
  <Slides>21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Office 主题​​</vt:lpstr>
      <vt:lpstr>Exploiting POI-Specific Geographical Influence for Point-Of-Interest Recommendation</vt:lpstr>
      <vt:lpstr>Outline</vt:lpstr>
      <vt:lpstr>Introduction</vt:lpstr>
      <vt:lpstr>Introduction </vt:lpstr>
      <vt:lpstr>Motivation </vt:lpstr>
      <vt:lpstr>Motivation—existing typical methods</vt:lpstr>
      <vt:lpstr>Motivation </vt:lpstr>
      <vt:lpstr>Model</vt:lpstr>
      <vt:lpstr>Model </vt:lpstr>
      <vt:lpstr>Model </vt:lpstr>
      <vt:lpstr>Model </vt:lpstr>
      <vt:lpstr>Model</vt:lpstr>
      <vt:lpstr>Model </vt:lpstr>
      <vt:lpstr>Model </vt:lpstr>
      <vt:lpstr>Experiments </vt:lpstr>
      <vt:lpstr>Experiments </vt:lpstr>
      <vt:lpstr>Experiments </vt:lpstr>
      <vt:lpstr>Experiments </vt:lpstr>
      <vt:lpstr>Experiments</vt:lpstr>
      <vt:lpstr>Conclusions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wanghao</cp:lastModifiedBy>
  <cp:revision>126</cp:revision>
  <dcterms:created xsi:type="dcterms:W3CDTF">2018-07-18T11:54:58Z</dcterms:created>
  <dcterms:modified xsi:type="dcterms:W3CDTF">2018-07-18T22:58:28Z</dcterms:modified>
</cp:coreProperties>
</file>