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481" r:id="rId3"/>
    <p:sldId id="387" r:id="rId4"/>
    <p:sldId id="495" r:id="rId5"/>
    <p:sldId id="438" r:id="rId6"/>
    <p:sldId id="498" r:id="rId7"/>
    <p:sldId id="501" r:id="rId8"/>
    <p:sldId id="446" r:id="rId9"/>
    <p:sldId id="482" r:id="rId10"/>
    <p:sldId id="439" r:id="rId11"/>
    <p:sldId id="454" r:id="rId12"/>
    <p:sldId id="441" r:id="rId13"/>
    <p:sldId id="483" r:id="rId14"/>
    <p:sldId id="467" r:id="rId15"/>
    <p:sldId id="469" r:id="rId16"/>
    <p:sldId id="470" r:id="rId17"/>
    <p:sldId id="471" r:id="rId18"/>
    <p:sldId id="474" r:id="rId19"/>
    <p:sldId id="455" r:id="rId20"/>
    <p:sldId id="456" r:id="rId21"/>
    <p:sldId id="425" r:id="rId22"/>
    <p:sldId id="492" r:id="rId23"/>
    <p:sldId id="460" r:id="rId24"/>
    <p:sldId id="497" r:id="rId25"/>
    <p:sldId id="445" r:id="rId26"/>
    <p:sldId id="331" r:id="rId27"/>
    <p:sldId id="500" r:id="rId28"/>
    <p:sldId id="367" r:id="rId29"/>
    <p:sldId id="366" r:id="rId30"/>
    <p:sldId id="332" r:id="rId31"/>
    <p:sldId id="475" r:id="rId32"/>
    <p:sldId id="337" r:id="rId33"/>
    <p:sldId id="305" r:id="rId34"/>
    <p:sldId id="430" r:id="rId35"/>
    <p:sldId id="303" r:id="rId36"/>
    <p:sldId id="484" r:id="rId37"/>
    <p:sldId id="463" r:id="rId38"/>
    <p:sldId id="464" r:id="rId39"/>
    <p:sldId id="499" r:id="rId40"/>
    <p:sldId id="504" r:id="rId41"/>
    <p:sldId id="487" r:id="rId42"/>
    <p:sldId id="488" r:id="rId43"/>
    <p:sldId id="489" r:id="rId44"/>
    <p:sldId id="502" r:id="rId45"/>
    <p:sldId id="490" r:id="rId46"/>
    <p:sldId id="503" r:id="rId47"/>
    <p:sldId id="491" r:id="rId48"/>
  </p:sldIdLst>
  <p:sldSz cx="9144000" cy="6858000" type="screen4x3"/>
  <p:notesSz cx="7315200" cy="9601200"/>
  <p:defaultTextStyle>
    <a:defPPr>
      <a:defRPr lang="en-US"/>
    </a:defPPr>
    <a:lvl1pPr algn="l" rtl="0" fontAlgn="base">
      <a:spcBef>
        <a:spcPct val="0"/>
      </a:spcBef>
      <a:spcAft>
        <a:spcPct val="0"/>
      </a:spcAft>
      <a:defRPr sz="3200" b="1" kern="1200">
        <a:solidFill>
          <a:schemeClr val="tx1"/>
        </a:solidFill>
        <a:latin typeface="Arial" panose="020B0604020202020204" pitchFamily="34" charset="0"/>
        <a:ea typeface="+mn-ea"/>
        <a:cs typeface="+mn-cs"/>
      </a:defRPr>
    </a:lvl1pPr>
    <a:lvl2pPr marL="456782" algn="l" rtl="0" fontAlgn="base">
      <a:spcBef>
        <a:spcPct val="0"/>
      </a:spcBef>
      <a:spcAft>
        <a:spcPct val="0"/>
      </a:spcAft>
      <a:defRPr sz="3200" b="1" kern="1200">
        <a:solidFill>
          <a:schemeClr val="tx1"/>
        </a:solidFill>
        <a:latin typeface="Arial" panose="020B0604020202020204" pitchFamily="34" charset="0"/>
        <a:ea typeface="+mn-ea"/>
        <a:cs typeface="+mn-cs"/>
      </a:defRPr>
    </a:lvl2pPr>
    <a:lvl3pPr marL="913564" algn="l" rtl="0" fontAlgn="base">
      <a:spcBef>
        <a:spcPct val="0"/>
      </a:spcBef>
      <a:spcAft>
        <a:spcPct val="0"/>
      </a:spcAft>
      <a:defRPr sz="3200" b="1" kern="1200">
        <a:solidFill>
          <a:schemeClr val="tx1"/>
        </a:solidFill>
        <a:latin typeface="Arial" panose="020B0604020202020204" pitchFamily="34" charset="0"/>
        <a:ea typeface="+mn-ea"/>
        <a:cs typeface="+mn-cs"/>
      </a:defRPr>
    </a:lvl3pPr>
    <a:lvl4pPr marL="1370338" algn="l" rtl="0" fontAlgn="base">
      <a:spcBef>
        <a:spcPct val="0"/>
      </a:spcBef>
      <a:spcAft>
        <a:spcPct val="0"/>
      </a:spcAft>
      <a:defRPr sz="3200" b="1" kern="1200">
        <a:solidFill>
          <a:schemeClr val="tx1"/>
        </a:solidFill>
        <a:latin typeface="Arial" panose="020B0604020202020204" pitchFamily="34" charset="0"/>
        <a:ea typeface="+mn-ea"/>
        <a:cs typeface="+mn-cs"/>
      </a:defRPr>
    </a:lvl4pPr>
    <a:lvl5pPr marL="1827122" algn="l" rtl="0" fontAlgn="base">
      <a:spcBef>
        <a:spcPct val="0"/>
      </a:spcBef>
      <a:spcAft>
        <a:spcPct val="0"/>
      </a:spcAft>
      <a:defRPr sz="3200" b="1" kern="1200">
        <a:solidFill>
          <a:schemeClr val="tx1"/>
        </a:solidFill>
        <a:latin typeface="Arial" panose="020B0604020202020204" pitchFamily="34" charset="0"/>
        <a:ea typeface="+mn-ea"/>
        <a:cs typeface="+mn-cs"/>
      </a:defRPr>
    </a:lvl5pPr>
    <a:lvl6pPr marL="2283901" algn="l" defTabSz="913564" rtl="0" eaLnBrk="1" latinLnBrk="0" hangingPunct="1">
      <a:defRPr sz="3200" b="1" kern="1200">
        <a:solidFill>
          <a:schemeClr val="tx1"/>
        </a:solidFill>
        <a:latin typeface="Arial" panose="020B0604020202020204" pitchFamily="34" charset="0"/>
        <a:ea typeface="+mn-ea"/>
        <a:cs typeface="+mn-cs"/>
      </a:defRPr>
    </a:lvl6pPr>
    <a:lvl7pPr marL="2740684" algn="l" defTabSz="913564" rtl="0" eaLnBrk="1" latinLnBrk="0" hangingPunct="1">
      <a:defRPr sz="3200" b="1" kern="1200">
        <a:solidFill>
          <a:schemeClr val="tx1"/>
        </a:solidFill>
        <a:latin typeface="Arial" panose="020B0604020202020204" pitchFamily="34" charset="0"/>
        <a:ea typeface="+mn-ea"/>
        <a:cs typeface="+mn-cs"/>
      </a:defRPr>
    </a:lvl7pPr>
    <a:lvl8pPr marL="3197463" algn="l" defTabSz="913564" rtl="0" eaLnBrk="1" latinLnBrk="0" hangingPunct="1">
      <a:defRPr sz="3200" b="1" kern="1200">
        <a:solidFill>
          <a:schemeClr val="tx1"/>
        </a:solidFill>
        <a:latin typeface="Arial" panose="020B0604020202020204" pitchFamily="34" charset="0"/>
        <a:ea typeface="+mn-ea"/>
        <a:cs typeface="+mn-cs"/>
      </a:defRPr>
    </a:lvl8pPr>
    <a:lvl9pPr marL="3654244" algn="l" defTabSz="913564"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5757"/>
    <a:srgbClr val="99CCFF"/>
    <a:srgbClr val="3399FF"/>
    <a:srgbClr val="33CCCC"/>
    <a:srgbClr val="33CCFF"/>
    <a:srgbClr val="33CC33"/>
    <a:srgbClr val="009900"/>
    <a:srgbClr val="FFCC66"/>
    <a:srgbClr val="66FFFF"/>
    <a:srgbClr val="00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055" autoAdjust="0"/>
    <p:restoredTop sz="52006" autoAdjust="0"/>
  </p:normalViewPr>
  <p:slideViewPr>
    <p:cSldViewPr snapToGrid="0">
      <p:cViewPr varScale="1">
        <p:scale>
          <a:sx n="33" d="100"/>
          <a:sy n="33" d="100"/>
        </p:scale>
        <p:origin x="-2314" y="-62"/>
      </p:cViewPr>
      <p:guideLst>
        <p:guide orient="horz" pos="2160"/>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1"/>
            <a:ext cx="3169920" cy="480060"/>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defRPr sz="1200" b="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4145281" y="1"/>
            <a:ext cx="3169920" cy="480060"/>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r">
              <a:defRPr sz="1200" b="0">
                <a:latin typeface="Times New Roman" panose="02020603050405020304"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9" name="Rectangle 5"/>
          <p:cNvSpPr>
            <a:spLocks noGrp="1" noChangeArrowheads="1"/>
          </p:cNvSpPr>
          <p:nvPr>
            <p:ph type="body" sz="quarter" idx="3"/>
          </p:nvPr>
        </p:nvSpPr>
        <p:spPr bwMode="auto">
          <a:xfrm>
            <a:off x="975361" y="4560571"/>
            <a:ext cx="5364480" cy="4320540"/>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1141"/>
            <a:ext cx="3169920" cy="480060"/>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defRPr sz="1200" b="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4145281" y="9121141"/>
            <a:ext cx="3169920" cy="480060"/>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r">
              <a:defRPr sz="1200" b="0">
                <a:latin typeface="Times New Roman" panose="02020603050405020304" pitchFamily="18" charset="0"/>
              </a:defRPr>
            </a:lvl1pPr>
          </a:lstStyle>
          <a:p>
            <a:fld id="{F47855BD-C52A-419F-A002-FEEFF997D0AC}" type="slidenum">
              <a:rPr lang="en-US" altLang="en-US"/>
              <a:pPr/>
              <a:t>‹#›</a:t>
            </a:fld>
            <a:endParaRPr lang="en-US" altLang="en-US"/>
          </a:p>
        </p:txBody>
      </p:sp>
    </p:spTree>
    <p:extLst>
      <p:ext uri="{BB962C8B-B14F-4D97-AF65-F5344CB8AC3E}">
        <p14:creationId xmlns:p14="http://schemas.microsoft.com/office/powerpoint/2010/main" xmlns="" val="3620437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6782"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3564"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0338"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7122"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3901" algn="l" defTabSz="913564" rtl="0" eaLnBrk="1" latinLnBrk="0" hangingPunct="1">
      <a:defRPr sz="1200" kern="1200">
        <a:solidFill>
          <a:schemeClr val="tx1"/>
        </a:solidFill>
        <a:latin typeface="+mn-lt"/>
        <a:ea typeface="+mn-ea"/>
        <a:cs typeface="+mn-cs"/>
      </a:defRPr>
    </a:lvl6pPr>
    <a:lvl7pPr marL="2740684" algn="l" defTabSz="913564" rtl="0" eaLnBrk="1" latinLnBrk="0" hangingPunct="1">
      <a:defRPr sz="1200" kern="1200">
        <a:solidFill>
          <a:schemeClr val="tx1"/>
        </a:solidFill>
        <a:latin typeface="+mn-lt"/>
        <a:ea typeface="+mn-ea"/>
        <a:cs typeface="+mn-cs"/>
      </a:defRPr>
    </a:lvl7pPr>
    <a:lvl8pPr marL="3197463" algn="l" defTabSz="913564" rtl="0" eaLnBrk="1" latinLnBrk="0" hangingPunct="1">
      <a:defRPr sz="1200" kern="1200">
        <a:solidFill>
          <a:schemeClr val="tx1"/>
        </a:solidFill>
        <a:latin typeface="+mn-lt"/>
        <a:ea typeface="+mn-ea"/>
        <a:cs typeface="+mn-cs"/>
      </a:defRPr>
    </a:lvl8pPr>
    <a:lvl9pPr marL="3654244" algn="l" defTabSz="9135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Hello,</a:t>
            </a:r>
            <a:r>
              <a:rPr lang="en-US" baseline="0" dirty="0" smtClean="0"/>
              <a:t> </a:t>
            </a:r>
            <a:r>
              <a:rPr lang="en-US" dirty="0" smtClean="0"/>
              <a:t>I’m </a:t>
            </a:r>
            <a:r>
              <a:rPr lang="en-US" dirty="0" err="1" smtClean="0"/>
              <a:t>Henggang</a:t>
            </a:r>
            <a:r>
              <a:rPr lang="en-US" baseline="0" dirty="0" smtClean="0"/>
              <a:t> Cui from CMU. </a:t>
            </a:r>
            <a:r>
              <a:rPr lang="en-US" dirty="0" smtClean="0"/>
              <a:t>Here</a:t>
            </a:r>
            <a:r>
              <a:rPr lang="en-US" baseline="0" dirty="0" smtClean="0"/>
              <a:t>, I will tell you our work of scaling deep learning on distributed GPUs with a GPU-specialized parameter server.</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a:t>
            </a:fld>
            <a:endParaRPr lang="en-US" altLang="en-US"/>
          </a:p>
        </p:txBody>
      </p:sp>
    </p:spTree>
    <p:extLst>
      <p:ext uri="{BB962C8B-B14F-4D97-AF65-F5344CB8AC3E}">
        <p14:creationId xmlns:p14="http://schemas.microsoft.com/office/powerpoint/2010/main" xmlns="" val="400293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dirty="0" smtClean="0"/>
              <a:t>So, we designed </a:t>
            </a:r>
            <a:r>
              <a:rPr lang="en-US" dirty="0" err="1" smtClean="0"/>
              <a:t>GeePS</a:t>
            </a:r>
            <a:r>
              <a:rPr lang="en-US" baseline="0" dirty="0" smtClean="0"/>
              <a:t> to </a:t>
            </a:r>
            <a:r>
              <a:rPr lang="en-US" dirty="0" smtClean="0"/>
              <a:t>address</a:t>
            </a:r>
            <a:r>
              <a:rPr lang="en-US" baseline="0" dirty="0" smtClean="0"/>
              <a:t> the described problems.</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baseline="0" dirty="0" smtClean="0"/>
              <a:t>Let’s see what’s different in </a:t>
            </a:r>
            <a:r>
              <a:rPr lang="en-US" baseline="0" dirty="0" err="1" smtClean="0"/>
              <a:t>GeePS</a:t>
            </a:r>
            <a:r>
              <a:rPr lang="en-US" baseline="0" dirty="0" smtClean="0"/>
              <a:t>. </a:t>
            </a:r>
          </a:p>
          <a:p>
            <a:endParaRPr lang="en-US" baseline="0" dirty="0" smtClean="0"/>
          </a:p>
          <a:p>
            <a:r>
              <a:rPr lang="en-US" baseline="0" dirty="0" smtClean="0"/>
              <a:t>(HIT) </a:t>
            </a:r>
            <a:r>
              <a:rPr lang="en-US" baseline="0" dirty="0" err="1" smtClean="0"/>
              <a:t>GeePS</a:t>
            </a:r>
            <a:r>
              <a:rPr lang="en-US" baseline="0" dirty="0" smtClean="0"/>
              <a:t> keeps the parameter cache in GPU memory, so that the application can directly access the parameter data through GPU memory. </a:t>
            </a:r>
          </a:p>
          <a:p>
            <a:endParaRPr lang="en-US" baseline="0" dirty="0" smtClean="0"/>
          </a:p>
          <a:p>
            <a:r>
              <a:rPr lang="en-US" baseline="0" dirty="0" smtClean="0"/>
              <a:t>Moreover, by using the GPU memory and GPU cores, </a:t>
            </a:r>
            <a:r>
              <a:rPr lang="en-US" baseline="0" dirty="0" err="1" smtClean="0"/>
              <a:t>GeePS</a:t>
            </a:r>
            <a:r>
              <a:rPr lang="en-US" baseline="0" dirty="0" smtClean="0"/>
              <a:t> can process the data access operations in large batches with the GPU cores. So it has a higher throughput.</a:t>
            </a:r>
            <a:endParaRPr lang="en-US" dirty="0" smtClean="0"/>
          </a:p>
          <a:p>
            <a:endParaRPr lang="en-US" baseline="0" dirty="0" smtClean="0"/>
          </a:p>
          <a:p>
            <a:r>
              <a:rPr lang="en-US" baseline="0" dirty="0" smtClean="0"/>
              <a:t>(HIT) With </a:t>
            </a:r>
            <a:r>
              <a:rPr lang="en-US" baseline="0" dirty="0" err="1" smtClean="0"/>
              <a:t>GeePS</a:t>
            </a:r>
            <a:r>
              <a:rPr lang="en-US" baseline="0" dirty="0" smtClean="0"/>
              <a:t>, we still need to transfer data between GPU and CPU memory, in order to talk through the network. But it’s handled inside </a:t>
            </a:r>
            <a:r>
              <a:rPr lang="en-US" baseline="0" dirty="0" err="1" smtClean="0"/>
              <a:t>GeePS</a:t>
            </a:r>
            <a:r>
              <a:rPr lang="en-US" baseline="0" dirty="0" smtClean="0"/>
              <a:t>, and </a:t>
            </a:r>
            <a:r>
              <a:rPr lang="en-US" baseline="0" dirty="0" err="1" smtClean="0"/>
              <a:t>GeePS</a:t>
            </a:r>
            <a:r>
              <a:rPr lang="en-US" baseline="0" dirty="0" smtClean="0"/>
              <a:t> will make it happen in the background. I will talk about that later.</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dirty="0" smtClean="0"/>
              <a:t>So</a:t>
            </a:r>
            <a:r>
              <a:rPr lang="en-US" baseline="0" dirty="0" smtClean="0"/>
              <a:t> far, I have covered two of the specializations of </a:t>
            </a:r>
            <a:r>
              <a:rPr lang="en-US" baseline="0" dirty="0" err="1" smtClean="0"/>
              <a:t>GeePS</a:t>
            </a:r>
            <a:r>
              <a:rPr lang="en-US" baseline="0" dirty="0" smtClean="0"/>
              <a:t>. Both of them address the performance issue.</a:t>
            </a:r>
          </a:p>
          <a:p>
            <a:r>
              <a:rPr lang="en-US" baseline="0" dirty="0" smtClean="0"/>
              <a:t>Our third specialization will address the problem of limited GPU memory size. It will allow us to train networks that do not fit in GPU memory.</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a:t>
            </a:r>
            <a:r>
              <a:rPr lang="en-US" baseline="0" dirty="0" smtClean="0"/>
              <a:t>design exploits the fact that the deep learning application has a layer-by-layer data access pattern. For example, here’s a neural network with four layers. </a:t>
            </a:r>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For every iteration, we first do a forward pass, from bottom to top, to compute the neuron values.</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14</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Then,</a:t>
            </a:r>
            <a:r>
              <a:rPr lang="en-US" baseline="0" dirty="0" smtClean="0"/>
              <a:t> we do a backward pass, from top to bottom, to adjust the model parameters according to the classification errors.</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16</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a:t>
            </a:r>
            <a:r>
              <a:rPr lang="en-US" baseline="0" dirty="0" smtClean="0"/>
              <a:t> each step of the forward pass or backward pass, we actually use only two layers of data, and the connection weights between them. </a:t>
            </a:r>
          </a:p>
          <a:p>
            <a:endParaRPr lang="en-US" baseline="0" dirty="0" smtClean="0"/>
          </a:p>
          <a:p>
            <a:r>
              <a:rPr lang="en-US" baseline="0" dirty="0" smtClean="0"/>
              <a:t>This means that we can use the GPU memory as a cache, to keep only the actively used data in GPU memory. We will keep the remaining data in CPU memory, and move it back and forth in the background.</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18</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baseline="0" dirty="0" smtClean="0"/>
              <a:t>I will show you how </a:t>
            </a:r>
            <a:r>
              <a:rPr lang="en-US" baseline="0" dirty="0" err="1" smtClean="0"/>
              <a:t>GeePS</a:t>
            </a:r>
            <a:r>
              <a:rPr lang="en-US" baseline="0" dirty="0" smtClean="0"/>
              <a:t> does that. </a:t>
            </a:r>
          </a:p>
          <a:p>
            <a:endParaRPr lang="en-US" baseline="0" dirty="0" smtClean="0"/>
          </a:p>
          <a:p>
            <a:r>
              <a:rPr lang="en-US" baseline="0" dirty="0" smtClean="0"/>
              <a:t>Before we add the memory management design, the application has its working parameter data and its local data in the GPU memory. </a:t>
            </a:r>
          </a:p>
          <a:p>
            <a:r>
              <a:rPr lang="en-US" baseline="0" dirty="0" smtClean="0"/>
              <a:t>In order to have </a:t>
            </a:r>
            <a:r>
              <a:rPr lang="en-US" baseline="0" dirty="0" err="1" smtClean="0"/>
              <a:t>GeePS</a:t>
            </a:r>
            <a:r>
              <a:rPr lang="en-US" baseline="0" dirty="0" smtClean="0"/>
              <a:t> manage all the GPU memory, we will first try to take control of those GPU memory.</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19</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baseline="0" dirty="0" smtClean="0"/>
              <a:t>So we first replace the application’s working parameter data memory with a </a:t>
            </a:r>
            <a:r>
              <a:rPr lang="en-US" baseline="0" dirty="0" err="1" smtClean="0"/>
              <a:t>GeePS</a:t>
            </a:r>
            <a:r>
              <a:rPr lang="en-US" baseline="0" dirty="0" smtClean="0"/>
              <a:t>-managed access buffer pool.</a:t>
            </a:r>
          </a:p>
          <a:p>
            <a:endParaRPr lang="en-US" baseline="0" dirty="0" smtClean="0"/>
          </a:p>
          <a:p>
            <a:r>
              <a:rPr lang="en-US" baseline="0" dirty="0" smtClean="0"/>
              <a:t>Each time the application accesses the parameter data, </a:t>
            </a:r>
            <a:r>
              <a:rPr lang="en-US" baseline="0" dirty="0" err="1" smtClean="0"/>
              <a:t>GeePS</a:t>
            </a:r>
            <a:r>
              <a:rPr lang="en-US" baseline="0" dirty="0" smtClean="0"/>
              <a:t> will allocate a buffer from this buffer pool and gives the pointer to the application.</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20</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dirty="0" smtClean="0"/>
              <a:t>And </a:t>
            </a:r>
            <a:r>
              <a:rPr lang="en-US" dirty="0" err="1" smtClean="0"/>
              <a:t>GeePS</a:t>
            </a:r>
            <a:r>
              <a:rPr lang="en-US" baseline="0" dirty="0" smtClean="0"/>
              <a:t> will also</a:t>
            </a:r>
            <a:r>
              <a:rPr lang="en-US" dirty="0" smtClean="0"/>
              <a:t> manage the local data for the application.</a:t>
            </a:r>
          </a:p>
          <a:p>
            <a:endParaRPr lang="en-US" dirty="0" smtClean="0"/>
          </a:p>
          <a:p>
            <a:r>
              <a:rPr lang="en-US" dirty="0" smtClean="0"/>
              <a:t>(Also,</a:t>
            </a:r>
            <a:r>
              <a:rPr lang="en-US" baseline="0" dirty="0" smtClean="0"/>
              <a:t> </a:t>
            </a:r>
            <a:r>
              <a:rPr lang="en-US" dirty="0" err="1" smtClean="0"/>
              <a:t>GeePS</a:t>
            </a:r>
            <a:r>
              <a:rPr lang="en-US" dirty="0" smtClean="0"/>
              <a:t> encourages</a:t>
            </a:r>
            <a:r>
              <a:rPr lang="en-US" baseline="0" dirty="0" smtClean="0"/>
              <a:t> the application to store its input data and intermediate data also in the parameter server. (POINT) And we call them local data here.</a:t>
            </a:r>
          </a:p>
          <a:p>
            <a:r>
              <a:rPr lang="en-US" baseline="0" dirty="0" smtClean="0"/>
              <a:t>The application will tell us that these data are local, so that we don’t need to send them to other machines.)</a:t>
            </a:r>
          </a:p>
          <a:p>
            <a:endParaRPr lang="en-US" baseline="0"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0793">
              <a:defRPr/>
            </a:pPr>
            <a:r>
              <a:rPr lang="en-US" altLang="zh-CN" baseline="0" dirty="0" smtClean="0"/>
              <a:t>I will start with some background on deep learning. In particular, I will use image classification as a concrete example.</a:t>
            </a:r>
          </a:p>
          <a:p>
            <a:r>
              <a:rPr lang="en-US" altLang="zh-CN" baseline="0" dirty="0" smtClean="0"/>
              <a:t>The image classification task classifies an image into one of the set of given labels. The classifier is trained with many training images with known labels. </a:t>
            </a:r>
          </a:p>
          <a:p>
            <a:endParaRPr lang="en-US" altLang="zh-CN" baseline="0" dirty="0" smtClean="0"/>
          </a:p>
          <a:p>
            <a:r>
              <a:rPr lang="en-US" altLang="zh-CN" baseline="0" dirty="0" smtClean="0"/>
              <a:t>(HIT) The classifier often uses a structure called deep neural network. The neural network consists of many layers of interconnected neurons. (POINT) The bottom layer of neurons are the pixels of the input image, and the top layer is the predicted probability that this images should be assigned with each of the labels. To classify an image, we will do a forward pass through the network, from bottom to the top, and the value of each neuron is computed according to the neurons from the layer below and the connection weights. Those connections weights are the parameters of this model.</a:t>
            </a:r>
          </a:p>
          <a:p>
            <a:endParaRPr lang="en-US" altLang="zh-CN" baseline="0" dirty="0" smtClean="0"/>
          </a:p>
          <a:p>
            <a:r>
              <a:rPr lang="en-US" altLang="zh-CN" baseline="0" dirty="0" smtClean="0"/>
              <a:t>(HIT) We will use a machine learning program to learning those model parameters from the training data, with many iterations, until the model converges.</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baseline="0" dirty="0" smtClean="0"/>
              <a:t>Now, all the GPU memory is managed by </a:t>
            </a:r>
            <a:r>
              <a:rPr lang="en-US" baseline="0" dirty="0" err="1" smtClean="0"/>
              <a:t>GeePS</a:t>
            </a:r>
            <a:r>
              <a:rPr lang="en-US" baseline="0" dirty="0" smtClean="0"/>
              <a:t>, so that it can decide which data should stay in GPU memory and which data can be kept in CPU memory. When everything fits in GPU memory, we will still keep everything in GPU memory.</a:t>
            </a:r>
          </a:p>
          <a:p>
            <a:endParaRPr lang="en-US" baseline="0" dirty="0" smtClean="0"/>
          </a:p>
          <a:p>
            <a:r>
              <a:rPr lang="en-US" baseline="0" dirty="0" smtClean="0"/>
              <a:t>(HIT) However, when we train a larger neural network, the data no longer fits in GPU memory.</a:t>
            </a:r>
          </a:p>
          <a:p>
            <a:endParaRPr lang="en-US" baseline="0" dirty="0" smtClean="0"/>
          </a:p>
          <a:p>
            <a:pPr defTabSz="950793">
              <a:defRPr/>
            </a:pPr>
            <a:r>
              <a:rPr lang="en-US" baseline="0" dirty="0" smtClean="0"/>
              <a:t>(HIT) We will have to keep them in CPU memory. Now let’s see how we use the GPU memory.</a:t>
            </a:r>
          </a:p>
          <a:p>
            <a:endParaRPr lang="en-US" baseline="0"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22</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baseline="0" dirty="0" smtClean="0"/>
              <a:t>First, we need some GPU memory to store the actively used data at each computational step, which is this buffer pool. The buffer pool is essentially a GPU cache, to allow </a:t>
            </a:r>
            <a:r>
              <a:rPr lang="en-US" baseline="0" dirty="0" err="1" smtClean="0"/>
              <a:t>GeePS</a:t>
            </a:r>
            <a:r>
              <a:rPr lang="en-US" baseline="0" dirty="0" smtClean="0"/>
              <a:t> to move data back and forth between GPU memory and </a:t>
            </a:r>
            <a:r>
              <a:rPr lang="en-US" baseline="0" smtClean="0"/>
              <a:t>CPU memory. </a:t>
            </a:r>
            <a:r>
              <a:rPr lang="en-US" baseline="0" dirty="0" smtClean="0"/>
              <a:t>This is all done in the background and is overlapped with the GPU computation.</a:t>
            </a:r>
          </a:p>
          <a:p>
            <a:endParaRPr lang="en-US" baseline="0" dirty="0" smtClean="0"/>
          </a:p>
          <a:p>
            <a:r>
              <a:rPr lang="en-US" baseline="0" dirty="0" smtClean="0"/>
              <a:t>We often make the buffer pool two times the size of the largest layer, to allow double buffering. </a:t>
            </a:r>
          </a:p>
          <a:p>
            <a:endParaRPr lang="en-US" baseline="0"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23</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baseline="0" dirty="0" smtClean="0"/>
              <a:t>When we have more available GPU memory, we can pin a subset of the local data or parameter cache in the GPU memory. (POINT) For example, here the local data that was originally stored in CPU memory is now pinned in GPU memory, so that we don’t need to transfer them back and forth any more. This saves us data transfer work.</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So, by using GPU memory as a cache, </a:t>
            </a:r>
            <a:r>
              <a:rPr lang="en-US" baseline="0" dirty="0" err="1" smtClean="0"/>
              <a:t>GeePS</a:t>
            </a:r>
            <a:r>
              <a:rPr lang="en-US" baseline="0" dirty="0" smtClean="0"/>
              <a:t> can handle problems that do not fit in GPU memory.</a:t>
            </a:r>
          </a:p>
          <a:p>
            <a:endParaRPr lang="en-US" baseline="0"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24</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baseline="0" dirty="0" smtClean="0"/>
              <a:t>Next, I will show you our experiment results.</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25</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baseline="0" dirty="0" smtClean="0"/>
              <a:t>We use a cluster of GPU machines. Each machine has 5 gigabytes of GPU memory. </a:t>
            </a:r>
          </a:p>
          <a:p>
            <a:endParaRPr lang="en-US" baseline="0" dirty="0" smtClean="0"/>
          </a:p>
          <a:p>
            <a:r>
              <a:rPr lang="en-US" baseline="0" dirty="0" smtClean="0"/>
              <a:t>In this talk, I’m only going to tell you our image classification results, on the </a:t>
            </a:r>
            <a:r>
              <a:rPr lang="en-US" baseline="0" dirty="0" err="1" smtClean="0"/>
              <a:t>ImageNet</a:t>
            </a:r>
            <a:r>
              <a:rPr lang="en-US" baseline="0" dirty="0" smtClean="0"/>
              <a:t> dataset. For this dataset, we used the </a:t>
            </a:r>
            <a:r>
              <a:rPr lang="en-US" baseline="0" dirty="0" err="1" smtClean="0"/>
              <a:t>convolutional</a:t>
            </a:r>
            <a:r>
              <a:rPr lang="en-US" baseline="0" dirty="0" smtClean="0"/>
              <a:t> neural network </a:t>
            </a:r>
            <a:r>
              <a:rPr lang="en-US" baseline="0" dirty="0" err="1" smtClean="0"/>
              <a:t>AlexNet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26</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baseline="0" dirty="0" smtClean="0"/>
              <a:t>We evaluate </a:t>
            </a:r>
            <a:r>
              <a:rPr lang="en-US" baseline="0" dirty="0" err="1" smtClean="0"/>
              <a:t>GeePS</a:t>
            </a:r>
            <a:r>
              <a:rPr lang="en-US" baseline="0" dirty="0" smtClean="0"/>
              <a:t> by linking it with a popular single machine GPU-based deep learning program, called </a:t>
            </a:r>
            <a:r>
              <a:rPr lang="en-US" baseline="0" dirty="0" err="1" smtClean="0"/>
              <a:t>Caffe</a:t>
            </a:r>
            <a:r>
              <a:rPr lang="en-US" baseline="0" dirty="0" smtClean="0"/>
              <a:t>. The original </a:t>
            </a:r>
            <a:r>
              <a:rPr lang="en-US" baseline="0" dirty="0" err="1" smtClean="0"/>
              <a:t>Caffe</a:t>
            </a:r>
            <a:r>
              <a:rPr lang="en-US" baseline="0" dirty="0" smtClean="0"/>
              <a:t> only runs on a single machine, and we scale </a:t>
            </a:r>
            <a:r>
              <a:rPr lang="en-US" baseline="0" dirty="0" err="1" smtClean="0"/>
              <a:t>Caffe</a:t>
            </a:r>
            <a:r>
              <a:rPr lang="en-US" baseline="0" dirty="0" smtClean="0"/>
              <a:t> to multiple machines, by using </a:t>
            </a:r>
            <a:r>
              <a:rPr lang="en-US" baseline="0" dirty="0" err="1" smtClean="0"/>
              <a:t>GeePS</a:t>
            </a:r>
            <a:r>
              <a:rPr lang="en-US" baseline="0" dirty="0" smtClean="0"/>
              <a:t> to manage its parameter data and local data. </a:t>
            </a:r>
          </a:p>
          <a:p>
            <a:endParaRPr lang="en-US" baseline="0" dirty="0" smtClean="0"/>
          </a:p>
          <a:p>
            <a:r>
              <a:rPr lang="en-US" baseline="0" dirty="0" smtClean="0"/>
              <a:t>We will compare this setup with two baselines. We compare it with the original unmodified </a:t>
            </a:r>
            <a:r>
              <a:rPr lang="en-US" baseline="0" dirty="0" err="1" smtClean="0"/>
              <a:t>Caffe</a:t>
            </a:r>
            <a:r>
              <a:rPr lang="en-US" baseline="0" dirty="0" smtClean="0"/>
              <a:t>, and we compare it with </a:t>
            </a:r>
            <a:r>
              <a:rPr lang="en-US" baseline="0" dirty="0" err="1" smtClean="0"/>
              <a:t>Caffe</a:t>
            </a:r>
            <a:r>
              <a:rPr lang="en-US" baseline="0" dirty="0" smtClean="0"/>
              <a:t> linked with a CPU-based parameter server.</a:t>
            </a:r>
          </a:p>
          <a:p>
            <a:endParaRPr lang="en-US" baseline="0"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27</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Here, I will focus on the results of training throughput.</a:t>
            </a:r>
            <a:r>
              <a:rPr lang="en-US" baseline="0" dirty="0" smtClean="0"/>
              <a:t> The X axis is the number of machines we use. The Y axis is the number of images trained per second, and</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28</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dirty="0" smtClean="0"/>
              <a:t>We first compare </a:t>
            </a:r>
            <a:r>
              <a:rPr lang="en-US" dirty="0" err="1" smtClean="0"/>
              <a:t>GeePS</a:t>
            </a:r>
            <a:r>
              <a:rPr lang="en-US" dirty="0" smtClean="0"/>
              <a:t> with the original </a:t>
            </a:r>
            <a:r>
              <a:rPr lang="en-US" dirty="0" err="1" smtClean="0"/>
              <a:t>Caffe</a:t>
            </a:r>
            <a:r>
              <a:rPr lang="en-US" baseline="0" dirty="0" smtClean="0"/>
              <a:t>. </a:t>
            </a:r>
            <a:r>
              <a:rPr lang="en-US" baseline="0" dirty="0" err="1" smtClean="0"/>
              <a:t>Caffe</a:t>
            </a:r>
            <a:r>
              <a:rPr lang="en-US" baseline="0" dirty="0" smtClean="0"/>
              <a:t> only works on a single machine, but </a:t>
            </a:r>
            <a:r>
              <a:rPr lang="en-US" dirty="0" smtClean="0"/>
              <a:t>w</a:t>
            </a:r>
            <a:r>
              <a:rPr lang="en-US" baseline="0" dirty="0" smtClean="0"/>
              <a:t>e use this</a:t>
            </a:r>
            <a:r>
              <a:rPr lang="en-US" dirty="0" smtClean="0"/>
              <a:t> dashed</a:t>
            </a:r>
            <a:r>
              <a:rPr lang="en-US" baseline="0" dirty="0" smtClean="0"/>
              <a:t> line to represent the ideal </a:t>
            </a:r>
            <a:r>
              <a:rPr lang="en-US" dirty="0" err="1" smtClean="0"/>
              <a:t>Caffe</a:t>
            </a:r>
            <a:r>
              <a:rPr lang="en-US" baseline="0" dirty="0" smtClean="0"/>
              <a:t> scalability. We can see that </a:t>
            </a:r>
            <a:r>
              <a:rPr lang="en-US" baseline="0" dirty="0" err="1" smtClean="0"/>
              <a:t>GeePS</a:t>
            </a:r>
            <a:r>
              <a:rPr lang="en-US" baseline="0" dirty="0" smtClean="0"/>
              <a:t> scales relatively close to ideal. When we use 16 machines, </a:t>
            </a:r>
            <a:r>
              <a:rPr lang="en-US" baseline="0" dirty="0" err="1" smtClean="0"/>
              <a:t>GeePS</a:t>
            </a:r>
            <a:r>
              <a:rPr lang="en-US" baseline="0" dirty="0" smtClean="0"/>
              <a:t> runs 13 times faster than single-machine </a:t>
            </a:r>
            <a:r>
              <a:rPr lang="en-US" baseline="0" dirty="0" err="1" smtClean="0"/>
              <a:t>Caffe</a:t>
            </a:r>
            <a:r>
              <a:rPr lang="en-US" baseline="0" dirty="0" smtClean="0"/>
              <a:t>.</a:t>
            </a:r>
            <a:r>
              <a:rPr lang="en-US" dirty="0" smtClean="0"/>
              <a:t> </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29</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dirty="0" smtClean="0"/>
              <a:t>We then compare </a:t>
            </a:r>
            <a:r>
              <a:rPr lang="en-US" dirty="0" err="1" smtClean="0"/>
              <a:t>GeePS</a:t>
            </a:r>
            <a:r>
              <a:rPr lang="en-US" dirty="0" smtClean="0"/>
              <a:t> with </a:t>
            </a:r>
            <a:r>
              <a:rPr lang="en-US" dirty="0" err="1" smtClean="0"/>
              <a:t>Caffe</a:t>
            </a:r>
            <a:r>
              <a:rPr lang="en-US" dirty="0" smtClean="0"/>
              <a:t> linked with a traditional</a:t>
            </a:r>
            <a:r>
              <a:rPr lang="en-US" baseline="0" dirty="0" smtClean="0"/>
              <a:t> CPU-based parameter server. For this setup, we still use </a:t>
            </a:r>
            <a:r>
              <a:rPr lang="en-US" baseline="0" dirty="0" err="1" smtClean="0"/>
              <a:t>Caffe</a:t>
            </a:r>
            <a:r>
              <a:rPr lang="en-US" baseline="0" dirty="0" smtClean="0"/>
              <a:t> to do computations with GPUs, but each time it accesses the parameter data, we have to transfer data between GPU memory and CPU memory in </a:t>
            </a:r>
            <a:r>
              <a:rPr lang="en-US" baseline="0" smtClean="0"/>
              <a:t>the foreground. </a:t>
            </a:r>
            <a:r>
              <a:rPr lang="en-US" baseline="0" dirty="0" smtClean="0"/>
              <a:t>Because of this overhead, this CPU-PS setup is 2 and a half times slower than </a:t>
            </a:r>
            <a:r>
              <a:rPr lang="en-US" baseline="0" dirty="0" err="1" smtClean="0"/>
              <a:t>GeePS</a:t>
            </a:r>
            <a:r>
              <a:rPr lang="en-US" baseline="0" dirty="0" smtClean="0"/>
              <a:t>. This CPU-PS setup has 65 percent GPU stall time, while </a:t>
            </a:r>
            <a:r>
              <a:rPr lang="en-US" baseline="0" dirty="0" err="1" smtClean="0"/>
              <a:t>GeePS</a:t>
            </a:r>
            <a:r>
              <a:rPr lang="en-US" baseline="0" dirty="0" smtClean="0"/>
              <a:t> has only 8 percent, because it transfers the data in the background.</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30</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There are more interesting results in the paper. For example, </a:t>
            </a:r>
            <a:r>
              <a:rPr lang="en-US" baseline="0" dirty="0" err="1" smtClean="0"/>
              <a:t>GeePS</a:t>
            </a:r>
            <a:r>
              <a:rPr lang="en-US" baseline="0" dirty="0" smtClean="0"/>
              <a:t> has good scalability and convergence speed for other networks such as </a:t>
            </a:r>
            <a:r>
              <a:rPr lang="en-US" baseline="0" dirty="0" err="1" smtClean="0"/>
              <a:t>GoogLeNet</a:t>
            </a:r>
            <a:r>
              <a:rPr lang="en-US" baseline="0" dirty="0" smtClean="0"/>
              <a:t>, and other problems, such as RNNs for video classification.</a:t>
            </a:r>
          </a:p>
          <a:p>
            <a:endParaRPr lang="en-US" baseline="0" dirty="0" smtClean="0"/>
          </a:p>
          <a:p>
            <a:r>
              <a:rPr lang="en-US" baseline="0" dirty="0" smtClean="0"/>
              <a:t>For GPU memory management, </a:t>
            </a:r>
            <a:r>
              <a:rPr lang="en-US" baseline="0" dirty="0" err="1" smtClean="0"/>
              <a:t>GeePS</a:t>
            </a:r>
            <a:r>
              <a:rPr lang="en-US" baseline="0" dirty="0" smtClean="0"/>
              <a:t> can handles three times bigger problems without much overhead, and we can use </a:t>
            </a:r>
            <a:r>
              <a:rPr lang="en-US" baseline="0" dirty="0" err="1" smtClean="0"/>
              <a:t>GeePS</a:t>
            </a:r>
            <a:r>
              <a:rPr lang="en-US" baseline="0" dirty="0" smtClean="0"/>
              <a:t> train networks with up to 20 gigabytes of model parameters.</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31</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7300" y="720725"/>
            <a:ext cx="4800600" cy="3600450"/>
          </a:xfrm>
        </p:spPr>
      </p:sp>
      <p:sp>
        <p:nvSpPr>
          <p:cNvPr id="3" name="备注占位符 2"/>
          <p:cNvSpPr>
            <a:spLocks noGrp="1"/>
          </p:cNvSpPr>
          <p:nvPr>
            <p:ph type="body" idx="1"/>
          </p:nvPr>
        </p:nvSpPr>
        <p:spPr/>
        <p:txBody>
          <a:bodyPr>
            <a:normAutofit/>
          </a:bodyPr>
          <a:lstStyle/>
          <a:p>
            <a:r>
              <a:rPr lang="en-US" altLang="zh-CN" baseline="0" dirty="0" smtClean="0"/>
              <a:t>It is often too slow to train a neural network with just a single machine. Instead, we want to parallelize it over a cluster of machines. To do that, we can partition the training data over multiple workers.</a:t>
            </a:r>
          </a:p>
          <a:p>
            <a:endParaRPr lang="en-US" altLang="zh-CN" baseline="0" dirty="0" smtClean="0"/>
          </a:p>
          <a:p>
            <a:r>
              <a:rPr lang="en-US" altLang="zh-CN" baseline="0" dirty="0" smtClean="0"/>
              <a:t>(HIT) Those workers will collaboratively train the shared model parameters with their training data. In particular, they will need to concurrently read and update the shared model parameters.</a:t>
            </a:r>
          </a:p>
          <a:p>
            <a:endParaRPr lang="en-US" altLang="zh-CN" baseline="0" dirty="0" smtClean="0"/>
          </a:p>
          <a:p>
            <a:r>
              <a:rPr lang="en-US" altLang="zh-CN" baseline="0" dirty="0" smtClean="0"/>
              <a:t>(HIT) It is challenging to do that efficiently at large scale. One popular approach of doing that is to manage those shared model parameters with a parameter server architecture. The parameter server provides APIs for the machine learning workers to read and update the parameter data, and it hides the distributed system details from the application developers.</a:t>
            </a:r>
          </a:p>
          <a:p>
            <a:endParaRPr lang="en-US" altLang="zh-CN" baseline="0"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3</a:t>
            </a:fld>
            <a:endParaRPr lang="en-US" altLang="zh-CN"/>
          </a:p>
        </p:txBody>
      </p:sp>
    </p:spTree>
    <p:extLst>
      <p:ext uri="{BB962C8B-B14F-4D97-AF65-F5344CB8AC3E}">
        <p14:creationId xmlns:p14="http://schemas.microsoft.com/office/powerpoint/2010/main" xmlns="" val="15691036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dirty="0" smtClean="0"/>
              <a:t>In conclusion, we design a </a:t>
            </a:r>
            <a:r>
              <a:rPr lang="en-US" baseline="0" dirty="0" smtClean="0"/>
              <a:t>parameter server for GPU machine learning applications, with high throughput and scalability.</a:t>
            </a:r>
          </a:p>
          <a:p>
            <a:endParaRPr lang="en-US" baseline="0" dirty="0" smtClean="0"/>
          </a:p>
          <a:p>
            <a:r>
              <a:rPr lang="en-US" baseline="0" dirty="0" smtClean="0"/>
              <a:t>It is able to efficiently manage the limited GPU memory as a cache, and transfer data between GPU and CPU memory in the background, allowing us to train models that do not fit in GPU memory.</a:t>
            </a:r>
            <a:endParaRPr lang="en-US" dirty="0" smtClean="0"/>
          </a:p>
          <a:p>
            <a:endParaRPr lang="en-US" dirty="0" smtClean="0"/>
          </a:p>
          <a:p>
            <a:r>
              <a:rPr lang="en-US" dirty="0" smtClean="0"/>
              <a:t>All while, it </a:t>
            </a:r>
            <a:r>
              <a:rPr lang="en-US" smtClean="0"/>
              <a:t>maint,hjhjains</a:t>
            </a:r>
            <a:r>
              <a:rPr lang="en-US" dirty="0" smtClean="0"/>
              <a:t> </a:t>
            </a:r>
            <a:r>
              <a:rPr lang="en-US" dirty="0" smtClean="0"/>
              <a:t>an</a:t>
            </a:r>
            <a:r>
              <a:rPr lang="en-US" baseline="0" dirty="0" smtClean="0"/>
              <a:t> easy-to-use data-parallel parameter server model for the application.</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32</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34</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dirty="0" smtClean="0"/>
              <a:t>Here is the</a:t>
            </a:r>
            <a:r>
              <a:rPr lang="en-US" baseline="0" dirty="0" smtClean="0"/>
              <a:t> list of our interfaces to the </a:t>
            </a:r>
            <a:r>
              <a:rPr lang="en-US" baseline="0" dirty="0" err="1" smtClean="0"/>
              <a:t>GeePS</a:t>
            </a:r>
            <a:r>
              <a:rPr lang="en-US" baseline="0" dirty="0" smtClean="0"/>
              <a:t> managed buffers.</a:t>
            </a:r>
            <a:r>
              <a:rPr lang="en-US" dirty="0" smtClean="0"/>
              <a:t> I just talked</a:t>
            </a:r>
            <a:r>
              <a:rPr lang="en-US" baseline="0" dirty="0" smtClean="0"/>
              <a:t> about reads. Post-read is for after the application finishes using the read buffer, it will call post-read to release the buffer.</a:t>
            </a:r>
          </a:p>
          <a:p>
            <a:endParaRPr lang="en-US" baseline="0" dirty="0" smtClean="0"/>
          </a:p>
          <a:p>
            <a:r>
              <a:rPr lang="en-US" baseline="0" dirty="0" smtClean="0"/>
              <a:t>Similarly, when the application updates data, it first request a buffer by calling pre-update. And when it has the updates ready in the buffer, it calls update, and </a:t>
            </a:r>
            <a:r>
              <a:rPr lang="en-US" baseline="0" dirty="0" err="1" smtClean="0"/>
              <a:t>GeePS</a:t>
            </a:r>
            <a:r>
              <a:rPr lang="en-US" baseline="0" dirty="0" smtClean="0"/>
              <a:t> will apply the updates and reclaim the buffer.</a:t>
            </a:r>
            <a:endParaRPr lang="en-US" dirty="0" smtClean="0"/>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36</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576">
              <a:defRPr/>
            </a:pPr>
            <a:r>
              <a:rPr lang="en-US" dirty="0" smtClean="0"/>
              <a:t>So as our policy, we will first pin the local data in GPU memory. We will choose the local data that is</a:t>
            </a:r>
            <a:r>
              <a:rPr lang="en-US" baseline="0" dirty="0" smtClean="0"/>
              <a:t> (POINT) at peak memory usage and pin it in GPU memory.</a:t>
            </a:r>
            <a:endParaRPr lang="en-US" dirty="0" smtClean="0"/>
          </a:p>
          <a:p>
            <a:pPr defTabSz="966576">
              <a:defRPr/>
            </a:pPr>
            <a:endParaRPr lang="en-US"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37</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576">
              <a:defRPr/>
            </a:pPr>
            <a:r>
              <a:rPr lang="en-US" dirty="0" smtClean="0"/>
              <a:t>(POINT)</a:t>
            </a:r>
            <a:r>
              <a:rPr lang="en-US" baseline="0" dirty="0" smtClean="0"/>
              <a:t> </a:t>
            </a:r>
            <a:r>
              <a:rPr lang="en-US" dirty="0" smtClean="0"/>
              <a:t>So, we will pin this piece of data in GPU memory. It is some</a:t>
            </a:r>
            <a:r>
              <a:rPr lang="en-US" baseline="0" dirty="0" smtClean="0"/>
              <a:t> intermediate states. After we pin it in GPU memory,</a:t>
            </a:r>
            <a:r>
              <a:rPr lang="en-US" dirty="0" smtClean="0"/>
              <a:t> (POINT) we can reserve a smaller space for the access buffer now.</a:t>
            </a:r>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38</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dirty="0" smtClean="0"/>
              <a:t>We also compare the model convergence speed.</a:t>
            </a:r>
            <a:r>
              <a:rPr lang="en-US" baseline="0" dirty="0" smtClean="0"/>
              <a:t> </a:t>
            </a:r>
            <a:r>
              <a:rPr lang="en-US" dirty="0" smtClean="0"/>
              <a:t>In this figure, the X axis</a:t>
            </a:r>
            <a:r>
              <a:rPr lang="en-US" baseline="0" dirty="0" smtClean="0"/>
              <a:t> is time, and the Y axis is the classification accuracy on the testing images. </a:t>
            </a:r>
          </a:p>
          <a:p>
            <a:endParaRPr lang="en-US" baseline="0" dirty="0" smtClean="0"/>
          </a:p>
          <a:p>
            <a:r>
              <a:rPr lang="en-US" baseline="0" dirty="0" smtClean="0"/>
              <a:t>To reach the same classification accuracy, such as 10%, </a:t>
            </a:r>
            <a:r>
              <a:rPr lang="en-US" baseline="0" dirty="0" err="1" smtClean="0"/>
              <a:t>GeePS</a:t>
            </a:r>
            <a:r>
              <a:rPr lang="en-US" baseline="0" dirty="0" smtClean="0"/>
              <a:t> with 8 machines is 6 times faster than </a:t>
            </a:r>
            <a:r>
              <a:rPr lang="en-US" baseline="0" dirty="0" err="1" smtClean="0"/>
              <a:t>Caffe</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39</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dirty="0" smtClean="0"/>
              <a:t>We then compare </a:t>
            </a:r>
            <a:r>
              <a:rPr lang="en-US" dirty="0" err="1" smtClean="0"/>
              <a:t>GeePS</a:t>
            </a:r>
            <a:r>
              <a:rPr lang="en-US" dirty="0" smtClean="0"/>
              <a:t> with </a:t>
            </a:r>
            <a:r>
              <a:rPr lang="en-US" dirty="0" err="1" smtClean="0"/>
              <a:t>Caffe</a:t>
            </a:r>
            <a:r>
              <a:rPr lang="en-US" dirty="0" smtClean="0"/>
              <a:t> linked with a traditional</a:t>
            </a:r>
            <a:r>
              <a:rPr lang="en-US" baseline="0" dirty="0" smtClean="0"/>
              <a:t> CPU-based parameter server. For this setup, </a:t>
            </a:r>
            <a:r>
              <a:rPr lang="en-US" baseline="0" dirty="0" err="1" smtClean="0"/>
              <a:t>Caffe</a:t>
            </a:r>
            <a:r>
              <a:rPr lang="en-US" baseline="0" dirty="0" smtClean="0"/>
              <a:t> still performs the computations using GPUs, but each time it accesses the parameter data, it has to transfer data to CPU memory. Because of this overhead, this CPU-PS setup is 2 and a half times slower than </a:t>
            </a:r>
            <a:r>
              <a:rPr lang="en-US" baseline="0" dirty="0" err="1" smtClean="0"/>
              <a:t>GeePS</a:t>
            </a:r>
            <a:r>
              <a:rPr lang="en-US" baseline="0" dirty="0" smtClean="0"/>
              <a:t>. This CPU-PS setup has 65 percent GPU stall time, while </a:t>
            </a:r>
            <a:r>
              <a:rPr lang="en-US" baseline="0" dirty="0" err="1" smtClean="0"/>
              <a:t>GeePS</a:t>
            </a:r>
            <a:r>
              <a:rPr lang="en-US" baseline="0" dirty="0" smtClean="0"/>
              <a:t> has only 8 percent, because it transfers the data in the background.</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40</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pPr defTabSz="966576">
              <a:defRPr/>
            </a:pPr>
            <a:r>
              <a:rPr lang="en-US" dirty="0" smtClean="0"/>
              <a:t>Next, I will show how well can we manage the GPU memory. The memory usage graph of this neural network is the same as the one I have shown before. And I will use the memory management policy</a:t>
            </a:r>
            <a:r>
              <a:rPr lang="en-US" baseline="0" dirty="0" smtClean="0"/>
              <a:t> that I described before.</a:t>
            </a:r>
            <a:endParaRPr lang="en-US" dirty="0" smtClean="0"/>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41</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dirty="0" smtClean="0"/>
              <a:t>We measure</a:t>
            </a:r>
            <a:r>
              <a:rPr lang="en-US" baseline="0" dirty="0" smtClean="0"/>
              <a:t> the image training throughput when we assign different amount of GPU memory for </a:t>
            </a:r>
            <a:r>
              <a:rPr lang="en-US" baseline="0" dirty="0" err="1" smtClean="0"/>
              <a:t>GeePS</a:t>
            </a:r>
            <a:r>
              <a:rPr lang="en-US" baseline="0" dirty="0" smtClean="0"/>
              <a:t> to use. The X axis here is the GPU memory budget, and the Y axis is the throughput. The rightmost point is when everything is in GPU memory. The leftmost point is the case we store all parameter data and local data in CPU memory, and we make the buffer pool twice the size as the peak memory usage for double buffering. </a:t>
            </a:r>
          </a:p>
          <a:p>
            <a:endParaRPr lang="en-US" baseline="0" dirty="0" smtClean="0"/>
          </a:p>
          <a:p>
            <a:r>
              <a:rPr lang="en-US" baseline="0" dirty="0" smtClean="0"/>
              <a:t>Comparing these two points, we have only 27% reduction in throughput when we use only 35 percent of the GPU memory.</a:t>
            </a:r>
          </a:p>
          <a:p>
            <a:endParaRPr lang="en-US" baseline="0" dirty="0" smtClean="0"/>
          </a:p>
          <a:p>
            <a:r>
              <a:rPr lang="en-US" baseline="0" dirty="0" smtClean="0"/>
              <a:t>This result means that we can do 3 times bigger problems using </a:t>
            </a:r>
            <a:r>
              <a:rPr lang="en-US" baseline="0" dirty="0" err="1" smtClean="0"/>
              <a:t>GeePS</a:t>
            </a:r>
            <a:r>
              <a:rPr lang="en-US" baseline="0" dirty="0" smtClean="0"/>
              <a:t>, with little overhead.</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42</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7300" y="720725"/>
            <a:ext cx="4800600" cy="3600450"/>
          </a:xfrm>
        </p:spPr>
      </p:sp>
      <p:sp>
        <p:nvSpPr>
          <p:cNvPr id="3" name="备注占位符 2"/>
          <p:cNvSpPr>
            <a:spLocks noGrp="1"/>
          </p:cNvSpPr>
          <p:nvPr>
            <p:ph type="body" idx="1"/>
          </p:nvPr>
        </p:nvSpPr>
        <p:spPr/>
        <p:txBody>
          <a:bodyPr>
            <a:normAutofit/>
          </a:bodyPr>
          <a:lstStyle/>
          <a:p>
            <a:r>
              <a:rPr lang="en-US" altLang="zh-CN" baseline="0" dirty="0" smtClean="0"/>
              <a:t>However, the traditional parameter servers are all designed for CPU-based machine learning applications. But people often do deep learning using GPUs. And we indeed find many problems of using a traditional CPU-based parameter server to host GPU applications.</a:t>
            </a:r>
          </a:p>
          <a:p>
            <a:endParaRPr lang="en-US" altLang="zh-CN" baseline="0" dirty="0" smtClean="0"/>
          </a:p>
          <a:p>
            <a:r>
              <a:rPr lang="en-US" altLang="zh-CN" baseline="0" dirty="0" smtClean="0"/>
              <a:t>So in this work, we design a parameter server that is specialized for GPU applications.</a:t>
            </a:r>
          </a:p>
          <a:p>
            <a:endParaRPr lang="en-US" altLang="zh-CN" baseline="0"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4</a:t>
            </a:fld>
            <a:endParaRPr lang="en-US" altLang="zh-CN"/>
          </a:p>
        </p:txBody>
      </p:sp>
    </p:spTree>
    <p:extLst>
      <p:ext uri="{BB962C8B-B14F-4D97-AF65-F5344CB8AC3E}">
        <p14:creationId xmlns:p14="http://schemas.microsoft.com/office/powerpoint/2010/main" xmlns="" val="1569103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dirty="0" smtClean="0"/>
              <a:t>Here’s the outline of my talk.</a:t>
            </a:r>
          </a:p>
          <a:p>
            <a:endParaRPr lang="en-US" dirty="0" smtClean="0"/>
          </a:p>
          <a:p>
            <a:r>
              <a:rPr lang="en-US" dirty="0" smtClean="0"/>
              <a:t>First,</a:t>
            </a:r>
            <a:r>
              <a:rPr lang="en-US" baseline="0" dirty="0" smtClean="0"/>
              <a:t> </a:t>
            </a:r>
            <a:r>
              <a:rPr lang="en-US" dirty="0" smtClean="0"/>
              <a:t>I will give more background about GPUs</a:t>
            </a:r>
            <a:r>
              <a:rPr lang="en-US" baseline="0" dirty="0" smtClean="0"/>
              <a:t> and the parameter server approach.</a:t>
            </a:r>
          </a:p>
          <a:p>
            <a:endParaRPr lang="en-US" baseline="0" dirty="0" smtClean="0"/>
          </a:p>
          <a:p>
            <a:r>
              <a:rPr lang="en-US" baseline="0" dirty="0" smtClean="0"/>
              <a:t>Then, I will introduce our new system, </a:t>
            </a:r>
            <a:r>
              <a:rPr lang="en-US" baseline="0" dirty="0" err="1" smtClean="0"/>
              <a:t>GeePS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dirty="0" smtClean="0"/>
              <a:t>To describe GPUs, I will start with a machine with no GPUs. (POINT) So here, we have some CPU cores, some</a:t>
            </a:r>
            <a:r>
              <a:rPr lang="en-US" baseline="0" dirty="0" smtClean="0"/>
              <a:t> CPU memory, and NIC and disk.</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baseline="0" dirty="0" smtClean="0"/>
              <a:t>Then, here is the GPU device. It is a separate device with many cores and a separate device memory, and we call it GPU memory.</a:t>
            </a:r>
            <a:endParaRPr lang="en-US" dirty="0" smtClean="0"/>
          </a:p>
          <a:p>
            <a:pPr defTabSz="950793">
              <a:defRPr/>
            </a:pPr>
            <a:r>
              <a:rPr lang="en-US" baseline="0" dirty="0" smtClean="0"/>
              <a:t>(HIT) One of the limitations of GPU computing is that the GPU cores can only accesses the GPU memory. The GPU memory is quite small, only a few gigabytes. We can copy data between GPU memory and CPU memory, but it is very expensive. Doing this data transfer can stall the useful computation.</a:t>
            </a:r>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r>
              <a:rPr lang="en-US" dirty="0" smtClean="0"/>
              <a:t>(POINT) Next, I will show you </a:t>
            </a:r>
            <a:r>
              <a:rPr lang="en-US" baseline="0" dirty="0" smtClean="0"/>
              <a:t>the basic structure of a machine learning program using GPUs. In particular, I will focus on where each piece of the data stays, so I removed the CPU cores and GPU cores and left only the CPU memory and GPU memory here.</a:t>
            </a:r>
          </a:p>
          <a:p>
            <a:endParaRPr lang="en-US" baseline="0" dirty="0" smtClean="0"/>
          </a:p>
          <a:p>
            <a:r>
              <a:rPr lang="en-US" baseline="0" dirty="0" smtClean="0"/>
              <a:t>(HIT) The machine learning application keeps all its data in GPU memory, including input data, intermediate data, and parameter data. The input data are the training images, the intermediate data are the neuron values in the network, and the parameter data are the connection weights.</a:t>
            </a:r>
          </a:p>
          <a:p>
            <a:endParaRPr lang="en-US" baseline="0" dirty="0" smtClean="0"/>
          </a:p>
          <a:p>
            <a:r>
              <a:rPr lang="en-US" baseline="0" dirty="0" smtClean="0"/>
              <a:t>(HIT) For every iteration, the application will read one batch of the training images from the disk to its GPU memory. And it trains this batch of training data using GPUs, and make adjustments to the parameter data.</a:t>
            </a:r>
          </a:p>
          <a:p>
            <a:endParaRPr lang="en-US" baseline="0" dirty="0" smtClean="0"/>
          </a:p>
          <a:p>
            <a:r>
              <a:rPr lang="en-US" baseline="0" dirty="0" smtClean="0"/>
              <a:t>(In this talk, we define one iteration as the training of one mini-batch of training data.)</a:t>
            </a:r>
          </a:p>
          <a:p>
            <a:endParaRPr lang="en-US" baseline="0" dirty="0" smtClean="0"/>
          </a:p>
          <a:p>
            <a:r>
              <a:rPr lang="en-US" dirty="0" smtClean="0"/>
              <a:t>We can </a:t>
            </a:r>
            <a:r>
              <a:rPr lang="en-US" baseline="0" dirty="0" smtClean="0"/>
              <a:t>scale this program to multiple machines, with a traditional CPU-based parameter server.</a:t>
            </a:r>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(HIT) With a parameter server, the parameter data is now stored </a:t>
            </a:r>
            <a:r>
              <a:rPr lang="en-US" baseline="0" dirty="0" err="1" smtClean="0"/>
              <a:t>distributedly</a:t>
            </a:r>
            <a:r>
              <a:rPr lang="en-US" baseline="0" dirty="0" smtClean="0"/>
              <a:t> in the parameter server.</a:t>
            </a:r>
          </a:p>
          <a:p>
            <a:r>
              <a:rPr lang="en-US" baseline="0" dirty="0" smtClean="0"/>
              <a:t>(HIT) In order to reduce network traffic and latency, the parameter server often has a client side cache that caches one copy of the parameter data locally.</a:t>
            </a:r>
          </a:p>
          <a:p>
            <a:endParaRPr lang="en-US" dirty="0" smtClean="0"/>
          </a:p>
          <a:p>
            <a:r>
              <a:rPr lang="en-US" baseline="0" dirty="0" smtClean="0"/>
              <a:t>(HIT) The application cannot directly do computations on the cached data. Instead, it will need a piece of GPU memory to keep a working copy of the parameter data, for its computation.</a:t>
            </a:r>
          </a:p>
          <a:p>
            <a:endParaRPr lang="en-US" baseline="0" dirty="0" smtClean="0"/>
          </a:p>
          <a:p>
            <a:r>
              <a:rPr lang="en-US" baseline="0" dirty="0" smtClean="0"/>
              <a:t>(HIT) In every iteration, the application will refresh its parameter data from the parameter server. Because the CPU-based parameter cache keeps everything in CPU memory, each time the application accesses the parameter data, some expensive data transfer needs to be done between GPU and CPU memory. This will stall the useful computation.</a:t>
            </a:r>
          </a:p>
          <a:p>
            <a:endParaRPr lang="en-US" baseline="0" dirty="0" smtClean="0"/>
          </a:p>
          <a:p>
            <a:pPr defTabSz="950793">
              <a:defRPr/>
            </a:pPr>
            <a:r>
              <a:rPr lang="en-US" baseline="0" dirty="0" smtClean="0"/>
              <a:t>(HIT) Another problem of this setup is that it only works when everything fits in GPU memory. So the GPU memory size will limit the scale of the problems we can handle.</a:t>
            </a:r>
            <a:endParaRPr lang="en-US" dirty="0" smtClean="0"/>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457200" y="938213"/>
            <a:ext cx="8229600" cy="0"/>
          </a:xfrm>
          <a:prstGeom prst="line">
            <a:avLst/>
          </a:prstGeom>
          <a:noFill/>
          <a:ln w="25400">
            <a:solidFill>
              <a:srgbClr val="336699"/>
            </a:solidFill>
            <a:round/>
            <a:headEnd/>
            <a:tailEnd/>
          </a:ln>
          <a:effectLst/>
        </p:spPr>
        <p:txBody>
          <a:bodyPr lIns="91354" tIns="45678" rIns="91354" bIns="45678"/>
          <a:lstStyle/>
          <a:p>
            <a:pPr>
              <a:defRPr/>
            </a:pPr>
            <a:endParaRPr lang="en-US">
              <a:latin typeface="Arial" charset="0"/>
            </a:endParaRPr>
          </a:p>
        </p:txBody>
      </p:sp>
      <p:sp>
        <p:nvSpPr>
          <p:cNvPr id="5" name="Line 6"/>
          <p:cNvSpPr>
            <a:spLocks noChangeShapeType="1"/>
          </p:cNvSpPr>
          <p:nvPr/>
        </p:nvSpPr>
        <p:spPr bwMode="auto">
          <a:xfrm>
            <a:off x="465138" y="6330950"/>
            <a:ext cx="8229600" cy="0"/>
          </a:xfrm>
          <a:prstGeom prst="line">
            <a:avLst/>
          </a:prstGeom>
          <a:noFill/>
          <a:ln w="44450" cmpd="thickThin">
            <a:solidFill>
              <a:srgbClr val="336699"/>
            </a:solidFill>
            <a:round/>
            <a:headEnd/>
            <a:tailEnd/>
          </a:ln>
          <a:effectLst/>
        </p:spPr>
        <p:txBody>
          <a:bodyPr lIns="91354" tIns="45678" rIns="91354" bIns="45678"/>
          <a:lstStyle/>
          <a:p>
            <a:pPr>
              <a:defRPr/>
            </a:pPr>
            <a:endParaRPr lang="en-US">
              <a:latin typeface="Arial" charset="0"/>
            </a:endParaRPr>
          </a:p>
        </p:txBody>
      </p:sp>
      <p:pic>
        <p:nvPicPr>
          <p:cNvPr id="6" name="Picture 13" descr="mark_pdl_l_blue"/>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473075" y="5905510"/>
            <a:ext cx="1614488" cy="390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Rectangle 2"/>
          <p:cNvSpPr>
            <a:spLocks noGrp="1" noChangeArrowheads="1"/>
          </p:cNvSpPr>
          <p:nvPr>
            <p:ph type="ctrTitle"/>
          </p:nvPr>
        </p:nvSpPr>
        <p:spPr>
          <a:xfrm>
            <a:off x="455616" y="2286000"/>
            <a:ext cx="8226425" cy="1143000"/>
          </a:xfrm>
        </p:spPr>
        <p:txBody>
          <a:bodyPr/>
          <a:lstStyle>
            <a:lvl1pPr>
              <a:defRPr sz="4800"/>
            </a:lvl1pPr>
          </a:lstStyle>
          <a:p>
            <a:r>
              <a:rPr lang="en-US"/>
              <a:t>Click to edit Master title style</a:t>
            </a:r>
          </a:p>
        </p:txBody>
      </p:sp>
      <p:sp>
        <p:nvSpPr>
          <p:cNvPr id="3075" name="Rectangle 3"/>
          <p:cNvSpPr>
            <a:spLocks noGrp="1" noChangeArrowheads="1"/>
          </p:cNvSpPr>
          <p:nvPr>
            <p:ph type="subTitle" idx="1"/>
          </p:nvPr>
        </p:nvSpPr>
        <p:spPr>
          <a:xfrm>
            <a:off x="1371601" y="3886200"/>
            <a:ext cx="6400800" cy="393700"/>
          </a:xfrm>
        </p:spPr>
        <p:txBody>
          <a:bodyPr/>
          <a:lstStyle>
            <a:lvl1pPr marL="0" indent="0" algn="ctr">
              <a:defRPr sz="3200"/>
            </a:lvl1pPr>
          </a:lstStyle>
          <a:p>
            <a:endParaRPr lang="en-US"/>
          </a:p>
          <a:p>
            <a:endParaRPr lang="en-US"/>
          </a:p>
        </p:txBody>
      </p:sp>
    </p:spTree>
    <p:extLst>
      <p:ext uri="{BB962C8B-B14F-4D97-AF65-F5344CB8AC3E}">
        <p14:creationId xmlns:p14="http://schemas.microsoft.com/office/powerpoint/2010/main" xmlns="" val="26541107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9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90" y="612775"/>
            <a:ext cx="5486400" cy="4114800"/>
          </a:xfrm>
        </p:spPr>
        <p:txBody>
          <a:bodyPr/>
          <a:lstStyle>
            <a:lvl1pPr marL="0" indent="0">
              <a:buNone/>
              <a:defRPr sz="3200"/>
            </a:lvl1pPr>
            <a:lvl2pPr marL="456782" indent="0">
              <a:buNone/>
              <a:defRPr sz="2800"/>
            </a:lvl2pPr>
            <a:lvl3pPr marL="913564" indent="0">
              <a:buNone/>
              <a:defRPr sz="2400"/>
            </a:lvl3pPr>
            <a:lvl4pPr marL="1370338" indent="0">
              <a:buNone/>
              <a:defRPr sz="2000"/>
            </a:lvl4pPr>
            <a:lvl5pPr marL="1827122" indent="0">
              <a:buNone/>
              <a:defRPr sz="2000"/>
            </a:lvl5pPr>
            <a:lvl6pPr marL="2283901" indent="0">
              <a:buNone/>
              <a:defRPr sz="2000"/>
            </a:lvl6pPr>
            <a:lvl7pPr marL="2740684" indent="0">
              <a:buNone/>
              <a:defRPr sz="2000"/>
            </a:lvl7pPr>
            <a:lvl8pPr marL="3197463" indent="0">
              <a:buNone/>
              <a:defRPr sz="2000"/>
            </a:lvl8pPr>
            <a:lvl9pPr marL="3654244" indent="0">
              <a:buNone/>
              <a:defRPr sz="2000"/>
            </a:lvl9pPr>
          </a:lstStyle>
          <a:p>
            <a:pPr lvl="0"/>
            <a:endParaRPr lang="en-US" noProof="0" smtClean="0"/>
          </a:p>
        </p:txBody>
      </p:sp>
      <p:sp>
        <p:nvSpPr>
          <p:cNvPr id="4" name="Text Placeholder 3"/>
          <p:cNvSpPr>
            <a:spLocks noGrp="1"/>
          </p:cNvSpPr>
          <p:nvPr>
            <p:ph type="body" sz="half" idx="2"/>
          </p:nvPr>
        </p:nvSpPr>
        <p:spPr>
          <a:xfrm>
            <a:off x="1792290" y="5367338"/>
            <a:ext cx="5486400" cy="804862"/>
          </a:xfrm>
        </p:spPr>
        <p:txBody>
          <a:bodyPr/>
          <a:lstStyle>
            <a:lvl1pPr marL="0" indent="0">
              <a:buNone/>
              <a:defRPr sz="1300"/>
            </a:lvl1pPr>
            <a:lvl2pPr marL="456782" indent="0">
              <a:buNone/>
              <a:defRPr sz="1200"/>
            </a:lvl2pPr>
            <a:lvl3pPr marL="913564" indent="0">
              <a:buNone/>
              <a:defRPr sz="1000"/>
            </a:lvl3pPr>
            <a:lvl4pPr marL="1370338" indent="0">
              <a:buNone/>
              <a:defRPr sz="900"/>
            </a:lvl4pPr>
            <a:lvl5pPr marL="1827122" indent="0">
              <a:buNone/>
              <a:defRPr sz="900"/>
            </a:lvl5pPr>
            <a:lvl6pPr marL="2283901" indent="0">
              <a:buNone/>
              <a:defRPr sz="900"/>
            </a:lvl6pPr>
            <a:lvl7pPr marL="2740684" indent="0">
              <a:buNone/>
              <a:defRPr sz="900"/>
            </a:lvl7pPr>
            <a:lvl8pPr marL="3197463" indent="0">
              <a:buNone/>
              <a:defRPr sz="900"/>
            </a:lvl8pPr>
            <a:lvl9pPr marL="3654244" indent="0">
              <a:buNone/>
              <a:defRPr sz="9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r>
              <a:rPr lang="en-US" altLang="en-US"/>
              <a:t>   &lt;your name here&gt;  © </a:t>
            </a:r>
            <a:fld id="{26FABFE5-344B-4CF9-AC8C-0C19B6FC89D1}" type="datetime6">
              <a:rPr lang="en-US" altLang="en-US"/>
              <a:pPr/>
              <a:t>April 16</a:t>
            </a:fld>
            <a:endParaRPr lang="en-US" altLang="en-US"/>
          </a:p>
        </p:txBody>
      </p:sp>
      <p:sp>
        <p:nvSpPr>
          <p:cNvPr id="6" name="Rectangle 11"/>
          <p:cNvSpPr>
            <a:spLocks noGrp="1" noChangeArrowheads="1"/>
          </p:cNvSpPr>
          <p:nvPr>
            <p:ph type="ftr" sz="quarter" idx="11"/>
          </p:nvPr>
        </p:nvSpPr>
        <p:spPr>
          <a:ln/>
        </p:spPr>
        <p:txBody>
          <a:bodyPr/>
          <a:lstStyle>
            <a:lvl1pPr>
              <a:defRPr/>
            </a:lvl1pPr>
          </a:lstStyle>
          <a:p>
            <a:r>
              <a:rPr lang="en-US" altLang="en-US" dirty="0"/>
              <a:t>http://www.pdl.cmu.edu/</a:t>
            </a:r>
            <a:endParaRPr lang="en-US" altLang="en-US" sz="1600" dirty="0">
              <a:latin typeface="Times New Roman" panose="02020603050405020304"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7A512791-7C7E-4365-8FAC-3025A5C02E4E}" type="slidenum">
              <a:rPr lang="en-US" altLang="en-US"/>
              <a:pPr/>
              <a:t>‹#›</a:t>
            </a:fld>
            <a:endParaRPr lang="en-US" altLang="en-US" sz="1600" dirty="0"/>
          </a:p>
        </p:txBody>
      </p:sp>
    </p:spTree>
    <p:extLst>
      <p:ext uri="{BB962C8B-B14F-4D97-AF65-F5344CB8AC3E}">
        <p14:creationId xmlns:p14="http://schemas.microsoft.com/office/powerpoint/2010/main" xmlns="" val="290123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en-US"/>
              <a:t>   &lt;your name here&gt;  © </a:t>
            </a:r>
            <a:fld id="{4DA95375-93BA-4E6C-A55F-C20C8FEF423F}" type="datetime6">
              <a:rPr lang="en-US" altLang="en-US"/>
              <a:pPr/>
              <a:t>April 16</a:t>
            </a:fld>
            <a:endParaRPr lang="en-US" altLang="en-US"/>
          </a:p>
        </p:txBody>
      </p:sp>
      <p:sp>
        <p:nvSpPr>
          <p:cNvPr id="5" name="Rectangle 11"/>
          <p:cNvSpPr>
            <a:spLocks noGrp="1" noChangeArrowheads="1"/>
          </p:cNvSpPr>
          <p:nvPr>
            <p:ph type="ftr" sz="quarter" idx="11"/>
          </p:nvPr>
        </p:nvSpPr>
        <p:spPr>
          <a:ln/>
        </p:spPr>
        <p:txBody>
          <a:bodyPr/>
          <a:lstStyle>
            <a:lvl1pPr>
              <a:defRPr/>
            </a:lvl1pPr>
          </a:lstStyle>
          <a:p>
            <a:r>
              <a:rPr lang="en-US" altLang="en-US" dirty="0"/>
              <a:t>http://www.pdl.cmu.edu/</a:t>
            </a:r>
            <a:endParaRPr lang="en-US" altLang="en-US" sz="1600" dirty="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5A014CA0-BFD9-45BF-8E29-EA560342A073}" type="slidenum">
              <a:rPr lang="en-US" altLang="en-US"/>
              <a:pPr/>
              <a:t>‹#›</a:t>
            </a:fld>
            <a:endParaRPr lang="en-US" altLang="en-US" sz="1600" dirty="0"/>
          </a:p>
        </p:txBody>
      </p:sp>
    </p:spTree>
    <p:extLst>
      <p:ext uri="{BB962C8B-B14F-4D97-AF65-F5344CB8AC3E}">
        <p14:creationId xmlns:p14="http://schemas.microsoft.com/office/powerpoint/2010/main" xmlns="" val="1013259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7999" y="209550"/>
            <a:ext cx="2286001" cy="554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09550"/>
            <a:ext cx="6705600" cy="554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en-US"/>
              <a:t>   &lt;your name here&gt;  © </a:t>
            </a:r>
            <a:fld id="{1B2C3508-E53E-48BD-90C0-A443A014A53E}" type="datetime6">
              <a:rPr lang="en-US" altLang="en-US"/>
              <a:pPr/>
              <a:t>April 16</a:t>
            </a:fld>
            <a:endParaRPr lang="en-US" altLang="en-US"/>
          </a:p>
        </p:txBody>
      </p:sp>
      <p:sp>
        <p:nvSpPr>
          <p:cNvPr id="5" name="Rectangle 11"/>
          <p:cNvSpPr>
            <a:spLocks noGrp="1" noChangeArrowheads="1"/>
          </p:cNvSpPr>
          <p:nvPr>
            <p:ph type="ftr" sz="quarter" idx="11"/>
          </p:nvPr>
        </p:nvSpPr>
        <p:spPr>
          <a:ln/>
        </p:spPr>
        <p:txBody>
          <a:bodyPr/>
          <a:lstStyle>
            <a:lvl1pPr>
              <a:defRPr/>
            </a:lvl1pPr>
          </a:lstStyle>
          <a:p>
            <a:r>
              <a:rPr lang="en-US" altLang="en-US" dirty="0"/>
              <a:t>http://www.pdl.cmu.edu/</a:t>
            </a:r>
            <a:endParaRPr lang="en-US" altLang="en-US" sz="1600" dirty="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491CA98A-E499-419A-A0C2-C6FE6397E1B7}" type="slidenum">
              <a:rPr lang="en-US" altLang="en-US"/>
              <a:pPr/>
              <a:t>‹#›</a:t>
            </a:fld>
            <a:endParaRPr lang="en-US" altLang="en-US" sz="1600" dirty="0"/>
          </a:p>
        </p:txBody>
      </p:sp>
    </p:spTree>
    <p:extLst>
      <p:ext uri="{BB962C8B-B14F-4D97-AF65-F5344CB8AC3E}">
        <p14:creationId xmlns:p14="http://schemas.microsoft.com/office/powerpoint/2010/main" xmlns="" val="389044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en-US" dirty="0" smtClean="0"/>
              <a:t>   Henggang Cui  © </a:t>
            </a:r>
            <a:fld id="{65FB4CC8-47B7-48C4-A12B-51BD15B375A6}" type="datetime6">
              <a:rPr lang="en-US" altLang="en-US" smtClean="0"/>
              <a:pPr/>
              <a:t>April 16</a:t>
            </a:fld>
            <a:endParaRPr lang="en-US" altLang="en-US" dirty="0"/>
          </a:p>
        </p:txBody>
      </p:sp>
      <p:sp>
        <p:nvSpPr>
          <p:cNvPr id="5" name="Rectangle 11"/>
          <p:cNvSpPr>
            <a:spLocks noGrp="1" noChangeArrowheads="1"/>
          </p:cNvSpPr>
          <p:nvPr>
            <p:ph type="ftr" sz="quarter" idx="11"/>
          </p:nvPr>
        </p:nvSpPr>
        <p:spPr>
          <a:ln/>
        </p:spPr>
        <p:txBody>
          <a:bodyPr/>
          <a:lstStyle>
            <a:lvl1pPr>
              <a:defRPr/>
            </a:lvl1pPr>
          </a:lstStyle>
          <a:p>
            <a:r>
              <a:rPr lang="en-US" altLang="en-US" dirty="0"/>
              <a:t>http://www.pdl.cmu.edu/</a:t>
            </a:r>
            <a:endParaRPr lang="en-US" altLang="en-US" sz="1600" dirty="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76A2BE87-923C-4A5F-8547-3634F8E0B8FF}" type="slidenum">
              <a:rPr lang="en-US" altLang="en-US"/>
              <a:pPr/>
              <a:t>‹#›</a:t>
            </a:fld>
            <a:endParaRPr lang="en-US" altLang="en-US" sz="1600" dirty="0"/>
          </a:p>
        </p:txBody>
      </p:sp>
    </p:spTree>
    <p:extLst>
      <p:ext uri="{BB962C8B-B14F-4D97-AF65-F5344CB8AC3E}">
        <p14:creationId xmlns:p14="http://schemas.microsoft.com/office/powerpoint/2010/main" xmlns="" val="12805178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en-US" dirty="0" smtClean="0"/>
              <a:t>   Henggang Cui  © </a:t>
            </a:r>
            <a:fld id="{65FB4CC8-47B7-48C4-A12B-51BD15B375A6}" type="datetime6">
              <a:rPr lang="en-US" altLang="en-US" smtClean="0"/>
              <a:pPr/>
              <a:t>April 16</a:t>
            </a:fld>
            <a:endParaRPr lang="en-US" altLang="en-US" dirty="0"/>
          </a:p>
        </p:txBody>
      </p:sp>
      <p:sp>
        <p:nvSpPr>
          <p:cNvPr id="5" name="Rectangle 11"/>
          <p:cNvSpPr>
            <a:spLocks noGrp="1" noChangeArrowheads="1"/>
          </p:cNvSpPr>
          <p:nvPr>
            <p:ph type="ftr" sz="quarter" idx="11"/>
          </p:nvPr>
        </p:nvSpPr>
        <p:spPr>
          <a:ln/>
        </p:spPr>
        <p:txBody>
          <a:bodyPr/>
          <a:lstStyle>
            <a:lvl1pPr>
              <a:defRPr/>
            </a:lvl1pPr>
          </a:lstStyle>
          <a:p>
            <a:r>
              <a:rPr lang="en-US" altLang="en-US" dirty="0"/>
              <a:t>http://www.pdl.cmu.edu/</a:t>
            </a:r>
            <a:endParaRPr lang="en-US" altLang="en-US" sz="1600" dirty="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76A2BE87-923C-4A5F-8547-3634F8E0B8FF}" type="slidenum">
              <a:rPr lang="en-US" altLang="en-US"/>
              <a:pPr/>
              <a:t>‹#›</a:t>
            </a:fld>
            <a:endParaRPr lang="en-US" altLang="en-US" sz="1600" dirty="0"/>
          </a:p>
        </p:txBody>
      </p:sp>
      <p:sp>
        <p:nvSpPr>
          <p:cNvPr id="7" name="Rectangle 6"/>
          <p:cNvSpPr/>
          <p:nvPr userDrawn="1"/>
        </p:nvSpPr>
        <p:spPr bwMode="auto">
          <a:xfrm>
            <a:off x="228600" y="571578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354" tIns="45678" rIns="91354" bIns="45678" numCol="1" rtlCol="0" anchor="t" anchorCtr="0" compatLnSpc="1">
            <a:prstTxWarp prst="textNoShape">
              <a:avLst/>
            </a:prstTxWarp>
          </a:bodyPr>
          <a:lstStyle/>
          <a:p>
            <a:pPr marL="0" marR="0" indent="0" algn="l" defTabSz="913564"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xmlns="" val="1280517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24"/>
            <a:ext cx="7772400" cy="1500187"/>
          </a:xfrm>
        </p:spPr>
        <p:txBody>
          <a:bodyPr anchor="b"/>
          <a:lstStyle>
            <a:lvl1pPr marL="0" indent="0">
              <a:buNone/>
              <a:defRPr sz="2000"/>
            </a:lvl1pPr>
            <a:lvl2pPr marL="456782" indent="0">
              <a:buNone/>
              <a:defRPr sz="1800"/>
            </a:lvl2pPr>
            <a:lvl3pPr marL="913564" indent="0">
              <a:buNone/>
              <a:defRPr sz="1600"/>
            </a:lvl3pPr>
            <a:lvl4pPr marL="1370338" indent="0">
              <a:buNone/>
              <a:defRPr sz="1300"/>
            </a:lvl4pPr>
            <a:lvl5pPr marL="1827122" indent="0">
              <a:buNone/>
              <a:defRPr sz="1300"/>
            </a:lvl5pPr>
            <a:lvl6pPr marL="2283901" indent="0">
              <a:buNone/>
              <a:defRPr sz="1300"/>
            </a:lvl6pPr>
            <a:lvl7pPr marL="2740684" indent="0">
              <a:buNone/>
              <a:defRPr sz="1300"/>
            </a:lvl7pPr>
            <a:lvl8pPr marL="3197463" indent="0">
              <a:buNone/>
              <a:defRPr sz="1300"/>
            </a:lvl8pPr>
            <a:lvl9pPr marL="3654244" indent="0">
              <a:buNone/>
              <a:defRPr sz="1300"/>
            </a:lvl9pPr>
          </a:lstStyle>
          <a:p>
            <a:pPr lvl="0"/>
            <a:r>
              <a:rPr lang="en-US" smtClean="0"/>
              <a:t>Click to edit Master text styles</a:t>
            </a:r>
          </a:p>
        </p:txBody>
      </p:sp>
      <p:sp>
        <p:nvSpPr>
          <p:cNvPr id="4" name="Rectangle 10"/>
          <p:cNvSpPr>
            <a:spLocks noGrp="1" noChangeArrowheads="1"/>
          </p:cNvSpPr>
          <p:nvPr>
            <p:ph type="dt" sz="half" idx="10"/>
          </p:nvPr>
        </p:nvSpPr>
        <p:spPr>
          <a:ln/>
        </p:spPr>
        <p:txBody>
          <a:bodyPr/>
          <a:lstStyle>
            <a:lvl1pPr>
              <a:defRPr/>
            </a:lvl1pPr>
          </a:lstStyle>
          <a:p>
            <a:r>
              <a:rPr lang="en-US" altLang="en-US"/>
              <a:t>   &lt;your name here&gt;  © </a:t>
            </a:r>
            <a:fld id="{A6ABA65C-AEB0-40EE-B92D-99CBD9EB692C}" type="datetime6">
              <a:rPr lang="en-US" altLang="en-US"/>
              <a:pPr/>
              <a:t>April 16</a:t>
            </a:fld>
            <a:endParaRPr lang="en-US" altLang="en-US"/>
          </a:p>
        </p:txBody>
      </p:sp>
      <p:sp>
        <p:nvSpPr>
          <p:cNvPr id="5" name="Rectangle 11"/>
          <p:cNvSpPr>
            <a:spLocks noGrp="1" noChangeArrowheads="1"/>
          </p:cNvSpPr>
          <p:nvPr>
            <p:ph type="ftr" sz="quarter" idx="11"/>
          </p:nvPr>
        </p:nvSpPr>
        <p:spPr>
          <a:ln/>
        </p:spPr>
        <p:txBody>
          <a:bodyPr/>
          <a:lstStyle>
            <a:lvl1pPr>
              <a:defRPr/>
            </a:lvl1pPr>
          </a:lstStyle>
          <a:p>
            <a:r>
              <a:rPr lang="en-US" altLang="en-US" dirty="0"/>
              <a:t>http://www.pdl.cmu.edu/</a:t>
            </a:r>
            <a:endParaRPr lang="en-US" altLang="en-US" sz="1600" dirty="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179F748B-67A4-49B5-9453-6F229442C2C5}" type="slidenum">
              <a:rPr lang="en-US" altLang="en-US"/>
              <a:pPr/>
              <a:t>‹#›</a:t>
            </a:fld>
            <a:endParaRPr lang="en-US" altLang="en-US" sz="1600" dirty="0"/>
          </a:p>
        </p:txBody>
      </p:sp>
    </p:spTree>
    <p:extLst>
      <p:ext uri="{BB962C8B-B14F-4D97-AF65-F5344CB8AC3E}">
        <p14:creationId xmlns:p14="http://schemas.microsoft.com/office/powerpoint/2010/main" xmlns="" val="20387328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8" y="1104900"/>
            <a:ext cx="3810001"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8" y="1104900"/>
            <a:ext cx="3810001"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dt" sz="half" idx="10"/>
          </p:nvPr>
        </p:nvSpPr>
        <p:spPr>
          <a:ln/>
        </p:spPr>
        <p:txBody>
          <a:bodyPr/>
          <a:lstStyle>
            <a:lvl1pPr>
              <a:defRPr/>
            </a:lvl1pPr>
          </a:lstStyle>
          <a:p>
            <a:r>
              <a:rPr lang="en-US" altLang="en-US"/>
              <a:t>   &lt;your name here&gt;  © </a:t>
            </a:r>
            <a:fld id="{3C26A6B5-FFBA-424D-AC86-3B75202750A7}" type="datetime6">
              <a:rPr lang="en-US" altLang="en-US"/>
              <a:pPr/>
              <a:t>April 16</a:t>
            </a:fld>
            <a:endParaRPr lang="en-US" altLang="en-US"/>
          </a:p>
        </p:txBody>
      </p:sp>
      <p:sp>
        <p:nvSpPr>
          <p:cNvPr id="6" name="Rectangle 11"/>
          <p:cNvSpPr>
            <a:spLocks noGrp="1" noChangeArrowheads="1"/>
          </p:cNvSpPr>
          <p:nvPr>
            <p:ph type="ftr" sz="quarter" idx="11"/>
          </p:nvPr>
        </p:nvSpPr>
        <p:spPr>
          <a:ln/>
        </p:spPr>
        <p:txBody>
          <a:bodyPr/>
          <a:lstStyle>
            <a:lvl1pPr>
              <a:defRPr/>
            </a:lvl1pPr>
          </a:lstStyle>
          <a:p>
            <a:r>
              <a:rPr lang="en-US" altLang="en-US" dirty="0"/>
              <a:t>http://www.pdl.cmu.edu/</a:t>
            </a:r>
            <a:endParaRPr lang="en-US" altLang="en-US" sz="1600" dirty="0">
              <a:latin typeface="Times New Roman" panose="02020603050405020304"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0C9B60F0-43E1-4582-89B4-91F228B64DF0}" type="slidenum">
              <a:rPr lang="en-US" altLang="en-US"/>
              <a:pPr/>
              <a:t>‹#›</a:t>
            </a:fld>
            <a:endParaRPr lang="en-US" altLang="en-US" sz="1600" dirty="0"/>
          </a:p>
        </p:txBody>
      </p:sp>
    </p:spTree>
    <p:extLst>
      <p:ext uri="{BB962C8B-B14F-4D97-AF65-F5344CB8AC3E}">
        <p14:creationId xmlns:p14="http://schemas.microsoft.com/office/powerpoint/2010/main" xmlns="" val="86225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782" indent="0">
              <a:buNone/>
              <a:defRPr sz="2000" b="1"/>
            </a:lvl2pPr>
            <a:lvl3pPr marL="913564" indent="0">
              <a:buNone/>
              <a:defRPr sz="1800" b="1"/>
            </a:lvl3pPr>
            <a:lvl4pPr marL="1370338" indent="0">
              <a:buNone/>
              <a:defRPr sz="1600" b="1"/>
            </a:lvl4pPr>
            <a:lvl5pPr marL="1827122" indent="0">
              <a:buNone/>
              <a:defRPr sz="1600" b="1"/>
            </a:lvl5pPr>
            <a:lvl6pPr marL="2283901" indent="0">
              <a:buNone/>
              <a:defRPr sz="1600" b="1"/>
            </a:lvl6pPr>
            <a:lvl7pPr marL="2740684" indent="0">
              <a:buNone/>
              <a:defRPr sz="1600" b="1"/>
            </a:lvl7pPr>
            <a:lvl8pPr marL="3197463" indent="0">
              <a:buNone/>
              <a:defRPr sz="1600" b="1"/>
            </a:lvl8pPr>
            <a:lvl9pPr marL="365424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400" b="1"/>
            </a:lvl1pPr>
            <a:lvl2pPr marL="456782" indent="0">
              <a:buNone/>
              <a:defRPr sz="2000" b="1"/>
            </a:lvl2pPr>
            <a:lvl3pPr marL="913564" indent="0">
              <a:buNone/>
              <a:defRPr sz="1800" b="1"/>
            </a:lvl3pPr>
            <a:lvl4pPr marL="1370338" indent="0">
              <a:buNone/>
              <a:defRPr sz="1600" b="1"/>
            </a:lvl4pPr>
            <a:lvl5pPr marL="1827122" indent="0">
              <a:buNone/>
              <a:defRPr sz="1600" b="1"/>
            </a:lvl5pPr>
            <a:lvl6pPr marL="2283901" indent="0">
              <a:buNone/>
              <a:defRPr sz="1600" b="1"/>
            </a:lvl6pPr>
            <a:lvl7pPr marL="2740684" indent="0">
              <a:buNone/>
              <a:defRPr sz="1600" b="1"/>
            </a:lvl7pPr>
            <a:lvl8pPr marL="3197463" indent="0">
              <a:buNone/>
              <a:defRPr sz="1600" b="1"/>
            </a:lvl8pPr>
            <a:lvl9pPr marL="365424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dt" sz="half" idx="10"/>
          </p:nvPr>
        </p:nvSpPr>
        <p:spPr>
          <a:ln/>
        </p:spPr>
        <p:txBody>
          <a:bodyPr/>
          <a:lstStyle>
            <a:lvl1pPr>
              <a:defRPr/>
            </a:lvl1pPr>
          </a:lstStyle>
          <a:p>
            <a:r>
              <a:rPr lang="en-US" altLang="en-US"/>
              <a:t>   &lt;your name here&gt;  © </a:t>
            </a:r>
            <a:fld id="{4F5F1029-84E0-44E9-9D87-8EE5E1A09C4A}" type="datetime6">
              <a:rPr lang="en-US" altLang="en-US"/>
              <a:pPr/>
              <a:t>April 16</a:t>
            </a:fld>
            <a:endParaRPr lang="en-US" altLang="en-US"/>
          </a:p>
        </p:txBody>
      </p:sp>
      <p:sp>
        <p:nvSpPr>
          <p:cNvPr id="8" name="Rectangle 11"/>
          <p:cNvSpPr>
            <a:spLocks noGrp="1" noChangeArrowheads="1"/>
          </p:cNvSpPr>
          <p:nvPr>
            <p:ph type="ftr" sz="quarter" idx="11"/>
          </p:nvPr>
        </p:nvSpPr>
        <p:spPr>
          <a:ln/>
        </p:spPr>
        <p:txBody>
          <a:bodyPr/>
          <a:lstStyle>
            <a:lvl1pPr>
              <a:defRPr/>
            </a:lvl1pPr>
          </a:lstStyle>
          <a:p>
            <a:r>
              <a:rPr lang="en-US" altLang="en-US" dirty="0"/>
              <a:t>http://www.pdl.cmu.edu/</a:t>
            </a:r>
            <a:endParaRPr lang="en-US" altLang="en-US" sz="1600" dirty="0">
              <a:latin typeface="Times New Roman" panose="02020603050405020304" pitchFamily="18" charset="0"/>
            </a:endParaRPr>
          </a:p>
        </p:txBody>
      </p:sp>
      <p:sp>
        <p:nvSpPr>
          <p:cNvPr id="9" name="Rectangle 12"/>
          <p:cNvSpPr>
            <a:spLocks noGrp="1" noChangeArrowheads="1"/>
          </p:cNvSpPr>
          <p:nvPr>
            <p:ph type="sldNum" sz="quarter" idx="12"/>
          </p:nvPr>
        </p:nvSpPr>
        <p:spPr>
          <a:ln/>
        </p:spPr>
        <p:txBody>
          <a:bodyPr/>
          <a:lstStyle>
            <a:lvl1pPr>
              <a:defRPr/>
            </a:lvl1pPr>
          </a:lstStyle>
          <a:p>
            <a:fld id="{69BB89D0-18F0-482B-9409-2CD65655C3B8}" type="slidenum">
              <a:rPr lang="en-US" altLang="en-US"/>
              <a:pPr/>
              <a:t>‹#›</a:t>
            </a:fld>
            <a:endParaRPr lang="en-US" altLang="en-US" sz="1600" dirty="0"/>
          </a:p>
        </p:txBody>
      </p:sp>
    </p:spTree>
    <p:extLst>
      <p:ext uri="{BB962C8B-B14F-4D97-AF65-F5344CB8AC3E}">
        <p14:creationId xmlns:p14="http://schemas.microsoft.com/office/powerpoint/2010/main" xmlns="" val="106578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dt" sz="half" idx="10"/>
          </p:nvPr>
        </p:nvSpPr>
        <p:spPr>
          <a:ln/>
        </p:spPr>
        <p:txBody>
          <a:bodyPr/>
          <a:lstStyle>
            <a:lvl1pPr>
              <a:defRPr/>
            </a:lvl1pPr>
          </a:lstStyle>
          <a:p>
            <a:r>
              <a:rPr lang="en-US" altLang="en-US"/>
              <a:t>   &lt;your name here&gt;  © </a:t>
            </a:r>
            <a:fld id="{3CADE6A4-7687-4B6A-9C67-11849E3F63D9}" type="datetime6">
              <a:rPr lang="en-US" altLang="en-US"/>
              <a:pPr/>
              <a:t>April 16</a:t>
            </a:fld>
            <a:endParaRPr lang="en-US" altLang="en-US"/>
          </a:p>
        </p:txBody>
      </p:sp>
      <p:sp>
        <p:nvSpPr>
          <p:cNvPr id="4" name="Rectangle 11"/>
          <p:cNvSpPr>
            <a:spLocks noGrp="1" noChangeArrowheads="1"/>
          </p:cNvSpPr>
          <p:nvPr>
            <p:ph type="ftr" sz="quarter" idx="11"/>
          </p:nvPr>
        </p:nvSpPr>
        <p:spPr>
          <a:ln/>
        </p:spPr>
        <p:txBody>
          <a:bodyPr/>
          <a:lstStyle>
            <a:lvl1pPr>
              <a:defRPr/>
            </a:lvl1pPr>
          </a:lstStyle>
          <a:p>
            <a:r>
              <a:rPr lang="en-US" altLang="en-US" dirty="0"/>
              <a:t>http://www.pdl.cmu.edu/</a:t>
            </a:r>
            <a:endParaRPr lang="en-US" altLang="en-US" sz="1600" dirty="0">
              <a:latin typeface="Times New Roman" panose="02020603050405020304" pitchFamily="18" charset="0"/>
            </a:endParaRPr>
          </a:p>
        </p:txBody>
      </p:sp>
      <p:sp>
        <p:nvSpPr>
          <p:cNvPr id="5" name="Rectangle 12"/>
          <p:cNvSpPr>
            <a:spLocks noGrp="1" noChangeArrowheads="1"/>
          </p:cNvSpPr>
          <p:nvPr>
            <p:ph type="sldNum" sz="quarter" idx="12"/>
          </p:nvPr>
        </p:nvSpPr>
        <p:spPr>
          <a:ln/>
        </p:spPr>
        <p:txBody>
          <a:bodyPr/>
          <a:lstStyle>
            <a:lvl1pPr>
              <a:defRPr/>
            </a:lvl1pPr>
          </a:lstStyle>
          <a:p>
            <a:fld id="{F8D31291-89CD-4C5C-96C5-C9E8575C316A}" type="slidenum">
              <a:rPr lang="en-US" altLang="en-US"/>
              <a:pPr/>
              <a:t>‹#›</a:t>
            </a:fld>
            <a:endParaRPr lang="en-US" altLang="en-US" sz="1600" dirty="0"/>
          </a:p>
        </p:txBody>
      </p:sp>
    </p:spTree>
    <p:extLst>
      <p:ext uri="{BB962C8B-B14F-4D97-AF65-F5344CB8AC3E}">
        <p14:creationId xmlns:p14="http://schemas.microsoft.com/office/powerpoint/2010/main" xmlns="" val="690833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r>
              <a:rPr lang="en-US" altLang="en-US"/>
              <a:t>   &lt;your name here&gt;  © </a:t>
            </a:r>
            <a:fld id="{6B8402F8-8CE5-45D2-9D61-A70CD5F64D3A}" type="datetime6">
              <a:rPr lang="en-US" altLang="en-US"/>
              <a:pPr/>
              <a:t>April 16</a:t>
            </a:fld>
            <a:endParaRPr lang="en-US" altLang="en-US"/>
          </a:p>
        </p:txBody>
      </p:sp>
      <p:sp>
        <p:nvSpPr>
          <p:cNvPr id="3" name="Rectangle 11"/>
          <p:cNvSpPr>
            <a:spLocks noGrp="1" noChangeArrowheads="1"/>
          </p:cNvSpPr>
          <p:nvPr>
            <p:ph type="ftr" sz="quarter" idx="11"/>
          </p:nvPr>
        </p:nvSpPr>
        <p:spPr>
          <a:ln/>
        </p:spPr>
        <p:txBody>
          <a:bodyPr/>
          <a:lstStyle>
            <a:lvl1pPr>
              <a:defRPr/>
            </a:lvl1pPr>
          </a:lstStyle>
          <a:p>
            <a:r>
              <a:rPr lang="en-US" altLang="en-US" dirty="0"/>
              <a:t>http://www.pdl.cmu.edu/</a:t>
            </a:r>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a:ln/>
        </p:spPr>
        <p:txBody>
          <a:bodyPr/>
          <a:lstStyle>
            <a:lvl1pPr>
              <a:defRPr/>
            </a:lvl1pPr>
          </a:lstStyle>
          <a:p>
            <a:fld id="{8FFE5795-B58F-49C1-BE4D-A28E56067563}" type="slidenum">
              <a:rPr lang="en-US" altLang="en-US"/>
              <a:pPr/>
              <a:t>‹#›</a:t>
            </a:fld>
            <a:endParaRPr lang="en-US" altLang="en-US" sz="1600" dirty="0"/>
          </a:p>
        </p:txBody>
      </p:sp>
    </p:spTree>
    <p:extLst>
      <p:ext uri="{BB962C8B-B14F-4D97-AF65-F5344CB8AC3E}">
        <p14:creationId xmlns:p14="http://schemas.microsoft.com/office/powerpoint/2010/main" xmlns="" val="159174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11"/>
            <a:ext cx="3008313" cy="4691063"/>
          </a:xfrm>
        </p:spPr>
        <p:txBody>
          <a:bodyPr/>
          <a:lstStyle>
            <a:lvl1pPr marL="0" indent="0">
              <a:buNone/>
              <a:defRPr sz="1300"/>
            </a:lvl1pPr>
            <a:lvl2pPr marL="456782" indent="0">
              <a:buNone/>
              <a:defRPr sz="1200"/>
            </a:lvl2pPr>
            <a:lvl3pPr marL="913564" indent="0">
              <a:buNone/>
              <a:defRPr sz="1000"/>
            </a:lvl3pPr>
            <a:lvl4pPr marL="1370338" indent="0">
              <a:buNone/>
              <a:defRPr sz="900"/>
            </a:lvl4pPr>
            <a:lvl5pPr marL="1827122" indent="0">
              <a:buNone/>
              <a:defRPr sz="900"/>
            </a:lvl5pPr>
            <a:lvl6pPr marL="2283901" indent="0">
              <a:buNone/>
              <a:defRPr sz="900"/>
            </a:lvl6pPr>
            <a:lvl7pPr marL="2740684" indent="0">
              <a:buNone/>
              <a:defRPr sz="900"/>
            </a:lvl7pPr>
            <a:lvl8pPr marL="3197463" indent="0">
              <a:buNone/>
              <a:defRPr sz="900"/>
            </a:lvl8pPr>
            <a:lvl9pPr marL="3654244" indent="0">
              <a:buNone/>
              <a:defRPr sz="9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r>
              <a:rPr lang="en-US" altLang="en-US"/>
              <a:t>   &lt;your name here&gt;  © </a:t>
            </a:r>
            <a:fld id="{1AE83A56-2C53-4E8F-96B8-6EE929FEFB83}" type="datetime6">
              <a:rPr lang="en-US" altLang="en-US"/>
              <a:pPr/>
              <a:t>April 16</a:t>
            </a:fld>
            <a:endParaRPr lang="en-US" altLang="en-US"/>
          </a:p>
        </p:txBody>
      </p:sp>
      <p:sp>
        <p:nvSpPr>
          <p:cNvPr id="6" name="Rectangle 11"/>
          <p:cNvSpPr>
            <a:spLocks noGrp="1" noChangeArrowheads="1"/>
          </p:cNvSpPr>
          <p:nvPr>
            <p:ph type="ftr" sz="quarter" idx="11"/>
          </p:nvPr>
        </p:nvSpPr>
        <p:spPr>
          <a:ln/>
        </p:spPr>
        <p:txBody>
          <a:bodyPr/>
          <a:lstStyle>
            <a:lvl1pPr>
              <a:defRPr/>
            </a:lvl1pPr>
          </a:lstStyle>
          <a:p>
            <a:r>
              <a:rPr lang="en-US" altLang="en-US" dirty="0"/>
              <a:t>http://www.pdl.cmu.edu/</a:t>
            </a:r>
            <a:endParaRPr lang="en-US" altLang="en-US" sz="1600" dirty="0">
              <a:latin typeface="Times New Roman" panose="02020603050405020304"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FD0141A3-6620-4E43-BE01-BE6EFEC8FEED}" type="slidenum">
              <a:rPr lang="en-US" altLang="en-US"/>
              <a:pPr/>
              <a:t>‹#›</a:t>
            </a:fld>
            <a:endParaRPr lang="en-US" altLang="en-US" sz="1600" dirty="0"/>
          </a:p>
        </p:txBody>
      </p:sp>
    </p:spTree>
    <p:extLst>
      <p:ext uri="{BB962C8B-B14F-4D97-AF65-F5344CB8AC3E}">
        <p14:creationId xmlns:p14="http://schemas.microsoft.com/office/powerpoint/2010/main" xmlns="" val="497552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354" tIns="45678" rIns="91354" bIns="45678" numCol="1" anchor="ctr" anchorCtr="0" compatLnSpc="1">
            <a:prstTxWarp prst="textNoShape">
              <a:avLst/>
            </a:prstTxWarp>
          </a:bodyPr>
          <a:lstStyle/>
          <a:p>
            <a:pPr lvl="0"/>
            <a:r>
              <a:rPr lang="en-US" altLang="en-US" smtClean="0"/>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headEnd/>
            <a:tailEnd/>
          </a:ln>
          <a:effectLst/>
        </p:spPr>
        <p:txBody>
          <a:bodyPr lIns="91354" tIns="45678" rIns="91354" bIns="45678"/>
          <a:lstStyle/>
          <a:p>
            <a:pPr>
              <a:defRPr/>
            </a:pPr>
            <a:endParaRPr lang="en-US">
              <a:latin typeface="Arial" charset="0"/>
            </a:endParaRPr>
          </a:p>
        </p:txBody>
      </p:sp>
      <p:sp>
        <p:nvSpPr>
          <p:cNvPr id="1033" name="Line 9"/>
          <p:cNvSpPr>
            <a:spLocks noChangeShapeType="1"/>
          </p:cNvSpPr>
          <p:nvPr/>
        </p:nvSpPr>
        <p:spPr bwMode="auto">
          <a:xfrm>
            <a:off x="465138" y="6400800"/>
            <a:ext cx="8229600" cy="0"/>
          </a:xfrm>
          <a:prstGeom prst="line">
            <a:avLst/>
          </a:prstGeom>
          <a:noFill/>
          <a:ln w="44450" cmpd="thickThin">
            <a:solidFill>
              <a:srgbClr val="336699"/>
            </a:solidFill>
            <a:round/>
            <a:headEnd/>
            <a:tailEnd/>
          </a:ln>
          <a:effectLst/>
        </p:spPr>
        <p:txBody>
          <a:bodyPr lIns="91354" tIns="45678" rIns="91354" bIns="45678"/>
          <a:lstStyle/>
          <a:p>
            <a:pPr>
              <a:defRPr/>
            </a:pPr>
            <a:endParaRPr lang="en-US">
              <a:latin typeface="Arial" charset="0"/>
            </a:endParaRPr>
          </a:p>
        </p:txBody>
      </p:sp>
      <p:sp>
        <p:nvSpPr>
          <p:cNvPr id="1034" name="Rectangle 10"/>
          <p:cNvSpPr>
            <a:spLocks noGrp="1" noChangeArrowheads="1"/>
          </p:cNvSpPr>
          <p:nvPr>
            <p:ph type="dt" sz="half" idx="2"/>
          </p:nvPr>
        </p:nvSpPr>
        <p:spPr bwMode="auto">
          <a:xfrm>
            <a:off x="6462721" y="6392864"/>
            <a:ext cx="2320925" cy="381000"/>
          </a:xfrm>
          <a:prstGeom prst="rect">
            <a:avLst/>
          </a:prstGeom>
          <a:noFill/>
          <a:ln w="9525">
            <a:noFill/>
            <a:miter lim="800000"/>
            <a:headEnd/>
            <a:tailEnd/>
          </a:ln>
          <a:effectLst/>
        </p:spPr>
        <p:txBody>
          <a:bodyPr vert="horz" wrap="square" lIns="101792" tIns="50894" rIns="101792" bIns="50894" numCol="1" anchor="t" anchorCtr="0" compatLnSpc="1">
            <a:prstTxWarp prst="textNoShape">
              <a:avLst/>
            </a:prstTxWarp>
          </a:bodyPr>
          <a:lstStyle>
            <a:lvl1pPr algn="r" eaLnBrk="0" hangingPunct="0">
              <a:defRPr sz="900" b="0">
                <a:latin typeface="Helvetica" panose="020B0604020202020204" pitchFamily="34" charset="0"/>
              </a:defRPr>
            </a:lvl1pPr>
          </a:lstStyle>
          <a:p>
            <a:r>
              <a:rPr lang="en-US" altLang="en-US" dirty="0" smtClean="0"/>
              <a:t>   Henggang Cui © </a:t>
            </a:r>
            <a:fld id="{C7B674D4-6DB0-4F67-803F-D60BFD0D3545}" type="datetime6">
              <a:rPr lang="en-US" altLang="en-US" smtClean="0"/>
              <a:pPr/>
              <a:t>April 16</a:t>
            </a:fld>
            <a:endParaRPr lang="en-US" altLang="en-US" dirty="0"/>
          </a:p>
        </p:txBody>
      </p:sp>
      <p:sp>
        <p:nvSpPr>
          <p:cNvPr id="1035" name="Rectangle 11"/>
          <p:cNvSpPr>
            <a:spLocks noGrp="1" noChangeArrowheads="1"/>
          </p:cNvSpPr>
          <p:nvPr>
            <p:ph type="ftr" sz="quarter" idx="3"/>
          </p:nvPr>
        </p:nvSpPr>
        <p:spPr bwMode="auto">
          <a:xfrm>
            <a:off x="369887" y="6392864"/>
            <a:ext cx="2286001" cy="381000"/>
          </a:xfrm>
          <a:prstGeom prst="rect">
            <a:avLst/>
          </a:prstGeom>
          <a:noFill/>
          <a:ln w="9525">
            <a:noFill/>
            <a:miter lim="800000"/>
            <a:headEnd/>
            <a:tailEnd/>
          </a:ln>
          <a:effectLst/>
        </p:spPr>
        <p:txBody>
          <a:bodyPr vert="horz" wrap="square" lIns="101792" tIns="50894" rIns="101792" bIns="50894" numCol="1" anchor="t" anchorCtr="0" compatLnSpc="1">
            <a:prstTxWarp prst="textNoShape">
              <a:avLst/>
            </a:prstTxWarp>
          </a:bodyPr>
          <a:lstStyle>
            <a:lvl1pPr eaLnBrk="0" hangingPunct="0">
              <a:defRPr sz="900" b="0">
                <a:latin typeface="Helvetica" panose="020B0604020202020204" pitchFamily="34" charset="0"/>
              </a:defRPr>
            </a:lvl1pPr>
          </a:lstStyle>
          <a:p>
            <a:r>
              <a:rPr lang="en-US" altLang="en-US" dirty="0"/>
              <a:t>http://www.pdl.cmu.edu/</a:t>
            </a:r>
            <a:endParaRPr lang="en-US" altLang="en-US" sz="1600" dirty="0">
              <a:latin typeface="Times New Roman" panose="02020603050405020304" pitchFamily="18" charset="0"/>
            </a:endParaRPr>
          </a:p>
        </p:txBody>
      </p:sp>
      <p:sp>
        <p:nvSpPr>
          <p:cNvPr id="1036" name="Rectangle 12"/>
          <p:cNvSpPr>
            <a:spLocks noGrp="1" noChangeArrowheads="1"/>
          </p:cNvSpPr>
          <p:nvPr>
            <p:ph type="sldNum" sz="quarter" idx="4"/>
          </p:nvPr>
        </p:nvSpPr>
        <p:spPr bwMode="auto">
          <a:xfrm>
            <a:off x="3681421" y="6392865"/>
            <a:ext cx="1782763" cy="211137"/>
          </a:xfrm>
          <a:prstGeom prst="rect">
            <a:avLst/>
          </a:prstGeom>
          <a:noFill/>
          <a:ln w="9525">
            <a:noFill/>
            <a:miter lim="800000"/>
            <a:headEnd/>
            <a:tailEnd/>
          </a:ln>
          <a:effectLst/>
        </p:spPr>
        <p:txBody>
          <a:bodyPr vert="horz" wrap="square" lIns="101792" tIns="50894" rIns="101792" bIns="50894" numCol="1" anchor="t" anchorCtr="0" compatLnSpc="1">
            <a:prstTxWarp prst="textNoShape">
              <a:avLst/>
            </a:prstTxWarp>
          </a:bodyPr>
          <a:lstStyle>
            <a:lvl1pPr algn="ctr" eaLnBrk="0" hangingPunct="0">
              <a:defRPr sz="900" b="0"/>
            </a:lvl1pPr>
          </a:lstStyle>
          <a:p>
            <a:fld id="{4F39B8E0-E354-49BA-ADD7-A95EC6F7BDB0}" type="slidenum">
              <a:rPr lang="en-US" altLang="en-US"/>
              <a:pPr/>
              <a:t>‹#›</a:t>
            </a:fld>
            <a:endParaRPr lang="en-US" altLang="en-US" sz="1600" dirty="0"/>
          </a:p>
        </p:txBody>
      </p:sp>
      <p:pic>
        <p:nvPicPr>
          <p:cNvPr id="2" name="Picture 17" descr="mark_pdl_l_blue"/>
          <p:cNvPicPr>
            <a:picLocks noChangeAspect="1" noChangeArrowheads="1"/>
          </p:cNvPicPr>
          <p:nvPr userDrawn="1"/>
        </p:nvPicPr>
        <p:blipFill>
          <a:blip r:embed="rId14">
            <a:extLst>
              <a:ext uri="{28A0092B-C50C-407E-A947-70E740481C1C}">
                <a14:useLocalDpi xmlns:a14="http://schemas.microsoft.com/office/drawing/2010/main" xmlns="" val="0"/>
              </a:ext>
            </a:extLst>
          </a:blip>
          <a:srcRect/>
          <a:stretch>
            <a:fillRect/>
          </a:stretch>
        </p:blipFill>
        <p:spPr bwMode="auto">
          <a:xfrm>
            <a:off x="473075" y="5972185"/>
            <a:ext cx="1614488" cy="390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18"/>
          <p:cNvSpPr>
            <a:spLocks noGrp="1" noChangeArrowheads="1"/>
          </p:cNvSpPr>
          <p:nvPr>
            <p:ph type="body" idx="1"/>
          </p:nvPr>
        </p:nvSpPr>
        <p:spPr bwMode="auto">
          <a:xfrm>
            <a:off x="685800" y="1104900"/>
            <a:ext cx="7772400" cy="464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354" tIns="45678" rIns="91354" bIns="4567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84"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hdr="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charset="0"/>
        </a:defRPr>
      </a:lvl2pPr>
      <a:lvl3pPr algn="ctr" rtl="0" eaLnBrk="0" fontAlgn="base" hangingPunct="0">
        <a:spcBef>
          <a:spcPct val="0"/>
        </a:spcBef>
        <a:spcAft>
          <a:spcPct val="0"/>
        </a:spcAft>
        <a:defRPr sz="4400">
          <a:solidFill>
            <a:srgbClr val="336699"/>
          </a:solidFill>
          <a:latin typeface="Arial" charset="0"/>
        </a:defRPr>
      </a:lvl3pPr>
      <a:lvl4pPr algn="ctr" rtl="0" eaLnBrk="0" fontAlgn="base" hangingPunct="0">
        <a:spcBef>
          <a:spcPct val="0"/>
        </a:spcBef>
        <a:spcAft>
          <a:spcPct val="0"/>
        </a:spcAft>
        <a:defRPr sz="4400">
          <a:solidFill>
            <a:srgbClr val="336699"/>
          </a:solidFill>
          <a:latin typeface="Arial" charset="0"/>
        </a:defRPr>
      </a:lvl4pPr>
      <a:lvl5pPr algn="ctr" rtl="0" eaLnBrk="0" fontAlgn="base" hangingPunct="0">
        <a:spcBef>
          <a:spcPct val="0"/>
        </a:spcBef>
        <a:spcAft>
          <a:spcPct val="0"/>
        </a:spcAft>
        <a:defRPr sz="4400">
          <a:solidFill>
            <a:srgbClr val="336699"/>
          </a:solidFill>
          <a:latin typeface="Arial" charset="0"/>
        </a:defRPr>
      </a:lvl5pPr>
      <a:lvl6pPr marL="456782" algn="ctr" rtl="0" fontAlgn="base">
        <a:spcBef>
          <a:spcPct val="0"/>
        </a:spcBef>
        <a:spcAft>
          <a:spcPct val="0"/>
        </a:spcAft>
        <a:defRPr sz="4400">
          <a:solidFill>
            <a:srgbClr val="336699"/>
          </a:solidFill>
          <a:latin typeface="Arial" charset="0"/>
        </a:defRPr>
      </a:lvl6pPr>
      <a:lvl7pPr marL="913564" algn="ctr" rtl="0" fontAlgn="base">
        <a:spcBef>
          <a:spcPct val="0"/>
        </a:spcBef>
        <a:spcAft>
          <a:spcPct val="0"/>
        </a:spcAft>
        <a:defRPr sz="4400">
          <a:solidFill>
            <a:srgbClr val="336699"/>
          </a:solidFill>
          <a:latin typeface="Arial" charset="0"/>
        </a:defRPr>
      </a:lvl7pPr>
      <a:lvl8pPr marL="1370338" algn="ctr" rtl="0" fontAlgn="base">
        <a:spcBef>
          <a:spcPct val="0"/>
        </a:spcBef>
        <a:spcAft>
          <a:spcPct val="0"/>
        </a:spcAft>
        <a:defRPr sz="4400">
          <a:solidFill>
            <a:srgbClr val="336699"/>
          </a:solidFill>
          <a:latin typeface="Arial" charset="0"/>
        </a:defRPr>
      </a:lvl8pPr>
      <a:lvl9pPr marL="1827122" algn="ctr" rtl="0" fontAlgn="base">
        <a:spcBef>
          <a:spcPct val="0"/>
        </a:spcBef>
        <a:spcAft>
          <a:spcPct val="0"/>
        </a:spcAft>
        <a:defRPr sz="4400">
          <a:solidFill>
            <a:srgbClr val="336699"/>
          </a:solidFill>
          <a:latin typeface="Arial" charset="0"/>
        </a:defRPr>
      </a:lvl9pPr>
    </p:titleStyle>
    <p:bodyStyle>
      <a:lvl1pPr marL="342587" indent="-342587" algn="l" rtl="0" eaLnBrk="0" fontAlgn="base" hangingPunct="0">
        <a:spcBef>
          <a:spcPct val="20000"/>
        </a:spcBef>
        <a:spcAft>
          <a:spcPct val="0"/>
        </a:spcAft>
        <a:buChar char="•"/>
        <a:defRPr sz="2800">
          <a:solidFill>
            <a:schemeClr val="tx1"/>
          </a:solidFill>
          <a:latin typeface="+mn-lt"/>
          <a:ea typeface="+mn-ea"/>
          <a:cs typeface="+mn-cs"/>
        </a:defRPr>
      </a:lvl1pPr>
      <a:lvl2pPr marL="742268" indent="-285487" algn="l" rtl="0" eaLnBrk="0" fontAlgn="base" hangingPunct="0">
        <a:spcBef>
          <a:spcPct val="20000"/>
        </a:spcBef>
        <a:spcAft>
          <a:spcPct val="0"/>
        </a:spcAft>
        <a:buChar char="•"/>
        <a:defRPr sz="2400">
          <a:solidFill>
            <a:schemeClr val="tx1"/>
          </a:solidFill>
          <a:latin typeface="+mn-lt"/>
        </a:defRPr>
      </a:lvl2pPr>
      <a:lvl3pPr marL="1141951" indent="-22839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598731" indent="-228390" algn="l" rtl="0" eaLnBrk="0" fontAlgn="base" hangingPunct="0">
        <a:spcBef>
          <a:spcPct val="20000"/>
        </a:spcBef>
        <a:spcAft>
          <a:spcPct val="0"/>
        </a:spcAft>
        <a:buChar char="•"/>
        <a:defRPr sz="2000">
          <a:solidFill>
            <a:schemeClr val="tx1"/>
          </a:solidFill>
          <a:latin typeface="+mn-lt"/>
        </a:defRPr>
      </a:lvl4pPr>
      <a:lvl5pPr marL="2055514" indent="-22839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2292" indent="-228390" algn="l" rtl="0" fontAlgn="base">
        <a:spcBef>
          <a:spcPct val="20000"/>
        </a:spcBef>
        <a:spcAft>
          <a:spcPct val="0"/>
        </a:spcAft>
        <a:buFont typeface="Arial" charset="0"/>
        <a:buChar char="–"/>
        <a:defRPr sz="2000">
          <a:solidFill>
            <a:schemeClr val="tx1"/>
          </a:solidFill>
          <a:latin typeface="+mn-lt"/>
        </a:defRPr>
      </a:lvl6pPr>
      <a:lvl7pPr marL="2969076" indent="-228390" algn="l" rtl="0" fontAlgn="base">
        <a:spcBef>
          <a:spcPct val="20000"/>
        </a:spcBef>
        <a:spcAft>
          <a:spcPct val="0"/>
        </a:spcAft>
        <a:buFont typeface="Arial" charset="0"/>
        <a:buChar char="–"/>
        <a:defRPr sz="2000">
          <a:solidFill>
            <a:schemeClr val="tx1"/>
          </a:solidFill>
          <a:latin typeface="+mn-lt"/>
        </a:defRPr>
      </a:lvl7pPr>
      <a:lvl8pPr marL="3425853" indent="-228390" algn="l" rtl="0" fontAlgn="base">
        <a:spcBef>
          <a:spcPct val="20000"/>
        </a:spcBef>
        <a:spcAft>
          <a:spcPct val="0"/>
        </a:spcAft>
        <a:buFont typeface="Arial" charset="0"/>
        <a:buChar char="–"/>
        <a:defRPr sz="2000">
          <a:solidFill>
            <a:schemeClr val="tx1"/>
          </a:solidFill>
          <a:latin typeface="+mn-lt"/>
        </a:defRPr>
      </a:lvl8pPr>
      <a:lvl9pPr marL="3882636" indent="-228390" algn="l" rtl="0" fontAlgn="base">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3564" rtl="0" eaLnBrk="1" latinLnBrk="0" hangingPunct="1">
        <a:defRPr sz="1800" kern="1200">
          <a:solidFill>
            <a:schemeClr val="tx1"/>
          </a:solidFill>
          <a:latin typeface="+mn-lt"/>
          <a:ea typeface="+mn-ea"/>
          <a:cs typeface="+mn-cs"/>
        </a:defRPr>
      </a:lvl1pPr>
      <a:lvl2pPr marL="456782" algn="l" defTabSz="913564" rtl="0" eaLnBrk="1" latinLnBrk="0" hangingPunct="1">
        <a:defRPr sz="1800" kern="1200">
          <a:solidFill>
            <a:schemeClr val="tx1"/>
          </a:solidFill>
          <a:latin typeface="+mn-lt"/>
          <a:ea typeface="+mn-ea"/>
          <a:cs typeface="+mn-cs"/>
        </a:defRPr>
      </a:lvl2pPr>
      <a:lvl3pPr marL="913564" algn="l" defTabSz="913564" rtl="0" eaLnBrk="1" latinLnBrk="0" hangingPunct="1">
        <a:defRPr sz="1800" kern="1200">
          <a:solidFill>
            <a:schemeClr val="tx1"/>
          </a:solidFill>
          <a:latin typeface="+mn-lt"/>
          <a:ea typeface="+mn-ea"/>
          <a:cs typeface="+mn-cs"/>
        </a:defRPr>
      </a:lvl3pPr>
      <a:lvl4pPr marL="1370338" algn="l" defTabSz="913564" rtl="0" eaLnBrk="1" latinLnBrk="0" hangingPunct="1">
        <a:defRPr sz="1800" kern="1200">
          <a:solidFill>
            <a:schemeClr val="tx1"/>
          </a:solidFill>
          <a:latin typeface="+mn-lt"/>
          <a:ea typeface="+mn-ea"/>
          <a:cs typeface="+mn-cs"/>
        </a:defRPr>
      </a:lvl4pPr>
      <a:lvl5pPr marL="1827122" algn="l" defTabSz="913564" rtl="0" eaLnBrk="1" latinLnBrk="0" hangingPunct="1">
        <a:defRPr sz="1800" kern="1200">
          <a:solidFill>
            <a:schemeClr val="tx1"/>
          </a:solidFill>
          <a:latin typeface="+mn-lt"/>
          <a:ea typeface="+mn-ea"/>
          <a:cs typeface="+mn-cs"/>
        </a:defRPr>
      </a:lvl5pPr>
      <a:lvl6pPr marL="2283901" algn="l" defTabSz="913564" rtl="0" eaLnBrk="1" latinLnBrk="0" hangingPunct="1">
        <a:defRPr sz="1800" kern="1200">
          <a:solidFill>
            <a:schemeClr val="tx1"/>
          </a:solidFill>
          <a:latin typeface="+mn-lt"/>
          <a:ea typeface="+mn-ea"/>
          <a:cs typeface="+mn-cs"/>
        </a:defRPr>
      </a:lvl6pPr>
      <a:lvl7pPr marL="2740684" algn="l" defTabSz="913564" rtl="0" eaLnBrk="1" latinLnBrk="0" hangingPunct="1">
        <a:defRPr sz="1800" kern="1200">
          <a:solidFill>
            <a:schemeClr val="tx1"/>
          </a:solidFill>
          <a:latin typeface="+mn-lt"/>
          <a:ea typeface="+mn-ea"/>
          <a:cs typeface="+mn-cs"/>
        </a:defRPr>
      </a:lvl7pPr>
      <a:lvl8pPr marL="3197463" algn="l" defTabSz="913564" rtl="0" eaLnBrk="1" latinLnBrk="0" hangingPunct="1">
        <a:defRPr sz="1800" kern="1200">
          <a:solidFill>
            <a:schemeClr val="tx1"/>
          </a:solidFill>
          <a:latin typeface="+mn-lt"/>
          <a:ea typeface="+mn-ea"/>
          <a:cs typeface="+mn-cs"/>
        </a:defRPr>
      </a:lvl8pPr>
      <a:lvl9pPr marL="3654244" algn="l" defTabSz="91356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 y="1952171"/>
            <a:ext cx="9143999" cy="1143000"/>
          </a:xfrm>
        </p:spPr>
        <p:txBody>
          <a:bodyPr/>
          <a:lstStyle/>
          <a:p>
            <a:r>
              <a:rPr lang="en-US" sz="4400" dirty="0" err="1" smtClean="0"/>
              <a:t>GeePS</a:t>
            </a:r>
            <a:r>
              <a:rPr lang="en-US" sz="4400" dirty="0" smtClean="0"/>
              <a:t>: Scalable deep learning</a:t>
            </a:r>
            <a:br>
              <a:rPr lang="en-US" sz="4400" dirty="0" smtClean="0"/>
            </a:br>
            <a:r>
              <a:rPr lang="en-US" sz="4400" dirty="0" smtClean="0"/>
              <a:t>on distributed GPUs with a</a:t>
            </a:r>
            <a:br>
              <a:rPr lang="en-US" sz="4400" dirty="0" smtClean="0"/>
            </a:br>
            <a:r>
              <a:rPr lang="en-US" sz="4400" dirty="0" smtClean="0"/>
              <a:t>GPU-specialized parameter server</a:t>
            </a:r>
            <a:endParaRPr lang="en-US" altLang="en-US" sz="4400" dirty="0" smtClean="0"/>
          </a:p>
        </p:txBody>
      </p:sp>
      <p:sp>
        <p:nvSpPr>
          <p:cNvPr id="3075" name="Rectangle 3"/>
          <p:cNvSpPr>
            <a:spLocks noGrp="1" noChangeArrowheads="1"/>
          </p:cNvSpPr>
          <p:nvPr>
            <p:ph type="subTitle" idx="1"/>
          </p:nvPr>
        </p:nvSpPr>
        <p:spPr>
          <a:xfrm>
            <a:off x="1371601" y="3832406"/>
            <a:ext cx="6400800" cy="393700"/>
          </a:xfrm>
        </p:spPr>
        <p:txBody>
          <a:bodyPr/>
          <a:lstStyle/>
          <a:p>
            <a:pPr eaLnBrk="1" hangingPunct="1">
              <a:buFontTx/>
              <a:buNone/>
            </a:pPr>
            <a:r>
              <a:rPr lang="en-US" altLang="en-US" sz="3500" dirty="0" smtClean="0"/>
              <a:t>Henggang Cui</a:t>
            </a:r>
          </a:p>
        </p:txBody>
      </p:sp>
      <p:sp>
        <p:nvSpPr>
          <p:cNvPr id="3076" name="Text Box 4"/>
          <p:cNvSpPr txBox="1">
            <a:spLocks noChangeArrowheads="1"/>
          </p:cNvSpPr>
          <p:nvPr/>
        </p:nvSpPr>
        <p:spPr bwMode="auto">
          <a:xfrm>
            <a:off x="696200" y="4527737"/>
            <a:ext cx="7985847" cy="1506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54" tIns="45678" rIns="91354" bIns="45678">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endParaRPr lang="en-US" altLang="en-US" sz="1600" b="0" dirty="0" smtClean="0"/>
          </a:p>
          <a:p>
            <a:pPr algn="ctr" eaLnBrk="1" hangingPunct="1">
              <a:spcBef>
                <a:spcPct val="20000"/>
              </a:spcBef>
            </a:pPr>
            <a:r>
              <a:rPr lang="en-US" altLang="en-US" sz="1600" b="0" dirty="0" err="1" smtClean="0"/>
              <a:t>Hao</a:t>
            </a:r>
            <a:r>
              <a:rPr lang="en-US" altLang="en-US" sz="1600" b="0" dirty="0" smtClean="0"/>
              <a:t> Zhang, Gregory R. Ganger, Phillip B. Gibbons, and Eric P. Xing</a:t>
            </a:r>
            <a:endParaRPr lang="en-US" altLang="en-US" sz="1800" b="0" dirty="0" smtClean="0"/>
          </a:p>
          <a:p>
            <a:pPr algn="ctr" eaLnBrk="1" hangingPunct="1">
              <a:spcBef>
                <a:spcPct val="20000"/>
              </a:spcBef>
            </a:pPr>
            <a:r>
              <a:rPr lang="en-US" altLang="en-US" sz="1800" b="0" dirty="0" smtClean="0"/>
              <a:t>PARALLEL </a:t>
            </a:r>
            <a:r>
              <a:rPr lang="en-US" altLang="en-US" sz="1800" b="0" dirty="0"/>
              <a:t>DATA LABORATORY</a:t>
            </a:r>
          </a:p>
          <a:p>
            <a:pPr algn="ctr" eaLnBrk="1" hangingPunct="1">
              <a:spcBef>
                <a:spcPct val="20000"/>
              </a:spcBef>
            </a:pPr>
            <a:r>
              <a:rPr lang="en-US" altLang="en-US" sz="1300" b="0" dirty="0"/>
              <a:t>Carnegie Mellon University</a:t>
            </a:r>
          </a:p>
          <a:p>
            <a:pPr eaLnBrk="1" hangingPunct="1">
              <a:spcBef>
                <a:spcPct val="50000"/>
              </a:spcBef>
            </a:pPr>
            <a:endParaRPr lang="en-US" altLang="en-US" sz="1300" b="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685800" y="1104900"/>
            <a:ext cx="8458200" cy="4648200"/>
          </a:xfrm>
        </p:spPr>
        <p:txBody>
          <a:bodyPr/>
          <a:lstStyle/>
          <a:p>
            <a:r>
              <a:rPr lang="en-US" dirty="0" smtClean="0">
                <a:solidFill>
                  <a:schemeClr val="bg1">
                    <a:lumMod val="75000"/>
                  </a:schemeClr>
                </a:solidFill>
              </a:rPr>
              <a:t>Background</a:t>
            </a:r>
          </a:p>
          <a:p>
            <a:pPr lvl="1"/>
            <a:r>
              <a:rPr lang="en-US" dirty="0" smtClean="0">
                <a:solidFill>
                  <a:schemeClr val="bg1">
                    <a:lumMod val="75000"/>
                  </a:schemeClr>
                </a:solidFill>
              </a:rPr>
              <a:t>Deep learning with GPUs</a:t>
            </a:r>
          </a:p>
          <a:p>
            <a:pPr lvl="1"/>
            <a:r>
              <a:rPr lang="en-US" dirty="0" smtClean="0">
                <a:solidFill>
                  <a:schemeClr val="bg1">
                    <a:lumMod val="75000"/>
                  </a:schemeClr>
                </a:solidFill>
              </a:rPr>
              <a:t>Parallel ML using parameter servers</a:t>
            </a:r>
          </a:p>
          <a:p>
            <a:pPr lvl="1"/>
            <a:endParaRPr lang="en-US" dirty="0" smtClean="0">
              <a:solidFill>
                <a:schemeClr val="bg1">
                  <a:lumMod val="75000"/>
                </a:schemeClr>
              </a:solidFill>
            </a:endParaRPr>
          </a:p>
          <a:p>
            <a:r>
              <a:rPr lang="en-US" dirty="0" err="1" smtClean="0"/>
              <a:t>GeePS</a:t>
            </a:r>
            <a:r>
              <a:rPr lang="en-US" dirty="0" smtClean="0"/>
              <a:t>: GPU-specialized parameter server</a:t>
            </a:r>
          </a:p>
          <a:p>
            <a:pPr lvl="1"/>
            <a:r>
              <a:rPr lang="en-US" dirty="0" smtClean="0"/>
              <a:t>Maintaining the parameter cache in GPU memory</a:t>
            </a:r>
          </a:p>
          <a:p>
            <a:pPr lvl="1"/>
            <a:r>
              <a:rPr lang="en-US" dirty="0" smtClean="0"/>
              <a:t>Batch access with GPU cores for higher throughput</a:t>
            </a:r>
          </a:p>
          <a:p>
            <a:pPr lvl="1"/>
            <a:r>
              <a:rPr lang="en-US" dirty="0" smtClean="0"/>
              <a:t>Managing limited GPU device memory</a:t>
            </a:r>
          </a:p>
          <a:p>
            <a:pPr lvl="1"/>
            <a:endParaRPr lang="en-US" dirty="0" smtClean="0"/>
          </a:p>
          <a:p>
            <a:r>
              <a:rPr lang="en-US" dirty="0" smtClean="0"/>
              <a:t>Experiment results</a:t>
            </a:r>
          </a:p>
          <a:p>
            <a:pPr lvl="1"/>
            <a:endParaRPr lang="en-US" dirty="0"/>
          </a:p>
        </p:txBody>
      </p:sp>
      <p:sp>
        <p:nvSpPr>
          <p:cNvPr id="4" name="Date Placeholder 3"/>
          <p:cNvSpPr>
            <a:spLocks noGrp="1"/>
          </p:cNvSpPr>
          <p:nvPr>
            <p:ph type="dt" sz="half" idx="10"/>
          </p:nvPr>
        </p:nvSpPr>
        <p:spPr/>
        <p:txBody>
          <a:bodyPr/>
          <a:lstStyle/>
          <a:p>
            <a:r>
              <a:rPr lang="en-US" altLang="en-US" dirty="0" smtClean="0"/>
              <a:t>   </a:t>
            </a:r>
            <a:r>
              <a:rPr lang="en-US" altLang="en-US" dirty="0" err="1" smtClean="0"/>
              <a:t>Henggang</a:t>
            </a:r>
            <a:r>
              <a:rPr lang="en-US" altLang="en-US" dirty="0" smtClean="0"/>
              <a:t>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10</a:t>
            </a:fld>
            <a:endParaRPr lang="en-US" alt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2"/>
          <p:cNvGrpSpPr/>
          <p:nvPr/>
        </p:nvGrpSpPr>
        <p:grpSpPr>
          <a:xfrm>
            <a:off x="454669" y="4115093"/>
            <a:ext cx="2517649" cy="568667"/>
            <a:chOff x="891539" y="1383907"/>
            <a:chExt cx="2517649" cy="568666"/>
          </a:xfrm>
        </p:grpSpPr>
        <p:sp>
          <p:nvSpPr>
            <p:cNvPr id="52" name="矩形 67"/>
            <p:cNvSpPr/>
            <p:nvPr/>
          </p:nvSpPr>
          <p:spPr>
            <a:xfrm>
              <a:off x="891539" y="1383907"/>
              <a:ext cx="2517649" cy="568666"/>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53" name="TextBox 52"/>
            <p:cNvSpPr txBox="1"/>
            <p:nvPr/>
          </p:nvSpPr>
          <p:spPr>
            <a:xfrm>
              <a:off x="900328" y="1450096"/>
              <a:ext cx="2371696" cy="400109"/>
            </a:xfrm>
            <a:prstGeom prst="rect">
              <a:avLst/>
            </a:prstGeom>
            <a:noFill/>
          </p:spPr>
          <p:txBody>
            <a:bodyPr wrap="square" rtlCol="0">
              <a:spAutoFit/>
            </a:bodyPr>
            <a:lstStyle/>
            <a:p>
              <a:pPr algn="ctr"/>
              <a:r>
                <a:rPr lang="en-US" altLang="zh-CN" sz="2000" b="0" dirty="0" smtClean="0"/>
                <a:t>Parameter cache</a:t>
              </a:r>
            </a:p>
          </p:txBody>
        </p:sp>
      </p:grpSp>
      <p:grpSp>
        <p:nvGrpSpPr>
          <p:cNvPr id="3" name="Group 27"/>
          <p:cNvGrpSpPr/>
          <p:nvPr/>
        </p:nvGrpSpPr>
        <p:grpSpPr>
          <a:xfrm>
            <a:off x="5629029" y="4736124"/>
            <a:ext cx="2565400" cy="531332"/>
            <a:chOff x="5629025" y="4202714"/>
            <a:chExt cx="2565400" cy="531332"/>
          </a:xfrm>
        </p:grpSpPr>
        <p:sp>
          <p:nvSpPr>
            <p:cNvPr id="68" name="矩形 67"/>
            <p:cNvSpPr/>
            <p:nvPr/>
          </p:nvSpPr>
          <p:spPr>
            <a:xfrm>
              <a:off x="5629025" y="4202714"/>
              <a:ext cx="2565400" cy="531332"/>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71" name="TextBox 70"/>
            <p:cNvSpPr txBox="1"/>
            <p:nvPr/>
          </p:nvSpPr>
          <p:spPr>
            <a:xfrm>
              <a:off x="5867399" y="4274174"/>
              <a:ext cx="2194560" cy="400110"/>
            </a:xfrm>
            <a:prstGeom prst="rect">
              <a:avLst/>
            </a:prstGeom>
            <a:noFill/>
          </p:spPr>
          <p:txBody>
            <a:bodyPr wrap="square" rtlCol="0">
              <a:spAutoFit/>
            </a:bodyPr>
            <a:lstStyle/>
            <a:p>
              <a:pPr algn="ctr"/>
              <a:r>
                <a:rPr lang="en-US" altLang="zh-CN" sz="2000" b="0" dirty="0" smtClean="0"/>
                <a:t>Parameter cache</a:t>
              </a:r>
            </a:p>
          </p:txBody>
        </p:sp>
      </p:grpSp>
      <p:sp>
        <p:nvSpPr>
          <p:cNvPr id="39" name="矩形 67"/>
          <p:cNvSpPr/>
          <p:nvPr/>
        </p:nvSpPr>
        <p:spPr>
          <a:xfrm>
            <a:off x="4592821" y="1407095"/>
            <a:ext cx="682343" cy="1017565"/>
          </a:xfrm>
          <a:prstGeom prst="rect">
            <a:avLst/>
          </a:prstGeom>
          <a:solidFill>
            <a:srgbClr val="A1FE6E"/>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65" tIns="45683" rIns="91365" bIns="45683" rtlCol="0" anchor="ctr"/>
          <a:lstStyle/>
          <a:p>
            <a:pPr algn="ctr"/>
            <a:endParaRPr lang="en-US" altLang="zh-CN" sz="1600" dirty="0" smtClean="0">
              <a:solidFill>
                <a:schemeClr val="tx1"/>
              </a:solidFill>
            </a:endParaRPr>
          </a:p>
        </p:txBody>
      </p:sp>
      <p:grpSp>
        <p:nvGrpSpPr>
          <p:cNvPr id="7" name="Group 82"/>
          <p:cNvGrpSpPr/>
          <p:nvPr/>
        </p:nvGrpSpPr>
        <p:grpSpPr>
          <a:xfrm>
            <a:off x="5508904" y="3185161"/>
            <a:ext cx="914400" cy="1017565"/>
            <a:chOff x="5772679" y="3185160"/>
            <a:chExt cx="914400" cy="1017564"/>
          </a:xfrm>
        </p:grpSpPr>
        <p:sp>
          <p:nvSpPr>
            <p:cNvPr id="41" name="矩形 67"/>
            <p:cNvSpPr/>
            <p:nvPr/>
          </p:nvSpPr>
          <p:spPr>
            <a:xfrm>
              <a:off x="5890792" y="3185160"/>
              <a:ext cx="682343" cy="1017564"/>
            </a:xfrm>
            <a:prstGeom prst="rect">
              <a:avLst/>
            </a:prstGeom>
            <a:solidFill>
              <a:srgbClr val="A1FE6E"/>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42" name="TextBox 41"/>
            <p:cNvSpPr txBox="1"/>
            <p:nvPr/>
          </p:nvSpPr>
          <p:spPr>
            <a:xfrm>
              <a:off x="5772679" y="3338580"/>
              <a:ext cx="914400" cy="707885"/>
            </a:xfrm>
            <a:prstGeom prst="rect">
              <a:avLst/>
            </a:prstGeom>
            <a:noFill/>
          </p:spPr>
          <p:txBody>
            <a:bodyPr wrap="square" rtlCol="0">
              <a:spAutoFit/>
            </a:bodyPr>
            <a:lstStyle/>
            <a:p>
              <a:pPr algn="ctr"/>
              <a:r>
                <a:rPr lang="en-US" altLang="zh-CN" sz="2000" b="0" dirty="0" smtClean="0"/>
                <a:t>Input</a:t>
              </a:r>
            </a:p>
            <a:p>
              <a:pPr algn="ctr"/>
              <a:r>
                <a:rPr lang="en-US" altLang="zh-CN" sz="2000" b="0" dirty="0" smtClean="0"/>
                <a:t>data</a:t>
              </a:r>
            </a:p>
          </p:txBody>
        </p:sp>
      </p:grpSp>
      <p:grpSp>
        <p:nvGrpSpPr>
          <p:cNvPr id="8" name="Group 85"/>
          <p:cNvGrpSpPr/>
          <p:nvPr/>
        </p:nvGrpSpPr>
        <p:grpSpPr>
          <a:xfrm>
            <a:off x="6191812" y="3185160"/>
            <a:ext cx="2095017" cy="1026941"/>
            <a:chOff x="6455587" y="3169918"/>
            <a:chExt cx="2095017" cy="1026942"/>
          </a:xfrm>
        </p:grpSpPr>
        <p:sp>
          <p:nvSpPr>
            <p:cNvPr id="46" name="矩形 67"/>
            <p:cNvSpPr/>
            <p:nvPr/>
          </p:nvSpPr>
          <p:spPr>
            <a:xfrm>
              <a:off x="6573135" y="3169918"/>
              <a:ext cx="1885065" cy="1026942"/>
            </a:xfrm>
            <a:prstGeom prst="rect">
              <a:avLst/>
            </a:prstGeom>
            <a:solidFill>
              <a:srgbClr val="FFD889"/>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51" name="TextBox 50"/>
            <p:cNvSpPr txBox="1"/>
            <p:nvPr/>
          </p:nvSpPr>
          <p:spPr>
            <a:xfrm>
              <a:off x="6455587" y="3338160"/>
              <a:ext cx="2095017" cy="707887"/>
            </a:xfrm>
            <a:prstGeom prst="rect">
              <a:avLst/>
            </a:prstGeom>
            <a:noFill/>
          </p:spPr>
          <p:txBody>
            <a:bodyPr wrap="square" rtlCol="0">
              <a:spAutoFit/>
            </a:bodyPr>
            <a:lstStyle/>
            <a:p>
              <a:pPr algn="ctr"/>
              <a:r>
                <a:rPr lang="en-US" altLang="zh-CN" sz="2000" b="0" dirty="0" smtClean="0"/>
                <a:t>Intermediate</a:t>
              </a:r>
            </a:p>
            <a:p>
              <a:pPr algn="ctr"/>
              <a:r>
                <a:rPr lang="en-US" altLang="zh-CN" sz="2000" b="0" dirty="0" smtClean="0"/>
                <a:t>data</a:t>
              </a:r>
            </a:p>
          </p:txBody>
        </p:sp>
      </p:grpSp>
      <p:sp>
        <p:nvSpPr>
          <p:cNvPr id="58" name="Can 57"/>
          <p:cNvSpPr/>
          <p:nvPr/>
        </p:nvSpPr>
        <p:spPr bwMode="auto">
          <a:xfrm>
            <a:off x="5902579" y="1159421"/>
            <a:ext cx="2128910" cy="1278989"/>
          </a:xfrm>
          <a:prstGeom prst="can">
            <a:avLst/>
          </a:prstGeom>
          <a:solidFill>
            <a:srgbClr val="94E494"/>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cxnSp>
        <p:nvCxnSpPr>
          <p:cNvPr id="61" name="直接箭头连接符 12"/>
          <p:cNvCxnSpPr/>
          <p:nvPr/>
        </p:nvCxnSpPr>
        <p:spPr>
          <a:xfrm>
            <a:off x="5052642" y="1620132"/>
            <a:ext cx="1107831"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3" name="矩形 67"/>
          <p:cNvSpPr/>
          <p:nvPr/>
        </p:nvSpPr>
        <p:spPr>
          <a:xfrm>
            <a:off x="5629029" y="4202716"/>
            <a:ext cx="2565400" cy="531330"/>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76" tIns="45689" rIns="91376" bIns="45689" rtlCol="0" anchor="ctr"/>
          <a:lstStyle/>
          <a:p>
            <a:pPr algn="ctr"/>
            <a:endParaRPr lang="en-US" altLang="zh-CN" sz="1600" dirty="0" smtClean="0">
              <a:solidFill>
                <a:schemeClr val="tx1"/>
              </a:solidFill>
            </a:endParaRPr>
          </a:p>
        </p:txBody>
      </p:sp>
      <p:sp>
        <p:nvSpPr>
          <p:cNvPr id="65" name="矩形 3"/>
          <p:cNvSpPr/>
          <p:nvPr/>
        </p:nvSpPr>
        <p:spPr>
          <a:xfrm>
            <a:off x="5615290" y="3169922"/>
            <a:ext cx="2579076" cy="210661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4" tIns="45678" rIns="91354" bIns="45678" rtlCol="0" anchor="ctr"/>
          <a:lstStyle/>
          <a:p>
            <a:pPr algn="ctr"/>
            <a:endParaRPr lang="en-US" altLang="zh-CN" sz="1300" dirty="0" smtClean="0">
              <a:solidFill>
                <a:schemeClr val="tx1"/>
              </a:solidFill>
            </a:endParaRPr>
          </a:p>
        </p:txBody>
      </p:sp>
      <p:grpSp>
        <p:nvGrpSpPr>
          <p:cNvPr id="10" name="Group 85"/>
          <p:cNvGrpSpPr/>
          <p:nvPr/>
        </p:nvGrpSpPr>
        <p:grpSpPr>
          <a:xfrm>
            <a:off x="389621" y="4613224"/>
            <a:ext cx="1943760" cy="707886"/>
            <a:chOff x="389621" y="4613220"/>
            <a:chExt cx="1943760" cy="707894"/>
          </a:xfrm>
        </p:grpSpPr>
        <p:sp>
          <p:nvSpPr>
            <p:cNvPr id="87" name="矩形 67"/>
            <p:cNvSpPr/>
            <p:nvPr/>
          </p:nvSpPr>
          <p:spPr>
            <a:xfrm>
              <a:off x="451217" y="4681727"/>
              <a:ext cx="1816495" cy="584758"/>
            </a:xfrm>
            <a:prstGeom prst="rect">
              <a:avLst/>
            </a:prstGeom>
            <a:solidFill>
              <a:srgbClr val="A8C6D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89" name="TextBox 88"/>
            <p:cNvSpPr txBox="1"/>
            <p:nvPr/>
          </p:nvSpPr>
          <p:spPr>
            <a:xfrm>
              <a:off x="389621" y="4613220"/>
              <a:ext cx="1943760" cy="707894"/>
            </a:xfrm>
            <a:prstGeom prst="rect">
              <a:avLst/>
            </a:prstGeom>
            <a:noFill/>
          </p:spPr>
          <p:txBody>
            <a:bodyPr wrap="square" rtlCol="0">
              <a:spAutoFit/>
            </a:bodyPr>
            <a:lstStyle/>
            <a:p>
              <a:pPr algn="ctr"/>
              <a:r>
                <a:rPr lang="en-US" sz="2000" b="0" dirty="0" smtClean="0"/>
                <a:t>Parameter server shard 0</a:t>
              </a:r>
              <a:endParaRPr lang="en-US" altLang="zh-CN" sz="2000" b="0" dirty="0" smtClean="0"/>
            </a:p>
          </p:txBody>
        </p:sp>
      </p:grpSp>
      <p:grpSp>
        <p:nvGrpSpPr>
          <p:cNvPr id="11" name="Group 91"/>
          <p:cNvGrpSpPr/>
          <p:nvPr/>
        </p:nvGrpSpPr>
        <p:grpSpPr>
          <a:xfrm>
            <a:off x="2770552" y="4619633"/>
            <a:ext cx="2614251" cy="707886"/>
            <a:chOff x="2770548" y="4619629"/>
            <a:chExt cx="2614251" cy="707894"/>
          </a:xfrm>
        </p:grpSpPr>
        <p:sp>
          <p:nvSpPr>
            <p:cNvPr id="49" name="矩形 67"/>
            <p:cNvSpPr/>
            <p:nvPr/>
          </p:nvSpPr>
          <p:spPr>
            <a:xfrm>
              <a:off x="2895600" y="4709160"/>
              <a:ext cx="2391447" cy="551713"/>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50" name="TextBox 49"/>
            <p:cNvSpPr txBox="1"/>
            <p:nvPr/>
          </p:nvSpPr>
          <p:spPr>
            <a:xfrm>
              <a:off x="2770548" y="4619629"/>
              <a:ext cx="2614251" cy="707894"/>
            </a:xfrm>
            <a:prstGeom prst="rect">
              <a:avLst/>
            </a:prstGeom>
            <a:noFill/>
          </p:spPr>
          <p:txBody>
            <a:bodyPr wrap="square" rtlCol="0">
              <a:spAutoFit/>
            </a:bodyPr>
            <a:lstStyle/>
            <a:p>
              <a:pPr algn="ctr"/>
              <a:r>
                <a:rPr lang="en-US" altLang="zh-CN" sz="2000" b="0" dirty="0" smtClean="0"/>
                <a:t>Staging memory for parameter cache</a:t>
              </a:r>
            </a:p>
          </p:txBody>
        </p:sp>
      </p:grpSp>
      <p:sp>
        <p:nvSpPr>
          <p:cNvPr id="2" name="Title 1"/>
          <p:cNvSpPr>
            <a:spLocks noGrp="1"/>
          </p:cNvSpPr>
          <p:nvPr>
            <p:ph type="title"/>
          </p:nvPr>
        </p:nvSpPr>
        <p:spPr/>
        <p:txBody>
          <a:bodyPr/>
          <a:lstStyle/>
          <a:p>
            <a:r>
              <a:rPr lang="en-US" dirty="0" smtClean="0"/>
              <a:t>Multi-GPU ML via </a:t>
            </a:r>
            <a:r>
              <a:rPr lang="en-US" dirty="0" err="1" smtClean="0"/>
              <a:t>GeePS</a:t>
            </a:r>
            <a:endParaRPr lang="en-US" dirty="0" smtClean="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11</a:t>
            </a:fld>
            <a:endParaRPr lang="en-US" altLang="en-US" sz="1600" dirty="0"/>
          </a:p>
        </p:txBody>
      </p:sp>
      <p:sp>
        <p:nvSpPr>
          <p:cNvPr id="67" name="TextBox 66"/>
          <p:cNvSpPr txBox="1"/>
          <p:nvPr/>
        </p:nvSpPr>
        <p:spPr>
          <a:xfrm>
            <a:off x="5357387" y="5292923"/>
            <a:ext cx="2010505" cy="400025"/>
          </a:xfrm>
          <a:prstGeom prst="rect">
            <a:avLst/>
          </a:prstGeom>
          <a:noFill/>
        </p:spPr>
        <p:txBody>
          <a:bodyPr wrap="square" lIns="91354" tIns="45678" rIns="91354" bIns="45678" rtlCol="0">
            <a:spAutoFit/>
          </a:bodyPr>
          <a:lstStyle/>
          <a:p>
            <a:pPr algn="ctr"/>
            <a:r>
              <a:rPr lang="en-US" altLang="zh-CN" sz="2000" dirty="0" smtClean="0"/>
              <a:t>GPU memory</a:t>
            </a:r>
          </a:p>
        </p:txBody>
      </p:sp>
      <p:sp>
        <p:nvSpPr>
          <p:cNvPr id="105" name="TextBox 104"/>
          <p:cNvSpPr txBox="1"/>
          <p:nvPr/>
        </p:nvSpPr>
        <p:spPr>
          <a:xfrm>
            <a:off x="199227" y="5304649"/>
            <a:ext cx="2010505" cy="400025"/>
          </a:xfrm>
          <a:prstGeom prst="rect">
            <a:avLst/>
          </a:prstGeom>
          <a:noFill/>
        </p:spPr>
        <p:txBody>
          <a:bodyPr wrap="square" lIns="91354" tIns="45678" rIns="91354" bIns="45678" rtlCol="0">
            <a:spAutoFit/>
          </a:bodyPr>
          <a:lstStyle/>
          <a:p>
            <a:pPr algn="ctr"/>
            <a:r>
              <a:rPr lang="en-US" altLang="zh-CN" sz="2000" dirty="0" smtClean="0"/>
              <a:t>CPU memory</a:t>
            </a:r>
          </a:p>
        </p:txBody>
      </p:sp>
      <p:sp>
        <p:nvSpPr>
          <p:cNvPr id="77" name="TextBox 76"/>
          <p:cNvSpPr txBox="1"/>
          <p:nvPr/>
        </p:nvSpPr>
        <p:spPr>
          <a:xfrm>
            <a:off x="2857226" y="3976471"/>
            <a:ext cx="2425510" cy="707801"/>
          </a:xfrm>
          <a:prstGeom prst="rect">
            <a:avLst/>
          </a:prstGeom>
          <a:noFill/>
        </p:spPr>
        <p:txBody>
          <a:bodyPr wrap="square" lIns="91354" tIns="45678" rIns="91354" bIns="45678" rtlCol="0">
            <a:spAutoFit/>
          </a:bodyPr>
          <a:lstStyle/>
          <a:p>
            <a:pPr algn="ctr"/>
            <a:r>
              <a:rPr lang="en-US" sz="2000" dirty="0" smtClean="0">
                <a:solidFill>
                  <a:srgbClr val="C00000"/>
                </a:solidFill>
              </a:rPr>
              <a:t>CPU/GPU transfer</a:t>
            </a:r>
          </a:p>
          <a:p>
            <a:pPr algn="ctr"/>
            <a:r>
              <a:rPr lang="en-US" sz="2000" dirty="0" smtClean="0">
                <a:solidFill>
                  <a:srgbClr val="C00000"/>
                </a:solidFill>
              </a:rPr>
              <a:t>in the background</a:t>
            </a:r>
            <a:endParaRPr lang="en-US" sz="2000" dirty="0">
              <a:solidFill>
                <a:srgbClr val="C00000"/>
              </a:solidFill>
            </a:endParaRPr>
          </a:p>
        </p:txBody>
      </p:sp>
      <p:sp>
        <p:nvSpPr>
          <p:cNvPr id="78" name="TextBox 77"/>
          <p:cNvSpPr txBox="1"/>
          <p:nvPr/>
        </p:nvSpPr>
        <p:spPr>
          <a:xfrm>
            <a:off x="4160520" y="5561431"/>
            <a:ext cx="4328161" cy="707801"/>
          </a:xfrm>
          <a:prstGeom prst="rect">
            <a:avLst/>
          </a:prstGeom>
          <a:noFill/>
        </p:spPr>
        <p:txBody>
          <a:bodyPr wrap="square" lIns="91354" tIns="45678" rIns="91354" bIns="45678" rtlCol="0">
            <a:spAutoFit/>
          </a:bodyPr>
          <a:lstStyle/>
          <a:p>
            <a:pPr>
              <a:buFont typeface="Arial" pitchFamily="34" charset="0"/>
              <a:buChar char="•"/>
            </a:pPr>
            <a:r>
              <a:rPr lang="en-US" sz="2000" dirty="0" smtClean="0">
                <a:solidFill>
                  <a:srgbClr val="C00000"/>
                </a:solidFill>
              </a:rPr>
              <a:t> PS access through GPU memory</a:t>
            </a:r>
          </a:p>
          <a:p>
            <a:pPr>
              <a:buFont typeface="Arial" pitchFamily="34" charset="0"/>
              <a:buChar char="•"/>
            </a:pPr>
            <a:r>
              <a:rPr lang="en-US" sz="2000" dirty="0" smtClean="0">
                <a:solidFill>
                  <a:srgbClr val="C00000"/>
                </a:solidFill>
              </a:rPr>
              <a:t> Higher PS throughput</a:t>
            </a:r>
            <a:endParaRPr lang="en-US" sz="2000" dirty="0">
              <a:solidFill>
                <a:srgbClr val="C00000"/>
              </a:solidFill>
            </a:endParaRPr>
          </a:p>
        </p:txBody>
      </p:sp>
      <p:sp>
        <p:nvSpPr>
          <p:cNvPr id="54" name="TextBox 14"/>
          <p:cNvSpPr txBox="1"/>
          <p:nvPr/>
        </p:nvSpPr>
        <p:spPr>
          <a:xfrm>
            <a:off x="1852494" y="5672082"/>
            <a:ext cx="2435287" cy="461580"/>
          </a:xfrm>
          <a:prstGeom prst="rect">
            <a:avLst/>
          </a:prstGeom>
          <a:noFill/>
        </p:spPr>
        <p:txBody>
          <a:bodyPr wrap="square" lIns="91354" tIns="45678" rIns="91354" bIns="45678" rtlCol="0">
            <a:spAutoFit/>
          </a:bodyPr>
          <a:lstStyle/>
          <a:p>
            <a:pPr algn="ctr"/>
            <a:r>
              <a:rPr lang="en-US" altLang="zh-CN" sz="2400" dirty="0" smtClean="0"/>
              <a:t>Network</a:t>
            </a:r>
          </a:p>
        </p:txBody>
      </p:sp>
      <p:cxnSp>
        <p:nvCxnSpPr>
          <p:cNvPr id="96" name="直接箭头连接符 12"/>
          <p:cNvCxnSpPr/>
          <p:nvPr/>
        </p:nvCxnSpPr>
        <p:spPr>
          <a:xfrm rot="16200000" flipV="1">
            <a:off x="2055287" y="5150186"/>
            <a:ext cx="650632" cy="40866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12"/>
          <p:cNvCxnSpPr/>
          <p:nvPr/>
        </p:nvCxnSpPr>
        <p:spPr>
          <a:xfrm rot="5400000" flipH="1" flipV="1">
            <a:off x="2716112" y="5339037"/>
            <a:ext cx="615468" cy="7034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12"/>
          <p:cNvCxnSpPr/>
          <p:nvPr/>
        </p:nvCxnSpPr>
        <p:spPr>
          <a:xfrm rot="10800000" flipV="1">
            <a:off x="5038520" y="5108920"/>
            <a:ext cx="896815" cy="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715001" y="4274182"/>
            <a:ext cx="2560320" cy="400047"/>
          </a:xfrm>
          <a:prstGeom prst="rect">
            <a:avLst/>
          </a:prstGeom>
          <a:noFill/>
        </p:spPr>
        <p:txBody>
          <a:bodyPr wrap="square" lIns="91376" tIns="45689" rIns="91376" bIns="45689" rtlCol="0">
            <a:spAutoFit/>
          </a:bodyPr>
          <a:lstStyle/>
          <a:p>
            <a:pPr algn="ctr"/>
            <a:r>
              <a:rPr lang="en-US" altLang="zh-CN" sz="2000" b="0" dirty="0" err="1" smtClean="0"/>
              <a:t>Param</a:t>
            </a:r>
            <a:r>
              <a:rPr lang="en-US" altLang="zh-CN" sz="2000" b="0" dirty="0" smtClean="0"/>
              <a:t> working copy</a:t>
            </a:r>
          </a:p>
        </p:txBody>
      </p:sp>
      <p:sp>
        <p:nvSpPr>
          <p:cNvPr id="40" name="TextBox 39"/>
          <p:cNvSpPr txBox="1"/>
          <p:nvPr/>
        </p:nvSpPr>
        <p:spPr>
          <a:xfrm>
            <a:off x="2940708" y="1533324"/>
            <a:ext cx="2456090" cy="707823"/>
          </a:xfrm>
          <a:prstGeom prst="rect">
            <a:avLst/>
          </a:prstGeom>
          <a:noFill/>
        </p:spPr>
        <p:txBody>
          <a:bodyPr wrap="square" lIns="91376" tIns="45689" rIns="91376" bIns="45689" rtlCol="0">
            <a:spAutoFit/>
          </a:bodyPr>
          <a:lstStyle/>
          <a:p>
            <a:pPr algn="ctr"/>
            <a:r>
              <a:rPr lang="en-US" altLang="zh-CN" sz="2000" b="0" dirty="0" smtClean="0"/>
              <a:t>Staging memory</a:t>
            </a:r>
          </a:p>
          <a:p>
            <a:pPr algn="ctr"/>
            <a:r>
              <a:rPr lang="en-US" altLang="zh-CN" sz="2000" b="0" dirty="0" smtClean="0"/>
              <a:t>for input data batch</a:t>
            </a:r>
          </a:p>
        </p:txBody>
      </p:sp>
      <p:cxnSp>
        <p:nvCxnSpPr>
          <p:cNvPr id="44" name="直接箭头连接符 12"/>
          <p:cNvCxnSpPr/>
          <p:nvPr/>
        </p:nvCxnSpPr>
        <p:spPr>
          <a:xfrm rot="16200000" flipV="1">
            <a:off x="4775202" y="2336801"/>
            <a:ext cx="1168399" cy="931333"/>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78553" y="1560640"/>
            <a:ext cx="2435287" cy="707886"/>
          </a:xfrm>
          <a:prstGeom prst="rect">
            <a:avLst/>
          </a:prstGeom>
          <a:noFill/>
        </p:spPr>
        <p:txBody>
          <a:bodyPr wrap="square" rtlCol="0">
            <a:spAutoFit/>
          </a:bodyPr>
          <a:lstStyle/>
          <a:p>
            <a:pPr algn="ctr"/>
            <a:r>
              <a:rPr lang="en-US" altLang="zh-CN" sz="2000" b="0" dirty="0" smtClean="0"/>
              <a:t>Input data file</a:t>
            </a:r>
          </a:p>
          <a:p>
            <a:pPr algn="ctr"/>
            <a:r>
              <a:rPr lang="en-US" altLang="zh-CN" sz="2000" b="0" dirty="0" smtClean="0"/>
              <a:t>(training data)</a:t>
            </a:r>
          </a:p>
        </p:txBody>
      </p:sp>
      <p:cxnSp>
        <p:nvCxnSpPr>
          <p:cNvPr id="47" name="直接箭头连接符 12"/>
          <p:cNvCxnSpPr/>
          <p:nvPr/>
        </p:nvCxnSpPr>
        <p:spPr>
          <a:xfrm rot="16200000" flipV="1">
            <a:off x="5438330" y="4673398"/>
            <a:ext cx="621330" cy="5859"/>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4" name="矩形 3"/>
          <p:cNvSpPr/>
          <p:nvPr/>
        </p:nvSpPr>
        <p:spPr>
          <a:xfrm>
            <a:off x="457135" y="1406766"/>
            <a:ext cx="4818185" cy="386391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4" tIns="45678" rIns="91354" bIns="45678" rtlCol="0" anchor="ctr"/>
          <a:lstStyle/>
          <a:p>
            <a:pPr algn="ctr"/>
            <a:endParaRPr lang="en-US" altLang="zh-CN" sz="13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55556E-7 -5.92593E-6 L 0.56805 0.08286 " pathEditMode="relative" ptsTypes="AA">
                                      <p:cBhvr>
                                        <p:cTn id="6" dur="2000" fill="hold"/>
                                        <p:tgtEl>
                                          <p:spTgt spid="48"/>
                                        </p:tgtEl>
                                        <p:attrNameLst>
                                          <p:attrName>ppt_x</p:attrName>
                                          <p:attrName>ppt_y</p:attrName>
                                        </p:attrNameLst>
                                      </p:cBhvr>
                                    </p:animMotion>
                                  </p:childTnLst>
                                </p:cTn>
                              </p:par>
                            </p:childTnLst>
                          </p:cTn>
                        </p:par>
                        <p:par>
                          <p:cTn id="7" fill="hold">
                            <p:stCondLst>
                              <p:cond delay="2000"/>
                            </p:stCondLst>
                            <p:childTnLst>
                              <p:par>
                                <p:cTn id="8" presetID="1" presetClass="exit" presetSubtype="0" fill="hold" nodeType="afterEffect">
                                  <p:stCondLst>
                                    <p:cond delay="0"/>
                                  </p:stCondLst>
                                  <p:childTnLst>
                                    <p:set>
                                      <p:cBhvr>
                                        <p:cTn id="9" dur="1" fill="hold">
                                          <p:stCondLst>
                                            <p:cond delay="0"/>
                                          </p:stCondLst>
                                        </p:cTn>
                                        <p:tgtEl>
                                          <p:spTgt spid="48"/>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7"/>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685800" y="1104900"/>
            <a:ext cx="8458200" cy="4648200"/>
          </a:xfrm>
        </p:spPr>
        <p:txBody>
          <a:bodyPr/>
          <a:lstStyle/>
          <a:p>
            <a:r>
              <a:rPr lang="en-US" dirty="0" smtClean="0">
                <a:solidFill>
                  <a:schemeClr val="bg1">
                    <a:lumMod val="75000"/>
                  </a:schemeClr>
                </a:solidFill>
              </a:rPr>
              <a:t>Background</a:t>
            </a:r>
          </a:p>
          <a:p>
            <a:pPr lvl="1"/>
            <a:endParaRPr lang="en-US" dirty="0" smtClean="0">
              <a:solidFill>
                <a:schemeClr val="bg1">
                  <a:lumMod val="75000"/>
                </a:schemeClr>
              </a:solidFill>
            </a:endParaRPr>
          </a:p>
          <a:p>
            <a:r>
              <a:rPr lang="en-US" dirty="0" err="1" smtClean="0"/>
              <a:t>GeePS</a:t>
            </a:r>
            <a:r>
              <a:rPr lang="en-US" dirty="0" smtClean="0"/>
              <a:t>: GPU-specialized parameter server</a:t>
            </a:r>
          </a:p>
          <a:p>
            <a:pPr lvl="1"/>
            <a:r>
              <a:rPr lang="en-US" dirty="0" smtClean="0">
                <a:solidFill>
                  <a:schemeClr val="bg1">
                    <a:lumMod val="75000"/>
                  </a:schemeClr>
                </a:solidFill>
              </a:rPr>
              <a:t>Maintaining the parameter cache in GPU memory</a:t>
            </a:r>
          </a:p>
          <a:p>
            <a:pPr lvl="1"/>
            <a:r>
              <a:rPr lang="en-US" dirty="0" smtClean="0">
                <a:solidFill>
                  <a:schemeClr val="bg1">
                    <a:lumMod val="75000"/>
                  </a:schemeClr>
                </a:solidFill>
              </a:rPr>
              <a:t>Batch access with GPU cores for higher throughput</a:t>
            </a:r>
          </a:p>
          <a:p>
            <a:pPr lvl="1"/>
            <a:r>
              <a:rPr lang="en-US" dirty="0" smtClean="0"/>
              <a:t>Managing limited GPU device memory</a:t>
            </a:r>
          </a:p>
          <a:p>
            <a:pPr lvl="1"/>
            <a:endParaRPr lang="en-US" dirty="0" smtClean="0"/>
          </a:p>
          <a:p>
            <a:r>
              <a:rPr lang="en-US" dirty="0" smtClean="0"/>
              <a:t>Experiment results</a:t>
            </a:r>
          </a:p>
          <a:p>
            <a:pPr lvl="1"/>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12</a:t>
            </a:fld>
            <a:endParaRPr lang="en-US" alt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Layer-by-layer computation for DNN</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13</a:t>
            </a:fld>
            <a:endParaRPr lang="en-US" altLang="en-US" sz="1600" dirty="0"/>
          </a:p>
        </p:txBody>
      </p:sp>
      <p:sp>
        <p:nvSpPr>
          <p:cNvPr id="8" name="Oval 7"/>
          <p:cNvSpPr/>
          <p:nvPr/>
        </p:nvSpPr>
        <p:spPr bwMode="auto">
          <a:xfrm>
            <a:off x="548640" y="4481974"/>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9" name="Oval 8"/>
          <p:cNvSpPr/>
          <p:nvPr/>
        </p:nvSpPr>
        <p:spPr bwMode="auto">
          <a:xfrm>
            <a:off x="1119656" y="4481974"/>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0" name="Oval 9"/>
          <p:cNvSpPr/>
          <p:nvPr/>
        </p:nvSpPr>
        <p:spPr bwMode="auto">
          <a:xfrm>
            <a:off x="1665293" y="4496821"/>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1" name="Oval 10"/>
          <p:cNvSpPr/>
          <p:nvPr/>
        </p:nvSpPr>
        <p:spPr bwMode="auto">
          <a:xfrm>
            <a:off x="2166517" y="4504245"/>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2" name="Oval 11"/>
          <p:cNvSpPr/>
          <p:nvPr/>
        </p:nvSpPr>
        <p:spPr bwMode="auto">
          <a:xfrm>
            <a:off x="2712155" y="4519092"/>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3" name="Oval 12"/>
          <p:cNvSpPr/>
          <p:nvPr/>
        </p:nvSpPr>
        <p:spPr bwMode="auto">
          <a:xfrm>
            <a:off x="3283170" y="4519092"/>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4" name="Oval 13"/>
          <p:cNvSpPr/>
          <p:nvPr/>
        </p:nvSpPr>
        <p:spPr bwMode="auto">
          <a:xfrm>
            <a:off x="1121771" y="3695072"/>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5" name="Oval 14"/>
          <p:cNvSpPr/>
          <p:nvPr/>
        </p:nvSpPr>
        <p:spPr bwMode="auto">
          <a:xfrm>
            <a:off x="1667407" y="3709919"/>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6" name="Oval 15"/>
          <p:cNvSpPr/>
          <p:nvPr/>
        </p:nvSpPr>
        <p:spPr bwMode="auto">
          <a:xfrm>
            <a:off x="2168633" y="3717342"/>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7" name="Oval 16"/>
          <p:cNvSpPr/>
          <p:nvPr/>
        </p:nvSpPr>
        <p:spPr bwMode="auto">
          <a:xfrm>
            <a:off x="2714270" y="3732190"/>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18" name="Straight Connector 17"/>
          <p:cNvCxnSpPr>
            <a:stCxn id="8" idx="0"/>
            <a:endCxn id="14" idx="4"/>
          </p:cNvCxnSpPr>
          <p:nvPr/>
        </p:nvCxnSpPr>
        <p:spPr bwMode="auto">
          <a:xfrm rot="5400000" flipH="1" flipV="1">
            <a:off x="724003" y="3954141"/>
            <a:ext cx="482535" cy="57313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 name="Straight Connector 18"/>
          <p:cNvCxnSpPr>
            <a:stCxn id="9" idx="0"/>
            <a:endCxn id="15" idx="4"/>
          </p:cNvCxnSpPr>
          <p:nvPr/>
        </p:nvCxnSpPr>
        <p:spPr bwMode="auto">
          <a:xfrm rot="5400000" flipH="1" flipV="1">
            <a:off x="1289753" y="3974254"/>
            <a:ext cx="467687" cy="54775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0" name="Straight Connector 19"/>
          <p:cNvCxnSpPr>
            <a:stCxn id="10" idx="0"/>
            <a:endCxn id="16" idx="4"/>
          </p:cNvCxnSpPr>
          <p:nvPr/>
        </p:nvCxnSpPr>
        <p:spPr bwMode="auto">
          <a:xfrm rot="5400000" flipH="1" flipV="1">
            <a:off x="1809472" y="4007595"/>
            <a:ext cx="475111" cy="50334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 name="Straight Connector 20"/>
          <p:cNvCxnSpPr>
            <a:stCxn id="11" idx="0"/>
            <a:endCxn id="17" idx="4"/>
          </p:cNvCxnSpPr>
          <p:nvPr/>
        </p:nvCxnSpPr>
        <p:spPr bwMode="auto">
          <a:xfrm rot="5400000" flipH="1" flipV="1">
            <a:off x="2336615" y="3996525"/>
            <a:ext cx="467687" cy="54775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2" name="Straight Connector 21"/>
          <p:cNvCxnSpPr>
            <a:stCxn id="14" idx="4"/>
            <a:endCxn id="9" idx="0"/>
          </p:cNvCxnSpPr>
          <p:nvPr/>
        </p:nvCxnSpPr>
        <p:spPr bwMode="auto">
          <a:xfrm rot="5400000">
            <a:off x="1009510" y="4239649"/>
            <a:ext cx="482535" cy="211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 name="Straight Connector 22"/>
          <p:cNvCxnSpPr>
            <a:stCxn id="15" idx="4"/>
            <a:endCxn id="10" idx="0"/>
          </p:cNvCxnSpPr>
          <p:nvPr/>
        </p:nvCxnSpPr>
        <p:spPr bwMode="auto">
          <a:xfrm rot="5400000">
            <a:off x="1555148" y="4254496"/>
            <a:ext cx="482535" cy="211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 name="Straight Connector 23"/>
          <p:cNvCxnSpPr>
            <a:stCxn id="16" idx="4"/>
            <a:endCxn id="11" idx="0"/>
          </p:cNvCxnSpPr>
          <p:nvPr/>
        </p:nvCxnSpPr>
        <p:spPr bwMode="auto">
          <a:xfrm rot="5400000">
            <a:off x="2056373" y="4261920"/>
            <a:ext cx="482535" cy="211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 name="Straight Connector 24"/>
          <p:cNvCxnSpPr>
            <a:stCxn id="17" idx="4"/>
            <a:endCxn id="12" idx="0"/>
          </p:cNvCxnSpPr>
          <p:nvPr/>
        </p:nvCxnSpPr>
        <p:spPr bwMode="auto">
          <a:xfrm rot="5400000">
            <a:off x="2602010" y="4276767"/>
            <a:ext cx="482535" cy="211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 name="Straight Connector 25"/>
          <p:cNvCxnSpPr>
            <a:stCxn id="17" idx="4"/>
            <a:endCxn id="13" idx="0"/>
          </p:cNvCxnSpPr>
          <p:nvPr/>
        </p:nvCxnSpPr>
        <p:spPr bwMode="auto">
          <a:xfrm rot="16200000" flipH="1">
            <a:off x="2887517" y="3993375"/>
            <a:ext cx="482535" cy="56890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 name="Straight Connector 26"/>
          <p:cNvCxnSpPr>
            <a:stCxn id="16" idx="4"/>
            <a:endCxn id="12" idx="0"/>
          </p:cNvCxnSpPr>
          <p:nvPr/>
        </p:nvCxnSpPr>
        <p:spPr bwMode="auto">
          <a:xfrm rot="16200000" flipH="1">
            <a:off x="2321767" y="3998640"/>
            <a:ext cx="497382" cy="5435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8" name="Straight Connector 27"/>
          <p:cNvCxnSpPr>
            <a:stCxn id="15" idx="4"/>
            <a:endCxn id="11" idx="0"/>
          </p:cNvCxnSpPr>
          <p:nvPr/>
        </p:nvCxnSpPr>
        <p:spPr bwMode="auto">
          <a:xfrm rot="16200000" flipH="1">
            <a:off x="1802049" y="4009711"/>
            <a:ext cx="489958" cy="49911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9" name="Straight Connector 28"/>
          <p:cNvCxnSpPr>
            <a:stCxn id="14" idx="4"/>
            <a:endCxn id="10" idx="0"/>
          </p:cNvCxnSpPr>
          <p:nvPr/>
        </p:nvCxnSpPr>
        <p:spPr bwMode="auto">
          <a:xfrm rot="16200000" flipH="1">
            <a:off x="1274905" y="3976369"/>
            <a:ext cx="497382" cy="543522"/>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0" name="Oval 29"/>
          <p:cNvSpPr/>
          <p:nvPr/>
        </p:nvSpPr>
        <p:spPr bwMode="auto">
          <a:xfrm>
            <a:off x="1667407" y="2848780"/>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1" name="Oval 30"/>
          <p:cNvSpPr/>
          <p:nvPr/>
        </p:nvSpPr>
        <p:spPr bwMode="auto">
          <a:xfrm>
            <a:off x="2168633" y="2856204"/>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32" name="Straight Connector 31"/>
          <p:cNvCxnSpPr>
            <a:stCxn id="15" idx="0"/>
            <a:endCxn id="30" idx="4"/>
          </p:cNvCxnSpPr>
          <p:nvPr/>
        </p:nvCxnSpPr>
        <p:spPr bwMode="auto">
          <a:xfrm rot="5400000" flipH="1" flipV="1">
            <a:off x="1519087" y="3431645"/>
            <a:ext cx="556771" cy="13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3" name="Straight Connector 32"/>
          <p:cNvCxnSpPr>
            <a:stCxn id="16" idx="0"/>
            <a:endCxn id="31" idx="4"/>
          </p:cNvCxnSpPr>
          <p:nvPr/>
        </p:nvCxnSpPr>
        <p:spPr bwMode="auto">
          <a:xfrm rot="5400000" flipH="1" flipV="1">
            <a:off x="2020312" y="3439069"/>
            <a:ext cx="556771" cy="13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4" name="Straight Connector 33"/>
          <p:cNvCxnSpPr>
            <a:stCxn id="14" idx="0"/>
            <a:endCxn id="30" idx="4"/>
          </p:cNvCxnSpPr>
          <p:nvPr/>
        </p:nvCxnSpPr>
        <p:spPr bwMode="auto">
          <a:xfrm rot="5400000" flipH="1" flipV="1">
            <a:off x="1253692" y="3151291"/>
            <a:ext cx="541923" cy="54563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5" name="Straight Connector 34"/>
          <p:cNvCxnSpPr>
            <a:stCxn id="16" idx="0"/>
            <a:endCxn id="30" idx="4"/>
          </p:cNvCxnSpPr>
          <p:nvPr/>
        </p:nvCxnSpPr>
        <p:spPr bwMode="auto">
          <a:xfrm rot="16200000" flipV="1">
            <a:off x="1765988" y="3184633"/>
            <a:ext cx="564194" cy="5012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6" name="Straight Connector 35"/>
          <p:cNvCxnSpPr>
            <a:stCxn id="17" idx="0"/>
            <a:endCxn id="30" idx="4"/>
          </p:cNvCxnSpPr>
          <p:nvPr/>
        </p:nvCxnSpPr>
        <p:spPr bwMode="auto">
          <a:xfrm rot="16200000" flipV="1">
            <a:off x="2031383" y="2919237"/>
            <a:ext cx="579041" cy="10468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7" name="Straight Connector 36"/>
          <p:cNvCxnSpPr>
            <a:stCxn id="14" idx="0"/>
            <a:endCxn id="31" idx="4"/>
          </p:cNvCxnSpPr>
          <p:nvPr/>
        </p:nvCxnSpPr>
        <p:spPr bwMode="auto">
          <a:xfrm rot="5400000" flipH="1" flipV="1">
            <a:off x="1508017" y="2904390"/>
            <a:ext cx="534500" cy="10468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8" name="Straight Connector 37"/>
          <p:cNvCxnSpPr>
            <a:stCxn id="15" idx="0"/>
            <a:endCxn id="31" idx="4"/>
          </p:cNvCxnSpPr>
          <p:nvPr/>
        </p:nvCxnSpPr>
        <p:spPr bwMode="auto">
          <a:xfrm rot="5400000" flipH="1" flipV="1">
            <a:off x="1773412" y="3184633"/>
            <a:ext cx="549347" cy="5012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9" name="Straight Connector 38"/>
          <p:cNvCxnSpPr>
            <a:stCxn id="17" idx="0"/>
            <a:endCxn id="31" idx="4"/>
          </p:cNvCxnSpPr>
          <p:nvPr/>
        </p:nvCxnSpPr>
        <p:spPr bwMode="auto">
          <a:xfrm rot="16200000" flipV="1">
            <a:off x="2285707" y="3173562"/>
            <a:ext cx="571618" cy="545637"/>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40" name="Oval 39"/>
          <p:cNvSpPr/>
          <p:nvPr/>
        </p:nvSpPr>
        <p:spPr bwMode="auto">
          <a:xfrm>
            <a:off x="1121771" y="1943100"/>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1" name="Oval 40"/>
          <p:cNvSpPr/>
          <p:nvPr/>
        </p:nvSpPr>
        <p:spPr bwMode="auto">
          <a:xfrm>
            <a:off x="1667407" y="1957947"/>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2" name="Oval 41"/>
          <p:cNvSpPr/>
          <p:nvPr/>
        </p:nvSpPr>
        <p:spPr bwMode="auto">
          <a:xfrm>
            <a:off x="2168633" y="1965371"/>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3" name="Oval 42"/>
          <p:cNvSpPr/>
          <p:nvPr/>
        </p:nvSpPr>
        <p:spPr bwMode="auto">
          <a:xfrm>
            <a:off x="2714270" y="1980218"/>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44" name="Straight Connector 43"/>
          <p:cNvCxnSpPr>
            <a:stCxn id="30" idx="0"/>
            <a:endCxn id="41" idx="4"/>
          </p:cNvCxnSpPr>
          <p:nvPr/>
        </p:nvCxnSpPr>
        <p:spPr bwMode="auto">
          <a:xfrm rot="5400000" flipH="1" flipV="1">
            <a:off x="1504240" y="2555660"/>
            <a:ext cx="586465" cy="13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 name="Straight Connector 44"/>
          <p:cNvCxnSpPr>
            <a:stCxn id="31" idx="0"/>
            <a:endCxn id="42" idx="4"/>
          </p:cNvCxnSpPr>
          <p:nvPr/>
        </p:nvCxnSpPr>
        <p:spPr bwMode="auto">
          <a:xfrm rot="5400000" flipH="1" flipV="1">
            <a:off x="2005464" y="2563083"/>
            <a:ext cx="586465" cy="13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6" name="Straight Connector 45"/>
          <p:cNvCxnSpPr>
            <a:stCxn id="30" idx="0"/>
            <a:endCxn id="40" idx="4"/>
          </p:cNvCxnSpPr>
          <p:nvPr/>
        </p:nvCxnSpPr>
        <p:spPr bwMode="auto">
          <a:xfrm rot="16200000" flipV="1">
            <a:off x="1223998" y="2275305"/>
            <a:ext cx="601312" cy="54563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7" name="Straight Connector 46"/>
          <p:cNvCxnSpPr>
            <a:stCxn id="31" idx="0"/>
            <a:endCxn id="40" idx="4"/>
          </p:cNvCxnSpPr>
          <p:nvPr/>
        </p:nvCxnSpPr>
        <p:spPr bwMode="auto">
          <a:xfrm rot="16200000" flipV="1">
            <a:off x="1470899" y="2028404"/>
            <a:ext cx="608736" cy="10468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8" name="Straight Connector 47"/>
          <p:cNvCxnSpPr>
            <a:stCxn id="31" idx="0"/>
            <a:endCxn id="41" idx="4"/>
          </p:cNvCxnSpPr>
          <p:nvPr/>
        </p:nvCxnSpPr>
        <p:spPr bwMode="auto">
          <a:xfrm rot="16200000" flipV="1">
            <a:off x="1751141" y="2308647"/>
            <a:ext cx="593889" cy="5012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9" name="Straight Connector 48"/>
          <p:cNvCxnSpPr>
            <a:stCxn id="30" idx="0"/>
            <a:endCxn id="42" idx="4"/>
          </p:cNvCxnSpPr>
          <p:nvPr/>
        </p:nvCxnSpPr>
        <p:spPr bwMode="auto">
          <a:xfrm rot="5400000" flipH="1" flipV="1">
            <a:off x="1758565" y="2308647"/>
            <a:ext cx="579041" cy="5012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0" name="Straight Connector 49"/>
          <p:cNvCxnSpPr>
            <a:stCxn id="30" idx="0"/>
            <a:endCxn id="43" idx="4"/>
          </p:cNvCxnSpPr>
          <p:nvPr/>
        </p:nvCxnSpPr>
        <p:spPr bwMode="auto">
          <a:xfrm rot="5400000" flipH="1" flipV="1">
            <a:off x="2038806" y="2043252"/>
            <a:ext cx="564194" cy="10468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1" name="Straight Connector 50"/>
          <p:cNvCxnSpPr>
            <a:stCxn id="31" idx="0"/>
            <a:endCxn id="43" idx="4"/>
          </p:cNvCxnSpPr>
          <p:nvPr/>
        </p:nvCxnSpPr>
        <p:spPr bwMode="auto">
          <a:xfrm rot="5400000" flipH="1" flipV="1">
            <a:off x="2285707" y="2297576"/>
            <a:ext cx="571618" cy="545637"/>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3" name="TextBox 52"/>
          <p:cNvSpPr txBox="1"/>
          <p:nvPr/>
        </p:nvSpPr>
        <p:spPr>
          <a:xfrm>
            <a:off x="266700" y="1314450"/>
            <a:ext cx="3124200" cy="461665"/>
          </a:xfrm>
          <a:prstGeom prst="rect">
            <a:avLst/>
          </a:prstGeom>
          <a:noFill/>
        </p:spPr>
        <p:txBody>
          <a:bodyPr wrap="square" rtlCol="0">
            <a:spAutoFit/>
          </a:bodyPr>
          <a:lstStyle/>
          <a:p>
            <a:r>
              <a:rPr lang="en-US" sz="2400" dirty="0" smtClean="0"/>
              <a:t>Class probabilities</a:t>
            </a:r>
            <a:endParaRPr lang="en-US" sz="2400" dirty="0"/>
          </a:p>
        </p:txBody>
      </p:sp>
      <p:sp>
        <p:nvSpPr>
          <p:cNvPr id="55" name="TextBox 54"/>
          <p:cNvSpPr txBox="1"/>
          <p:nvPr/>
        </p:nvSpPr>
        <p:spPr>
          <a:xfrm>
            <a:off x="171450" y="4953000"/>
            <a:ext cx="3124200" cy="461665"/>
          </a:xfrm>
          <a:prstGeom prst="rect">
            <a:avLst/>
          </a:prstGeom>
          <a:noFill/>
        </p:spPr>
        <p:txBody>
          <a:bodyPr wrap="square" rtlCol="0">
            <a:spAutoFit/>
          </a:bodyPr>
          <a:lstStyle/>
          <a:p>
            <a:r>
              <a:rPr lang="en-US" sz="2400" dirty="0" smtClean="0"/>
              <a:t>Training images</a:t>
            </a:r>
            <a:endParaRPr lang="en-US" sz="2400" dirty="0"/>
          </a:p>
        </p:txBody>
      </p:sp>
      <p:sp>
        <p:nvSpPr>
          <p:cNvPr id="56" name="Content Placeholder 2"/>
          <p:cNvSpPr txBox="1">
            <a:spLocks/>
          </p:cNvSpPr>
          <p:nvPr/>
        </p:nvSpPr>
        <p:spPr bwMode="auto">
          <a:xfrm>
            <a:off x="3543300" y="1104900"/>
            <a:ext cx="5600700" cy="464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354" tIns="45678" rIns="91354" bIns="45678" numCol="1" anchor="t" anchorCtr="0" compatLnSpc="1">
            <a:prstTxWarp prst="textNoShape">
              <a:avLst/>
            </a:prstTxWarp>
          </a:bodyPr>
          <a:lstStyle/>
          <a:p>
            <a:pPr marL="342587" marR="0" lvl="0" indent="-342587"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smtClean="0">
                <a:ln>
                  <a:noFill/>
                </a:ln>
                <a:solidFill>
                  <a:schemeClr val="tx1"/>
                </a:solidFill>
                <a:effectLst/>
                <a:uLnTx/>
                <a:uFillTx/>
                <a:latin typeface="+mn-lt"/>
                <a:ea typeface="+mn-ea"/>
                <a:cs typeface="+mn-cs"/>
              </a:rPr>
              <a:t>For each iteration (mini-batch)</a:t>
            </a:r>
          </a:p>
          <a:p>
            <a:pPr marL="742268" marR="0" lvl="1" indent="-285487"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smtClean="0">
                <a:ln>
                  <a:noFill/>
                </a:ln>
                <a:solidFill>
                  <a:schemeClr val="tx1"/>
                </a:solidFill>
                <a:effectLst/>
                <a:uLnTx/>
                <a:uFillTx/>
                <a:latin typeface="+mn-lt"/>
              </a:rPr>
              <a:t>A forward pass</a:t>
            </a:r>
          </a:p>
          <a:p>
            <a:pPr marL="742268" marR="0" lvl="1" indent="-285487"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smtClean="0">
                <a:ln>
                  <a:noFill/>
                </a:ln>
                <a:solidFill>
                  <a:schemeClr val="tx1"/>
                </a:solidFill>
                <a:effectLst/>
                <a:uLnTx/>
                <a:uFillTx/>
                <a:latin typeface="+mn-lt"/>
              </a:rPr>
              <a:t>Then a backward pass</a:t>
            </a:r>
          </a:p>
          <a:p>
            <a:pPr marL="342587" marR="0" lvl="0" indent="-342587" algn="l" defTabSz="914400" rtl="0" eaLnBrk="0" fontAlgn="base" latinLnBrk="0" hangingPunct="0">
              <a:lnSpc>
                <a:spcPct val="100000"/>
              </a:lnSpc>
              <a:spcBef>
                <a:spcPct val="20000"/>
              </a:spcBef>
              <a:spcAft>
                <a:spcPct val="0"/>
              </a:spcAft>
              <a:buClrTx/>
              <a:buSzTx/>
              <a:buFontTx/>
              <a:buChar char="•"/>
              <a:tabLst/>
              <a:defRPr/>
            </a:pP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42587" marR="0" lvl="0" indent="-342587"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smtClean="0">
                <a:ln>
                  <a:noFill/>
                </a:ln>
                <a:solidFill>
                  <a:schemeClr val="tx1"/>
                </a:solidFill>
                <a:effectLst/>
                <a:uLnTx/>
                <a:uFillTx/>
                <a:latin typeface="+mn-lt"/>
                <a:ea typeface="+mn-ea"/>
                <a:cs typeface="+mn-cs"/>
              </a:rPr>
              <a:t>Each time only data of two layers are used</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Layer-by-layer computation for DNN</a:t>
            </a:r>
            <a:endParaRPr lang="en-US" dirty="0"/>
          </a:p>
        </p:txBody>
      </p:sp>
      <p:sp>
        <p:nvSpPr>
          <p:cNvPr id="3" name="Content Placeholder 2"/>
          <p:cNvSpPr>
            <a:spLocks noGrp="1"/>
          </p:cNvSpPr>
          <p:nvPr>
            <p:ph idx="1"/>
          </p:nvPr>
        </p:nvSpPr>
        <p:spPr>
          <a:xfrm>
            <a:off x="3543300" y="1104900"/>
            <a:ext cx="5600700" cy="4648200"/>
          </a:xfrm>
        </p:spPr>
        <p:txBody>
          <a:bodyPr/>
          <a:lstStyle/>
          <a:p>
            <a:r>
              <a:rPr lang="en-US" dirty="0" smtClean="0"/>
              <a:t>For each iteration (mini-batch)</a:t>
            </a:r>
          </a:p>
          <a:p>
            <a:pPr lvl="1"/>
            <a:r>
              <a:rPr lang="en-US" dirty="0" smtClean="0"/>
              <a:t>A forward pass</a:t>
            </a:r>
          </a:p>
          <a:p>
            <a:pPr lvl="1"/>
            <a:r>
              <a:rPr lang="en-US" dirty="0" smtClean="0"/>
              <a:t>Then a backward pass</a:t>
            </a:r>
          </a:p>
          <a:p>
            <a:endParaRPr lang="en-US" dirty="0" smtClean="0"/>
          </a:p>
          <a:p>
            <a:r>
              <a:rPr lang="en-US" dirty="0" smtClean="0"/>
              <a:t>Each time only data of two layers are used</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14</a:t>
            </a:fld>
            <a:endParaRPr lang="en-US" altLang="en-US" sz="1600" dirty="0"/>
          </a:p>
        </p:txBody>
      </p:sp>
      <p:sp>
        <p:nvSpPr>
          <p:cNvPr id="8" name="Oval 7"/>
          <p:cNvSpPr/>
          <p:nvPr/>
        </p:nvSpPr>
        <p:spPr bwMode="auto">
          <a:xfrm>
            <a:off x="548640" y="4481974"/>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9" name="Oval 8"/>
          <p:cNvSpPr/>
          <p:nvPr/>
        </p:nvSpPr>
        <p:spPr bwMode="auto">
          <a:xfrm>
            <a:off x="1119656" y="4481974"/>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0" name="Oval 9"/>
          <p:cNvSpPr/>
          <p:nvPr/>
        </p:nvSpPr>
        <p:spPr bwMode="auto">
          <a:xfrm>
            <a:off x="1665293" y="4496821"/>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1" name="Oval 10"/>
          <p:cNvSpPr/>
          <p:nvPr/>
        </p:nvSpPr>
        <p:spPr bwMode="auto">
          <a:xfrm>
            <a:off x="2166517" y="4504245"/>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2" name="Oval 11"/>
          <p:cNvSpPr/>
          <p:nvPr/>
        </p:nvSpPr>
        <p:spPr bwMode="auto">
          <a:xfrm>
            <a:off x="2712155" y="4519092"/>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3" name="Oval 12"/>
          <p:cNvSpPr/>
          <p:nvPr/>
        </p:nvSpPr>
        <p:spPr bwMode="auto">
          <a:xfrm>
            <a:off x="3283170" y="4519092"/>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4" name="Oval 13"/>
          <p:cNvSpPr/>
          <p:nvPr/>
        </p:nvSpPr>
        <p:spPr bwMode="auto">
          <a:xfrm>
            <a:off x="1121771" y="3695072"/>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5" name="Oval 14"/>
          <p:cNvSpPr/>
          <p:nvPr/>
        </p:nvSpPr>
        <p:spPr bwMode="auto">
          <a:xfrm>
            <a:off x="1667407" y="3709919"/>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6" name="Oval 15"/>
          <p:cNvSpPr/>
          <p:nvPr/>
        </p:nvSpPr>
        <p:spPr bwMode="auto">
          <a:xfrm>
            <a:off x="2168633" y="3717342"/>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7" name="Oval 16"/>
          <p:cNvSpPr/>
          <p:nvPr/>
        </p:nvSpPr>
        <p:spPr bwMode="auto">
          <a:xfrm>
            <a:off x="2714270" y="3732190"/>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18" name="Straight Connector 17"/>
          <p:cNvCxnSpPr>
            <a:stCxn id="8" idx="0"/>
            <a:endCxn id="14" idx="4"/>
          </p:cNvCxnSpPr>
          <p:nvPr/>
        </p:nvCxnSpPr>
        <p:spPr bwMode="auto">
          <a:xfrm rot="5400000" flipH="1" flipV="1">
            <a:off x="724003" y="3954141"/>
            <a:ext cx="482535" cy="57313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 name="Straight Connector 18"/>
          <p:cNvCxnSpPr>
            <a:stCxn id="9" idx="0"/>
            <a:endCxn id="15" idx="4"/>
          </p:cNvCxnSpPr>
          <p:nvPr/>
        </p:nvCxnSpPr>
        <p:spPr bwMode="auto">
          <a:xfrm rot="5400000" flipH="1" flipV="1">
            <a:off x="1289753" y="3974254"/>
            <a:ext cx="467687" cy="54775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0" name="Straight Connector 19"/>
          <p:cNvCxnSpPr>
            <a:stCxn id="10" idx="0"/>
            <a:endCxn id="16" idx="4"/>
          </p:cNvCxnSpPr>
          <p:nvPr/>
        </p:nvCxnSpPr>
        <p:spPr bwMode="auto">
          <a:xfrm rot="5400000" flipH="1" flipV="1">
            <a:off x="1809472" y="4007595"/>
            <a:ext cx="475111" cy="50334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 name="Straight Connector 20"/>
          <p:cNvCxnSpPr>
            <a:stCxn id="11" idx="0"/>
            <a:endCxn id="17" idx="4"/>
          </p:cNvCxnSpPr>
          <p:nvPr/>
        </p:nvCxnSpPr>
        <p:spPr bwMode="auto">
          <a:xfrm rot="5400000" flipH="1" flipV="1">
            <a:off x="2336615" y="3996525"/>
            <a:ext cx="467687" cy="54775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2" name="Straight Connector 21"/>
          <p:cNvCxnSpPr>
            <a:stCxn id="14" idx="4"/>
            <a:endCxn id="9" idx="0"/>
          </p:cNvCxnSpPr>
          <p:nvPr/>
        </p:nvCxnSpPr>
        <p:spPr bwMode="auto">
          <a:xfrm rot="5400000">
            <a:off x="1009510" y="4239649"/>
            <a:ext cx="482535" cy="211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 name="Straight Connector 22"/>
          <p:cNvCxnSpPr>
            <a:stCxn id="15" idx="4"/>
            <a:endCxn id="10" idx="0"/>
          </p:cNvCxnSpPr>
          <p:nvPr/>
        </p:nvCxnSpPr>
        <p:spPr bwMode="auto">
          <a:xfrm rot="5400000">
            <a:off x="1555148" y="4254496"/>
            <a:ext cx="482535" cy="211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 name="Straight Connector 23"/>
          <p:cNvCxnSpPr>
            <a:stCxn id="16" idx="4"/>
            <a:endCxn id="11" idx="0"/>
          </p:cNvCxnSpPr>
          <p:nvPr/>
        </p:nvCxnSpPr>
        <p:spPr bwMode="auto">
          <a:xfrm rot="5400000">
            <a:off x="2056373" y="4261920"/>
            <a:ext cx="482535" cy="211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 name="Straight Connector 24"/>
          <p:cNvCxnSpPr>
            <a:stCxn id="17" idx="4"/>
            <a:endCxn id="12" idx="0"/>
          </p:cNvCxnSpPr>
          <p:nvPr/>
        </p:nvCxnSpPr>
        <p:spPr bwMode="auto">
          <a:xfrm rot="5400000">
            <a:off x="2602010" y="4276767"/>
            <a:ext cx="482535" cy="211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 name="Straight Connector 25"/>
          <p:cNvCxnSpPr>
            <a:stCxn id="17" idx="4"/>
            <a:endCxn id="13" idx="0"/>
          </p:cNvCxnSpPr>
          <p:nvPr/>
        </p:nvCxnSpPr>
        <p:spPr bwMode="auto">
          <a:xfrm rot="16200000" flipH="1">
            <a:off x="2887517" y="3993375"/>
            <a:ext cx="482535" cy="56890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 name="Straight Connector 26"/>
          <p:cNvCxnSpPr>
            <a:stCxn id="16" idx="4"/>
            <a:endCxn id="12" idx="0"/>
          </p:cNvCxnSpPr>
          <p:nvPr/>
        </p:nvCxnSpPr>
        <p:spPr bwMode="auto">
          <a:xfrm rot="16200000" flipH="1">
            <a:off x="2321767" y="3998640"/>
            <a:ext cx="497382" cy="5435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8" name="Straight Connector 27"/>
          <p:cNvCxnSpPr>
            <a:stCxn id="15" idx="4"/>
            <a:endCxn id="11" idx="0"/>
          </p:cNvCxnSpPr>
          <p:nvPr/>
        </p:nvCxnSpPr>
        <p:spPr bwMode="auto">
          <a:xfrm rot="16200000" flipH="1">
            <a:off x="1802049" y="4009711"/>
            <a:ext cx="489958" cy="49911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9" name="Straight Connector 28"/>
          <p:cNvCxnSpPr>
            <a:stCxn id="14" idx="4"/>
            <a:endCxn id="10" idx="0"/>
          </p:cNvCxnSpPr>
          <p:nvPr/>
        </p:nvCxnSpPr>
        <p:spPr bwMode="auto">
          <a:xfrm rot="16200000" flipH="1">
            <a:off x="1274905" y="3976369"/>
            <a:ext cx="497382" cy="543522"/>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0" name="Oval 29"/>
          <p:cNvSpPr/>
          <p:nvPr/>
        </p:nvSpPr>
        <p:spPr bwMode="auto">
          <a:xfrm>
            <a:off x="1667407" y="2848780"/>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1" name="Oval 30"/>
          <p:cNvSpPr/>
          <p:nvPr/>
        </p:nvSpPr>
        <p:spPr bwMode="auto">
          <a:xfrm>
            <a:off x="2168633" y="2856204"/>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32" name="Straight Connector 31"/>
          <p:cNvCxnSpPr>
            <a:stCxn id="15" idx="0"/>
            <a:endCxn id="30" idx="4"/>
          </p:cNvCxnSpPr>
          <p:nvPr/>
        </p:nvCxnSpPr>
        <p:spPr bwMode="auto">
          <a:xfrm rot="5400000" flipH="1" flipV="1">
            <a:off x="1519087" y="3431645"/>
            <a:ext cx="556771" cy="13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3" name="Straight Connector 32"/>
          <p:cNvCxnSpPr>
            <a:stCxn id="16" idx="0"/>
            <a:endCxn id="31" idx="4"/>
          </p:cNvCxnSpPr>
          <p:nvPr/>
        </p:nvCxnSpPr>
        <p:spPr bwMode="auto">
          <a:xfrm rot="5400000" flipH="1" flipV="1">
            <a:off x="2020312" y="3439069"/>
            <a:ext cx="556771" cy="13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4" name="Straight Connector 33"/>
          <p:cNvCxnSpPr>
            <a:stCxn id="14" idx="0"/>
            <a:endCxn id="30" idx="4"/>
          </p:cNvCxnSpPr>
          <p:nvPr/>
        </p:nvCxnSpPr>
        <p:spPr bwMode="auto">
          <a:xfrm rot="5400000" flipH="1" flipV="1">
            <a:off x="1253692" y="3151291"/>
            <a:ext cx="541923" cy="545637"/>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5" name="Straight Connector 34"/>
          <p:cNvCxnSpPr>
            <a:stCxn id="16" idx="0"/>
            <a:endCxn id="30" idx="4"/>
          </p:cNvCxnSpPr>
          <p:nvPr/>
        </p:nvCxnSpPr>
        <p:spPr bwMode="auto">
          <a:xfrm rot="16200000" flipV="1">
            <a:off x="1765988" y="3184633"/>
            <a:ext cx="564194" cy="50122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6" name="Straight Connector 35"/>
          <p:cNvCxnSpPr>
            <a:stCxn id="17" idx="0"/>
            <a:endCxn id="30" idx="4"/>
          </p:cNvCxnSpPr>
          <p:nvPr/>
        </p:nvCxnSpPr>
        <p:spPr bwMode="auto">
          <a:xfrm rot="16200000" flipV="1">
            <a:off x="2031383" y="2919237"/>
            <a:ext cx="579041" cy="104686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7" name="Straight Connector 36"/>
          <p:cNvCxnSpPr>
            <a:stCxn id="14" idx="0"/>
            <a:endCxn id="31" idx="4"/>
          </p:cNvCxnSpPr>
          <p:nvPr/>
        </p:nvCxnSpPr>
        <p:spPr bwMode="auto">
          <a:xfrm rot="5400000" flipH="1" flipV="1">
            <a:off x="1508017" y="2904390"/>
            <a:ext cx="534500" cy="104686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8" name="Straight Connector 37"/>
          <p:cNvCxnSpPr>
            <a:stCxn id="15" idx="0"/>
            <a:endCxn id="31" idx="4"/>
          </p:cNvCxnSpPr>
          <p:nvPr/>
        </p:nvCxnSpPr>
        <p:spPr bwMode="auto">
          <a:xfrm rot="5400000" flipH="1" flipV="1">
            <a:off x="1773412" y="3184633"/>
            <a:ext cx="549347" cy="50122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9" name="Straight Connector 38"/>
          <p:cNvCxnSpPr>
            <a:stCxn id="17" idx="0"/>
            <a:endCxn id="31" idx="4"/>
          </p:cNvCxnSpPr>
          <p:nvPr/>
        </p:nvCxnSpPr>
        <p:spPr bwMode="auto">
          <a:xfrm rot="16200000" flipV="1">
            <a:off x="2285707" y="3173562"/>
            <a:ext cx="571618" cy="545637"/>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sp>
        <p:nvSpPr>
          <p:cNvPr id="40" name="Oval 39"/>
          <p:cNvSpPr/>
          <p:nvPr/>
        </p:nvSpPr>
        <p:spPr bwMode="auto">
          <a:xfrm>
            <a:off x="1121771" y="1943100"/>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1" name="Oval 40"/>
          <p:cNvSpPr/>
          <p:nvPr/>
        </p:nvSpPr>
        <p:spPr bwMode="auto">
          <a:xfrm>
            <a:off x="1667407" y="1957947"/>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2" name="Oval 41"/>
          <p:cNvSpPr/>
          <p:nvPr/>
        </p:nvSpPr>
        <p:spPr bwMode="auto">
          <a:xfrm>
            <a:off x="2168633" y="1965371"/>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3" name="Oval 42"/>
          <p:cNvSpPr/>
          <p:nvPr/>
        </p:nvSpPr>
        <p:spPr bwMode="auto">
          <a:xfrm>
            <a:off x="2714270" y="1980218"/>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44" name="Straight Connector 43"/>
          <p:cNvCxnSpPr>
            <a:stCxn id="30" idx="0"/>
            <a:endCxn id="41" idx="4"/>
          </p:cNvCxnSpPr>
          <p:nvPr/>
        </p:nvCxnSpPr>
        <p:spPr bwMode="auto">
          <a:xfrm rot="5400000" flipH="1" flipV="1">
            <a:off x="1504240" y="2555660"/>
            <a:ext cx="586465" cy="13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5" name="Straight Connector 44"/>
          <p:cNvCxnSpPr>
            <a:stCxn id="31" idx="0"/>
            <a:endCxn id="42" idx="4"/>
          </p:cNvCxnSpPr>
          <p:nvPr/>
        </p:nvCxnSpPr>
        <p:spPr bwMode="auto">
          <a:xfrm rot="5400000" flipH="1" flipV="1">
            <a:off x="2005464" y="2563083"/>
            <a:ext cx="586465" cy="13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6" name="Straight Connector 45"/>
          <p:cNvCxnSpPr>
            <a:stCxn id="30" idx="0"/>
            <a:endCxn id="40" idx="4"/>
          </p:cNvCxnSpPr>
          <p:nvPr/>
        </p:nvCxnSpPr>
        <p:spPr bwMode="auto">
          <a:xfrm rot="16200000" flipV="1">
            <a:off x="1223998" y="2275305"/>
            <a:ext cx="601312" cy="545637"/>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7" name="Straight Connector 46"/>
          <p:cNvCxnSpPr>
            <a:stCxn id="31" idx="0"/>
            <a:endCxn id="40" idx="4"/>
          </p:cNvCxnSpPr>
          <p:nvPr/>
        </p:nvCxnSpPr>
        <p:spPr bwMode="auto">
          <a:xfrm rot="16200000" flipV="1">
            <a:off x="1470899" y="2028404"/>
            <a:ext cx="608736" cy="104686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8" name="Straight Connector 47"/>
          <p:cNvCxnSpPr>
            <a:stCxn id="31" idx="0"/>
            <a:endCxn id="41" idx="4"/>
          </p:cNvCxnSpPr>
          <p:nvPr/>
        </p:nvCxnSpPr>
        <p:spPr bwMode="auto">
          <a:xfrm rot="16200000" flipV="1">
            <a:off x="1751141" y="2308647"/>
            <a:ext cx="593889" cy="50122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9" name="Straight Connector 48"/>
          <p:cNvCxnSpPr>
            <a:stCxn id="30" idx="0"/>
            <a:endCxn id="42" idx="4"/>
          </p:cNvCxnSpPr>
          <p:nvPr/>
        </p:nvCxnSpPr>
        <p:spPr bwMode="auto">
          <a:xfrm rot="5400000" flipH="1" flipV="1">
            <a:off x="1758565" y="2308647"/>
            <a:ext cx="579041" cy="50122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50" name="Straight Connector 49"/>
          <p:cNvCxnSpPr>
            <a:stCxn id="30" idx="0"/>
            <a:endCxn id="43" idx="4"/>
          </p:cNvCxnSpPr>
          <p:nvPr/>
        </p:nvCxnSpPr>
        <p:spPr bwMode="auto">
          <a:xfrm rot="5400000" flipH="1" flipV="1">
            <a:off x="2038806" y="2043252"/>
            <a:ext cx="564194" cy="104686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51" name="Straight Connector 50"/>
          <p:cNvCxnSpPr>
            <a:stCxn id="31" idx="0"/>
            <a:endCxn id="43" idx="4"/>
          </p:cNvCxnSpPr>
          <p:nvPr/>
        </p:nvCxnSpPr>
        <p:spPr bwMode="auto">
          <a:xfrm rot="5400000" flipH="1" flipV="1">
            <a:off x="2285707" y="2297576"/>
            <a:ext cx="571618" cy="545637"/>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sp>
        <p:nvSpPr>
          <p:cNvPr id="52" name="Rectangle 51"/>
          <p:cNvSpPr/>
          <p:nvPr/>
        </p:nvSpPr>
        <p:spPr bwMode="auto">
          <a:xfrm>
            <a:off x="411480" y="3566160"/>
            <a:ext cx="3268980" cy="1463040"/>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3" name="TextBox 52"/>
          <p:cNvSpPr txBox="1"/>
          <p:nvPr/>
        </p:nvSpPr>
        <p:spPr>
          <a:xfrm>
            <a:off x="266700" y="1314450"/>
            <a:ext cx="3124200" cy="461665"/>
          </a:xfrm>
          <a:prstGeom prst="rect">
            <a:avLst/>
          </a:prstGeom>
          <a:noFill/>
        </p:spPr>
        <p:txBody>
          <a:bodyPr wrap="square" rtlCol="0">
            <a:spAutoFit/>
          </a:bodyPr>
          <a:lstStyle/>
          <a:p>
            <a:r>
              <a:rPr lang="en-US" sz="2400" dirty="0" smtClean="0"/>
              <a:t>Class probabilities</a:t>
            </a:r>
            <a:endParaRPr lang="en-US" sz="2400" dirty="0"/>
          </a:p>
        </p:txBody>
      </p:sp>
      <p:sp>
        <p:nvSpPr>
          <p:cNvPr id="55" name="TextBox 54"/>
          <p:cNvSpPr txBox="1"/>
          <p:nvPr/>
        </p:nvSpPr>
        <p:spPr>
          <a:xfrm>
            <a:off x="171450" y="4953000"/>
            <a:ext cx="3124200" cy="461665"/>
          </a:xfrm>
          <a:prstGeom prst="rect">
            <a:avLst/>
          </a:prstGeom>
          <a:noFill/>
        </p:spPr>
        <p:txBody>
          <a:bodyPr wrap="square" rtlCol="0">
            <a:spAutoFit/>
          </a:bodyPr>
          <a:lstStyle/>
          <a:p>
            <a:r>
              <a:rPr lang="en-US" sz="2400" dirty="0" smtClean="0"/>
              <a:t>Training images</a:t>
            </a:r>
            <a:endParaRPr lang="en-US" sz="2400" dirty="0"/>
          </a:p>
        </p:txBody>
      </p:sp>
      <p:sp>
        <p:nvSpPr>
          <p:cNvPr id="56" name="Up Arrow 55"/>
          <p:cNvSpPr/>
          <p:nvPr/>
        </p:nvSpPr>
        <p:spPr bwMode="auto">
          <a:xfrm>
            <a:off x="3105150" y="2400300"/>
            <a:ext cx="304800" cy="1009650"/>
          </a:xfrm>
          <a:prstGeom prst="upArrow">
            <a:avLst/>
          </a:prstGeom>
          <a:solidFill>
            <a:srgbClr val="FF5757"/>
          </a:solid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Layer-by-layer computation for DNN</a:t>
            </a:r>
            <a:endParaRPr lang="en-US" dirty="0"/>
          </a:p>
        </p:txBody>
      </p:sp>
      <p:sp>
        <p:nvSpPr>
          <p:cNvPr id="3" name="Content Placeholder 2"/>
          <p:cNvSpPr>
            <a:spLocks noGrp="1"/>
          </p:cNvSpPr>
          <p:nvPr>
            <p:ph idx="1"/>
          </p:nvPr>
        </p:nvSpPr>
        <p:spPr>
          <a:xfrm>
            <a:off x="3543300" y="1104900"/>
            <a:ext cx="5600700" cy="4648200"/>
          </a:xfrm>
        </p:spPr>
        <p:txBody>
          <a:bodyPr/>
          <a:lstStyle/>
          <a:p>
            <a:r>
              <a:rPr lang="en-US" dirty="0" smtClean="0"/>
              <a:t>For each iteration (mini-batch)</a:t>
            </a:r>
          </a:p>
          <a:p>
            <a:pPr lvl="1"/>
            <a:r>
              <a:rPr lang="en-US" dirty="0" smtClean="0"/>
              <a:t>A forward pass</a:t>
            </a:r>
          </a:p>
          <a:p>
            <a:pPr lvl="1"/>
            <a:r>
              <a:rPr lang="en-US" dirty="0" smtClean="0"/>
              <a:t>Then a backward pass</a:t>
            </a:r>
          </a:p>
          <a:p>
            <a:endParaRPr lang="en-US" dirty="0" smtClean="0"/>
          </a:p>
          <a:p>
            <a:r>
              <a:rPr lang="en-US" dirty="0" smtClean="0"/>
              <a:t>Each time only data of two layers are used</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15</a:t>
            </a:fld>
            <a:endParaRPr lang="en-US" altLang="en-US" sz="1600" dirty="0"/>
          </a:p>
        </p:txBody>
      </p:sp>
      <p:sp>
        <p:nvSpPr>
          <p:cNvPr id="8" name="Oval 7"/>
          <p:cNvSpPr/>
          <p:nvPr/>
        </p:nvSpPr>
        <p:spPr bwMode="auto">
          <a:xfrm>
            <a:off x="548640" y="4481974"/>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9" name="Oval 8"/>
          <p:cNvSpPr/>
          <p:nvPr/>
        </p:nvSpPr>
        <p:spPr bwMode="auto">
          <a:xfrm>
            <a:off x="1119656" y="4481974"/>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0" name="Oval 9"/>
          <p:cNvSpPr/>
          <p:nvPr/>
        </p:nvSpPr>
        <p:spPr bwMode="auto">
          <a:xfrm>
            <a:off x="1665293" y="4496821"/>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1" name="Oval 10"/>
          <p:cNvSpPr/>
          <p:nvPr/>
        </p:nvSpPr>
        <p:spPr bwMode="auto">
          <a:xfrm>
            <a:off x="2166517" y="4504245"/>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2" name="Oval 11"/>
          <p:cNvSpPr/>
          <p:nvPr/>
        </p:nvSpPr>
        <p:spPr bwMode="auto">
          <a:xfrm>
            <a:off x="2712155" y="4519092"/>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3" name="Oval 12"/>
          <p:cNvSpPr/>
          <p:nvPr/>
        </p:nvSpPr>
        <p:spPr bwMode="auto">
          <a:xfrm>
            <a:off x="3283170" y="4519092"/>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4" name="Oval 13"/>
          <p:cNvSpPr/>
          <p:nvPr/>
        </p:nvSpPr>
        <p:spPr bwMode="auto">
          <a:xfrm>
            <a:off x="1121771" y="3695072"/>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5" name="Oval 14"/>
          <p:cNvSpPr/>
          <p:nvPr/>
        </p:nvSpPr>
        <p:spPr bwMode="auto">
          <a:xfrm>
            <a:off x="1667407" y="3709919"/>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6" name="Oval 15"/>
          <p:cNvSpPr/>
          <p:nvPr/>
        </p:nvSpPr>
        <p:spPr bwMode="auto">
          <a:xfrm>
            <a:off x="2168633" y="3717342"/>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7" name="Oval 16"/>
          <p:cNvSpPr/>
          <p:nvPr/>
        </p:nvSpPr>
        <p:spPr bwMode="auto">
          <a:xfrm>
            <a:off x="2714270" y="3732190"/>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18" name="Straight Connector 17"/>
          <p:cNvCxnSpPr>
            <a:stCxn id="8" idx="0"/>
            <a:endCxn id="14" idx="4"/>
          </p:cNvCxnSpPr>
          <p:nvPr/>
        </p:nvCxnSpPr>
        <p:spPr bwMode="auto">
          <a:xfrm rot="5400000" flipH="1" flipV="1">
            <a:off x="724003" y="3954141"/>
            <a:ext cx="482535" cy="573131"/>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19" name="Straight Connector 18"/>
          <p:cNvCxnSpPr>
            <a:stCxn id="9" idx="0"/>
            <a:endCxn id="15" idx="4"/>
          </p:cNvCxnSpPr>
          <p:nvPr/>
        </p:nvCxnSpPr>
        <p:spPr bwMode="auto">
          <a:xfrm rot="5400000" flipH="1" flipV="1">
            <a:off x="1289753" y="3974254"/>
            <a:ext cx="467687" cy="54775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0" name="Straight Connector 19"/>
          <p:cNvCxnSpPr>
            <a:stCxn id="10" idx="0"/>
            <a:endCxn id="16" idx="4"/>
          </p:cNvCxnSpPr>
          <p:nvPr/>
        </p:nvCxnSpPr>
        <p:spPr bwMode="auto">
          <a:xfrm rot="5400000" flipH="1" flipV="1">
            <a:off x="1809472" y="4007595"/>
            <a:ext cx="475111" cy="503340"/>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1" name="Straight Connector 20"/>
          <p:cNvCxnSpPr>
            <a:stCxn id="11" idx="0"/>
            <a:endCxn id="17" idx="4"/>
          </p:cNvCxnSpPr>
          <p:nvPr/>
        </p:nvCxnSpPr>
        <p:spPr bwMode="auto">
          <a:xfrm rot="5400000" flipH="1" flipV="1">
            <a:off x="2336615" y="3996525"/>
            <a:ext cx="467687" cy="54775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2" name="Straight Connector 21"/>
          <p:cNvCxnSpPr>
            <a:stCxn id="14" idx="4"/>
            <a:endCxn id="9" idx="0"/>
          </p:cNvCxnSpPr>
          <p:nvPr/>
        </p:nvCxnSpPr>
        <p:spPr bwMode="auto">
          <a:xfrm rot="5400000">
            <a:off x="1009510" y="4239649"/>
            <a:ext cx="482535" cy="211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3" name="Straight Connector 22"/>
          <p:cNvCxnSpPr>
            <a:stCxn id="15" idx="4"/>
            <a:endCxn id="10" idx="0"/>
          </p:cNvCxnSpPr>
          <p:nvPr/>
        </p:nvCxnSpPr>
        <p:spPr bwMode="auto">
          <a:xfrm rot="5400000">
            <a:off x="1555148" y="4254496"/>
            <a:ext cx="482535" cy="211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4" name="Straight Connector 23"/>
          <p:cNvCxnSpPr>
            <a:stCxn id="16" idx="4"/>
            <a:endCxn id="11" idx="0"/>
          </p:cNvCxnSpPr>
          <p:nvPr/>
        </p:nvCxnSpPr>
        <p:spPr bwMode="auto">
          <a:xfrm rot="5400000">
            <a:off x="2056373" y="4261920"/>
            <a:ext cx="482535" cy="211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5" name="Straight Connector 24"/>
          <p:cNvCxnSpPr>
            <a:stCxn id="17" idx="4"/>
            <a:endCxn id="12" idx="0"/>
          </p:cNvCxnSpPr>
          <p:nvPr/>
        </p:nvCxnSpPr>
        <p:spPr bwMode="auto">
          <a:xfrm rot="5400000">
            <a:off x="2602010" y="4276767"/>
            <a:ext cx="482535" cy="211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6" name="Straight Connector 25"/>
          <p:cNvCxnSpPr>
            <a:stCxn id="17" idx="4"/>
            <a:endCxn id="13" idx="0"/>
          </p:cNvCxnSpPr>
          <p:nvPr/>
        </p:nvCxnSpPr>
        <p:spPr bwMode="auto">
          <a:xfrm rot="16200000" flipH="1">
            <a:off x="2887517" y="3993375"/>
            <a:ext cx="482535" cy="568901"/>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7" name="Straight Connector 26"/>
          <p:cNvCxnSpPr>
            <a:stCxn id="16" idx="4"/>
            <a:endCxn id="12" idx="0"/>
          </p:cNvCxnSpPr>
          <p:nvPr/>
        </p:nvCxnSpPr>
        <p:spPr bwMode="auto">
          <a:xfrm rot="16200000" flipH="1">
            <a:off x="2321767" y="3998640"/>
            <a:ext cx="497382" cy="5435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8" name="Straight Connector 27"/>
          <p:cNvCxnSpPr>
            <a:stCxn id="15" idx="4"/>
            <a:endCxn id="11" idx="0"/>
          </p:cNvCxnSpPr>
          <p:nvPr/>
        </p:nvCxnSpPr>
        <p:spPr bwMode="auto">
          <a:xfrm rot="16200000" flipH="1">
            <a:off x="1802049" y="4009711"/>
            <a:ext cx="489958" cy="499110"/>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9" name="Straight Connector 28"/>
          <p:cNvCxnSpPr>
            <a:stCxn id="14" idx="4"/>
            <a:endCxn id="10" idx="0"/>
          </p:cNvCxnSpPr>
          <p:nvPr/>
        </p:nvCxnSpPr>
        <p:spPr bwMode="auto">
          <a:xfrm rot="16200000" flipH="1">
            <a:off x="1274905" y="3976369"/>
            <a:ext cx="497382" cy="5435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sp>
        <p:nvSpPr>
          <p:cNvPr id="30" name="Oval 29"/>
          <p:cNvSpPr/>
          <p:nvPr/>
        </p:nvSpPr>
        <p:spPr bwMode="auto">
          <a:xfrm>
            <a:off x="1667407" y="2848780"/>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1" name="Oval 30"/>
          <p:cNvSpPr/>
          <p:nvPr/>
        </p:nvSpPr>
        <p:spPr bwMode="auto">
          <a:xfrm>
            <a:off x="2168633" y="2856204"/>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32" name="Straight Connector 31"/>
          <p:cNvCxnSpPr>
            <a:stCxn id="15" idx="0"/>
            <a:endCxn id="30" idx="4"/>
          </p:cNvCxnSpPr>
          <p:nvPr/>
        </p:nvCxnSpPr>
        <p:spPr bwMode="auto">
          <a:xfrm rot="5400000" flipH="1" flipV="1">
            <a:off x="1519087" y="3431645"/>
            <a:ext cx="556771" cy="13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3" name="Straight Connector 32"/>
          <p:cNvCxnSpPr>
            <a:stCxn id="16" idx="0"/>
            <a:endCxn id="31" idx="4"/>
          </p:cNvCxnSpPr>
          <p:nvPr/>
        </p:nvCxnSpPr>
        <p:spPr bwMode="auto">
          <a:xfrm rot="5400000" flipH="1" flipV="1">
            <a:off x="2020312" y="3439069"/>
            <a:ext cx="556771" cy="13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4" name="Straight Connector 33"/>
          <p:cNvCxnSpPr>
            <a:stCxn id="14" idx="0"/>
            <a:endCxn id="30" idx="4"/>
          </p:cNvCxnSpPr>
          <p:nvPr/>
        </p:nvCxnSpPr>
        <p:spPr bwMode="auto">
          <a:xfrm rot="5400000" flipH="1" flipV="1">
            <a:off x="1253692" y="3151291"/>
            <a:ext cx="541923" cy="54563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5" name="Straight Connector 34"/>
          <p:cNvCxnSpPr>
            <a:stCxn id="16" idx="0"/>
            <a:endCxn id="30" idx="4"/>
          </p:cNvCxnSpPr>
          <p:nvPr/>
        </p:nvCxnSpPr>
        <p:spPr bwMode="auto">
          <a:xfrm rot="16200000" flipV="1">
            <a:off x="1765988" y="3184633"/>
            <a:ext cx="564194" cy="5012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6" name="Straight Connector 35"/>
          <p:cNvCxnSpPr>
            <a:stCxn id="17" idx="0"/>
            <a:endCxn id="30" idx="4"/>
          </p:cNvCxnSpPr>
          <p:nvPr/>
        </p:nvCxnSpPr>
        <p:spPr bwMode="auto">
          <a:xfrm rot="16200000" flipV="1">
            <a:off x="2031383" y="2919237"/>
            <a:ext cx="579041" cy="10468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7" name="Straight Connector 36"/>
          <p:cNvCxnSpPr>
            <a:stCxn id="14" idx="0"/>
            <a:endCxn id="31" idx="4"/>
          </p:cNvCxnSpPr>
          <p:nvPr/>
        </p:nvCxnSpPr>
        <p:spPr bwMode="auto">
          <a:xfrm rot="5400000" flipH="1" flipV="1">
            <a:off x="1508017" y="2904390"/>
            <a:ext cx="534500" cy="10468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8" name="Straight Connector 37"/>
          <p:cNvCxnSpPr>
            <a:stCxn id="15" idx="0"/>
            <a:endCxn id="31" idx="4"/>
          </p:cNvCxnSpPr>
          <p:nvPr/>
        </p:nvCxnSpPr>
        <p:spPr bwMode="auto">
          <a:xfrm rot="5400000" flipH="1" flipV="1">
            <a:off x="1773412" y="3184633"/>
            <a:ext cx="549347" cy="5012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9" name="Straight Connector 38"/>
          <p:cNvCxnSpPr>
            <a:stCxn id="17" idx="0"/>
            <a:endCxn id="31" idx="4"/>
          </p:cNvCxnSpPr>
          <p:nvPr/>
        </p:nvCxnSpPr>
        <p:spPr bwMode="auto">
          <a:xfrm rot="16200000" flipV="1">
            <a:off x="2285707" y="3173562"/>
            <a:ext cx="571618" cy="545637"/>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40" name="Oval 39"/>
          <p:cNvSpPr/>
          <p:nvPr/>
        </p:nvSpPr>
        <p:spPr bwMode="auto">
          <a:xfrm>
            <a:off x="1121771" y="1943100"/>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1" name="Oval 40"/>
          <p:cNvSpPr/>
          <p:nvPr/>
        </p:nvSpPr>
        <p:spPr bwMode="auto">
          <a:xfrm>
            <a:off x="1667407" y="1957947"/>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2" name="Oval 41"/>
          <p:cNvSpPr/>
          <p:nvPr/>
        </p:nvSpPr>
        <p:spPr bwMode="auto">
          <a:xfrm>
            <a:off x="2168633" y="1965371"/>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3" name="Oval 42"/>
          <p:cNvSpPr/>
          <p:nvPr/>
        </p:nvSpPr>
        <p:spPr bwMode="auto">
          <a:xfrm>
            <a:off x="2714270" y="1980218"/>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44" name="Straight Connector 43"/>
          <p:cNvCxnSpPr>
            <a:stCxn id="30" idx="0"/>
            <a:endCxn id="41" idx="4"/>
          </p:cNvCxnSpPr>
          <p:nvPr/>
        </p:nvCxnSpPr>
        <p:spPr bwMode="auto">
          <a:xfrm rot="5400000" flipH="1" flipV="1">
            <a:off x="1504240" y="2555660"/>
            <a:ext cx="586465" cy="13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5" name="Straight Connector 44"/>
          <p:cNvCxnSpPr>
            <a:stCxn id="31" idx="0"/>
            <a:endCxn id="42" idx="4"/>
          </p:cNvCxnSpPr>
          <p:nvPr/>
        </p:nvCxnSpPr>
        <p:spPr bwMode="auto">
          <a:xfrm rot="5400000" flipH="1" flipV="1">
            <a:off x="2005464" y="2563083"/>
            <a:ext cx="586465" cy="13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6" name="Straight Connector 45"/>
          <p:cNvCxnSpPr>
            <a:stCxn id="30" idx="0"/>
            <a:endCxn id="40" idx="4"/>
          </p:cNvCxnSpPr>
          <p:nvPr/>
        </p:nvCxnSpPr>
        <p:spPr bwMode="auto">
          <a:xfrm rot="16200000" flipV="1">
            <a:off x="1223998" y="2275305"/>
            <a:ext cx="601312" cy="545637"/>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7" name="Straight Connector 46"/>
          <p:cNvCxnSpPr>
            <a:stCxn id="31" idx="0"/>
            <a:endCxn id="40" idx="4"/>
          </p:cNvCxnSpPr>
          <p:nvPr/>
        </p:nvCxnSpPr>
        <p:spPr bwMode="auto">
          <a:xfrm rot="16200000" flipV="1">
            <a:off x="1470899" y="2028404"/>
            <a:ext cx="608736" cy="104686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8" name="Straight Connector 47"/>
          <p:cNvCxnSpPr>
            <a:stCxn id="31" idx="0"/>
            <a:endCxn id="41" idx="4"/>
          </p:cNvCxnSpPr>
          <p:nvPr/>
        </p:nvCxnSpPr>
        <p:spPr bwMode="auto">
          <a:xfrm rot="16200000" flipV="1">
            <a:off x="1751141" y="2308647"/>
            <a:ext cx="593889" cy="50122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9" name="Straight Connector 48"/>
          <p:cNvCxnSpPr>
            <a:stCxn id="30" idx="0"/>
            <a:endCxn id="42" idx="4"/>
          </p:cNvCxnSpPr>
          <p:nvPr/>
        </p:nvCxnSpPr>
        <p:spPr bwMode="auto">
          <a:xfrm rot="5400000" flipH="1" flipV="1">
            <a:off x="1758565" y="2308647"/>
            <a:ext cx="579041" cy="50122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50" name="Straight Connector 49"/>
          <p:cNvCxnSpPr>
            <a:stCxn id="30" idx="0"/>
            <a:endCxn id="43" idx="4"/>
          </p:cNvCxnSpPr>
          <p:nvPr/>
        </p:nvCxnSpPr>
        <p:spPr bwMode="auto">
          <a:xfrm rot="5400000" flipH="1" flipV="1">
            <a:off x="2038806" y="2043252"/>
            <a:ext cx="564194" cy="104686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51" name="Straight Connector 50"/>
          <p:cNvCxnSpPr>
            <a:stCxn id="31" idx="0"/>
            <a:endCxn id="43" idx="4"/>
          </p:cNvCxnSpPr>
          <p:nvPr/>
        </p:nvCxnSpPr>
        <p:spPr bwMode="auto">
          <a:xfrm rot="5400000" flipH="1" flipV="1">
            <a:off x="2285707" y="2297576"/>
            <a:ext cx="571618" cy="545637"/>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sp>
        <p:nvSpPr>
          <p:cNvPr id="52" name="Rectangle 51"/>
          <p:cNvSpPr/>
          <p:nvPr/>
        </p:nvSpPr>
        <p:spPr bwMode="auto">
          <a:xfrm>
            <a:off x="411480" y="2720340"/>
            <a:ext cx="3268980" cy="1463040"/>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3" name="TextBox 52"/>
          <p:cNvSpPr txBox="1"/>
          <p:nvPr/>
        </p:nvSpPr>
        <p:spPr>
          <a:xfrm>
            <a:off x="266700" y="1314450"/>
            <a:ext cx="3124200" cy="461665"/>
          </a:xfrm>
          <a:prstGeom prst="rect">
            <a:avLst/>
          </a:prstGeom>
          <a:noFill/>
        </p:spPr>
        <p:txBody>
          <a:bodyPr wrap="square" rtlCol="0">
            <a:spAutoFit/>
          </a:bodyPr>
          <a:lstStyle/>
          <a:p>
            <a:r>
              <a:rPr lang="en-US" sz="2400" dirty="0" smtClean="0"/>
              <a:t>Class probabilities</a:t>
            </a:r>
            <a:endParaRPr lang="en-US" sz="2400" dirty="0"/>
          </a:p>
        </p:txBody>
      </p:sp>
      <p:sp>
        <p:nvSpPr>
          <p:cNvPr id="54" name="TextBox 53"/>
          <p:cNvSpPr txBox="1"/>
          <p:nvPr/>
        </p:nvSpPr>
        <p:spPr>
          <a:xfrm>
            <a:off x="171450" y="4953000"/>
            <a:ext cx="3124200" cy="461665"/>
          </a:xfrm>
          <a:prstGeom prst="rect">
            <a:avLst/>
          </a:prstGeom>
          <a:noFill/>
        </p:spPr>
        <p:txBody>
          <a:bodyPr wrap="square" rtlCol="0">
            <a:spAutoFit/>
          </a:bodyPr>
          <a:lstStyle/>
          <a:p>
            <a:r>
              <a:rPr lang="en-US" sz="2400" dirty="0" smtClean="0"/>
              <a:t>Training images</a:t>
            </a:r>
            <a:endParaRPr lang="en-US" sz="2400" dirty="0"/>
          </a:p>
        </p:txBody>
      </p:sp>
      <p:sp>
        <p:nvSpPr>
          <p:cNvPr id="55" name="Up Arrow 54"/>
          <p:cNvSpPr/>
          <p:nvPr/>
        </p:nvSpPr>
        <p:spPr bwMode="auto">
          <a:xfrm>
            <a:off x="3200400" y="1581150"/>
            <a:ext cx="304800" cy="1009650"/>
          </a:xfrm>
          <a:prstGeom prst="upArrow">
            <a:avLst/>
          </a:prstGeom>
          <a:solidFill>
            <a:srgbClr val="FF5757"/>
          </a:solid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Layer-by-layer computation for DNN</a:t>
            </a:r>
            <a:endParaRPr lang="en-US" dirty="0"/>
          </a:p>
        </p:txBody>
      </p:sp>
      <p:sp>
        <p:nvSpPr>
          <p:cNvPr id="3" name="Content Placeholder 2"/>
          <p:cNvSpPr>
            <a:spLocks noGrp="1"/>
          </p:cNvSpPr>
          <p:nvPr>
            <p:ph idx="1"/>
          </p:nvPr>
        </p:nvSpPr>
        <p:spPr>
          <a:xfrm>
            <a:off x="3543300" y="1104900"/>
            <a:ext cx="5600700" cy="4648200"/>
          </a:xfrm>
        </p:spPr>
        <p:txBody>
          <a:bodyPr/>
          <a:lstStyle/>
          <a:p>
            <a:r>
              <a:rPr lang="en-US" dirty="0" smtClean="0"/>
              <a:t>For each iteration (mini-batch)</a:t>
            </a:r>
          </a:p>
          <a:p>
            <a:pPr lvl="1"/>
            <a:r>
              <a:rPr lang="en-US" dirty="0" smtClean="0"/>
              <a:t>A forward pass</a:t>
            </a:r>
          </a:p>
          <a:p>
            <a:pPr lvl="1"/>
            <a:r>
              <a:rPr lang="en-US" dirty="0" smtClean="0"/>
              <a:t>Then a backward pass</a:t>
            </a:r>
          </a:p>
          <a:p>
            <a:endParaRPr lang="en-US" dirty="0" smtClean="0"/>
          </a:p>
          <a:p>
            <a:r>
              <a:rPr lang="en-US" dirty="0" smtClean="0"/>
              <a:t>Each time only data of two layers are used</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16</a:t>
            </a:fld>
            <a:endParaRPr lang="en-US" altLang="en-US" sz="1600" dirty="0"/>
          </a:p>
        </p:txBody>
      </p:sp>
      <p:sp>
        <p:nvSpPr>
          <p:cNvPr id="8" name="Oval 7"/>
          <p:cNvSpPr/>
          <p:nvPr/>
        </p:nvSpPr>
        <p:spPr bwMode="auto">
          <a:xfrm>
            <a:off x="548640" y="4481974"/>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9" name="Oval 8"/>
          <p:cNvSpPr/>
          <p:nvPr/>
        </p:nvSpPr>
        <p:spPr bwMode="auto">
          <a:xfrm>
            <a:off x="1119656" y="4481974"/>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0" name="Oval 9"/>
          <p:cNvSpPr/>
          <p:nvPr/>
        </p:nvSpPr>
        <p:spPr bwMode="auto">
          <a:xfrm>
            <a:off x="1665293" y="4496821"/>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1" name="Oval 10"/>
          <p:cNvSpPr/>
          <p:nvPr/>
        </p:nvSpPr>
        <p:spPr bwMode="auto">
          <a:xfrm>
            <a:off x="2166517" y="4504245"/>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2" name="Oval 11"/>
          <p:cNvSpPr/>
          <p:nvPr/>
        </p:nvSpPr>
        <p:spPr bwMode="auto">
          <a:xfrm>
            <a:off x="2712155" y="4519092"/>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3" name="Oval 12"/>
          <p:cNvSpPr/>
          <p:nvPr/>
        </p:nvSpPr>
        <p:spPr bwMode="auto">
          <a:xfrm>
            <a:off x="3283170" y="4519092"/>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4" name="Oval 13"/>
          <p:cNvSpPr/>
          <p:nvPr/>
        </p:nvSpPr>
        <p:spPr bwMode="auto">
          <a:xfrm>
            <a:off x="1121771" y="3695072"/>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5" name="Oval 14"/>
          <p:cNvSpPr/>
          <p:nvPr/>
        </p:nvSpPr>
        <p:spPr bwMode="auto">
          <a:xfrm>
            <a:off x="1667407" y="3709919"/>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6" name="Oval 15"/>
          <p:cNvSpPr/>
          <p:nvPr/>
        </p:nvSpPr>
        <p:spPr bwMode="auto">
          <a:xfrm>
            <a:off x="2168633" y="3717342"/>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7" name="Oval 16"/>
          <p:cNvSpPr/>
          <p:nvPr/>
        </p:nvSpPr>
        <p:spPr bwMode="auto">
          <a:xfrm>
            <a:off x="2714270" y="3732190"/>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18" name="Straight Connector 17"/>
          <p:cNvCxnSpPr>
            <a:stCxn id="8" idx="0"/>
            <a:endCxn id="14" idx="4"/>
          </p:cNvCxnSpPr>
          <p:nvPr/>
        </p:nvCxnSpPr>
        <p:spPr bwMode="auto">
          <a:xfrm rot="5400000" flipH="1" flipV="1">
            <a:off x="724003" y="3954141"/>
            <a:ext cx="482535" cy="573131"/>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19" name="Straight Connector 18"/>
          <p:cNvCxnSpPr>
            <a:stCxn id="9" idx="0"/>
            <a:endCxn id="15" idx="4"/>
          </p:cNvCxnSpPr>
          <p:nvPr/>
        </p:nvCxnSpPr>
        <p:spPr bwMode="auto">
          <a:xfrm rot="5400000" flipH="1" flipV="1">
            <a:off x="1289753" y="3974254"/>
            <a:ext cx="467687" cy="54775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0" name="Straight Connector 19"/>
          <p:cNvCxnSpPr>
            <a:stCxn id="10" idx="0"/>
            <a:endCxn id="16" idx="4"/>
          </p:cNvCxnSpPr>
          <p:nvPr/>
        </p:nvCxnSpPr>
        <p:spPr bwMode="auto">
          <a:xfrm rot="5400000" flipH="1" flipV="1">
            <a:off x="1809472" y="4007595"/>
            <a:ext cx="475111" cy="503340"/>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1" name="Straight Connector 20"/>
          <p:cNvCxnSpPr>
            <a:stCxn id="11" idx="0"/>
            <a:endCxn id="17" idx="4"/>
          </p:cNvCxnSpPr>
          <p:nvPr/>
        </p:nvCxnSpPr>
        <p:spPr bwMode="auto">
          <a:xfrm rot="5400000" flipH="1" flipV="1">
            <a:off x="2336615" y="3996525"/>
            <a:ext cx="467687" cy="54775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2" name="Straight Connector 21"/>
          <p:cNvCxnSpPr>
            <a:stCxn id="14" idx="4"/>
            <a:endCxn id="9" idx="0"/>
          </p:cNvCxnSpPr>
          <p:nvPr/>
        </p:nvCxnSpPr>
        <p:spPr bwMode="auto">
          <a:xfrm rot="5400000">
            <a:off x="1009510" y="4239649"/>
            <a:ext cx="482535" cy="211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3" name="Straight Connector 22"/>
          <p:cNvCxnSpPr>
            <a:stCxn id="15" idx="4"/>
            <a:endCxn id="10" idx="0"/>
          </p:cNvCxnSpPr>
          <p:nvPr/>
        </p:nvCxnSpPr>
        <p:spPr bwMode="auto">
          <a:xfrm rot="5400000">
            <a:off x="1555148" y="4254496"/>
            <a:ext cx="482535" cy="211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4" name="Straight Connector 23"/>
          <p:cNvCxnSpPr>
            <a:stCxn id="16" idx="4"/>
            <a:endCxn id="11" idx="0"/>
          </p:cNvCxnSpPr>
          <p:nvPr/>
        </p:nvCxnSpPr>
        <p:spPr bwMode="auto">
          <a:xfrm rot="5400000">
            <a:off x="2056373" y="4261920"/>
            <a:ext cx="482535" cy="211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5" name="Straight Connector 24"/>
          <p:cNvCxnSpPr>
            <a:stCxn id="17" idx="4"/>
            <a:endCxn id="12" idx="0"/>
          </p:cNvCxnSpPr>
          <p:nvPr/>
        </p:nvCxnSpPr>
        <p:spPr bwMode="auto">
          <a:xfrm rot="5400000">
            <a:off x="2602010" y="4276767"/>
            <a:ext cx="482535" cy="211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6" name="Straight Connector 25"/>
          <p:cNvCxnSpPr>
            <a:stCxn id="17" idx="4"/>
            <a:endCxn id="13" idx="0"/>
          </p:cNvCxnSpPr>
          <p:nvPr/>
        </p:nvCxnSpPr>
        <p:spPr bwMode="auto">
          <a:xfrm rot="16200000" flipH="1">
            <a:off x="2887517" y="3993375"/>
            <a:ext cx="482535" cy="568901"/>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7" name="Straight Connector 26"/>
          <p:cNvCxnSpPr>
            <a:stCxn id="16" idx="4"/>
            <a:endCxn id="12" idx="0"/>
          </p:cNvCxnSpPr>
          <p:nvPr/>
        </p:nvCxnSpPr>
        <p:spPr bwMode="auto">
          <a:xfrm rot="16200000" flipH="1">
            <a:off x="2321767" y="3998640"/>
            <a:ext cx="497382" cy="5435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8" name="Straight Connector 27"/>
          <p:cNvCxnSpPr>
            <a:stCxn id="15" idx="4"/>
            <a:endCxn id="11" idx="0"/>
          </p:cNvCxnSpPr>
          <p:nvPr/>
        </p:nvCxnSpPr>
        <p:spPr bwMode="auto">
          <a:xfrm rot="16200000" flipH="1">
            <a:off x="1802049" y="4009711"/>
            <a:ext cx="489958" cy="499110"/>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9" name="Straight Connector 28"/>
          <p:cNvCxnSpPr>
            <a:stCxn id="14" idx="4"/>
            <a:endCxn id="10" idx="0"/>
          </p:cNvCxnSpPr>
          <p:nvPr/>
        </p:nvCxnSpPr>
        <p:spPr bwMode="auto">
          <a:xfrm rot="16200000" flipH="1">
            <a:off x="1274905" y="3976369"/>
            <a:ext cx="497382" cy="5435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sp>
        <p:nvSpPr>
          <p:cNvPr id="30" name="Oval 29"/>
          <p:cNvSpPr/>
          <p:nvPr/>
        </p:nvSpPr>
        <p:spPr bwMode="auto">
          <a:xfrm>
            <a:off x="1667407" y="2848780"/>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1" name="Oval 30"/>
          <p:cNvSpPr/>
          <p:nvPr/>
        </p:nvSpPr>
        <p:spPr bwMode="auto">
          <a:xfrm>
            <a:off x="2168633" y="2856204"/>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32" name="Straight Connector 31"/>
          <p:cNvCxnSpPr>
            <a:stCxn id="15" idx="0"/>
            <a:endCxn id="30" idx="4"/>
          </p:cNvCxnSpPr>
          <p:nvPr/>
        </p:nvCxnSpPr>
        <p:spPr bwMode="auto">
          <a:xfrm rot="5400000" flipH="1" flipV="1">
            <a:off x="1519087" y="3431645"/>
            <a:ext cx="556771" cy="13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3" name="Straight Connector 32"/>
          <p:cNvCxnSpPr>
            <a:stCxn id="16" idx="0"/>
            <a:endCxn id="31" idx="4"/>
          </p:cNvCxnSpPr>
          <p:nvPr/>
        </p:nvCxnSpPr>
        <p:spPr bwMode="auto">
          <a:xfrm rot="5400000" flipH="1" flipV="1">
            <a:off x="2020312" y="3439069"/>
            <a:ext cx="556771" cy="13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4" name="Straight Connector 33"/>
          <p:cNvCxnSpPr>
            <a:stCxn id="14" idx="0"/>
            <a:endCxn id="30" idx="4"/>
          </p:cNvCxnSpPr>
          <p:nvPr/>
        </p:nvCxnSpPr>
        <p:spPr bwMode="auto">
          <a:xfrm rot="5400000" flipH="1" flipV="1">
            <a:off x="1253692" y="3151291"/>
            <a:ext cx="541923" cy="545637"/>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5" name="Straight Connector 34"/>
          <p:cNvCxnSpPr>
            <a:stCxn id="16" idx="0"/>
            <a:endCxn id="30" idx="4"/>
          </p:cNvCxnSpPr>
          <p:nvPr/>
        </p:nvCxnSpPr>
        <p:spPr bwMode="auto">
          <a:xfrm rot="16200000" flipV="1">
            <a:off x="1765988" y="3184633"/>
            <a:ext cx="564194" cy="50122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6" name="Straight Connector 35"/>
          <p:cNvCxnSpPr>
            <a:stCxn id="17" idx="0"/>
            <a:endCxn id="30" idx="4"/>
          </p:cNvCxnSpPr>
          <p:nvPr/>
        </p:nvCxnSpPr>
        <p:spPr bwMode="auto">
          <a:xfrm rot="16200000" flipV="1">
            <a:off x="2031383" y="2919237"/>
            <a:ext cx="579041" cy="104686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7" name="Straight Connector 36"/>
          <p:cNvCxnSpPr>
            <a:stCxn id="14" idx="0"/>
            <a:endCxn id="31" idx="4"/>
          </p:cNvCxnSpPr>
          <p:nvPr/>
        </p:nvCxnSpPr>
        <p:spPr bwMode="auto">
          <a:xfrm rot="5400000" flipH="1" flipV="1">
            <a:off x="1508017" y="2904390"/>
            <a:ext cx="534500" cy="104686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8" name="Straight Connector 37"/>
          <p:cNvCxnSpPr>
            <a:stCxn id="15" idx="0"/>
            <a:endCxn id="31" idx="4"/>
          </p:cNvCxnSpPr>
          <p:nvPr/>
        </p:nvCxnSpPr>
        <p:spPr bwMode="auto">
          <a:xfrm rot="5400000" flipH="1" flipV="1">
            <a:off x="1773412" y="3184633"/>
            <a:ext cx="549347" cy="50122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9" name="Straight Connector 38"/>
          <p:cNvCxnSpPr>
            <a:stCxn id="17" idx="0"/>
            <a:endCxn id="31" idx="4"/>
          </p:cNvCxnSpPr>
          <p:nvPr/>
        </p:nvCxnSpPr>
        <p:spPr bwMode="auto">
          <a:xfrm rot="16200000" flipV="1">
            <a:off x="2285707" y="3173562"/>
            <a:ext cx="571618" cy="545637"/>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sp>
        <p:nvSpPr>
          <p:cNvPr id="40" name="Oval 39"/>
          <p:cNvSpPr/>
          <p:nvPr/>
        </p:nvSpPr>
        <p:spPr bwMode="auto">
          <a:xfrm>
            <a:off x="1121771" y="1943100"/>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1" name="Oval 40"/>
          <p:cNvSpPr/>
          <p:nvPr/>
        </p:nvSpPr>
        <p:spPr bwMode="auto">
          <a:xfrm>
            <a:off x="1667407" y="1957947"/>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2" name="Oval 41"/>
          <p:cNvSpPr/>
          <p:nvPr/>
        </p:nvSpPr>
        <p:spPr bwMode="auto">
          <a:xfrm>
            <a:off x="2168633" y="1965371"/>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3" name="Oval 42"/>
          <p:cNvSpPr/>
          <p:nvPr/>
        </p:nvSpPr>
        <p:spPr bwMode="auto">
          <a:xfrm>
            <a:off x="2714270" y="1980218"/>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44" name="Straight Connector 43"/>
          <p:cNvCxnSpPr>
            <a:stCxn id="30" idx="0"/>
            <a:endCxn id="41" idx="4"/>
          </p:cNvCxnSpPr>
          <p:nvPr/>
        </p:nvCxnSpPr>
        <p:spPr bwMode="auto">
          <a:xfrm rot="5400000" flipH="1" flipV="1">
            <a:off x="1504240" y="2555660"/>
            <a:ext cx="586465" cy="13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 name="Straight Connector 44"/>
          <p:cNvCxnSpPr>
            <a:stCxn id="31" idx="0"/>
            <a:endCxn id="42" idx="4"/>
          </p:cNvCxnSpPr>
          <p:nvPr/>
        </p:nvCxnSpPr>
        <p:spPr bwMode="auto">
          <a:xfrm rot="5400000" flipH="1" flipV="1">
            <a:off x="2005464" y="2563083"/>
            <a:ext cx="586465" cy="13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6" name="Straight Connector 45"/>
          <p:cNvCxnSpPr>
            <a:stCxn id="30" idx="0"/>
            <a:endCxn id="40" idx="4"/>
          </p:cNvCxnSpPr>
          <p:nvPr/>
        </p:nvCxnSpPr>
        <p:spPr bwMode="auto">
          <a:xfrm rot="16200000" flipV="1">
            <a:off x="1223998" y="2275305"/>
            <a:ext cx="601312" cy="54563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7" name="Straight Connector 46"/>
          <p:cNvCxnSpPr>
            <a:stCxn id="31" idx="0"/>
            <a:endCxn id="40" idx="4"/>
          </p:cNvCxnSpPr>
          <p:nvPr/>
        </p:nvCxnSpPr>
        <p:spPr bwMode="auto">
          <a:xfrm rot="16200000" flipV="1">
            <a:off x="1470899" y="2028404"/>
            <a:ext cx="608736" cy="10468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8" name="Straight Connector 47"/>
          <p:cNvCxnSpPr>
            <a:stCxn id="31" idx="0"/>
            <a:endCxn id="41" idx="4"/>
          </p:cNvCxnSpPr>
          <p:nvPr/>
        </p:nvCxnSpPr>
        <p:spPr bwMode="auto">
          <a:xfrm rot="16200000" flipV="1">
            <a:off x="1751141" y="2308647"/>
            <a:ext cx="593889" cy="5012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9" name="Straight Connector 48"/>
          <p:cNvCxnSpPr>
            <a:stCxn id="30" idx="0"/>
            <a:endCxn id="42" idx="4"/>
          </p:cNvCxnSpPr>
          <p:nvPr/>
        </p:nvCxnSpPr>
        <p:spPr bwMode="auto">
          <a:xfrm rot="5400000" flipH="1" flipV="1">
            <a:off x="1758565" y="2308647"/>
            <a:ext cx="579041" cy="5012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0" name="Straight Connector 49"/>
          <p:cNvCxnSpPr>
            <a:stCxn id="30" idx="0"/>
            <a:endCxn id="43" idx="4"/>
          </p:cNvCxnSpPr>
          <p:nvPr/>
        </p:nvCxnSpPr>
        <p:spPr bwMode="auto">
          <a:xfrm rot="5400000" flipH="1" flipV="1">
            <a:off x="2038806" y="2043252"/>
            <a:ext cx="564194" cy="10468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1" name="Straight Connector 50"/>
          <p:cNvCxnSpPr>
            <a:stCxn id="31" idx="0"/>
            <a:endCxn id="43" idx="4"/>
          </p:cNvCxnSpPr>
          <p:nvPr/>
        </p:nvCxnSpPr>
        <p:spPr bwMode="auto">
          <a:xfrm rot="5400000" flipH="1" flipV="1">
            <a:off x="2285707" y="2297576"/>
            <a:ext cx="571618" cy="545637"/>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2" name="Rectangle 51"/>
          <p:cNvSpPr/>
          <p:nvPr/>
        </p:nvSpPr>
        <p:spPr bwMode="auto">
          <a:xfrm>
            <a:off x="411480" y="1851660"/>
            <a:ext cx="3268980" cy="1463040"/>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3" name="TextBox 52"/>
          <p:cNvSpPr txBox="1"/>
          <p:nvPr/>
        </p:nvSpPr>
        <p:spPr>
          <a:xfrm>
            <a:off x="266700" y="1314450"/>
            <a:ext cx="3124200" cy="461665"/>
          </a:xfrm>
          <a:prstGeom prst="rect">
            <a:avLst/>
          </a:prstGeom>
          <a:noFill/>
        </p:spPr>
        <p:txBody>
          <a:bodyPr wrap="square" rtlCol="0">
            <a:spAutoFit/>
          </a:bodyPr>
          <a:lstStyle/>
          <a:p>
            <a:r>
              <a:rPr lang="en-US" sz="2400" dirty="0" smtClean="0"/>
              <a:t>Class probabilities</a:t>
            </a:r>
            <a:endParaRPr lang="en-US" sz="2400" dirty="0"/>
          </a:p>
        </p:txBody>
      </p:sp>
      <p:sp>
        <p:nvSpPr>
          <p:cNvPr id="55" name="TextBox 54"/>
          <p:cNvSpPr txBox="1"/>
          <p:nvPr/>
        </p:nvSpPr>
        <p:spPr>
          <a:xfrm>
            <a:off x="171450" y="4953000"/>
            <a:ext cx="3124200" cy="461665"/>
          </a:xfrm>
          <a:prstGeom prst="rect">
            <a:avLst/>
          </a:prstGeom>
          <a:noFill/>
        </p:spPr>
        <p:txBody>
          <a:bodyPr wrap="square" rtlCol="0">
            <a:spAutoFit/>
          </a:bodyPr>
          <a:lstStyle/>
          <a:p>
            <a:r>
              <a:rPr lang="en-US" sz="2400" dirty="0" smtClean="0"/>
              <a:t>Training images</a:t>
            </a:r>
            <a:endParaRPr lang="en-US" sz="2400" dirty="0"/>
          </a:p>
        </p:txBody>
      </p:sp>
      <p:sp>
        <p:nvSpPr>
          <p:cNvPr id="56" name="Up Arrow 55"/>
          <p:cNvSpPr/>
          <p:nvPr/>
        </p:nvSpPr>
        <p:spPr bwMode="auto">
          <a:xfrm flipV="1">
            <a:off x="3276600" y="3448050"/>
            <a:ext cx="304800" cy="914400"/>
          </a:xfrm>
          <a:prstGeom prst="upArrow">
            <a:avLst/>
          </a:prstGeom>
          <a:solidFill>
            <a:srgbClr val="FF5757"/>
          </a:solid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Layer-by-layer computation for DNN</a:t>
            </a:r>
            <a:endParaRPr lang="en-US" dirty="0"/>
          </a:p>
        </p:txBody>
      </p:sp>
      <p:sp>
        <p:nvSpPr>
          <p:cNvPr id="3" name="Content Placeholder 2"/>
          <p:cNvSpPr>
            <a:spLocks noGrp="1"/>
          </p:cNvSpPr>
          <p:nvPr>
            <p:ph idx="1"/>
          </p:nvPr>
        </p:nvSpPr>
        <p:spPr>
          <a:xfrm>
            <a:off x="3543300" y="1104900"/>
            <a:ext cx="5600700" cy="4648200"/>
          </a:xfrm>
        </p:spPr>
        <p:txBody>
          <a:bodyPr/>
          <a:lstStyle/>
          <a:p>
            <a:r>
              <a:rPr lang="en-US" dirty="0" smtClean="0"/>
              <a:t>For each iteration (mini-batch)</a:t>
            </a:r>
          </a:p>
          <a:p>
            <a:pPr lvl="1"/>
            <a:r>
              <a:rPr lang="en-US" dirty="0" smtClean="0"/>
              <a:t>A forward pass</a:t>
            </a:r>
          </a:p>
          <a:p>
            <a:pPr lvl="1"/>
            <a:r>
              <a:rPr lang="en-US" dirty="0" smtClean="0"/>
              <a:t>Then a backward pass</a:t>
            </a:r>
          </a:p>
          <a:p>
            <a:endParaRPr lang="en-US" dirty="0" smtClean="0"/>
          </a:p>
          <a:p>
            <a:r>
              <a:rPr lang="en-US" dirty="0" smtClean="0"/>
              <a:t>Each time only data of two layers are used</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17</a:t>
            </a:fld>
            <a:endParaRPr lang="en-US" altLang="en-US" sz="1600" dirty="0"/>
          </a:p>
        </p:txBody>
      </p:sp>
      <p:sp>
        <p:nvSpPr>
          <p:cNvPr id="8" name="Oval 7"/>
          <p:cNvSpPr/>
          <p:nvPr/>
        </p:nvSpPr>
        <p:spPr bwMode="auto">
          <a:xfrm>
            <a:off x="548640" y="4481974"/>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9" name="Oval 8"/>
          <p:cNvSpPr/>
          <p:nvPr/>
        </p:nvSpPr>
        <p:spPr bwMode="auto">
          <a:xfrm>
            <a:off x="1119656" y="4481974"/>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0" name="Oval 9"/>
          <p:cNvSpPr/>
          <p:nvPr/>
        </p:nvSpPr>
        <p:spPr bwMode="auto">
          <a:xfrm>
            <a:off x="1665293" y="4496821"/>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1" name="Oval 10"/>
          <p:cNvSpPr/>
          <p:nvPr/>
        </p:nvSpPr>
        <p:spPr bwMode="auto">
          <a:xfrm>
            <a:off x="2166517" y="4504245"/>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2" name="Oval 11"/>
          <p:cNvSpPr/>
          <p:nvPr/>
        </p:nvSpPr>
        <p:spPr bwMode="auto">
          <a:xfrm>
            <a:off x="2712155" y="4519092"/>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3" name="Oval 12"/>
          <p:cNvSpPr/>
          <p:nvPr/>
        </p:nvSpPr>
        <p:spPr bwMode="auto">
          <a:xfrm>
            <a:off x="3283170" y="4519092"/>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4" name="Oval 13"/>
          <p:cNvSpPr/>
          <p:nvPr/>
        </p:nvSpPr>
        <p:spPr bwMode="auto">
          <a:xfrm>
            <a:off x="1121771" y="3695072"/>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5" name="Oval 14"/>
          <p:cNvSpPr/>
          <p:nvPr/>
        </p:nvSpPr>
        <p:spPr bwMode="auto">
          <a:xfrm>
            <a:off x="1667407" y="3709919"/>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6" name="Oval 15"/>
          <p:cNvSpPr/>
          <p:nvPr/>
        </p:nvSpPr>
        <p:spPr bwMode="auto">
          <a:xfrm>
            <a:off x="2168633" y="3717342"/>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7" name="Oval 16"/>
          <p:cNvSpPr/>
          <p:nvPr/>
        </p:nvSpPr>
        <p:spPr bwMode="auto">
          <a:xfrm>
            <a:off x="2714270" y="3732190"/>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18" name="Straight Connector 17"/>
          <p:cNvCxnSpPr>
            <a:stCxn id="8" idx="0"/>
            <a:endCxn id="14" idx="4"/>
          </p:cNvCxnSpPr>
          <p:nvPr/>
        </p:nvCxnSpPr>
        <p:spPr bwMode="auto">
          <a:xfrm rot="5400000" flipH="1" flipV="1">
            <a:off x="724003" y="3954141"/>
            <a:ext cx="482535" cy="573131"/>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19" name="Straight Connector 18"/>
          <p:cNvCxnSpPr>
            <a:stCxn id="9" idx="0"/>
            <a:endCxn id="15" idx="4"/>
          </p:cNvCxnSpPr>
          <p:nvPr/>
        </p:nvCxnSpPr>
        <p:spPr bwMode="auto">
          <a:xfrm rot="5400000" flipH="1" flipV="1">
            <a:off x="1289753" y="3974254"/>
            <a:ext cx="467687" cy="54775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0" name="Straight Connector 19"/>
          <p:cNvCxnSpPr>
            <a:stCxn id="10" idx="0"/>
            <a:endCxn id="16" idx="4"/>
          </p:cNvCxnSpPr>
          <p:nvPr/>
        </p:nvCxnSpPr>
        <p:spPr bwMode="auto">
          <a:xfrm rot="5400000" flipH="1" flipV="1">
            <a:off x="1809472" y="4007595"/>
            <a:ext cx="475111" cy="503340"/>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1" name="Straight Connector 20"/>
          <p:cNvCxnSpPr>
            <a:stCxn id="11" idx="0"/>
            <a:endCxn id="17" idx="4"/>
          </p:cNvCxnSpPr>
          <p:nvPr/>
        </p:nvCxnSpPr>
        <p:spPr bwMode="auto">
          <a:xfrm rot="5400000" flipH="1" flipV="1">
            <a:off x="2336615" y="3996525"/>
            <a:ext cx="467687" cy="54775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2" name="Straight Connector 21"/>
          <p:cNvCxnSpPr>
            <a:stCxn id="14" idx="4"/>
            <a:endCxn id="9" idx="0"/>
          </p:cNvCxnSpPr>
          <p:nvPr/>
        </p:nvCxnSpPr>
        <p:spPr bwMode="auto">
          <a:xfrm rot="5400000">
            <a:off x="1009510" y="4239649"/>
            <a:ext cx="482535" cy="211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3" name="Straight Connector 22"/>
          <p:cNvCxnSpPr>
            <a:stCxn id="15" idx="4"/>
            <a:endCxn id="10" idx="0"/>
          </p:cNvCxnSpPr>
          <p:nvPr/>
        </p:nvCxnSpPr>
        <p:spPr bwMode="auto">
          <a:xfrm rot="5400000">
            <a:off x="1555148" y="4254496"/>
            <a:ext cx="482535" cy="211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4" name="Straight Connector 23"/>
          <p:cNvCxnSpPr>
            <a:stCxn id="16" idx="4"/>
            <a:endCxn id="11" idx="0"/>
          </p:cNvCxnSpPr>
          <p:nvPr/>
        </p:nvCxnSpPr>
        <p:spPr bwMode="auto">
          <a:xfrm rot="5400000">
            <a:off x="2056373" y="4261920"/>
            <a:ext cx="482535" cy="211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5" name="Straight Connector 24"/>
          <p:cNvCxnSpPr>
            <a:stCxn id="17" idx="4"/>
            <a:endCxn id="12" idx="0"/>
          </p:cNvCxnSpPr>
          <p:nvPr/>
        </p:nvCxnSpPr>
        <p:spPr bwMode="auto">
          <a:xfrm rot="5400000">
            <a:off x="2602010" y="4276767"/>
            <a:ext cx="482535" cy="211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6" name="Straight Connector 25"/>
          <p:cNvCxnSpPr>
            <a:stCxn id="17" idx="4"/>
            <a:endCxn id="13" idx="0"/>
          </p:cNvCxnSpPr>
          <p:nvPr/>
        </p:nvCxnSpPr>
        <p:spPr bwMode="auto">
          <a:xfrm rot="16200000" flipH="1">
            <a:off x="2887517" y="3993375"/>
            <a:ext cx="482535" cy="568901"/>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7" name="Straight Connector 26"/>
          <p:cNvCxnSpPr>
            <a:stCxn id="16" idx="4"/>
            <a:endCxn id="12" idx="0"/>
          </p:cNvCxnSpPr>
          <p:nvPr/>
        </p:nvCxnSpPr>
        <p:spPr bwMode="auto">
          <a:xfrm rot="16200000" flipH="1">
            <a:off x="2321767" y="3998640"/>
            <a:ext cx="497382" cy="5435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8" name="Straight Connector 27"/>
          <p:cNvCxnSpPr>
            <a:stCxn id="15" idx="4"/>
            <a:endCxn id="11" idx="0"/>
          </p:cNvCxnSpPr>
          <p:nvPr/>
        </p:nvCxnSpPr>
        <p:spPr bwMode="auto">
          <a:xfrm rot="16200000" flipH="1">
            <a:off x="1802049" y="4009711"/>
            <a:ext cx="489958" cy="499110"/>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9" name="Straight Connector 28"/>
          <p:cNvCxnSpPr>
            <a:stCxn id="14" idx="4"/>
            <a:endCxn id="10" idx="0"/>
          </p:cNvCxnSpPr>
          <p:nvPr/>
        </p:nvCxnSpPr>
        <p:spPr bwMode="auto">
          <a:xfrm rot="16200000" flipH="1">
            <a:off x="1274905" y="3976369"/>
            <a:ext cx="497382" cy="5435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sp>
        <p:nvSpPr>
          <p:cNvPr id="30" name="Oval 29"/>
          <p:cNvSpPr/>
          <p:nvPr/>
        </p:nvSpPr>
        <p:spPr bwMode="auto">
          <a:xfrm>
            <a:off x="1667407" y="2848780"/>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1" name="Oval 30"/>
          <p:cNvSpPr/>
          <p:nvPr/>
        </p:nvSpPr>
        <p:spPr bwMode="auto">
          <a:xfrm>
            <a:off x="2168633" y="2856204"/>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32" name="Straight Connector 31"/>
          <p:cNvCxnSpPr>
            <a:stCxn id="15" idx="0"/>
            <a:endCxn id="30" idx="4"/>
          </p:cNvCxnSpPr>
          <p:nvPr/>
        </p:nvCxnSpPr>
        <p:spPr bwMode="auto">
          <a:xfrm rot="5400000" flipH="1" flipV="1">
            <a:off x="1519087" y="3431645"/>
            <a:ext cx="556771" cy="13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3" name="Straight Connector 32"/>
          <p:cNvCxnSpPr>
            <a:stCxn id="16" idx="0"/>
            <a:endCxn id="31" idx="4"/>
          </p:cNvCxnSpPr>
          <p:nvPr/>
        </p:nvCxnSpPr>
        <p:spPr bwMode="auto">
          <a:xfrm rot="5400000" flipH="1" flipV="1">
            <a:off x="2020312" y="3439069"/>
            <a:ext cx="556771" cy="13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4" name="Straight Connector 33"/>
          <p:cNvCxnSpPr>
            <a:stCxn id="14" idx="0"/>
            <a:endCxn id="30" idx="4"/>
          </p:cNvCxnSpPr>
          <p:nvPr/>
        </p:nvCxnSpPr>
        <p:spPr bwMode="auto">
          <a:xfrm rot="5400000" flipH="1" flipV="1">
            <a:off x="1253692" y="3151291"/>
            <a:ext cx="541923" cy="54563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5" name="Straight Connector 34"/>
          <p:cNvCxnSpPr>
            <a:stCxn id="16" idx="0"/>
            <a:endCxn id="30" idx="4"/>
          </p:cNvCxnSpPr>
          <p:nvPr/>
        </p:nvCxnSpPr>
        <p:spPr bwMode="auto">
          <a:xfrm rot="16200000" flipV="1">
            <a:off x="1765988" y="3184633"/>
            <a:ext cx="564194" cy="5012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6" name="Straight Connector 35"/>
          <p:cNvCxnSpPr>
            <a:stCxn id="17" idx="0"/>
            <a:endCxn id="30" idx="4"/>
          </p:cNvCxnSpPr>
          <p:nvPr/>
        </p:nvCxnSpPr>
        <p:spPr bwMode="auto">
          <a:xfrm rot="16200000" flipV="1">
            <a:off x="2031383" y="2919237"/>
            <a:ext cx="579041" cy="10468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7" name="Straight Connector 36"/>
          <p:cNvCxnSpPr>
            <a:stCxn id="14" idx="0"/>
            <a:endCxn id="31" idx="4"/>
          </p:cNvCxnSpPr>
          <p:nvPr/>
        </p:nvCxnSpPr>
        <p:spPr bwMode="auto">
          <a:xfrm rot="5400000" flipH="1" flipV="1">
            <a:off x="1508017" y="2904390"/>
            <a:ext cx="534500" cy="10468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8" name="Straight Connector 37"/>
          <p:cNvCxnSpPr>
            <a:stCxn id="15" idx="0"/>
            <a:endCxn id="31" idx="4"/>
          </p:cNvCxnSpPr>
          <p:nvPr/>
        </p:nvCxnSpPr>
        <p:spPr bwMode="auto">
          <a:xfrm rot="5400000" flipH="1" flipV="1">
            <a:off x="1773412" y="3184633"/>
            <a:ext cx="549347" cy="5012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9" name="Straight Connector 38"/>
          <p:cNvCxnSpPr>
            <a:stCxn id="17" idx="0"/>
            <a:endCxn id="31" idx="4"/>
          </p:cNvCxnSpPr>
          <p:nvPr/>
        </p:nvCxnSpPr>
        <p:spPr bwMode="auto">
          <a:xfrm rot="16200000" flipV="1">
            <a:off x="2285707" y="3173562"/>
            <a:ext cx="571618" cy="545637"/>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40" name="Oval 39"/>
          <p:cNvSpPr/>
          <p:nvPr/>
        </p:nvSpPr>
        <p:spPr bwMode="auto">
          <a:xfrm>
            <a:off x="1121771" y="1943100"/>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1" name="Oval 40"/>
          <p:cNvSpPr/>
          <p:nvPr/>
        </p:nvSpPr>
        <p:spPr bwMode="auto">
          <a:xfrm>
            <a:off x="1667407" y="1957947"/>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2" name="Oval 41"/>
          <p:cNvSpPr/>
          <p:nvPr/>
        </p:nvSpPr>
        <p:spPr bwMode="auto">
          <a:xfrm>
            <a:off x="2168633" y="1965371"/>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3" name="Oval 42"/>
          <p:cNvSpPr/>
          <p:nvPr/>
        </p:nvSpPr>
        <p:spPr bwMode="auto">
          <a:xfrm>
            <a:off x="2714270" y="1980218"/>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44" name="Straight Connector 43"/>
          <p:cNvCxnSpPr>
            <a:stCxn id="30" idx="0"/>
            <a:endCxn id="41" idx="4"/>
          </p:cNvCxnSpPr>
          <p:nvPr/>
        </p:nvCxnSpPr>
        <p:spPr bwMode="auto">
          <a:xfrm rot="5400000" flipH="1" flipV="1">
            <a:off x="1504240" y="2555660"/>
            <a:ext cx="586465" cy="13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5" name="Straight Connector 44"/>
          <p:cNvCxnSpPr>
            <a:stCxn id="31" idx="0"/>
            <a:endCxn id="42" idx="4"/>
          </p:cNvCxnSpPr>
          <p:nvPr/>
        </p:nvCxnSpPr>
        <p:spPr bwMode="auto">
          <a:xfrm rot="5400000" flipH="1" flipV="1">
            <a:off x="2005464" y="2563083"/>
            <a:ext cx="586465" cy="13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6" name="Straight Connector 45"/>
          <p:cNvCxnSpPr>
            <a:stCxn id="30" idx="0"/>
            <a:endCxn id="40" idx="4"/>
          </p:cNvCxnSpPr>
          <p:nvPr/>
        </p:nvCxnSpPr>
        <p:spPr bwMode="auto">
          <a:xfrm rot="16200000" flipV="1">
            <a:off x="1223998" y="2275305"/>
            <a:ext cx="601312" cy="545637"/>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7" name="Straight Connector 46"/>
          <p:cNvCxnSpPr>
            <a:stCxn id="31" idx="0"/>
            <a:endCxn id="40" idx="4"/>
          </p:cNvCxnSpPr>
          <p:nvPr/>
        </p:nvCxnSpPr>
        <p:spPr bwMode="auto">
          <a:xfrm rot="16200000" flipV="1">
            <a:off x="1470899" y="2028404"/>
            <a:ext cx="608736" cy="104686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8" name="Straight Connector 47"/>
          <p:cNvCxnSpPr>
            <a:stCxn id="31" idx="0"/>
            <a:endCxn id="41" idx="4"/>
          </p:cNvCxnSpPr>
          <p:nvPr/>
        </p:nvCxnSpPr>
        <p:spPr bwMode="auto">
          <a:xfrm rot="16200000" flipV="1">
            <a:off x="1751141" y="2308647"/>
            <a:ext cx="593889" cy="50122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9" name="Straight Connector 48"/>
          <p:cNvCxnSpPr>
            <a:stCxn id="30" idx="0"/>
            <a:endCxn id="42" idx="4"/>
          </p:cNvCxnSpPr>
          <p:nvPr/>
        </p:nvCxnSpPr>
        <p:spPr bwMode="auto">
          <a:xfrm rot="5400000" flipH="1" flipV="1">
            <a:off x="1758565" y="2308647"/>
            <a:ext cx="579041" cy="50122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50" name="Straight Connector 49"/>
          <p:cNvCxnSpPr>
            <a:stCxn id="30" idx="0"/>
            <a:endCxn id="43" idx="4"/>
          </p:cNvCxnSpPr>
          <p:nvPr/>
        </p:nvCxnSpPr>
        <p:spPr bwMode="auto">
          <a:xfrm rot="5400000" flipH="1" flipV="1">
            <a:off x="2038806" y="2043252"/>
            <a:ext cx="564194" cy="104686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51" name="Straight Connector 50"/>
          <p:cNvCxnSpPr>
            <a:stCxn id="31" idx="0"/>
            <a:endCxn id="43" idx="4"/>
          </p:cNvCxnSpPr>
          <p:nvPr/>
        </p:nvCxnSpPr>
        <p:spPr bwMode="auto">
          <a:xfrm rot="5400000" flipH="1" flipV="1">
            <a:off x="2285707" y="2297576"/>
            <a:ext cx="571618" cy="545637"/>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sp>
        <p:nvSpPr>
          <p:cNvPr id="52" name="Rectangle 51"/>
          <p:cNvSpPr/>
          <p:nvPr/>
        </p:nvSpPr>
        <p:spPr bwMode="auto">
          <a:xfrm>
            <a:off x="411480" y="2720340"/>
            <a:ext cx="3268980" cy="1463040"/>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3" name="TextBox 52"/>
          <p:cNvSpPr txBox="1"/>
          <p:nvPr/>
        </p:nvSpPr>
        <p:spPr>
          <a:xfrm>
            <a:off x="266700" y="1314450"/>
            <a:ext cx="3124200" cy="461665"/>
          </a:xfrm>
          <a:prstGeom prst="rect">
            <a:avLst/>
          </a:prstGeom>
          <a:noFill/>
        </p:spPr>
        <p:txBody>
          <a:bodyPr wrap="square" rtlCol="0">
            <a:spAutoFit/>
          </a:bodyPr>
          <a:lstStyle/>
          <a:p>
            <a:r>
              <a:rPr lang="en-US" sz="2400" dirty="0" smtClean="0"/>
              <a:t>Class probabilities</a:t>
            </a:r>
            <a:endParaRPr lang="en-US" sz="2400" dirty="0"/>
          </a:p>
        </p:txBody>
      </p:sp>
      <p:sp>
        <p:nvSpPr>
          <p:cNvPr id="55" name="TextBox 54"/>
          <p:cNvSpPr txBox="1"/>
          <p:nvPr/>
        </p:nvSpPr>
        <p:spPr>
          <a:xfrm>
            <a:off x="171450" y="4953000"/>
            <a:ext cx="3124200" cy="461665"/>
          </a:xfrm>
          <a:prstGeom prst="rect">
            <a:avLst/>
          </a:prstGeom>
          <a:noFill/>
        </p:spPr>
        <p:txBody>
          <a:bodyPr wrap="square" rtlCol="0">
            <a:spAutoFit/>
          </a:bodyPr>
          <a:lstStyle/>
          <a:p>
            <a:r>
              <a:rPr lang="en-US" sz="2400" dirty="0" smtClean="0"/>
              <a:t>Training images</a:t>
            </a:r>
            <a:endParaRPr lang="en-US" sz="2400" dirty="0"/>
          </a:p>
        </p:txBody>
      </p:sp>
      <p:sp>
        <p:nvSpPr>
          <p:cNvPr id="56" name="Up Arrow 55"/>
          <p:cNvSpPr/>
          <p:nvPr/>
        </p:nvSpPr>
        <p:spPr bwMode="auto">
          <a:xfrm flipV="1">
            <a:off x="3276600" y="4400550"/>
            <a:ext cx="304800" cy="914400"/>
          </a:xfrm>
          <a:prstGeom prst="upArrow">
            <a:avLst/>
          </a:prstGeom>
          <a:solidFill>
            <a:srgbClr val="FF5757"/>
          </a:solid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Layer-by-layer computation for DNN</a:t>
            </a:r>
            <a:endParaRPr lang="en-US" dirty="0"/>
          </a:p>
        </p:txBody>
      </p:sp>
      <p:sp>
        <p:nvSpPr>
          <p:cNvPr id="3" name="Content Placeholder 2"/>
          <p:cNvSpPr>
            <a:spLocks noGrp="1"/>
          </p:cNvSpPr>
          <p:nvPr>
            <p:ph idx="1"/>
          </p:nvPr>
        </p:nvSpPr>
        <p:spPr>
          <a:xfrm>
            <a:off x="3543300" y="1104900"/>
            <a:ext cx="5600700" cy="4648200"/>
          </a:xfrm>
        </p:spPr>
        <p:txBody>
          <a:bodyPr/>
          <a:lstStyle/>
          <a:p>
            <a:r>
              <a:rPr lang="en-US" dirty="0" smtClean="0"/>
              <a:t>For each iteration (mini-batch)</a:t>
            </a:r>
          </a:p>
          <a:p>
            <a:pPr lvl="1"/>
            <a:r>
              <a:rPr lang="en-US" dirty="0" smtClean="0"/>
              <a:t>A forward pass</a:t>
            </a:r>
          </a:p>
          <a:p>
            <a:pPr lvl="1"/>
            <a:r>
              <a:rPr lang="en-US" dirty="0" smtClean="0"/>
              <a:t>Then a backward pass</a:t>
            </a:r>
          </a:p>
          <a:p>
            <a:endParaRPr lang="en-US" dirty="0" smtClean="0"/>
          </a:p>
          <a:p>
            <a:r>
              <a:rPr lang="en-US" dirty="0" smtClean="0"/>
              <a:t>Each time only data of two layers are used</a:t>
            </a:r>
          </a:p>
          <a:p>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18</a:t>
            </a:fld>
            <a:endParaRPr lang="en-US" altLang="en-US" sz="1600" dirty="0"/>
          </a:p>
        </p:txBody>
      </p:sp>
      <p:sp>
        <p:nvSpPr>
          <p:cNvPr id="8" name="Oval 7"/>
          <p:cNvSpPr/>
          <p:nvPr/>
        </p:nvSpPr>
        <p:spPr bwMode="auto">
          <a:xfrm>
            <a:off x="548640" y="4481974"/>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9" name="Oval 8"/>
          <p:cNvSpPr/>
          <p:nvPr/>
        </p:nvSpPr>
        <p:spPr bwMode="auto">
          <a:xfrm>
            <a:off x="1119656" y="4481974"/>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0" name="Oval 9"/>
          <p:cNvSpPr/>
          <p:nvPr/>
        </p:nvSpPr>
        <p:spPr bwMode="auto">
          <a:xfrm>
            <a:off x="1665293" y="4496821"/>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1" name="Oval 10"/>
          <p:cNvSpPr/>
          <p:nvPr/>
        </p:nvSpPr>
        <p:spPr bwMode="auto">
          <a:xfrm>
            <a:off x="2166517" y="4504245"/>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2" name="Oval 11"/>
          <p:cNvSpPr/>
          <p:nvPr/>
        </p:nvSpPr>
        <p:spPr bwMode="auto">
          <a:xfrm>
            <a:off x="2712155" y="4519092"/>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3" name="Oval 12"/>
          <p:cNvSpPr/>
          <p:nvPr/>
        </p:nvSpPr>
        <p:spPr bwMode="auto">
          <a:xfrm>
            <a:off x="3283170" y="4519092"/>
            <a:ext cx="260130" cy="304368"/>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4" name="Oval 13"/>
          <p:cNvSpPr/>
          <p:nvPr/>
        </p:nvSpPr>
        <p:spPr bwMode="auto">
          <a:xfrm>
            <a:off x="1121771" y="3695072"/>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5" name="Oval 14"/>
          <p:cNvSpPr/>
          <p:nvPr/>
        </p:nvSpPr>
        <p:spPr bwMode="auto">
          <a:xfrm>
            <a:off x="1667407" y="3709919"/>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6" name="Oval 15"/>
          <p:cNvSpPr/>
          <p:nvPr/>
        </p:nvSpPr>
        <p:spPr bwMode="auto">
          <a:xfrm>
            <a:off x="2168633" y="3717342"/>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7" name="Oval 16"/>
          <p:cNvSpPr/>
          <p:nvPr/>
        </p:nvSpPr>
        <p:spPr bwMode="auto">
          <a:xfrm>
            <a:off x="2714270" y="3732190"/>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18" name="Straight Connector 17"/>
          <p:cNvCxnSpPr>
            <a:stCxn id="8" idx="0"/>
            <a:endCxn id="14" idx="4"/>
          </p:cNvCxnSpPr>
          <p:nvPr/>
        </p:nvCxnSpPr>
        <p:spPr bwMode="auto">
          <a:xfrm rot="5400000" flipH="1" flipV="1">
            <a:off x="724003" y="3954141"/>
            <a:ext cx="482535" cy="57313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 name="Straight Connector 18"/>
          <p:cNvCxnSpPr>
            <a:stCxn id="9" idx="0"/>
            <a:endCxn id="15" idx="4"/>
          </p:cNvCxnSpPr>
          <p:nvPr/>
        </p:nvCxnSpPr>
        <p:spPr bwMode="auto">
          <a:xfrm rot="5400000" flipH="1" flipV="1">
            <a:off x="1289753" y="3974254"/>
            <a:ext cx="467687" cy="54775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0" name="Straight Connector 19"/>
          <p:cNvCxnSpPr>
            <a:stCxn id="10" idx="0"/>
            <a:endCxn id="16" idx="4"/>
          </p:cNvCxnSpPr>
          <p:nvPr/>
        </p:nvCxnSpPr>
        <p:spPr bwMode="auto">
          <a:xfrm rot="5400000" flipH="1" flipV="1">
            <a:off x="1809472" y="4007595"/>
            <a:ext cx="475111" cy="50334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 name="Straight Connector 20"/>
          <p:cNvCxnSpPr>
            <a:stCxn id="11" idx="0"/>
            <a:endCxn id="17" idx="4"/>
          </p:cNvCxnSpPr>
          <p:nvPr/>
        </p:nvCxnSpPr>
        <p:spPr bwMode="auto">
          <a:xfrm rot="5400000" flipH="1" flipV="1">
            <a:off x="2336615" y="3996525"/>
            <a:ext cx="467687" cy="54775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2" name="Straight Connector 21"/>
          <p:cNvCxnSpPr>
            <a:stCxn id="14" idx="4"/>
            <a:endCxn id="9" idx="0"/>
          </p:cNvCxnSpPr>
          <p:nvPr/>
        </p:nvCxnSpPr>
        <p:spPr bwMode="auto">
          <a:xfrm rot="5400000">
            <a:off x="1009510" y="4239649"/>
            <a:ext cx="482535" cy="211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 name="Straight Connector 22"/>
          <p:cNvCxnSpPr>
            <a:stCxn id="15" idx="4"/>
            <a:endCxn id="10" idx="0"/>
          </p:cNvCxnSpPr>
          <p:nvPr/>
        </p:nvCxnSpPr>
        <p:spPr bwMode="auto">
          <a:xfrm rot="5400000">
            <a:off x="1555148" y="4254496"/>
            <a:ext cx="482535" cy="211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 name="Straight Connector 23"/>
          <p:cNvCxnSpPr>
            <a:stCxn id="16" idx="4"/>
            <a:endCxn id="11" idx="0"/>
          </p:cNvCxnSpPr>
          <p:nvPr/>
        </p:nvCxnSpPr>
        <p:spPr bwMode="auto">
          <a:xfrm rot="5400000">
            <a:off x="2056373" y="4261920"/>
            <a:ext cx="482535" cy="211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 name="Straight Connector 24"/>
          <p:cNvCxnSpPr>
            <a:stCxn id="17" idx="4"/>
            <a:endCxn id="12" idx="0"/>
          </p:cNvCxnSpPr>
          <p:nvPr/>
        </p:nvCxnSpPr>
        <p:spPr bwMode="auto">
          <a:xfrm rot="5400000">
            <a:off x="2602010" y="4276767"/>
            <a:ext cx="482535" cy="211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 name="Straight Connector 25"/>
          <p:cNvCxnSpPr>
            <a:stCxn id="17" idx="4"/>
            <a:endCxn id="13" idx="0"/>
          </p:cNvCxnSpPr>
          <p:nvPr/>
        </p:nvCxnSpPr>
        <p:spPr bwMode="auto">
          <a:xfrm rot="16200000" flipH="1">
            <a:off x="2887517" y="3993375"/>
            <a:ext cx="482535" cy="56890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 name="Straight Connector 26"/>
          <p:cNvCxnSpPr>
            <a:stCxn id="16" idx="4"/>
            <a:endCxn id="12" idx="0"/>
          </p:cNvCxnSpPr>
          <p:nvPr/>
        </p:nvCxnSpPr>
        <p:spPr bwMode="auto">
          <a:xfrm rot="16200000" flipH="1">
            <a:off x="2321767" y="3998640"/>
            <a:ext cx="497382" cy="5435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8" name="Straight Connector 27"/>
          <p:cNvCxnSpPr>
            <a:stCxn id="15" idx="4"/>
            <a:endCxn id="11" idx="0"/>
          </p:cNvCxnSpPr>
          <p:nvPr/>
        </p:nvCxnSpPr>
        <p:spPr bwMode="auto">
          <a:xfrm rot="16200000" flipH="1">
            <a:off x="1802049" y="4009711"/>
            <a:ext cx="489958" cy="49911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9" name="Straight Connector 28"/>
          <p:cNvCxnSpPr>
            <a:stCxn id="14" idx="4"/>
            <a:endCxn id="10" idx="0"/>
          </p:cNvCxnSpPr>
          <p:nvPr/>
        </p:nvCxnSpPr>
        <p:spPr bwMode="auto">
          <a:xfrm rot="16200000" flipH="1">
            <a:off x="1274905" y="3976369"/>
            <a:ext cx="497382" cy="543522"/>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0" name="Oval 29"/>
          <p:cNvSpPr/>
          <p:nvPr/>
        </p:nvSpPr>
        <p:spPr bwMode="auto">
          <a:xfrm>
            <a:off x="1667407" y="2848780"/>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1" name="Oval 30"/>
          <p:cNvSpPr/>
          <p:nvPr/>
        </p:nvSpPr>
        <p:spPr bwMode="auto">
          <a:xfrm>
            <a:off x="2168633" y="2856204"/>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32" name="Straight Connector 31"/>
          <p:cNvCxnSpPr>
            <a:stCxn id="15" idx="0"/>
            <a:endCxn id="30" idx="4"/>
          </p:cNvCxnSpPr>
          <p:nvPr/>
        </p:nvCxnSpPr>
        <p:spPr bwMode="auto">
          <a:xfrm rot="5400000" flipH="1" flipV="1">
            <a:off x="1519087" y="3431645"/>
            <a:ext cx="556771" cy="13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3" name="Straight Connector 32"/>
          <p:cNvCxnSpPr>
            <a:stCxn id="16" idx="0"/>
            <a:endCxn id="31" idx="4"/>
          </p:cNvCxnSpPr>
          <p:nvPr/>
        </p:nvCxnSpPr>
        <p:spPr bwMode="auto">
          <a:xfrm rot="5400000" flipH="1" flipV="1">
            <a:off x="2020312" y="3439069"/>
            <a:ext cx="556771" cy="13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4" name="Straight Connector 33"/>
          <p:cNvCxnSpPr>
            <a:stCxn id="14" idx="0"/>
            <a:endCxn id="30" idx="4"/>
          </p:cNvCxnSpPr>
          <p:nvPr/>
        </p:nvCxnSpPr>
        <p:spPr bwMode="auto">
          <a:xfrm rot="5400000" flipH="1" flipV="1">
            <a:off x="1253692" y="3151291"/>
            <a:ext cx="541923" cy="545637"/>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5" name="Straight Connector 34"/>
          <p:cNvCxnSpPr>
            <a:stCxn id="16" idx="0"/>
            <a:endCxn id="30" idx="4"/>
          </p:cNvCxnSpPr>
          <p:nvPr/>
        </p:nvCxnSpPr>
        <p:spPr bwMode="auto">
          <a:xfrm rot="16200000" flipV="1">
            <a:off x="1765988" y="3184633"/>
            <a:ext cx="564194" cy="50122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6" name="Straight Connector 35"/>
          <p:cNvCxnSpPr>
            <a:stCxn id="17" idx="0"/>
            <a:endCxn id="30" idx="4"/>
          </p:cNvCxnSpPr>
          <p:nvPr/>
        </p:nvCxnSpPr>
        <p:spPr bwMode="auto">
          <a:xfrm rot="16200000" flipV="1">
            <a:off x="2031383" y="2919237"/>
            <a:ext cx="579041" cy="104686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7" name="Straight Connector 36"/>
          <p:cNvCxnSpPr>
            <a:stCxn id="14" idx="0"/>
            <a:endCxn id="31" idx="4"/>
          </p:cNvCxnSpPr>
          <p:nvPr/>
        </p:nvCxnSpPr>
        <p:spPr bwMode="auto">
          <a:xfrm rot="5400000" flipH="1" flipV="1">
            <a:off x="1508017" y="2904390"/>
            <a:ext cx="534500" cy="104686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8" name="Straight Connector 37"/>
          <p:cNvCxnSpPr>
            <a:stCxn id="15" idx="0"/>
            <a:endCxn id="31" idx="4"/>
          </p:cNvCxnSpPr>
          <p:nvPr/>
        </p:nvCxnSpPr>
        <p:spPr bwMode="auto">
          <a:xfrm rot="5400000" flipH="1" flipV="1">
            <a:off x="1773412" y="3184633"/>
            <a:ext cx="549347" cy="50122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39" name="Straight Connector 38"/>
          <p:cNvCxnSpPr>
            <a:stCxn id="17" idx="0"/>
            <a:endCxn id="31" idx="4"/>
          </p:cNvCxnSpPr>
          <p:nvPr/>
        </p:nvCxnSpPr>
        <p:spPr bwMode="auto">
          <a:xfrm rot="16200000" flipV="1">
            <a:off x="2285707" y="3173562"/>
            <a:ext cx="571618" cy="545637"/>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sp>
        <p:nvSpPr>
          <p:cNvPr id="40" name="Oval 39"/>
          <p:cNvSpPr/>
          <p:nvPr/>
        </p:nvSpPr>
        <p:spPr bwMode="auto">
          <a:xfrm>
            <a:off x="1121771" y="1943100"/>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1" name="Oval 40"/>
          <p:cNvSpPr/>
          <p:nvPr/>
        </p:nvSpPr>
        <p:spPr bwMode="auto">
          <a:xfrm>
            <a:off x="1667407" y="1957947"/>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2" name="Oval 41"/>
          <p:cNvSpPr/>
          <p:nvPr/>
        </p:nvSpPr>
        <p:spPr bwMode="auto">
          <a:xfrm>
            <a:off x="2168633" y="1965371"/>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3" name="Oval 42"/>
          <p:cNvSpPr/>
          <p:nvPr/>
        </p:nvSpPr>
        <p:spPr bwMode="auto">
          <a:xfrm>
            <a:off x="2714270" y="1980218"/>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44" name="Straight Connector 43"/>
          <p:cNvCxnSpPr>
            <a:stCxn id="30" idx="0"/>
            <a:endCxn id="41" idx="4"/>
          </p:cNvCxnSpPr>
          <p:nvPr/>
        </p:nvCxnSpPr>
        <p:spPr bwMode="auto">
          <a:xfrm rot="5400000" flipH="1" flipV="1">
            <a:off x="1504240" y="2555660"/>
            <a:ext cx="586465" cy="13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5" name="Straight Connector 44"/>
          <p:cNvCxnSpPr>
            <a:stCxn id="31" idx="0"/>
            <a:endCxn id="42" idx="4"/>
          </p:cNvCxnSpPr>
          <p:nvPr/>
        </p:nvCxnSpPr>
        <p:spPr bwMode="auto">
          <a:xfrm rot="5400000" flipH="1" flipV="1">
            <a:off x="2005464" y="2563083"/>
            <a:ext cx="586465" cy="13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6" name="Straight Connector 45"/>
          <p:cNvCxnSpPr>
            <a:stCxn id="30" idx="0"/>
            <a:endCxn id="40" idx="4"/>
          </p:cNvCxnSpPr>
          <p:nvPr/>
        </p:nvCxnSpPr>
        <p:spPr bwMode="auto">
          <a:xfrm rot="16200000" flipV="1">
            <a:off x="1223998" y="2275305"/>
            <a:ext cx="601312" cy="545637"/>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7" name="Straight Connector 46"/>
          <p:cNvCxnSpPr>
            <a:stCxn id="31" idx="0"/>
            <a:endCxn id="40" idx="4"/>
          </p:cNvCxnSpPr>
          <p:nvPr/>
        </p:nvCxnSpPr>
        <p:spPr bwMode="auto">
          <a:xfrm rot="16200000" flipV="1">
            <a:off x="1470899" y="2028404"/>
            <a:ext cx="608736" cy="104686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8" name="Straight Connector 47"/>
          <p:cNvCxnSpPr>
            <a:stCxn id="31" idx="0"/>
            <a:endCxn id="41" idx="4"/>
          </p:cNvCxnSpPr>
          <p:nvPr/>
        </p:nvCxnSpPr>
        <p:spPr bwMode="auto">
          <a:xfrm rot="16200000" flipV="1">
            <a:off x="1751141" y="2308647"/>
            <a:ext cx="593889" cy="50122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9" name="Straight Connector 48"/>
          <p:cNvCxnSpPr>
            <a:stCxn id="30" idx="0"/>
            <a:endCxn id="42" idx="4"/>
          </p:cNvCxnSpPr>
          <p:nvPr/>
        </p:nvCxnSpPr>
        <p:spPr bwMode="auto">
          <a:xfrm rot="5400000" flipH="1" flipV="1">
            <a:off x="1758565" y="2308647"/>
            <a:ext cx="579041" cy="50122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50" name="Straight Connector 49"/>
          <p:cNvCxnSpPr>
            <a:stCxn id="30" idx="0"/>
            <a:endCxn id="43" idx="4"/>
          </p:cNvCxnSpPr>
          <p:nvPr/>
        </p:nvCxnSpPr>
        <p:spPr bwMode="auto">
          <a:xfrm rot="5400000" flipH="1" flipV="1">
            <a:off x="2038806" y="2043252"/>
            <a:ext cx="564194" cy="104686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51" name="Straight Connector 50"/>
          <p:cNvCxnSpPr>
            <a:stCxn id="31" idx="0"/>
            <a:endCxn id="43" idx="4"/>
          </p:cNvCxnSpPr>
          <p:nvPr/>
        </p:nvCxnSpPr>
        <p:spPr bwMode="auto">
          <a:xfrm rot="5400000" flipH="1" flipV="1">
            <a:off x="2285707" y="2297576"/>
            <a:ext cx="571618" cy="545637"/>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sp>
        <p:nvSpPr>
          <p:cNvPr id="52" name="Rectangle 51"/>
          <p:cNvSpPr/>
          <p:nvPr/>
        </p:nvSpPr>
        <p:spPr bwMode="auto">
          <a:xfrm>
            <a:off x="411480" y="3566160"/>
            <a:ext cx="3268980" cy="1463040"/>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3" name="TextBox 52"/>
          <p:cNvSpPr txBox="1"/>
          <p:nvPr/>
        </p:nvSpPr>
        <p:spPr>
          <a:xfrm>
            <a:off x="662940" y="5410200"/>
            <a:ext cx="8481060" cy="830997"/>
          </a:xfrm>
          <a:prstGeom prst="rect">
            <a:avLst/>
          </a:prstGeom>
          <a:noFill/>
        </p:spPr>
        <p:txBody>
          <a:bodyPr wrap="square" rtlCol="0">
            <a:spAutoFit/>
          </a:bodyPr>
          <a:lstStyle/>
          <a:p>
            <a:pPr>
              <a:buFont typeface="Arial" pitchFamily="34" charset="0"/>
              <a:buChar char="•"/>
            </a:pPr>
            <a:r>
              <a:rPr lang="en-US" sz="2400" dirty="0" smtClean="0">
                <a:solidFill>
                  <a:srgbClr val="C00000"/>
                </a:solidFill>
              </a:rPr>
              <a:t> Use GPU </a:t>
            </a:r>
            <a:r>
              <a:rPr lang="en-US" sz="2400" dirty="0" err="1" smtClean="0">
                <a:solidFill>
                  <a:srgbClr val="C00000"/>
                </a:solidFill>
              </a:rPr>
              <a:t>mem</a:t>
            </a:r>
            <a:r>
              <a:rPr lang="en-US" sz="2400" dirty="0" smtClean="0">
                <a:solidFill>
                  <a:srgbClr val="C00000"/>
                </a:solidFill>
              </a:rPr>
              <a:t> as a cache to keep actively used data</a:t>
            </a:r>
          </a:p>
          <a:p>
            <a:pPr>
              <a:buFont typeface="Arial" pitchFamily="34" charset="0"/>
              <a:buChar char="•"/>
            </a:pPr>
            <a:r>
              <a:rPr lang="en-US" sz="2400" dirty="0" smtClean="0">
                <a:solidFill>
                  <a:srgbClr val="C00000"/>
                </a:solidFill>
              </a:rPr>
              <a:t> Store the remaining in CPU </a:t>
            </a:r>
            <a:r>
              <a:rPr lang="en-US" sz="2400" dirty="0" err="1" smtClean="0">
                <a:solidFill>
                  <a:srgbClr val="C00000"/>
                </a:solidFill>
              </a:rPr>
              <a:t>mem</a:t>
            </a:r>
            <a:endParaRPr lang="en-US" sz="2400" dirty="0">
              <a:solidFill>
                <a:srgbClr val="C00000"/>
              </a:solidFill>
            </a:endParaRPr>
          </a:p>
        </p:txBody>
      </p:sp>
      <p:sp>
        <p:nvSpPr>
          <p:cNvPr id="54" name="TextBox 53"/>
          <p:cNvSpPr txBox="1"/>
          <p:nvPr/>
        </p:nvSpPr>
        <p:spPr>
          <a:xfrm>
            <a:off x="266700" y="1314450"/>
            <a:ext cx="3124200" cy="461665"/>
          </a:xfrm>
          <a:prstGeom prst="rect">
            <a:avLst/>
          </a:prstGeom>
          <a:noFill/>
        </p:spPr>
        <p:txBody>
          <a:bodyPr wrap="square" rtlCol="0">
            <a:spAutoFit/>
          </a:bodyPr>
          <a:lstStyle/>
          <a:p>
            <a:r>
              <a:rPr lang="en-US" sz="2400" dirty="0" smtClean="0"/>
              <a:t>Class probabilities</a:t>
            </a:r>
            <a:endParaRPr lang="en-US" sz="2400" dirty="0"/>
          </a:p>
        </p:txBody>
      </p:sp>
      <p:sp>
        <p:nvSpPr>
          <p:cNvPr id="56" name="TextBox 55"/>
          <p:cNvSpPr txBox="1"/>
          <p:nvPr/>
        </p:nvSpPr>
        <p:spPr>
          <a:xfrm>
            <a:off x="171450" y="4953000"/>
            <a:ext cx="3124200" cy="461665"/>
          </a:xfrm>
          <a:prstGeom prst="rect">
            <a:avLst/>
          </a:prstGeom>
          <a:noFill/>
        </p:spPr>
        <p:txBody>
          <a:bodyPr wrap="square" rtlCol="0">
            <a:spAutoFit/>
          </a:bodyPr>
          <a:lstStyle/>
          <a:p>
            <a:r>
              <a:rPr lang="en-US" sz="2400" dirty="0" smtClean="0"/>
              <a:t>Training images</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 memory management</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19</a:t>
            </a:fld>
            <a:endParaRPr lang="en-US" altLang="en-US" sz="1600" dirty="0"/>
          </a:p>
        </p:txBody>
      </p:sp>
      <p:grpSp>
        <p:nvGrpSpPr>
          <p:cNvPr id="3" name="Group 27"/>
          <p:cNvGrpSpPr/>
          <p:nvPr/>
        </p:nvGrpSpPr>
        <p:grpSpPr>
          <a:xfrm>
            <a:off x="5629029" y="4736124"/>
            <a:ext cx="2565400" cy="531332"/>
            <a:chOff x="5629025" y="4202714"/>
            <a:chExt cx="2565400" cy="531332"/>
          </a:xfrm>
        </p:grpSpPr>
        <p:sp>
          <p:nvSpPr>
            <p:cNvPr id="40" name="矩形 67"/>
            <p:cNvSpPr/>
            <p:nvPr/>
          </p:nvSpPr>
          <p:spPr>
            <a:xfrm>
              <a:off x="5629025" y="4202714"/>
              <a:ext cx="2565400" cy="531332"/>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41" name="TextBox 40"/>
            <p:cNvSpPr txBox="1"/>
            <p:nvPr/>
          </p:nvSpPr>
          <p:spPr>
            <a:xfrm>
              <a:off x="5867399" y="4274174"/>
              <a:ext cx="2194560" cy="400110"/>
            </a:xfrm>
            <a:prstGeom prst="rect">
              <a:avLst/>
            </a:prstGeom>
            <a:noFill/>
          </p:spPr>
          <p:txBody>
            <a:bodyPr wrap="square" rtlCol="0">
              <a:spAutoFit/>
            </a:bodyPr>
            <a:lstStyle/>
            <a:p>
              <a:pPr algn="ctr"/>
              <a:r>
                <a:rPr lang="en-US" altLang="zh-CN" sz="2000" b="0" dirty="0" smtClean="0"/>
                <a:t>Parameter cache</a:t>
              </a:r>
            </a:p>
          </p:txBody>
        </p:sp>
      </p:grpSp>
      <p:sp>
        <p:nvSpPr>
          <p:cNvPr id="42" name="矩形 67"/>
          <p:cNvSpPr/>
          <p:nvPr/>
        </p:nvSpPr>
        <p:spPr>
          <a:xfrm>
            <a:off x="4592821" y="1407095"/>
            <a:ext cx="682343" cy="1017565"/>
          </a:xfrm>
          <a:prstGeom prst="rect">
            <a:avLst/>
          </a:prstGeom>
          <a:solidFill>
            <a:srgbClr val="A1FE6E"/>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65" tIns="45683" rIns="91365" bIns="45683" rtlCol="0" anchor="ctr"/>
          <a:lstStyle/>
          <a:p>
            <a:pPr algn="ctr"/>
            <a:endParaRPr lang="en-US" altLang="zh-CN" sz="1600" dirty="0" smtClean="0">
              <a:solidFill>
                <a:schemeClr val="tx1"/>
              </a:solidFill>
            </a:endParaRPr>
          </a:p>
        </p:txBody>
      </p:sp>
      <p:grpSp>
        <p:nvGrpSpPr>
          <p:cNvPr id="7" name="Group 82"/>
          <p:cNvGrpSpPr/>
          <p:nvPr/>
        </p:nvGrpSpPr>
        <p:grpSpPr>
          <a:xfrm>
            <a:off x="5508904" y="3185161"/>
            <a:ext cx="914400" cy="1017565"/>
            <a:chOff x="5772679" y="3185160"/>
            <a:chExt cx="914400" cy="1017564"/>
          </a:xfrm>
        </p:grpSpPr>
        <p:sp>
          <p:nvSpPr>
            <p:cNvPr id="44" name="矩形 67"/>
            <p:cNvSpPr/>
            <p:nvPr/>
          </p:nvSpPr>
          <p:spPr>
            <a:xfrm>
              <a:off x="5890792" y="3185160"/>
              <a:ext cx="682343" cy="1017564"/>
            </a:xfrm>
            <a:prstGeom prst="rect">
              <a:avLst/>
            </a:prstGeom>
            <a:solidFill>
              <a:srgbClr val="A1FE6E"/>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49" name="TextBox 48"/>
            <p:cNvSpPr txBox="1"/>
            <p:nvPr/>
          </p:nvSpPr>
          <p:spPr>
            <a:xfrm>
              <a:off x="5772679" y="3338580"/>
              <a:ext cx="914400" cy="707885"/>
            </a:xfrm>
            <a:prstGeom prst="rect">
              <a:avLst/>
            </a:prstGeom>
            <a:noFill/>
          </p:spPr>
          <p:txBody>
            <a:bodyPr wrap="square" rtlCol="0">
              <a:spAutoFit/>
            </a:bodyPr>
            <a:lstStyle/>
            <a:p>
              <a:pPr algn="ctr"/>
              <a:r>
                <a:rPr lang="en-US" altLang="zh-CN" sz="2000" b="0" dirty="0" smtClean="0"/>
                <a:t>Input</a:t>
              </a:r>
            </a:p>
            <a:p>
              <a:pPr algn="ctr"/>
              <a:r>
                <a:rPr lang="en-US" altLang="zh-CN" sz="2000" b="0" dirty="0" smtClean="0"/>
                <a:t>data</a:t>
              </a:r>
            </a:p>
          </p:txBody>
        </p:sp>
      </p:grpSp>
      <p:grpSp>
        <p:nvGrpSpPr>
          <p:cNvPr id="8" name="Group 85"/>
          <p:cNvGrpSpPr/>
          <p:nvPr/>
        </p:nvGrpSpPr>
        <p:grpSpPr>
          <a:xfrm>
            <a:off x="6191812" y="3185160"/>
            <a:ext cx="2095017" cy="1026941"/>
            <a:chOff x="6455587" y="3169918"/>
            <a:chExt cx="2095017" cy="1026942"/>
          </a:xfrm>
        </p:grpSpPr>
        <p:sp>
          <p:nvSpPr>
            <p:cNvPr id="55" name="矩形 67"/>
            <p:cNvSpPr/>
            <p:nvPr/>
          </p:nvSpPr>
          <p:spPr>
            <a:xfrm>
              <a:off x="6573135" y="3169918"/>
              <a:ext cx="1885065" cy="1026942"/>
            </a:xfrm>
            <a:prstGeom prst="rect">
              <a:avLst/>
            </a:prstGeom>
            <a:solidFill>
              <a:srgbClr val="FFD889"/>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58" name="TextBox 57"/>
            <p:cNvSpPr txBox="1"/>
            <p:nvPr/>
          </p:nvSpPr>
          <p:spPr>
            <a:xfrm>
              <a:off x="6455587" y="3338160"/>
              <a:ext cx="2095017" cy="707887"/>
            </a:xfrm>
            <a:prstGeom prst="rect">
              <a:avLst/>
            </a:prstGeom>
            <a:noFill/>
          </p:spPr>
          <p:txBody>
            <a:bodyPr wrap="square" rtlCol="0">
              <a:spAutoFit/>
            </a:bodyPr>
            <a:lstStyle/>
            <a:p>
              <a:pPr algn="ctr"/>
              <a:r>
                <a:rPr lang="en-US" altLang="zh-CN" sz="2000" b="0" dirty="0" smtClean="0"/>
                <a:t>Intermediate</a:t>
              </a:r>
            </a:p>
            <a:p>
              <a:pPr algn="ctr"/>
              <a:r>
                <a:rPr lang="en-US" altLang="zh-CN" sz="2000" b="0" dirty="0" smtClean="0"/>
                <a:t>data</a:t>
              </a:r>
            </a:p>
          </p:txBody>
        </p:sp>
      </p:grpSp>
      <p:sp>
        <p:nvSpPr>
          <p:cNvPr id="61" name="Can 60"/>
          <p:cNvSpPr/>
          <p:nvPr/>
        </p:nvSpPr>
        <p:spPr bwMode="auto">
          <a:xfrm>
            <a:off x="5902579" y="1159421"/>
            <a:ext cx="2128910" cy="1278989"/>
          </a:xfrm>
          <a:prstGeom prst="can">
            <a:avLst/>
          </a:prstGeom>
          <a:solidFill>
            <a:srgbClr val="94E494"/>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cxnSp>
        <p:nvCxnSpPr>
          <p:cNvPr id="65" name="直接箭头连接符 12"/>
          <p:cNvCxnSpPr/>
          <p:nvPr/>
        </p:nvCxnSpPr>
        <p:spPr>
          <a:xfrm>
            <a:off x="5052642" y="1620132"/>
            <a:ext cx="1107831"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6" name="矩形 67"/>
          <p:cNvSpPr/>
          <p:nvPr/>
        </p:nvSpPr>
        <p:spPr>
          <a:xfrm>
            <a:off x="5629029" y="4202716"/>
            <a:ext cx="2565400" cy="531330"/>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76" tIns="45689" rIns="91376" bIns="45689" rtlCol="0" anchor="ctr"/>
          <a:lstStyle/>
          <a:p>
            <a:pPr algn="ctr"/>
            <a:endParaRPr lang="en-US" altLang="zh-CN" sz="1600" dirty="0" smtClean="0">
              <a:solidFill>
                <a:schemeClr val="tx1"/>
              </a:solidFill>
            </a:endParaRPr>
          </a:p>
        </p:txBody>
      </p:sp>
      <p:sp>
        <p:nvSpPr>
          <p:cNvPr id="68" name="矩形 3"/>
          <p:cNvSpPr/>
          <p:nvPr/>
        </p:nvSpPr>
        <p:spPr>
          <a:xfrm>
            <a:off x="5615290" y="3169922"/>
            <a:ext cx="2579076" cy="210661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4" tIns="45678" rIns="91354" bIns="45678" rtlCol="0" anchor="ctr"/>
          <a:lstStyle/>
          <a:p>
            <a:pPr algn="ctr"/>
            <a:endParaRPr lang="en-US" altLang="zh-CN" sz="1300" dirty="0" smtClean="0">
              <a:solidFill>
                <a:schemeClr val="tx1"/>
              </a:solidFill>
            </a:endParaRPr>
          </a:p>
        </p:txBody>
      </p:sp>
      <p:grpSp>
        <p:nvGrpSpPr>
          <p:cNvPr id="10" name="Group 85"/>
          <p:cNvGrpSpPr/>
          <p:nvPr/>
        </p:nvGrpSpPr>
        <p:grpSpPr>
          <a:xfrm>
            <a:off x="389621" y="4613224"/>
            <a:ext cx="1943760" cy="707886"/>
            <a:chOff x="389621" y="4613220"/>
            <a:chExt cx="1943760" cy="707894"/>
          </a:xfrm>
        </p:grpSpPr>
        <p:sp>
          <p:nvSpPr>
            <p:cNvPr id="73" name="矩形 67"/>
            <p:cNvSpPr/>
            <p:nvPr/>
          </p:nvSpPr>
          <p:spPr>
            <a:xfrm>
              <a:off x="451217" y="4681727"/>
              <a:ext cx="1816495" cy="584758"/>
            </a:xfrm>
            <a:prstGeom prst="rect">
              <a:avLst/>
            </a:prstGeom>
            <a:solidFill>
              <a:srgbClr val="A8C6D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77" name="TextBox 76"/>
            <p:cNvSpPr txBox="1"/>
            <p:nvPr/>
          </p:nvSpPr>
          <p:spPr>
            <a:xfrm>
              <a:off x="389621" y="4613220"/>
              <a:ext cx="1943760" cy="707894"/>
            </a:xfrm>
            <a:prstGeom prst="rect">
              <a:avLst/>
            </a:prstGeom>
            <a:noFill/>
          </p:spPr>
          <p:txBody>
            <a:bodyPr wrap="square" rtlCol="0">
              <a:spAutoFit/>
            </a:bodyPr>
            <a:lstStyle/>
            <a:p>
              <a:pPr algn="ctr"/>
              <a:r>
                <a:rPr lang="en-US" sz="2000" b="0" dirty="0" smtClean="0"/>
                <a:t>Parameter server shard 0</a:t>
              </a:r>
              <a:endParaRPr lang="en-US" altLang="zh-CN" sz="2000" b="0" dirty="0" smtClean="0"/>
            </a:p>
          </p:txBody>
        </p:sp>
      </p:grpSp>
      <p:grpSp>
        <p:nvGrpSpPr>
          <p:cNvPr id="11" name="Group 91"/>
          <p:cNvGrpSpPr/>
          <p:nvPr/>
        </p:nvGrpSpPr>
        <p:grpSpPr>
          <a:xfrm>
            <a:off x="2770552" y="4619633"/>
            <a:ext cx="2614251" cy="707886"/>
            <a:chOff x="2770548" y="4619629"/>
            <a:chExt cx="2614251" cy="707894"/>
          </a:xfrm>
        </p:grpSpPr>
        <p:sp>
          <p:nvSpPr>
            <p:cNvPr id="82" name="矩形 67"/>
            <p:cNvSpPr/>
            <p:nvPr/>
          </p:nvSpPr>
          <p:spPr>
            <a:xfrm>
              <a:off x="2895600" y="4709160"/>
              <a:ext cx="2391447" cy="551713"/>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83" name="TextBox 82"/>
            <p:cNvSpPr txBox="1"/>
            <p:nvPr/>
          </p:nvSpPr>
          <p:spPr>
            <a:xfrm>
              <a:off x="2770548" y="4619629"/>
              <a:ext cx="2614251" cy="707894"/>
            </a:xfrm>
            <a:prstGeom prst="rect">
              <a:avLst/>
            </a:prstGeom>
            <a:noFill/>
          </p:spPr>
          <p:txBody>
            <a:bodyPr wrap="square" rtlCol="0">
              <a:spAutoFit/>
            </a:bodyPr>
            <a:lstStyle/>
            <a:p>
              <a:pPr algn="ctr"/>
              <a:r>
                <a:rPr lang="en-US" altLang="zh-CN" sz="2000" b="0" dirty="0" smtClean="0"/>
                <a:t>Staging memory for parameter cache</a:t>
              </a:r>
            </a:p>
          </p:txBody>
        </p:sp>
      </p:grpSp>
      <p:sp>
        <p:nvSpPr>
          <p:cNvPr id="85" name="TextBox 84"/>
          <p:cNvSpPr txBox="1"/>
          <p:nvPr/>
        </p:nvSpPr>
        <p:spPr>
          <a:xfrm>
            <a:off x="5357387" y="5292923"/>
            <a:ext cx="2010505" cy="400025"/>
          </a:xfrm>
          <a:prstGeom prst="rect">
            <a:avLst/>
          </a:prstGeom>
          <a:noFill/>
        </p:spPr>
        <p:txBody>
          <a:bodyPr wrap="square" lIns="91354" tIns="45678" rIns="91354" bIns="45678" rtlCol="0">
            <a:spAutoFit/>
          </a:bodyPr>
          <a:lstStyle/>
          <a:p>
            <a:pPr algn="ctr"/>
            <a:r>
              <a:rPr lang="en-US" altLang="zh-CN" sz="2000" dirty="0" smtClean="0"/>
              <a:t>GPU memory</a:t>
            </a:r>
          </a:p>
        </p:txBody>
      </p:sp>
      <p:sp>
        <p:nvSpPr>
          <p:cNvPr id="86" name="矩形 3"/>
          <p:cNvSpPr/>
          <p:nvPr/>
        </p:nvSpPr>
        <p:spPr>
          <a:xfrm>
            <a:off x="457135" y="1406766"/>
            <a:ext cx="4818185" cy="386391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4" tIns="45678" rIns="91354" bIns="45678" rtlCol="0" anchor="ctr"/>
          <a:lstStyle/>
          <a:p>
            <a:pPr algn="ctr"/>
            <a:endParaRPr lang="en-US" altLang="zh-CN" sz="1300" dirty="0" smtClean="0">
              <a:solidFill>
                <a:schemeClr val="tx1"/>
              </a:solidFill>
            </a:endParaRPr>
          </a:p>
        </p:txBody>
      </p:sp>
      <p:sp>
        <p:nvSpPr>
          <p:cNvPr id="87" name="TextBox 86"/>
          <p:cNvSpPr txBox="1"/>
          <p:nvPr/>
        </p:nvSpPr>
        <p:spPr>
          <a:xfrm>
            <a:off x="199227" y="5304649"/>
            <a:ext cx="2010505" cy="400025"/>
          </a:xfrm>
          <a:prstGeom prst="rect">
            <a:avLst/>
          </a:prstGeom>
          <a:noFill/>
        </p:spPr>
        <p:txBody>
          <a:bodyPr wrap="square" lIns="91354" tIns="45678" rIns="91354" bIns="45678" rtlCol="0">
            <a:spAutoFit/>
          </a:bodyPr>
          <a:lstStyle/>
          <a:p>
            <a:pPr algn="ctr"/>
            <a:r>
              <a:rPr lang="en-US" altLang="zh-CN" sz="2000" dirty="0" smtClean="0"/>
              <a:t>CPU memory</a:t>
            </a:r>
          </a:p>
        </p:txBody>
      </p:sp>
      <p:sp>
        <p:nvSpPr>
          <p:cNvPr id="89" name="TextBox 14"/>
          <p:cNvSpPr txBox="1"/>
          <p:nvPr/>
        </p:nvSpPr>
        <p:spPr>
          <a:xfrm>
            <a:off x="1852494" y="5672082"/>
            <a:ext cx="2435287" cy="461580"/>
          </a:xfrm>
          <a:prstGeom prst="rect">
            <a:avLst/>
          </a:prstGeom>
          <a:noFill/>
        </p:spPr>
        <p:txBody>
          <a:bodyPr wrap="square" lIns="91354" tIns="45678" rIns="91354" bIns="45678" rtlCol="0">
            <a:spAutoFit/>
          </a:bodyPr>
          <a:lstStyle/>
          <a:p>
            <a:pPr algn="ctr"/>
            <a:r>
              <a:rPr lang="en-US" altLang="zh-CN" sz="2400" dirty="0" smtClean="0"/>
              <a:t>Network</a:t>
            </a:r>
          </a:p>
        </p:txBody>
      </p:sp>
      <p:cxnSp>
        <p:nvCxnSpPr>
          <p:cNvPr id="90" name="直接箭头连接符 12"/>
          <p:cNvCxnSpPr/>
          <p:nvPr/>
        </p:nvCxnSpPr>
        <p:spPr>
          <a:xfrm rot="16200000" flipV="1">
            <a:off x="2055287" y="5150186"/>
            <a:ext cx="650632" cy="40866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12"/>
          <p:cNvCxnSpPr/>
          <p:nvPr/>
        </p:nvCxnSpPr>
        <p:spPr>
          <a:xfrm rot="5400000" flipH="1" flipV="1">
            <a:off x="2716112" y="5339037"/>
            <a:ext cx="615468" cy="7034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12"/>
          <p:cNvCxnSpPr/>
          <p:nvPr/>
        </p:nvCxnSpPr>
        <p:spPr>
          <a:xfrm rot="10800000" flipV="1">
            <a:off x="5038520" y="5108920"/>
            <a:ext cx="896815" cy="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5715001" y="4274182"/>
            <a:ext cx="2560320" cy="400047"/>
          </a:xfrm>
          <a:prstGeom prst="rect">
            <a:avLst/>
          </a:prstGeom>
          <a:noFill/>
        </p:spPr>
        <p:txBody>
          <a:bodyPr wrap="square" lIns="91376" tIns="45689" rIns="91376" bIns="45689" rtlCol="0">
            <a:spAutoFit/>
          </a:bodyPr>
          <a:lstStyle/>
          <a:p>
            <a:pPr algn="ctr"/>
            <a:r>
              <a:rPr lang="en-US" altLang="zh-CN" sz="2000" b="0" dirty="0" err="1" smtClean="0"/>
              <a:t>Param</a:t>
            </a:r>
            <a:r>
              <a:rPr lang="en-US" altLang="zh-CN" sz="2000" b="0" dirty="0" smtClean="0"/>
              <a:t> working copy</a:t>
            </a:r>
          </a:p>
        </p:txBody>
      </p:sp>
      <p:sp>
        <p:nvSpPr>
          <p:cNvPr id="43" name="TextBox 42"/>
          <p:cNvSpPr txBox="1"/>
          <p:nvPr/>
        </p:nvSpPr>
        <p:spPr>
          <a:xfrm>
            <a:off x="2940708" y="1533324"/>
            <a:ext cx="2456090" cy="707823"/>
          </a:xfrm>
          <a:prstGeom prst="rect">
            <a:avLst/>
          </a:prstGeom>
          <a:noFill/>
        </p:spPr>
        <p:txBody>
          <a:bodyPr wrap="square" lIns="91376" tIns="45689" rIns="91376" bIns="45689" rtlCol="0">
            <a:spAutoFit/>
          </a:bodyPr>
          <a:lstStyle/>
          <a:p>
            <a:pPr algn="ctr"/>
            <a:r>
              <a:rPr lang="en-US" altLang="zh-CN" sz="2000" b="0" dirty="0" smtClean="0"/>
              <a:t>Staging memory</a:t>
            </a:r>
          </a:p>
          <a:p>
            <a:pPr algn="ctr"/>
            <a:r>
              <a:rPr lang="en-US" altLang="zh-CN" sz="2000" b="0" dirty="0" smtClean="0"/>
              <a:t>for input data batch</a:t>
            </a:r>
          </a:p>
        </p:txBody>
      </p:sp>
      <p:cxnSp>
        <p:nvCxnSpPr>
          <p:cNvPr id="45" name="直接箭头连接符 12"/>
          <p:cNvCxnSpPr/>
          <p:nvPr/>
        </p:nvCxnSpPr>
        <p:spPr>
          <a:xfrm rot="16200000" flipV="1">
            <a:off x="4775202" y="2336801"/>
            <a:ext cx="1168399" cy="931333"/>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778553" y="1560640"/>
            <a:ext cx="2435287" cy="707886"/>
          </a:xfrm>
          <a:prstGeom prst="rect">
            <a:avLst/>
          </a:prstGeom>
          <a:noFill/>
        </p:spPr>
        <p:txBody>
          <a:bodyPr wrap="square" rtlCol="0">
            <a:spAutoFit/>
          </a:bodyPr>
          <a:lstStyle/>
          <a:p>
            <a:pPr algn="ctr"/>
            <a:r>
              <a:rPr lang="en-US" altLang="zh-CN" sz="2000" b="0" dirty="0" smtClean="0"/>
              <a:t>Input data file</a:t>
            </a:r>
          </a:p>
          <a:p>
            <a:pPr algn="ctr"/>
            <a:r>
              <a:rPr lang="en-US" altLang="zh-CN" sz="2000" b="0" dirty="0" smtClean="0"/>
              <a:t>(training data)</a:t>
            </a:r>
          </a:p>
        </p:txBody>
      </p:sp>
      <p:cxnSp>
        <p:nvCxnSpPr>
          <p:cNvPr id="46" name="直接箭头连接符 12"/>
          <p:cNvCxnSpPr/>
          <p:nvPr/>
        </p:nvCxnSpPr>
        <p:spPr>
          <a:xfrm rot="16200000" flipV="1">
            <a:off x="5438330" y="4673398"/>
            <a:ext cx="621330" cy="5859"/>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bwMode="auto">
          <a:xfrm>
            <a:off x="5440680" y="3063240"/>
            <a:ext cx="3063240" cy="1691640"/>
          </a:xfrm>
          <a:prstGeom prst="rect">
            <a:avLst/>
          </a:prstGeom>
          <a:noFill/>
          <a:ln w="38100"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8" name="TextBox 47"/>
          <p:cNvSpPr txBox="1"/>
          <p:nvPr/>
        </p:nvSpPr>
        <p:spPr>
          <a:xfrm>
            <a:off x="5557670" y="2560320"/>
            <a:ext cx="4846320" cy="400110"/>
          </a:xfrm>
          <a:prstGeom prst="rect">
            <a:avLst/>
          </a:prstGeom>
          <a:noFill/>
        </p:spPr>
        <p:txBody>
          <a:bodyPr wrap="square" rtlCol="0">
            <a:spAutoFit/>
          </a:bodyPr>
          <a:lstStyle/>
          <a:p>
            <a:r>
              <a:rPr lang="en-US" sz="2000" dirty="0" smtClean="0">
                <a:solidFill>
                  <a:srgbClr val="C00000"/>
                </a:solidFill>
              </a:rPr>
              <a:t>GPU </a:t>
            </a:r>
            <a:r>
              <a:rPr lang="en-US" sz="2000" dirty="0" err="1" smtClean="0">
                <a:solidFill>
                  <a:srgbClr val="C00000"/>
                </a:solidFill>
              </a:rPr>
              <a:t>mem</a:t>
            </a:r>
            <a:r>
              <a:rPr lang="en-US" sz="2000" dirty="0" smtClean="0">
                <a:solidFill>
                  <a:srgbClr val="C00000"/>
                </a:solidFill>
              </a:rPr>
              <a:t> owned by app</a:t>
            </a:r>
            <a:endParaRPr lang="en-US" sz="2000"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smtClean="0"/>
              <a:t>Image classification w/ deep learning</a:t>
            </a:r>
            <a:endParaRPr lang="en-US" sz="4000"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a:t>
            </a:fld>
            <a:endParaRPr lang="en-US" altLang="en-US" sz="1600" dirty="0"/>
          </a:p>
        </p:txBody>
      </p:sp>
      <p:sp>
        <p:nvSpPr>
          <p:cNvPr id="7" name="TextBox 6"/>
          <p:cNvSpPr txBox="1"/>
          <p:nvPr/>
        </p:nvSpPr>
        <p:spPr>
          <a:xfrm>
            <a:off x="3126529" y="4706122"/>
            <a:ext cx="2819400" cy="830912"/>
          </a:xfrm>
          <a:prstGeom prst="rect">
            <a:avLst/>
          </a:prstGeom>
          <a:noFill/>
        </p:spPr>
        <p:txBody>
          <a:bodyPr wrap="square" lIns="91354" tIns="45678" rIns="91354" bIns="45678" rtlCol="0">
            <a:spAutoFit/>
          </a:bodyPr>
          <a:lstStyle/>
          <a:p>
            <a:pPr algn="ctr"/>
            <a:r>
              <a:rPr lang="en-US" altLang="zh-CN" sz="2400" b="0" dirty="0" smtClean="0"/>
              <a:t>Machine learning program</a:t>
            </a:r>
          </a:p>
        </p:txBody>
      </p:sp>
      <p:sp>
        <p:nvSpPr>
          <p:cNvPr id="8" name="右箭头 8"/>
          <p:cNvSpPr/>
          <p:nvPr/>
        </p:nvSpPr>
        <p:spPr bwMode="auto">
          <a:xfrm>
            <a:off x="2672435" y="2815506"/>
            <a:ext cx="725715" cy="493486"/>
          </a:xfrm>
          <a:prstGeom prs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354" tIns="45678" rIns="91354" bIns="45678" numCol="1" rtlCol="0" anchor="t" anchorCtr="0" compatLnSpc="1">
            <a:prstTxWarp prst="textNoShape">
              <a:avLst/>
            </a:prstTxWarp>
          </a:bodyPr>
          <a:lstStyle/>
          <a:p>
            <a:pPr defTabSz="913564"/>
            <a:endParaRPr lang="zh-CN" altLang="en-US" dirty="0" smtClean="0">
              <a:latin typeface="Arial" charset="0"/>
            </a:endParaRPr>
          </a:p>
        </p:txBody>
      </p:sp>
      <p:sp>
        <p:nvSpPr>
          <p:cNvPr id="9" name="TextBox 8"/>
          <p:cNvSpPr txBox="1"/>
          <p:nvPr/>
        </p:nvSpPr>
        <p:spPr>
          <a:xfrm>
            <a:off x="321277" y="5150384"/>
            <a:ext cx="2743035" cy="830912"/>
          </a:xfrm>
          <a:prstGeom prst="rect">
            <a:avLst/>
          </a:prstGeom>
          <a:noFill/>
        </p:spPr>
        <p:txBody>
          <a:bodyPr wrap="square" lIns="91354" tIns="45678" rIns="91354" bIns="45678" rtlCol="0">
            <a:spAutoFit/>
          </a:bodyPr>
          <a:lstStyle/>
          <a:p>
            <a:pPr algn="ctr"/>
            <a:r>
              <a:rPr lang="en-US" altLang="zh-CN" sz="2400" b="0" dirty="0" smtClean="0"/>
              <a:t>Training data:</a:t>
            </a:r>
          </a:p>
          <a:p>
            <a:pPr algn="ctr"/>
            <a:r>
              <a:rPr lang="en-US" sz="2400" b="0" dirty="0" smtClean="0"/>
              <a:t>images w/ labels</a:t>
            </a:r>
          </a:p>
        </p:txBody>
      </p:sp>
      <p:sp>
        <p:nvSpPr>
          <p:cNvPr id="10" name="左右箭头 35"/>
          <p:cNvSpPr/>
          <p:nvPr/>
        </p:nvSpPr>
        <p:spPr bwMode="auto">
          <a:xfrm>
            <a:off x="5069253" y="2875279"/>
            <a:ext cx="1926149" cy="481261"/>
          </a:xfrm>
          <a:prstGeom prst="lef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354" tIns="45678" rIns="91354" bIns="45678" numCol="1" rtlCol="0" anchor="t" anchorCtr="0" compatLnSpc="1">
            <a:prstTxWarp prst="textNoShape">
              <a:avLst/>
            </a:prstTxWarp>
          </a:bodyPr>
          <a:lstStyle/>
          <a:p>
            <a:pPr defTabSz="913564"/>
            <a:endParaRPr lang="zh-CN" altLang="en-US" dirty="0" smtClean="0">
              <a:latin typeface="Arial" charset="0"/>
            </a:endParaRPr>
          </a:p>
        </p:txBody>
      </p:sp>
      <p:sp>
        <p:nvSpPr>
          <p:cNvPr id="11" name="TextBox 10"/>
          <p:cNvSpPr txBox="1"/>
          <p:nvPr/>
        </p:nvSpPr>
        <p:spPr>
          <a:xfrm>
            <a:off x="5015201" y="3350547"/>
            <a:ext cx="2035578" cy="830912"/>
          </a:xfrm>
          <a:prstGeom prst="rect">
            <a:avLst/>
          </a:prstGeom>
          <a:noFill/>
        </p:spPr>
        <p:txBody>
          <a:bodyPr wrap="square" lIns="91354" tIns="45678" rIns="91354" bIns="45678" rtlCol="0">
            <a:spAutoFit/>
          </a:bodyPr>
          <a:lstStyle/>
          <a:p>
            <a:pPr algn="ctr"/>
            <a:r>
              <a:rPr lang="en-US" sz="2400" b="0" dirty="0" smtClean="0"/>
              <a:t>read/update</a:t>
            </a:r>
          </a:p>
          <a:p>
            <a:pPr algn="ctr"/>
            <a:r>
              <a:rPr lang="en-US" sz="2400" b="0" dirty="0" err="1" smtClean="0"/>
              <a:t>params</a:t>
            </a:r>
            <a:endParaRPr lang="en-US" sz="2400" b="0" dirty="0"/>
          </a:p>
        </p:txBody>
      </p:sp>
      <p:sp>
        <p:nvSpPr>
          <p:cNvPr id="12" name="TextBox 11"/>
          <p:cNvSpPr txBox="1"/>
          <p:nvPr/>
        </p:nvSpPr>
        <p:spPr>
          <a:xfrm>
            <a:off x="5699765" y="1170436"/>
            <a:ext cx="3444240" cy="830912"/>
          </a:xfrm>
          <a:prstGeom prst="rect">
            <a:avLst/>
          </a:prstGeom>
          <a:noFill/>
        </p:spPr>
        <p:txBody>
          <a:bodyPr wrap="square" lIns="91354" tIns="45678" rIns="91354" bIns="45678" rtlCol="0">
            <a:spAutoFit/>
          </a:bodyPr>
          <a:lstStyle/>
          <a:p>
            <a:pPr algn="ctr"/>
            <a:r>
              <a:rPr lang="en-US" sz="2400" b="0" dirty="0" smtClean="0"/>
              <a:t>Deep neural network:</a:t>
            </a:r>
          </a:p>
          <a:p>
            <a:pPr algn="ctr"/>
            <a:r>
              <a:rPr lang="en-US" sz="2400" b="0" dirty="0" smtClean="0"/>
              <a:t>interconnected neurons</a:t>
            </a:r>
            <a:endParaRPr lang="en-US" sz="2400" b="0" dirty="0"/>
          </a:p>
        </p:txBody>
      </p:sp>
      <p:grpSp>
        <p:nvGrpSpPr>
          <p:cNvPr id="13" name="Group 12"/>
          <p:cNvGrpSpPr/>
          <p:nvPr/>
        </p:nvGrpSpPr>
        <p:grpSpPr>
          <a:xfrm>
            <a:off x="853578" y="1417467"/>
            <a:ext cx="2430806" cy="3606931"/>
            <a:chOff x="853578" y="1801504"/>
            <a:chExt cx="2430806" cy="3606932"/>
          </a:xfrm>
        </p:grpSpPr>
        <p:pic>
          <p:nvPicPr>
            <p:cNvPr id="14" name="Picture 2" descr="C:\Users\cui\Desktop\eagle.jpg"/>
            <p:cNvPicPr>
              <a:picLocks noChangeAspect="1" noChangeArrowheads="1"/>
            </p:cNvPicPr>
            <p:nvPr/>
          </p:nvPicPr>
          <p:blipFill>
            <a:blip r:embed="rId3"/>
            <a:srcRect/>
            <a:stretch>
              <a:fillRect/>
            </a:stretch>
          </p:blipFill>
          <p:spPr bwMode="auto">
            <a:xfrm>
              <a:off x="887096" y="1801504"/>
              <a:ext cx="1740694" cy="928047"/>
            </a:xfrm>
            <a:prstGeom prst="rect">
              <a:avLst/>
            </a:prstGeom>
            <a:noFill/>
          </p:spPr>
        </p:pic>
        <p:pic>
          <p:nvPicPr>
            <p:cNvPr id="15" name="Picture 3" descr="C:\Users\cui\Desktop\vulture.jpg"/>
            <p:cNvPicPr>
              <a:picLocks noChangeAspect="1" noChangeArrowheads="1"/>
            </p:cNvPicPr>
            <p:nvPr/>
          </p:nvPicPr>
          <p:blipFill>
            <a:blip r:embed="rId4" cstate="print"/>
            <a:srcRect/>
            <a:stretch>
              <a:fillRect/>
            </a:stretch>
          </p:blipFill>
          <p:spPr bwMode="auto">
            <a:xfrm>
              <a:off x="872495" y="2674735"/>
              <a:ext cx="1753839" cy="969218"/>
            </a:xfrm>
            <a:prstGeom prst="rect">
              <a:avLst/>
            </a:prstGeom>
            <a:noFill/>
          </p:spPr>
        </p:pic>
        <p:pic>
          <p:nvPicPr>
            <p:cNvPr id="16" name="Picture 4" descr="C:\Users\cui\Desktop\accipiter.jpg"/>
            <p:cNvPicPr>
              <a:picLocks noChangeAspect="1" noChangeArrowheads="1"/>
            </p:cNvPicPr>
            <p:nvPr/>
          </p:nvPicPr>
          <p:blipFill>
            <a:blip r:embed="rId5" cstate="print"/>
            <a:srcRect/>
            <a:stretch>
              <a:fillRect/>
            </a:stretch>
          </p:blipFill>
          <p:spPr bwMode="auto">
            <a:xfrm>
              <a:off x="875981" y="4507684"/>
              <a:ext cx="1761769" cy="900752"/>
            </a:xfrm>
            <a:prstGeom prst="rect">
              <a:avLst/>
            </a:prstGeom>
            <a:noFill/>
          </p:spPr>
        </p:pic>
        <p:pic>
          <p:nvPicPr>
            <p:cNvPr id="17" name="Picture 5" descr="C:\Users\cui\Desktop\osprey.jpg"/>
            <p:cNvPicPr>
              <a:picLocks noChangeAspect="1" noChangeArrowheads="1"/>
            </p:cNvPicPr>
            <p:nvPr/>
          </p:nvPicPr>
          <p:blipFill>
            <a:blip r:embed="rId6" cstate="print"/>
            <a:srcRect/>
            <a:stretch>
              <a:fillRect/>
            </a:stretch>
          </p:blipFill>
          <p:spPr bwMode="auto">
            <a:xfrm>
              <a:off x="853578" y="3638424"/>
              <a:ext cx="1766791" cy="887105"/>
            </a:xfrm>
            <a:prstGeom prst="rect">
              <a:avLst/>
            </a:prstGeom>
            <a:noFill/>
          </p:spPr>
        </p:pic>
        <p:sp>
          <p:nvSpPr>
            <p:cNvPr id="18" name="TextBox 17"/>
            <p:cNvSpPr txBox="1"/>
            <p:nvPr/>
          </p:nvSpPr>
          <p:spPr>
            <a:xfrm>
              <a:off x="1770275" y="2255888"/>
              <a:ext cx="1082106" cy="400110"/>
            </a:xfrm>
            <a:prstGeom prst="rect">
              <a:avLst/>
            </a:prstGeom>
            <a:noFill/>
          </p:spPr>
          <p:txBody>
            <a:bodyPr wrap="square" rtlCol="0">
              <a:spAutoFit/>
            </a:bodyPr>
            <a:lstStyle/>
            <a:p>
              <a:r>
                <a:rPr lang="en-US" altLang="zh-CN" sz="2000" dirty="0" smtClean="0">
                  <a:solidFill>
                    <a:srgbClr val="FFFF00"/>
                  </a:solidFill>
                </a:rPr>
                <a:t>Eagle</a:t>
              </a:r>
              <a:endParaRPr lang="zh-CN" altLang="en-US" sz="2000" dirty="0">
                <a:solidFill>
                  <a:srgbClr val="FFFF00"/>
                </a:solidFill>
              </a:endParaRPr>
            </a:p>
          </p:txBody>
        </p:sp>
        <p:sp>
          <p:nvSpPr>
            <p:cNvPr id="19" name="TextBox 18"/>
            <p:cNvSpPr txBox="1"/>
            <p:nvPr/>
          </p:nvSpPr>
          <p:spPr>
            <a:xfrm>
              <a:off x="1596787" y="3186212"/>
              <a:ext cx="1298810" cy="400110"/>
            </a:xfrm>
            <a:prstGeom prst="rect">
              <a:avLst/>
            </a:prstGeom>
            <a:noFill/>
          </p:spPr>
          <p:txBody>
            <a:bodyPr wrap="square" rtlCol="0">
              <a:spAutoFit/>
            </a:bodyPr>
            <a:lstStyle/>
            <a:p>
              <a:r>
                <a:rPr lang="en-US" altLang="zh-CN" sz="2000" dirty="0" smtClean="0">
                  <a:solidFill>
                    <a:srgbClr val="FFFF00"/>
                  </a:solidFill>
                </a:rPr>
                <a:t>Vulture</a:t>
              </a:r>
              <a:endParaRPr lang="zh-CN" altLang="en-US" sz="2000" dirty="0">
                <a:solidFill>
                  <a:srgbClr val="FFFF00"/>
                </a:solidFill>
              </a:endParaRPr>
            </a:p>
          </p:txBody>
        </p:sp>
        <p:sp>
          <p:nvSpPr>
            <p:cNvPr id="20" name="TextBox 19"/>
            <p:cNvSpPr txBox="1"/>
            <p:nvPr/>
          </p:nvSpPr>
          <p:spPr>
            <a:xfrm>
              <a:off x="1382154" y="4925675"/>
              <a:ext cx="1683222" cy="400110"/>
            </a:xfrm>
            <a:prstGeom prst="rect">
              <a:avLst/>
            </a:prstGeom>
            <a:noFill/>
          </p:spPr>
          <p:txBody>
            <a:bodyPr wrap="square" rtlCol="0">
              <a:spAutoFit/>
            </a:bodyPr>
            <a:lstStyle/>
            <a:p>
              <a:r>
                <a:rPr lang="en-US" altLang="zh-CN" sz="2000" dirty="0" smtClean="0">
                  <a:solidFill>
                    <a:srgbClr val="FFFF00"/>
                  </a:solidFill>
                </a:rPr>
                <a:t>Accipiter</a:t>
              </a:r>
              <a:endParaRPr lang="zh-CN" altLang="en-US" sz="2000" dirty="0">
                <a:solidFill>
                  <a:srgbClr val="FFFF00"/>
                </a:solidFill>
              </a:endParaRPr>
            </a:p>
          </p:txBody>
        </p:sp>
        <p:sp>
          <p:nvSpPr>
            <p:cNvPr id="21" name="TextBox 20"/>
            <p:cNvSpPr txBox="1"/>
            <p:nvPr/>
          </p:nvSpPr>
          <p:spPr>
            <a:xfrm>
              <a:off x="1601162" y="4125093"/>
              <a:ext cx="1683222" cy="400110"/>
            </a:xfrm>
            <a:prstGeom prst="rect">
              <a:avLst/>
            </a:prstGeom>
            <a:noFill/>
          </p:spPr>
          <p:txBody>
            <a:bodyPr wrap="square" rtlCol="0">
              <a:spAutoFit/>
            </a:bodyPr>
            <a:lstStyle/>
            <a:p>
              <a:r>
                <a:rPr lang="en-US" altLang="zh-CN" sz="2000" dirty="0" smtClean="0">
                  <a:solidFill>
                    <a:srgbClr val="FFFF00"/>
                  </a:solidFill>
                </a:rPr>
                <a:t>Osprey</a:t>
              </a:r>
              <a:endParaRPr lang="zh-CN" altLang="en-US" sz="2000" dirty="0">
                <a:solidFill>
                  <a:srgbClr val="FFFF00"/>
                </a:solidFill>
              </a:endParaRPr>
            </a:p>
          </p:txBody>
        </p:sp>
      </p:grpSp>
      <p:pic>
        <p:nvPicPr>
          <p:cNvPr id="22" name="Picture 21"/>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3384194" y="2034730"/>
            <a:ext cx="1556296" cy="2198576"/>
          </a:xfrm>
          <a:prstGeom prst="rect">
            <a:avLst/>
          </a:prstGeom>
        </p:spPr>
      </p:pic>
      <p:sp>
        <p:nvSpPr>
          <p:cNvPr id="23" name="TextBox 22"/>
          <p:cNvSpPr txBox="1"/>
          <p:nvPr/>
        </p:nvSpPr>
        <p:spPr>
          <a:xfrm>
            <a:off x="5907027" y="4761178"/>
            <a:ext cx="2982309" cy="1200244"/>
          </a:xfrm>
          <a:prstGeom prst="rect">
            <a:avLst/>
          </a:prstGeom>
          <a:noFill/>
        </p:spPr>
        <p:txBody>
          <a:bodyPr wrap="square" lIns="91354" tIns="45678" rIns="91354" bIns="45678" rtlCol="0">
            <a:spAutoFit/>
          </a:bodyPr>
          <a:lstStyle/>
          <a:p>
            <a:pPr algn="ctr"/>
            <a:r>
              <a:rPr lang="en-US" altLang="zh-CN" sz="2400" b="0" dirty="0" smtClean="0"/>
              <a:t>Model parameters:</a:t>
            </a:r>
          </a:p>
          <a:p>
            <a:pPr algn="ctr"/>
            <a:r>
              <a:rPr lang="en-US" altLang="zh-CN" sz="2400" b="0" dirty="0" smtClean="0"/>
              <a:t>connection</a:t>
            </a:r>
            <a:r>
              <a:rPr lang="en-US" sz="2400" b="0" dirty="0" smtClean="0"/>
              <a:t> weights</a:t>
            </a:r>
          </a:p>
          <a:p>
            <a:pPr algn="ctr"/>
            <a:r>
              <a:rPr lang="en-US" altLang="zh-CN" sz="2400" b="0" dirty="0" smtClean="0"/>
              <a:t>(solution)</a:t>
            </a:r>
          </a:p>
        </p:txBody>
      </p:sp>
      <p:grpSp>
        <p:nvGrpSpPr>
          <p:cNvPr id="24" name="Group 23"/>
          <p:cNvGrpSpPr/>
          <p:nvPr/>
        </p:nvGrpSpPr>
        <p:grpSpPr>
          <a:xfrm>
            <a:off x="6583680" y="2331720"/>
            <a:ext cx="2377440" cy="2194560"/>
            <a:chOff x="2354580" y="1866900"/>
            <a:chExt cx="3596640" cy="2956560"/>
          </a:xfrm>
        </p:grpSpPr>
        <p:sp>
          <p:nvSpPr>
            <p:cNvPr id="25" name="Oval 24"/>
            <p:cNvSpPr/>
            <p:nvPr/>
          </p:nvSpPr>
          <p:spPr bwMode="auto">
            <a:xfrm>
              <a:off x="2354580" y="44729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6" name="Oval 25"/>
            <p:cNvSpPr/>
            <p:nvPr/>
          </p:nvSpPr>
          <p:spPr bwMode="auto">
            <a:xfrm>
              <a:off x="3040380" y="44729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7" name="Oval 26"/>
            <p:cNvSpPr/>
            <p:nvPr/>
          </p:nvSpPr>
          <p:spPr bwMode="auto">
            <a:xfrm>
              <a:off x="3695700" y="448818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8" name="Oval 27"/>
            <p:cNvSpPr/>
            <p:nvPr/>
          </p:nvSpPr>
          <p:spPr bwMode="auto">
            <a:xfrm>
              <a:off x="4297680" y="449580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9" name="Oval 28"/>
            <p:cNvSpPr/>
            <p:nvPr/>
          </p:nvSpPr>
          <p:spPr bwMode="auto">
            <a:xfrm>
              <a:off x="4953000" y="45110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0" name="Oval 29"/>
            <p:cNvSpPr/>
            <p:nvPr/>
          </p:nvSpPr>
          <p:spPr bwMode="auto">
            <a:xfrm>
              <a:off x="5638800" y="45110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1" name="Oval 30"/>
            <p:cNvSpPr/>
            <p:nvPr/>
          </p:nvSpPr>
          <p:spPr bwMode="auto">
            <a:xfrm>
              <a:off x="3042920" y="366522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2" name="Oval 31"/>
            <p:cNvSpPr/>
            <p:nvPr/>
          </p:nvSpPr>
          <p:spPr bwMode="auto">
            <a:xfrm>
              <a:off x="3698240" y="36804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3" name="Oval 32"/>
            <p:cNvSpPr/>
            <p:nvPr/>
          </p:nvSpPr>
          <p:spPr bwMode="auto">
            <a:xfrm>
              <a:off x="4300220" y="368808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4" name="Oval 33"/>
            <p:cNvSpPr/>
            <p:nvPr/>
          </p:nvSpPr>
          <p:spPr bwMode="auto">
            <a:xfrm>
              <a:off x="4955540" y="370332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35" name="Straight Connector 34"/>
            <p:cNvCxnSpPr>
              <a:stCxn id="25" idx="0"/>
              <a:endCxn id="31" idx="4"/>
            </p:cNvCxnSpPr>
            <p:nvPr/>
          </p:nvCxnSpPr>
          <p:spPr bwMode="auto">
            <a:xfrm rot="5400000" flipH="1" flipV="1">
              <a:off x="2607310" y="3881120"/>
              <a:ext cx="495300" cy="6883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26" idx="0"/>
              <a:endCxn id="32" idx="4"/>
            </p:cNvCxnSpPr>
            <p:nvPr/>
          </p:nvCxnSpPr>
          <p:spPr bwMode="auto">
            <a:xfrm rot="5400000" flipH="1" flipV="1">
              <a:off x="3285490" y="3903980"/>
              <a:ext cx="480060" cy="6578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a:stCxn id="27" idx="0"/>
              <a:endCxn id="33" idx="4"/>
            </p:cNvCxnSpPr>
            <p:nvPr/>
          </p:nvCxnSpPr>
          <p:spPr bwMode="auto">
            <a:xfrm rot="5400000" flipH="1" flipV="1">
              <a:off x="3910330" y="3942080"/>
              <a:ext cx="487680" cy="6045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a:stCxn id="28" idx="0"/>
              <a:endCxn id="34" idx="4"/>
            </p:cNvCxnSpPr>
            <p:nvPr/>
          </p:nvCxnSpPr>
          <p:spPr bwMode="auto">
            <a:xfrm rot="5400000" flipH="1" flipV="1">
              <a:off x="4542790" y="3926840"/>
              <a:ext cx="480060" cy="6578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a:stCxn id="31" idx="4"/>
              <a:endCxn id="26" idx="0"/>
            </p:cNvCxnSpPr>
            <p:nvPr/>
          </p:nvCxnSpPr>
          <p:spPr bwMode="auto">
            <a:xfrm rot="5400000">
              <a:off x="2950210" y="422402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a:stCxn id="32" idx="4"/>
              <a:endCxn id="27" idx="0"/>
            </p:cNvCxnSpPr>
            <p:nvPr/>
          </p:nvCxnSpPr>
          <p:spPr bwMode="auto">
            <a:xfrm rot="5400000">
              <a:off x="3605530" y="423926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a:stCxn id="33" idx="4"/>
              <a:endCxn id="28" idx="0"/>
            </p:cNvCxnSpPr>
            <p:nvPr/>
          </p:nvCxnSpPr>
          <p:spPr bwMode="auto">
            <a:xfrm rot="5400000">
              <a:off x="4207510" y="424688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a:stCxn id="34" idx="4"/>
              <a:endCxn id="29" idx="0"/>
            </p:cNvCxnSpPr>
            <p:nvPr/>
          </p:nvCxnSpPr>
          <p:spPr bwMode="auto">
            <a:xfrm rot="5400000">
              <a:off x="4862830" y="426212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a:stCxn id="34" idx="4"/>
              <a:endCxn id="30" idx="0"/>
            </p:cNvCxnSpPr>
            <p:nvPr/>
          </p:nvCxnSpPr>
          <p:spPr bwMode="auto">
            <a:xfrm rot="16200000" flipH="1">
              <a:off x="5205730" y="3921760"/>
              <a:ext cx="495300" cy="6832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a:stCxn id="33" idx="4"/>
              <a:endCxn id="29" idx="0"/>
            </p:cNvCxnSpPr>
            <p:nvPr/>
          </p:nvCxnSpPr>
          <p:spPr bwMode="auto">
            <a:xfrm rot="16200000" flipH="1">
              <a:off x="4527550" y="3929380"/>
              <a:ext cx="510540" cy="6527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32" idx="4"/>
              <a:endCxn id="28" idx="0"/>
            </p:cNvCxnSpPr>
            <p:nvPr/>
          </p:nvCxnSpPr>
          <p:spPr bwMode="auto">
            <a:xfrm rot="16200000" flipH="1">
              <a:off x="3902710" y="3944620"/>
              <a:ext cx="502920" cy="5994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a:stCxn id="31" idx="4"/>
              <a:endCxn id="27" idx="0"/>
            </p:cNvCxnSpPr>
            <p:nvPr/>
          </p:nvCxnSpPr>
          <p:spPr bwMode="auto">
            <a:xfrm rot="16200000" flipH="1">
              <a:off x="3270250" y="3906520"/>
              <a:ext cx="510540" cy="65278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7" name="Oval 46"/>
            <p:cNvSpPr/>
            <p:nvPr/>
          </p:nvSpPr>
          <p:spPr bwMode="auto">
            <a:xfrm>
              <a:off x="3698240" y="279654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8" name="Oval 47"/>
            <p:cNvSpPr/>
            <p:nvPr/>
          </p:nvSpPr>
          <p:spPr bwMode="auto">
            <a:xfrm>
              <a:off x="4300220" y="28041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49" name="Straight Connector 48"/>
            <p:cNvCxnSpPr>
              <a:stCxn id="32" idx="0"/>
              <a:endCxn id="47" idx="4"/>
            </p:cNvCxnSpPr>
            <p:nvPr/>
          </p:nvCxnSpPr>
          <p:spPr bwMode="auto">
            <a:xfrm rot="5400000" flipH="1" flipV="1">
              <a:off x="3568700" y="339471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a:stCxn id="33" idx="0"/>
              <a:endCxn id="48" idx="4"/>
            </p:cNvCxnSpPr>
            <p:nvPr/>
          </p:nvCxnSpPr>
          <p:spPr bwMode="auto">
            <a:xfrm rot="5400000" flipH="1" flipV="1">
              <a:off x="4170680" y="340233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a:stCxn id="31" idx="0"/>
              <a:endCxn id="47" idx="4"/>
            </p:cNvCxnSpPr>
            <p:nvPr/>
          </p:nvCxnSpPr>
          <p:spPr bwMode="auto">
            <a:xfrm rot="5400000" flipH="1" flipV="1">
              <a:off x="3248660" y="3059430"/>
              <a:ext cx="55626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a:stCxn id="33" idx="0"/>
              <a:endCxn id="47" idx="4"/>
            </p:cNvCxnSpPr>
            <p:nvPr/>
          </p:nvCxnSpPr>
          <p:spPr bwMode="auto">
            <a:xfrm rot="16200000" flipV="1">
              <a:off x="3865880" y="3097530"/>
              <a:ext cx="57912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a:stCxn id="34" idx="0"/>
              <a:endCxn id="47" idx="4"/>
            </p:cNvCxnSpPr>
            <p:nvPr/>
          </p:nvCxnSpPr>
          <p:spPr bwMode="auto">
            <a:xfrm rot="16200000" flipV="1">
              <a:off x="4185920" y="2777490"/>
              <a:ext cx="59436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p:cNvCxnSpPr>
              <a:stCxn id="31" idx="0"/>
              <a:endCxn id="48" idx="4"/>
            </p:cNvCxnSpPr>
            <p:nvPr/>
          </p:nvCxnSpPr>
          <p:spPr bwMode="auto">
            <a:xfrm rot="5400000" flipH="1" flipV="1">
              <a:off x="3553460" y="2762250"/>
              <a:ext cx="54864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a:stCxn id="32" idx="0"/>
              <a:endCxn id="48" idx="4"/>
            </p:cNvCxnSpPr>
            <p:nvPr/>
          </p:nvCxnSpPr>
          <p:spPr bwMode="auto">
            <a:xfrm rot="5400000" flipH="1" flipV="1">
              <a:off x="3873500" y="3097530"/>
              <a:ext cx="56388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Connector 55"/>
            <p:cNvCxnSpPr>
              <a:stCxn id="34" idx="0"/>
              <a:endCxn id="48" idx="4"/>
            </p:cNvCxnSpPr>
            <p:nvPr/>
          </p:nvCxnSpPr>
          <p:spPr bwMode="auto">
            <a:xfrm rot="16200000" flipV="1">
              <a:off x="4490720" y="3082290"/>
              <a:ext cx="58674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7" name="Oval 56"/>
            <p:cNvSpPr/>
            <p:nvPr/>
          </p:nvSpPr>
          <p:spPr bwMode="auto">
            <a:xfrm>
              <a:off x="3042920" y="186690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8" name="Oval 57"/>
            <p:cNvSpPr/>
            <p:nvPr/>
          </p:nvSpPr>
          <p:spPr bwMode="auto">
            <a:xfrm>
              <a:off x="3698240" y="188214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9" name="Oval 58"/>
            <p:cNvSpPr/>
            <p:nvPr/>
          </p:nvSpPr>
          <p:spPr bwMode="auto">
            <a:xfrm>
              <a:off x="4300220" y="18897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0" name="Oval 59"/>
            <p:cNvSpPr/>
            <p:nvPr/>
          </p:nvSpPr>
          <p:spPr bwMode="auto">
            <a:xfrm>
              <a:off x="4955540" y="190500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61" name="Straight Connector 60"/>
            <p:cNvCxnSpPr>
              <a:stCxn id="47" idx="0"/>
              <a:endCxn id="58" idx="4"/>
            </p:cNvCxnSpPr>
            <p:nvPr/>
          </p:nvCxnSpPr>
          <p:spPr bwMode="auto">
            <a:xfrm rot="5400000" flipH="1" flipV="1">
              <a:off x="3553460" y="2495550"/>
              <a:ext cx="60198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a:stCxn id="48" idx="0"/>
              <a:endCxn id="59" idx="4"/>
            </p:cNvCxnSpPr>
            <p:nvPr/>
          </p:nvCxnSpPr>
          <p:spPr bwMode="auto">
            <a:xfrm rot="5400000" flipH="1" flipV="1">
              <a:off x="4155440" y="2503170"/>
              <a:ext cx="60198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a:stCxn id="47" idx="0"/>
              <a:endCxn id="57" idx="4"/>
            </p:cNvCxnSpPr>
            <p:nvPr/>
          </p:nvCxnSpPr>
          <p:spPr bwMode="auto">
            <a:xfrm rot="16200000" flipV="1">
              <a:off x="3218180" y="2160270"/>
              <a:ext cx="61722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Straight Connector 63"/>
            <p:cNvCxnSpPr>
              <a:stCxn id="48" idx="0"/>
              <a:endCxn id="57" idx="4"/>
            </p:cNvCxnSpPr>
            <p:nvPr/>
          </p:nvCxnSpPr>
          <p:spPr bwMode="auto">
            <a:xfrm rot="16200000" flipV="1">
              <a:off x="3515360" y="1863090"/>
              <a:ext cx="62484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a:stCxn id="48" idx="0"/>
              <a:endCxn id="58" idx="4"/>
            </p:cNvCxnSpPr>
            <p:nvPr/>
          </p:nvCxnSpPr>
          <p:spPr bwMode="auto">
            <a:xfrm rot="16200000" flipV="1">
              <a:off x="3850640" y="2198370"/>
              <a:ext cx="60960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p:cNvCxnSpPr>
              <a:stCxn id="47" idx="0"/>
              <a:endCxn id="59" idx="4"/>
            </p:cNvCxnSpPr>
            <p:nvPr/>
          </p:nvCxnSpPr>
          <p:spPr bwMode="auto">
            <a:xfrm rot="5400000" flipH="1" flipV="1">
              <a:off x="3858260" y="2198370"/>
              <a:ext cx="59436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7" name="Straight Connector 66"/>
            <p:cNvCxnSpPr>
              <a:stCxn id="47" idx="0"/>
              <a:endCxn id="60" idx="4"/>
            </p:cNvCxnSpPr>
            <p:nvPr/>
          </p:nvCxnSpPr>
          <p:spPr bwMode="auto">
            <a:xfrm rot="5400000" flipH="1" flipV="1">
              <a:off x="4193540" y="1878330"/>
              <a:ext cx="57912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8" name="Straight Connector 67"/>
            <p:cNvCxnSpPr>
              <a:stCxn id="48" idx="0"/>
              <a:endCxn id="60" idx="4"/>
            </p:cNvCxnSpPr>
            <p:nvPr/>
          </p:nvCxnSpPr>
          <p:spPr bwMode="auto">
            <a:xfrm rot="5400000" flipH="1" flipV="1">
              <a:off x="4490720" y="2183130"/>
              <a:ext cx="58674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11" grpId="0"/>
      <p:bldP spid="12"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5394960" y="4363380"/>
            <a:ext cx="3169920" cy="400047"/>
            <a:chOff x="5394960" y="4175122"/>
            <a:chExt cx="3169920" cy="400047"/>
          </a:xfrm>
        </p:grpSpPr>
        <p:sp>
          <p:nvSpPr>
            <p:cNvPr id="66" name="矩形 67"/>
            <p:cNvSpPr/>
            <p:nvPr/>
          </p:nvSpPr>
          <p:spPr>
            <a:xfrm>
              <a:off x="5629029" y="4202716"/>
              <a:ext cx="2565400" cy="350234"/>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76" tIns="45689" rIns="91376" bIns="45689" rtlCol="0" anchor="ctr"/>
            <a:lstStyle/>
            <a:p>
              <a:pPr algn="ctr"/>
              <a:endParaRPr lang="en-US" altLang="zh-CN" sz="1600" dirty="0" smtClean="0">
                <a:solidFill>
                  <a:schemeClr val="tx1"/>
                </a:solidFill>
              </a:endParaRPr>
            </a:p>
          </p:txBody>
        </p:sp>
        <p:sp>
          <p:nvSpPr>
            <p:cNvPr id="93" name="TextBox 92"/>
            <p:cNvSpPr txBox="1"/>
            <p:nvPr/>
          </p:nvSpPr>
          <p:spPr>
            <a:xfrm>
              <a:off x="5394960" y="4175122"/>
              <a:ext cx="3169920" cy="400047"/>
            </a:xfrm>
            <a:prstGeom prst="rect">
              <a:avLst/>
            </a:prstGeom>
            <a:noFill/>
          </p:spPr>
          <p:txBody>
            <a:bodyPr wrap="square" lIns="91376" tIns="45689" rIns="91376" bIns="45689" rtlCol="0">
              <a:spAutoFit/>
            </a:bodyPr>
            <a:lstStyle/>
            <a:p>
              <a:pPr algn="ctr"/>
              <a:r>
                <a:rPr lang="en-US" altLang="zh-CN" sz="2000" b="0" dirty="0" smtClean="0"/>
                <a:t>Access buffer pool</a:t>
              </a:r>
            </a:p>
          </p:txBody>
        </p:sp>
      </p:grpSp>
      <p:sp>
        <p:nvSpPr>
          <p:cNvPr id="2" name="Title 1"/>
          <p:cNvSpPr>
            <a:spLocks noGrp="1"/>
          </p:cNvSpPr>
          <p:nvPr>
            <p:ph type="title"/>
          </p:nvPr>
        </p:nvSpPr>
        <p:spPr/>
        <p:txBody>
          <a:bodyPr/>
          <a:lstStyle/>
          <a:p>
            <a:r>
              <a:rPr lang="en-US" dirty="0" err="1" smtClean="0"/>
              <a:t>GeePS</a:t>
            </a:r>
            <a:r>
              <a:rPr lang="en-US" dirty="0" smtClean="0"/>
              <a:t>-managed buffers</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20</a:t>
            </a:fld>
            <a:endParaRPr lang="en-US" altLang="en-US" sz="1600" dirty="0"/>
          </a:p>
        </p:txBody>
      </p:sp>
      <p:grpSp>
        <p:nvGrpSpPr>
          <p:cNvPr id="3" name="Group 27"/>
          <p:cNvGrpSpPr/>
          <p:nvPr/>
        </p:nvGrpSpPr>
        <p:grpSpPr>
          <a:xfrm>
            <a:off x="5629029" y="4736124"/>
            <a:ext cx="2565400" cy="531332"/>
            <a:chOff x="5629025" y="4202714"/>
            <a:chExt cx="2565400" cy="531332"/>
          </a:xfrm>
        </p:grpSpPr>
        <p:sp>
          <p:nvSpPr>
            <p:cNvPr id="40" name="矩形 67"/>
            <p:cNvSpPr/>
            <p:nvPr/>
          </p:nvSpPr>
          <p:spPr>
            <a:xfrm>
              <a:off x="5629025" y="4202714"/>
              <a:ext cx="2565400" cy="531332"/>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41" name="TextBox 40"/>
            <p:cNvSpPr txBox="1"/>
            <p:nvPr/>
          </p:nvSpPr>
          <p:spPr>
            <a:xfrm>
              <a:off x="5867399" y="4274174"/>
              <a:ext cx="2194560" cy="400110"/>
            </a:xfrm>
            <a:prstGeom prst="rect">
              <a:avLst/>
            </a:prstGeom>
            <a:noFill/>
          </p:spPr>
          <p:txBody>
            <a:bodyPr wrap="square" rtlCol="0">
              <a:spAutoFit/>
            </a:bodyPr>
            <a:lstStyle/>
            <a:p>
              <a:pPr algn="ctr"/>
              <a:r>
                <a:rPr lang="en-US" altLang="zh-CN" sz="2000" b="0" dirty="0" smtClean="0"/>
                <a:t>Parameter cache</a:t>
              </a:r>
            </a:p>
          </p:txBody>
        </p:sp>
      </p:grpSp>
      <p:sp>
        <p:nvSpPr>
          <p:cNvPr id="42" name="矩形 67"/>
          <p:cNvSpPr/>
          <p:nvPr/>
        </p:nvSpPr>
        <p:spPr>
          <a:xfrm>
            <a:off x="4592821" y="1407095"/>
            <a:ext cx="682343" cy="1017565"/>
          </a:xfrm>
          <a:prstGeom prst="rect">
            <a:avLst/>
          </a:prstGeom>
          <a:solidFill>
            <a:srgbClr val="A1FE6E"/>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65" tIns="45683" rIns="91365" bIns="45683" rtlCol="0" anchor="ctr"/>
          <a:lstStyle/>
          <a:p>
            <a:pPr algn="ctr"/>
            <a:endParaRPr lang="en-US" altLang="zh-CN" sz="1600" dirty="0" smtClean="0">
              <a:solidFill>
                <a:schemeClr val="tx1"/>
              </a:solidFill>
            </a:endParaRPr>
          </a:p>
        </p:txBody>
      </p:sp>
      <p:grpSp>
        <p:nvGrpSpPr>
          <p:cNvPr id="7" name="Group 82"/>
          <p:cNvGrpSpPr/>
          <p:nvPr/>
        </p:nvGrpSpPr>
        <p:grpSpPr>
          <a:xfrm>
            <a:off x="5508904" y="3185161"/>
            <a:ext cx="914400" cy="1017565"/>
            <a:chOff x="5772679" y="3185160"/>
            <a:chExt cx="914400" cy="1017564"/>
          </a:xfrm>
        </p:grpSpPr>
        <p:sp>
          <p:nvSpPr>
            <p:cNvPr id="44" name="矩形 67"/>
            <p:cNvSpPr/>
            <p:nvPr/>
          </p:nvSpPr>
          <p:spPr>
            <a:xfrm>
              <a:off x="5890792" y="3185160"/>
              <a:ext cx="682343" cy="1017564"/>
            </a:xfrm>
            <a:prstGeom prst="rect">
              <a:avLst/>
            </a:prstGeom>
            <a:solidFill>
              <a:srgbClr val="A1FE6E"/>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49" name="TextBox 48"/>
            <p:cNvSpPr txBox="1"/>
            <p:nvPr/>
          </p:nvSpPr>
          <p:spPr>
            <a:xfrm>
              <a:off x="5772679" y="3338580"/>
              <a:ext cx="914400" cy="707885"/>
            </a:xfrm>
            <a:prstGeom prst="rect">
              <a:avLst/>
            </a:prstGeom>
            <a:noFill/>
          </p:spPr>
          <p:txBody>
            <a:bodyPr wrap="square" rtlCol="0">
              <a:spAutoFit/>
            </a:bodyPr>
            <a:lstStyle/>
            <a:p>
              <a:pPr algn="ctr"/>
              <a:r>
                <a:rPr lang="en-US" altLang="zh-CN" sz="2000" b="0" dirty="0" smtClean="0"/>
                <a:t>Input</a:t>
              </a:r>
            </a:p>
            <a:p>
              <a:pPr algn="ctr"/>
              <a:r>
                <a:rPr lang="en-US" altLang="zh-CN" sz="2000" b="0" dirty="0" smtClean="0"/>
                <a:t>data</a:t>
              </a:r>
            </a:p>
          </p:txBody>
        </p:sp>
      </p:grpSp>
      <p:grpSp>
        <p:nvGrpSpPr>
          <p:cNvPr id="8" name="Group 85"/>
          <p:cNvGrpSpPr/>
          <p:nvPr/>
        </p:nvGrpSpPr>
        <p:grpSpPr>
          <a:xfrm>
            <a:off x="6191812" y="3185160"/>
            <a:ext cx="2095017" cy="1026941"/>
            <a:chOff x="6455587" y="3169918"/>
            <a:chExt cx="2095017" cy="1026942"/>
          </a:xfrm>
        </p:grpSpPr>
        <p:sp>
          <p:nvSpPr>
            <p:cNvPr id="55" name="矩形 67"/>
            <p:cNvSpPr/>
            <p:nvPr/>
          </p:nvSpPr>
          <p:spPr>
            <a:xfrm>
              <a:off x="6573135" y="3169918"/>
              <a:ext cx="1885065" cy="1026942"/>
            </a:xfrm>
            <a:prstGeom prst="rect">
              <a:avLst/>
            </a:prstGeom>
            <a:solidFill>
              <a:srgbClr val="FFD889"/>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58" name="TextBox 57"/>
            <p:cNvSpPr txBox="1"/>
            <p:nvPr/>
          </p:nvSpPr>
          <p:spPr>
            <a:xfrm>
              <a:off x="6455587" y="3338160"/>
              <a:ext cx="2095017" cy="707887"/>
            </a:xfrm>
            <a:prstGeom prst="rect">
              <a:avLst/>
            </a:prstGeom>
            <a:noFill/>
          </p:spPr>
          <p:txBody>
            <a:bodyPr wrap="square" rtlCol="0">
              <a:spAutoFit/>
            </a:bodyPr>
            <a:lstStyle/>
            <a:p>
              <a:pPr algn="ctr"/>
              <a:r>
                <a:rPr lang="en-US" altLang="zh-CN" sz="2000" b="0" dirty="0" smtClean="0"/>
                <a:t>Intermediate</a:t>
              </a:r>
            </a:p>
            <a:p>
              <a:pPr algn="ctr"/>
              <a:r>
                <a:rPr lang="en-US" altLang="zh-CN" sz="2000" b="0" dirty="0" smtClean="0"/>
                <a:t>data</a:t>
              </a:r>
            </a:p>
          </p:txBody>
        </p:sp>
      </p:grpSp>
      <p:sp>
        <p:nvSpPr>
          <p:cNvPr id="61" name="Can 60"/>
          <p:cNvSpPr/>
          <p:nvPr/>
        </p:nvSpPr>
        <p:spPr bwMode="auto">
          <a:xfrm>
            <a:off x="5902579" y="1159421"/>
            <a:ext cx="2128910" cy="1278989"/>
          </a:xfrm>
          <a:prstGeom prst="can">
            <a:avLst/>
          </a:prstGeom>
          <a:solidFill>
            <a:srgbClr val="94E494"/>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cxnSp>
        <p:nvCxnSpPr>
          <p:cNvPr id="65" name="直接箭头连接符 12"/>
          <p:cNvCxnSpPr/>
          <p:nvPr/>
        </p:nvCxnSpPr>
        <p:spPr>
          <a:xfrm>
            <a:off x="5052642" y="1620132"/>
            <a:ext cx="1107831"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8" name="矩形 3"/>
          <p:cNvSpPr/>
          <p:nvPr/>
        </p:nvSpPr>
        <p:spPr>
          <a:xfrm>
            <a:off x="5615290" y="3169922"/>
            <a:ext cx="2579076" cy="210661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4" tIns="45678" rIns="91354" bIns="45678" rtlCol="0" anchor="ctr"/>
          <a:lstStyle/>
          <a:p>
            <a:pPr algn="ctr"/>
            <a:endParaRPr lang="en-US" altLang="zh-CN" sz="1300" dirty="0" smtClean="0">
              <a:solidFill>
                <a:schemeClr val="tx1"/>
              </a:solidFill>
            </a:endParaRPr>
          </a:p>
        </p:txBody>
      </p:sp>
      <p:grpSp>
        <p:nvGrpSpPr>
          <p:cNvPr id="10" name="Group 85"/>
          <p:cNvGrpSpPr/>
          <p:nvPr/>
        </p:nvGrpSpPr>
        <p:grpSpPr>
          <a:xfrm>
            <a:off x="389621" y="4613224"/>
            <a:ext cx="1943760" cy="707886"/>
            <a:chOff x="389621" y="4613220"/>
            <a:chExt cx="1943760" cy="707894"/>
          </a:xfrm>
        </p:grpSpPr>
        <p:sp>
          <p:nvSpPr>
            <p:cNvPr id="73" name="矩形 67"/>
            <p:cNvSpPr/>
            <p:nvPr/>
          </p:nvSpPr>
          <p:spPr>
            <a:xfrm>
              <a:off x="451217" y="4681727"/>
              <a:ext cx="1816495" cy="573182"/>
            </a:xfrm>
            <a:prstGeom prst="rect">
              <a:avLst/>
            </a:prstGeom>
            <a:solidFill>
              <a:srgbClr val="A8C6D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77" name="TextBox 76"/>
            <p:cNvSpPr txBox="1"/>
            <p:nvPr/>
          </p:nvSpPr>
          <p:spPr>
            <a:xfrm>
              <a:off x="389621" y="4613220"/>
              <a:ext cx="1943760" cy="707894"/>
            </a:xfrm>
            <a:prstGeom prst="rect">
              <a:avLst/>
            </a:prstGeom>
            <a:noFill/>
          </p:spPr>
          <p:txBody>
            <a:bodyPr wrap="square" rtlCol="0">
              <a:spAutoFit/>
            </a:bodyPr>
            <a:lstStyle/>
            <a:p>
              <a:pPr algn="ctr"/>
              <a:r>
                <a:rPr lang="en-US" sz="2000" b="0" dirty="0" smtClean="0"/>
                <a:t>Parameter server shard 0</a:t>
              </a:r>
              <a:endParaRPr lang="en-US" altLang="zh-CN" sz="2000" b="0" dirty="0" smtClean="0"/>
            </a:p>
          </p:txBody>
        </p:sp>
      </p:grpSp>
      <p:grpSp>
        <p:nvGrpSpPr>
          <p:cNvPr id="11" name="Group 91"/>
          <p:cNvGrpSpPr/>
          <p:nvPr/>
        </p:nvGrpSpPr>
        <p:grpSpPr>
          <a:xfrm>
            <a:off x="2770552" y="4619633"/>
            <a:ext cx="2614251" cy="707886"/>
            <a:chOff x="2770548" y="4619629"/>
            <a:chExt cx="2614251" cy="707894"/>
          </a:xfrm>
        </p:grpSpPr>
        <p:sp>
          <p:nvSpPr>
            <p:cNvPr id="82" name="矩形 67"/>
            <p:cNvSpPr/>
            <p:nvPr/>
          </p:nvSpPr>
          <p:spPr>
            <a:xfrm>
              <a:off x="2895600" y="4709160"/>
              <a:ext cx="2391447" cy="551713"/>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83" name="TextBox 82"/>
            <p:cNvSpPr txBox="1"/>
            <p:nvPr/>
          </p:nvSpPr>
          <p:spPr>
            <a:xfrm>
              <a:off x="2770548" y="4619629"/>
              <a:ext cx="2614251" cy="707894"/>
            </a:xfrm>
            <a:prstGeom prst="rect">
              <a:avLst/>
            </a:prstGeom>
            <a:noFill/>
          </p:spPr>
          <p:txBody>
            <a:bodyPr wrap="square" rtlCol="0">
              <a:spAutoFit/>
            </a:bodyPr>
            <a:lstStyle/>
            <a:p>
              <a:pPr algn="ctr"/>
              <a:r>
                <a:rPr lang="en-US" altLang="zh-CN" sz="2000" b="0" dirty="0" smtClean="0"/>
                <a:t>Staging memory for parameter cache</a:t>
              </a:r>
            </a:p>
          </p:txBody>
        </p:sp>
      </p:grpSp>
      <p:sp>
        <p:nvSpPr>
          <p:cNvPr id="85" name="TextBox 84"/>
          <p:cNvSpPr txBox="1"/>
          <p:nvPr/>
        </p:nvSpPr>
        <p:spPr>
          <a:xfrm>
            <a:off x="5357387" y="5292923"/>
            <a:ext cx="2010505" cy="400025"/>
          </a:xfrm>
          <a:prstGeom prst="rect">
            <a:avLst/>
          </a:prstGeom>
          <a:noFill/>
        </p:spPr>
        <p:txBody>
          <a:bodyPr wrap="square" lIns="91354" tIns="45678" rIns="91354" bIns="45678" rtlCol="0">
            <a:spAutoFit/>
          </a:bodyPr>
          <a:lstStyle/>
          <a:p>
            <a:pPr algn="ctr"/>
            <a:r>
              <a:rPr lang="en-US" altLang="zh-CN" sz="2000" dirty="0" smtClean="0"/>
              <a:t>GPU memory</a:t>
            </a:r>
          </a:p>
        </p:txBody>
      </p:sp>
      <p:sp>
        <p:nvSpPr>
          <p:cNvPr id="86" name="矩形 3"/>
          <p:cNvSpPr/>
          <p:nvPr/>
        </p:nvSpPr>
        <p:spPr>
          <a:xfrm>
            <a:off x="457135" y="1406766"/>
            <a:ext cx="4818185" cy="386391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4" tIns="45678" rIns="91354" bIns="45678" rtlCol="0" anchor="ctr"/>
          <a:lstStyle/>
          <a:p>
            <a:pPr algn="ctr"/>
            <a:endParaRPr lang="en-US" altLang="zh-CN" sz="1300" dirty="0" smtClean="0">
              <a:solidFill>
                <a:schemeClr val="tx1"/>
              </a:solidFill>
            </a:endParaRPr>
          </a:p>
        </p:txBody>
      </p:sp>
      <p:sp>
        <p:nvSpPr>
          <p:cNvPr id="87" name="TextBox 86"/>
          <p:cNvSpPr txBox="1"/>
          <p:nvPr/>
        </p:nvSpPr>
        <p:spPr>
          <a:xfrm>
            <a:off x="199227" y="5304649"/>
            <a:ext cx="2010505" cy="400025"/>
          </a:xfrm>
          <a:prstGeom prst="rect">
            <a:avLst/>
          </a:prstGeom>
          <a:noFill/>
        </p:spPr>
        <p:txBody>
          <a:bodyPr wrap="square" lIns="91354" tIns="45678" rIns="91354" bIns="45678" rtlCol="0">
            <a:spAutoFit/>
          </a:bodyPr>
          <a:lstStyle/>
          <a:p>
            <a:pPr algn="ctr"/>
            <a:r>
              <a:rPr lang="en-US" altLang="zh-CN" sz="2000" dirty="0" smtClean="0"/>
              <a:t>CPU memory</a:t>
            </a:r>
          </a:p>
        </p:txBody>
      </p:sp>
      <p:sp>
        <p:nvSpPr>
          <p:cNvPr id="89" name="TextBox 14"/>
          <p:cNvSpPr txBox="1"/>
          <p:nvPr/>
        </p:nvSpPr>
        <p:spPr>
          <a:xfrm>
            <a:off x="1852494" y="5672082"/>
            <a:ext cx="2435287" cy="461580"/>
          </a:xfrm>
          <a:prstGeom prst="rect">
            <a:avLst/>
          </a:prstGeom>
          <a:noFill/>
        </p:spPr>
        <p:txBody>
          <a:bodyPr wrap="square" lIns="91354" tIns="45678" rIns="91354" bIns="45678" rtlCol="0">
            <a:spAutoFit/>
          </a:bodyPr>
          <a:lstStyle/>
          <a:p>
            <a:pPr algn="ctr"/>
            <a:r>
              <a:rPr lang="en-US" altLang="zh-CN" sz="2400" dirty="0" smtClean="0"/>
              <a:t>Network</a:t>
            </a:r>
          </a:p>
        </p:txBody>
      </p:sp>
      <p:cxnSp>
        <p:nvCxnSpPr>
          <p:cNvPr id="90" name="直接箭头连接符 12"/>
          <p:cNvCxnSpPr/>
          <p:nvPr/>
        </p:nvCxnSpPr>
        <p:spPr>
          <a:xfrm rot="16200000" flipV="1">
            <a:off x="2055287" y="5150186"/>
            <a:ext cx="650632" cy="40866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12"/>
          <p:cNvCxnSpPr/>
          <p:nvPr/>
        </p:nvCxnSpPr>
        <p:spPr>
          <a:xfrm rot="5400000" flipH="1" flipV="1">
            <a:off x="2716112" y="5339037"/>
            <a:ext cx="615468" cy="7034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12"/>
          <p:cNvCxnSpPr/>
          <p:nvPr/>
        </p:nvCxnSpPr>
        <p:spPr>
          <a:xfrm rot="10800000" flipV="1">
            <a:off x="5038520" y="5108920"/>
            <a:ext cx="896815" cy="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bwMode="auto">
          <a:xfrm rot="16200000" flipH="1">
            <a:off x="7236465" y="3751585"/>
            <a:ext cx="1544316" cy="76193"/>
          </a:xfrm>
          <a:prstGeom prst="straightConnector1">
            <a:avLst/>
          </a:prstGeom>
          <a:solidFill>
            <a:schemeClr val="accent1"/>
          </a:solidFill>
          <a:ln w="38100" cap="flat" cmpd="sng" algn="ctr">
            <a:solidFill>
              <a:srgbClr val="C00000"/>
            </a:solidFill>
            <a:prstDash val="solid"/>
            <a:round/>
            <a:headEnd type="none" w="med" len="med"/>
            <a:tailEnd type="arrow"/>
          </a:ln>
          <a:effectLst/>
        </p:spPr>
      </p:cxnSp>
      <p:sp>
        <p:nvSpPr>
          <p:cNvPr id="43" name="TextBox 42"/>
          <p:cNvSpPr txBox="1"/>
          <p:nvPr/>
        </p:nvSpPr>
        <p:spPr>
          <a:xfrm>
            <a:off x="5516880" y="2574397"/>
            <a:ext cx="3627120" cy="400025"/>
          </a:xfrm>
          <a:prstGeom prst="rect">
            <a:avLst/>
          </a:prstGeom>
          <a:noFill/>
        </p:spPr>
        <p:txBody>
          <a:bodyPr wrap="square" lIns="91354" tIns="45678" rIns="91354" bIns="45678" rtlCol="0">
            <a:spAutoFit/>
          </a:bodyPr>
          <a:lstStyle/>
          <a:p>
            <a:pPr algn="ctr"/>
            <a:r>
              <a:rPr lang="en-US" sz="2000" dirty="0" err="1" smtClean="0">
                <a:solidFill>
                  <a:srgbClr val="C00000"/>
                </a:solidFill>
              </a:rPr>
              <a:t>GeePS</a:t>
            </a:r>
            <a:r>
              <a:rPr lang="en-US" sz="2000" dirty="0" smtClean="0">
                <a:solidFill>
                  <a:srgbClr val="C00000"/>
                </a:solidFill>
              </a:rPr>
              <a:t> managed buffers</a:t>
            </a:r>
            <a:endParaRPr lang="en-US" sz="2000" dirty="0">
              <a:solidFill>
                <a:srgbClr val="C00000"/>
              </a:solidFill>
            </a:endParaRPr>
          </a:p>
        </p:txBody>
      </p:sp>
      <p:cxnSp>
        <p:nvCxnSpPr>
          <p:cNvPr id="45" name="直接箭头连接符 12"/>
          <p:cNvCxnSpPr/>
          <p:nvPr/>
        </p:nvCxnSpPr>
        <p:spPr>
          <a:xfrm rot="5400000" flipH="1" flipV="1">
            <a:off x="5580187" y="4750579"/>
            <a:ext cx="470872" cy="195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940708" y="1533324"/>
            <a:ext cx="2456090" cy="707823"/>
          </a:xfrm>
          <a:prstGeom prst="rect">
            <a:avLst/>
          </a:prstGeom>
          <a:noFill/>
        </p:spPr>
        <p:txBody>
          <a:bodyPr wrap="square" lIns="91376" tIns="45689" rIns="91376" bIns="45689" rtlCol="0">
            <a:spAutoFit/>
          </a:bodyPr>
          <a:lstStyle/>
          <a:p>
            <a:pPr algn="ctr"/>
            <a:r>
              <a:rPr lang="en-US" altLang="zh-CN" sz="2000" b="0" dirty="0" smtClean="0"/>
              <a:t>Staging memory</a:t>
            </a:r>
          </a:p>
          <a:p>
            <a:pPr algn="ctr"/>
            <a:r>
              <a:rPr lang="en-US" altLang="zh-CN" sz="2000" b="0" dirty="0" smtClean="0"/>
              <a:t>for input data batch</a:t>
            </a:r>
          </a:p>
        </p:txBody>
      </p:sp>
      <p:cxnSp>
        <p:nvCxnSpPr>
          <p:cNvPr id="47" name="直接箭头连接符 12"/>
          <p:cNvCxnSpPr/>
          <p:nvPr/>
        </p:nvCxnSpPr>
        <p:spPr>
          <a:xfrm rot="16200000" flipV="1">
            <a:off x="4775202" y="2336801"/>
            <a:ext cx="1168399" cy="931333"/>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78553" y="1560640"/>
            <a:ext cx="2435287" cy="707886"/>
          </a:xfrm>
          <a:prstGeom prst="rect">
            <a:avLst/>
          </a:prstGeom>
          <a:noFill/>
        </p:spPr>
        <p:txBody>
          <a:bodyPr wrap="square" rtlCol="0">
            <a:spAutoFit/>
          </a:bodyPr>
          <a:lstStyle/>
          <a:p>
            <a:pPr algn="ctr"/>
            <a:r>
              <a:rPr lang="en-US" altLang="zh-CN" sz="2000" b="0" dirty="0" smtClean="0"/>
              <a:t>Input data file</a:t>
            </a:r>
          </a:p>
          <a:p>
            <a:pPr algn="ctr"/>
            <a:r>
              <a:rPr lang="en-US" altLang="zh-CN" sz="2000" b="0" dirty="0" smtClean="0"/>
              <a:t>(training data)</a:t>
            </a:r>
          </a:p>
        </p:txBody>
      </p:sp>
      <p:sp>
        <p:nvSpPr>
          <p:cNvPr id="48" name="Rectangle 47"/>
          <p:cNvSpPr/>
          <p:nvPr/>
        </p:nvSpPr>
        <p:spPr bwMode="auto">
          <a:xfrm>
            <a:off x="5440680" y="4229100"/>
            <a:ext cx="3063240" cy="525780"/>
          </a:xfrm>
          <a:prstGeom prst="rect">
            <a:avLst/>
          </a:prstGeom>
          <a:noFill/>
          <a:ln w="38100"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5394960" y="4363380"/>
            <a:ext cx="3169920" cy="400047"/>
            <a:chOff x="5394960" y="4175122"/>
            <a:chExt cx="3169920" cy="400047"/>
          </a:xfrm>
        </p:grpSpPr>
        <p:sp>
          <p:nvSpPr>
            <p:cNvPr id="61" name="矩形 67"/>
            <p:cNvSpPr/>
            <p:nvPr/>
          </p:nvSpPr>
          <p:spPr>
            <a:xfrm>
              <a:off x="5629029" y="4202716"/>
              <a:ext cx="2565400" cy="350234"/>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76" tIns="45689" rIns="91376" bIns="45689" rtlCol="0" anchor="ctr"/>
            <a:lstStyle/>
            <a:p>
              <a:pPr algn="ctr"/>
              <a:endParaRPr lang="en-US" altLang="zh-CN" sz="1600" dirty="0" smtClean="0">
                <a:solidFill>
                  <a:schemeClr val="tx1"/>
                </a:solidFill>
              </a:endParaRPr>
            </a:p>
          </p:txBody>
        </p:sp>
        <p:sp>
          <p:nvSpPr>
            <p:cNvPr id="62" name="TextBox 61"/>
            <p:cNvSpPr txBox="1"/>
            <p:nvPr/>
          </p:nvSpPr>
          <p:spPr>
            <a:xfrm>
              <a:off x="5394960" y="4175122"/>
              <a:ext cx="3169920" cy="400047"/>
            </a:xfrm>
            <a:prstGeom prst="rect">
              <a:avLst/>
            </a:prstGeom>
            <a:noFill/>
          </p:spPr>
          <p:txBody>
            <a:bodyPr wrap="square" lIns="91376" tIns="45689" rIns="91376" bIns="45689" rtlCol="0">
              <a:spAutoFit/>
            </a:bodyPr>
            <a:lstStyle/>
            <a:p>
              <a:pPr algn="ctr"/>
              <a:r>
                <a:rPr lang="en-US" altLang="zh-CN" sz="2000" b="0" dirty="0" smtClean="0"/>
                <a:t>Access buffer pool</a:t>
              </a:r>
            </a:p>
          </p:txBody>
        </p:sp>
      </p:grpSp>
      <p:grpSp>
        <p:nvGrpSpPr>
          <p:cNvPr id="53" name="Group 52"/>
          <p:cNvGrpSpPr/>
          <p:nvPr/>
        </p:nvGrpSpPr>
        <p:grpSpPr>
          <a:xfrm>
            <a:off x="5627017" y="3185718"/>
            <a:ext cx="2567408" cy="1026941"/>
            <a:chOff x="5627017" y="3185160"/>
            <a:chExt cx="2567408" cy="1026941"/>
          </a:xfrm>
        </p:grpSpPr>
        <p:sp>
          <p:nvSpPr>
            <p:cNvPr id="54" name="矩形 67"/>
            <p:cNvSpPr/>
            <p:nvPr/>
          </p:nvSpPr>
          <p:spPr>
            <a:xfrm>
              <a:off x="5627017" y="3185161"/>
              <a:ext cx="682343" cy="1017565"/>
            </a:xfrm>
            <a:prstGeom prst="rect">
              <a:avLst/>
            </a:prstGeom>
            <a:solidFill>
              <a:srgbClr val="A1FE6E"/>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grpSp>
          <p:nvGrpSpPr>
            <p:cNvPr id="55" name="Group 85"/>
            <p:cNvGrpSpPr/>
            <p:nvPr/>
          </p:nvGrpSpPr>
          <p:grpSpPr>
            <a:xfrm>
              <a:off x="5871772" y="3185160"/>
              <a:ext cx="2322653" cy="1026941"/>
              <a:chOff x="6135547" y="3169918"/>
              <a:chExt cx="2322653" cy="1026942"/>
            </a:xfrm>
          </p:grpSpPr>
          <p:sp>
            <p:nvSpPr>
              <p:cNvPr id="56" name="矩形 67"/>
              <p:cNvSpPr/>
              <p:nvPr/>
            </p:nvSpPr>
            <p:spPr>
              <a:xfrm>
                <a:off x="6573135" y="3169918"/>
                <a:ext cx="1885065" cy="1026942"/>
              </a:xfrm>
              <a:prstGeom prst="rect">
                <a:avLst/>
              </a:prstGeom>
              <a:solidFill>
                <a:srgbClr val="FFD88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57" name="TextBox 56"/>
              <p:cNvSpPr txBox="1"/>
              <p:nvPr/>
            </p:nvSpPr>
            <p:spPr>
              <a:xfrm>
                <a:off x="6135547" y="3475320"/>
                <a:ext cx="2095016" cy="400110"/>
              </a:xfrm>
              <a:prstGeom prst="rect">
                <a:avLst/>
              </a:prstGeom>
              <a:noFill/>
            </p:spPr>
            <p:txBody>
              <a:bodyPr wrap="square" rtlCol="0">
                <a:spAutoFit/>
              </a:bodyPr>
              <a:lstStyle/>
              <a:p>
                <a:pPr algn="ctr"/>
                <a:r>
                  <a:rPr lang="en-US" altLang="zh-CN" sz="2000" b="0" dirty="0" smtClean="0"/>
                  <a:t>Local data</a:t>
                </a:r>
              </a:p>
            </p:txBody>
          </p:sp>
        </p:grpSp>
      </p:grpSp>
      <p:sp>
        <p:nvSpPr>
          <p:cNvPr id="2" name="Title 1"/>
          <p:cNvSpPr>
            <a:spLocks noGrp="1"/>
          </p:cNvSpPr>
          <p:nvPr>
            <p:ph type="title"/>
          </p:nvPr>
        </p:nvSpPr>
        <p:spPr/>
        <p:txBody>
          <a:bodyPr/>
          <a:lstStyle/>
          <a:p>
            <a:r>
              <a:rPr lang="en-US" dirty="0" err="1" smtClean="0"/>
              <a:t>GeePS</a:t>
            </a:r>
            <a:r>
              <a:rPr lang="en-US" dirty="0" smtClean="0"/>
              <a:t> manages local data also</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21</a:t>
            </a:fld>
            <a:endParaRPr lang="en-US" altLang="en-US" sz="1600" dirty="0"/>
          </a:p>
        </p:txBody>
      </p:sp>
      <p:grpSp>
        <p:nvGrpSpPr>
          <p:cNvPr id="37" name="Group 27"/>
          <p:cNvGrpSpPr/>
          <p:nvPr/>
        </p:nvGrpSpPr>
        <p:grpSpPr>
          <a:xfrm>
            <a:off x="5629029" y="4736124"/>
            <a:ext cx="2565400" cy="531332"/>
            <a:chOff x="5629025" y="4202714"/>
            <a:chExt cx="2565400" cy="531332"/>
          </a:xfrm>
        </p:grpSpPr>
        <p:sp>
          <p:nvSpPr>
            <p:cNvPr id="38" name="矩形 67"/>
            <p:cNvSpPr/>
            <p:nvPr/>
          </p:nvSpPr>
          <p:spPr>
            <a:xfrm>
              <a:off x="5629025" y="4202714"/>
              <a:ext cx="2565400" cy="531332"/>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39" name="TextBox 38"/>
            <p:cNvSpPr txBox="1"/>
            <p:nvPr/>
          </p:nvSpPr>
          <p:spPr>
            <a:xfrm>
              <a:off x="5867399" y="4274174"/>
              <a:ext cx="2194560" cy="400110"/>
            </a:xfrm>
            <a:prstGeom prst="rect">
              <a:avLst/>
            </a:prstGeom>
            <a:noFill/>
          </p:spPr>
          <p:txBody>
            <a:bodyPr wrap="square" rtlCol="0">
              <a:spAutoFit/>
            </a:bodyPr>
            <a:lstStyle/>
            <a:p>
              <a:pPr algn="ctr"/>
              <a:r>
                <a:rPr lang="en-US" altLang="zh-CN" sz="2000" b="0" dirty="0" smtClean="0"/>
                <a:t>Parameter cache</a:t>
              </a:r>
            </a:p>
          </p:txBody>
        </p:sp>
      </p:grpSp>
      <p:sp>
        <p:nvSpPr>
          <p:cNvPr id="40" name="矩形 67"/>
          <p:cNvSpPr/>
          <p:nvPr/>
        </p:nvSpPr>
        <p:spPr>
          <a:xfrm>
            <a:off x="4592821" y="1407095"/>
            <a:ext cx="682343" cy="1017565"/>
          </a:xfrm>
          <a:prstGeom prst="rect">
            <a:avLst/>
          </a:prstGeom>
          <a:solidFill>
            <a:srgbClr val="A1FE6E"/>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65" tIns="45683" rIns="91365" bIns="45683" rtlCol="0" anchor="ctr"/>
          <a:lstStyle/>
          <a:p>
            <a:pPr algn="ctr"/>
            <a:endParaRPr lang="en-US" altLang="zh-CN" sz="1600" dirty="0" smtClean="0">
              <a:solidFill>
                <a:schemeClr val="tx1"/>
              </a:solidFill>
            </a:endParaRPr>
          </a:p>
        </p:txBody>
      </p:sp>
      <p:sp>
        <p:nvSpPr>
          <p:cNvPr id="59" name="Can 58"/>
          <p:cNvSpPr/>
          <p:nvPr/>
        </p:nvSpPr>
        <p:spPr bwMode="auto">
          <a:xfrm>
            <a:off x="5902579" y="1159421"/>
            <a:ext cx="2128910" cy="1278989"/>
          </a:xfrm>
          <a:prstGeom prst="can">
            <a:avLst/>
          </a:prstGeom>
          <a:solidFill>
            <a:srgbClr val="94E494"/>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cxnSp>
        <p:nvCxnSpPr>
          <p:cNvPr id="66" name="直接箭头连接符 12"/>
          <p:cNvCxnSpPr/>
          <p:nvPr/>
        </p:nvCxnSpPr>
        <p:spPr>
          <a:xfrm>
            <a:off x="5052642" y="1620132"/>
            <a:ext cx="1107831"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8" name="矩形 3"/>
          <p:cNvSpPr/>
          <p:nvPr/>
        </p:nvSpPr>
        <p:spPr>
          <a:xfrm>
            <a:off x="5615290" y="3169922"/>
            <a:ext cx="2579076" cy="210661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4" tIns="45678" rIns="91354" bIns="45678" rtlCol="0" anchor="ctr"/>
          <a:lstStyle/>
          <a:p>
            <a:pPr algn="ctr"/>
            <a:endParaRPr lang="en-US" altLang="zh-CN" sz="1300" dirty="0" smtClean="0">
              <a:solidFill>
                <a:schemeClr val="tx1"/>
              </a:solidFill>
            </a:endParaRPr>
          </a:p>
        </p:txBody>
      </p:sp>
      <p:grpSp>
        <p:nvGrpSpPr>
          <p:cNvPr id="69" name="Group 85"/>
          <p:cNvGrpSpPr/>
          <p:nvPr/>
        </p:nvGrpSpPr>
        <p:grpSpPr>
          <a:xfrm>
            <a:off x="389621" y="4613224"/>
            <a:ext cx="1943760" cy="707886"/>
            <a:chOff x="389621" y="4613220"/>
            <a:chExt cx="1943760" cy="707894"/>
          </a:xfrm>
        </p:grpSpPr>
        <p:sp>
          <p:nvSpPr>
            <p:cNvPr id="74" name="矩形 67"/>
            <p:cNvSpPr/>
            <p:nvPr/>
          </p:nvSpPr>
          <p:spPr>
            <a:xfrm>
              <a:off x="451217" y="4681727"/>
              <a:ext cx="1816495" cy="596333"/>
            </a:xfrm>
            <a:prstGeom prst="rect">
              <a:avLst/>
            </a:prstGeom>
            <a:solidFill>
              <a:srgbClr val="A8C6D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76" name="TextBox 75"/>
            <p:cNvSpPr txBox="1"/>
            <p:nvPr/>
          </p:nvSpPr>
          <p:spPr>
            <a:xfrm>
              <a:off x="389621" y="4613220"/>
              <a:ext cx="1943760" cy="707894"/>
            </a:xfrm>
            <a:prstGeom prst="rect">
              <a:avLst/>
            </a:prstGeom>
            <a:noFill/>
          </p:spPr>
          <p:txBody>
            <a:bodyPr wrap="square" rtlCol="0">
              <a:spAutoFit/>
            </a:bodyPr>
            <a:lstStyle/>
            <a:p>
              <a:pPr algn="ctr"/>
              <a:r>
                <a:rPr lang="en-US" sz="2000" b="0" dirty="0" smtClean="0"/>
                <a:t>Parameter server shard 0</a:t>
              </a:r>
              <a:endParaRPr lang="en-US" altLang="zh-CN" sz="2000" b="0" dirty="0" smtClean="0"/>
            </a:p>
          </p:txBody>
        </p:sp>
      </p:grpSp>
      <p:grpSp>
        <p:nvGrpSpPr>
          <p:cNvPr id="77" name="Group 91"/>
          <p:cNvGrpSpPr/>
          <p:nvPr/>
        </p:nvGrpSpPr>
        <p:grpSpPr>
          <a:xfrm>
            <a:off x="2770552" y="4619633"/>
            <a:ext cx="2614251" cy="707886"/>
            <a:chOff x="2770548" y="4619629"/>
            <a:chExt cx="2614251" cy="707894"/>
          </a:xfrm>
        </p:grpSpPr>
        <p:sp>
          <p:nvSpPr>
            <p:cNvPr id="80" name="矩形 67"/>
            <p:cNvSpPr/>
            <p:nvPr/>
          </p:nvSpPr>
          <p:spPr>
            <a:xfrm>
              <a:off x="2895600" y="4709160"/>
              <a:ext cx="2391447" cy="551713"/>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81" name="TextBox 80"/>
            <p:cNvSpPr txBox="1"/>
            <p:nvPr/>
          </p:nvSpPr>
          <p:spPr>
            <a:xfrm>
              <a:off x="2770548" y="4619629"/>
              <a:ext cx="2614251" cy="707894"/>
            </a:xfrm>
            <a:prstGeom prst="rect">
              <a:avLst/>
            </a:prstGeom>
            <a:noFill/>
          </p:spPr>
          <p:txBody>
            <a:bodyPr wrap="square" rtlCol="0">
              <a:spAutoFit/>
            </a:bodyPr>
            <a:lstStyle/>
            <a:p>
              <a:pPr algn="ctr"/>
              <a:r>
                <a:rPr lang="en-US" altLang="zh-CN" sz="2000" b="0" dirty="0" smtClean="0"/>
                <a:t>Staging memory for parameter cache</a:t>
              </a:r>
            </a:p>
          </p:txBody>
        </p:sp>
      </p:grpSp>
      <p:sp>
        <p:nvSpPr>
          <p:cNvPr id="84" name="TextBox 83"/>
          <p:cNvSpPr txBox="1"/>
          <p:nvPr/>
        </p:nvSpPr>
        <p:spPr>
          <a:xfrm>
            <a:off x="5357387" y="5292923"/>
            <a:ext cx="2010505" cy="400025"/>
          </a:xfrm>
          <a:prstGeom prst="rect">
            <a:avLst/>
          </a:prstGeom>
          <a:noFill/>
        </p:spPr>
        <p:txBody>
          <a:bodyPr wrap="square" lIns="91354" tIns="45678" rIns="91354" bIns="45678" rtlCol="0">
            <a:spAutoFit/>
          </a:bodyPr>
          <a:lstStyle/>
          <a:p>
            <a:pPr algn="ctr"/>
            <a:r>
              <a:rPr lang="en-US" altLang="zh-CN" sz="2000" dirty="0" smtClean="0"/>
              <a:t>GPU memory</a:t>
            </a:r>
          </a:p>
        </p:txBody>
      </p:sp>
      <p:sp>
        <p:nvSpPr>
          <p:cNvPr id="85" name="矩形 3"/>
          <p:cNvSpPr/>
          <p:nvPr/>
        </p:nvSpPr>
        <p:spPr>
          <a:xfrm>
            <a:off x="457135" y="1406766"/>
            <a:ext cx="4818185" cy="386391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4" tIns="45678" rIns="91354" bIns="45678" rtlCol="0" anchor="ctr"/>
          <a:lstStyle/>
          <a:p>
            <a:pPr algn="ctr"/>
            <a:endParaRPr lang="en-US" altLang="zh-CN" sz="1300" dirty="0" smtClean="0">
              <a:solidFill>
                <a:schemeClr val="tx1"/>
              </a:solidFill>
            </a:endParaRPr>
          </a:p>
        </p:txBody>
      </p:sp>
      <p:sp>
        <p:nvSpPr>
          <p:cNvPr id="86" name="TextBox 85"/>
          <p:cNvSpPr txBox="1"/>
          <p:nvPr/>
        </p:nvSpPr>
        <p:spPr>
          <a:xfrm>
            <a:off x="199227" y="5304649"/>
            <a:ext cx="2010505" cy="400025"/>
          </a:xfrm>
          <a:prstGeom prst="rect">
            <a:avLst/>
          </a:prstGeom>
          <a:noFill/>
        </p:spPr>
        <p:txBody>
          <a:bodyPr wrap="square" lIns="91354" tIns="45678" rIns="91354" bIns="45678" rtlCol="0">
            <a:spAutoFit/>
          </a:bodyPr>
          <a:lstStyle/>
          <a:p>
            <a:pPr algn="ctr"/>
            <a:r>
              <a:rPr lang="en-US" altLang="zh-CN" sz="2000" dirty="0" smtClean="0"/>
              <a:t>CPU memory</a:t>
            </a:r>
          </a:p>
        </p:txBody>
      </p:sp>
      <p:sp>
        <p:nvSpPr>
          <p:cNvPr id="87" name="TextBox 14"/>
          <p:cNvSpPr txBox="1"/>
          <p:nvPr/>
        </p:nvSpPr>
        <p:spPr>
          <a:xfrm>
            <a:off x="1852494" y="5672082"/>
            <a:ext cx="2435287" cy="461580"/>
          </a:xfrm>
          <a:prstGeom prst="rect">
            <a:avLst/>
          </a:prstGeom>
          <a:noFill/>
        </p:spPr>
        <p:txBody>
          <a:bodyPr wrap="square" lIns="91354" tIns="45678" rIns="91354" bIns="45678" rtlCol="0">
            <a:spAutoFit/>
          </a:bodyPr>
          <a:lstStyle/>
          <a:p>
            <a:pPr algn="ctr"/>
            <a:r>
              <a:rPr lang="en-US" altLang="zh-CN" sz="2400" dirty="0" smtClean="0"/>
              <a:t>Network</a:t>
            </a:r>
          </a:p>
        </p:txBody>
      </p:sp>
      <p:cxnSp>
        <p:nvCxnSpPr>
          <p:cNvPr id="88" name="直接箭头连接符 12"/>
          <p:cNvCxnSpPr/>
          <p:nvPr/>
        </p:nvCxnSpPr>
        <p:spPr>
          <a:xfrm rot="16200000" flipV="1">
            <a:off x="2055287" y="5150186"/>
            <a:ext cx="650632" cy="40866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12"/>
          <p:cNvCxnSpPr/>
          <p:nvPr/>
        </p:nvCxnSpPr>
        <p:spPr>
          <a:xfrm rot="5400000" flipH="1" flipV="1">
            <a:off x="2716112" y="5339037"/>
            <a:ext cx="615468" cy="7034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12"/>
          <p:cNvCxnSpPr/>
          <p:nvPr/>
        </p:nvCxnSpPr>
        <p:spPr>
          <a:xfrm rot="10800000" flipV="1">
            <a:off x="5038520" y="5108920"/>
            <a:ext cx="896815" cy="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940708" y="1533324"/>
            <a:ext cx="2456090" cy="707823"/>
          </a:xfrm>
          <a:prstGeom prst="rect">
            <a:avLst/>
          </a:prstGeom>
          <a:noFill/>
        </p:spPr>
        <p:txBody>
          <a:bodyPr wrap="square" lIns="91376" tIns="45689" rIns="91376" bIns="45689" rtlCol="0">
            <a:spAutoFit/>
          </a:bodyPr>
          <a:lstStyle/>
          <a:p>
            <a:pPr algn="ctr"/>
            <a:r>
              <a:rPr lang="en-US" altLang="zh-CN" sz="2000" b="0" dirty="0" smtClean="0"/>
              <a:t>Staging memory</a:t>
            </a:r>
          </a:p>
          <a:p>
            <a:pPr algn="ctr"/>
            <a:r>
              <a:rPr lang="en-US" altLang="zh-CN" sz="2000" b="0" dirty="0" smtClean="0"/>
              <a:t>for input data batch</a:t>
            </a:r>
          </a:p>
        </p:txBody>
      </p:sp>
      <p:cxnSp>
        <p:nvCxnSpPr>
          <p:cNvPr id="102" name="直接箭头连接符 12"/>
          <p:cNvCxnSpPr/>
          <p:nvPr/>
        </p:nvCxnSpPr>
        <p:spPr>
          <a:xfrm rot="16200000" flipV="1">
            <a:off x="4775202" y="2336801"/>
            <a:ext cx="1168399" cy="931333"/>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778553" y="1560640"/>
            <a:ext cx="2435287" cy="707886"/>
          </a:xfrm>
          <a:prstGeom prst="rect">
            <a:avLst/>
          </a:prstGeom>
          <a:noFill/>
        </p:spPr>
        <p:txBody>
          <a:bodyPr wrap="square" rtlCol="0">
            <a:spAutoFit/>
          </a:bodyPr>
          <a:lstStyle/>
          <a:p>
            <a:pPr algn="ctr"/>
            <a:r>
              <a:rPr lang="en-US" altLang="zh-CN" sz="2000" b="0" dirty="0" smtClean="0"/>
              <a:t>Input data file</a:t>
            </a:r>
          </a:p>
          <a:p>
            <a:pPr algn="ctr"/>
            <a:r>
              <a:rPr lang="en-US" altLang="zh-CN" sz="2000" b="0" dirty="0" smtClean="0"/>
              <a:t>(training data)</a:t>
            </a:r>
          </a:p>
        </p:txBody>
      </p:sp>
      <p:sp>
        <p:nvSpPr>
          <p:cNvPr id="48" name="Rectangle 47"/>
          <p:cNvSpPr/>
          <p:nvPr/>
        </p:nvSpPr>
        <p:spPr bwMode="auto">
          <a:xfrm>
            <a:off x="5394960" y="3086100"/>
            <a:ext cx="3063240" cy="1120140"/>
          </a:xfrm>
          <a:prstGeom prst="rect">
            <a:avLst/>
          </a:prstGeom>
          <a:noFill/>
          <a:ln w="38100"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8" name="TextBox 57"/>
          <p:cNvSpPr txBox="1"/>
          <p:nvPr/>
        </p:nvSpPr>
        <p:spPr>
          <a:xfrm>
            <a:off x="5516880" y="2574397"/>
            <a:ext cx="3627120" cy="400025"/>
          </a:xfrm>
          <a:prstGeom prst="rect">
            <a:avLst/>
          </a:prstGeom>
          <a:noFill/>
        </p:spPr>
        <p:txBody>
          <a:bodyPr wrap="square" lIns="91354" tIns="45678" rIns="91354" bIns="45678" rtlCol="0">
            <a:spAutoFit/>
          </a:bodyPr>
          <a:lstStyle/>
          <a:p>
            <a:pPr algn="ctr"/>
            <a:r>
              <a:rPr lang="en-US" sz="2000" dirty="0" err="1" smtClean="0">
                <a:solidFill>
                  <a:srgbClr val="C00000"/>
                </a:solidFill>
              </a:rPr>
              <a:t>GeePS</a:t>
            </a:r>
            <a:r>
              <a:rPr lang="en-US" sz="2000" dirty="0" smtClean="0">
                <a:solidFill>
                  <a:srgbClr val="C00000"/>
                </a:solidFill>
              </a:rPr>
              <a:t> managed local data</a:t>
            </a:r>
            <a:endParaRPr lang="en-US" sz="2000" dirty="0">
              <a:solidFill>
                <a:srgbClr val="C00000"/>
              </a:solidFill>
            </a:endParaRPr>
          </a:p>
        </p:txBody>
      </p:sp>
      <p:cxnSp>
        <p:nvCxnSpPr>
          <p:cNvPr id="63" name="直接箭头连接符 12"/>
          <p:cNvCxnSpPr/>
          <p:nvPr/>
        </p:nvCxnSpPr>
        <p:spPr>
          <a:xfrm rot="5400000" flipH="1" flipV="1">
            <a:off x="5580187" y="4750579"/>
            <a:ext cx="470872" cy="195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73"/>
          <p:cNvGrpSpPr/>
          <p:nvPr/>
        </p:nvGrpSpPr>
        <p:grpSpPr>
          <a:xfrm>
            <a:off x="5394960" y="4363380"/>
            <a:ext cx="3169920" cy="400047"/>
            <a:chOff x="5394960" y="4175122"/>
            <a:chExt cx="3169920" cy="400047"/>
          </a:xfrm>
        </p:grpSpPr>
        <p:sp>
          <p:nvSpPr>
            <p:cNvPr id="75" name="矩形 67"/>
            <p:cNvSpPr/>
            <p:nvPr/>
          </p:nvSpPr>
          <p:spPr>
            <a:xfrm>
              <a:off x="5629029" y="4202716"/>
              <a:ext cx="2565400" cy="350234"/>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76" tIns="45689" rIns="91376" bIns="45689" rtlCol="0" anchor="ctr"/>
            <a:lstStyle/>
            <a:p>
              <a:pPr algn="ctr"/>
              <a:endParaRPr lang="en-US" altLang="zh-CN" sz="1600" dirty="0" smtClean="0">
                <a:solidFill>
                  <a:schemeClr val="tx1"/>
                </a:solidFill>
              </a:endParaRPr>
            </a:p>
          </p:txBody>
        </p:sp>
        <p:sp>
          <p:nvSpPr>
            <p:cNvPr id="78" name="TextBox 77"/>
            <p:cNvSpPr txBox="1"/>
            <p:nvPr/>
          </p:nvSpPr>
          <p:spPr>
            <a:xfrm>
              <a:off x="5394960" y="4175122"/>
              <a:ext cx="3169920" cy="400047"/>
            </a:xfrm>
            <a:prstGeom prst="rect">
              <a:avLst/>
            </a:prstGeom>
            <a:noFill/>
          </p:spPr>
          <p:txBody>
            <a:bodyPr wrap="square" lIns="91376" tIns="45689" rIns="91376" bIns="45689" rtlCol="0">
              <a:spAutoFit/>
            </a:bodyPr>
            <a:lstStyle/>
            <a:p>
              <a:pPr algn="ctr"/>
              <a:r>
                <a:rPr lang="en-US" altLang="zh-CN" sz="2000" b="0" dirty="0" smtClean="0"/>
                <a:t>Access buffer pool</a:t>
              </a:r>
            </a:p>
          </p:txBody>
        </p:sp>
      </p:grpSp>
      <p:grpSp>
        <p:nvGrpSpPr>
          <p:cNvPr id="66" name="Group 91"/>
          <p:cNvGrpSpPr/>
          <p:nvPr/>
        </p:nvGrpSpPr>
        <p:grpSpPr>
          <a:xfrm>
            <a:off x="2770552" y="4619633"/>
            <a:ext cx="2614251" cy="707886"/>
            <a:chOff x="2770548" y="4619629"/>
            <a:chExt cx="2614251" cy="707894"/>
          </a:xfrm>
        </p:grpSpPr>
        <p:sp>
          <p:nvSpPr>
            <p:cNvPr id="67" name="矩形 67"/>
            <p:cNvSpPr/>
            <p:nvPr/>
          </p:nvSpPr>
          <p:spPr>
            <a:xfrm>
              <a:off x="2895600" y="4709160"/>
              <a:ext cx="2391447" cy="551713"/>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70" name="TextBox 69"/>
            <p:cNvSpPr txBox="1"/>
            <p:nvPr/>
          </p:nvSpPr>
          <p:spPr>
            <a:xfrm>
              <a:off x="2770548" y="4619629"/>
              <a:ext cx="2614251" cy="707894"/>
            </a:xfrm>
            <a:prstGeom prst="rect">
              <a:avLst/>
            </a:prstGeom>
            <a:noFill/>
          </p:spPr>
          <p:txBody>
            <a:bodyPr wrap="square" rtlCol="0">
              <a:spAutoFit/>
            </a:bodyPr>
            <a:lstStyle/>
            <a:p>
              <a:pPr algn="ctr"/>
              <a:r>
                <a:rPr lang="en-US" altLang="zh-CN" sz="2000" b="0" dirty="0" smtClean="0"/>
                <a:t>Staging memory for parameter cache</a:t>
              </a:r>
            </a:p>
          </p:txBody>
        </p:sp>
      </p:grpSp>
      <p:grpSp>
        <p:nvGrpSpPr>
          <p:cNvPr id="62" name="Group 27"/>
          <p:cNvGrpSpPr/>
          <p:nvPr/>
        </p:nvGrpSpPr>
        <p:grpSpPr>
          <a:xfrm>
            <a:off x="5629029" y="4736124"/>
            <a:ext cx="2565400" cy="531332"/>
            <a:chOff x="5629025" y="4202714"/>
            <a:chExt cx="2565400" cy="531332"/>
          </a:xfrm>
        </p:grpSpPr>
        <p:sp>
          <p:nvSpPr>
            <p:cNvPr id="64" name="矩形 67"/>
            <p:cNvSpPr/>
            <p:nvPr/>
          </p:nvSpPr>
          <p:spPr>
            <a:xfrm>
              <a:off x="5629025" y="4202714"/>
              <a:ext cx="2565400" cy="531332"/>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65" name="TextBox 64"/>
            <p:cNvSpPr txBox="1"/>
            <p:nvPr/>
          </p:nvSpPr>
          <p:spPr>
            <a:xfrm>
              <a:off x="5867399" y="4274174"/>
              <a:ext cx="2194560" cy="400110"/>
            </a:xfrm>
            <a:prstGeom prst="rect">
              <a:avLst/>
            </a:prstGeom>
            <a:noFill/>
          </p:spPr>
          <p:txBody>
            <a:bodyPr wrap="square" rtlCol="0">
              <a:spAutoFit/>
            </a:bodyPr>
            <a:lstStyle/>
            <a:p>
              <a:pPr algn="ctr"/>
              <a:r>
                <a:rPr lang="en-US" altLang="zh-CN" sz="2000" b="0" dirty="0" smtClean="0"/>
                <a:t>Parameter cache</a:t>
              </a:r>
            </a:p>
          </p:txBody>
        </p:sp>
      </p:grpSp>
      <p:grpSp>
        <p:nvGrpSpPr>
          <p:cNvPr id="46" name="Group 45"/>
          <p:cNvGrpSpPr/>
          <p:nvPr/>
        </p:nvGrpSpPr>
        <p:grpSpPr>
          <a:xfrm>
            <a:off x="5627017" y="3185718"/>
            <a:ext cx="2567408" cy="1026941"/>
            <a:chOff x="5627017" y="3185160"/>
            <a:chExt cx="2567408" cy="1026941"/>
          </a:xfrm>
        </p:grpSpPr>
        <p:sp>
          <p:nvSpPr>
            <p:cNvPr id="48" name="矩形 67"/>
            <p:cNvSpPr/>
            <p:nvPr/>
          </p:nvSpPr>
          <p:spPr>
            <a:xfrm>
              <a:off x="5627017" y="3185161"/>
              <a:ext cx="682343" cy="1017565"/>
            </a:xfrm>
            <a:prstGeom prst="rect">
              <a:avLst/>
            </a:prstGeom>
            <a:solidFill>
              <a:srgbClr val="A1FE6E"/>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grpSp>
          <p:nvGrpSpPr>
            <p:cNvPr id="51" name="Group 85"/>
            <p:cNvGrpSpPr/>
            <p:nvPr/>
          </p:nvGrpSpPr>
          <p:grpSpPr>
            <a:xfrm>
              <a:off x="5871772" y="3185160"/>
              <a:ext cx="2322653" cy="1026941"/>
              <a:chOff x="6135547" y="3169918"/>
              <a:chExt cx="2322653" cy="1026942"/>
            </a:xfrm>
          </p:grpSpPr>
          <p:sp>
            <p:nvSpPr>
              <p:cNvPr id="54" name="矩形 67"/>
              <p:cNvSpPr/>
              <p:nvPr/>
            </p:nvSpPr>
            <p:spPr>
              <a:xfrm>
                <a:off x="6573135" y="3169918"/>
                <a:ext cx="1885065" cy="1026942"/>
              </a:xfrm>
              <a:prstGeom prst="rect">
                <a:avLst/>
              </a:prstGeom>
              <a:solidFill>
                <a:srgbClr val="FFD88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56" name="TextBox 55"/>
              <p:cNvSpPr txBox="1"/>
              <p:nvPr/>
            </p:nvSpPr>
            <p:spPr>
              <a:xfrm>
                <a:off x="6135547" y="3475320"/>
                <a:ext cx="2095016" cy="400110"/>
              </a:xfrm>
              <a:prstGeom prst="rect">
                <a:avLst/>
              </a:prstGeom>
              <a:noFill/>
            </p:spPr>
            <p:txBody>
              <a:bodyPr wrap="square" rtlCol="0">
                <a:spAutoFit/>
              </a:bodyPr>
              <a:lstStyle/>
              <a:p>
                <a:pPr algn="ctr"/>
                <a:r>
                  <a:rPr lang="en-US" altLang="zh-CN" sz="2000" b="0" dirty="0" smtClean="0"/>
                  <a:t>Local data</a:t>
                </a:r>
              </a:p>
            </p:txBody>
          </p:sp>
        </p:grpSp>
      </p:grpSp>
      <p:sp>
        <p:nvSpPr>
          <p:cNvPr id="2" name="Title 1"/>
          <p:cNvSpPr>
            <a:spLocks noGrp="1"/>
          </p:cNvSpPr>
          <p:nvPr>
            <p:ph type="title"/>
          </p:nvPr>
        </p:nvSpPr>
        <p:spPr/>
        <p:txBody>
          <a:bodyPr/>
          <a:lstStyle/>
          <a:p>
            <a:r>
              <a:rPr lang="en-US" dirty="0" smtClean="0"/>
              <a:t>Use CPU memory when not fit</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22</a:t>
            </a:fld>
            <a:endParaRPr lang="en-US" altLang="en-US" sz="1600" dirty="0"/>
          </a:p>
        </p:txBody>
      </p:sp>
      <p:sp>
        <p:nvSpPr>
          <p:cNvPr id="57" name="矩形 67"/>
          <p:cNvSpPr/>
          <p:nvPr/>
        </p:nvSpPr>
        <p:spPr>
          <a:xfrm>
            <a:off x="4592821" y="1407095"/>
            <a:ext cx="682343" cy="1017565"/>
          </a:xfrm>
          <a:prstGeom prst="rect">
            <a:avLst/>
          </a:prstGeom>
          <a:solidFill>
            <a:srgbClr val="A1FE6E"/>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76" tIns="45689" rIns="91376" bIns="45689" rtlCol="0" anchor="ctr"/>
          <a:lstStyle/>
          <a:p>
            <a:pPr algn="ctr"/>
            <a:endParaRPr lang="en-US" altLang="zh-CN" sz="1600" dirty="0" smtClean="0">
              <a:solidFill>
                <a:schemeClr val="tx1"/>
              </a:solidFill>
            </a:endParaRPr>
          </a:p>
        </p:txBody>
      </p:sp>
      <p:sp>
        <p:nvSpPr>
          <p:cNvPr id="60" name="TextBox 59"/>
          <p:cNvSpPr txBox="1"/>
          <p:nvPr/>
        </p:nvSpPr>
        <p:spPr>
          <a:xfrm>
            <a:off x="2940708" y="1533324"/>
            <a:ext cx="2456090" cy="707823"/>
          </a:xfrm>
          <a:prstGeom prst="rect">
            <a:avLst/>
          </a:prstGeom>
          <a:noFill/>
        </p:spPr>
        <p:txBody>
          <a:bodyPr wrap="square" lIns="91376" tIns="45689" rIns="91376" bIns="45689" rtlCol="0">
            <a:spAutoFit/>
          </a:bodyPr>
          <a:lstStyle/>
          <a:p>
            <a:pPr algn="ctr"/>
            <a:r>
              <a:rPr lang="en-US" altLang="zh-CN" sz="2000" b="0" dirty="0" smtClean="0"/>
              <a:t>Staging memory</a:t>
            </a:r>
          </a:p>
          <a:p>
            <a:pPr algn="ctr"/>
            <a:r>
              <a:rPr lang="en-US" altLang="zh-CN" sz="2000" b="0" dirty="0" smtClean="0"/>
              <a:t>for input data batch</a:t>
            </a:r>
          </a:p>
        </p:txBody>
      </p:sp>
      <p:sp>
        <p:nvSpPr>
          <p:cNvPr id="63" name="Can 62"/>
          <p:cNvSpPr/>
          <p:nvPr/>
        </p:nvSpPr>
        <p:spPr bwMode="auto">
          <a:xfrm>
            <a:off x="5902578" y="1159420"/>
            <a:ext cx="2128910" cy="1278989"/>
          </a:xfrm>
          <a:prstGeom prst="can">
            <a:avLst/>
          </a:prstGeom>
          <a:solidFill>
            <a:srgbClr val="94E494"/>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669"/>
            <a:endParaRPr lang="en-US" dirty="0" smtClean="0">
              <a:latin typeface="Arial" charset="0"/>
            </a:endParaRPr>
          </a:p>
        </p:txBody>
      </p:sp>
      <p:cxnSp>
        <p:nvCxnSpPr>
          <p:cNvPr id="68" name="直接箭头连接符 12"/>
          <p:cNvCxnSpPr/>
          <p:nvPr/>
        </p:nvCxnSpPr>
        <p:spPr>
          <a:xfrm>
            <a:off x="5052642" y="1620132"/>
            <a:ext cx="1107831"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3" name="矩形 3"/>
          <p:cNvSpPr/>
          <p:nvPr/>
        </p:nvSpPr>
        <p:spPr>
          <a:xfrm>
            <a:off x="5615290" y="3169922"/>
            <a:ext cx="2579076" cy="210661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65" tIns="45683" rIns="91365" bIns="45683" rtlCol="0" anchor="ctr"/>
          <a:lstStyle/>
          <a:p>
            <a:pPr algn="ctr"/>
            <a:endParaRPr lang="en-US" altLang="zh-CN" sz="1300" dirty="0" smtClean="0">
              <a:solidFill>
                <a:schemeClr val="tx1"/>
              </a:solidFill>
            </a:endParaRPr>
          </a:p>
        </p:txBody>
      </p:sp>
      <p:grpSp>
        <p:nvGrpSpPr>
          <p:cNvPr id="8" name="Group 85"/>
          <p:cNvGrpSpPr/>
          <p:nvPr/>
        </p:nvGrpSpPr>
        <p:grpSpPr>
          <a:xfrm>
            <a:off x="389621" y="4613223"/>
            <a:ext cx="1943760" cy="707886"/>
            <a:chOff x="389621" y="4613220"/>
            <a:chExt cx="1943760" cy="707893"/>
          </a:xfrm>
        </p:grpSpPr>
        <p:sp>
          <p:nvSpPr>
            <p:cNvPr id="76" name="矩形 67"/>
            <p:cNvSpPr/>
            <p:nvPr/>
          </p:nvSpPr>
          <p:spPr>
            <a:xfrm>
              <a:off x="451217" y="4681727"/>
              <a:ext cx="1816495" cy="596334"/>
            </a:xfrm>
            <a:prstGeom prst="rect">
              <a:avLst/>
            </a:prstGeom>
            <a:solidFill>
              <a:srgbClr val="A8C6D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77" name="TextBox 76"/>
            <p:cNvSpPr txBox="1"/>
            <p:nvPr/>
          </p:nvSpPr>
          <p:spPr>
            <a:xfrm>
              <a:off x="389621" y="4613220"/>
              <a:ext cx="1943760" cy="707893"/>
            </a:xfrm>
            <a:prstGeom prst="rect">
              <a:avLst/>
            </a:prstGeom>
            <a:noFill/>
          </p:spPr>
          <p:txBody>
            <a:bodyPr wrap="square" rtlCol="0">
              <a:spAutoFit/>
            </a:bodyPr>
            <a:lstStyle/>
            <a:p>
              <a:pPr algn="ctr"/>
              <a:r>
                <a:rPr lang="en-US" sz="2000" b="0" dirty="0" smtClean="0"/>
                <a:t>Parameter server shard 0</a:t>
              </a:r>
              <a:endParaRPr lang="en-US" altLang="zh-CN" sz="2000" b="0" dirty="0" smtClean="0"/>
            </a:p>
          </p:txBody>
        </p:sp>
      </p:grpSp>
      <p:sp>
        <p:nvSpPr>
          <p:cNvPr id="81" name="TextBox 80"/>
          <p:cNvSpPr txBox="1"/>
          <p:nvPr/>
        </p:nvSpPr>
        <p:spPr>
          <a:xfrm>
            <a:off x="5357387" y="5292922"/>
            <a:ext cx="2010505" cy="400035"/>
          </a:xfrm>
          <a:prstGeom prst="rect">
            <a:avLst/>
          </a:prstGeom>
          <a:noFill/>
        </p:spPr>
        <p:txBody>
          <a:bodyPr wrap="square" lIns="91365" tIns="45683" rIns="91365" bIns="45683" rtlCol="0">
            <a:spAutoFit/>
          </a:bodyPr>
          <a:lstStyle/>
          <a:p>
            <a:pPr algn="ctr"/>
            <a:r>
              <a:rPr lang="en-US" altLang="zh-CN" sz="2000" dirty="0" smtClean="0"/>
              <a:t>GPU memory</a:t>
            </a:r>
          </a:p>
        </p:txBody>
      </p:sp>
      <p:sp>
        <p:nvSpPr>
          <p:cNvPr id="89" name="TextBox 88"/>
          <p:cNvSpPr txBox="1"/>
          <p:nvPr/>
        </p:nvSpPr>
        <p:spPr>
          <a:xfrm>
            <a:off x="199227" y="5304648"/>
            <a:ext cx="2010505" cy="400035"/>
          </a:xfrm>
          <a:prstGeom prst="rect">
            <a:avLst/>
          </a:prstGeom>
          <a:noFill/>
        </p:spPr>
        <p:txBody>
          <a:bodyPr wrap="square" lIns="91365" tIns="45683" rIns="91365" bIns="45683" rtlCol="0">
            <a:spAutoFit/>
          </a:bodyPr>
          <a:lstStyle/>
          <a:p>
            <a:pPr algn="ctr"/>
            <a:r>
              <a:rPr lang="en-US" altLang="zh-CN" sz="2000" dirty="0" smtClean="0"/>
              <a:t>CPU memory</a:t>
            </a:r>
          </a:p>
        </p:txBody>
      </p:sp>
      <p:sp>
        <p:nvSpPr>
          <p:cNvPr id="90" name="TextBox 14"/>
          <p:cNvSpPr txBox="1"/>
          <p:nvPr/>
        </p:nvSpPr>
        <p:spPr>
          <a:xfrm>
            <a:off x="1852493" y="5672082"/>
            <a:ext cx="2435287" cy="461590"/>
          </a:xfrm>
          <a:prstGeom prst="rect">
            <a:avLst/>
          </a:prstGeom>
          <a:noFill/>
        </p:spPr>
        <p:txBody>
          <a:bodyPr wrap="square" lIns="91365" tIns="45683" rIns="91365" bIns="45683" rtlCol="0">
            <a:spAutoFit/>
          </a:bodyPr>
          <a:lstStyle/>
          <a:p>
            <a:pPr algn="ctr"/>
            <a:r>
              <a:rPr lang="en-US" altLang="zh-CN" sz="2400" dirty="0" smtClean="0"/>
              <a:t>Network</a:t>
            </a:r>
          </a:p>
        </p:txBody>
      </p:sp>
      <p:cxnSp>
        <p:nvCxnSpPr>
          <p:cNvPr id="91" name="直接箭头连接符 12"/>
          <p:cNvCxnSpPr/>
          <p:nvPr/>
        </p:nvCxnSpPr>
        <p:spPr>
          <a:xfrm rot="16200000" flipV="1">
            <a:off x="2055287" y="5150186"/>
            <a:ext cx="650632" cy="40866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0" name="Group 98"/>
          <p:cNvGrpSpPr/>
          <p:nvPr/>
        </p:nvGrpSpPr>
        <p:grpSpPr>
          <a:xfrm>
            <a:off x="345632" y="2423160"/>
            <a:ext cx="5203969" cy="1493520"/>
            <a:chOff x="5576175" y="3851630"/>
            <a:chExt cx="2705096" cy="1493520"/>
          </a:xfrm>
        </p:grpSpPr>
        <p:sp>
          <p:nvSpPr>
            <p:cNvPr id="102" name="Rectangle 101"/>
            <p:cNvSpPr/>
            <p:nvPr/>
          </p:nvSpPr>
          <p:spPr bwMode="auto">
            <a:xfrm>
              <a:off x="5634102" y="3851630"/>
              <a:ext cx="675255" cy="1493520"/>
            </a:xfrm>
            <a:prstGeom prst="rect">
              <a:avLst/>
            </a:prstGeom>
            <a:solidFill>
              <a:srgbClr val="A1FE6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669"/>
              <a:endParaRPr lang="en-US" dirty="0" smtClean="0">
                <a:latin typeface="Arial" charset="0"/>
              </a:endParaRPr>
            </a:p>
          </p:txBody>
        </p:sp>
        <p:sp>
          <p:nvSpPr>
            <p:cNvPr id="104" name="Rectangle 103"/>
            <p:cNvSpPr/>
            <p:nvPr/>
          </p:nvSpPr>
          <p:spPr bwMode="auto">
            <a:xfrm>
              <a:off x="6309357" y="3851630"/>
              <a:ext cx="1833435" cy="1493520"/>
            </a:xfrm>
            <a:prstGeom prst="rect">
              <a:avLst/>
            </a:prstGeom>
            <a:solidFill>
              <a:srgbClr val="FFD88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669"/>
              <a:endParaRPr lang="en-US" dirty="0" smtClean="0">
                <a:latin typeface="Arial" charset="0"/>
              </a:endParaRPr>
            </a:p>
          </p:txBody>
        </p:sp>
        <p:sp>
          <p:nvSpPr>
            <p:cNvPr id="105" name="矩形 67"/>
            <p:cNvSpPr/>
            <p:nvPr/>
          </p:nvSpPr>
          <p:spPr>
            <a:xfrm>
              <a:off x="5634173" y="3851630"/>
              <a:ext cx="2503342" cy="14782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106" name="TextBox 105"/>
            <p:cNvSpPr txBox="1"/>
            <p:nvPr/>
          </p:nvSpPr>
          <p:spPr>
            <a:xfrm>
              <a:off x="5576175" y="4193894"/>
              <a:ext cx="2705096" cy="707886"/>
            </a:xfrm>
            <a:prstGeom prst="rect">
              <a:avLst/>
            </a:prstGeom>
            <a:noFill/>
          </p:spPr>
          <p:txBody>
            <a:bodyPr wrap="square" rtlCol="0">
              <a:spAutoFit/>
            </a:bodyPr>
            <a:lstStyle/>
            <a:p>
              <a:pPr algn="ctr"/>
              <a:r>
                <a:rPr lang="en-US" altLang="zh-CN" sz="2000" b="0" dirty="0" smtClean="0"/>
                <a:t>Local data</a:t>
              </a:r>
            </a:p>
            <a:p>
              <a:pPr algn="ctr"/>
              <a:r>
                <a:rPr lang="en-US" altLang="zh-CN" sz="2000" b="0" dirty="0" smtClean="0"/>
                <a:t>(CPU part)</a:t>
              </a:r>
            </a:p>
          </p:txBody>
        </p:sp>
      </p:grpSp>
      <p:grpSp>
        <p:nvGrpSpPr>
          <p:cNvPr id="11" name="Group 110"/>
          <p:cNvGrpSpPr/>
          <p:nvPr/>
        </p:nvGrpSpPr>
        <p:grpSpPr>
          <a:xfrm>
            <a:off x="451413" y="3901439"/>
            <a:ext cx="4826643" cy="792481"/>
            <a:chOff x="5484471" y="4862293"/>
            <a:chExt cx="4826643" cy="792481"/>
          </a:xfrm>
        </p:grpSpPr>
        <p:sp>
          <p:nvSpPr>
            <p:cNvPr id="112" name="矩形 67"/>
            <p:cNvSpPr/>
            <p:nvPr/>
          </p:nvSpPr>
          <p:spPr>
            <a:xfrm>
              <a:off x="5484471" y="4862293"/>
              <a:ext cx="4826643" cy="792481"/>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113" name="TextBox 112"/>
            <p:cNvSpPr txBox="1"/>
            <p:nvPr/>
          </p:nvSpPr>
          <p:spPr>
            <a:xfrm>
              <a:off x="6747732" y="4897499"/>
              <a:ext cx="2392680" cy="707886"/>
            </a:xfrm>
            <a:prstGeom prst="rect">
              <a:avLst/>
            </a:prstGeom>
            <a:noFill/>
          </p:spPr>
          <p:txBody>
            <a:bodyPr wrap="square" rtlCol="0">
              <a:spAutoFit/>
            </a:bodyPr>
            <a:lstStyle/>
            <a:p>
              <a:pPr algn="ctr"/>
              <a:r>
                <a:rPr lang="en-US" altLang="zh-CN" sz="2000" b="0" dirty="0" smtClean="0"/>
                <a:t>Parameter cache</a:t>
              </a:r>
            </a:p>
            <a:p>
              <a:pPr algn="ctr"/>
              <a:r>
                <a:rPr lang="en-US" altLang="zh-CN" sz="2000" b="0" dirty="0" smtClean="0"/>
                <a:t>(CPU part)</a:t>
              </a:r>
            </a:p>
          </p:txBody>
        </p:sp>
      </p:grpSp>
      <p:cxnSp>
        <p:nvCxnSpPr>
          <p:cNvPr id="114" name="直接箭头连接符 12"/>
          <p:cNvCxnSpPr/>
          <p:nvPr/>
        </p:nvCxnSpPr>
        <p:spPr>
          <a:xfrm rot="16200000" flipV="1">
            <a:off x="2148331" y="5060190"/>
            <a:ext cx="1148091" cy="4979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8" name="矩形 3"/>
          <p:cNvSpPr/>
          <p:nvPr/>
        </p:nvSpPr>
        <p:spPr>
          <a:xfrm>
            <a:off x="457135" y="1406766"/>
            <a:ext cx="4818185" cy="386391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65" tIns="45683" rIns="91365" bIns="45683" rtlCol="0" anchor="ctr"/>
          <a:lstStyle/>
          <a:p>
            <a:pPr algn="ctr"/>
            <a:endParaRPr lang="en-US" altLang="zh-CN" sz="1300" dirty="0" smtClean="0">
              <a:solidFill>
                <a:schemeClr val="tx1"/>
              </a:solidFill>
            </a:endParaRPr>
          </a:p>
        </p:txBody>
      </p:sp>
      <p:sp>
        <p:nvSpPr>
          <p:cNvPr id="47" name="TextBox 46"/>
          <p:cNvSpPr txBox="1"/>
          <p:nvPr/>
        </p:nvSpPr>
        <p:spPr>
          <a:xfrm>
            <a:off x="5778553" y="1560640"/>
            <a:ext cx="2435287" cy="707886"/>
          </a:xfrm>
          <a:prstGeom prst="rect">
            <a:avLst/>
          </a:prstGeom>
          <a:noFill/>
        </p:spPr>
        <p:txBody>
          <a:bodyPr wrap="square" rtlCol="0">
            <a:spAutoFit/>
          </a:bodyPr>
          <a:lstStyle/>
          <a:p>
            <a:pPr algn="ctr"/>
            <a:r>
              <a:rPr lang="en-US" altLang="zh-CN" sz="2000" b="0" dirty="0" smtClean="0"/>
              <a:t>Input data file</a:t>
            </a:r>
          </a:p>
          <a:p>
            <a:pPr algn="ctr"/>
            <a:r>
              <a:rPr lang="en-US" altLang="zh-CN" sz="2000" b="0" dirty="0" smtClean="0"/>
              <a:t>(training data)</a:t>
            </a:r>
          </a:p>
        </p:txBody>
      </p:sp>
      <p:cxnSp>
        <p:nvCxnSpPr>
          <p:cNvPr id="71" name="直接箭头连接符 12"/>
          <p:cNvCxnSpPr/>
          <p:nvPr/>
        </p:nvCxnSpPr>
        <p:spPr>
          <a:xfrm rot="5400000" flipH="1" flipV="1">
            <a:off x="2716112" y="5339037"/>
            <a:ext cx="615468" cy="7034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12"/>
          <p:cNvCxnSpPr/>
          <p:nvPr/>
        </p:nvCxnSpPr>
        <p:spPr>
          <a:xfrm rot="10800000" flipV="1">
            <a:off x="5038520" y="5108920"/>
            <a:ext cx="896815" cy="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bwMode="auto">
          <a:xfrm>
            <a:off x="5440680" y="3063240"/>
            <a:ext cx="3063240" cy="2331720"/>
          </a:xfrm>
          <a:prstGeom prst="rect">
            <a:avLst/>
          </a:prstGeom>
          <a:noFill/>
          <a:ln w="38100"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9" name="TextBox 48"/>
          <p:cNvSpPr txBox="1"/>
          <p:nvPr/>
        </p:nvSpPr>
        <p:spPr>
          <a:xfrm>
            <a:off x="5557670" y="2560320"/>
            <a:ext cx="4846320" cy="400110"/>
          </a:xfrm>
          <a:prstGeom prst="rect">
            <a:avLst/>
          </a:prstGeom>
          <a:noFill/>
        </p:spPr>
        <p:txBody>
          <a:bodyPr wrap="square" rtlCol="0">
            <a:spAutoFit/>
          </a:bodyPr>
          <a:lstStyle/>
          <a:p>
            <a:r>
              <a:rPr lang="en-US" sz="2000" dirty="0" smtClean="0">
                <a:solidFill>
                  <a:srgbClr val="C00000"/>
                </a:solidFill>
              </a:rPr>
              <a:t>GPU </a:t>
            </a:r>
            <a:r>
              <a:rPr lang="en-US" sz="2000" dirty="0" err="1" smtClean="0">
                <a:solidFill>
                  <a:srgbClr val="C00000"/>
                </a:solidFill>
              </a:rPr>
              <a:t>mem</a:t>
            </a:r>
            <a:r>
              <a:rPr lang="en-US" sz="2000" dirty="0" smtClean="0">
                <a:solidFill>
                  <a:srgbClr val="C00000"/>
                </a:solidFill>
              </a:rPr>
              <a:t> owned by </a:t>
            </a:r>
            <a:r>
              <a:rPr lang="en-US" sz="2000" dirty="0" err="1" smtClean="0">
                <a:solidFill>
                  <a:srgbClr val="C00000"/>
                </a:solidFill>
              </a:rPr>
              <a:t>GeePS</a:t>
            </a:r>
            <a:endParaRPr lang="en-US" sz="20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6"/>
                                        </p:tgtEl>
                                      </p:cBhvr>
                                      <p:by x="150000" y="150000"/>
                                    </p:animScale>
                                  </p:childTnLst>
                                </p:cTn>
                              </p:par>
                              <p:par>
                                <p:cTn id="7" presetID="6" presetClass="emph" presetSubtype="0" fill="hold" nodeType="withEffect">
                                  <p:stCondLst>
                                    <p:cond delay="0"/>
                                  </p:stCondLst>
                                  <p:childTnLst>
                                    <p:animScale>
                                      <p:cBhvr>
                                        <p:cTn id="8" dur="2000" fill="hold"/>
                                        <p:tgtEl>
                                          <p:spTgt spid="62"/>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4.16667E-6 3.7037E-6 L -0.43958 -0.08056 " pathEditMode="relative" ptsTypes="AA">
                                      <p:cBhvr>
                                        <p:cTn id="12" dur="2000" fill="hold"/>
                                        <p:tgtEl>
                                          <p:spTgt spid="46"/>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6.11111E-6 -6.66667E-6 L -0.46249 -0.10556 " pathEditMode="relative" ptsTypes="AA">
                                      <p:cBhvr>
                                        <p:cTn id="14" dur="2000" fill="hold"/>
                                        <p:tgtEl>
                                          <p:spTgt spid="62"/>
                                        </p:tgtEl>
                                        <p:attrNameLst>
                                          <p:attrName>ppt_x</p:attrName>
                                          <p:attrName>ppt_y</p:attrName>
                                        </p:attrNameLst>
                                      </p:cBhvr>
                                    </p:animMotion>
                                  </p:childTnLst>
                                </p:cTn>
                              </p:par>
                              <p:par>
                                <p:cTn id="15" presetID="1" presetClass="exit" presetSubtype="0" fill="hold" nodeType="withEffect">
                                  <p:stCondLst>
                                    <p:cond delay="0"/>
                                  </p:stCondLst>
                                  <p:childTnLst>
                                    <p:set>
                                      <p:cBhvr>
                                        <p:cTn id="16" dur="1" fill="hold">
                                          <p:stCondLst>
                                            <p:cond delay="0"/>
                                          </p:stCondLst>
                                        </p:cTn>
                                        <p:tgtEl>
                                          <p:spTgt spid="6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7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2"/>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7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hidden"/>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CPU memory when not fit</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23</a:t>
            </a:fld>
            <a:endParaRPr lang="en-US" altLang="en-US" sz="1600" dirty="0"/>
          </a:p>
        </p:txBody>
      </p:sp>
      <p:sp>
        <p:nvSpPr>
          <p:cNvPr id="57" name="矩形 67"/>
          <p:cNvSpPr/>
          <p:nvPr/>
        </p:nvSpPr>
        <p:spPr>
          <a:xfrm>
            <a:off x="4592821" y="1407095"/>
            <a:ext cx="682343" cy="1017565"/>
          </a:xfrm>
          <a:prstGeom prst="rect">
            <a:avLst/>
          </a:prstGeom>
          <a:solidFill>
            <a:srgbClr val="A1FE6E"/>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76" tIns="45689" rIns="91376" bIns="45689" rtlCol="0" anchor="ctr"/>
          <a:lstStyle/>
          <a:p>
            <a:pPr algn="ctr"/>
            <a:endParaRPr lang="en-US" altLang="zh-CN" sz="1600" dirty="0" smtClean="0">
              <a:solidFill>
                <a:schemeClr val="tx1"/>
              </a:solidFill>
            </a:endParaRPr>
          </a:p>
        </p:txBody>
      </p:sp>
      <p:sp>
        <p:nvSpPr>
          <p:cNvPr id="60" name="TextBox 59"/>
          <p:cNvSpPr txBox="1"/>
          <p:nvPr/>
        </p:nvSpPr>
        <p:spPr>
          <a:xfrm>
            <a:off x="2940708" y="1533324"/>
            <a:ext cx="2456090" cy="707823"/>
          </a:xfrm>
          <a:prstGeom prst="rect">
            <a:avLst/>
          </a:prstGeom>
          <a:noFill/>
        </p:spPr>
        <p:txBody>
          <a:bodyPr wrap="square" lIns="91376" tIns="45689" rIns="91376" bIns="45689" rtlCol="0">
            <a:spAutoFit/>
          </a:bodyPr>
          <a:lstStyle/>
          <a:p>
            <a:pPr algn="ctr"/>
            <a:r>
              <a:rPr lang="en-US" altLang="zh-CN" sz="2000" b="0" dirty="0" smtClean="0"/>
              <a:t>Staging memory</a:t>
            </a:r>
          </a:p>
          <a:p>
            <a:pPr algn="ctr"/>
            <a:r>
              <a:rPr lang="en-US" altLang="zh-CN" sz="2000" b="0" dirty="0" smtClean="0"/>
              <a:t>for input data batch</a:t>
            </a:r>
          </a:p>
        </p:txBody>
      </p:sp>
      <p:sp>
        <p:nvSpPr>
          <p:cNvPr id="63" name="Can 62"/>
          <p:cNvSpPr/>
          <p:nvPr/>
        </p:nvSpPr>
        <p:spPr bwMode="auto">
          <a:xfrm>
            <a:off x="5902578" y="1159420"/>
            <a:ext cx="2128910" cy="1278989"/>
          </a:xfrm>
          <a:prstGeom prst="can">
            <a:avLst/>
          </a:prstGeom>
          <a:solidFill>
            <a:srgbClr val="94E494"/>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669"/>
            <a:endParaRPr lang="en-US" dirty="0" smtClean="0">
              <a:latin typeface="Arial" charset="0"/>
            </a:endParaRPr>
          </a:p>
        </p:txBody>
      </p:sp>
      <p:cxnSp>
        <p:nvCxnSpPr>
          <p:cNvPr id="68" name="直接箭头连接符 12"/>
          <p:cNvCxnSpPr/>
          <p:nvPr/>
        </p:nvCxnSpPr>
        <p:spPr>
          <a:xfrm>
            <a:off x="5052642" y="1620132"/>
            <a:ext cx="1107831"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3" name="矩形 3"/>
          <p:cNvSpPr/>
          <p:nvPr/>
        </p:nvSpPr>
        <p:spPr>
          <a:xfrm>
            <a:off x="5615290" y="3169922"/>
            <a:ext cx="2579076" cy="210661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65" tIns="45683" rIns="91365" bIns="45683" rtlCol="0" anchor="ctr"/>
          <a:lstStyle/>
          <a:p>
            <a:pPr algn="ctr"/>
            <a:endParaRPr lang="en-US" altLang="zh-CN" sz="1300" dirty="0" smtClean="0">
              <a:solidFill>
                <a:schemeClr val="tx1"/>
              </a:solidFill>
            </a:endParaRPr>
          </a:p>
        </p:txBody>
      </p:sp>
      <p:grpSp>
        <p:nvGrpSpPr>
          <p:cNvPr id="10" name="Group 85"/>
          <p:cNvGrpSpPr/>
          <p:nvPr/>
        </p:nvGrpSpPr>
        <p:grpSpPr>
          <a:xfrm>
            <a:off x="389621" y="4613223"/>
            <a:ext cx="1943760" cy="707886"/>
            <a:chOff x="389621" y="4613220"/>
            <a:chExt cx="1943760" cy="707893"/>
          </a:xfrm>
        </p:grpSpPr>
        <p:sp>
          <p:nvSpPr>
            <p:cNvPr id="76" name="矩形 67"/>
            <p:cNvSpPr/>
            <p:nvPr/>
          </p:nvSpPr>
          <p:spPr>
            <a:xfrm>
              <a:off x="451217" y="4681727"/>
              <a:ext cx="1816495" cy="578617"/>
            </a:xfrm>
            <a:prstGeom prst="rect">
              <a:avLst/>
            </a:prstGeom>
            <a:solidFill>
              <a:srgbClr val="A8C6D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77" name="TextBox 76"/>
            <p:cNvSpPr txBox="1"/>
            <p:nvPr/>
          </p:nvSpPr>
          <p:spPr>
            <a:xfrm>
              <a:off x="389621" y="4613220"/>
              <a:ext cx="1943760" cy="707893"/>
            </a:xfrm>
            <a:prstGeom prst="rect">
              <a:avLst/>
            </a:prstGeom>
            <a:noFill/>
          </p:spPr>
          <p:txBody>
            <a:bodyPr wrap="square" rtlCol="0">
              <a:spAutoFit/>
            </a:bodyPr>
            <a:lstStyle/>
            <a:p>
              <a:pPr algn="ctr"/>
              <a:r>
                <a:rPr lang="en-US" sz="2000" b="0" dirty="0" smtClean="0"/>
                <a:t>Parameter server shard 0</a:t>
              </a:r>
              <a:endParaRPr lang="en-US" altLang="zh-CN" sz="2000" b="0" dirty="0" smtClean="0"/>
            </a:p>
          </p:txBody>
        </p:sp>
      </p:grpSp>
      <p:sp>
        <p:nvSpPr>
          <p:cNvPr id="81" name="TextBox 80"/>
          <p:cNvSpPr txBox="1"/>
          <p:nvPr/>
        </p:nvSpPr>
        <p:spPr>
          <a:xfrm>
            <a:off x="5357387" y="5292922"/>
            <a:ext cx="2010505" cy="400035"/>
          </a:xfrm>
          <a:prstGeom prst="rect">
            <a:avLst/>
          </a:prstGeom>
          <a:noFill/>
        </p:spPr>
        <p:txBody>
          <a:bodyPr wrap="square" lIns="91365" tIns="45683" rIns="91365" bIns="45683" rtlCol="0">
            <a:spAutoFit/>
          </a:bodyPr>
          <a:lstStyle/>
          <a:p>
            <a:pPr algn="ctr"/>
            <a:r>
              <a:rPr lang="en-US" altLang="zh-CN" sz="2000" dirty="0" smtClean="0"/>
              <a:t>GPU memory</a:t>
            </a:r>
          </a:p>
        </p:txBody>
      </p:sp>
      <p:sp>
        <p:nvSpPr>
          <p:cNvPr id="89" name="TextBox 88"/>
          <p:cNvSpPr txBox="1"/>
          <p:nvPr/>
        </p:nvSpPr>
        <p:spPr>
          <a:xfrm>
            <a:off x="199227" y="5304648"/>
            <a:ext cx="2010505" cy="400035"/>
          </a:xfrm>
          <a:prstGeom prst="rect">
            <a:avLst/>
          </a:prstGeom>
          <a:noFill/>
        </p:spPr>
        <p:txBody>
          <a:bodyPr wrap="square" lIns="91365" tIns="45683" rIns="91365" bIns="45683" rtlCol="0">
            <a:spAutoFit/>
          </a:bodyPr>
          <a:lstStyle/>
          <a:p>
            <a:pPr algn="ctr"/>
            <a:r>
              <a:rPr lang="en-US" altLang="zh-CN" sz="2000" dirty="0" smtClean="0"/>
              <a:t>CPU memory</a:t>
            </a:r>
          </a:p>
        </p:txBody>
      </p:sp>
      <p:sp>
        <p:nvSpPr>
          <p:cNvPr id="90" name="TextBox 14"/>
          <p:cNvSpPr txBox="1"/>
          <p:nvPr/>
        </p:nvSpPr>
        <p:spPr>
          <a:xfrm>
            <a:off x="1852493" y="5672082"/>
            <a:ext cx="2435287" cy="461590"/>
          </a:xfrm>
          <a:prstGeom prst="rect">
            <a:avLst/>
          </a:prstGeom>
          <a:noFill/>
        </p:spPr>
        <p:txBody>
          <a:bodyPr wrap="square" lIns="91365" tIns="45683" rIns="91365" bIns="45683" rtlCol="0">
            <a:spAutoFit/>
          </a:bodyPr>
          <a:lstStyle/>
          <a:p>
            <a:pPr algn="ctr"/>
            <a:r>
              <a:rPr lang="en-US" altLang="zh-CN" sz="2400" dirty="0" smtClean="0"/>
              <a:t>Network</a:t>
            </a:r>
          </a:p>
        </p:txBody>
      </p:sp>
      <p:cxnSp>
        <p:nvCxnSpPr>
          <p:cNvPr id="91" name="直接箭头连接符 12"/>
          <p:cNvCxnSpPr/>
          <p:nvPr/>
        </p:nvCxnSpPr>
        <p:spPr>
          <a:xfrm rot="16200000" flipV="1">
            <a:off x="2055287" y="5150186"/>
            <a:ext cx="650632" cy="40866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5394960" y="3166396"/>
            <a:ext cx="3169920" cy="531330"/>
            <a:chOff x="5394960" y="3166396"/>
            <a:chExt cx="3169920" cy="531330"/>
          </a:xfrm>
        </p:grpSpPr>
        <p:sp>
          <p:nvSpPr>
            <p:cNvPr id="69" name="矩形 67"/>
            <p:cNvSpPr/>
            <p:nvPr/>
          </p:nvSpPr>
          <p:spPr>
            <a:xfrm>
              <a:off x="5629029" y="3166396"/>
              <a:ext cx="2565400" cy="531330"/>
            </a:xfrm>
            <a:prstGeom prst="rect">
              <a:avLst/>
            </a:prstGeom>
            <a:blipFill dpi="0" rotWithShape="1">
              <a:blip r:embed="rId3"/>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a:endParaRPr lang="en-US" altLang="zh-CN" sz="1600" dirty="0" smtClean="0">
                <a:solidFill>
                  <a:schemeClr val="tx1"/>
                </a:solidFill>
              </a:endParaRPr>
            </a:p>
          </p:txBody>
        </p:sp>
        <p:sp>
          <p:nvSpPr>
            <p:cNvPr id="97" name="TextBox 96"/>
            <p:cNvSpPr txBox="1"/>
            <p:nvPr/>
          </p:nvSpPr>
          <p:spPr>
            <a:xfrm>
              <a:off x="5394960" y="3253101"/>
              <a:ext cx="3169920" cy="400057"/>
            </a:xfrm>
            <a:prstGeom prst="rect">
              <a:avLst/>
            </a:prstGeom>
            <a:noFill/>
          </p:spPr>
          <p:txBody>
            <a:bodyPr wrap="square" lIns="91386" tIns="45694" rIns="91386" bIns="45694" rtlCol="0">
              <a:spAutoFit/>
            </a:bodyPr>
            <a:lstStyle/>
            <a:p>
              <a:pPr algn="ctr"/>
              <a:r>
                <a:rPr lang="en-US" altLang="zh-CN" sz="2000" b="0" dirty="0" smtClean="0"/>
                <a:t>Access buffer pool</a:t>
              </a:r>
            </a:p>
          </p:txBody>
        </p:sp>
      </p:grpSp>
      <p:grpSp>
        <p:nvGrpSpPr>
          <p:cNvPr id="12" name="Group 98"/>
          <p:cNvGrpSpPr/>
          <p:nvPr/>
        </p:nvGrpSpPr>
        <p:grpSpPr>
          <a:xfrm>
            <a:off x="345632" y="2423160"/>
            <a:ext cx="5203969" cy="1493520"/>
            <a:chOff x="5576175" y="3851630"/>
            <a:chExt cx="2705096" cy="1493520"/>
          </a:xfrm>
        </p:grpSpPr>
        <p:sp>
          <p:nvSpPr>
            <p:cNvPr id="102" name="Rectangle 101"/>
            <p:cNvSpPr/>
            <p:nvPr/>
          </p:nvSpPr>
          <p:spPr bwMode="auto">
            <a:xfrm>
              <a:off x="5634102" y="3851630"/>
              <a:ext cx="675255" cy="1493520"/>
            </a:xfrm>
            <a:prstGeom prst="rect">
              <a:avLst/>
            </a:prstGeom>
            <a:solidFill>
              <a:srgbClr val="A1FE6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669"/>
              <a:endParaRPr lang="en-US" dirty="0" smtClean="0">
                <a:latin typeface="Arial" charset="0"/>
              </a:endParaRPr>
            </a:p>
          </p:txBody>
        </p:sp>
        <p:sp>
          <p:nvSpPr>
            <p:cNvPr id="104" name="Rectangle 103"/>
            <p:cNvSpPr/>
            <p:nvPr/>
          </p:nvSpPr>
          <p:spPr bwMode="auto">
            <a:xfrm>
              <a:off x="6309357" y="3851630"/>
              <a:ext cx="1833435" cy="1493520"/>
            </a:xfrm>
            <a:prstGeom prst="rect">
              <a:avLst/>
            </a:prstGeom>
            <a:solidFill>
              <a:srgbClr val="FFD88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669"/>
              <a:endParaRPr lang="en-US" dirty="0" smtClean="0">
                <a:latin typeface="Arial" charset="0"/>
              </a:endParaRPr>
            </a:p>
          </p:txBody>
        </p:sp>
        <p:sp>
          <p:nvSpPr>
            <p:cNvPr id="105" name="矩形 67"/>
            <p:cNvSpPr/>
            <p:nvPr/>
          </p:nvSpPr>
          <p:spPr>
            <a:xfrm>
              <a:off x="5634173" y="3851630"/>
              <a:ext cx="2503342" cy="14782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106" name="TextBox 105"/>
            <p:cNvSpPr txBox="1"/>
            <p:nvPr/>
          </p:nvSpPr>
          <p:spPr>
            <a:xfrm>
              <a:off x="5576175" y="4193894"/>
              <a:ext cx="2705096" cy="707886"/>
            </a:xfrm>
            <a:prstGeom prst="rect">
              <a:avLst/>
            </a:prstGeom>
            <a:noFill/>
          </p:spPr>
          <p:txBody>
            <a:bodyPr wrap="square" rtlCol="0">
              <a:spAutoFit/>
            </a:bodyPr>
            <a:lstStyle/>
            <a:p>
              <a:pPr algn="ctr"/>
              <a:r>
                <a:rPr lang="en-US" altLang="zh-CN" sz="2000" b="0" dirty="0" smtClean="0"/>
                <a:t>Local data</a:t>
              </a:r>
            </a:p>
            <a:p>
              <a:pPr algn="ctr"/>
              <a:r>
                <a:rPr lang="en-US" altLang="zh-CN" sz="2000" b="0" dirty="0" smtClean="0"/>
                <a:t>(CPU part)</a:t>
              </a:r>
            </a:p>
          </p:txBody>
        </p:sp>
      </p:grpSp>
      <p:grpSp>
        <p:nvGrpSpPr>
          <p:cNvPr id="13" name="Group 110"/>
          <p:cNvGrpSpPr/>
          <p:nvPr/>
        </p:nvGrpSpPr>
        <p:grpSpPr>
          <a:xfrm>
            <a:off x="451413" y="3901439"/>
            <a:ext cx="4826643" cy="792481"/>
            <a:chOff x="5484471" y="4862293"/>
            <a:chExt cx="4826643" cy="792481"/>
          </a:xfrm>
        </p:grpSpPr>
        <p:sp>
          <p:nvSpPr>
            <p:cNvPr id="112" name="矩形 67"/>
            <p:cNvSpPr/>
            <p:nvPr/>
          </p:nvSpPr>
          <p:spPr>
            <a:xfrm>
              <a:off x="5484471" y="4862293"/>
              <a:ext cx="4826643" cy="792481"/>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113" name="TextBox 112"/>
            <p:cNvSpPr txBox="1"/>
            <p:nvPr/>
          </p:nvSpPr>
          <p:spPr>
            <a:xfrm>
              <a:off x="6747732" y="4897499"/>
              <a:ext cx="2392680" cy="707886"/>
            </a:xfrm>
            <a:prstGeom prst="rect">
              <a:avLst/>
            </a:prstGeom>
            <a:noFill/>
          </p:spPr>
          <p:txBody>
            <a:bodyPr wrap="square" rtlCol="0">
              <a:spAutoFit/>
            </a:bodyPr>
            <a:lstStyle/>
            <a:p>
              <a:pPr algn="ctr"/>
              <a:r>
                <a:rPr lang="en-US" altLang="zh-CN" sz="2000" b="0" dirty="0" smtClean="0"/>
                <a:t>Parameter cache</a:t>
              </a:r>
            </a:p>
            <a:p>
              <a:pPr algn="ctr"/>
              <a:r>
                <a:rPr lang="en-US" altLang="zh-CN" sz="2000" b="0" dirty="0" smtClean="0"/>
                <a:t>(CPU part)</a:t>
              </a:r>
            </a:p>
          </p:txBody>
        </p:sp>
      </p:grpSp>
      <p:cxnSp>
        <p:nvCxnSpPr>
          <p:cNvPr id="114" name="直接箭头连接符 12"/>
          <p:cNvCxnSpPr/>
          <p:nvPr/>
        </p:nvCxnSpPr>
        <p:spPr>
          <a:xfrm rot="16200000" flipV="1">
            <a:off x="2148331" y="5060190"/>
            <a:ext cx="1148091" cy="4979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8" name="矩形 3"/>
          <p:cNvSpPr/>
          <p:nvPr/>
        </p:nvSpPr>
        <p:spPr>
          <a:xfrm>
            <a:off x="457135" y="1406766"/>
            <a:ext cx="4818185" cy="386391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65" tIns="45683" rIns="91365" bIns="45683" rtlCol="0" anchor="ctr"/>
          <a:lstStyle/>
          <a:p>
            <a:pPr algn="ctr"/>
            <a:endParaRPr lang="en-US" altLang="zh-CN" sz="1300" dirty="0" smtClean="0">
              <a:solidFill>
                <a:schemeClr val="tx1"/>
              </a:solidFill>
            </a:endParaRPr>
          </a:p>
        </p:txBody>
      </p:sp>
      <p:cxnSp>
        <p:nvCxnSpPr>
          <p:cNvPr id="115" name="直接箭头连接符 12"/>
          <p:cNvCxnSpPr/>
          <p:nvPr/>
        </p:nvCxnSpPr>
        <p:spPr>
          <a:xfrm flipV="1">
            <a:off x="4907280" y="3459480"/>
            <a:ext cx="868681" cy="71628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2"/>
          <p:cNvCxnSpPr/>
          <p:nvPr/>
        </p:nvCxnSpPr>
        <p:spPr>
          <a:xfrm>
            <a:off x="4795521" y="2931160"/>
            <a:ext cx="1064870" cy="44223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8553" y="1560640"/>
            <a:ext cx="2435287" cy="707886"/>
          </a:xfrm>
          <a:prstGeom prst="rect">
            <a:avLst/>
          </a:prstGeom>
          <a:noFill/>
        </p:spPr>
        <p:txBody>
          <a:bodyPr wrap="square" rtlCol="0">
            <a:spAutoFit/>
          </a:bodyPr>
          <a:lstStyle/>
          <a:p>
            <a:pPr algn="ctr"/>
            <a:r>
              <a:rPr lang="en-US" altLang="zh-CN" sz="2000" b="0" dirty="0" smtClean="0"/>
              <a:t>Input data file</a:t>
            </a:r>
          </a:p>
          <a:p>
            <a:pPr algn="ctr"/>
            <a:r>
              <a:rPr lang="en-US" altLang="zh-CN" sz="2000" b="0" dirty="0" smtClean="0"/>
              <a:t>(training data)</a:t>
            </a:r>
          </a:p>
        </p:txBody>
      </p:sp>
      <p:sp>
        <p:nvSpPr>
          <p:cNvPr id="34" name="TextBox 33"/>
          <p:cNvSpPr txBox="1"/>
          <p:nvPr/>
        </p:nvSpPr>
        <p:spPr>
          <a:xfrm>
            <a:off x="5557670" y="2671830"/>
            <a:ext cx="4846320" cy="400110"/>
          </a:xfrm>
          <a:prstGeom prst="rect">
            <a:avLst/>
          </a:prstGeom>
          <a:noFill/>
        </p:spPr>
        <p:txBody>
          <a:bodyPr wrap="square" rtlCol="0">
            <a:spAutoFit/>
          </a:bodyPr>
          <a:lstStyle/>
          <a:p>
            <a:r>
              <a:rPr lang="en-US" sz="2000" dirty="0" smtClean="0">
                <a:solidFill>
                  <a:srgbClr val="C00000"/>
                </a:solidFill>
              </a:rPr>
              <a:t>2x the size of largest layer</a:t>
            </a:r>
            <a:endParaRPr lang="en-US" sz="2000" dirty="0">
              <a:solidFill>
                <a:srgbClr val="C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8"/>
          <p:cNvGrpSpPr/>
          <p:nvPr/>
        </p:nvGrpSpPr>
        <p:grpSpPr>
          <a:xfrm>
            <a:off x="5627017" y="3676651"/>
            <a:ext cx="2567408" cy="1072660"/>
            <a:chOff x="5627017" y="3139441"/>
            <a:chExt cx="2567408" cy="1072660"/>
          </a:xfrm>
        </p:grpSpPr>
        <p:sp>
          <p:nvSpPr>
            <p:cNvPr id="50" name="矩形 67"/>
            <p:cNvSpPr/>
            <p:nvPr/>
          </p:nvSpPr>
          <p:spPr>
            <a:xfrm>
              <a:off x="5627017" y="3139441"/>
              <a:ext cx="682343" cy="1063286"/>
            </a:xfrm>
            <a:prstGeom prst="rect">
              <a:avLst/>
            </a:prstGeom>
            <a:solidFill>
              <a:srgbClr val="A1FE6E"/>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grpSp>
          <p:nvGrpSpPr>
            <p:cNvPr id="7" name="Group 85"/>
            <p:cNvGrpSpPr/>
            <p:nvPr/>
          </p:nvGrpSpPr>
          <p:grpSpPr>
            <a:xfrm>
              <a:off x="5836920" y="3158490"/>
              <a:ext cx="2357505" cy="1053611"/>
              <a:chOff x="6100695" y="3143248"/>
              <a:chExt cx="2357505" cy="1053612"/>
            </a:xfrm>
          </p:grpSpPr>
          <p:sp>
            <p:nvSpPr>
              <p:cNvPr id="52" name="矩形 67"/>
              <p:cNvSpPr/>
              <p:nvPr/>
            </p:nvSpPr>
            <p:spPr>
              <a:xfrm>
                <a:off x="6573135" y="3143248"/>
                <a:ext cx="1885065" cy="1053612"/>
              </a:xfrm>
              <a:prstGeom prst="rect">
                <a:avLst/>
              </a:prstGeom>
              <a:solidFill>
                <a:srgbClr val="FFD88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53" name="TextBox 52"/>
              <p:cNvSpPr txBox="1"/>
              <p:nvPr/>
            </p:nvSpPr>
            <p:spPr>
              <a:xfrm>
                <a:off x="6100695" y="3475320"/>
                <a:ext cx="2236550" cy="400110"/>
              </a:xfrm>
              <a:prstGeom prst="rect">
                <a:avLst/>
              </a:prstGeom>
              <a:noFill/>
            </p:spPr>
            <p:txBody>
              <a:bodyPr wrap="square" rtlCol="0">
                <a:spAutoFit/>
              </a:bodyPr>
              <a:lstStyle/>
              <a:p>
                <a:pPr algn="ctr"/>
                <a:r>
                  <a:rPr lang="en-US" altLang="zh-CN" sz="2000" b="0" dirty="0" smtClean="0"/>
                  <a:t>Pinned local data</a:t>
                </a:r>
              </a:p>
            </p:txBody>
          </p:sp>
        </p:grpSp>
      </p:grpSp>
      <p:grpSp>
        <p:nvGrpSpPr>
          <p:cNvPr id="8" name="Group 47"/>
          <p:cNvGrpSpPr/>
          <p:nvPr/>
        </p:nvGrpSpPr>
        <p:grpSpPr>
          <a:xfrm>
            <a:off x="5547360" y="4736123"/>
            <a:ext cx="2941320" cy="531332"/>
            <a:chOff x="5547360" y="4736123"/>
            <a:chExt cx="2941320" cy="531332"/>
          </a:xfrm>
        </p:grpSpPr>
        <p:sp>
          <p:nvSpPr>
            <p:cNvPr id="55" name="矩形 67"/>
            <p:cNvSpPr/>
            <p:nvPr/>
          </p:nvSpPr>
          <p:spPr>
            <a:xfrm>
              <a:off x="5629029" y="4736123"/>
              <a:ext cx="2565400" cy="531332"/>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49" name="TextBox 48"/>
            <p:cNvSpPr txBox="1"/>
            <p:nvPr/>
          </p:nvSpPr>
          <p:spPr>
            <a:xfrm>
              <a:off x="5547360" y="4807456"/>
              <a:ext cx="2941320" cy="400110"/>
            </a:xfrm>
            <a:prstGeom prst="rect">
              <a:avLst/>
            </a:prstGeom>
            <a:noFill/>
          </p:spPr>
          <p:txBody>
            <a:bodyPr wrap="square" rtlCol="0">
              <a:spAutoFit/>
            </a:bodyPr>
            <a:lstStyle/>
            <a:p>
              <a:pPr algn="ctr"/>
              <a:r>
                <a:rPr lang="en-US" altLang="zh-CN" sz="2000" b="0" dirty="0" smtClean="0"/>
                <a:t>Pinned </a:t>
              </a:r>
              <a:r>
                <a:rPr lang="en-US" altLang="zh-CN" sz="2000" b="0" dirty="0" err="1" smtClean="0"/>
                <a:t>param</a:t>
              </a:r>
              <a:r>
                <a:rPr lang="en-US" altLang="zh-CN" sz="2000" b="0" dirty="0" smtClean="0"/>
                <a:t> cache</a:t>
              </a:r>
            </a:p>
          </p:txBody>
        </p:sp>
      </p:grpSp>
      <p:sp>
        <p:nvSpPr>
          <p:cNvPr id="2" name="Title 1"/>
          <p:cNvSpPr>
            <a:spLocks noGrp="1"/>
          </p:cNvSpPr>
          <p:nvPr>
            <p:ph type="title"/>
          </p:nvPr>
        </p:nvSpPr>
        <p:spPr/>
        <p:txBody>
          <a:bodyPr/>
          <a:lstStyle/>
          <a:p>
            <a:r>
              <a:rPr lang="en-US" dirty="0" smtClean="0"/>
              <a:t>Use CPU memory when not fit</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24</a:t>
            </a:fld>
            <a:endParaRPr lang="en-US" altLang="en-US" sz="1600" dirty="0"/>
          </a:p>
        </p:txBody>
      </p:sp>
      <p:sp>
        <p:nvSpPr>
          <p:cNvPr id="57" name="矩形 67"/>
          <p:cNvSpPr/>
          <p:nvPr/>
        </p:nvSpPr>
        <p:spPr>
          <a:xfrm>
            <a:off x="4592821" y="1407095"/>
            <a:ext cx="682343" cy="1017565"/>
          </a:xfrm>
          <a:prstGeom prst="rect">
            <a:avLst/>
          </a:prstGeom>
          <a:solidFill>
            <a:srgbClr val="A1FE6E"/>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76" tIns="45689" rIns="91376" bIns="45689" rtlCol="0" anchor="ctr"/>
          <a:lstStyle/>
          <a:p>
            <a:pPr algn="ctr"/>
            <a:endParaRPr lang="en-US" altLang="zh-CN" sz="1600" dirty="0" smtClean="0">
              <a:solidFill>
                <a:schemeClr val="tx1"/>
              </a:solidFill>
            </a:endParaRPr>
          </a:p>
        </p:txBody>
      </p:sp>
      <p:sp>
        <p:nvSpPr>
          <p:cNvPr id="60" name="TextBox 59"/>
          <p:cNvSpPr txBox="1"/>
          <p:nvPr/>
        </p:nvSpPr>
        <p:spPr>
          <a:xfrm>
            <a:off x="2940708" y="1533324"/>
            <a:ext cx="2456090" cy="707823"/>
          </a:xfrm>
          <a:prstGeom prst="rect">
            <a:avLst/>
          </a:prstGeom>
          <a:noFill/>
        </p:spPr>
        <p:txBody>
          <a:bodyPr wrap="square" lIns="91376" tIns="45689" rIns="91376" bIns="45689" rtlCol="0">
            <a:spAutoFit/>
          </a:bodyPr>
          <a:lstStyle/>
          <a:p>
            <a:pPr algn="ctr"/>
            <a:r>
              <a:rPr lang="en-US" altLang="zh-CN" sz="2000" b="0" dirty="0" smtClean="0"/>
              <a:t>Staging memory</a:t>
            </a:r>
          </a:p>
          <a:p>
            <a:pPr algn="ctr"/>
            <a:r>
              <a:rPr lang="en-US" altLang="zh-CN" sz="2000" b="0" dirty="0" smtClean="0"/>
              <a:t>for input data batch</a:t>
            </a:r>
          </a:p>
        </p:txBody>
      </p:sp>
      <p:sp>
        <p:nvSpPr>
          <p:cNvPr id="63" name="Can 62"/>
          <p:cNvSpPr/>
          <p:nvPr/>
        </p:nvSpPr>
        <p:spPr bwMode="auto">
          <a:xfrm>
            <a:off x="5902578" y="1159420"/>
            <a:ext cx="2128910" cy="1278989"/>
          </a:xfrm>
          <a:prstGeom prst="can">
            <a:avLst/>
          </a:prstGeom>
          <a:solidFill>
            <a:srgbClr val="94E494"/>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669"/>
            <a:endParaRPr lang="en-US" dirty="0" smtClean="0">
              <a:latin typeface="Arial" charset="0"/>
            </a:endParaRPr>
          </a:p>
        </p:txBody>
      </p:sp>
      <p:cxnSp>
        <p:nvCxnSpPr>
          <p:cNvPr id="68" name="直接箭头连接符 12"/>
          <p:cNvCxnSpPr/>
          <p:nvPr/>
        </p:nvCxnSpPr>
        <p:spPr>
          <a:xfrm>
            <a:off x="5052642" y="1620132"/>
            <a:ext cx="1107831"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3" name="矩形 3"/>
          <p:cNvSpPr/>
          <p:nvPr/>
        </p:nvSpPr>
        <p:spPr>
          <a:xfrm>
            <a:off x="5615290" y="3169922"/>
            <a:ext cx="2579076" cy="210661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65" tIns="45683" rIns="91365" bIns="45683" rtlCol="0" anchor="ctr"/>
          <a:lstStyle/>
          <a:p>
            <a:pPr algn="ctr"/>
            <a:endParaRPr lang="en-US" altLang="zh-CN" sz="1300" dirty="0" smtClean="0">
              <a:solidFill>
                <a:schemeClr val="tx1"/>
              </a:solidFill>
            </a:endParaRPr>
          </a:p>
        </p:txBody>
      </p:sp>
      <p:grpSp>
        <p:nvGrpSpPr>
          <p:cNvPr id="9" name="Group 85"/>
          <p:cNvGrpSpPr/>
          <p:nvPr/>
        </p:nvGrpSpPr>
        <p:grpSpPr>
          <a:xfrm>
            <a:off x="389621" y="4613223"/>
            <a:ext cx="1943760" cy="707886"/>
            <a:chOff x="389621" y="4613220"/>
            <a:chExt cx="1943760" cy="707893"/>
          </a:xfrm>
        </p:grpSpPr>
        <p:sp>
          <p:nvSpPr>
            <p:cNvPr id="76" name="矩形 67"/>
            <p:cNvSpPr/>
            <p:nvPr/>
          </p:nvSpPr>
          <p:spPr>
            <a:xfrm>
              <a:off x="451217" y="4681727"/>
              <a:ext cx="1816495" cy="596334"/>
            </a:xfrm>
            <a:prstGeom prst="rect">
              <a:avLst/>
            </a:prstGeom>
            <a:solidFill>
              <a:srgbClr val="A8C6D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77" name="TextBox 76"/>
            <p:cNvSpPr txBox="1"/>
            <p:nvPr/>
          </p:nvSpPr>
          <p:spPr>
            <a:xfrm>
              <a:off x="389621" y="4613220"/>
              <a:ext cx="1943760" cy="707893"/>
            </a:xfrm>
            <a:prstGeom prst="rect">
              <a:avLst/>
            </a:prstGeom>
            <a:noFill/>
          </p:spPr>
          <p:txBody>
            <a:bodyPr wrap="square" rtlCol="0">
              <a:spAutoFit/>
            </a:bodyPr>
            <a:lstStyle/>
            <a:p>
              <a:pPr algn="ctr"/>
              <a:r>
                <a:rPr lang="en-US" sz="2000" b="0" dirty="0" smtClean="0"/>
                <a:t>Parameter server shard 0</a:t>
              </a:r>
              <a:endParaRPr lang="en-US" altLang="zh-CN" sz="2000" b="0" dirty="0" smtClean="0"/>
            </a:p>
          </p:txBody>
        </p:sp>
      </p:grpSp>
      <p:grpSp>
        <p:nvGrpSpPr>
          <p:cNvPr id="10" name="Group 91"/>
          <p:cNvGrpSpPr/>
          <p:nvPr/>
        </p:nvGrpSpPr>
        <p:grpSpPr>
          <a:xfrm>
            <a:off x="2770552" y="4619632"/>
            <a:ext cx="2614251" cy="707886"/>
            <a:chOff x="2770548" y="4619629"/>
            <a:chExt cx="2614251" cy="707893"/>
          </a:xfrm>
        </p:grpSpPr>
        <p:sp>
          <p:nvSpPr>
            <p:cNvPr id="79" name="矩形 67"/>
            <p:cNvSpPr/>
            <p:nvPr/>
          </p:nvSpPr>
          <p:spPr>
            <a:xfrm>
              <a:off x="2895600" y="4686299"/>
              <a:ext cx="2391447" cy="574574"/>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80" name="TextBox 79"/>
            <p:cNvSpPr txBox="1"/>
            <p:nvPr/>
          </p:nvSpPr>
          <p:spPr>
            <a:xfrm>
              <a:off x="2770548" y="4619629"/>
              <a:ext cx="2614251" cy="707893"/>
            </a:xfrm>
            <a:prstGeom prst="rect">
              <a:avLst/>
            </a:prstGeom>
            <a:noFill/>
          </p:spPr>
          <p:txBody>
            <a:bodyPr wrap="square" rtlCol="0">
              <a:spAutoFit/>
            </a:bodyPr>
            <a:lstStyle/>
            <a:p>
              <a:pPr algn="ctr"/>
              <a:r>
                <a:rPr lang="en-US" altLang="zh-CN" sz="2000" b="0" dirty="0" smtClean="0"/>
                <a:t>Staging memory for parameter cache</a:t>
              </a:r>
            </a:p>
          </p:txBody>
        </p:sp>
      </p:grpSp>
      <p:sp>
        <p:nvSpPr>
          <p:cNvPr id="81" name="TextBox 80"/>
          <p:cNvSpPr txBox="1"/>
          <p:nvPr/>
        </p:nvSpPr>
        <p:spPr>
          <a:xfrm>
            <a:off x="5357387" y="5292922"/>
            <a:ext cx="2010505" cy="400035"/>
          </a:xfrm>
          <a:prstGeom prst="rect">
            <a:avLst/>
          </a:prstGeom>
          <a:noFill/>
        </p:spPr>
        <p:txBody>
          <a:bodyPr wrap="square" lIns="91365" tIns="45683" rIns="91365" bIns="45683" rtlCol="0">
            <a:spAutoFit/>
          </a:bodyPr>
          <a:lstStyle/>
          <a:p>
            <a:pPr algn="ctr"/>
            <a:r>
              <a:rPr lang="en-US" altLang="zh-CN" sz="2000" dirty="0" smtClean="0"/>
              <a:t>GPU memory</a:t>
            </a:r>
          </a:p>
        </p:txBody>
      </p:sp>
      <p:sp>
        <p:nvSpPr>
          <p:cNvPr id="89" name="TextBox 88"/>
          <p:cNvSpPr txBox="1"/>
          <p:nvPr/>
        </p:nvSpPr>
        <p:spPr>
          <a:xfrm>
            <a:off x="199227" y="5304648"/>
            <a:ext cx="2010505" cy="400035"/>
          </a:xfrm>
          <a:prstGeom prst="rect">
            <a:avLst/>
          </a:prstGeom>
          <a:noFill/>
        </p:spPr>
        <p:txBody>
          <a:bodyPr wrap="square" lIns="91365" tIns="45683" rIns="91365" bIns="45683" rtlCol="0">
            <a:spAutoFit/>
          </a:bodyPr>
          <a:lstStyle/>
          <a:p>
            <a:pPr algn="ctr"/>
            <a:r>
              <a:rPr lang="en-US" altLang="zh-CN" sz="2000" dirty="0" smtClean="0"/>
              <a:t>CPU memory</a:t>
            </a:r>
          </a:p>
        </p:txBody>
      </p:sp>
      <p:sp>
        <p:nvSpPr>
          <p:cNvPr id="90" name="TextBox 14"/>
          <p:cNvSpPr txBox="1"/>
          <p:nvPr/>
        </p:nvSpPr>
        <p:spPr>
          <a:xfrm>
            <a:off x="1852493" y="5672082"/>
            <a:ext cx="2435287" cy="461590"/>
          </a:xfrm>
          <a:prstGeom prst="rect">
            <a:avLst/>
          </a:prstGeom>
          <a:noFill/>
        </p:spPr>
        <p:txBody>
          <a:bodyPr wrap="square" lIns="91365" tIns="45683" rIns="91365" bIns="45683" rtlCol="0">
            <a:spAutoFit/>
          </a:bodyPr>
          <a:lstStyle/>
          <a:p>
            <a:pPr algn="ctr"/>
            <a:r>
              <a:rPr lang="en-US" altLang="zh-CN" sz="2400" dirty="0" smtClean="0"/>
              <a:t>Network</a:t>
            </a:r>
          </a:p>
        </p:txBody>
      </p:sp>
      <p:cxnSp>
        <p:nvCxnSpPr>
          <p:cNvPr id="91" name="直接箭头连接符 12"/>
          <p:cNvCxnSpPr/>
          <p:nvPr/>
        </p:nvCxnSpPr>
        <p:spPr>
          <a:xfrm rot="16200000" flipV="1">
            <a:off x="2055287" y="5150186"/>
            <a:ext cx="650632" cy="40866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12"/>
          <p:cNvCxnSpPr/>
          <p:nvPr/>
        </p:nvCxnSpPr>
        <p:spPr>
          <a:xfrm rot="5400000" flipH="1" flipV="1">
            <a:off x="2716112" y="5339037"/>
            <a:ext cx="615468" cy="7034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12"/>
          <p:cNvCxnSpPr/>
          <p:nvPr/>
        </p:nvCxnSpPr>
        <p:spPr>
          <a:xfrm rot="10800000" flipV="1">
            <a:off x="5038520" y="5108919"/>
            <a:ext cx="896815" cy="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1" name="Group 45"/>
          <p:cNvGrpSpPr/>
          <p:nvPr/>
        </p:nvGrpSpPr>
        <p:grpSpPr>
          <a:xfrm>
            <a:off x="5394960" y="3166396"/>
            <a:ext cx="3169920" cy="531330"/>
            <a:chOff x="5394960" y="3166396"/>
            <a:chExt cx="3169920" cy="531330"/>
          </a:xfrm>
        </p:grpSpPr>
        <p:sp>
          <p:nvSpPr>
            <p:cNvPr id="69" name="矩形 67"/>
            <p:cNvSpPr/>
            <p:nvPr/>
          </p:nvSpPr>
          <p:spPr>
            <a:xfrm>
              <a:off x="5629029" y="3166396"/>
              <a:ext cx="2565400" cy="531330"/>
            </a:xfrm>
            <a:prstGeom prst="rect">
              <a:avLst/>
            </a:prstGeom>
            <a:blipFill dpi="0" rotWithShape="1">
              <a:blip r:embed="rId3"/>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a:endParaRPr lang="en-US" altLang="zh-CN" sz="1600" dirty="0" smtClean="0">
                <a:solidFill>
                  <a:schemeClr val="tx1"/>
                </a:solidFill>
              </a:endParaRPr>
            </a:p>
          </p:txBody>
        </p:sp>
        <p:sp>
          <p:nvSpPr>
            <p:cNvPr id="97" name="TextBox 96"/>
            <p:cNvSpPr txBox="1"/>
            <p:nvPr/>
          </p:nvSpPr>
          <p:spPr>
            <a:xfrm>
              <a:off x="5394960" y="3253101"/>
              <a:ext cx="3169920" cy="400057"/>
            </a:xfrm>
            <a:prstGeom prst="rect">
              <a:avLst/>
            </a:prstGeom>
            <a:noFill/>
          </p:spPr>
          <p:txBody>
            <a:bodyPr wrap="square" lIns="91386" tIns="45694" rIns="91386" bIns="45694" rtlCol="0">
              <a:spAutoFit/>
            </a:bodyPr>
            <a:lstStyle/>
            <a:p>
              <a:pPr algn="ctr"/>
              <a:r>
                <a:rPr lang="en-US" altLang="zh-CN" sz="2000" b="0" dirty="0" smtClean="0"/>
                <a:t>Access buffer pool</a:t>
              </a:r>
            </a:p>
          </p:txBody>
        </p:sp>
      </p:grpSp>
      <p:cxnSp>
        <p:nvCxnSpPr>
          <p:cNvPr id="98" name="直接箭头连接符 12"/>
          <p:cNvCxnSpPr/>
          <p:nvPr/>
        </p:nvCxnSpPr>
        <p:spPr>
          <a:xfrm rot="5400000" flipH="1" flipV="1">
            <a:off x="5058204" y="4223132"/>
            <a:ext cx="1526163" cy="156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2" name="Group 98"/>
          <p:cNvGrpSpPr/>
          <p:nvPr/>
        </p:nvGrpSpPr>
        <p:grpSpPr>
          <a:xfrm>
            <a:off x="345632" y="2657474"/>
            <a:ext cx="5203969" cy="1259205"/>
            <a:chOff x="5576175" y="4085944"/>
            <a:chExt cx="2705096" cy="1259205"/>
          </a:xfrm>
        </p:grpSpPr>
        <p:sp>
          <p:nvSpPr>
            <p:cNvPr id="102" name="Rectangle 101"/>
            <p:cNvSpPr/>
            <p:nvPr/>
          </p:nvSpPr>
          <p:spPr bwMode="auto">
            <a:xfrm>
              <a:off x="5634102" y="4085944"/>
              <a:ext cx="675255" cy="1259205"/>
            </a:xfrm>
            <a:prstGeom prst="rect">
              <a:avLst/>
            </a:prstGeom>
            <a:solidFill>
              <a:srgbClr val="A1FE6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669"/>
              <a:endParaRPr lang="en-US" dirty="0" smtClean="0">
                <a:latin typeface="Arial" charset="0"/>
              </a:endParaRPr>
            </a:p>
          </p:txBody>
        </p:sp>
        <p:sp>
          <p:nvSpPr>
            <p:cNvPr id="104" name="Rectangle 103"/>
            <p:cNvSpPr/>
            <p:nvPr/>
          </p:nvSpPr>
          <p:spPr bwMode="auto">
            <a:xfrm>
              <a:off x="6309357" y="4085944"/>
              <a:ext cx="1833435" cy="1259205"/>
            </a:xfrm>
            <a:prstGeom prst="rect">
              <a:avLst/>
            </a:prstGeom>
            <a:solidFill>
              <a:srgbClr val="FFD88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669"/>
              <a:endParaRPr lang="en-US" dirty="0" smtClean="0">
                <a:latin typeface="Arial" charset="0"/>
              </a:endParaRPr>
            </a:p>
          </p:txBody>
        </p:sp>
        <p:sp>
          <p:nvSpPr>
            <p:cNvPr id="105" name="矩形 67"/>
            <p:cNvSpPr/>
            <p:nvPr/>
          </p:nvSpPr>
          <p:spPr>
            <a:xfrm>
              <a:off x="5634173" y="4085944"/>
              <a:ext cx="2503342" cy="12439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106" name="TextBox 105"/>
            <p:cNvSpPr txBox="1"/>
            <p:nvPr/>
          </p:nvSpPr>
          <p:spPr>
            <a:xfrm>
              <a:off x="5576175" y="4193894"/>
              <a:ext cx="2705096" cy="707886"/>
            </a:xfrm>
            <a:prstGeom prst="rect">
              <a:avLst/>
            </a:prstGeom>
            <a:noFill/>
          </p:spPr>
          <p:txBody>
            <a:bodyPr wrap="square" rtlCol="0">
              <a:spAutoFit/>
            </a:bodyPr>
            <a:lstStyle/>
            <a:p>
              <a:pPr algn="ctr"/>
              <a:r>
                <a:rPr lang="en-US" altLang="zh-CN" sz="2000" b="0" dirty="0" smtClean="0"/>
                <a:t>Local data</a:t>
              </a:r>
            </a:p>
            <a:p>
              <a:pPr algn="ctr"/>
              <a:r>
                <a:rPr lang="en-US" altLang="zh-CN" sz="2000" b="0" dirty="0" smtClean="0"/>
                <a:t>(CPU part)</a:t>
              </a:r>
            </a:p>
          </p:txBody>
        </p:sp>
      </p:grpSp>
      <p:grpSp>
        <p:nvGrpSpPr>
          <p:cNvPr id="13" name="Group 110"/>
          <p:cNvGrpSpPr/>
          <p:nvPr/>
        </p:nvGrpSpPr>
        <p:grpSpPr>
          <a:xfrm>
            <a:off x="451413" y="3936645"/>
            <a:ext cx="4826643" cy="757275"/>
            <a:chOff x="5484471" y="4897499"/>
            <a:chExt cx="4826643" cy="757275"/>
          </a:xfrm>
        </p:grpSpPr>
        <p:sp>
          <p:nvSpPr>
            <p:cNvPr id="112" name="矩形 67"/>
            <p:cNvSpPr/>
            <p:nvPr/>
          </p:nvSpPr>
          <p:spPr>
            <a:xfrm>
              <a:off x="5484471" y="4984214"/>
              <a:ext cx="4826643" cy="670560"/>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113" name="TextBox 112"/>
            <p:cNvSpPr txBox="1"/>
            <p:nvPr/>
          </p:nvSpPr>
          <p:spPr>
            <a:xfrm>
              <a:off x="6747732" y="4897499"/>
              <a:ext cx="2392680" cy="707886"/>
            </a:xfrm>
            <a:prstGeom prst="rect">
              <a:avLst/>
            </a:prstGeom>
            <a:noFill/>
          </p:spPr>
          <p:txBody>
            <a:bodyPr wrap="square" rtlCol="0">
              <a:spAutoFit/>
            </a:bodyPr>
            <a:lstStyle/>
            <a:p>
              <a:pPr algn="ctr"/>
              <a:r>
                <a:rPr lang="en-US" altLang="zh-CN" sz="2000" b="0" dirty="0" smtClean="0"/>
                <a:t>Parameter cache</a:t>
              </a:r>
            </a:p>
            <a:p>
              <a:pPr algn="ctr"/>
              <a:r>
                <a:rPr lang="en-US" altLang="zh-CN" sz="2000" b="0" dirty="0" smtClean="0"/>
                <a:t>(CPU part)</a:t>
              </a:r>
            </a:p>
          </p:txBody>
        </p:sp>
      </p:grpSp>
      <p:cxnSp>
        <p:nvCxnSpPr>
          <p:cNvPr id="114" name="直接箭头连接符 12"/>
          <p:cNvCxnSpPr/>
          <p:nvPr/>
        </p:nvCxnSpPr>
        <p:spPr>
          <a:xfrm rot="16200000" flipV="1">
            <a:off x="2148331" y="5060190"/>
            <a:ext cx="1148091" cy="4979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8" name="矩形 3"/>
          <p:cNvSpPr/>
          <p:nvPr/>
        </p:nvSpPr>
        <p:spPr>
          <a:xfrm>
            <a:off x="457135" y="1406766"/>
            <a:ext cx="4818185" cy="386391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65" tIns="45683" rIns="91365" bIns="45683" rtlCol="0" anchor="ctr"/>
          <a:lstStyle/>
          <a:p>
            <a:pPr algn="ctr"/>
            <a:endParaRPr lang="en-US" altLang="zh-CN" sz="1300" dirty="0" smtClean="0">
              <a:solidFill>
                <a:schemeClr val="tx1"/>
              </a:solidFill>
            </a:endParaRPr>
          </a:p>
        </p:txBody>
      </p:sp>
      <p:cxnSp>
        <p:nvCxnSpPr>
          <p:cNvPr id="115" name="直接箭头连接符 12"/>
          <p:cNvCxnSpPr/>
          <p:nvPr/>
        </p:nvCxnSpPr>
        <p:spPr>
          <a:xfrm flipV="1">
            <a:off x="4907280" y="3459480"/>
            <a:ext cx="868681" cy="71628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2"/>
          <p:cNvCxnSpPr/>
          <p:nvPr/>
        </p:nvCxnSpPr>
        <p:spPr>
          <a:xfrm>
            <a:off x="4795521" y="2931160"/>
            <a:ext cx="1064870" cy="44223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8553" y="1560640"/>
            <a:ext cx="2435287" cy="707886"/>
          </a:xfrm>
          <a:prstGeom prst="rect">
            <a:avLst/>
          </a:prstGeom>
          <a:noFill/>
        </p:spPr>
        <p:txBody>
          <a:bodyPr wrap="square" rtlCol="0">
            <a:spAutoFit/>
          </a:bodyPr>
          <a:lstStyle/>
          <a:p>
            <a:pPr algn="ctr"/>
            <a:r>
              <a:rPr lang="en-US" altLang="zh-CN" sz="2000" b="0" dirty="0" smtClean="0"/>
              <a:t>Input data file</a:t>
            </a:r>
          </a:p>
          <a:p>
            <a:pPr algn="ctr"/>
            <a:r>
              <a:rPr lang="en-US" altLang="zh-CN" sz="2000" b="0" dirty="0" smtClean="0"/>
              <a:t>(training data)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Background</a:t>
            </a:r>
          </a:p>
          <a:p>
            <a:pPr lvl="1"/>
            <a:endParaRPr lang="en-US" dirty="0" smtClean="0">
              <a:solidFill>
                <a:schemeClr val="bg1">
                  <a:lumMod val="75000"/>
                </a:schemeClr>
              </a:solidFill>
            </a:endParaRPr>
          </a:p>
          <a:p>
            <a:r>
              <a:rPr lang="en-US" dirty="0" err="1" smtClean="0">
                <a:solidFill>
                  <a:schemeClr val="bg1">
                    <a:lumMod val="75000"/>
                  </a:schemeClr>
                </a:solidFill>
              </a:rPr>
              <a:t>GeePS</a:t>
            </a:r>
            <a:r>
              <a:rPr lang="en-US" dirty="0" smtClean="0">
                <a:solidFill>
                  <a:schemeClr val="bg1">
                    <a:lumMod val="75000"/>
                  </a:schemeClr>
                </a:solidFill>
              </a:rPr>
              <a:t>: GPU-specialized parameter server</a:t>
            </a:r>
            <a:endParaRPr lang="en-US" dirty="0" smtClean="0"/>
          </a:p>
          <a:p>
            <a:pPr lvl="1"/>
            <a:r>
              <a:rPr lang="en-US" dirty="0" smtClean="0">
                <a:solidFill>
                  <a:schemeClr val="bg1">
                    <a:lumMod val="75000"/>
                  </a:schemeClr>
                </a:solidFill>
              </a:rPr>
              <a:t>Maintaining the parameter cache in GPU memory</a:t>
            </a:r>
          </a:p>
          <a:p>
            <a:pPr lvl="1"/>
            <a:r>
              <a:rPr lang="en-US" dirty="0" smtClean="0">
                <a:solidFill>
                  <a:schemeClr val="bg1">
                    <a:lumMod val="75000"/>
                  </a:schemeClr>
                </a:solidFill>
              </a:rPr>
              <a:t>Batch access with GPU cores for higher throughput</a:t>
            </a:r>
          </a:p>
          <a:p>
            <a:pPr lvl="1"/>
            <a:r>
              <a:rPr lang="en-US" dirty="0" smtClean="0">
                <a:solidFill>
                  <a:schemeClr val="bg1">
                    <a:lumMod val="75000"/>
                  </a:schemeClr>
                </a:solidFill>
              </a:rPr>
              <a:t>Managing limited GPU device memory</a:t>
            </a:r>
          </a:p>
          <a:p>
            <a:pPr lvl="1"/>
            <a:endParaRPr lang="en-US" dirty="0" smtClean="0">
              <a:solidFill>
                <a:schemeClr val="bg1">
                  <a:lumMod val="75000"/>
                </a:schemeClr>
              </a:solidFill>
            </a:endParaRPr>
          </a:p>
          <a:p>
            <a:r>
              <a:rPr lang="en-US" dirty="0" smtClean="0"/>
              <a:t>Experiment results</a:t>
            </a:r>
          </a:p>
          <a:p>
            <a:pPr lvl="1"/>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25</a:t>
            </a:fld>
            <a:endParaRPr lang="en-US" altLang="en-US"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setups</a:t>
            </a:r>
            <a:endParaRPr lang="en-US" dirty="0"/>
          </a:p>
        </p:txBody>
      </p:sp>
      <p:sp>
        <p:nvSpPr>
          <p:cNvPr id="3" name="Content Placeholder 2"/>
          <p:cNvSpPr>
            <a:spLocks noGrp="1"/>
          </p:cNvSpPr>
          <p:nvPr>
            <p:ph idx="1"/>
          </p:nvPr>
        </p:nvSpPr>
        <p:spPr>
          <a:xfrm>
            <a:off x="685800" y="1104900"/>
            <a:ext cx="8458200" cy="4648200"/>
          </a:xfrm>
        </p:spPr>
        <p:txBody>
          <a:bodyPr/>
          <a:lstStyle/>
          <a:p>
            <a:r>
              <a:rPr lang="en-US" altLang="zh-CN" dirty="0" smtClean="0"/>
              <a:t>Cluster information</a:t>
            </a:r>
          </a:p>
          <a:p>
            <a:pPr lvl="1"/>
            <a:r>
              <a:rPr lang="en-US" altLang="zh-CN" dirty="0" smtClean="0"/>
              <a:t>Tesla K20C GPUs with 5 GB GPU memory</a:t>
            </a:r>
            <a:br>
              <a:rPr lang="en-US" altLang="zh-CN" dirty="0" smtClean="0"/>
            </a:br>
            <a:endParaRPr lang="en-US" altLang="zh-CN" dirty="0" smtClean="0"/>
          </a:p>
          <a:p>
            <a:r>
              <a:rPr lang="en-US" altLang="zh-CN" dirty="0" smtClean="0"/>
              <a:t>Dataset and model</a:t>
            </a:r>
          </a:p>
          <a:p>
            <a:pPr lvl="1"/>
            <a:r>
              <a:rPr lang="en-US" altLang="zh-CN" dirty="0" err="1" smtClean="0"/>
              <a:t>ImageNet</a:t>
            </a:r>
            <a:r>
              <a:rPr lang="en-US" altLang="zh-CN" dirty="0" smtClean="0"/>
              <a:t>: 7 million training images in 22,000 classes</a:t>
            </a:r>
          </a:p>
          <a:p>
            <a:pPr lvl="1"/>
            <a:r>
              <a:rPr lang="en-US" altLang="zh-CN" dirty="0" smtClean="0"/>
              <a:t>Model: </a:t>
            </a:r>
            <a:r>
              <a:rPr lang="en-US" altLang="zh-CN" dirty="0" err="1" smtClean="0"/>
              <a:t>AlexNet</a:t>
            </a:r>
            <a:endParaRPr lang="en-US" altLang="zh-CN" dirty="0" smtClean="0"/>
          </a:p>
          <a:p>
            <a:pPr lvl="2"/>
            <a:r>
              <a:rPr lang="en-US" altLang="zh-CN" dirty="0" smtClean="0"/>
              <a:t>25 layers, </a:t>
            </a:r>
            <a:r>
              <a:rPr lang="en-US" dirty="0" smtClean="0"/>
              <a:t>2.4 billion </a:t>
            </a:r>
            <a:r>
              <a:rPr lang="en-US" dirty="0" err="1" smtClean="0"/>
              <a:t>conns</a:t>
            </a:r>
            <a:endParaRPr lang="en-US" dirty="0" smtClean="0"/>
          </a:p>
          <a:p>
            <a:pPr lvl="2"/>
            <a:r>
              <a:rPr lang="en-US" dirty="0" smtClean="0"/>
              <a:t>total memory consumption 4.5 GB</a:t>
            </a:r>
            <a:endParaRPr lang="en-US" altLang="zh-CN" dirty="0" smtClean="0"/>
          </a:p>
          <a:p>
            <a:endParaRPr lang="en-US" altLang="zh-CN"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26</a:t>
            </a:fld>
            <a:endParaRPr lang="en-US" alt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setups</a:t>
            </a:r>
            <a:endParaRPr lang="en-US" dirty="0"/>
          </a:p>
        </p:txBody>
      </p:sp>
      <p:sp>
        <p:nvSpPr>
          <p:cNvPr id="3" name="Content Placeholder 2"/>
          <p:cNvSpPr>
            <a:spLocks noGrp="1"/>
          </p:cNvSpPr>
          <p:nvPr>
            <p:ph idx="1"/>
          </p:nvPr>
        </p:nvSpPr>
        <p:spPr>
          <a:xfrm>
            <a:off x="685800" y="1104900"/>
            <a:ext cx="8458200" cy="4648200"/>
          </a:xfrm>
        </p:spPr>
        <p:txBody>
          <a:bodyPr/>
          <a:lstStyle/>
          <a:p>
            <a:r>
              <a:rPr lang="en-US" dirty="0" err="1" smtClean="0"/>
              <a:t>GeePS-Caffe</a:t>
            </a:r>
            <a:r>
              <a:rPr lang="en-US" dirty="0" smtClean="0"/>
              <a:t> setups</a:t>
            </a:r>
          </a:p>
          <a:p>
            <a:pPr lvl="1">
              <a:buFont typeface="Arial" pitchFamily="34" charset="0"/>
              <a:buChar char="•"/>
            </a:pPr>
            <a:r>
              <a:rPr lang="en-US" altLang="zh-CN" dirty="0" err="1" smtClean="0"/>
              <a:t>Caffe</a:t>
            </a:r>
            <a:r>
              <a:rPr lang="en-US" altLang="zh-CN" dirty="0" smtClean="0"/>
              <a:t>: single-machine GPU deep learning system</a:t>
            </a:r>
          </a:p>
          <a:p>
            <a:pPr lvl="1">
              <a:buFont typeface="Arial" pitchFamily="34" charset="0"/>
              <a:buChar char="•"/>
            </a:pPr>
            <a:r>
              <a:rPr lang="en-US" dirty="0" err="1" smtClean="0"/>
              <a:t>GeePS-Caffe</a:t>
            </a:r>
            <a:r>
              <a:rPr lang="en-US" dirty="0" smtClean="0"/>
              <a:t>: </a:t>
            </a:r>
            <a:r>
              <a:rPr lang="en-US" dirty="0" err="1" smtClean="0"/>
              <a:t>Caffe</a:t>
            </a:r>
            <a:r>
              <a:rPr lang="en-US" dirty="0" smtClean="0"/>
              <a:t> linked with </a:t>
            </a:r>
            <a:r>
              <a:rPr lang="en-US" dirty="0" err="1" smtClean="0"/>
              <a:t>GeePS</a:t>
            </a:r>
            <a:endParaRPr lang="en-US" dirty="0" smtClean="0"/>
          </a:p>
          <a:p>
            <a:pPr lvl="1"/>
            <a:endParaRPr lang="en-US" dirty="0" smtClean="0"/>
          </a:p>
          <a:p>
            <a:r>
              <a:rPr lang="en-US" dirty="0" smtClean="0"/>
              <a:t>Baselines</a:t>
            </a:r>
          </a:p>
          <a:p>
            <a:pPr lvl="1"/>
            <a:r>
              <a:rPr lang="en-US" dirty="0" smtClean="0"/>
              <a:t>The original unmodified </a:t>
            </a:r>
            <a:r>
              <a:rPr lang="en-US" dirty="0" err="1" smtClean="0"/>
              <a:t>Caffe</a:t>
            </a:r>
            <a:endParaRPr lang="en-US" dirty="0" smtClean="0"/>
          </a:p>
          <a:p>
            <a:pPr lvl="1"/>
            <a:r>
              <a:rPr lang="en-US" dirty="0" err="1" smtClean="0"/>
              <a:t>Caffe</a:t>
            </a:r>
            <a:r>
              <a:rPr lang="en-US" dirty="0" smtClean="0"/>
              <a:t> linked with CPU-based PS (</a:t>
            </a:r>
            <a:r>
              <a:rPr lang="en-US" dirty="0" err="1" smtClean="0"/>
              <a:t>IterStore</a:t>
            </a:r>
            <a:r>
              <a:rPr lang="en-US" dirty="0" smtClean="0"/>
              <a:t> </a:t>
            </a:r>
            <a:r>
              <a:rPr lang="en-US" baseline="30000" dirty="0" smtClean="0"/>
              <a:t>[Cui SoCC’14]</a:t>
            </a:r>
            <a:r>
              <a:rPr lang="en-US" dirty="0" smtClean="0"/>
              <a:t>)</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27</a:t>
            </a:fld>
            <a:endParaRPr lang="en-US" alt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throughput</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28</a:t>
            </a:fld>
            <a:endParaRPr lang="en-US" altLang="en-US" sz="1600" dirty="0"/>
          </a:p>
        </p:txBody>
      </p:sp>
      <p:pic>
        <p:nvPicPr>
          <p:cNvPr id="3" name="Picture 2" descr="C:\Users\cui\Dropbox\CMU\Research\2013 LazyTable\pres\2016-04 EuroSys Talk\figs\imagenet-scale1.png"/>
          <p:cNvPicPr>
            <a:picLocks noChangeAspect="1" noChangeArrowheads="1"/>
          </p:cNvPicPr>
          <p:nvPr/>
        </p:nvPicPr>
        <p:blipFill>
          <a:blip r:embed="rId3" cstate="print"/>
          <a:srcRect/>
          <a:stretch>
            <a:fillRect/>
          </a:stretch>
        </p:blipFill>
        <p:spPr bwMode="auto">
          <a:xfrm>
            <a:off x="658368" y="1097280"/>
            <a:ext cx="7606020" cy="4187952"/>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cui\Dropbox\CMU\Research\2013 LazyTable\pres\2016-04 EuroSys Talk\figs\imagenet-scale2.png"/>
          <p:cNvPicPr>
            <a:picLocks noChangeAspect="1" noChangeArrowheads="1"/>
          </p:cNvPicPr>
          <p:nvPr/>
        </p:nvPicPr>
        <p:blipFill>
          <a:blip r:embed="rId3" cstate="print"/>
          <a:srcRect/>
          <a:stretch>
            <a:fillRect/>
          </a:stretch>
        </p:blipFill>
        <p:spPr bwMode="auto">
          <a:xfrm>
            <a:off x="658368" y="1097280"/>
            <a:ext cx="7606020" cy="4187952"/>
          </a:xfrm>
          <a:prstGeom prst="rect">
            <a:avLst/>
          </a:prstGeom>
          <a:noFill/>
        </p:spPr>
      </p:pic>
      <p:sp>
        <p:nvSpPr>
          <p:cNvPr id="2" name="Title 1"/>
          <p:cNvSpPr>
            <a:spLocks noGrp="1"/>
          </p:cNvSpPr>
          <p:nvPr>
            <p:ph type="title"/>
          </p:nvPr>
        </p:nvSpPr>
        <p:spPr/>
        <p:txBody>
          <a:bodyPr/>
          <a:lstStyle/>
          <a:p>
            <a:r>
              <a:rPr lang="en-US" dirty="0" smtClean="0"/>
              <a:t>Training throughput</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29</a:t>
            </a:fld>
            <a:endParaRPr lang="en-US" altLang="en-US" sz="1600" dirty="0"/>
          </a:p>
        </p:txBody>
      </p:sp>
      <p:sp>
        <p:nvSpPr>
          <p:cNvPr id="11" name="TextBox 10"/>
          <p:cNvSpPr txBox="1"/>
          <p:nvPr/>
        </p:nvSpPr>
        <p:spPr>
          <a:xfrm>
            <a:off x="598630" y="5185088"/>
            <a:ext cx="8293919" cy="1200244"/>
          </a:xfrm>
          <a:prstGeom prst="rect">
            <a:avLst/>
          </a:prstGeom>
          <a:noFill/>
        </p:spPr>
        <p:txBody>
          <a:bodyPr wrap="square" lIns="91354" tIns="45678" rIns="91354" bIns="45678" rtlCol="0">
            <a:spAutoFit/>
          </a:bodyPr>
          <a:lstStyle/>
          <a:p>
            <a:pPr>
              <a:buFont typeface="Arial" pitchFamily="34" charset="0"/>
              <a:buChar char="•"/>
            </a:pPr>
            <a:r>
              <a:rPr lang="en-US" sz="2400" dirty="0" smtClean="0"/>
              <a:t> </a:t>
            </a:r>
            <a:r>
              <a:rPr lang="en-US" sz="2400" dirty="0" err="1" smtClean="0"/>
              <a:t>GeePS</a:t>
            </a:r>
            <a:r>
              <a:rPr lang="en-US" sz="2400" dirty="0" smtClean="0"/>
              <a:t> scales close to linear with more machines</a:t>
            </a:r>
          </a:p>
          <a:p>
            <a:pPr lvl="1">
              <a:buFont typeface="Arial" pitchFamily="34" charset="0"/>
              <a:buChar char="•"/>
            </a:pPr>
            <a:r>
              <a:rPr lang="en-US" sz="2400" dirty="0" smtClean="0"/>
              <a:t> with 16 machines, it runs 13x faster than </a:t>
            </a:r>
            <a:r>
              <a:rPr lang="en-US" sz="2400" dirty="0" err="1" smtClean="0"/>
              <a:t>Caffe</a:t>
            </a:r>
            <a:endParaRPr lang="en-US" sz="2400" dirty="0" smtClean="0"/>
          </a:p>
          <a:p>
            <a:pPr lvl="1">
              <a:buFont typeface="Arial" pitchFamily="34" charset="0"/>
              <a:buChar char="•"/>
            </a:pPr>
            <a:r>
              <a:rPr lang="en-US" sz="2400" dirty="0" smtClean="0"/>
              <a:t> only 8% GPU stall time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cui\Desktop\eagle.jpg"/>
          <p:cNvPicPr>
            <a:picLocks noChangeAspect="1" noChangeArrowheads="1"/>
          </p:cNvPicPr>
          <p:nvPr/>
        </p:nvPicPr>
        <p:blipFill>
          <a:blip r:embed="rId3"/>
          <a:srcRect/>
          <a:stretch>
            <a:fillRect/>
          </a:stretch>
        </p:blipFill>
        <p:spPr bwMode="auto">
          <a:xfrm>
            <a:off x="887096" y="1217104"/>
            <a:ext cx="1740694" cy="928047"/>
          </a:xfrm>
          <a:prstGeom prst="rect">
            <a:avLst/>
          </a:prstGeom>
          <a:noFill/>
        </p:spPr>
      </p:pic>
      <p:pic>
        <p:nvPicPr>
          <p:cNvPr id="10243" name="Picture 3" descr="C:\Users\cui\Desktop\vulture.jpg"/>
          <p:cNvPicPr>
            <a:picLocks noChangeAspect="1" noChangeArrowheads="1"/>
          </p:cNvPicPr>
          <p:nvPr/>
        </p:nvPicPr>
        <p:blipFill>
          <a:blip r:embed="rId4" cstate="print"/>
          <a:srcRect/>
          <a:stretch>
            <a:fillRect/>
          </a:stretch>
        </p:blipFill>
        <p:spPr bwMode="auto">
          <a:xfrm>
            <a:off x="872505" y="2090335"/>
            <a:ext cx="1753839" cy="969218"/>
          </a:xfrm>
          <a:prstGeom prst="rect">
            <a:avLst/>
          </a:prstGeom>
          <a:noFill/>
        </p:spPr>
      </p:pic>
      <p:pic>
        <p:nvPicPr>
          <p:cNvPr id="10244" name="Picture 4" descr="C:\Users\cui\Desktop\accipiter.jpg"/>
          <p:cNvPicPr>
            <a:picLocks noChangeAspect="1" noChangeArrowheads="1"/>
          </p:cNvPicPr>
          <p:nvPr/>
        </p:nvPicPr>
        <p:blipFill>
          <a:blip r:embed="rId5" cstate="print"/>
          <a:srcRect/>
          <a:stretch>
            <a:fillRect/>
          </a:stretch>
        </p:blipFill>
        <p:spPr bwMode="auto">
          <a:xfrm>
            <a:off x="854740" y="4098392"/>
            <a:ext cx="1761769" cy="900751"/>
          </a:xfrm>
          <a:prstGeom prst="rect">
            <a:avLst/>
          </a:prstGeom>
          <a:noFill/>
        </p:spPr>
      </p:pic>
      <p:pic>
        <p:nvPicPr>
          <p:cNvPr id="10245" name="Picture 5" descr="C:\Users\cui\Desktop\osprey.jpg"/>
          <p:cNvPicPr>
            <a:picLocks noChangeAspect="1" noChangeArrowheads="1"/>
          </p:cNvPicPr>
          <p:nvPr/>
        </p:nvPicPr>
        <p:blipFill>
          <a:blip r:embed="rId6" cstate="print"/>
          <a:srcRect/>
          <a:stretch>
            <a:fillRect/>
          </a:stretch>
        </p:blipFill>
        <p:spPr bwMode="auto">
          <a:xfrm>
            <a:off x="853579" y="3229087"/>
            <a:ext cx="1766792" cy="887105"/>
          </a:xfrm>
          <a:prstGeom prst="rect">
            <a:avLst/>
          </a:prstGeom>
          <a:noFill/>
        </p:spPr>
      </p:pic>
      <p:sp>
        <p:nvSpPr>
          <p:cNvPr id="14" name="TextBox 13"/>
          <p:cNvSpPr txBox="1"/>
          <p:nvPr/>
        </p:nvSpPr>
        <p:spPr>
          <a:xfrm>
            <a:off x="3226155" y="5131384"/>
            <a:ext cx="2819400" cy="830912"/>
          </a:xfrm>
          <a:prstGeom prst="rect">
            <a:avLst/>
          </a:prstGeom>
          <a:noFill/>
        </p:spPr>
        <p:txBody>
          <a:bodyPr wrap="square" lIns="91354" tIns="45678" rIns="91354" bIns="45678" rtlCol="0">
            <a:spAutoFit/>
          </a:bodyPr>
          <a:lstStyle/>
          <a:p>
            <a:pPr algn="ctr"/>
            <a:r>
              <a:rPr lang="en-US" altLang="zh-CN" sz="2400" dirty="0" smtClean="0">
                <a:solidFill>
                  <a:srgbClr val="C00000"/>
                </a:solidFill>
              </a:rPr>
              <a:t>Distributed</a:t>
            </a:r>
          </a:p>
          <a:p>
            <a:pPr algn="ctr"/>
            <a:r>
              <a:rPr lang="en-US" altLang="zh-CN" sz="2400" b="0" dirty="0" smtClean="0"/>
              <a:t>ML workers</a:t>
            </a:r>
          </a:p>
        </p:txBody>
      </p:sp>
      <p:sp>
        <p:nvSpPr>
          <p:cNvPr id="2" name="标题 1"/>
          <p:cNvSpPr>
            <a:spLocks noGrp="1"/>
          </p:cNvSpPr>
          <p:nvPr>
            <p:ph type="title"/>
          </p:nvPr>
        </p:nvSpPr>
        <p:spPr/>
        <p:txBody>
          <a:bodyPr/>
          <a:lstStyle/>
          <a:p>
            <a:r>
              <a:rPr lang="en-US" altLang="zh-CN" dirty="0" smtClean="0"/>
              <a:t>Distributed deep learning</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April 16</a:t>
            </a:fld>
            <a:endParaRPr lang="en-US" altLang="zh-CN" dirty="0"/>
          </a:p>
        </p:txBody>
      </p:sp>
      <p:sp>
        <p:nvSpPr>
          <p:cNvPr id="5" name="页脚占位符 4"/>
          <p:cNvSpPr>
            <a:spLocks noGrp="1"/>
          </p:cNvSpPr>
          <p:nvPr>
            <p:ph type="ftr" sz="quarter" idx="11"/>
          </p:nvPr>
        </p:nvSpPr>
        <p:spPr/>
        <p:txBody>
          <a:bodyPr/>
          <a:lstStyle/>
          <a:p>
            <a:r>
              <a:rPr lang="en-US" altLang="zh-CN" dirty="0" smtClean="0"/>
              <a:t>http://www.pdl.cmu.edu/</a:t>
            </a:r>
            <a:endParaRPr lang="en-US" altLang="zh-CN" sz="1600" dirty="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3</a:t>
            </a:fld>
            <a:endParaRPr lang="en-US" altLang="zh-CN" sz="1600" dirty="0"/>
          </a:p>
        </p:txBody>
      </p:sp>
      <p:sp>
        <p:nvSpPr>
          <p:cNvPr id="9" name="右箭头 8"/>
          <p:cNvSpPr/>
          <p:nvPr/>
        </p:nvSpPr>
        <p:spPr bwMode="auto">
          <a:xfrm>
            <a:off x="2781616" y="1864532"/>
            <a:ext cx="725715" cy="493486"/>
          </a:xfrm>
          <a:prstGeom prs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354" tIns="45678" rIns="91354" bIns="45678" numCol="1" rtlCol="0" anchor="t" anchorCtr="0" compatLnSpc="1">
            <a:prstTxWarp prst="textNoShape">
              <a:avLst/>
            </a:prstTxWarp>
          </a:bodyPr>
          <a:lstStyle/>
          <a:p>
            <a:pPr defTabSz="913564"/>
            <a:endParaRPr lang="zh-CN" altLang="en-US" dirty="0" smtClean="0">
              <a:latin typeface="Arial" charset="0"/>
            </a:endParaRPr>
          </a:p>
        </p:txBody>
      </p:sp>
      <p:sp>
        <p:nvSpPr>
          <p:cNvPr id="12" name="TextBox 11"/>
          <p:cNvSpPr txBox="1"/>
          <p:nvPr/>
        </p:nvSpPr>
        <p:spPr>
          <a:xfrm>
            <a:off x="162691" y="5116643"/>
            <a:ext cx="3275463" cy="830912"/>
          </a:xfrm>
          <a:prstGeom prst="rect">
            <a:avLst/>
          </a:prstGeom>
          <a:noFill/>
        </p:spPr>
        <p:txBody>
          <a:bodyPr wrap="square" lIns="91354" tIns="45678" rIns="91354" bIns="45678" rtlCol="0">
            <a:spAutoFit/>
          </a:bodyPr>
          <a:lstStyle/>
          <a:p>
            <a:pPr algn="ctr"/>
            <a:r>
              <a:rPr lang="en-US" altLang="zh-CN" sz="2400" dirty="0" smtClean="0">
                <a:solidFill>
                  <a:srgbClr val="C00000"/>
                </a:solidFill>
              </a:rPr>
              <a:t>Partitioned</a:t>
            </a:r>
            <a:endParaRPr lang="en-US" altLang="zh-CN" sz="2400" b="0" dirty="0" smtClean="0">
              <a:solidFill>
                <a:srgbClr val="C00000"/>
              </a:solidFill>
            </a:endParaRPr>
          </a:p>
          <a:p>
            <a:pPr algn="ctr"/>
            <a:r>
              <a:rPr lang="en-US" altLang="zh-CN" sz="2400" b="0" dirty="0" smtClean="0"/>
              <a:t>Training data</a:t>
            </a:r>
            <a:endParaRPr lang="zh-CN" altLang="en-US" sz="2400" b="0" dirty="0"/>
          </a:p>
        </p:txBody>
      </p:sp>
      <p:sp>
        <p:nvSpPr>
          <p:cNvPr id="13" name="TextBox 12"/>
          <p:cNvSpPr txBox="1"/>
          <p:nvPr/>
        </p:nvSpPr>
        <p:spPr>
          <a:xfrm>
            <a:off x="6200416" y="5094929"/>
            <a:ext cx="2670629" cy="830912"/>
          </a:xfrm>
          <a:prstGeom prst="rect">
            <a:avLst/>
          </a:prstGeom>
          <a:noFill/>
        </p:spPr>
        <p:txBody>
          <a:bodyPr wrap="square" lIns="91354" tIns="45678" rIns="91354" bIns="45678" rtlCol="0">
            <a:spAutoFit/>
          </a:bodyPr>
          <a:lstStyle/>
          <a:p>
            <a:pPr algn="ctr"/>
            <a:r>
              <a:rPr lang="en-US" altLang="zh-CN" sz="2400" dirty="0" smtClean="0">
                <a:solidFill>
                  <a:srgbClr val="C00000"/>
                </a:solidFill>
              </a:rPr>
              <a:t>Shared</a:t>
            </a:r>
            <a:endParaRPr lang="en-US" altLang="zh-CN" sz="2400" b="0" dirty="0" smtClean="0">
              <a:solidFill>
                <a:srgbClr val="C00000"/>
              </a:solidFill>
            </a:endParaRPr>
          </a:p>
          <a:p>
            <a:pPr algn="ctr"/>
            <a:r>
              <a:rPr lang="en-US" altLang="zh-CN" sz="2400" b="0" dirty="0" smtClean="0"/>
              <a:t>model parameters</a:t>
            </a:r>
          </a:p>
        </p:txBody>
      </p:sp>
      <p:sp>
        <p:nvSpPr>
          <p:cNvPr id="36" name="左右箭头 35"/>
          <p:cNvSpPr/>
          <p:nvPr/>
        </p:nvSpPr>
        <p:spPr bwMode="auto">
          <a:xfrm rot="862959">
            <a:off x="4876626" y="2086823"/>
            <a:ext cx="1654876" cy="481261"/>
          </a:xfrm>
          <a:prstGeom prst="lef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354" tIns="45678" rIns="91354" bIns="45678" numCol="1" rtlCol="0" anchor="t" anchorCtr="0" compatLnSpc="1">
            <a:prstTxWarp prst="textNoShape">
              <a:avLst/>
            </a:prstTxWarp>
          </a:bodyPr>
          <a:lstStyle/>
          <a:p>
            <a:pPr defTabSz="913564"/>
            <a:endParaRPr lang="zh-CN" altLang="en-US" dirty="0" smtClean="0">
              <a:latin typeface="Arial" charset="0"/>
            </a:endParaRPr>
          </a:p>
        </p:txBody>
      </p:sp>
      <p:sp>
        <p:nvSpPr>
          <p:cNvPr id="41" name="TextBox 40"/>
          <p:cNvSpPr txBox="1"/>
          <p:nvPr/>
        </p:nvSpPr>
        <p:spPr>
          <a:xfrm>
            <a:off x="1770276" y="1671495"/>
            <a:ext cx="1082106" cy="400025"/>
          </a:xfrm>
          <a:prstGeom prst="rect">
            <a:avLst/>
          </a:prstGeom>
          <a:noFill/>
        </p:spPr>
        <p:txBody>
          <a:bodyPr wrap="square" lIns="91354" tIns="45678" rIns="91354" bIns="45678" rtlCol="0">
            <a:spAutoFit/>
          </a:bodyPr>
          <a:lstStyle/>
          <a:p>
            <a:r>
              <a:rPr lang="en-US" altLang="zh-CN" sz="2000" dirty="0" smtClean="0">
                <a:solidFill>
                  <a:srgbClr val="FFFF00"/>
                </a:solidFill>
              </a:rPr>
              <a:t>Eagle</a:t>
            </a:r>
            <a:endParaRPr lang="zh-CN" altLang="en-US" sz="2000" dirty="0">
              <a:solidFill>
                <a:srgbClr val="FFFF00"/>
              </a:solidFill>
            </a:endParaRPr>
          </a:p>
        </p:txBody>
      </p:sp>
      <p:sp>
        <p:nvSpPr>
          <p:cNvPr id="44" name="TextBox 43"/>
          <p:cNvSpPr txBox="1"/>
          <p:nvPr/>
        </p:nvSpPr>
        <p:spPr>
          <a:xfrm>
            <a:off x="1596787" y="2601818"/>
            <a:ext cx="1298810" cy="400025"/>
          </a:xfrm>
          <a:prstGeom prst="rect">
            <a:avLst/>
          </a:prstGeom>
          <a:noFill/>
        </p:spPr>
        <p:txBody>
          <a:bodyPr wrap="square" lIns="91354" tIns="45678" rIns="91354" bIns="45678" rtlCol="0">
            <a:spAutoFit/>
          </a:bodyPr>
          <a:lstStyle/>
          <a:p>
            <a:r>
              <a:rPr lang="en-US" altLang="zh-CN" sz="2000" dirty="0" smtClean="0">
                <a:solidFill>
                  <a:srgbClr val="FFFF00"/>
                </a:solidFill>
              </a:rPr>
              <a:t>Vulture</a:t>
            </a:r>
            <a:endParaRPr lang="zh-CN" altLang="en-US" sz="2000" dirty="0">
              <a:solidFill>
                <a:srgbClr val="FFFF00"/>
              </a:solidFill>
            </a:endParaRPr>
          </a:p>
        </p:txBody>
      </p:sp>
      <p:sp>
        <p:nvSpPr>
          <p:cNvPr id="45" name="TextBox 44"/>
          <p:cNvSpPr txBox="1"/>
          <p:nvPr/>
        </p:nvSpPr>
        <p:spPr>
          <a:xfrm>
            <a:off x="1378498" y="4586719"/>
            <a:ext cx="1683222" cy="400025"/>
          </a:xfrm>
          <a:prstGeom prst="rect">
            <a:avLst/>
          </a:prstGeom>
          <a:noFill/>
        </p:spPr>
        <p:txBody>
          <a:bodyPr wrap="square" lIns="91354" tIns="45678" rIns="91354" bIns="45678" rtlCol="0">
            <a:spAutoFit/>
          </a:bodyPr>
          <a:lstStyle/>
          <a:p>
            <a:r>
              <a:rPr lang="en-US" altLang="zh-CN" sz="2000" dirty="0" smtClean="0">
                <a:solidFill>
                  <a:srgbClr val="FFFF00"/>
                </a:solidFill>
              </a:rPr>
              <a:t>Accipiter</a:t>
            </a:r>
            <a:endParaRPr lang="zh-CN" altLang="en-US" sz="2000" dirty="0">
              <a:solidFill>
                <a:srgbClr val="FFFF00"/>
              </a:solidFill>
            </a:endParaRPr>
          </a:p>
        </p:txBody>
      </p:sp>
      <p:sp>
        <p:nvSpPr>
          <p:cNvPr id="46" name="TextBox 45"/>
          <p:cNvSpPr txBox="1"/>
          <p:nvPr/>
        </p:nvSpPr>
        <p:spPr>
          <a:xfrm>
            <a:off x="1530823" y="3663008"/>
            <a:ext cx="1683222" cy="400025"/>
          </a:xfrm>
          <a:prstGeom prst="rect">
            <a:avLst/>
          </a:prstGeom>
          <a:noFill/>
        </p:spPr>
        <p:txBody>
          <a:bodyPr wrap="square" lIns="91354" tIns="45678" rIns="91354" bIns="45678" rtlCol="0">
            <a:spAutoFit/>
          </a:bodyPr>
          <a:lstStyle/>
          <a:p>
            <a:r>
              <a:rPr lang="en-US" altLang="zh-CN" sz="2000" dirty="0" smtClean="0">
                <a:solidFill>
                  <a:srgbClr val="FFFF00"/>
                </a:solidFill>
              </a:rPr>
              <a:t>Osprey</a:t>
            </a:r>
            <a:endParaRPr lang="zh-CN" altLang="en-US" sz="2000" dirty="0">
              <a:solidFill>
                <a:srgbClr val="FFFF00"/>
              </a:solidFill>
            </a:endParaRPr>
          </a:p>
        </p:txBody>
      </p:sp>
      <p:pic>
        <p:nvPicPr>
          <p:cNvPr id="47" name="Picture 46"/>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3739045" y="1396570"/>
            <a:ext cx="996737" cy="1408088"/>
          </a:xfrm>
          <a:prstGeom prst="rect">
            <a:avLst/>
          </a:prstGeom>
        </p:spPr>
      </p:pic>
      <p:sp>
        <p:nvSpPr>
          <p:cNvPr id="54" name="右箭头 8"/>
          <p:cNvSpPr/>
          <p:nvPr/>
        </p:nvSpPr>
        <p:spPr bwMode="auto">
          <a:xfrm>
            <a:off x="2797538" y="3886675"/>
            <a:ext cx="725715" cy="493486"/>
          </a:xfrm>
          <a:prstGeom prs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354" tIns="45678" rIns="91354" bIns="45678" numCol="1" rtlCol="0" anchor="t" anchorCtr="0" compatLnSpc="1">
            <a:prstTxWarp prst="textNoShape">
              <a:avLst/>
            </a:prstTxWarp>
          </a:bodyPr>
          <a:lstStyle/>
          <a:p>
            <a:pPr defTabSz="913564"/>
            <a:endParaRPr lang="zh-CN" altLang="en-US" dirty="0" smtClean="0">
              <a:latin typeface="Arial" charset="0"/>
            </a:endParaRPr>
          </a:p>
        </p:txBody>
      </p:sp>
      <p:pic>
        <p:nvPicPr>
          <p:cNvPr id="55" name="Picture 54"/>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3754967" y="3418714"/>
            <a:ext cx="996737" cy="1408088"/>
          </a:xfrm>
          <a:prstGeom prst="rect">
            <a:avLst/>
          </a:prstGeom>
        </p:spPr>
      </p:pic>
      <p:sp>
        <p:nvSpPr>
          <p:cNvPr id="56" name="左右箭头 35"/>
          <p:cNvSpPr/>
          <p:nvPr/>
        </p:nvSpPr>
        <p:spPr bwMode="auto">
          <a:xfrm rot="20882896">
            <a:off x="4947139" y="3617646"/>
            <a:ext cx="1654876" cy="481261"/>
          </a:xfrm>
          <a:prstGeom prst="lef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354" tIns="45678" rIns="91354" bIns="45678" numCol="1" rtlCol="0" anchor="t" anchorCtr="0" compatLnSpc="1">
            <a:prstTxWarp prst="textNoShape">
              <a:avLst/>
            </a:prstTxWarp>
          </a:bodyPr>
          <a:lstStyle/>
          <a:p>
            <a:pPr defTabSz="913564"/>
            <a:endParaRPr lang="zh-CN" altLang="en-US" dirty="0" smtClean="0">
              <a:latin typeface="Arial" charset="0"/>
            </a:endParaRPr>
          </a:p>
        </p:txBody>
      </p:sp>
      <p:sp>
        <p:nvSpPr>
          <p:cNvPr id="33" name="TextBox 32"/>
          <p:cNvSpPr txBox="1"/>
          <p:nvPr/>
        </p:nvSpPr>
        <p:spPr>
          <a:xfrm>
            <a:off x="4129719" y="2744858"/>
            <a:ext cx="2715905" cy="830912"/>
          </a:xfrm>
          <a:prstGeom prst="rect">
            <a:avLst/>
          </a:prstGeom>
          <a:noFill/>
        </p:spPr>
        <p:txBody>
          <a:bodyPr wrap="square" lIns="91354" tIns="45678" rIns="91354" bIns="45678" rtlCol="0">
            <a:spAutoFit/>
          </a:bodyPr>
          <a:lstStyle/>
          <a:p>
            <a:pPr algn="ctr"/>
            <a:r>
              <a:rPr lang="en-US" sz="2400" b="0" dirty="0" smtClean="0"/>
              <a:t>read/update</a:t>
            </a:r>
          </a:p>
          <a:p>
            <a:pPr algn="ctr"/>
            <a:r>
              <a:rPr lang="en-US" sz="2400" b="0" dirty="0" err="1" smtClean="0"/>
              <a:t>params</a:t>
            </a:r>
            <a:endParaRPr lang="en-US" sz="2400" b="0" dirty="0"/>
          </a:p>
        </p:txBody>
      </p:sp>
      <p:grpSp>
        <p:nvGrpSpPr>
          <p:cNvPr id="27" name="Group 26"/>
          <p:cNvGrpSpPr/>
          <p:nvPr/>
        </p:nvGrpSpPr>
        <p:grpSpPr>
          <a:xfrm>
            <a:off x="6583680" y="2331720"/>
            <a:ext cx="2377440" cy="2194560"/>
            <a:chOff x="2354580" y="1866900"/>
            <a:chExt cx="3596640" cy="2956560"/>
          </a:xfrm>
        </p:grpSpPr>
        <p:sp>
          <p:nvSpPr>
            <p:cNvPr id="28" name="Oval 27"/>
            <p:cNvSpPr/>
            <p:nvPr/>
          </p:nvSpPr>
          <p:spPr bwMode="auto">
            <a:xfrm>
              <a:off x="2354580" y="44729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9" name="Oval 28"/>
            <p:cNvSpPr/>
            <p:nvPr/>
          </p:nvSpPr>
          <p:spPr bwMode="auto">
            <a:xfrm>
              <a:off x="3040380" y="44729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0" name="Oval 29"/>
            <p:cNvSpPr/>
            <p:nvPr/>
          </p:nvSpPr>
          <p:spPr bwMode="auto">
            <a:xfrm>
              <a:off x="3695700" y="448818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1" name="Oval 30"/>
            <p:cNvSpPr/>
            <p:nvPr/>
          </p:nvSpPr>
          <p:spPr bwMode="auto">
            <a:xfrm>
              <a:off x="4297680" y="449580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2" name="Oval 31"/>
            <p:cNvSpPr/>
            <p:nvPr/>
          </p:nvSpPr>
          <p:spPr bwMode="auto">
            <a:xfrm>
              <a:off x="4953000" y="45110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5" name="Oval 34"/>
            <p:cNvSpPr/>
            <p:nvPr/>
          </p:nvSpPr>
          <p:spPr bwMode="auto">
            <a:xfrm>
              <a:off x="5638800" y="45110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7" name="Oval 36"/>
            <p:cNvSpPr/>
            <p:nvPr/>
          </p:nvSpPr>
          <p:spPr bwMode="auto">
            <a:xfrm>
              <a:off x="3042920" y="366522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8" name="Oval 37"/>
            <p:cNvSpPr/>
            <p:nvPr/>
          </p:nvSpPr>
          <p:spPr bwMode="auto">
            <a:xfrm>
              <a:off x="3698240" y="36804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9" name="Oval 38"/>
            <p:cNvSpPr/>
            <p:nvPr/>
          </p:nvSpPr>
          <p:spPr bwMode="auto">
            <a:xfrm>
              <a:off x="4300220" y="368808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2" name="Oval 41"/>
            <p:cNvSpPr/>
            <p:nvPr/>
          </p:nvSpPr>
          <p:spPr bwMode="auto">
            <a:xfrm>
              <a:off x="4955540" y="370332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43" name="Straight Connector 42"/>
            <p:cNvCxnSpPr>
              <a:stCxn id="28" idx="0"/>
              <a:endCxn id="37" idx="4"/>
            </p:cNvCxnSpPr>
            <p:nvPr/>
          </p:nvCxnSpPr>
          <p:spPr bwMode="auto">
            <a:xfrm rot="5400000" flipH="1" flipV="1">
              <a:off x="2607310" y="3881120"/>
              <a:ext cx="495300" cy="6883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29" idx="0"/>
              <a:endCxn id="38" idx="4"/>
            </p:cNvCxnSpPr>
            <p:nvPr/>
          </p:nvCxnSpPr>
          <p:spPr bwMode="auto">
            <a:xfrm rot="5400000" flipH="1" flipV="1">
              <a:off x="3285490" y="3903980"/>
              <a:ext cx="480060" cy="6578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a:stCxn id="30" idx="0"/>
              <a:endCxn id="39" idx="4"/>
            </p:cNvCxnSpPr>
            <p:nvPr/>
          </p:nvCxnSpPr>
          <p:spPr bwMode="auto">
            <a:xfrm rot="5400000" flipH="1" flipV="1">
              <a:off x="3910330" y="3942080"/>
              <a:ext cx="487680" cy="6045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a:stCxn id="31" idx="0"/>
              <a:endCxn id="42" idx="4"/>
            </p:cNvCxnSpPr>
            <p:nvPr/>
          </p:nvCxnSpPr>
          <p:spPr bwMode="auto">
            <a:xfrm rot="5400000" flipH="1" flipV="1">
              <a:off x="4542790" y="3926840"/>
              <a:ext cx="480060" cy="6578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a:stCxn id="37" idx="4"/>
              <a:endCxn id="29" idx="0"/>
            </p:cNvCxnSpPr>
            <p:nvPr/>
          </p:nvCxnSpPr>
          <p:spPr bwMode="auto">
            <a:xfrm rot="5400000">
              <a:off x="2950210" y="422402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a:stCxn id="38" idx="4"/>
              <a:endCxn id="30" idx="0"/>
            </p:cNvCxnSpPr>
            <p:nvPr/>
          </p:nvCxnSpPr>
          <p:spPr bwMode="auto">
            <a:xfrm rot="5400000">
              <a:off x="3605530" y="423926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a:stCxn id="39" idx="4"/>
              <a:endCxn id="31" idx="0"/>
            </p:cNvCxnSpPr>
            <p:nvPr/>
          </p:nvCxnSpPr>
          <p:spPr bwMode="auto">
            <a:xfrm rot="5400000">
              <a:off x="4207510" y="424688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a:stCxn id="42" idx="4"/>
              <a:endCxn id="32" idx="0"/>
            </p:cNvCxnSpPr>
            <p:nvPr/>
          </p:nvCxnSpPr>
          <p:spPr bwMode="auto">
            <a:xfrm rot="5400000">
              <a:off x="4862830" y="426212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a:stCxn id="42" idx="4"/>
              <a:endCxn id="35" idx="0"/>
            </p:cNvCxnSpPr>
            <p:nvPr/>
          </p:nvCxnSpPr>
          <p:spPr bwMode="auto">
            <a:xfrm rot="16200000" flipH="1">
              <a:off x="5205730" y="3921760"/>
              <a:ext cx="495300" cy="6832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a:stCxn id="39" idx="4"/>
              <a:endCxn id="32" idx="0"/>
            </p:cNvCxnSpPr>
            <p:nvPr/>
          </p:nvCxnSpPr>
          <p:spPr bwMode="auto">
            <a:xfrm rot="16200000" flipH="1">
              <a:off x="4527550" y="3929380"/>
              <a:ext cx="510540" cy="6527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a:stCxn id="38" idx="4"/>
              <a:endCxn id="31" idx="0"/>
            </p:cNvCxnSpPr>
            <p:nvPr/>
          </p:nvCxnSpPr>
          <p:spPr bwMode="auto">
            <a:xfrm rot="16200000" flipH="1">
              <a:off x="3902710" y="3944620"/>
              <a:ext cx="502920" cy="5994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a:stCxn id="37" idx="4"/>
              <a:endCxn id="30" idx="0"/>
            </p:cNvCxnSpPr>
            <p:nvPr/>
          </p:nvCxnSpPr>
          <p:spPr bwMode="auto">
            <a:xfrm rot="16200000" flipH="1">
              <a:off x="3270250" y="3906520"/>
              <a:ext cx="510540" cy="65278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2" name="Oval 61"/>
            <p:cNvSpPr/>
            <p:nvPr/>
          </p:nvSpPr>
          <p:spPr bwMode="auto">
            <a:xfrm>
              <a:off x="3698240" y="279654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3" name="Oval 62"/>
            <p:cNvSpPr/>
            <p:nvPr/>
          </p:nvSpPr>
          <p:spPr bwMode="auto">
            <a:xfrm>
              <a:off x="4300220" y="28041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64" name="Straight Connector 63"/>
            <p:cNvCxnSpPr>
              <a:stCxn id="38" idx="0"/>
              <a:endCxn id="62" idx="4"/>
            </p:cNvCxnSpPr>
            <p:nvPr/>
          </p:nvCxnSpPr>
          <p:spPr bwMode="auto">
            <a:xfrm rot="5400000" flipH="1" flipV="1">
              <a:off x="3568700" y="339471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a:stCxn id="39" idx="0"/>
              <a:endCxn id="63" idx="4"/>
            </p:cNvCxnSpPr>
            <p:nvPr/>
          </p:nvCxnSpPr>
          <p:spPr bwMode="auto">
            <a:xfrm rot="5400000" flipH="1" flipV="1">
              <a:off x="4170680" y="340233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p:cNvCxnSpPr>
              <a:stCxn id="37" idx="0"/>
              <a:endCxn id="62" idx="4"/>
            </p:cNvCxnSpPr>
            <p:nvPr/>
          </p:nvCxnSpPr>
          <p:spPr bwMode="auto">
            <a:xfrm rot="5400000" flipH="1" flipV="1">
              <a:off x="3248660" y="3059430"/>
              <a:ext cx="55626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7" name="Straight Connector 66"/>
            <p:cNvCxnSpPr>
              <a:stCxn id="39" idx="0"/>
              <a:endCxn id="62" idx="4"/>
            </p:cNvCxnSpPr>
            <p:nvPr/>
          </p:nvCxnSpPr>
          <p:spPr bwMode="auto">
            <a:xfrm rot="16200000" flipV="1">
              <a:off x="3865880" y="3097530"/>
              <a:ext cx="57912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8" name="Straight Connector 67"/>
            <p:cNvCxnSpPr>
              <a:stCxn id="42" idx="0"/>
              <a:endCxn id="62" idx="4"/>
            </p:cNvCxnSpPr>
            <p:nvPr/>
          </p:nvCxnSpPr>
          <p:spPr bwMode="auto">
            <a:xfrm rot="16200000" flipV="1">
              <a:off x="4185920" y="2777490"/>
              <a:ext cx="59436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9" name="Straight Connector 68"/>
            <p:cNvCxnSpPr>
              <a:stCxn id="37" idx="0"/>
              <a:endCxn id="63" idx="4"/>
            </p:cNvCxnSpPr>
            <p:nvPr/>
          </p:nvCxnSpPr>
          <p:spPr bwMode="auto">
            <a:xfrm rot="5400000" flipH="1" flipV="1">
              <a:off x="3553460" y="2762250"/>
              <a:ext cx="54864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 name="Straight Connector 69"/>
            <p:cNvCxnSpPr>
              <a:stCxn id="38" idx="0"/>
              <a:endCxn id="63" idx="4"/>
            </p:cNvCxnSpPr>
            <p:nvPr/>
          </p:nvCxnSpPr>
          <p:spPr bwMode="auto">
            <a:xfrm rot="5400000" flipH="1" flipV="1">
              <a:off x="3873500" y="3097530"/>
              <a:ext cx="56388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1" name="Straight Connector 70"/>
            <p:cNvCxnSpPr>
              <a:stCxn id="42" idx="0"/>
              <a:endCxn id="63" idx="4"/>
            </p:cNvCxnSpPr>
            <p:nvPr/>
          </p:nvCxnSpPr>
          <p:spPr bwMode="auto">
            <a:xfrm rot="16200000" flipV="1">
              <a:off x="4490720" y="3082290"/>
              <a:ext cx="58674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2" name="Oval 71"/>
            <p:cNvSpPr/>
            <p:nvPr/>
          </p:nvSpPr>
          <p:spPr bwMode="auto">
            <a:xfrm>
              <a:off x="3042920" y="186690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73" name="Oval 72"/>
            <p:cNvSpPr/>
            <p:nvPr/>
          </p:nvSpPr>
          <p:spPr bwMode="auto">
            <a:xfrm>
              <a:off x="3698240" y="188214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74" name="Oval 73"/>
            <p:cNvSpPr/>
            <p:nvPr/>
          </p:nvSpPr>
          <p:spPr bwMode="auto">
            <a:xfrm>
              <a:off x="4300220" y="18897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75" name="Oval 74"/>
            <p:cNvSpPr/>
            <p:nvPr/>
          </p:nvSpPr>
          <p:spPr bwMode="auto">
            <a:xfrm>
              <a:off x="4955540" y="190500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76" name="Straight Connector 75"/>
            <p:cNvCxnSpPr>
              <a:stCxn id="62" idx="0"/>
              <a:endCxn id="73" idx="4"/>
            </p:cNvCxnSpPr>
            <p:nvPr/>
          </p:nvCxnSpPr>
          <p:spPr bwMode="auto">
            <a:xfrm rot="5400000" flipH="1" flipV="1">
              <a:off x="3553460" y="2495550"/>
              <a:ext cx="60198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7" name="Straight Connector 76"/>
            <p:cNvCxnSpPr>
              <a:stCxn id="63" idx="0"/>
              <a:endCxn id="74" idx="4"/>
            </p:cNvCxnSpPr>
            <p:nvPr/>
          </p:nvCxnSpPr>
          <p:spPr bwMode="auto">
            <a:xfrm rot="5400000" flipH="1" flipV="1">
              <a:off x="4155440" y="2503170"/>
              <a:ext cx="60198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8" name="Straight Connector 77"/>
            <p:cNvCxnSpPr>
              <a:stCxn id="62" idx="0"/>
              <a:endCxn id="72" idx="4"/>
            </p:cNvCxnSpPr>
            <p:nvPr/>
          </p:nvCxnSpPr>
          <p:spPr bwMode="auto">
            <a:xfrm rot="16200000" flipV="1">
              <a:off x="3218180" y="2160270"/>
              <a:ext cx="61722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9" name="Straight Connector 78"/>
            <p:cNvCxnSpPr>
              <a:stCxn id="63" idx="0"/>
              <a:endCxn id="72" idx="4"/>
            </p:cNvCxnSpPr>
            <p:nvPr/>
          </p:nvCxnSpPr>
          <p:spPr bwMode="auto">
            <a:xfrm rot="16200000" flipV="1">
              <a:off x="3515360" y="1863090"/>
              <a:ext cx="62484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0" name="Straight Connector 79"/>
            <p:cNvCxnSpPr>
              <a:stCxn id="63" idx="0"/>
              <a:endCxn id="73" idx="4"/>
            </p:cNvCxnSpPr>
            <p:nvPr/>
          </p:nvCxnSpPr>
          <p:spPr bwMode="auto">
            <a:xfrm rot="16200000" flipV="1">
              <a:off x="3850640" y="2198370"/>
              <a:ext cx="60960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1" name="Straight Connector 80"/>
            <p:cNvCxnSpPr>
              <a:stCxn id="62" idx="0"/>
              <a:endCxn id="74" idx="4"/>
            </p:cNvCxnSpPr>
            <p:nvPr/>
          </p:nvCxnSpPr>
          <p:spPr bwMode="auto">
            <a:xfrm rot="5400000" flipH="1" flipV="1">
              <a:off x="3858260" y="2198370"/>
              <a:ext cx="59436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2" name="Straight Connector 81"/>
            <p:cNvCxnSpPr>
              <a:stCxn id="62" idx="0"/>
              <a:endCxn id="75" idx="4"/>
            </p:cNvCxnSpPr>
            <p:nvPr/>
          </p:nvCxnSpPr>
          <p:spPr bwMode="auto">
            <a:xfrm rot="5400000" flipH="1" flipV="1">
              <a:off x="4193540" y="1878330"/>
              <a:ext cx="57912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3" name="Straight Connector 82"/>
            <p:cNvCxnSpPr>
              <a:stCxn id="63" idx="0"/>
              <a:endCxn id="75" idx="4"/>
            </p:cNvCxnSpPr>
            <p:nvPr/>
          </p:nvCxnSpPr>
          <p:spPr bwMode="auto">
            <a:xfrm rot="5400000" flipH="1" flipV="1">
              <a:off x="4490720" y="2183130"/>
              <a:ext cx="58674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34" name="TextBox 33"/>
          <p:cNvSpPr txBox="1"/>
          <p:nvPr/>
        </p:nvSpPr>
        <p:spPr>
          <a:xfrm>
            <a:off x="6451638" y="1995843"/>
            <a:ext cx="2574351" cy="2800767"/>
          </a:xfrm>
          <a:prstGeom prst="rect">
            <a:avLst/>
          </a:prstGeom>
          <a:solidFill>
            <a:schemeClr val="bg1">
              <a:alpha val="65000"/>
            </a:schemeClr>
          </a:solidFill>
          <a:ln w="38100">
            <a:solidFill>
              <a:schemeClr val="tx1"/>
            </a:solidFill>
            <a:prstDash val="dash"/>
          </a:ln>
        </p:spPr>
        <p:txBody>
          <a:bodyPr wrap="square" lIns="91354" tIns="45678" rIns="91354" bIns="45678" rtlCol="0">
            <a:noAutofit/>
          </a:bodyPr>
          <a:lstStyle/>
          <a:p>
            <a:pPr algn="ctr"/>
            <a:endParaRPr lang="en-US" altLang="zh-CN" dirty="0" smtClean="0"/>
          </a:p>
          <a:p>
            <a:pPr algn="ctr"/>
            <a:r>
              <a:rPr lang="en-US" altLang="zh-CN" dirty="0" smtClean="0"/>
              <a:t>Parameter server</a:t>
            </a:r>
          </a:p>
          <a:p>
            <a:pPr algn="ctr"/>
            <a:endParaRPr lang="en-US" altLang="zh-CN" dirty="0" smtClean="0"/>
          </a:p>
          <a:p>
            <a:pPr algn="ctr"/>
            <a:endParaRPr lang="zh-CN" altLang="en-US" sz="2400" dirty="0"/>
          </a:p>
        </p:txBody>
      </p:sp>
    </p:spTree>
    <p:extLst>
      <p:ext uri="{BB962C8B-B14F-4D97-AF65-F5344CB8AC3E}">
        <p14:creationId xmlns:p14="http://schemas.microsoft.com/office/powerpoint/2010/main" xmlns="" val="321434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6" grpId="0" animBg="1"/>
      <p:bldP spid="56" grpId="0" animBg="1"/>
      <p:bldP spid="33" grpId="0"/>
      <p:bldP spid="3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ui\Dropbox\CMU\Research\2013 LazyTable\pres\2016-04 EuroSys Talk\figs\imagenet-scale3.png"/>
          <p:cNvPicPr>
            <a:picLocks noChangeAspect="1" noChangeArrowheads="1"/>
          </p:cNvPicPr>
          <p:nvPr/>
        </p:nvPicPr>
        <p:blipFill>
          <a:blip r:embed="rId3" cstate="print"/>
          <a:srcRect/>
          <a:stretch>
            <a:fillRect/>
          </a:stretch>
        </p:blipFill>
        <p:spPr bwMode="auto">
          <a:xfrm>
            <a:off x="658368" y="1097280"/>
            <a:ext cx="7606020" cy="4187952"/>
          </a:xfrm>
          <a:prstGeom prst="rect">
            <a:avLst/>
          </a:prstGeom>
          <a:noFill/>
        </p:spPr>
      </p:pic>
      <p:sp>
        <p:nvSpPr>
          <p:cNvPr id="2" name="Title 1"/>
          <p:cNvSpPr>
            <a:spLocks noGrp="1"/>
          </p:cNvSpPr>
          <p:nvPr>
            <p:ph type="title"/>
          </p:nvPr>
        </p:nvSpPr>
        <p:spPr/>
        <p:txBody>
          <a:bodyPr/>
          <a:lstStyle/>
          <a:p>
            <a:r>
              <a:rPr lang="en-US" dirty="0" smtClean="0"/>
              <a:t>Training throughput</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30</a:t>
            </a:fld>
            <a:endParaRPr lang="en-US" altLang="en-US" sz="1600" dirty="0"/>
          </a:p>
        </p:txBody>
      </p:sp>
      <p:sp>
        <p:nvSpPr>
          <p:cNvPr id="11" name="TextBox 10"/>
          <p:cNvSpPr txBox="1"/>
          <p:nvPr/>
        </p:nvSpPr>
        <p:spPr>
          <a:xfrm>
            <a:off x="669915" y="5193998"/>
            <a:ext cx="7269480" cy="1569576"/>
          </a:xfrm>
          <a:prstGeom prst="rect">
            <a:avLst/>
          </a:prstGeom>
          <a:noFill/>
        </p:spPr>
        <p:txBody>
          <a:bodyPr wrap="square" lIns="91354" tIns="45678" rIns="91354" bIns="45678" rtlCol="0">
            <a:spAutoFit/>
          </a:bodyPr>
          <a:lstStyle/>
          <a:p>
            <a:pPr>
              <a:buFont typeface="Arial" pitchFamily="34" charset="0"/>
              <a:buChar char="•"/>
            </a:pPr>
            <a:r>
              <a:rPr lang="en-US" sz="2400" dirty="0" smtClean="0"/>
              <a:t> </a:t>
            </a:r>
            <a:r>
              <a:rPr lang="en-US" sz="2400" dirty="0" err="1" smtClean="0"/>
              <a:t>GeePS</a:t>
            </a:r>
            <a:r>
              <a:rPr lang="en-US" sz="2400" dirty="0" smtClean="0"/>
              <a:t> is much faster than CPU-based PS</a:t>
            </a:r>
          </a:p>
          <a:p>
            <a:pPr lvl="1">
              <a:buFont typeface="Arial" pitchFamily="34" charset="0"/>
              <a:buChar char="•"/>
            </a:pPr>
            <a:r>
              <a:rPr lang="en-US" sz="2400" dirty="0" smtClean="0"/>
              <a:t> 2.6x higher throughput</a:t>
            </a:r>
          </a:p>
          <a:p>
            <a:pPr lvl="1">
              <a:buFont typeface="Arial" pitchFamily="34" charset="0"/>
              <a:buChar char="•"/>
            </a:pPr>
            <a:r>
              <a:rPr lang="en-US" sz="2400" dirty="0" smtClean="0"/>
              <a:t> reduces GPU stall time from 65% to 8%</a:t>
            </a:r>
          </a:p>
          <a:p>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results in the paper</a:t>
            </a:r>
            <a:endParaRPr lang="en-US" dirty="0"/>
          </a:p>
        </p:txBody>
      </p:sp>
      <p:sp>
        <p:nvSpPr>
          <p:cNvPr id="3" name="Content Placeholder 2"/>
          <p:cNvSpPr>
            <a:spLocks noGrp="1"/>
          </p:cNvSpPr>
          <p:nvPr>
            <p:ph idx="1"/>
          </p:nvPr>
        </p:nvSpPr>
        <p:spPr>
          <a:xfrm>
            <a:off x="685800" y="1104900"/>
            <a:ext cx="7962900" cy="4648200"/>
          </a:xfrm>
        </p:spPr>
        <p:txBody>
          <a:bodyPr/>
          <a:lstStyle/>
          <a:p>
            <a:r>
              <a:rPr lang="en-US" dirty="0" smtClean="0"/>
              <a:t>Good scalability and convergence speed for</a:t>
            </a:r>
          </a:p>
          <a:p>
            <a:pPr lvl="1"/>
            <a:r>
              <a:rPr lang="en-US" dirty="0" err="1" smtClean="0"/>
              <a:t>GoogLeNet</a:t>
            </a:r>
            <a:r>
              <a:rPr lang="en-US" dirty="0" smtClean="0"/>
              <a:t> network</a:t>
            </a:r>
          </a:p>
          <a:p>
            <a:pPr lvl="1"/>
            <a:r>
              <a:rPr lang="en-US" dirty="0" smtClean="0"/>
              <a:t>RNN network for video classification</a:t>
            </a:r>
          </a:p>
          <a:p>
            <a:endParaRPr lang="en-US" dirty="0" smtClean="0"/>
          </a:p>
          <a:p>
            <a:r>
              <a:rPr lang="en-US" dirty="0" smtClean="0"/>
              <a:t>Handle problems larger than GPU memory</a:t>
            </a:r>
          </a:p>
          <a:p>
            <a:pPr lvl="1"/>
            <a:r>
              <a:rPr lang="en-US" dirty="0" smtClean="0"/>
              <a:t>Only 27% reduction in throughput with 35% memory</a:t>
            </a:r>
          </a:p>
          <a:p>
            <a:pPr lvl="2"/>
            <a:r>
              <a:rPr lang="en-US" dirty="0" smtClean="0"/>
              <a:t>3x bigger problems with little overhead</a:t>
            </a:r>
          </a:p>
          <a:p>
            <a:pPr lvl="1"/>
            <a:r>
              <a:rPr lang="en-US" dirty="0" smtClean="0"/>
              <a:t>Handle models as large as 20 GB</a:t>
            </a:r>
          </a:p>
          <a:p>
            <a:pPr lvl="1"/>
            <a:r>
              <a:rPr lang="en-US" dirty="0" smtClean="0"/>
              <a:t>Support 4x longer videos for video classification</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31</a:t>
            </a:fld>
            <a:endParaRPr lang="en-US" altLang="en-US" sz="1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85802" y="1104900"/>
            <a:ext cx="8458198" cy="4648200"/>
          </a:xfrm>
        </p:spPr>
        <p:txBody>
          <a:bodyPr/>
          <a:lstStyle/>
          <a:p>
            <a:r>
              <a:rPr lang="en-US" dirty="0" smtClean="0"/>
              <a:t>GPU-specialized parameter server for GPU ML</a:t>
            </a:r>
          </a:p>
          <a:p>
            <a:pPr lvl="1"/>
            <a:r>
              <a:rPr lang="en-US" dirty="0" smtClean="0"/>
              <a:t>13x throughput speedup using 16 machines</a:t>
            </a:r>
          </a:p>
          <a:p>
            <a:pPr lvl="1"/>
            <a:r>
              <a:rPr lang="en-US" dirty="0" smtClean="0"/>
              <a:t>2x faster compared to CPU-based PS</a:t>
            </a:r>
          </a:p>
          <a:p>
            <a:pPr lvl="1"/>
            <a:endParaRPr lang="en-US" dirty="0" smtClean="0"/>
          </a:p>
          <a:p>
            <a:r>
              <a:rPr lang="en-US" dirty="0" smtClean="0"/>
              <a:t>Managing limited GPU memory</a:t>
            </a:r>
          </a:p>
          <a:p>
            <a:pPr lvl="1"/>
            <a:r>
              <a:rPr lang="en-US" dirty="0" smtClean="0"/>
              <a:t>By managing GPU memory inside </a:t>
            </a:r>
            <a:r>
              <a:rPr lang="en-US" dirty="0" err="1" smtClean="0"/>
              <a:t>GeePS</a:t>
            </a:r>
            <a:r>
              <a:rPr lang="en-US" dirty="0" smtClean="0"/>
              <a:t> as a cache</a:t>
            </a:r>
          </a:p>
          <a:p>
            <a:pPr lvl="1"/>
            <a:r>
              <a:rPr lang="en-US" dirty="0" smtClean="0"/>
              <a:t>Efficiently handle problems larger than GPU memory</a:t>
            </a:r>
          </a:p>
          <a:p>
            <a:endParaRPr lang="en-US" dirty="0" smtClean="0"/>
          </a:p>
          <a:p>
            <a:pPr>
              <a:buNone/>
            </a:pPr>
            <a:r>
              <a:rPr lang="en-US" dirty="0" smtClean="0"/>
              <a:t>         Enable use of data-parallel PS model</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32</a:t>
            </a:fld>
            <a:endParaRPr lang="en-US" altLang="en-US" sz="1600" dirty="0"/>
          </a:p>
        </p:txBody>
      </p:sp>
      <p:cxnSp>
        <p:nvCxnSpPr>
          <p:cNvPr id="8" name="Straight Arrow Connector 7"/>
          <p:cNvCxnSpPr/>
          <p:nvPr/>
        </p:nvCxnSpPr>
        <p:spPr bwMode="auto">
          <a:xfrm>
            <a:off x="822960" y="5052070"/>
            <a:ext cx="617220" cy="1589"/>
          </a:xfrm>
          <a:prstGeom prst="straightConnector1">
            <a:avLst/>
          </a:prstGeom>
          <a:solidFill>
            <a:schemeClr val="accent1"/>
          </a:solidFill>
          <a:ln w="635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2000" b="1" dirty="0" smtClean="0"/>
              <a:t>[</a:t>
            </a:r>
            <a:r>
              <a:rPr lang="en-US" sz="2000" b="1" dirty="0" err="1" smtClean="0"/>
              <a:t>IterStore</a:t>
            </a:r>
            <a:r>
              <a:rPr lang="en-US" sz="2000" b="1" dirty="0" smtClean="0"/>
              <a:t>] </a:t>
            </a:r>
            <a:r>
              <a:rPr lang="en-US" sz="2000" dirty="0" smtClean="0"/>
              <a:t>H. Cui, A. </a:t>
            </a:r>
            <a:r>
              <a:rPr lang="en-US" sz="2000" dirty="0" err="1" smtClean="0"/>
              <a:t>Tumanov</a:t>
            </a:r>
            <a:r>
              <a:rPr lang="en-US" sz="2000" dirty="0" smtClean="0"/>
              <a:t>, J. Wei, L. </a:t>
            </a:r>
            <a:r>
              <a:rPr lang="en-US" sz="2000" dirty="0" err="1" smtClean="0"/>
              <a:t>Xu</a:t>
            </a:r>
            <a:r>
              <a:rPr lang="en-US" sz="2000" dirty="0" smtClean="0"/>
              <a:t>, W. Dai, J. Haber-</a:t>
            </a:r>
            <a:r>
              <a:rPr lang="en-US" sz="2000" dirty="0" err="1" smtClean="0"/>
              <a:t>Kucharsky</a:t>
            </a:r>
            <a:r>
              <a:rPr lang="en-US" sz="2000" dirty="0" smtClean="0"/>
              <a:t>, Q. Ho, G. R. Ganger, P. B. Gibbons, G. A. Gibson, and E. P. Xing. Exploiting iterative-</a:t>
            </a:r>
            <a:r>
              <a:rPr lang="en-US" sz="2000" dirty="0" err="1" smtClean="0"/>
              <a:t>ness</a:t>
            </a:r>
            <a:r>
              <a:rPr lang="en-US" sz="2000" dirty="0" smtClean="0"/>
              <a:t> for parallel ML computations. In ACM </a:t>
            </a:r>
            <a:r>
              <a:rPr lang="en-US" sz="2000" dirty="0" err="1" smtClean="0"/>
              <a:t>SoCC</a:t>
            </a:r>
            <a:r>
              <a:rPr lang="en-US" sz="2000" dirty="0" smtClean="0"/>
              <a:t>, 2014.</a:t>
            </a:r>
          </a:p>
          <a:p>
            <a:r>
              <a:rPr lang="en-US" sz="2000" b="1" dirty="0" smtClean="0"/>
              <a:t>[</a:t>
            </a:r>
            <a:r>
              <a:rPr lang="en-US" sz="2000" b="1" dirty="0" err="1" smtClean="0"/>
              <a:t>Caffe</a:t>
            </a:r>
            <a:r>
              <a:rPr lang="en-US" sz="2000" b="1" dirty="0" smtClean="0"/>
              <a:t>] </a:t>
            </a:r>
            <a:r>
              <a:rPr lang="en-US" sz="2000" dirty="0" smtClean="0"/>
              <a:t>Y. </a:t>
            </a:r>
            <a:r>
              <a:rPr lang="en-US" sz="2000" dirty="0" err="1" smtClean="0"/>
              <a:t>Jia</a:t>
            </a:r>
            <a:r>
              <a:rPr lang="en-US" sz="2000" dirty="0" smtClean="0"/>
              <a:t>, E. </a:t>
            </a:r>
            <a:r>
              <a:rPr lang="en-US" sz="2000" dirty="0" err="1" smtClean="0"/>
              <a:t>Shelhamer</a:t>
            </a:r>
            <a:r>
              <a:rPr lang="en-US" sz="2000" dirty="0" smtClean="0"/>
              <a:t>, J. Donahue, S. </a:t>
            </a:r>
            <a:r>
              <a:rPr lang="en-US" sz="2000" dirty="0" err="1" smtClean="0"/>
              <a:t>Karayev</a:t>
            </a:r>
            <a:r>
              <a:rPr lang="en-US" sz="2000" dirty="0" smtClean="0"/>
              <a:t>, J. Long, R. </a:t>
            </a:r>
            <a:r>
              <a:rPr lang="en-US" sz="2000" dirty="0" err="1" smtClean="0"/>
              <a:t>Girshick</a:t>
            </a:r>
            <a:r>
              <a:rPr lang="en-US" sz="2000" dirty="0" smtClean="0"/>
              <a:t>, S. </a:t>
            </a:r>
            <a:r>
              <a:rPr lang="en-US" sz="2000" dirty="0" err="1" smtClean="0"/>
              <a:t>Guadarrama</a:t>
            </a:r>
            <a:r>
              <a:rPr lang="en-US" sz="2000" dirty="0" smtClean="0"/>
              <a:t>, and T. Darrell. </a:t>
            </a:r>
            <a:r>
              <a:rPr lang="en-US" sz="2000" dirty="0" err="1" smtClean="0"/>
              <a:t>Caffe</a:t>
            </a:r>
            <a:r>
              <a:rPr lang="en-US" sz="2000" dirty="0" smtClean="0"/>
              <a:t>: </a:t>
            </a:r>
            <a:r>
              <a:rPr lang="en-US" sz="2000" dirty="0" err="1" smtClean="0"/>
              <a:t>Convolutional</a:t>
            </a:r>
            <a:r>
              <a:rPr lang="en-US" sz="2000" dirty="0" smtClean="0"/>
              <a:t> architecture for fast feature embedding. </a:t>
            </a:r>
            <a:r>
              <a:rPr lang="en-US" sz="2000" dirty="0" err="1" smtClean="0"/>
              <a:t>arXiv</a:t>
            </a:r>
            <a:r>
              <a:rPr lang="en-US" sz="2000" dirty="0" smtClean="0"/>
              <a:t> preprint arXiv:1408.5093, 2014.</a:t>
            </a:r>
          </a:p>
          <a:p>
            <a:r>
              <a:rPr lang="en-US" sz="2000" b="1" dirty="0" smtClean="0"/>
              <a:t>[</a:t>
            </a:r>
            <a:r>
              <a:rPr lang="en-US" sz="2000" b="1" dirty="0" err="1" smtClean="0"/>
              <a:t>ImageNet</a:t>
            </a:r>
            <a:r>
              <a:rPr lang="en-US" sz="2000" b="1" dirty="0" smtClean="0"/>
              <a:t>]</a:t>
            </a:r>
            <a:r>
              <a:rPr lang="en-US" sz="2000" dirty="0" smtClean="0"/>
              <a:t> </a:t>
            </a:r>
            <a:r>
              <a:rPr lang="it-IT" sz="2000" dirty="0" smtClean="0"/>
              <a:t>J. Deng, W. Dong, R. Socher, L.-J. Li, K. Li, and L. Fei-</a:t>
            </a:r>
            <a:r>
              <a:rPr lang="en-US" sz="2000" dirty="0" err="1" smtClean="0"/>
              <a:t>Fei</a:t>
            </a:r>
            <a:r>
              <a:rPr lang="en-US" sz="2000" dirty="0" smtClean="0"/>
              <a:t>. </a:t>
            </a:r>
            <a:r>
              <a:rPr lang="en-US" sz="2000" dirty="0" err="1" smtClean="0"/>
              <a:t>Imagenet</a:t>
            </a:r>
            <a:r>
              <a:rPr lang="en-US" sz="2000" dirty="0" smtClean="0"/>
              <a:t>: A large-scale hierarchical image database. In IEEE CVPR, 2009.</a:t>
            </a:r>
            <a:r>
              <a:rPr lang="en-US" sz="2000" b="1" dirty="0" smtClean="0"/>
              <a:t> </a:t>
            </a:r>
          </a:p>
          <a:p>
            <a:r>
              <a:rPr lang="en-US" sz="2000" b="1" dirty="0" smtClean="0"/>
              <a:t>[</a:t>
            </a:r>
            <a:r>
              <a:rPr lang="en-US" sz="2000" b="1" dirty="0" err="1" smtClean="0"/>
              <a:t>ProjectAdam</a:t>
            </a:r>
            <a:r>
              <a:rPr lang="en-US" sz="2000" b="1" dirty="0" smtClean="0"/>
              <a:t>]</a:t>
            </a:r>
            <a:r>
              <a:rPr lang="en-US" sz="2000" dirty="0" smtClean="0"/>
              <a:t> T. </a:t>
            </a:r>
            <a:r>
              <a:rPr lang="en-US" sz="2000" dirty="0" err="1" smtClean="0"/>
              <a:t>Chilimbi</a:t>
            </a:r>
            <a:r>
              <a:rPr lang="en-US" sz="2000" dirty="0" smtClean="0"/>
              <a:t>, Y. </a:t>
            </a:r>
            <a:r>
              <a:rPr lang="en-US" sz="2000" dirty="0" err="1" smtClean="0"/>
              <a:t>Suzue</a:t>
            </a:r>
            <a:r>
              <a:rPr lang="en-US" sz="2000" dirty="0" smtClean="0"/>
              <a:t>, J. </a:t>
            </a:r>
            <a:r>
              <a:rPr lang="en-US" sz="2000" dirty="0" err="1" smtClean="0"/>
              <a:t>Apacible</a:t>
            </a:r>
            <a:r>
              <a:rPr lang="en-US" sz="2000" dirty="0" smtClean="0"/>
              <a:t>, and K. </a:t>
            </a:r>
            <a:r>
              <a:rPr lang="en-US" sz="2000" dirty="0" err="1" smtClean="0"/>
              <a:t>Kalyanaraman</a:t>
            </a:r>
            <a:r>
              <a:rPr lang="en-US" sz="2000" dirty="0" smtClean="0"/>
              <a:t>. Project Adam: Building an efficient and scalable deep learning training system. In USENIX OSDI, 2014.</a:t>
            </a:r>
          </a:p>
          <a:p>
            <a:endParaRPr lang="en-US" sz="2000" dirty="0" smtClean="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33</a:t>
            </a:fld>
            <a:endParaRPr lang="en-US" altLang="en-US" sz="1600" dirty="0"/>
          </a:p>
        </p:txBody>
      </p:sp>
    </p:spTree>
    <p:extLst>
      <p:ext uri="{BB962C8B-B14F-4D97-AF65-F5344CB8AC3E}">
        <p14:creationId xmlns:p14="http://schemas.microsoft.com/office/powerpoint/2010/main" xmlns="" val="9026235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related work</a:t>
            </a:r>
            <a:endParaRPr lang="en-US" dirty="0"/>
          </a:p>
        </p:txBody>
      </p:sp>
      <p:sp>
        <p:nvSpPr>
          <p:cNvPr id="3" name="Content Placeholder 2"/>
          <p:cNvSpPr>
            <a:spLocks noGrp="1"/>
          </p:cNvSpPr>
          <p:nvPr>
            <p:ph idx="1"/>
          </p:nvPr>
        </p:nvSpPr>
        <p:spPr>
          <a:xfrm>
            <a:off x="457200" y="1104900"/>
            <a:ext cx="8458200" cy="4648200"/>
          </a:xfrm>
        </p:spPr>
        <p:txBody>
          <a:bodyPr/>
          <a:lstStyle/>
          <a:p>
            <a:r>
              <a:rPr lang="en-US" sz="2000" dirty="0" smtClean="0"/>
              <a:t>T. Chen, et al. </a:t>
            </a:r>
            <a:r>
              <a:rPr lang="en-US" sz="2000" dirty="0" err="1" smtClean="0"/>
              <a:t>MXNet</a:t>
            </a:r>
            <a:r>
              <a:rPr lang="en-US" sz="2000" dirty="0" smtClean="0"/>
              <a:t>: A flexible and efficient machine learning library for heterogeneous distributed systems. </a:t>
            </a:r>
            <a:r>
              <a:rPr lang="en-US" sz="2000" dirty="0" err="1" smtClean="0"/>
              <a:t>arXiv</a:t>
            </a:r>
            <a:r>
              <a:rPr lang="en-US" sz="2000" dirty="0" smtClean="0"/>
              <a:t> preprint arXiv:1512.01274, 2015.</a:t>
            </a:r>
          </a:p>
          <a:p>
            <a:r>
              <a:rPr lang="de-DE" sz="2000" dirty="0" smtClean="0"/>
              <a:t>H. Zhang</a:t>
            </a:r>
            <a:r>
              <a:rPr lang="en-US" sz="2000" dirty="0" smtClean="0"/>
              <a:t>, et al. Poseidon: A system architecture for efficient GPU-based deep learning on multiple machines. </a:t>
            </a:r>
            <a:r>
              <a:rPr lang="en-US" sz="2000" dirty="0" err="1" smtClean="0"/>
              <a:t>arXiv</a:t>
            </a:r>
            <a:r>
              <a:rPr lang="en-US" sz="2000" dirty="0" smtClean="0"/>
              <a:t> preprint arXiv:1512.06216, 2015.</a:t>
            </a:r>
          </a:p>
          <a:p>
            <a:r>
              <a:rPr lang="en-US" sz="2000" dirty="0" smtClean="0"/>
              <a:t>A. </a:t>
            </a:r>
            <a:r>
              <a:rPr lang="en-US" sz="2000" dirty="0" err="1" smtClean="0"/>
              <a:t>Krizhevsky</a:t>
            </a:r>
            <a:r>
              <a:rPr lang="en-US" sz="2000" dirty="0" smtClean="0"/>
              <a:t>, I. </a:t>
            </a:r>
            <a:r>
              <a:rPr lang="en-US" sz="2000" dirty="0" err="1" smtClean="0"/>
              <a:t>Sutskever</a:t>
            </a:r>
            <a:r>
              <a:rPr lang="en-US" sz="2000" dirty="0" smtClean="0"/>
              <a:t>, and G. E. Hinton. </a:t>
            </a:r>
            <a:r>
              <a:rPr lang="en-US" sz="2000" dirty="0" err="1" smtClean="0"/>
              <a:t>ImageNet</a:t>
            </a:r>
            <a:r>
              <a:rPr lang="en-US" sz="2000" dirty="0" smtClean="0"/>
              <a:t> classification with deep </a:t>
            </a:r>
            <a:r>
              <a:rPr lang="en-US" sz="2000" dirty="0" err="1" smtClean="0"/>
              <a:t>convolutional</a:t>
            </a:r>
            <a:r>
              <a:rPr lang="en-US" sz="2000" dirty="0" smtClean="0"/>
              <a:t> neural networks. In NIPS, 2012.</a:t>
            </a:r>
          </a:p>
          <a:p>
            <a:r>
              <a:rPr lang="en-US" sz="2000" dirty="0" smtClean="0"/>
              <a:t>J. Dean</a:t>
            </a:r>
            <a:r>
              <a:rPr lang="fr-FR" sz="2000" dirty="0" smtClean="0"/>
              <a:t>, et al. Large </a:t>
            </a:r>
            <a:r>
              <a:rPr lang="fr-FR" sz="2000" dirty="0" err="1" smtClean="0"/>
              <a:t>scale</a:t>
            </a:r>
            <a:r>
              <a:rPr lang="fr-FR" sz="2000" dirty="0" smtClean="0"/>
              <a:t> </a:t>
            </a:r>
            <a:r>
              <a:rPr lang="en-US" sz="2000" dirty="0" smtClean="0"/>
              <a:t>distributed deep networks. In NIPS, 2012.</a:t>
            </a:r>
          </a:p>
          <a:p>
            <a:r>
              <a:rPr lang="en-US" sz="2000" dirty="0" smtClean="0"/>
              <a:t>C. </a:t>
            </a:r>
            <a:r>
              <a:rPr lang="en-US" sz="2000" dirty="0" err="1" smtClean="0"/>
              <a:t>Szegedy</a:t>
            </a:r>
            <a:r>
              <a:rPr lang="en-US" sz="2000" dirty="0" smtClean="0"/>
              <a:t>, et al. Going deeper with convolutions. </a:t>
            </a:r>
            <a:r>
              <a:rPr lang="en-US" sz="2000" dirty="0" err="1" smtClean="0"/>
              <a:t>arXiv</a:t>
            </a:r>
            <a:r>
              <a:rPr lang="en-US" sz="2000" dirty="0" smtClean="0"/>
              <a:t> preprint arXiv:1409.4842, 2014.</a:t>
            </a:r>
          </a:p>
          <a:p>
            <a:r>
              <a:rPr lang="en-US" sz="2000" dirty="0" smtClean="0"/>
              <a:t>R. Wu, S. Yan, Y. Shan, Q. Dang, and G. Sun. Deep image: Scaling up image recognition. </a:t>
            </a:r>
            <a:r>
              <a:rPr lang="en-US" sz="2000" dirty="0" err="1" smtClean="0"/>
              <a:t>arXiv</a:t>
            </a:r>
            <a:r>
              <a:rPr lang="en-US" sz="2000" dirty="0" smtClean="0"/>
              <a:t> preprint arXiv:1501.02876, 2015.</a:t>
            </a:r>
          </a:p>
          <a:p>
            <a:r>
              <a:rPr lang="en-US" sz="2000" dirty="0" smtClean="0"/>
              <a:t>A. Coates, B. </a:t>
            </a:r>
            <a:r>
              <a:rPr lang="en-US" sz="2000" dirty="0" err="1" smtClean="0"/>
              <a:t>Huval</a:t>
            </a:r>
            <a:r>
              <a:rPr lang="en-US" sz="2000" dirty="0" smtClean="0"/>
              <a:t>, </a:t>
            </a:r>
            <a:r>
              <a:rPr lang="en-US" sz="2000" dirty="0" err="1" smtClean="0"/>
              <a:t>T.Wang</a:t>
            </a:r>
            <a:r>
              <a:rPr lang="en-US" sz="2000" dirty="0" smtClean="0"/>
              <a:t>, </a:t>
            </a:r>
            <a:r>
              <a:rPr lang="en-US" sz="2000" dirty="0" err="1" smtClean="0"/>
              <a:t>D.Wu</a:t>
            </a:r>
            <a:r>
              <a:rPr lang="en-US" sz="2000" dirty="0" smtClean="0"/>
              <a:t>, B. Catanzaro, and N. Andrew. Deep learning with COTS HPC systems. In ICML, 2013.</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34</a:t>
            </a:fld>
            <a:endParaRPr lang="en-US" altLang="en-US" sz="16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Backup Slides</a:t>
            </a:r>
            <a:endParaRPr lang="en-US" b="1" dirty="0"/>
          </a:p>
        </p:txBody>
      </p:sp>
    </p:spTree>
    <p:extLst>
      <p:ext uri="{BB962C8B-B14F-4D97-AF65-F5344CB8AC3E}">
        <p14:creationId xmlns:p14="http://schemas.microsoft.com/office/powerpoint/2010/main" xmlns="" val="781484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9550"/>
            <a:ext cx="9144000" cy="685800"/>
          </a:xfrm>
        </p:spPr>
        <p:txBody>
          <a:bodyPr/>
          <a:lstStyle/>
          <a:p>
            <a:r>
              <a:rPr lang="en-US" dirty="0" smtClean="0"/>
              <a:t>Interface to </a:t>
            </a:r>
            <a:r>
              <a:rPr lang="en-US" dirty="0" err="1" smtClean="0"/>
              <a:t>GeePS</a:t>
            </a:r>
            <a:r>
              <a:rPr lang="en-US" dirty="0" smtClean="0"/>
              <a:t>-managed buffer</a:t>
            </a:r>
            <a:endParaRPr lang="en-US" dirty="0"/>
          </a:p>
        </p:txBody>
      </p:sp>
      <p:sp>
        <p:nvSpPr>
          <p:cNvPr id="3" name="Content Placeholder 2"/>
          <p:cNvSpPr>
            <a:spLocks noGrp="1"/>
          </p:cNvSpPr>
          <p:nvPr>
            <p:ph idx="1"/>
          </p:nvPr>
        </p:nvSpPr>
        <p:spPr>
          <a:xfrm>
            <a:off x="685800" y="1104900"/>
            <a:ext cx="7772400" cy="5090948"/>
          </a:xfrm>
        </p:spPr>
        <p:txBody>
          <a:bodyPr/>
          <a:lstStyle/>
          <a:p>
            <a:pPr lvl="1"/>
            <a:r>
              <a:rPr lang="en-US" dirty="0" smtClean="0"/>
              <a:t>Read</a:t>
            </a:r>
          </a:p>
          <a:p>
            <a:pPr lvl="2"/>
            <a:r>
              <a:rPr lang="en-US" dirty="0" smtClean="0"/>
              <a:t>Buffer “allocated” by </a:t>
            </a:r>
            <a:r>
              <a:rPr lang="en-US" dirty="0" err="1" smtClean="0"/>
              <a:t>GeePS</a:t>
            </a:r>
            <a:endParaRPr lang="en-US" dirty="0" smtClean="0"/>
          </a:p>
          <a:p>
            <a:pPr lvl="2"/>
            <a:r>
              <a:rPr lang="en-US" dirty="0" smtClean="0"/>
              <a:t>Data copied to buffer</a:t>
            </a:r>
          </a:p>
          <a:p>
            <a:pPr lvl="1"/>
            <a:r>
              <a:rPr lang="en-US" dirty="0" err="1" smtClean="0"/>
              <a:t>PostRead</a:t>
            </a:r>
            <a:endParaRPr lang="en-US" dirty="0" smtClean="0"/>
          </a:p>
          <a:p>
            <a:pPr lvl="2"/>
            <a:r>
              <a:rPr lang="en-US" dirty="0" smtClean="0"/>
              <a:t>Buffer reclaimed</a:t>
            </a:r>
          </a:p>
          <a:p>
            <a:pPr lvl="1"/>
            <a:r>
              <a:rPr lang="en-US" dirty="0" err="1" smtClean="0"/>
              <a:t>PreUpdate</a:t>
            </a:r>
            <a:endParaRPr lang="en-US" dirty="0" smtClean="0"/>
          </a:p>
          <a:p>
            <a:pPr lvl="2"/>
            <a:r>
              <a:rPr lang="en-US" dirty="0" smtClean="0"/>
              <a:t>Buffer “allocated” by </a:t>
            </a:r>
            <a:r>
              <a:rPr lang="en-US" dirty="0" err="1" smtClean="0"/>
              <a:t>GeePS</a:t>
            </a:r>
            <a:endParaRPr lang="en-US" dirty="0" smtClean="0"/>
          </a:p>
          <a:p>
            <a:pPr lvl="1"/>
            <a:r>
              <a:rPr lang="en-US" dirty="0" smtClean="0"/>
              <a:t>Update</a:t>
            </a:r>
          </a:p>
          <a:p>
            <a:pPr lvl="2"/>
            <a:r>
              <a:rPr lang="en-US" dirty="0" smtClean="0"/>
              <a:t>Updates applied to data</a:t>
            </a:r>
          </a:p>
          <a:p>
            <a:pPr lvl="2"/>
            <a:r>
              <a:rPr lang="en-US" dirty="0" smtClean="0"/>
              <a:t>Buffer reclaimed</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36</a:t>
            </a:fld>
            <a:endParaRPr lang="en-US" altLang="en-US" sz="16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placement policy</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37</a:t>
            </a:fld>
            <a:endParaRPr lang="en-US" altLang="en-US" sz="1600"/>
          </a:p>
        </p:txBody>
      </p:sp>
      <p:sp>
        <p:nvSpPr>
          <p:cNvPr id="21" name="TextBox 20"/>
          <p:cNvSpPr txBox="1"/>
          <p:nvPr/>
        </p:nvSpPr>
        <p:spPr>
          <a:xfrm>
            <a:off x="166475" y="5225219"/>
            <a:ext cx="9144000" cy="830997"/>
          </a:xfrm>
          <a:prstGeom prst="rect">
            <a:avLst/>
          </a:prstGeom>
          <a:noFill/>
        </p:spPr>
        <p:txBody>
          <a:bodyPr wrap="square" rtlCol="0">
            <a:spAutoFit/>
          </a:bodyPr>
          <a:lstStyle/>
          <a:p>
            <a:pPr lvl="1"/>
            <a:r>
              <a:rPr lang="en-US" sz="2400" dirty="0" smtClean="0"/>
              <a:t>   - Pin as much local data as can in GPU memory</a:t>
            </a:r>
            <a:br>
              <a:rPr lang="en-US" sz="2400" dirty="0" smtClean="0"/>
            </a:br>
            <a:r>
              <a:rPr lang="en-US" sz="2400" dirty="0" smtClean="0"/>
              <a:t>      - Select local data that causes peak usage</a:t>
            </a:r>
            <a:endParaRPr lang="en-US" sz="2400" dirty="0"/>
          </a:p>
        </p:txBody>
      </p:sp>
      <p:pic>
        <p:nvPicPr>
          <p:cNvPr id="22" name="Picture 2" descr="C:\Users\cui\Dropbox\CMU\Research\2013 LazyTable\pres\2015-10 PDL Retreat Talk\figs\adamnet-placement-policy1.png"/>
          <p:cNvPicPr>
            <a:picLocks noChangeAspect="1" noChangeArrowheads="1"/>
          </p:cNvPicPr>
          <p:nvPr/>
        </p:nvPicPr>
        <p:blipFill>
          <a:blip r:embed="rId3" cstate="print"/>
          <a:srcRect/>
          <a:stretch>
            <a:fillRect/>
          </a:stretch>
        </p:blipFill>
        <p:spPr bwMode="auto">
          <a:xfrm>
            <a:off x="0" y="1119188"/>
            <a:ext cx="6572250" cy="3886283"/>
          </a:xfrm>
          <a:prstGeom prst="rect">
            <a:avLst/>
          </a:prstGeom>
          <a:noFill/>
        </p:spPr>
      </p:pic>
      <p:sp>
        <p:nvSpPr>
          <p:cNvPr id="23" name="Rectangle 22"/>
          <p:cNvSpPr/>
          <p:nvPr/>
        </p:nvSpPr>
        <p:spPr bwMode="auto">
          <a:xfrm>
            <a:off x="6714699" y="3657600"/>
            <a:ext cx="1743501" cy="1082040"/>
          </a:xfrm>
          <a:prstGeom prst="rect">
            <a:avLst/>
          </a:prstGeom>
          <a:blipFill>
            <a:blip r:embed="rId4"/>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4" name="Rectangle 23"/>
          <p:cNvSpPr/>
          <p:nvPr/>
        </p:nvSpPr>
        <p:spPr bwMode="auto">
          <a:xfrm>
            <a:off x="6720840" y="1737360"/>
            <a:ext cx="1737360" cy="301752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5" name="TextBox 24"/>
          <p:cNvSpPr txBox="1"/>
          <p:nvPr/>
        </p:nvSpPr>
        <p:spPr>
          <a:xfrm>
            <a:off x="6446520" y="1249680"/>
            <a:ext cx="2270760" cy="461665"/>
          </a:xfrm>
          <a:prstGeom prst="rect">
            <a:avLst/>
          </a:prstGeom>
          <a:noFill/>
        </p:spPr>
        <p:txBody>
          <a:bodyPr wrap="square" rtlCol="0">
            <a:spAutoFit/>
          </a:bodyPr>
          <a:lstStyle/>
          <a:p>
            <a:r>
              <a:rPr lang="en-US" sz="2400" dirty="0" smtClean="0"/>
              <a:t>GPU memory</a:t>
            </a:r>
            <a:endParaRPr lang="en-US" sz="2400" dirty="0"/>
          </a:p>
        </p:txBody>
      </p:sp>
      <p:sp>
        <p:nvSpPr>
          <p:cNvPr id="28" name="TextBox 27"/>
          <p:cNvSpPr txBox="1"/>
          <p:nvPr/>
        </p:nvSpPr>
        <p:spPr>
          <a:xfrm>
            <a:off x="6992112" y="3534543"/>
            <a:ext cx="1288121" cy="830997"/>
          </a:xfrm>
          <a:prstGeom prst="rect">
            <a:avLst/>
          </a:prstGeom>
          <a:noFill/>
        </p:spPr>
        <p:txBody>
          <a:bodyPr wrap="square" rtlCol="0">
            <a:spAutoFit/>
          </a:bodyPr>
          <a:lstStyle/>
          <a:p>
            <a:pPr algn="ctr"/>
            <a:r>
              <a:rPr lang="en-US" sz="2400" dirty="0" smtClean="0"/>
              <a:t>Access</a:t>
            </a:r>
          </a:p>
          <a:p>
            <a:pPr algn="ctr"/>
            <a:r>
              <a:rPr lang="en-US" sz="2400" dirty="0" smtClean="0"/>
              <a:t>buffer</a:t>
            </a:r>
            <a:endParaRPr lang="en-US" sz="2400" dirty="0"/>
          </a:p>
        </p:txBody>
      </p:sp>
      <p:sp>
        <p:nvSpPr>
          <p:cNvPr id="31" name="TextBox 30"/>
          <p:cNvSpPr txBox="1"/>
          <p:nvPr/>
        </p:nvSpPr>
        <p:spPr>
          <a:xfrm>
            <a:off x="4237545" y="1892458"/>
            <a:ext cx="1482460" cy="461665"/>
          </a:xfrm>
          <a:prstGeom prst="rect">
            <a:avLst/>
          </a:prstGeom>
          <a:noFill/>
        </p:spPr>
        <p:txBody>
          <a:bodyPr wrap="square" rtlCol="0">
            <a:spAutoFit/>
          </a:bodyPr>
          <a:lstStyle/>
          <a:p>
            <a:pPr lvl="1"/>
            <a:r>
              <a:rPr lang="en-US" sz="2400" dirty="0" smtClean="0"/>
              <a:t>peak</a:t>
            </a:r>
            <a:endParaRPr lang="en-US" sz="2400" dirty="0"/>
          </a:p>
        </p:txBody>
      </p:sp>
      <p:cxnSp>
        <p:nvCxnSpPr>
          <p:cNvPr id="32" name="Straight Arrow Connector 31"/>
          <p:cNvCxnSpPr/>
          <p:nvPr/>
        </p:nvCxnSpPr>
        <p:spPr bwMode="auto">
          <a:xfrm rot="10800000">
            <a:off x="3858769" y="1993393"/>
            <a:ext cx="859538" cy="10973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C:\Users\cui\Dropbox\CMU\Research\2013 LazyTable\pres\2015-10 PDL Retreat Talk\figs\adamnet-placement-policy1.png"/>
          <p:cNvPicPr>
            <a:picLocks noChangeAspect="1" noChangeArrowheads="1"/>
          </p:cNvPicPr>
          <p:nvPr/>
        </p:nvPicPr>
        <p:blipFill>
          <a:blip r:embed="rId3" cstate="print"/>
          <a:srcRect/>
          <a:stretch>
            <a:fillRect/>
          </a:stretch>
        </p:blipFill>
        <p:spPr bwMode="auto">
          <a:xfrm>
            <a:off x="0" y="1119188"/>
            <a:ext cx="6572250" cy="3886283"/>
          </a:xfrm>
          <a:prstGeom prst="rect">
            <a:avLst/>
          </a:prstGeom>
          <a:noFill/>
        </p:spPr>
      </p:pic>
      <p:sp>
        <p:nvSpPr>
          <p:cNvPr id="22" name="Rectangle 21"/>
          <p:cNvSpPr/>
          <p:nvPr/>
        </p:nvSpPr>
        <p:spPr bwMode="auto">
          <a:xfrm>
            <a:off x="6716974" y="3207224"/>
            <a:ext cx="1743501" cy="532263"/>
          </a:xfrm>
          <a:prstGeom prst="rect">
            <a:avLst/>
          </a:prstGeom>
          <a:solidFill>
            <a:srgbClr val="FFCC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6" name="Rectangle 15"/>
          <p:cNvSpPr/>
          <p:nvPr/>
        </p:nvSpPr>
        <p:spPr bwMode="auto">
          <a:xfrm>
            <a:off x="6714699" y="3739488"/>
            <a:ext cx="1743501" cy="1000152"/>
          </a:xfrm>
          <a:prstGeom prst="rect">
            <a:avLst/>
          </a:prstGeom>
          <a:blipFill>
            <a:blip r:embed="rId4"/>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Data placement policy</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38</a:t>
            </a:fld>
            <a:endParaRPr lang="en-US" altLang="en-US" sz="1600"/>
          </a:p>
        </p:txBody>
      </p:sp>
      <p:sp>
        <p:nvSpPr>
          <p:cNvPr id="14" name="Rectangle 13"/>
          <p:cNvSpPr/>
          <p:nvPr/>
        </p:nvSpPr>
        <p:spPr bwMode="auto">
          <a:xfrm>
            <a:off x="6720840" y="1737360"/>
            <a:ext cx="1737360" cy="301752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6446520" y="1249680"/>
            <a:ext cx="2270760" cy="461665"/>
          </a:xfrm>
          <a:prstGeom prst="rect">
            <a:avLst/>
          </a:prstGeom>
          <a:noFill/>
        </p:spPr>
        <p:txBody>
          <a:bodyPr wrap="square" rtlCol="0">
            <a:spAutoFit/>
          </a:bodyPr>
          <a:lstStyle/>
          <a:p>
            <a:r>
              <a:rPr lang="en-US" sz="2400" dirty="0" smtClean="0"/>
              <a:t>GPU memory</a:t>
            </a:r>
            <a:endParaRPr lang="en-US" sz="2400" dirty="0"/>
          </a:p>
        </p:txBody>
      </p:sp>
      <p:sp>
        <p:nvSpPr>
          <p:cNvPr id="17" name="TextBox 16"/>
          <p:cNvSpPr txBox="1"/>
          <p:nvPr/>
        </p:nvSpPr>
        <p:spPr>
          <a:xfrm>
            <a:off x="6763512" y="3613015"/>
            <a:ext cx="1738497" cy="1200329"/>
          </a:xfrm>
          <a:prstGeom prst="rect">
            <a:avLst/>
          </a:prstGeom>
          <a:noFill/>
        </p:spPr>
        <p:txBody>
          <a:bodyPr wrap="square" rtlCol="0">
            <a:spAutoFit/>
          </a:bodyPr>
          <a:lstStyle/>
          <a:p>
            <a:pPr algn="ctr"/>
            <a:r>
              <a:rPr lang="en-US" sz="2400" dirty="0" smtClean="0"/>
              <a:t>Access</a:t>
            </a:r>
          </a:p>
          <a:p>
            <a:pPr algn="ctr"/>
            <a:r>
              <a:rPr lang="en-US" sz="2400" dirty="0" smtClean="0"/>
              <a:t>buffer</a:t>
            </a:r>
          </a:p>
          <a:p>
            <a:pPr algn="ctr"/>
            <a:r>
              <a:rPr lang="en-US" sz="2400" dirty="0" smtClean="0"/>
              <a:t>(smaller)</a:t>
            </a:r>
            <a:endParaRPr lang="en-US" sz="2400" dirty="0"/>
          </a:p>
        </p:txBody>
      </p:sp>
      <p:sp>
        <p:nvSpPr>
          <p:cNvPr id="24" name="TextBox 23"/>
          <p:cNvSpPr txBox="1"/>
          <p:nvPr/>
        </p:nvSpPr>
        <p:spPr>
          <a:xfrm>
            <a:off x="4253513" y="1754592"/>
            <a:ext cx="1998799" cy="830997"/>
          </a:xfrm>
          <a:prstGeom prst="rect">
            <a:avLst/>
          </a:prstGeom>
          <a:noFill/>
        </p:spPr>
        <p:txBody>
          <a:bodyPr wrap="square" rtlCol="0">
            <a:spAutoFit/>
          </a:bodyPr>
          <a:lstStyle/>
          <a:p>
            <a:pPr lvl="1"/>
            <a:r>
              <a:rPr lang="en-US" sz="2400" dirty="0" smtClean="0"/>
              <a:t>to GPU memory</a:t>
            </a:r>
            <a:endParaRPr lang="en-US" sz="2400" dirty="0"/>
          </a:p>
        </p:txBody>
      </p:sp>
      <p:cxnSp>
        <p:nvCxnSpPr>
          <p:cNvPr id="25" name="Straight Arrow Connector 24"/>
          <p:cNvCxnSpPr/>
          <p:nvPr/>
        </p:nvCxnSpPr>
        <p:spPr bwMode="auto">
          <a:xfrm rot="10800000" flipV="1">
            <a:off x="3858768" y="2157983"/>
            <a:ext cx="859536" cy="9143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28" name="Rectangle 27"/>
          <p:cNvSpPr/>
          <p:nvPr/>
        </p:nvSpPr>
        <p:spPr bwMode="auto">
          <a:xfrm>
            <a:off x="3645408" y="1950720"/>
            <a:ext cx="82296" cy="749808"/>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9" name="TextBox 28"/>
          <p:cNvSpPr txBox="1"/>
          <p:nvPr/>
        </p:nvSpPr>
        <p:spPr>
          <a:xfrm>
            <a:off x="6071616" y="3219505"/>
            <a:ext cx="3127248" cy="461665"/>
          </a:xfrm>
          <a:prstGeom prst="rect">
            <a:avLst/>
          </a:prstGeom>
          <a:noFill/>
        </p:spPr>
        <p:txBody>
          <a:bodyPr wrap="square" rtlCol="0">
            <a:spAutoFit/>
          </a:bodyPr>
          <a:lstStyle/>
          <a:p>
            <a:r>
              <a:rPr lang="en-US" sz="2400" dirty="0" smtClean="0"/>
              <a:t>Intermediate </a:t>
            </a:r>
            <a:r>
              <a:rPr lang="en-US" altLang="zh-CN" sz="2400" dirty="0" smtClean="0"/>
              <a:t>states</a:t>
            </a:r>
            <a:endParaRPr lang="en-US" sz="2400" dirty="0"/>
          </a:p>
        </p:txBody>
      </p:sp>
      <p:sp>
        <p:nvSpPr>
          <p:cNvPr id="20" name="TextBox 19"/>
          <p:cNvSpPr txBox="1"/>
          <p:nvPr/>
        </p:nvSpPr>
        <p:spPr>
          <a:xfrm>
            <a:off x="166475" y="5225219"/>
            <a:ext cx="9144000" cy="830997"/>
          </a:xfrm>
          <a:prstGeom prst="rect">
            <a:avLst/>
          </a:prstGeom>
          <a:noFill/>
        </p:spPr>
        <p:txBody>
          <a:bodyPr wrap="square" rtlCol="0">
            <a:spAutoFit/>
          </a:bodyPr>
          <a:lstStyle/>
          <a:p>
            <a:pPr lvl="1"/>
            <a:r>
              <a:rPr lang="en-US" sz="2400" dirty="0" smtClean="0"/>
              <a:t>   Pin as much local data as can in GPU memory</a:t>
            </a:r>
            <a:br>
              <a:rPr lang="en-US" sz="2400" dirty="0" smtClean="0"/>
            </a:br>
            <a:r>
              <a:rPr lang="en-US" sz="2400" dirty="0" smtClean="0"/>
              <a:t>      Select local data that causes peak usage</a:t>
            </a:r>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cui\Dropbox\CMU\Research\2013 LazyTable\pres\2016-04 EuroSys Talk\figs\imagenet-accuracy.png"/>
          <p:cNvPicPr>
            <a:picLocks noChangeAspect="1" noChangeArrowheads="1"/>
          </p:cNvPicPr>
          <p:nvPr/>
        </p:nvPicPr>
        <p:blipFill>
          <a:blip r:embed="rId3" cstate="print"/>
          <a:srcRect/>
          <a:stretch>
            <a:fillRect/>
          </a:stretch>
        </p:blipFill>
        <p:spPr bwMode="auto">
          <a:xfrm>
            <a:off x="411480" y="987552"/>
            <a:ext cx="8225313" cy="4187952"/>
          </a:xfrm>
          <a:prstGeom prst="rect">
            <a:avLst/>
          </a:prstGeom>
          <a:noFill/>
        </p:spPr>
      </p:pic>
      <p:sp>
        <p:nvSpPr>
          <p:cNvPr id="2" name="Title 1"/>
          <p:cNvSpPr>
            <a:spLocks noGrp="1"/>
          </p:cNvSpPr>
          <p:nvPr>
            <p:ph type="title"/>
          </p:nvPr>
        </p:nvSpPr>
        <p:spPr/>
        <p:txBody>
          <a:bodyPr/>
          <a:lstStyle/>
          <a:p>
            <a:r>
              <a:rPr lang="en-US" dirty="0" smtClean="0"/>
              <a:t>Image classification accuracy</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39</a:t>
            </a:fld>
            <a:endParaRPr lang="en-US" altLang="en-US" sz="1600" dirty="0"/>
          </a:p>
        </p:txBody>
      </p:sp>
      <p:cxnSp>
        <p:nvCxnSpPr>
          <p:cNvPr id="9" name="Straight Connector 8"/>
          <p:cNvCxnSpPr/>
          <p:nvPr/>
        </p:nvCxnSpPr>
        <p:spPr bwMode="auto">
          <a:xfrm rot="10800000" flipV="1">
            <a:off x="925834" y="3338149"/>
            <a:ext cx="7741917" cy="0"/>
          </a:xfrm>
          <a:prstGeom prst="line">
            <a:avLst/>
          </a:prstGeom>
          <a:solidFill>
            <a:schemeClr val="accent1"/>
          </a:solidFill>
          <a:ln w="50800" cap="flat" cmpd="sng" algn="ctr">
            <a:solidFill>
              <a:srgbClr val="C00000"/>
            </a:solidFill>
            <a:prstDash val="dash"/>
            <a:round/>
            <a:headEnd type="none" w="med" len="med"/>
            <a:tailEnd type="none" w="med" len="med"/>
          </a:ln>
          <a:effectLst/>
        </p:spPr>
      </p:cxnSp>
      <p:sp>
        <p:nvSpPr>
          <p:cNvPr id="10" name="TextBox 9"/>
          <p:cNvSpPr txBox="1"/>
          <p:nvPr/>
        </p:nvSpPr>
        <p:spPr>
          <a:xfrm>
            <a:off x="1051560" y="5044448"/>
            <a:ext cx="8092440" cy="1200244"/>
          </a:xfrm>
          <a:prstGeom prst="rect">
            <a:avLst/>
          </a:prstGeom>
          <a:noFill/>
        </p:spPr>
        <p:txBody>
          <a:bodyPr wrap="square" lIns="91354" tIns="45678" rIns="91354" bIns="45678" rtlCol="0">
            <a:spAutoFit/>
          </a:bodyPr>
          <a:lstStyle/>
          <a:p>
            <a:pPr>
              <a:buFont typeface="Arial" pitchFamily="34" charset="0"/>
              <a:buChar char="•"/>
            </a:pPr>
            <a:r>
              <a:rPr lang="en-US" sz="2400" dirty="0" smtClean="0"/>
              <a:t> To reach 10% classification accuracy:</a:t>
            </a:r>
          </a:p>
          <a:p>
            <a:pPr lvl="1">
              <a:buFont typeface="Arial" pitchFamily="34" charset="0"/>
              <a:buChar char="•"/>
            </a:pPr>
            <a:r>
              <a:rPr lang="en-US" sz="2400" dirty="0" smtClean="0"/>
              <a:t> 6x faster with 8 machines</a:t>
            </a:r>
          </a:p>
          <a:p>
            <a:pPr lvl="1">
              <a:buFont typeface="Arial" pitchFamily="34" charset="0"/>
              <a:buChar char="•"/>
            </a:pPr>
            <a:r>
              <a:rPr lang="en-US" sz="2400" dirty="0" smtClean="0"/>
              <a:t> 8x faster with 16 machines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cui\Desktop\eagle.jpg"/>
          <p:cNvPicPr>
            <a:picLocks noChangeAspect="1" noChangeArrowheads="1"/>
          </p:cNvPicPr>
          <p:nvPr/>
        </p:nvPicPr>
        <p:blipFill>
          <a:blip r:embed="rId3"/>
          <a:srcRect/>
          <a:stretch>
            <a:fillRect/>
          </a:stretch>
        </p:blipFill>
        <p:spPr bwMode="auto">
          <a:xfrm>
            <a:off x="887096" y="1217104"/>
            <a:ext cx="1740694" cy="928047"/>
          </a:xfrm>
          <a:prstGeom prst="rect">
            <a:avLst/>
          </a:prstGeom>
          <a:noFill/>
        </p:spPr>
      </p:pic>
      <p:pic>
        <p:nvPicPr>
          <p:cNvPr id="10243" name="Picture 3" descr="C:\Users\cui\Desktop\vulture.jpg"/>
          <p:cNvPicPr>
            <a:picLocks noChangeAspect="1" noChangeArrowheads="1"/>
          </p:cNvPicPr>
          <p:nvPr/>
        </p:nvPicPr>
        <p:blipFill>
          <a:blip r:embed="rId4" cstate="print"/>
          <a:srcRect/>
          <a:stretch>
            <a:fillRect/>
          </a:stretch>
        </p:blipFill>
        <p:spPr bwMode="auto">
          <a:xfrm>
            <a:off x="872505" y="2090335"/>
            <a:ext cx="1753839" cy="969218"/>
          </a:xfrm>
          <a:prstGeom prst="rect">
            <a:avLst/>
          </a:prstGeom>
          <a:noFill/>
        </p:spPr>
      </p:pic>
      <p:pic>
        <p:nvPicPr>
          <p:cNvPr id="10244" name="Picture 4" descr="C:\Users\cui\Desktop\accipiter.jpg"/>
          <p:cNvPicPr>
            <a:picLocks noChangeAspect="1" noChangeArrowheads="1"/>
          </p:cNvPicPr>
          <p:nvPr/>
        </p:nvPicPr>
        <p:blipFill>
          <a:blip r:embed="rId5" cstate="print"/>
          <a:srcRect/>
          <a:stretch>
            <a:fillRect/>
          </a:stretch>
        </p:blipFill>
        <p:spPr bwMode="auto">
          <a:xfrm>
            <a:off x="854740" y="4098392"/>
            <a:ext cx="1761769" cy="900751"/>
          </a:xfrm>
          <a:prstGeom prst="rect">
            <a:avLst/>
          </a:prstGeom>
          <a:noFill/>
        </p:spPr>
      </p:pic>
      <p:pic>
        <p:nvPicPr>
          <p:cNvPr id="10245" name="Picture 5" descr="C:\Users\cui\Desktop\osprey.jpg"/>
          <p:cNvPicPr>
            <a:picLocks noChangeAspect="1" noChangeArrowheads="1"/>
          </p:cNvPicPr>
          <p:nvPr/>
        </p:nvPicPr>
        <p:blipFill>
          <a:blip r:embed="rId6" cstate="print"/>
          <a:srcRect/>
          <a:stretch>
            <a:fillRect/>
          </a:stretch>
        </p:blipFill>
        <p:spPr bwMode="auto">
          <a:xfrm>
            <a:off x="853579" y="3229087"/>
            <a:ext cx="1766792" cy="887105"/>
          </a:xfrm>
          <a:prstGeom prst="rect">
            <a:avLst/>
          </a:prstGeom>
          <a:noFill/>
        </p:spPr>
      </p:pic>
      <p:sp>
        <p:nvSpPr>
          <p:cNvPr id="14" name="TextBox 13"/>
          <p:cNvSpPr txBox="1"/>
          <p:nvPr/>
        </p:nvSpPr>
        <p:spPr>
          <a:xfrm>
            <a:off x="3226155" y="5131384"/>
            <a:ext cx="2819400" cy="830912"/>
          </a:xfrm>
          <a:prstGeom prst="rect">
            <a:avLst/>
          </a:prstGeom>
          <a:noFill/>
        </p:spPr>
        <p:txBody>
          <a:bodyPr wrap="square" lIns="91354" tIns="45678" rIns="91354" bIns="45678" rtlCol="0">
            <a:spAutoFit/>
          </a:bodyPr>
          <a:lstStyle/>
          <a:p>
            <a:pPr algn="ctr"/>
            <a:r>
              <a:rPr lang="en-US" altLang="zh-CN" sz="2400" dirty="0" smtClean="0">
                <a:solidFill>
                  <a:srgbClr val="C00000"/>
                </a:solidFill>
              </a:rPr>
              <a:t>Distributed</a:t>
            </a:r>
          </a:p>
          <a:p>
            <a:pPr algn="ctr"/>
            <a:r>
              <a:rPr lang="en-US" altLang="zh-CN" sz="2400" dirty="0" smtClean="0">
                <a:solidFill>
                  <a:srgbClr val="C00000"/>
                </a:solidFill>
              </a:rPr>
              <a:t>GPU </a:t>
            </a:r>
            <a:r>
              <a:rPr lang="en-US" altLang="zh-CN" sz="2400" b="0" dirty="0" smtClean="0"/>
              <a:t>ML workers</a:t>
            </a:r>
          </a:p>
        </p:txBody>
      </p:sp>
      <p:sp>
        <p:nvSpPr>
          <p:cNvPr id="2" name="标题 1"/>
          <p:cNvSpPr>
            <a:spLocks noGrp="1"/>
          </p:cNvSpPr>
          <p:nvPr>
            <p:ph type="title"/>
          </p:nvPr>
        </p:nvSpPr>
        <p:spPr/>
        <p:txBody>
          <a:bodyPr/>
          <a:lstStyle/>
          <a:p>
            <a:r>
              <a:rPr lang="en-US" altLang="zh-CN" dirty="0" smtClean="0"/>
              <a:t>Distributed deep learning</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April 16</a:t>
            </a:fld>
            <a:endParaRPr lang="en-US" altLang="zh-CN" dirty="0"/>
          </a:p>
        </p:txBody>
      </p:sp>
      <p:sp>
        <p:nvSpPr>
          <p:cNvPr id="5" name="页脚占位符 4"/>
          <p:cNvSpPr>
            <a:spLocks noGrp="1"/>
          </p:cNvSpPr>
          <p:nvPr>
            <p:ph type="ftr" sz="quarter" idx="11"/>
          </p:nvPr>
        </p:nvSpPr>
        <p:spPr/>
        <p:txBody>
          <a:bodyPr/>
          <a:lstStyle/>
          <a:p>
            <a:r>
              <a:rPr lang="en-US" altLang="zh-CN" dirty="0" smtClean="0"/>
              <a:t>http://www.pdl.cmu.edu/</a:t>
            </a:r>
            <a:endParaRPr lang="en-US" altLang="zh-CN" sz="1600" dirty="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4</a:t>
            </a:fld>
            <a:endParaRPr lang="en-US" altLang="zh-CN" sz="1600" dirty="0"/>
          </a:p>
        </p:txBody>
      </p:sp>
      <p:sp>
        <p:nvSpPr>
          <p:cNvPr id="9" name="右箭头 8"/>
          <p:cNvSpPr/>
          <p:nvPr/>
        </p:nvSpPr>
        <p:spPr bwMode="auto">
          <a:xfrm>
            <a:off x="2781616" y="1864532"/>
            <a:ext cx="725715" cy="493486"/>
          </a:xfrm>
          <a:prstGeom prs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354" tIns="45678" rIns="91354" bIns="45678" numCol="1" rtlCol="0" anchor="t" anchorCtr="0" compatLnSpc="1">
            <a:prstTxWarp prst="textNoShape">
              <a:avLst/>
            </a:prstTxWarp>
          </a:bodyPr>
          <a:lstStyle/>
          <a:p>
            <a:pPr defTabSz="913564"/>
            <a:endParaRPr lang="zh-CN" altLang="en-US" dirty="0" smtClean="0">
              <a:latin typeface="Arial" charset="0"/>
            </a:endParaRPr>
          </a:p>
        </p:txBody>
      </p:sp>
      <p:sp>
        <p:nvSpPr>
          <p:cNvPr id="12" name="TextBox 11"/>
          <p:cNvSpPr txBox="1"/>
          <p:nvPr/>
        </p:nvSpPr>
        <p:spPr>
          <a:xfrm>
            <a:off x="162691" y="5116643"/>
            <a:ext cx="3275463" cy="830912"/>
          </a:xfrm>
          <a:prstGeom prst="rect">
            <a:avLst/>
          </a:prstGeom>
          <a:noFill/>
        </p:spPr>
        <p:txBody>
          <a:bodyPr wrap="square" lIns="91354" tIns="45678" rIns="91354" bIns="45678" rtlCol="0">
            <a:spAutoFit/>
          </a:bodyPr>
          <a:lstStyle/>
          <a:p>
            <a:pPr algn="ctr"/>
            <a:r>
              <a:rPr lang="en-US" altLang="zh-CN" sz="2400" dirty="0" smtClean="0">
                <a:solidFill>
                  <a:srgbClr val="C00000"/>
                </a:solidFill>
              </a:rPr>
              <a:t>Partitioned</a:t>
            </a:r>
            <a:endParaRPr lang="en-US" altLang="zh-CN" sz="2400" b="0" dirty="0" smtClean="0">
              <a:solidFill>
                <a:srgbClr val="C00000"/>
              </a:solidFill>
            </a:endParaRPr>
          </a:p>
          <a:p>
            <a:pPr algn="ctr"/>
            <a:r>
              <a:rPr lang="en-US" altLang="zh-CN" sz="2400" b="0" dirty="0" smtClean="0"/>
              <a:t>Training data</a:t>
            </a:r>
            <a:endParaRPr lang="zh-CN" altLang="en-US" sz="2400" b="0" dirty="0"/>
          </a:p>
        </p:txBody>
      </p:sp>
      <p:sp>
        <p:nvSpPr>
          <p:cNvPr id="13" name="TextBox 12"/>
          <p:cNvSpPr txBox="1"/>
          <p:nvPr/>
        </p:nvSpPr>
        <p:spPr>
          <a:xfrm>
            <a:off x="6200416" y="5094929"/>
            <a:ext cx="2670629" cy="830912"/>
          </a:xfrm>
          <a:prstGeom prst="rect">
            <a:avLst/>
          </a:prstGeom>
          <a:noFill/>
        </p:spPr>
        <p:txBody>
          <a:bodyPr wrap="square" lIns="91354" tIns="45678" rIns="91354" bIns="45678" rtlCol="0">
            <a:spAutoFit/>
          </a:bodyPr>
          <a:lstStyle/>
          <a:p>
            <a:pPr algn="ctr"/>
            <a:r>
              <a:rPr lang="en-US" altLang="zh-CN" sz="2400" dirty="0" smtClean="0">
                <a:solidFill>
                  <a:srgbClr val="C00000"/>
                </a:solidFill>
              </a:rPr>
              <a:t>Shared</a:t>
            </a:r>
            <a:endParaRPr lang="en-US" altLang="zh-CN" sz="2400" b="0" dirty="0" smtClean="0">
              <a:solidFill>
                <a:srgbClr val="C00000"/>
              </a:solidFill>
            </a:endParaRPr>
          </a:p>
          <a:p>
            <a:pPr algn="ctr"/>
            <a:r>
              <a:rPr lang="en-US" altLang="zh-CN" sz="2400" b="0" dirty="0" smtClean="0"/>
              <a:t>model parameters</a:t>
            </a:r>
          </a:p>
        </p:txBody>
      </p:sp>
      <p:sp>
        <p:nvSpPr>
          <p:cNvPr id="36" name="左右箭头 35"/>
          <p:cNvSpPr/>
          <p:nvPr/>
        </p:nvSpPr>
        <p:spPr bwMode="auto">
          <a:xfrm rot="862959">
            <a:off x="4876626" y="2086823"/>
            <a:ext cx="1654876" cy="481261"/>
          </a:xfrm>
          <a:prstGeom prst="lef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354" tIns="45678" rIns="91354" bIns="45678" numCol="1" rtlCol="0" anchor="t" anchorCtr="0" compatLnSpc="1">
            <a:prstTxWarp prst="textNoShape">
              <a:avLst/>
            </a:prstTxWarp>
          </a:bodyPr>
          <a:lstStyle/>
          <a:p>
            <a:pPr defTabSz="913564"/>
            <a:endParaRPr lang="zh-CN" altLang="en-US" dirty="0" smtClean="0">
              <a:latin typeface="Arial" charset="0"/>
            </a:endParaRPr>
          </a:p>
        </p:txBody>
      </p:sp>
      <p:sp>
        <p:nvSpPr>
          <p:cNvPr id="41" name="TextBox 40"/>
          <p:cNvSpPr txBox="1"/>
          <p:nvPr/>
        </p:nvSpPr>
        <p:spPr>
          <a:xfrm>
            <a:off x="1770276" y="1671495"/>
            <a:ext cx="1082106" cy="400025"/>
          </a:xfrm>
          <a:prstGeom prst="rect">
            <a:avLst/>
          </a:prstGeom>
          <a:noFill/>
        </p:spPr>
        <p:txBody>
          <a:bodyPr wrap="square" lIns="91354" tIns="45678" rIns="91354" bIns="45678" rtlCol="0">
            <a:spAutoFit/>
          </a:bodyPr>
          <a:lstStyle/>
          <a:p>
            <a:r>
              <a:rPr lang="en-US" altLang="zh-CN" sz="2000" dirty="0" smtClean="0">
                <a:solidFill>
                  <a:srgbClr val="FFFF00"/>
                </a:solidFill>
              </a:rPr>
              <a:t>Eagle</a:t>
            </a:r>
            <a:endParaRPr lang="zh-CN" altLang="en-US" sz="2000" dirty="0">
              <a:solidFill>
                <a:srgbClr val="FFFF00"/>
              </a:solidFill>
            </a:endParaRPr>
          </a:p>
        </p:txBody>
      </p:sp>
      <p:sp>
        <p:nvSpPr>
          <p:cNvPr id="44" name="TextBox 43"/>
          <p:cNvSpPr txBox="1"/>
          <p:nvPr/>
        </p:nvSpPr>
        <p:spPr>
          <a:xfrm>
            <a:off x="1596787" y="2601818"/>
            <a:ext cx="1298810" cy="400025"/>
          </a:xfrm>
          <a:prstGeom prst="rect">
            <a:avLst/>
          </a:prstGeom>
          <a:noFill/>
        </p:spPr>
        <p:txBody>
          <a:bodyPr wrap="square" lIns="91354" tIns="45678" rIns="91354" bIns="45678" rtlCol="0">
            <a:spAutoFit/>
          </a:bodyPr>
          <a:lstStyle/>
          <a:p>
            <a:r>
              <a:rPr lang="en-US" altLang="zh-CN" sz="2000" dirty="0" smtClean="0">
                <a:solidFill>
                  <a:srgbClr val="FFFF00"/>
                </a:solidFill>
              </a:rPr>
              <a:t>Vulture</a:t>
            </a:r>
            <a:endParaRPr lang="zh-CN" altLang="en-US" sz="2000" dirty="0">
              <a:solidFill>
                <a:srgbClr val="FFFF00"/>
              </a:solidFill>
            </a:endParaRPr>
          </a:p>
        </p:txBody>
      </p:sp>
      <p:sp>
        <p:nvSpPr>
          <p:cNvPr id="45" name="TextBox 44"/>
          <p:cNvSpPr txBox="1"/>
          <p:nvPr/>
        </p:nvSpPr>
        <p:spPr>
          <a:xfrm>
            <a:off x="1378498" y="4586719"/>
            <a:ext cx="1683222" cy="400025"/>
          </a:xfrm>
          <a:prstGeom prst="rect">
            <a:avLst/>
          </a:prstGeom>
          <a:noFill/>
        </p:spPr>
        <p:txBody>
          <a:bodyPr wrap="square" lIns="91354" tIns="45678" rIns="91354" bIns="45678" rtlCol="0">
            <a:spAutoFit/>
          </a:bodyPr>
          <a:lstStyle/>
          <a:p>
            <a:r>
              <a:rPr lang="en-US" altLang="zh-CN" sz="2000" dirty="0" smtClean="0">
                <a:solidFill>
                  <a:srgbClr val="FFFF00"/>
                </a:solidFill>
              </a:rPr>
              <a:t>Accipiter</a:t>
            </a:r>
            <a:endParaRPr lang="zh-CN" altLang="en-US" sz="2000" dirty="0">
              <a:solidFill>
                <a:srgbClr val="FFFF00"/>
              </a:solidFill>
            </a:endParaRPr>
          </a:p>
        </p:txBody>
      </p:sp>
      <p:sp>
        <p:nvSpPr>
          <p:cNvPr id="46" name="TextBox 45"/>
          <p:cNvSpPr txBox="1"/>
          <p:nvPr/>
        </p:nvSpPr>
        <p:spPr>
          <a:xfrm>
            <a:off x="1530823" y="3663008"/>
            <a:ext cx="1683222" cy="400025"/>
          </a:xfrm>
          <a:prstGeom prst="rect">
            <a:avLst/>
          </a:prstGeom>
          <a:noFill/>
        </p:spPr>
        <p:txBody>
          <a:bodyPr wrap="square" lIns="91354" tIns="45678" rIns="91354" bIns="45678" rtlCol="0">
            <a:spAutoFit/>
          </a:bodyPr>
          <a:lstStyle/>
          <a:p>
            <a:r>
              <a:rPr lang="en-US" altLang="zh-CN" sz="2000" dirty="0" smtClean="0">
                <a:solidFill>
                  <a:srgbClr val="FFFF00"/>
                </a:solidFill>
              </a:rPr>
              <a:t>Osprey</a:t>
            </a:r>
            <a:endParaRPr lang="zh-CN" altLang="en-US" sz="2000" dirty="0">
              <a:solidFill>
                <a:srgbClr val="FFFF00"/>
              </a:solidFill>
            </a:endParaRPr>
          </a:p>
        </p:txBody>
      </p:sp>
      <p:pic>
        <p:nvPicPr>
          <p:cNvPr id="47" name="Picture 46"/>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3739045" y="1396570"/>
            <a:ext cx="996737" cy="1408088"/>
          </a:xfrm>
          <a:prstGeom prst="rect">
            <a:avLst/>
          </a:prstGeom>
        </p:spPr>
      </p:pic>
      <p:sp>
        <p:nvSpPr>
          <p:cNvPr id="54" name="右箭头 8"/>
          <p:cNvSpPr/>
          <p:nvPr/>
        </p:nvSpPr>
        <p:spPr bwMode="auto">
          <a:xfrm>
            <a:off x="2797538" y="3886675"/>
            <a:ext cx="725715" cy="493486"/>
          </a:xfrm>
          <a:prstGeom prs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354" tIns="45678" rIns="91354" bIns="45678" numCol="1" rtlCol="0" anchor="t" anchorCtr="0" compatLnSpc="1">
            <a:prstTxWarp prst="textNoShape">
              <a:avLst/>
            </a:prstTxWarp>
          </a:bodyPr>
          <a:lstStyle/>
          <a:p>
            <a:pPr defTabSz="913564"/>
            <a:endParaRPr lang="zh-CN" altLang="en-US" dirty="0" smtClean="0">
              <a:latin typeface="Arial" charset="0"/>
            </a:endParaRPr>
          </a:p>
        </p:txBody>
      </p:sp>
      <p:pic>
        <p:nvPicPr>
          <p:cNvPr id="55" name="Picture 54"/>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3754967" y="3418714"/>
            <a:ext cx="996737" cy="1408088"/>
          </a:xfrm>
          <a:prstGeom prst="rect">
            <a:avLst/>
          </a:prstGeom>
        </p:spPr>
      </p:pic>
      <p:sp>
        <p:nvSpPr>
          <p:cNvPr id="56" name="左右箭头 35"/>
          <p:cNvSpPr/>
          <p:nvPr/>
        </p:nvSpPr>
        <p:spPr bwMode="auto">
          <a:xfrm rot="20882896">
            <a:off x="4947139" y="3617646"/>
            <a:ext cx="1654876" cy="481261"/>
          </a:xfrm>
          <a:prstGeom prst="lef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354" tIns="45678" rIns="91354" bIns="45678" numCol="1" rtlCol="0" anchor="t" anchorCtr="0" compatLnSpc="1">
            <a:prstTxWarp prst="textNoShape">
              <a:avLst/>
            </a:prstTxWarp>
          </a:bodyPr>
          <a:lstStyle/>
          <a:p>
            <a:pPr defTabSz="913564"/>
            <a:endParaRPr lang="zh-CN" altLang="en-US" dirty="0" smtClean="0">
              <a:latin typeface="Arial" charset="0"/>
            </a:endParaRPr>
          </a:p>
        </p:txBody>
      </p:sp>
      <p:grpSp>
        <p:nvGrpSpPr>
          <p:cNvPr id="3" name="Group 26"/>
          <p:cNvGrpSpPr/>
          <p:nvPr/>
        </p:nvGrpSpPr>
        <p:grpSpPr>
          <a:xfrm>
            <a:off x="6583680" y="2331720"/>
            <a:ext cx="2377440" cy="2194560"/>
            <a:chOff x="2354580" y="1866900"/>
            <a:chExt cx="3596640" cy="2956560"/>
          </a:xfrm>
        </p:grpSpPr>
        <p:sp>
          <p:nvSpPr>
            <p:cNvPr id="28" name="Oval 27"/>
            <p:cNvSpPr/>
            <p:nvPr/>
          </p:nvSpPr>
          <p:spPr bwMode="auto">
            <a:xfrm>
              <a:off x="2354580" y="44729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9" name="Oval 28"/>
            <p:cNvSpPr/>
            <p:nvPr/>
          </p:nvSpPr>
          <p:spPr bwMode="auto">
            <a:xfrm>
              <a:off x="3040380" y="44729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0" name="Oval 29"/>
            <p:cNvSpPr/>
            <p:nvPr/>
          </p:nvSpPr>
          <p:spPr bwMode="auto">
            <a:xfrm>
              <a:off x="3695700" y="448818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1" name="Oval 30"/>
            <p:cNvSpPr/>
            <p:nvPr/>
          </p:nvSpPr>
          <p:spPr bwMode="auto">
            <a:xfrm>
              <a:off x="4297680" y="449580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2" name="Oval 31"/>
            <p:cNvSpPr/>
            <p:nvPr/>
          </p:nvSpPr>
          <p:spPr bwMode="auto">
            <a:xfrm>
              <a:off x="4953000" y="45110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5" name="Oval 34"/>
            <p:cNvSpPr/>
            <p:nvPr/>
          </p:nvSpPr>
          <p:spPr bwMode="auto">
            <a:xfrm>
              <a:off x="5638800" y="45110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7" name="Oval 36"/>
            <p:cNvSpPr/>
            <p:nvPr/>
          </p:nvSpPr>
          <p:spPr bwMode="auto">
            <a:xfrm>
              <a:off x="3042920" y="366522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8" name="Oval 37"/>
            <p:cNvSpPr/>
            <p:nvPr/>
          </p:nvSpPr>
          <p:spPr bwMode="auto">
            <a:xfrm>
              <a:off x="3698240" y="36804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9" name="Oval 38"/>
            <p:cNvSpPr/>
            <p:nvPr/>
          </p:nvSpPr>
          <p:spPr bwMode="auto">
            <a:xfrm>
              <a:off x="4300220" y="368808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2" name="Oval 41"/>
            <p:cNvSpPr/>
            <p:nvPr/>
          </p:nvSpPr>
          <p:spPr bwMode="auto">
            <a:xfrm>
              <a:off x="4955540" y="370332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43" name="Straight Connector 42"/>
            <p:cNvCxnSpPr>
              <a:stCxn id="28" idx="0"/>
              <a:endCxn id="37" idx="4"/>
            </p:cNvCxnSpPr>
            <p:nvPr/>
          </p:nvCxnSpPr>
          <p:spPr bwMode="auto">
            <a:xfrm rot="5400000" flipH="1" flipV="1">
              <a:off x="2607310" y="3881120"/>
              <a:ext cx="495300" cy="6883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29" idx="0"/>
              <a:endCxn id="38" idx="4"/>
            </p:cNvCxnSpPr>
            <p:nvPr/>
          </p:nvCxnSpPr>
          <p:spPr bwMode="auto">
            <a:xfrm rot="5400000" flipH="1" flipV="1">
              <a:off x="3285490" y="3903980"/>
              <a:ext cx="480060" cy="6578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a:stCxn id="30" idx="0"/>
              <a:endCxn id="39" idx="4"/>
            </p:cNvCxnSpPr>
            <p:nvPr/>
          </p:nvCxnSpPr>
          <p:spPr bwMode="auto">
            <a:xfrm rot="5400000" flipH="1" flipV="1">
              <a:off x="3910330" y="3942080"/>
              <a:ext cx="487680" cy="6045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a:stCxn id="31" idx="0"/>
              <a:endCxn id="42" idx="4"/>
            </p:cNvCxnSpPr>
            <p:nvPr/>
          </p:nvCxnSpPr>
          <p:spPr bwMode="auto">
            <a:xfrm rot="5400000" flipH="1" flipV="1">
              <a:off x="4542790" y="3926840"/>
              <a:ext cx="480060" cy="6578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a:stCxn id="37" idx="4"/>
              <a:endCxn id="29" idx="0"/>
            </p:cNvCxnSpPr>
            <p:nvPr/>
          </p:nvCxnSpPr>
          <p:spPr bwMode="auto">
            <a:xfrm rot="5400000">
              <a:off x="2950210" y="422402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a:stCxn id="38" idx="4"/>
              <a:endCxn id="30" idx="0"/>
            </p:cNvCxnSpPr>
            <p:nvPr/>
          </p:nvCxnSpPr>
          <p:spPr bwMode="auto">
            <a:xfrm rot="5400000">
              <a:off x="3605530" y="423926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a:stCxn id="39" idx="4"/>
              <a:endCxn id="31" idx="0"/>
            </p:cNvCxnSpPr>
            <p:nvPr/>
          </p:nvCxnSpPr>
          <p:spPr bwMode="auto">
            <a:xfrm rot="5400000">
              <a:off x="4207510" y="424688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a:stCxn id="42" idx="4"/>
              <a:endCxn id="32" idx="0"/>
            </p:cNvCxnSpPr>
            <p:nvPr/>
          </p:nvCxnSpPr>
          <p:spPr bwMode="auto">
            <a:xfrm rot="5400000">
              <a:off x="4862830" y="426212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a:stCxn id="42" idx="4"/>
              <a:endCxn id="35" idx="0"/>
            </p:cNvCxnSpPr>
            <p:nvPr/>
          </p:nvCxnSpPr>
          <p:spPr bwMode="auto">
            <a:xfrm rot="16200000" flipH="1">
              <a:off x="5205730" y="3921760"/>
              <a:ext cx="495300" cy="6832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a:stCxn id="39" idx="4"/>
              <a:endCxn id="32" idx="0"/>
            </p:cNvCxnSpPr>
            <p:nvPr/>
          </p:nvCxnSpPr>
          <p:spPr bwMode="auto">
            <a:xfrm rot="16200000" flipH="1">
              <a:off x="4527550" y="3929380"/>
              <a:ext cx="510540" cy="6527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a:stCxn id="38" idx="4"/>
              <a:endCxn id="31" idx="0"/>
            </p:cNvCxnSpPr>
            <p:nvPr/>
          </p:nvCxnSpPr>
          <p:spPr bwMode="auto">
            <a:xfrm rot="16200000" flipH="1">
              <a:off x="3902710" y="3944620"/>
              <a:ext cx="502920" cy="5994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a:stCxn id="37" idx="4"/>
              <a:endCxn id="30" idx="0"/>
            </p:cNvCxnSpPr>
            <p:nvPr/>
          </p:nvCxnSpPr>
          <p:spPr bwMode="auto">
            <a:xfrm rot="16200000" flipH="1">
              <a:off x="3270250" y="3906520"/>
              <a:ext cx="510540" cy="65278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2" name="Oval 61"/>
            <p:cNvSpPr/>
            <p:nvPr/>
          </p:nvSpPr>
          <p:spPr bwMode="auto">
            <a:xfrm>
              <a:off x="3698240" y="279654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3" name="Oval 62"/>
            <p:cNvSpPr/>
            <p:nvPr/>
          </p:nvSpPr>
          <p:spPr bwMode="auto">
            <a:xfrm>
              <a:off x="4300220" y="28041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64" name="Straight Connector 63"/>
            <p:cNvCxnSpPr>
              <a:stCxn id="38" idx="0"/>
              <a:endCxn id="62" idx="4"/>
            </p:cNvCxnSpPr>
            <p:nvPr/>
          </p:nvCxnSpPr>
          <p:spPr bwMode="auto">
            <a:xfrm rot="5400000" flipH="1" flipV="1">
              <a:off x="3568700" y="339471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a:stCxn id="39" idx="0"/>
              <a:endCxn id="63" idx="4"/>
            </p:cNvCxnSpPr>
            <p:nvPr/>
          </p:nvCxnSpPr>
          <p:spPr bwMode="auto">
            <a:xfrm rot="5400000" flipH="1" flipV="1">
              <a:off x="4170680" y="340233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p:cNvCxnSpPr>
              <a:stCxn id="37" idx="0"/>
              <a:endCxn id="62" idx="4"/>
            </p:cNvCxnSpPr>
            <p:nvPr/>
          </p:nvCxnSpPr>
          <p:spPr bwMode="auto">
            <a:xfrm rot="5400000" flipH="1" flipV="1">
              <a:off x="3248660" y="3059430"/>
              <a:ext cx="55626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7" name="Straight Connector 66"/>
            <p:cNvCxnSpPr>
              <a:stCxn id="39" idx="0"/>
              <a:endCxn id="62" idx="4"/>
            </p:cNvCxnSpPr>
            <p:nvPr/>
          </p:nvCxnSpPr>
          <p:spPr bwMode="auto">
            <a:xfrm rot="16200000" flipV="1">
              <a:off x="3865880" y="3097530"/>
              <a:ext cx="57912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8" name="Straight Connector 67"/>
            <p:cNvCxnSpPr>
              <a:stCxn id="42" idx="0"/>
              <a:endCxn id="62" idx="4"/>
            </p:cNvCxnSpPr>
            <p:nvPr/>
          </p:nvCxnSpPr>
          <p:spPr bwMode="auto">
            <a:xfrm rot="16200000" flipV="1">
              <a:off x="4185920" y="2777490"/>
              <a:ext cx="59436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9" name="Straight Connector 68"/>
            <p:cNvCxnSpPr>
              <a:stCxn id="37" idx="0"/>
              <a:endCxn id="63" idx="4"/>
            </p:cNvCxnSpPr>
            <p:nvPr/>
          </p:nvCxnSpPr>
          <p:spPr bwMode="auto">
            <a:xfrm rot="5400000" flipH="1" flipV="1">
              <a:off x="3553460" y="2762250"/>
              <a:ext cx="54864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 name="Straight Connector 69"/>
            <p:cNvCxnSpPr>
              <a:stCxn id="38" idx="0"/>
              <a:endCxn id="63" idx="4"/>
            </p:cNvCxnSpPr>
            <p:nvPr/>
          </p:nvCxnSpPr>
          <p:spPr bwMode="auto">
            <a:xfrm rot="5400000" flipH="1" flipV="1">
              <a:off x="3873500" y="3097530"/>
              <a:ext cx="56388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1" name="Straight Connector 70"/>
            <p:cNvCxnSpPr>
              <a:stCxn id="42" idx="0"/>
              <a:endCxn id="63" idx="4"/>
            </p:cNvCxnSpPr>
            <p:nvPr/>
          </p:nvCxnSpPr>
          <p:spPr bwMode="auto">
            <a:xfrm rot="16200000" flipV="1">
              <a:off x="4490720" y="3082290"/>
              <a:ext cx="58674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2" name="Oval 71"/>
            <p:cNvSpPr/>
            <p:nvPr/>
          </p:nvSpPr>
          <p:spPr bwMode="auto">
            <a:xfrm>
              <a:off x="3042920" y="186690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73" name="Oval 72"/>
            <p:cNvSpPr/>
            <p:nvPr/>
          </p:nvSpPr>
          <p:spPr bwMode="auto">
            <a:xfrm>
              <a:off x="3698240" y="188214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74" name="Oval 73"/>
            <p:cNvSpPr/>
            <p:nvPr/>
          </p:nvSpPr>
          <p:spPr bwMode="auto">
            <a:xfrm>
              <a:off x="4300220" y="18897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75" name="Oval 74"/>
            <p:cNvSpPr/>
            <p:nvPr/>
          </p:nvSpPr>
          <p:spPr bwMode="auto">
            <a:xfrm>
              <a:off x="4955540" y="190500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76" name="Straight Connector 75"/>
            <p:cNvCxnSpPr>
              <a:stCxn id="62" idx="0"/>
              <a:endCxn id="73" idx="4"/>
            </p:cNvCxnSpPr>
            <p:nvPr/>
          </p:nvCxnSpPr>
          <p:spPr bwMode="auto">
            <a:xfrm rot="5400000" flipH="1" flipV="1">
              <a:off x="3553460" y="2495550"/>
              <a:ext cx="60198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7" name="Straight Connector 76"/>
            <p:cNvCxnSpPr>
              <a:stCxn id="63" idx="0"/>
              <a:endCxn id="74" idx="4"/>
            </p:cNvCxnSpPr>
            <p:nvPr/>
          </p:nvCxnSpPr>
          <p:spPr bwMode="auto">
            <a:xfrm rot="5400000" flipH="1" flipV="1">
              <a:off x="4155440" y="2503170"/>
              <a:ext cx="60198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8" name="Straight Connector 77"/>
            <p:cNvCxnSpPr>
              <a:stCxn id="62" idx="0"/>
              <a:endCxn id="72" idx="4"/>
            </p:cNvCxnSpPr>
            <p:nvPr/>
          </p:nvCxnSpPr>
          <p:spPr bwMode="auto">
            <a:xfrm rot="16200000" flipV="1">
              <a:off x="3218180" y="2160270"/>
              <a:ext cx="61722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9" name="Straight Connector 78"/>
            <p:cNvCxnSpPr>
              <a:stCxn id="63" idx="0"/>
              <a:endCxn id="72" idx="4"/>
            </p:cNvCxnSpPr>
            <p:nvPr/>
          </p:nvCxnSpPr>
          <p:spPr bwMode="auto">
            <a:xfrm rot="16200000" flipV="1">
              <a:off x="3515360" y="1863090"/>
              <a:ext cx="62484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0" name="Straight Connector 79"/>
            <p:cNvCxnSpPr>
              <a:stCxn id="63" idx="0"/>
              <a:endCxn id="73" idx="4"/>
            </p:cNvCxnSpPr>
            <p:nvPr/>
          </p:nvCxnSpPr>
          <p:spPr bwMode="auto">
            <a:xfrm rot="16200000" flipV="1">
              <a:off x="3850640" y="2198370"/>
              <a:ext cx="60960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1" name="Straight Connector 80"/>
            <p:cNvCxnSpPr>
              <a:stCxn id="62" idx="0"/>
              <a:endCxn id="74" idx="4"/>
            </p:cNvCxnSpPr>
            <p:nvPr/>
          </p:nvCxnSpPr>
          <p:spPr bwMode="auto">
            <a:xfrm rot="5400000" flipH="1" flipV="1">
              <a:off x="3858260" y="2198370"/>
              <a:ext cx="59436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2" name="Straight Connector 81"/>
            <p:cNvCxnSpPr>
              <a:stCxn id="62" idx="0"/>
              <a:endCxn id="75" idx="4"/>
            </p:cNvCxnSpPr>
            <p:nvPr/>
          </p:nvCxnSpPr>
          <p:spPr bwMode="auto">
            <a:xfrm rot="5400000" flipH="1" flipV="1">
              <a:off x="4193540" y="1878330"/>
              <a:ext cx="57912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3" name="Straight Connector 82"/>
            <p:cNvCxnSpPr>
              <a:stCxn id="63" idx="0"/>
              <a:endCxn id="75" idx="4"/>
            </p:cNvCxnSpPr>
            <p:nvPr/>
          </p:nvCxnSpPr>
          <p:spPr bwMode="auto">
            <a:xfrm rot="5400000" flipH="1" flipV="1">
              <a:off x="4490720" y="2183130"/>
              <a:ext cx="58674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34" name="TextBox 33"/>
          <p:cNvSpPr txBox="1"/>
          <p:nvPr/>
        </p:nvSpPr>
        <p:spPr>
          <a:xfrm>
            <a:off x="6451638" y="1995843"/>
            <a:ext cx="2574351" cy="2800767"/>
          </a:xfrm>
          <a:prstGeom prst="rect">
            <a:avLst/>
          </a:prstGeom>
          <a:solidFill>
            <a:schemeClr val="bg1">
              <a:alpha val="65000"/>
            </a:schemeClr>
          </a:solidFill>
          <a:ln w="38100">
            <a:solidFill>
              <a:schemeClr val="tx1"/>
            </a:solidFill>
            <a:prstDash val="dash"/>
          </a:ln>
        </p:spPr>
        <p:txBody>
          <a:bodyPr wrap="square" lIns="91354" tIns="45678" rIns="91354" bIns="45678" rtlCol="0">
            <a:noAutofit/>
          </a:bodyPr>
          <a:lstStyle/>
          <a:p>
            <a:pPr algn="ctr"/>
            <a:endParaRPr lang="en-US" altLang="zh-CN" dirty="0" smtClean="0"/>
          </a:p>
          <a:p>
            <a:pPr algn="ctr"/>
            <a:r>
              <a:rPr lang="en-US" altLang="zh-CN" dirty="0" smtClean="0"/>
              <a:t>Parameter server</a:t>
            </a:r>
          </a:p>
          <a:p>
            <a:pPr algn="ctr"/>
            <a:endParaRPr lang="en-US" altLang="zh-CN" dirty="0" smtClean="0"/>
          </a:p>
          <a:p>
            <a:pPr algn="ctr"/>
            <a:endParaRPr lang="zh-CN" altLang="en-US" sz="2400" dirty="0"/>
          </a:p>
        </p:txBody>
      </p:sp>
      <p:sp>
        <p:nvSpPr>
          <p:cNvPr id="40" name="TextBox 39"/>
          <p:cNvSpPr txBox="1"/>
          <p:nvPr/>
        </p:nvSpPr>
        <p:spPr>
          <a:xfrm>
            <a:off x="6858999" y="3453661"/>
            <a:ext cx="2305878" cy="584691"/>
          </a:xfrm>
          <a:prstGeom prst="rect">
            <a:avLst/>
          </a:prstGeom>
          <a:noFill/>
        </p:spPr>
        <p:txBody>
          <a:bodyPr wrap="square" lIns="91354" tIns="45678" rIns="91354" bIns="45678" rtlCol="0">
            <a:spAutoFit/>
          </a:bodyPr>
          <a:lstStyle/>
          <a:p>
            <a:r>
              <a:rPr lang="en-US" dirty="0" smtClean="0">
                <a:solidFill>
                  <a:srgbClr val="C00000"/>
                </a:solidFill>
              </a:rPr>
              <a:t>for GPUs</a:t>
            </a:r>
            <a:endParaRPr lang="en-US" dirty="0">
              <a:solidFill>
                <a:srgbClr val="C00000"/>
              </a:solidFill>
            </a:endParaRPr>
          </a:p>
        </p:txBody>
      </p:sp>
      <p:sp>
        <p:nvSpPr>
          <p:cNvPr id="84" name="TextBox 83"/>
          <p:cNvSpPr txBox="1"/>
          <p:nvPr/>
        </p:nvSpPr>
        <p:spPr>
          <a:xfrm>
            <a:off x="4129719" y="2744858"/>
            <a:ext cx="2715905" cy="830912"/>
          </a:xfrm>
          <a:prstGeom prst="rect">
            <a:avLst/>
          </a:prstGeom>
          <a:noFill/>
        </p:spPr>
        <p:txBody>
          <a:bodyPr wrap="square" lIns="91354" tIns="45678" rIns="91354" bIns="45678" rtlCol="0">
            <a:spAutoFit/>
          </a:bodyPr>
          <a:lstStyle/>
          <a:p>
            <a:pPr algn="ctr"/>
            <a:r>
              <a:rPr lang="en-US" sz="2400" b="0" dirty="0" smtClean="0"/>
              <a:t>read/update</a:t>
            </a:r>
          </a:p>
          <a:p>
            <a:pPr algn="ctr"/>
            <a:r>
              <a:rPr lang="en-US" sz="2400" b="0" dirty="0" err="1" smtClean="0"/>
              <a:t>params</a:t>
            </a:r>
            <a:endParaRPr lang="en-US" sz="2400" b="0" dirty="0"/>
          </a:p>
        </p:txBody>
      </p:sp>
    </p:spTree>
    <p:extLst>
      <p:ext uri="{BB962C8B-B14F-4D97-AF65-F5344CB8AC3E}">
        <p14:creationId xmlns:p14="http://schemas.microsoft.com/office/powerpoint/2010/main" xmlns="" val="32143428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throughput (more)</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40</a:t>
            </a:fld>
            <a:endParaRPr lang="en-US" altLang="en-US" sz="1600" dirty="0"/>
          </a:p>
        </p:txBody>
      </p:sp>
      <p:pic>
        <p:nvPicPr>
          <p:cNvPr id="5122" name="Picture 2" descr="C:\Users\cui\Dropbox\CMU\Research\2013 LazyTable\pres\2016-04 EuroSys Talk\figs\imagenet-scale4.png"/>
          <p:cNvPicPr>
            <a:picLocks noChangeAspect="1" noChangeArrowheads="1"/>
          </p:cNvPicPr>
          <p:nvPr/>
        </p:nvPicPr>
        <p:blipFill>
          <a:blip r:embed="rId3" cstate="print"/>
          <a:srcRect/>
          <a:stretch>
            <a:fillRect/>
          </a:stretch>
        </p:blipFill>
        <p:spPr bwMode="auto">
          <a:xfrm>
            <a:off x="658368" y="1097280"/>
            <a:ext cx="7606020" cy="4187952"/>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Per-layer memory usage</a:t>
            </a:r>
            <a:endParaRPr lang="en-US" dirty="0"/>
          </a:p>
        </p:txBody>
      </p:sp>
      <p:sp>
        <p:nvSpPr>
          <p:cNvPr id="3" name="Content Placeholder 2"/>
          <p:cNvSpPr>
            <a:spLocks noGrp="1"/>
          </p:cNvSpPr>
          <p:nvPr>
            <p:ph idx="1"/>
          </p:nvPr>
        </p:nvSpPr>
        <p:spPr/>
        <p:txBody>
          <a:bodyPr/>
          <a:lstStyle/>
          <a:p>
            <a:endParaRPr lang="en-US" sz="2000"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41</a:t>
            </a:fld>
            <a:endParaRPr lang="en-US" altLang="en-US" sz="1600" dirty="0"/>
          </a:p>
        </p:txBody>
      </p:sp>
      <p:pic>
        <p:nvPicPr>
          <p:cNvPr id="8" name="Picture 2" descr="C:\Users\cui\Dropbox\CMU\Research\2013 LazyTable\pres\2015-10 PDL Retreat Talk\figs\adamnet-layer-sizes.png"/>
          <p:cNvPicPr>
            <a:picLocks noChangeAspect="1" noChangeArrowheads="1"/>
          </p:cNvPicPr>
          <p:nvPr/>
        </p:nvPicPr>
        <p:blipFill>
          <a:blip r:embed="rId3" cstate="print"/>
          <a:srcRect/>
          <a:stretch>
            <a:fillRect/>
          </a:stretch>
        </p:blipFill>
        <p:spPr bwMode="auto">
          <a:xfrm>
            <a:off x="857364" y="1471132"/>
            <a:ext cx="7805103" cy="4079546"/>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cui\Dropbox\CMU\Research\2013 LazyTable\pres\2016-04 EuroSys Talk\figs\adamnet-time-vs-mem.png"/>
          <p:cNvPicPr>
            <a:picLocks noChangeAspect="1" noChangeArrowheads="1"/>
          </p:cNvPicPr>
          <p:nvPr/>
        </p:nvPicPr>
        <p:blipFill>
          <a:blip r:embed="rId3" cstate="print"/>
          <a:srcRect/>
          <a:stretch>
            <a:fillRect/>
          </a:stretch>
        </p:blipFill>
        <p:spPr bwMode="auto">
          <a:xfrm>
            <a:off x="658368" y="1097280"/>
            <a:ext cx="7477557" cy="4187952"/>
          </a:xfrm>
          <a:prstGeom prst="rect">
            <a:avLst/>
          </a:prstGeom>
          <a:noFill/>
        </p:spPr>
      </p:pic>
      <p:sp>
        <p:nvSpPr>
          <p:cNvPr id="2" name="Title 1"/>
          <p:cNvSpPr>
            <a:spLocks noGrp="1"/>
          </p:cNvSpPr>
          <p:nvPr>
            <p:ph type="title"/>
          </p:nvPr>
        </p:nvSpPr>
        <p:spPr/>
        <p:txBody>
          <a:bodyPr/>
          <a:lstStyle/>
          <a:p>
            <a:r>
              <a:rPr lang="en-US" dirty="0" smtClean="0"/>
              <a:t>Throughput vs. memory budget</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42</a:t>
            </a:fld>
            <a:endParaRPr lang="en-US" altLang="en-US" sz="1600" dirty="0"/>
          </a:p>
        </p:txBody>
      </p:sp>
      <p:sp>
        <p:nvSpPr>
          <p:cNvPr id="8" name="TextBox 7"/>
          <p:cNvSpPr txBox="1"/>
          <p:nvPr/>
        </p:nvSpPr>
        <p:spPr>
          <a:xfrm>
            <a:off x="5353058" y="2548894"/>
            <a:ext cx="3810001" cy="461580"/>
          </a:xfrm>
          <a:prstGeom prst="rect">
            <a:avLst/>
          </a:prstGeom>
          <a:solidFill>
            <a:schemeClr val="bg1"/>
          </a:solidFill>
        </p:spPr>
        <p:txBody>
          <a:bodyPr wrap="square" lIns="91354" tIns="45678" rIns="91354" bIns="45678" rtlCol="0">
            <a:spAutoFit/>
          </a:bodyPr>
          <a:lstStyle/>
          <a:p>
            <a:r>
              <a:rPr lang="en-US" sz="2400" dirty="0" smtClean="0"/>
              <a:t>All data in GPU memory</a:t>
            </a:r>
            <a:endParaRPr lang="en-US" sz="2400" dirty="0"/>
          </a:p>
        </p:txBody>
      </p:sp>
      <p:cxnSp>
        <p:nvCxnSpPr>
          <p:cNvPr id="10" name="Straight Arrow Connector 9"/>
          <p:cNvCxnSpPr/>
          <p:nvPr/>
        </p:nvCxnSpPr>
        <p:spPr bwMode="auto">
          <a:xfrm rot="5400000" flipH="1" flipV="1">
            <a:off x="7319335" y="2207452"/>
            <a:ext cx="478276" cy="174125"/>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2" name="TextBox 11"/>
          <p:cNvSpPr txBox="1"/>
          <p:nvPr/>
        </p:nvSpPr>
        <p:spPr>
          <a:xfrm>
            <a:off x="1920810" y="3261363"/>
            <a:ext cx="6016558" cy="830912"/>
          </a:xfrm>
          <a:prstGeom prst="rect">
            <a:avLst/>
          </a:prstGeom>
          <a:solidFill>
            <a:schemeClr val="bg1"/>
          </a:solidFill>
        </p:spPr>
        <p:txBody>
          <a:bodyPr wrap="square" lIns="91354" tIns="45678" rIns="91354" bIns="45678" rtlCol="0">
            <a:spAutoFit/>
          </a:bodyPr>
          <a:lstStyle/>
          <a:p>
            <a:r>
              <a:rPr lang="en-US" sz="2400" dirty="0" smtClean="0"/>
              <a:t>Only buffer pool in GPU memory</a:t>
            </a:r>
          </a:p>
          <a:p>
            <a:r>
              <a:rPr lang="en-US" sz="2400" dirty="0" smtClean="0"/>
              <a:t>Twice the peak size for double buffering</a:t>
            </a:r>
            <a:endParaRPr lang="en-US" sz="2400" dirty="0"/>
          </a:p>
        </p:txBody>
      </p:sp>
      <p:cxnSp>
        <p:nvCxnSpPr>
          <p:cNvPr id="13" name="Straight Arrow Connector 12"/>
          <p:cNvCxnSpPr/>
          <p:nvPr/>
        </p:nvCxnSpPr>
        <p:spPr bwMode="auto">
          <a:xfrm rot="5400000" flipH="1" flipV="1">
            <a:off x="3543301" y="3028951"/>
            <a:ext cx="640080" cy="6096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5" name="TextBox 14"/>
          <p:cNvSpPr txBox="1"/>
          <p:nvPr/>
        </p:nvSpPr>
        <p:spPr>
          <a:xfrm>
            <a:off x="404446" y="5185409"/>
            <a:ext cx="8495714" cy="830912"/>
          </a:xfrm>
          <a:prstGeom prst="rect">
            <a:avLst/>
          </a:prstGeom>
          <a:noFill/>
        </p:spPr>
        <p:txBody>
          <a:bodyPr wrap="square" lIns="91354" tIns="45678" rIns="91354" bIns="45678" rtlCol="0">
            <a:spAutoFit/>
          </a:bodyPr>
          <a:lstStyle/>
          <a:p>
            <a:pPr marL="0" lvl="1">
              <a:buFont typeface="Arial" pitchFamily="34" charset="0"/>
              <a:buChar char="•"/>
            </a:pPr>
            <a:r>
              <a:rPr lang="en-US" sz="2400" dirty="0" smtClean="0"/>
              <a:t> Only 27% reduction in throughput with 35% memory</a:t>
            </a:r>
            <a:endParaRPr lang="en-US" dirty="0" smtClean="0"/>
          </a:p>
          <a:p>
            <a:pPr>
              <a:buFont typeface="Arial" pitchFamily="34" charset="0"/>
              <a:buChar char="•"/>
            </a:pPr>
            <a:r>
              <a:rPr lang="en-US" sz="2400" dirty="0" smtClean="0"/>
              <a:t> Can do 3x bigger problems with little overhead</a:t>
            </a:r>
            <a:endParaRPr 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Larger models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43</a:t>
            </a:fld>
            <a:endParaRPr lang="en-US" altLang="en-US" sz="1600" dirty="0"/>
          </a:p>
        </p:txBody>
      </p:sp>
      <p:sp>
        <p:nvSpPr>
          <p:cNvPr id="9" name="TextBox 8"/>
          <p:cNvSpPr txBox="1"/>
          <p:nvPr/>
        </p:nvSpPr>
        <p:spPr>
          <a:xfrm>
            <a:off x="404446" y="5185409"/>
            <a:ext cx="8495714" cy="461580"/>
          </a:xfrm>
          <a:prstGeom prst="rect">
            <a:avLst/>
          </a:prstGeom>
          <a:noFill/>
        </p:spPr>
        <p:txBody>
          <a:bodyPr wrap="square" lIns="91354" tIns="45678" rIns="91354" bIns="45678" rtlCol="0">
            <a:spAutoFit/>
          </a:bodyPr>
          <a:lstStyle/>
          <a:p>
            <a:pPr marL="0" lvl="1">
              <a:buFont typeface="Arial" pitchFamily="34" charset="0"/>
              <a:buChar char="•"/>
            </a:pPr>
            <a:r>
              <a:rPr lang="en-US" sz="2400" dirty="0" smtClean="0"/>
              <a:t> Models up to 20 GB</a:t>
            </a:r>
            <a:endParaRPr lang="en-US" sz="2400" dirty="0"/>
          </a:p>
        </p:txBody>
      </p:sp>
      <p:pic>
        <p:nvPicPr>
          <p:cNvPr id="7171" name="Picture 3"/>
          <p:cNvPicPr>
            <a:picLocks noChangeAspect="1" noChangeArrowheads="1"/>
          </p:cNvPicPr>
          <p:nvPr/>
        </p:nvPicPr>
        <p:blipFill>
          <a:blip r:embed="rId2"/>
          <a:srcRect/>
          <a:stretch>
            <a:fillRect/>
          </a:stretch>
        </p:blipFill>
        <p:spPr bwMode="auto">
          <a:xfrm>
            <a:off x="301625" y="1309086"/>
            <a:ext cx="8575675" cy="36693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Layer-by-layer computation for DNN</a:t>
            </a:r>
            <a:endParaRPr lang="en-US" dirty="0"/>
          </a:p>
        </p:txBody>
      </p:sp>
      <p:sp>
        <p:nvSpPr>
          <p:cNvPr id="3" name="Content Placeholder 2"/>
          <p:cNvSpPr>
            <a:spLocks noGrp="1"/>
          </p:cNvSpPr>
          <p:nvPr>
            <p:ph idx="1"/>
          </p:nvPr>
        </p:nvSpPr>
        <p:spPr>
          <a:xfrm>
            <a:off x="3543300" y="1104900"/>
            <a:ext cx="5600700" cy="4648200"/>
          </a:xfrm>
        </p:spPr>
        <p:txBody>
          <a:bodyPr/>
          <a:lstStyle/>
          <a:p>
            <a:r>
              <a:rPr lang="en-US" dirty="0" smtClean="0"/>
              <a:t>For each iteration (mini-batch)</a:t>
            </a:r>
          </a:p>
          <a:p>
            <a:pPr lvl="1"/>
            <a:r>
              <a:rPr lang="en-US" dirty="0" smtClean="0"/>
              <a:t>A forward pass</a:t>
            </a:r>
          </a:p>
          <a:p>
            <a:pPr lvl="1"/>
            <a:r>
              <a:rPr lang="en-US" dirty="0" smtClean="0"/>
              <a:t>Then a backward pass</a:t>
            </a:r>
          </a:p>
          <a:p>
            <a:endParaRPr lang="en-US" dirty="0" smtClean="0"/>
          </a:p>
          <a:p>
            <a:r>
              <a:rPr lang="en-US" dirty="0" smtClean="0"/>
              <a:t>Each time only data of two layers are used</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44</a:t>
            </a:fld>
            <a:endParaRPr lang="en-US" altLang="en-US" sz="1600" dirty="0"/>
          </a:p>
        </p:txBody>
      </p:sp>
      <p:sp>
        <p:nvSpPr>
          <p:cNvPr id="8" name="Oval 7"/>
          <p:cNvSpPr/>
          <p:nvPr/>
        </p:nvSpPr>
        <p:spPr bwMode="auto">
          <a:xfrm>
            <a:off x="548640" y="4481974"/>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9" name="Oval 8"/>
          <p:cNvSpPr/>
          <p:nvPr/>
        </p:nvSpPr>
        <p:spPr bwMode="auto">
          <a:xfrm>
            <a:off x="1119656" y="4481974"/>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0" name="Oval 9"/>
          <p:cNvSpPr/>
          <p:nvPr/>
        </p:nvSpPr>
        <p:spPr bwMode="auto">
          <a:xfrm>
            <a:off x="1665293" y="4496821"/>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1" name="Oval 10"/>
          <p:cNvSpPr/>
          <p:nvPr/>
        </p:nvSpPr>
        <p:spPr bwMode="auto">
          <a:xfrm>
            <a:off x="2166517" y="4504245"/>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2" name="Oval 11"/>
          <p:cNvSpPr/>
          <p:nvPr/>
        </p:nvSpPr>
        <p:spPr bwMode="auto">
          <a:xfrm>
            <a:off x="2712155" y="4519092"/>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3" name="Oval 12"/>
          <p:cNvSpPr/>
          <p:nvPr/>
        </p:nvSpPr>
        <p:spPr bwMode="auto">
          <a:xfrm>
            <a:off x="3283170" y="4519092"/>
            <a:ext cx="260130" cy="304368"/>
          </a:xfrm>
          <a:prstGeom prst="ellipse">
            <a:avLst/>
          </a:prstGeom>
          <a:solidFill>
            <a:srgbClr val="33CC33">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4" name="Oval 13"/>
          <p:cNvSpPr/>
          <p:nvPr/>
        </p:nvSpPr>
        <p:spPr bwMode="auto">
          <a:xfrm>
            <a:off x="1121771" y="3695072"/>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5" name="Oval 14"/>
          <p:cNvSpPr/>
          <p:nvPr/>
        </p:nvSpPr>
        <p:spPr bwMode="auto">
          <a:xfrm>
            <a:off x="1667407" y="3709919"/>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6" name="Oval 15"/>
          <p:cNvSpPr/>
          <p:nvPr/>
        </p:nvSpPr>
        <p:spPr bwMode="auto">
          <a:xfrm>
            <a:off x="2168633" y="3717342"/>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7" name="Oval 16"/>
          <p:cNvSpPr/>
          <p:nvPr/>
        </p:nvSpPr>
        <p:spPr bwMode="auto">
          <a:xfrm>
            <a:off x="2714270" y="3732190"/>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18" name="Straight Connector 17"/>
          <p:cNvCxnSpPr>
            <a:stCxn id="8" idx="0"/>
            <a:endCxn id="14" idx="4"/>
          </p:cNvCxnSpPr>
          <p:nvPr/>
        </p:nvCxnSpPr>
        <p:spPr bwMode="auto">
          <a:xfrm rot="5400000" flipH="1" flipV="1">
            <a:off x="724003" y="3954141"/>
            <a:ext cx="482535" cy="573131"/>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19" name="Straight Connector 18"/>
          <p:cNvCxnSpPr>
            <a:stCxn id="9" idx="0"/>
            <a:endCxn id="15" idx="4"/>
          </p:cNvCxnSpPr>
          <p:nvPr/>
        </p:nvCxnSpPr>
        <p:spPr bwMode="auto">
          <a:xfrm rot="5400000" flipH="1" flipV="1">
            <a:off x="1289753" y="3974254"/>
            <a:ext cx="467687" cy="54775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0" name="Straight Connector 19"/>
          <p:cNvCxnSpPr>
            <a:stCxn id="10" idx="0"/>
            <a:endCxn id="16" idx="4"/>
          </p:cNvCxnSpPr>
          <p:nvPr/>
        </p:nvCxnSpPr>
        <p:spPr bwMode="auto">
          <a:xfrm rot="5400000" flipH="1" flipV="1">
            <a:off x="1809472" y="4007595"/>
            <a:ext cx="475111" cy="503340"/>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1" name="Straight Connector 20"/>
          <p:cNvCxnSpPr>
            <a:stCxn id="11" idx="0"/>
            <a:endCxn id="17" idx="4"/>
          </p:cNvCxnSpPr>
          <p:nvPr/>
        </p:nvCxnSpPr>
        <p:spPr bwMode="auto">
          <a:xfrm rot="5400000" flipH="1" flipV="1">
            <a:off x="2336615" y="3996525"/>
            <a:ext cx="467687" cy="54775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2" name="Straight Connector 21"/>
          <p:cNvCxnSpPr>
            <a:stCxn id="14" idx="4"/>
            <a:endCxn id="9" idx="0"/>
          </p:cNvCxnSpPr>
          <p:nvPr/>
        </p:nvCxnSpPr>
        <p:spPr bwMode="auto">
          <a:xfrm rot="5400000">
            <a:off x="1009510" y="4239649"/>
            <a:ext cx="482535" cy="211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3" name="Straight Connector 22"/>
          <p:cNvCxnSpPr>
            <a:stCxn id="15" idx="4"/>
            <a:endCxn id="10" idx="0"/>
          </p:cNvCxnSpPr>
          <p:nvPr/>
        </p:nvCxnSpPr>
        <p:spPr bwMode="auto">
          <a:xfrm rot="5400000">
            <a:off x="1555148" y="4254496"/>
            <a:ext cx="482535" cy="211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4" name="Straight Connector 23"/>
          <p:cNvCxnSpPr>
            <a:stCxn id="16" idx="4"/>
            <a:endCxn id="11" idx="0"/>
          </p:cNvCxnSpPr>
          <p:nvPr/>
        </p:nvCxnSpPr>
        <p:spPr bwMode="auto">
          <a:xfrm rot="5400000">
            <a:off x="2056373" y="4261920"/>
            <a:ext cx="482535" cy="211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5" name="Straight Connector 24"/>
          <p:cNvCxnSpPr>
            <a:stCxn id="17" idx="4"/>
            <a:endCxn id="12" idx="0"/>
          </p:cNvCxnSpPr>
          <p:nvPr/>
        </p:nvCxnSpPr>
        <p:spPr bwMode="auto">
          <a:xfrm rot="5400000">
            <a:off x="2602010" y="4276767"/>
            <a:ext cx="482535" cy="211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6" name="Straight Connector 25"/>
          <p:cNvCxnSpPr>
            <a:stCxn id="17" idx="4"/>
            <a:endCxn id="13" idx="0"/>
          </p:cNvCxnSpPr>
          <p:nvPr/>
        </p:nvCxnSpPr>
        <p:spPr bwMode="auto">
          <a:xfrm rot="16200000" flipH="1">
            <a:off x="2887517" y="3993375"/>
            <a:ext cx="482535" cy="568901"/>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7" name="Straight Connector 26"/>
          <p:cNvCxnSpPr>
            <a:stCxn id="16" idx="4"/>
            <a:endCxn id="12" idx="0"/>
          </p:cNvCxnSpPr>
          <p:nvPr/>
        </p:nvCxnSpPr>
        <p:spPr bwMode="auto">
          <a:xfrm rot="16200000" flipH="1">
            <a:off x="2321767" y="3998640"/>
            <a:ext cx="497382" cy="5435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8" name="Straight Connector 27"/>
          <p:cNvCxnSpPr>
            <a:stCxn id="15" idx="4"/>
            <a:endCxn id="11" idx="0"/>
          </p:cNvCxnSpPr>
          <p:nvPr/>
        </p:nvCxnSpPr>
        <p:spPr bwMode="auto">
          <a:xfrm rot="16200000" flipH="1">
            <a:off x="1802049" y="4009711"/>
            <a:ext cx="489958" cy="499110"/>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29" name="Straight Connector 28"/>
          <p:cNvCxnSpPr>
            <a:stCxn id="14" idx="4"/>
            <a:endCxn id="10" idx="0"/>
          </p:cNvCxnSpPr>
          <p:nvPr/>
        </p:nvCxnSpPr>
        <p:spPr bwMode="auto">
          <a:xfrm rot="16200000" flipH="1">
            <a:off x="1274905" y="3976369"/>
            <a:ext cx="497382" cy="5435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sp>
        <p:nvSpPr>
          <p:cNvPr id="30" name="Oval 29"/>
          <p:cNvSpPr/>
          <p:nvPr/>
        </p:nvSpPr>
        <p:spPr bwMode="auto">
          <a:xfrm>
            <a:off x="1667407" y="2848780"/>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1" name="Oval 30"/>
          <p:cNvSpPr/>
          <p:nvPr/>
        </p:nvSpPr>
        <p:spPr bwMode="auto">
          <a:xfrm>
            <a:off x="2168633" y="2856204"/>
            <a:ext cx="260130" cy="304368"/>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32" name="Straight Connector 31"/>
          <p:cNvCxnSpPr>
            <a:stCxn id="15" idx="0"/>
            <a:endCxn id="30" idx="4"/>
          </p:cNvCxnSpPr>
          <p:nvPr/>
        </p:nvCxnSpPr>
        <p:spPr bwMode="auto">
          <a:xfrm rot="5400000" flipH="1" flipV="1">
            <a:off x="1519087" y="3431645"/>
            <a:ext cx="556771" cy="13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3" name="Straight Connector 32"/>
          <p:cNvCxnSpPr>
            <a:stCxn id="16" idx="0"/>
            <a:endCxn id="31" idx="4"/>
          </p:cNvCxnSpPr>
          <p:nvPr/>
        </p:nvCxnSpPr>
        <p:spPr bwMode="auto">
          <a:xfrm rot="5400000" flipH="1" flipV="1">
            <a:off x="2020312" y="3439069"/>
            <a:ext cx="556771" cy="132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4" name="Straight Connector 33"/>
          <p:cNvCxnSpPr>
            <a:stCxn id="14" idx="0"/>
            <a:endCxn id="30" idx="4"/>
          </p:cNvCxnSpPr>
          <p:nvPr/>
        </p:nvCxnSpPr>
        <p:spPr bwMode="auto">
          <a:xfrm rot="5400000" flipH="1" flipV="1">
            <a:off x="1253692" y="3151291"/>
            <a:ext cx="541923" cy="54563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5" name="Straight Connector 34"/>
          <p:cNvCxnSpPr>
            <a:stCxn id="16" idx="0"/>
            <a:endCxn id="30" idx="4"/>
          </p:cNvCxnSpPr>
          <p:nvPr/>
        </p:nvCxnSpPr>
        <p:spPr bwMode="auto">
          <a:xfrm rot="16200000" flipV="1">
            <a:off x="1765988" y="3184633"/>
            <a:ext cx="564194" cy="5012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6" name="Straight Connector 35"/>
          <p:cNvCxnSpPr>
            <a:stCxn id="17" idx="0"/>
            <a:endCxn id="30" idx="4"/>
          </p:cNvCxnSpPr>
          <p:nvPr/>
        </p:nvCxnSpPr>
        <p:spPr bwMode="auto">
          <a:xfrm rot="16200000" flipV="1">
            <a:off x="2031383" y="2919237"/>
            <a:ext cx="579041" cy="10468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7" name="Straight Connector 36"/>
          <p:cNvCxnSpPr>
            <a:stCxn id="14" idx="0"/>
            <a:endCxn id="31" idx="4"/>
          </p:cNvCxnSpPr>
          <p:nvPr/>
        </p:nvCxnSpPr>
        <p:spPr bwMode="auto">
          <a:xfrm rot="5400000" flipH="1" flipV="1">
            <a:off x="1508017" y="2904390"/>
            <a:ext cx="534500" cy="10468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8" name="Straight Connector 37"/>
          <p:cNvCxnSpPr>
            <a:stCxn id="15" idx="0"/>
            <a:endCxn id="31" idx="4"/>
          </p:cNvCxnSpPr>
          <p:nvPr/>
        </p:nvCxnSpPr>
        <p:spPr bwMode="auto">
          <a:xfrm rot="5400000" flipH="1" flipV="1">
            <a:off x="1773412" y="3184633"/>
            <a:ext cx="549347" cy="50122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9" name="Straight Connector 38"/>
          <p:cNvCxnSpPr>
            <a:stCxn id="17" idx="0"/>
            <a:endCxn id="31" idx="4"/>
          </p:cNvCxnSpPr>
          <p:nvPr/>
        </p:nvCxnSpPr>
        <p:spPr bwMode="auto">
          <a:xfrm rot="16200000" flipV="1">
            <a:off x="2285707" y="3173562"/>
            <a:ext cx="571618" cy="545637"/>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40" name="Oval 39"/>
          <p:cNvSpPr/>
          <p:nvPr/>
        </p:nvSpPr>
        <p:spPr bwMode="auto">
          <a:xfrm>
            <a:off x="1121771" y="1943100"/>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1" name="Oval 40"/>
          <p:cNvSpPr/>
          <p:nvPr/>
        </p:nvSpPr>
        <p:spPr bwMode="auto">
          <a:xfrm>
            <a:off x="1667407" y="1957947"/>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2" name="Oval 41"/>
          <p:cNvSpPr/>
          <p:nvPr/>
        </p:nvSpPr>
        <p:spPr bwMode="auto">
          <a:xfrm>
            <a:off x="2168633" y="1965371"/>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3" name="Oval 42"/>
          <p:cNvSpPr/>
          <p:nvPr/>
        </p:nvSpPr>
        <p:spPr bwMode="auto">
          <a:xfrm>
            <a:off x="2714270" y="1980218"/>
            <a:ext cx="260130" cy="304368"/>
          </a:xfrm>
          <a:prstGeom prst="ellipse">
            <a:avLst/>
          </a:prstGeom>
          <a:solidFill>
            <a:srgbClr val="FFC000">
              <a:alpha val="30000"/>
            </a:srgbClr>
          </a:solidFill>
          <a:ln w="38100" cap="flat" cmpd="sng" algn="ctr">
            <a:solidFill>
              <a:schemeClr val="tx1">
                <a:alpha val="3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44" name="Straight Connector 43"/>
          <p:cNvCxnSpPr>
            <a:stCxn id="30" idx="0"/>
            <a:endCxn id="41" idx="4"/>
          </p:cNvCxnSpPr>
          <p:nvPr/>
        </p:nvCxnSpPr>
        <p:spPr bwMode="auto">
          <a:xfrm rot="5400000" flipH="1" flipV="1">
            <a:off x="1504240" y="2555660"/>
            <a:ext cx="586465" cy="13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5" name="Straight Connector 44"/>
          <p:cNvCxnSpPr>
            <a:stCxn id="31" idx="0"/>
            <a:endCxn id="42" idx="4"/>
          </p:cNvCxnSpPr>
          <p:nvPr/>
        </p:nvCxnSpPr>
        <p:spPr bwMode="auto">
          <a:xfrm rot="5400000" flipH="1" flipV="1">
            <a:off x="2005464" y="2563083"/>
            <a:ext cx="586465" cy="132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6" name="Straight Connector 45"/>
          <p:cNvCxnSpPr>
            <a:stCxn id="30" idx="0"/>
            <a:endCxn id="40" idx="4"/>
          </p:cNvCxnSpPr>
          <p:nvPr/>
        </p:nvCxnSpPr>
        <p:spPr bwMode="auto">
          <a:xfrm rot="16200000" flipV="1">
            <a:off x="1223998" y="2275305"/>
            <a:ext cx="601312" cy="545637"/>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7" name="Straight Connector 46"/>
          <p:cNvCxnSpPr>
            <a:stCxn id="31" idx="0"/>
            <a:endCxn id="40" idx="4"/>
          </p:cNvCxnSpPr>
          <p:nvPr/>
        </p:nvCxnSpPr>
        <p:spPr bwMode="auto">
          <a:xfrm rot="16200000" flipV="1">
            <a:off x="1470899" y="2028404"/>
            <a:ext cx="608736" cy="104686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8" name="Straight Connector 47"/>
          <p:cNvCxnSpPr>
            <a:stCxn id="31" idx="0"/>
            <a:endCxn id="41" idx="4"/>
          </p:cNvCxnSpPr>
          <p:nvPr/>
        </p:nvCxnSpPr>
        <p:spPr bwMode="auto">
          <a:xfrm rot="16200000" flipV="1">
            <a:off x="1751141" y="2308647"/>
            <a:ext cx="593889" cy="50122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49" name="Straight Connector 48"/>
          <p:cNvCxnSpPr>
            <a:stCxn id="30" idx="0"/>
            <a:endCxn id="42" idx="4"/>
          </p:cNvCxnSpPr>
          <p:nvPr/>
        </p:nvCxnSpPr>
        <p:spPr bwMode="auto">
          <a:xfrm rot="5400000" flipH="1" flipV="1">
            <a:off x="1758565" y="2308647"/>
            <a:ext cx="579041" cy="501225"/>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50" name="Straight Connector 49"/>
          <p:cNvCxnSpPr>
            <a:stCxn id="30" idx="0"/>
            <a:endCxn id="43" idx="4"/>
          </p:cNvCxnSpPr>
          <p:nvPr/>
        </p:nvCxnSpPr>
        <p:spPr bwMode="auto">
          <a:xfrm rot="5400000" flipH="1" flipV="1">
            <a:off x="2038806" y="2043252"/>
            <a:ext cx="564194" cy="1046862"/>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cxnSp>
        <p:nvCxnSpPr>
          <p:cNvPr id="51" name="Straight Connector 50"/>
          <p:cNvCxnSpPr>
            <a:stCxn id="31" idx="0"/>
            <a:endCxn id="43" idx="4"/>
          </p:cNvCxnSpPr>
          <p:nvPr/>
        </p:nvCxnSpPr>
        <p:spPr bwMode="auto">
          <a:xfrm rot="5400000" flipH="1" flipV="1">
            <a:off x="2285707" y="2297576"/>
            <a:ext cx="571618" cy="545637"/>
          </a:xfrm>
          <a:prstGeom prst="line">
            <a:avLst/>
          </a:prstGeom>
          <a:solidFill>
            <a:schemeClr val="accent1"/>
          </a:solidFill>
          <a:ln w="38100" cap="flat" cmpd="sng" algn="ctr">
            <a:solidFill>
              <a:schemeClr val="tx1">
                <a:alpha val="30000"/>
              </a:schemeClr>
            </a:solidFill>
            <a:prstDash val="solid"/>
            <a:round/>
            <a:headEnd type="none" w="med" len="med"/>
            <a:tailEnd type="none" w="med" len="med"/>
          </a:ln>
          <a:effectLst/>
        </p:spPr>
      </p:cxnSp>
      <p:sp>
        <p:nvSpPr>
          <p:cNvPr id="52" name="Rectangle 51"/>
          <p:cNvSpPr/>
          <p:nvPr/>
        </p:nvSpPr>
        <p:spPr bwMode="auto">
          <a:xfrm>
            <a:off x="411480" y="2720340"/>
            <a:ext cx="3268980" cy="1463040"/>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3" name="TextBox 52"/>
          <p:cNvSpPr txBox="1"/>
          <p:nvPr/>
        </p:nvSpPr>
        <p:spPr>
          <a:xfrm>
            <a:off x="266700" y="1314450"/>
            <a:ext cx="3124200" cy="461665"/>
          </a:xfrm>
          <a:prstGeom prst="rect">
            <a:avLst/>
          </a:prstGeom>
          <a:noFill/>
        </p:spPr>
        <p:txBody>
          <a:bodyPr wrap="square" rtlCol="0">
            <a:spAutoFit/>
          </a:bodyPr>
          <a:lstStyle/>
          <a:p>
            <a:r>
              <a:rPr lang="en-US" sz="2400" dirty="0" smtClean="0"/>
              <a:t>Class probabilities</a:t>
            </a:r>
            <a:endParaRPr lang="en-US" sz="2400" dirty="0"/>
          </a:p>
        </p:txBody>
      </p:sp>
      <p:sp>
        <p:nvSpPr>
          <p:cNvPr id="54" name="TextBox 53"/>
          <p:cNvSpPr txBox="1"/>
          <p:nvPr/>
        </p:nvSpPr>
        <p:spPr>
          <a:xfrm>
            <a:off x="171450" y="4953000"/>
            <a:ext cx="3124200" cy="461665"/>
          </a:xfrm>
          <a:prstGeom prst="rect">
            <a:avLst/>
          </a:prstGeom>
          <a:noFill/>
        </p:spPr>
        <p:txBody>
          <a:bodyPr wrap="square" rtlCol="0">
            <a:spAutoFit/>
          </a:bodyPr>
          <a:lstStyle/>
          <a:p>
            <a:r>
              <a:rPr lang="en-US" sz="2400" dirty="0" smtClean="0"/>
              <a:t>Training images</a:t>
            </a:r>
            <a:endParaRPr lang="en-US" sz="2400" dirty="0"/>
          </a:p>
        </p:txBody>
      </p:sp>
      <p:sp>
        <p:nvSpPr>
          <p:cNvPr id="55" name="Up Arrow 54"/>
          <p:cNvSpPr/>
          <p:nvPr/>
        </p:nvSpPr>
        <p:spPr bwMode="auto">
          <a:xfrm>
            <a:off x="3200400" y="1581150"/>
            <a:ext cx="304800" cy="1009650"/>
          </a:xfrm>
          <a:prstGeom prst="upArrow">
            <a:avLst/>
          </a:prstGeom>
          <a:solidFill>
            <a:srgbClr val="FF5757"/>
          </a:solid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 vs. stall times</a:t>
            </a:r>
            <a:endParaRPr lang="en-US" dirty="0"/>
          </a:p>
        </p:txBody>
      </p:sp>
      <p:sp>
        <p:nvSpPr>
          <p:cNvPr id="10" name="Content Placeholder 9"/>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45</a:t>
            </a:fld>
            <a:endParaRPr lang="en-US" altLang="en-US" sz="1600" dirty="0"/>
          </a:p>
        </p:txBody>
      </p:sp>
      <p:pic>
        <p:nvPicPr>
          <p:cNvPr id="4098" name="Picture 2" descr="C:\Users\cui\Dropbox\CMU\Research\2013 LazyTable\pres\2016-04 EuroSys Talk\figs\adamnet-compute-stall-times.png"/>
          <p:cNvPicPr>
            <a:picLocks noChangeAspect="1" noChangeArrowheads="1"/>
          </p:cNvPicPr>
          <p:nvPr/>
        </p:nvPicPr>
        <p:blipFill>
          <a:blip r:embed="rId2" cstate="print"/>
          <a:srcRect/>
          <a:stretch>
            <a:fillRect/>
          </a:stretch>
        </p:blipFill>
        <p:spPr bwMode="auto">
          <a:xfrm>
            <a:off x="656161" y="1207903"/>
            <a:ext cx="7661930" cy="3231714"/>
          </a:xfrm>
          <a:prstGeom prst="rect">
            <a:avLst/>
          </a:prstGeom>
          <a:noFill/>
        </p:spPr>
      </p:pic>
      <p:sp>
        <p:nvSpPr>
          <p:cNvPr id="9" name="TextBox 8"/>
          <p:cNvSpPr txBox="1"/>
          <p:nvPr/>
        </p:nvSpPr>
        <p:spPr>
          <a:xfrm>
            <a:off x="309715" y="4498258"/>
            <a:ext cx="8554065" cy="1631216"/>
          </a:xfrm>
          <a:prstGeom prst="rect">
            <a:avLst/>
          </a:prstGeom>
          <a:noFill/>
        </p:spPr>
        <p:txBody>
          <a:bodyPr wrap="square" rtlCol="0">
            <a:spAutoFit/>
          </a:bodyPr>
          <a:lstStyle/>
          <a:p>
            <a:pPr>
              <a:buFont typeface="Arial" pitchFamily="34" charset="0"/>
              <a:buChar char="•"/>
            </a:pPr>
            <a:r>
              <a:rPr lang="en-US" sz="2000" b="0" dirty="0" smtClean="0"/>
              <a:t> Even for slack 0, updates of a layer can be sent to other machines before the updates of other layers finish</a:t>
            </a:r>
          </a:p>
          <a:p>
            <a:pPr>
              <a:buFont typeface="Arial" pitchFamily="34" charset="0"/>
              <a:buChar char="•"/>
            </a:pPr>
            <a:endParaRPr lang="en-US" sz="2000" b="0" dirty="0" smtClean="0"/>
          </a:p>
          <a:p>
            <a:pPr>
              <a:buFont typeface="Arial" pitchFamily="34" charset="0"/>
              <a:buChar char="•"/>
            </a:pPr>
            <a:r>
              <a:rPr lang="en-US" sz="2000" b="0" dirty="0" smtClean="0"/>
              <a:t> CPU-PS has much overhead of transferring data between GPU/CPU memory in the foreground</a:t>
            </a:r>
            <a:endParaRPr lang="en-US" sz="2000" b="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 vs. stall times (more)</a:t>
            </a:r>
            <a:endParaRPr lang="en-US" dirty="0"/>
          </a:p>
        </p:txBody>
      </p:sp>
      <p:sp>
        <p:nvSpPr>
          <p:cNvPr id="10" name="Content Placeholder 9"/>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46</a:t>
            </a:fld>
            <a:endParaRPr lang="en-US" altLang="en-US" sz="1600" dirty="0"/>
          </a:p>
        </p:txBody>
      </p:sp>
      <p:pic>
        <p:nvPicPr>
          <p:cNvPr id="3074" name="Picture 2" descr="C:\Users\cui\Dropbox\CMU\Research\2013 LazyTable\pres\2016-04 EuroSys Talk\figs\adamnet-compute-stall-times.png"/>
          <p:cNvPicPr>
            <a:picLocks noChangeAspect="1" noChangeArrowheads="1"/>
          </p:cNvPicPr>
          <p:nvPr/>
        </p:nvPicPr>
        <p:blipFill>
          <a:blip r:embed="rId2" cstate="print"/>
          <a:srcRect/>
          <a:stretch>
            <a:fillRect/>
          </a:stretch>
        </p:blipFill>
        <p:spPr bwMode="auto">
          <a:xfrm>
            <a:off x="0" y="1879918"/>
            <a:ext cx="9096859" cy="2441359"/>
          </a:xfrm>
          <a:prstGeom prst="rect">
            <a:avLst/>
          </a:prstGeom>
          <a:noFill/>
        </p:spPr>
      </p:pic>
      <p:sp>
        <p:nvSpPr>
          <p:cNvPr id="9" name="TextBox 8"/>
          <p:cNvSpPr txBox="1"/>
          <p:nvPr/>
        </p:nvSpPr>
        <p:spPr>
          <a:xfrm>
            <a:off x="383457" y="4675239"/>
            <a:ext cx="8554065" cy="1015663"/>
          </a:xfrm>
          <a:prstGeom prst="rect">
            <a:avLst/>
          </a:prstGeom>
          <a:noFill/>
        </p:spPr>
        <p:txBody>
          <a:bodyPr wrap="square" rtlCol="0">
            <a:spAutoFit/>
          </a:bodyPr>
          <a:lstStyle/>
          <a:p>
            <a:pPr>
              <a:buFont typeface="Arial" pitchFamily="34" charset="0"/>
              <a:buChar char="•"/>
            </a:pPr>
            <a:r>
              <a:rPr lang="en-US" sz="2000" b="0" dirty="0" smtClean="0"/>
              <a:t> </a:t>
            </a:r>
            <a:r>
              <a:rPr lang="en-US" sz="2000" b="0" dirty="0" err="1" smtClean="0"/>
              <a:t>GeePS</a:t>
            </a:r>
            <a:r>
              <a:rPr lang="en-US" sz="2000" b="0" dirty="0" smtClean="0"/>
              <a:t> and CPU-PS: updates of each layer are sent in distinct batches</a:t>
            </a:r>
          </a:p>
          <a:p>
            <a:pPr>
              <a:buFont typeface="Arial" pitchFamily="34" charset="0"/>
              <a:buChar char="•"/>
            </a:pPr>
            <a:endParaRPr lang="en-US" sz="2000" b="0" dirty="0" smtClean="0"/>
          </a:p>
          <a:p>
            <a:pPr>
              <a:buFont typeface="Arial" pitchFamily="34" charset="0"/>
              <a:buChar char="•"/>
            </a:pPr>
            <a:r>
              <a:rPr lang="en-US" sz="2000" b="0" dirty="0" smtClean="0"/>
              <a:t> Single-table: updates of all layers are sent in a single batch</a:t>
            </a:r>
            <a:endParaRPr lang="en-US" sz="2000" b="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Convergence with data staleness</a:t>
            </a:r>
            <a:endParaRPr lang="en-US" dirty="0"/>
          </a:p>
        </p:txBody>
      </p:sp>
      <p:sp>
        <p:nvSpPr>
          <p:cNvPr id="9" name="Content Placeholder 8"/>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47</a:t>
            </a:fld>
            <a:endParaRPr lang="en-US" altLang="en-US" sz="1600" dirty="0"/>
          </a:p>
        </p:txBody>
      </p:sp>
      <p:pic>
        <p:nvPicPr>
          <p:cNvPr id="6146" name="Picture 2" descr="C:\Users\cui\Dropbox\CMU\Research\2013 LazyTable\pres\2016-04 EuroSys Talk\figs\adamnet-slacks.png"/>
          <p:cNvPicPr>
            <a:picLocks noChangeAspect="1" noChangeArrowheads="1"/>
          </p:cNvPicPr>
          <p:nvPr/>
        </p:nvPicPr>
        <p:blipFill>
          <a:blip r:embed="rId2" cstate="print"/>
          <a:srcRect/>
          <a:stretch>
            <a:fillRect/>
          </a:stretch>
        </p:blipFill>
        <p:spPr bwMode="auto">
          <a:xfrm>
            <a:off x="658368" y="1097280"/>
            <a:ext cx="7581310" cy="4187952"/>
          </a:xfrm>
          <a:prstGeom prst="rect">
            <a:avLst/>
          </a:prstGeom>
          <a:noFill/>
        </p:spPr>
      </p:pic>
      <p:sp>
        <p:nvSpPr>
          <p:cNvPr id="10" name="TextBox 9"/>
          <p:cNvSpPr txBox="1"/>
          <p:nvPr/>
        </p:nvSpPr>
        <p:spPr>
          <a:xfrm>
            <a:off x="353960" y="5309419"/>
            <a:ext cx="8554065" cy="707886"/>
          </a:xfrm>
          <a:prstGeom prst="rect">
            <a:avLst/>
          </a:prstGeom>
          <a:noFill/>
        </p:spPr>
        <p:txBody>
          <a:bodyPr wrap="square" rtlCol="0">
            <a:spAutoFit/>
          </a:bodyPr>
          <a:lstStyle/>
          <a:p>
            <a:pPr>
              <a:buFont typeface="Arial" pitchFamily="34" charset="0"/>
              <a:buChar char="•"/>
            </a:pPr>
            <a:r>
              <a:rPr lang="en-US" sz="2000" b="0" dirty="0" smtClean="0"/>
              <a:t> The data staleness sweet spot is Slack 0</a:t>
            </a:r>
          </a:p>
          <a:p>
            <a:pPr lvl="1">
              <a:buFont typeface="Arial" pitchFamily="34" charset="0"/>
              <a:buChar char="•"/>
            </a:pPr>
            <a:r>
              <a:rPr lang="en-US" sz="2000" b="0" dirty="0" smtClean="0"/>
              <a:t> because the GPUs perform huge amount of computation every clock</a:t>
            </a:r>
            <a:endParaRPr lang="en-US" sz="2000" b="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Background</a:t>
            </a:r>
          </a:p>
          <a:p>
            <a:pPr lvl="1"/>
            <a:r>
              <a:rPr lang="en-US" dirty="0" smtClean="0"/>
              <a:t>Deep learning with GPUs</a:t>
            </a:r>
          </a:p>
          <a:p>
            <a:pPr lvl="1"/>
            <a:r>
              <a:rPr lang="en-US" dirty="0" smtClean="0"/>
              <a:t>Parallel ML using parameter servers</a:t>
            </a:r>
          </a:p>
          <a:p>
            <a:pPr lvl="1"/>
            <a:endParaRPr lang="en-US" dirty="0" smtClean="0"/>
          </a:p>
          <a:p>
            <a:r>
              <a:rPr lang="en-US" dirty="0" err="1" smtClean="0"/>
              <a:t>GeePS</a:t>
            </a:r>
            <a:r>
              <a:rPr lang="en-US" dirty="0" smtClean="0"/>
              <a:t>: GPU-specialized parameter server</a:t>
            </a:r>
          </a:p>
          <a:p>
            <a:pPr lvl="1"/>
            <a:endParaRPr lang="en-US" dirty="0" smtClean="0"/>
          </a:p>
          <a:p>
            <a:r>
              <a:rPr lang="en-US" dirty="0" smtClean="0"/>
              <a:t>Experiment results</a:t>
            </a:r>
          </a:p>
          <a:p>
            <a:pPr lvl="1"/>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5</a:t>
            </a:fld>
            <a:endParaRPr lang="en-US" alt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 machine with no GPU</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6</a:t>
            </a:fld>
            <a:endParaRPr lang="en-US" altLang="en-US" sz="1600" dirty="0"/>
          </a:p>
        </p:txBody>
      </p:sp>
      <p:cxnSp>
        <p:nvCxnSpPr>
          <p:cNvPr id="10" name="Straight Connector 9"/>
          <p:cNvCxnSpPr/>
          <p:nvPr/>
        </p:nvCxnSpPr>
        <p:spPr bwMode="auto">
          <a:xfrm>
            <a:off x="474790" y="2980616"/>
            <a:ext cx="8546122" cy="1589"/>
          </a:xfrm>
          <a:prstGeom prst="line">
            <a:avLst/>
          </a:prstGeom>
          <a:solidFill>
            <a:schemeClr val="accent1"/>
          </a:solidFill>
          <a:ln w="50800" cap="flat" cmpd="sng" algn="ctr">
            <a:solidFill>
              <a:schemeClr val="tx1"/>
            </a:solidFill>
            <a:prstDash val="solid"/>
            <a:round/>
            <a:headEnd type="none" w="med" len="med"/>
            <a:tailEnd type="none" w="med" len="med"/>
          </a:ln>
          <a:effectLst/>
        </p:spPr>
      </p:cxnSp>
      <p:grpSp>
        <p:nvGrpSpPr>
          <p:cNvPr id="2" name="Group 90"/>
          <p:cNvGrpSpPr/>
          <p:nvPr/>
        </p:nvGrpSpPr>
        <p:grpSpPr>
          <a:xfrm>
            <a:off x="392141" y="3232016"/>
            <a:ext cx="4591339" cy="2711584"/>
            <a:chOff x="369277" y="1266054"/>
            <a:chExt cx="4591339" cy="2711585"/>
          </a:xfrm>
        </p:grpSpPr>
        <p:sp>
          <p:nvSpPr>
            <p:cNvPr id="14" name="矩形 64"/>
            <p:cNvSpPr/>
            <p:nvPr/>
          </p:nvSpPr>
          <p:spPr>
            <a:xfrm>
              <a:off x="369277" y="1266054"/>
              <a:ext cx="4591339" cy="2711585"/>
            </a:xfrm>
            <a:prstGeom prst="rect">
              <a:avLst/>
            </a:prstGeom>
            <a:solidFill>
              <a:srgbClr val="FFFF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dirty="0"/>
            </a:p>
          </p:txBody>
        </p:sp>
        <p:sp>
          <p:nvSpPr>
            <p:cNvPr id="15" name="TextBox 14"/>
            <p:cNvSpPr txBox="1"/>
            <p:nvPr/>
          </p:nvSpPr>
          <p:spPr>
            <a:xfrm>
              <a:off x="1328026" y="2158215"/>
              <a:ext cx="2435287" cy="830997"/>
            </a:xfrm>
            <a:prstGeom prst="rect">
              <a:avLst/>
            </a:prstGeom>
            <a:noFill/>
          </p:spPr>
          <p:txBody>
            <a:bodyPr wrap="square" rtlCol="0">
              <a:spAutoFit/>
            </a:bodyPr>
            <a:lstStyle/>
            <a:p>
              <a:pPr algn="ctr"/>
              <a:r>
                <a:rPr lang="en-US" altLang="zh-CN" sz="2400" b="0" dirty="0" smtClean="0"/>
                <a:t>DRAM</a:t>
              </a:r>
            </a:p>
            <a:p>
              <a:pPr algn="ctr"/>
              <a:r>
                <a:rPr lang="en-US" altLang="zh-CN" sz="2400" b="0" dirty="0" smtClean="0"/>
                <a:t>(CPU memory)</a:t>
              </a:r>
            </a:p>
          </p:txBody>
        </p:sp>
      </p:grpSp>
      <p:grpSp>
        <p:nvGrpSpPr>
          <p:cNvPr id="11" name="Group 93"/>
          <p:cNvGrpSpPr/>
          <p:nvPr/>
        </p:nvGrpSpPr>
        <p:grpSpPr>
          <a:xfrm>
            <a:off x="3548600" y="1235013"/>
            <a:ext cx="2447597" cy="1743816"/>
            <a:chOff x="-79130" y="3109532"/>
            <a:chExt cx="2447597" cy="1743816"/>
          </a:xfrm>
        </p:grpSpPr>
        <p:sp>
          <p:nvSpPr>
            <p:cNvPr id="83" name="Rectangle 82"/>
            <p:cNvSpPr/>
            <p:nvPr/>
          </p:nvSpPr>
          <p:spPr bwMode="auto">
            <a:xfrm>
              <a:off x="513077" y="3909059"/>
              <a:ext cx="1201606" cy="586744"/>
            </a:xfrm>
            <a:prstGeom prst="rect">
              <a:avLst/>
            </a:prstGeom>
            <a:solidFill>
              <a:srgbClr val="CCFF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84" name="TextBox 83"/>
            <p:cNvSpPr txBox="1"/>
            <p:nvPr/>
          </p:nvSpPr>
          <p:spPr>
            <a:xfrm>
              <a:off x="-66820" y="3995223"/>
              <a:ext cx="2435287" cy="461665"/>
            </a:xfrm>
            <a:prstGeom prst="rect">
              <a:avLst/>
            </a:prstGeom>
            <a:noFill/>
          </p:spPr>
          <p:txBody>
            <a:bodyPr wrap="square" rtlCol="0">
              <a:spAutoFit/>
            </a:bodyPr>
            <a:lstStyle/>
            <a:p>
              <a:pPr algn="ctr"/>
              <a:r>
                <a:rPr lang="en-US" altLang="zh-CN" sz="2400" b="0" dirty="0" smtClean="0"/>
                <a:t>NIC</a:t>
              </a:r>
            </a:p>
          </p:txBody>
        </p:sp>
        <p:cxnSp>
          <p:nvCxnSpPr>
            <p:cNvPr id="85" name="Straight Connector 84"/>
            <p:cNvCxnSpPr/>
            <p:nvPr/>
          </p:nvCxnSpPr>
          <p:spPr bwMode="auto">
            <a:xfrm rot="16200000" flipH="1">
              <a:off x="979649" y="3750796"/>
              <a:ext cx="27432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rot="5400000">
              <a:off x="968531" y="4686690"/>
              <a:ext cx="33331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8" name="TextBox 87"/>
            <p:cNvSpPr txBox="1"/>
            <p:nvPr/>
          </p:nvSpPr>
          <p:spPr>
            <a:xfrm>
              <a:off x="-79130" y="3109532"/>
              <a:ext cx="2435287" cy="461665"/>
            </a:xfrm>
            <a:prstGeom prst="rect">
              <a:avLst/>
            </a:prstGeom>
            <a:noFill/>
          </p:spPr>
          <p:txBody>
            <a:bodyPr wrap="square" rtlCol="0">
              <a:spAutoFit/>
            </a:bodyPr>
            <a:lstStyle/>
            <a:p>
              <a:pPr algn="ctr"/>
              <a:r>
                <a:rPr lang="en-US" altLang="zh-CN" sz="2400" b="0" dirty="0" smtClean="0"/>
                <a:t>Network</a:t>
              </a:r>
            </a:p>
          </p:txBody>
        </p:sp>
      </p:grpSp>
      <p:grpSp>
        <p:nvGrpSpPr>
          <p:cNvPr id="12" name="Group 95"/>
          <p:cNvGrpSpPr/>
          <p:nvPr/>
        </p:nvGrpSpPr>
        <p:grpSpPr>
          <a:xfrm>
            <a:off x="1173857" y="1428464"/>
            <a:ext cx="2435287" cy="1566207"/>
            <a:chOff x="2399488" y="3028653"/>
            <a:chExt cx="2435287" cy="1566207"/>
          </a:xfrm>
        </p:grpSpPr>
        <p:sp>
          <p:nvSpPr>
            <p:cNvPr id="77" name="Rectangle 76"/>
            <p:cNvSpPr/>
            <p:nvPr/>
          </p:nvSpPr>
          <p:spPr bwMode="auto">
            <a:xfrm>
              <a:off x="2778435" y="3672839"/>
              <a:ext cx="580293" cy="600221"/>
            </a:xfrm>
            <a:prstGeom prst="rect">
              <a:avLst/>
            </a:prstGeom>
            <a:solidFill>
              <a:srgbClr val="FF7C8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79" name="Rectangle 78"/>
            <p:cNvSpPr/>
            <p:nvPr/>
          </p:nvSpPr>
          <p:spPr bwMode="auto">
            <a:xfrm>
              <a:off x="3949571" y="3666977"/>
              <a:ext cx="580293" cy="600221"/>
            </a:xfrm>
            <a:prstGeom prst="rect">
              <a:avLst/>
            </a:prstGeom>
            <a:solidFill>
              <a:srgbClr val="FF7C8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80" name="TextBox 79"/>
            <p:cNvSpPr txBox="1"/>
            <p:nvPr/>
          </p:nvSpPr>
          <p:spPr>
            <a:xfrm>
              <a:off x="2399488" y="3028653"/>
              <a:ext cx="2435287" cy="461665"/>
            </a:xfrm>
            <a:prstGeom prst="rect">
              <a:avLst/>
            </a:prstGeom>
            <a:noFill/>
          </p:spPr>
          <p:txBody>
            <a:bodyPr wrap="square" rtlCol="0">
              <a:spAutoFit/>
            </a:bodyPr>
            <a:lstStyle/>
            <a:p>
              <a:pPr algn="ctr"/>
              <a:r>
                <a:rPr lang="en-US" altLang="zh-CN" sz="2400" b="0" dirty="0" smtClean="0"/>
                <a:t>CPU cores</a:t>
              </a:r>
            </a:p>
          </p:txBody>
        </p:sp>
        <p:cxnSp>
          <p:nvCxnSpPr>
            <p:cNvPr id="81" name="Straight Connector 80"/>
            <p:cNvCxnSpPr/>
            <p:nvPr/>
          </p:nvCxnSpPr>
          <p:spPr bwMode="auto">
            <a:xfrm rot="16200000" flipH="1">
              <a:off x="2926080" y="4434840"/>
              <a:ext cx="3200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rot="5400000">
              <a:off x="4097830" y="4410251"/>
              <a:ext cx="320041" cy="346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90" name="TextBox 89"/>
            <p:cNvSpPr txBox="1"/>
            <p:nvPr/>
          </p:nvSpPr>
          <p:spPr>
            <a:xfrm>
              <a:off x="3368040" y="3596640"/>
              <a:ext cx="579120" cy="584775"/>
            </a:xfrm>
            <a:prstGeom prst="rect">
              <a:avLst/>
            </a:prstGeom>
            <a:noFill/>
          </p:spPr>
          <p:txBody>
            <a:bodyPr wrap="square" rtlCol="0">
              <a:spAutoFit/>
            </a:bodyPr>
            <a:lstStyle/>
            <a:p>
              <a:r>
                <a:rPr lang="en-US" dirty="0" smtClean="0"/>
                <a:t>...</a:t>
              </a:r>
              <a:endParaRPr lang="en-US" dirty="0"/>
            </a:p>
          </p:txBody>
        </p:sp>
      </p:grpSp>
      <p:grpSp>
        <p:nvGrpSpPr>
          <p:cNvPr id="13" name="Group 85"/>
          <p:cNvGrpSpPr/>
          <p:nvPr/>
        </p:nvGrpSpPr>
        <p:grpSpPr>
          <a:xfrm>
            <a:off x="6548693" y="1097280"/>
            <a:ext cx="2435287" cy="1851660"/>
            <a:chOff x="-494129" y="4801183"/>
            <a:chExt cx="2435287" cy="1851661"/>
          </a:xfrm>
        </p:grpSpPr>
        <p:sp>
          <p:nvSpPr>
            <p:cNvPr id="95" name="Can 94"/>
            <p:cNvSpPr/>
            <p:nvPr/>
          </p:nvSpPr>
          <p:spPr bwMode="auto">
            <a:xfrm>
              <a:off x="-47662" y="4801183"/>
              <a:ext cx="1507186" cy="1274301"/>
            </a:xfrm>
            <a:prstGeom prst="can">
              <a:avLst/>
            </a:prstGeom>
            <a:solidFill>
              <a:srgbClr val="CCFF99"/>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cxnSp>
          <p:nvCxnSpPr>
            <p:cNvPr id="97" name="Straight Connector 96"/>
            <p:cNvCxnSpPr/>
            <p:nvPr/>
          </p:nvCxnSpPr>
          <p:spPr bwMode="auto">
            <a:xfrm rot="5400000">
              <a:off x="426933" y="6378524"/>
              <a:ext cx="5486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99" name="TextBox 98"/>
            <p:cNvSpPr txBox="1"/>
            <p:nvPr/>
          </p:nvSpPr>
          <p:spPr>
            <a:xfrm>
              <a:off x="-494129" y="5154035"/>
              <a:ext cx="2435287" cy="830997"/>
            </a:xfrm>
            <a:prstGeom prst="rect">
              <a:avLst/>
            </a:prstGeom>
            <a:noFill/>
          </p:spPr>
          <p:txBody>
            <a:bodyPr wrap="square" rtlCol="0">
              <a:spAutoFit/>
            </a:bodyPr>
            <a:lstStyle/>
            <a:p>
              <a:pPr algn="ctr"/>
              <a:r>
                <a:rPr lang="en-US" altLang="zh-CN" sz="2400" b="0" dirty="0" smtClean="0"/>
                <a:t>Local</a:t>
              </a:r>
            </a:p>
            <a:p>
              <a:pPr algn="ctr"/>
              <a:r>
                <a:rPr lang="en-US" altLang="zh-CN" sz="2400" b="0" dirty="0" smtClean="0"/>
                <a:t>storage</a:t>
              </a:r>
            </a:p>
          </p:txBody>
        </p:sp>
      </p:grpSp>
      <p:cxnSp>
        <p:nvCxnSpPr>
          <p:cNvPr id="75" name="Straight Connector 74"/>
          <p:cNvCxnSpPr/>
          <p:nvPr/>
        </p:nvCxnSpPr>
        <p:spPr bwMode="auto">
          <a:xfrm rot="5400000">
            <a:off x="2572340" y="3095590"/>
            <a:ext cx="238771" cy="1351"/>
          </a:xfrm>
          <a:prstGeom prst="line">
            <a:avLst/>
          </a:prstGeom>
          <a:solidFill>
            <a:schemeClr val="accent1"/>
          </a:solidFill>
          <a:ln w="3810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9"/>
          <p:cNvGrpSpPr/>
          <p:nvPr/>
        </p:nvGrpSpPr>
        <p:grpSpPr>
          <a:xfrm>
            <a:off x="4817791" y="3001833"/>
            <a:ext cx="4484478" cy="2721952"/>
            <a:chOff x="4817787" y="3344733"/>
            <a:chExt cx="4484478" cy="2721952"/>
          </a:xfrm>
        </p:grpSpPr>
        <p:grpSp>
          <p:nvGrpSpPr>
            <p:cNvPr id="3" name="Group 66"/>
            <p:cNvGrpSpPr/>
            <p:nvPr/>
          </p:nvGrpSpPr>
          <p:grpSpPr>
            <a:xfrm>
              <a:off x="4817787" y="3649382"/>
              <a:ext cx="4115200" cy="2417303"/>
              <a:chOff x="1783460" y="5385453"/>
              <a:chExt cx="4115200" cy="2417303"/>
            </a:xfrm>
          </p:grpSpPr>
          <p:sp>
            <p:nvSpPr>
              <p:cNvPr id="140" name="矩形 64"/>
              <p:cNvSpPr/>
              <p:nvPr/>
            </p:nvSpPr>
            <p:spPr>
              <a:xfrm>
                <a:off x="2165094" y="5868448"/>
                <a:ext cx="3733566" cy="193430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dirty="0"/>
              </a:p>
            </p:txBody>
          </p:sp>
          <p:sp>
            <p:nvSpPr>
              <p:cNvPr id="141" name="TextBox 140"/>
              <p:cNvSpPr txBox="1"/>
              <p:nvPr/>
            </p:nvSpPr>
            <p:spPr>
              <a:xfrm>
                <a:off x="1783460" y="5385453"/>
                <a:ext cx="2435287" cy="461665"/>
              </a:xfrm>
              <a:prstGeom prst="rect">
                <a:avLst/>
              </a:prstGeom>
              <a:noFill/>
            </p:spPr>
            <p:txBody>
              <a:bodyPr wrap="square" rtlCol="0">
                <a:spAutoFit/>
              </a:bodyPr>
              <a:lstStyle/>
              <a:p>
                <a:pPr algn="ctr"/>
                <a:r>
                  <a:rPr lang="en-US" altLang="zh-CN" sz="2400" b="0" dirty="0" smtClean="0"/>
                  <a:t>GPU device</a:t>
                </a:r>
              </a:p>
            </p:txBody>
          </p:sp>
        </p:grpSp>
        <p:grpSp>
          <p:nvGrpSpPr>
            <p:cNvPr id="8" name="Group 66"/>
            <p:cNvGrpSpPr/>
            <p:nvPr/>
          </p:nvGrpSpPr>
          <p:grpSpPr>
            <a:xfrm>
              <a:off x="6866978" y="4671636"/>
              <a:ext cx="2435287" cy="1216854"/>
              <a:chOff x="1951097" y="6267030"/>
              <a:chExt cx="2435287" cy="1216854"/>
            </a:xfrm>
          </p:grpSpPr>
          <p:sp>
            <p:nvSpPr>
              <p:cNvPr id="138" name="矩形 64"/>
              <p:cNvSpPr/>
              <p:nvPr/>
            </p:nvSpPr>
            <p:spPr>
              <a:xfrm>
                <a:off x="2439648" y="6272891"/>
                <a:ext cx="1471950" cy="1210993"/>
              </a:xfrm>
              <a:prstGeom prst="rect">
                <a:avLst/>
              </a:prstGeom>
              <a:solidFill>
                <a:srgbClr val="FFFF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dirty="0"/>
              </a:p>
            </p:txBody>
          </p:sp>
          <p:sp>
            <p:nvSpPr>
              <p:cNvPr id="139" name="TextBox 138"/>
              <p:cNvSpPr txBox="1"/>
              <p:nvPr/>
            </p:nvSpPr>
            <p:spPr>
              <a:xfrm>
                <a:off x="1951097" y="6267030"/>
                <a:ext cx="2435287" cy="1200329"/>
              </a:xfrm>
              <a:prstGeom prst="rect">
                <a:avLst/>
              </a:prstGeom>
              <a:noFill/>
            </p:spPr>
            <p:txBody>
              <a:bodyPr wrap="square" rtlCol="0">
                <a:spAutoFit/>
              </a:bodyPr>
              <a:lstStyle/>
              <a:p>
                <a:pPr algn="ctr"/>
                <a:r>
                  <a:rPr lang="en-US" altLang="zh-CN" sz="2400" b="0" dirty="0" smtClean="0"/>
                  <a:t>GPU</a:t>
                </a:r>
              </a:p>
              <a:p>
                <a:pPr algn="ctr"/>
                <a:r>
                  <a:rPr lang="en-US" altLang="zh-CN" sz="2400" b="0" dirty="0" smtClean="0"/>
                  <a:t>memory</a:t>
                </a:r>
              </a:p>
              <a:p>
                <a:pPr algn="ctr"/>
                <a:r>
                  <a:rPr lang="en-US" altLang="zh-CN" sz="2400" b="0" dirty="0" smtClean="0"/>
                  <a:t>(a few GB)</a:t>
                </a:r>
              </a:p>
            </p:txBody>
          </p:sp>
        </p:grpSp>
        <p:sp>
          <p:nvSpPr>
            <p:cNvPr id="98" name="Rectangle 97"/>
            <p:cNvSpPr/>
            <p:nvPr/>
          </p:nvSpPr>
          <p:spPr bwMode="auto">
            <a:xfrm>
              <a:off x="5396604" y="45755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00" name="Rectangle 99"/>
            <p:cNvSpPr/>
            <p:nvPr/>
          </p:nvSpPr>
          <p:spPr bwMode="auto">
            <a:xfrm>
              <a:off x="5630284" y="45755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01" name="Rectangle 100"/>
            <p:cNvSpPr/>
            <p:nvPr/>
          </p:nvSpPr>
          <p:spPr bwMode="auto">
            <a:xfrm>
              <a:off x="5863964" y="456534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02" name="Rectangle 101"/>
            <p:cNvSpPr/>
            <p:nvPr/>
          </p:nvSpPr>
          <p:spPr bwMode="auto">
            <a:xfrm>
              <a:off x="6097644" y="45755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03" name="Rectangle 102"/>
            <p:cNvSpPr/>
            <p:nvPr/>
          </p:nvSpPr>
          <p:spPr bwMode="auto">
            <a:xfrm>
              <a:off x="6336404" y="45755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04" name="Rectangle 103"/>
            <p:cNvSpPr/>
            <p:nvPr/>
          </p:nvSpPr>
          <p:spPr bwMode="auto">
            <a:xfrm>
              <a:off x="6570084" y="45704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05" name="Rectangle 104"/>
            <p:cNvSpPr/>
            <p:nvPr/>
          </p:nvSpPr>
          <p:spPr bwMode="auto">
            <a:xfrm>
              <a:off x="5396604" y="48142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06" name="Rectangle 105"/>
            <p:cNvSpPr/>
            <p:nvPr/>
          </p:nvSpPr>
          <p:spPr bwMode="auto">
            <a:xfrm>
              <a:off x="5630284" y="48142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07" name="Rectangle 106"/>
            <p:cNvSpPr/>
            <p:nvPr/>
          </p:nvSpPr>
          <p:spPr bwMode="auto">
            <a:xfrm>
              <a:off x="5863964" y="48041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08" name="Rectangle 107"/>
            <p:cNvSpPr/>
            <p:nvPr/>
          </p:nvSpPr>
          <p:spPr bwMode="auto">
            <a:xfrm>
              <a:off x="6097644" y="48142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09" name="Rectangle 108"/>
            <p:cNvSpPr/>
            <p:nvPr/>
          </p:nvSpPr>
          <p:spPr bwMode="auto">
            <a:xfrm>
              <a:off x="6336404" y="48142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10" name="Rectangle 109"/>
            <p:cNvSpPr/>
            <p:nvPr/>
          </p:nvSpPr>
          <p:spPr bwMode="auto">
            <a:xfrm>
              <a:off x="6570084" y="48091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11" name="Rectangle 110"/>
            <p:cNvSpPr/>
            <p:nvPr/>
          </p:nvSpPr>
          <p:spPr bwMode="auto">
            <a:xfrm>
              <a:off x="5396604" y="50530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12" name="Rectangle 111"/>
            <p:cNvSpPr/>
            <p:nvPr/>
          </p:nvSpPr>
          <p:spPr bwMode="auto">
            <a:xfrm>
              <a:off x="5630284" y="50530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13" name="Rectangle 112"/>
            <p:cNvSpPr/>
            <p:nvPr/>
          </p:nvSpPr>
          <p:spPr bwMode="auto">
            <a:xfrm>
              <a:off x="5863964" y="50428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14" name="Rectangle 113"/>
            <p:cNvSpPr/>
            <p:nvPr/>
          </p:nvSpPr>
          <p:spPr bwMode="auto">
            <a:xfrm>
              <a:off x="6097644" y="50530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15" name="Rectangle 114"/>
            <p:cNvSpPr/>
            <p:nvPr/>
          </p:nvSpPr>
          <p:spPr bwMode="auto">
            <a:xfrm>
              <a:off x="6336404" y="50530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16" name="Rectangle 115"/>
            <p:cNvSpPr/>
            <p:nvPr/>
          </p:nvSpPr>
          <p:spPr bwMode="auto">
            <a:xfrm>
              <a:off x="6570084" y="504794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17" name="Rectangle 116"/>
            <p:cNvSpPr/>
            <p:nvPr/>
          </p:nvSpPr>
          <p:spPr bwMode="auto">
            <a:xfrm>
              <a:off x="5396604" y="52917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18" name="Rectangle 117"/>
            <p:cNvSpPr/>
            <p:nvPr/>
          </p:nvSpPr>
          <p:spPr bwMode="auto">
            <a:xfrm>
              <a:off x="5630284" y="52917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19" name="Rectangle 118"/>
            <p:cNvSpPr/>
            <p:nvPr/>
          </p:nvSpPr>
          <p:spPr bwMode="auto">
            <a:xfrm>
              <a:off x="5863964" y="52816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20" name="Rectangle 119"/>
            <p:cNvSpPr/>
            <p:nvPr/>
          </p:nvSpPr>
          <p:spPr bwMode="auto">
            <a:xfrm>
              <a:off x="6097644" y="52917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21" name="Rectangle 120"/>
            <p:cNvSpPr/>
            <p:nvPr/>
          </p:nvSpPr>
          <p:spPr bwMode="auto">
            <a:xfrm>
              <a:off x="6336404" y="52917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22" name="Rectangle 121"/>
            <p:cNvSpPr/>
            <p:nvPr/>
          </p:nvSpPr>
          <p:spPr bwMode="auto">
            <a:xfrm>
              <a:off x="6570084" y="52867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23" name="Rectangle 122"/>
            <p:cNvSpPr/>
            <p:nvPr/>
          </p:nvSpPr>
          <p:spPr bwMode="auto">
            <a:xfrm>
              <a:off x="5398529" y="55295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24" name="Rectangle 123"/>
            <p:cNvSpPr/>
            <p:nvPr/>
          </p:nvSpPr>
          <p:spPr bwMode="auto">
            <a:xfrm>
              <a:off x="5632209" y="55295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25" name="Rectangle 124"/>
            <p:cNvSpPr/>
            <p:nvPr/>
          </p:nvSpPr>
          <p:spPr bwMode="auto">
            <a:xfrm>
              <a:off x="5865889" y="55193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26" name="Rectangle 125"/>
            <p:cNvSpPr/>
            <p:nvPr/>
          </p:nvSpPr>
          <p:spPr bwMode="auto">
            <a:xfrm>
              <a:off x="6099569" y="55295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27" name="Rectangle 126"/>
            <p:cNvSpPr/>
            <p:nvPr/>
          </p:nvSpPr>
          <p:spPr bwMode="auto">
            <a:xfrm>
              <a:off x="6338329" y="55295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28" name="Rectangle 127"/>
            <p:cNvSpPr/>
            <p:nvPr/>
          </p:nvSpPr>
          <p:spPr bwMode="auto">
            <a:xfrm>
              <a:off x="6572009" y="552444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29" name="Rectangle 128"/>
            <p:cNvSpPr/>
            <p:nvPr/>
          </p:nvSpPr>
          <p:spPr bwMode="auto">
            <a:xfrm>
              <a:off x="5398529" y="57682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30" name="Rectangle 129"/>
            <p:cNvSpPr/>
            <p:nvPr/>
          </p:nvSpPr>
          <p:spPr bwMode="auto">
            <a:xfrm>
              <a:off x="5632209" y="57682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31" name="Rectangle 130"/>
            <p:cNvSpPr/>
            <p:nvPr/>
          </p:nvSpPr>
          <p:spPr bwMode="auto">
            <a:xfrm>
              <a:off x="5865889" y="57581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32" name="Rectangle 131"/>
            <p:cNvSpPr/>
            <p:nvPr/>
          </p:nvSpPr>
          <p:spPr bwMode="auto">
            <a:xfrm>
              <a:off x="6099569" y="57682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33" name="Rectangle 132"/>
            <p:cNvSpPr/>
            <p:nvPr/>
          </p:nvSpPr>
          <p:spPr bwMode="auto">
            <a:xfrm>
              <a:off x="6338329" y="57682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34" name="Rectangle 133"/>
            <p:cNvSpPr/>
            <p:nvPr/>
          </p:nvSpPr>
          <p:spPr bwMode="auto">
            <a:xfrm>
              <a:off x="6572009" y="57632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135" name="Left-Right Arrow 134"/>
            <p:cNvSpPr/>
            <p:nvPr/>
          </p:nvSpPr>
          <p:spPr bwMode="auto">
            <a:xfrm>
              <a:off x="6852609" y="5155801"/>
              <a:ext cx="396240" cy="228600"/>
            </a:xfrm>
            <a:prstGeom prst="leftRightArrow">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cxnSp>
          <p:nvCxnSpPr>
            <p:cNvPr id="136" name="Straight Connector 135"/>
            <p:cNvCxnSpPr/>
            <p:nvPr/>
          </p:nvCxnSpPr>
          <p:spPr bwMode="auto">
            <a:xfrm rot="16200000" flipH="1">
              <a:off x="6685085" y="3741562"/>
              <a:ext cx="79365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7" name="TextBox 136"/>
            <p:cNvSpPr txBox="1"/>
            <p:nvPr/>
          </p:nvSpPr>
          <p:spPr>
            <a:xfrm>
              <a:off x="4829479" y="4115962"/>
              <a:ext cx="2435286" cy="461665"/>
            </a:xfrm>
            <a:prstGeom prst="rect">
              <a:avLst/>
            </a:prstGeom>
            <a:noFill/>
          </p:spPr>
          <p:txBody>
            <a:bodyPr wrap="square" rtlCol="0">
              <a:spAutoFit/>
            </a:bodyPr>
            <a:lstStyle/>
            <a:p>
              <a:pPr algn="ctr"/>
              <a:r>
                <a:rPr lang="en-US" altLang="zh-CN" sz="2400" b="0" dirty="0" smtClean="0"/>
                <a:t>GPU cores</a:t>
              </a:r>
            </a:p>
          </p:txBody>
        </p:sp>
      </p:grpSp>
      <p:sp>
        <p:nvSpPr>
          <p:cNvPr id="7" name="Title 6"/>
          <p:cNvSpPr>
            <a:spLocks noGrp="1"/>
          </p:cNvSpPr>
          <p:nvPr>
            <p:ph type="title"/>
          </p:nvPr>
        </p:nvSpPr>
        <p:spPr/>
        <p:txBody>
          <a:bodyPr/>
          <a:lstStyle/>
          <a:p>
            <a:r>
              <a:rPr lang="en-US" dirty="0" smtClean="0"/>
              <a:t>A machine with a GPU device</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7</a:t>
            </a:fld>
            <a:endParaRPr lang="en-US" altLang="en-US" sz="1600" dirty="0"/>
          </a:p>
        </p:txBody>
      </p:sp>
      <p:cxnSp>
        <p:nvCxnSpPr>
          <p:cNvPr id="10" name="Straight Connector 9"/>
          <p:cNvCxnSpPr/>
          <p:nvPr/>
        </p:nvCxnSpPr>
        <p:spPr bwMode="auto">
          <a:xfrm>
            <a:off x="474790" y="2980616"/>
            <a:ext cx="8546122" cy="1589"/>
          </a:xfrm>
          <a:prstGeom prst="line">
            <a:avLst/>
          </a:prstGeom>
          <a:solidFill>
            <a:schemeClr val="accent1"/>
          </a:solidFill>
          <a:ln w="50800" cap="flat" cmpd="sng" algn="ctr">
            <a:solidFill>
              <a:schemeClr val="tx1"/>
            </a:solidFill>
            <a:prstDash val="solid"/>
            <a:round/>
            <a:headEnd type="none" w="med" len="med"/>
            <a:tailEnd type="none" w="med" len="med"/>
          </a:ln>
          <a:effectLst/>
        </p:spPr>
      </p:cxnSp>
      <p:grpSp>
        <p:nvGrpSpPr>
          <p:cNvPr id="9" name="Group 90"/>
          <p:cNvGrpSpPr/>
          <p:nvPr/>
        </p:nvGrpSpPr>
        <p:grpSpPr>
          <a:xfrm>
            <a:off x="392141" y="3232016"/>
            <a:ext cx="4591339" cy="2711584"/>
            <a:chOff x="369277" y="1266054"/>
            <a:chExt cx="4591339" cy="2711585"/>
          </a:xfrm>
        </p:grpSpPr>
        <p:sp>
          <p:nvSpPr>
            <p:cNvPr id="14" name="矩形 64"/>
            <p:cNvSpPr/>
            <p:nvPr/>
          </p:nvSpPr>
          <p:spPr>
            <a:xfrm>
              <a:off x="369277" y="1266054"/>
              <a:ext cx="4591339" cy="2711585"/>
            </a:xfrm>
            <a:prstGeom prst="rect">
              <a:avLst/>
            </a:prstGeom>
            <a:solidFill>
              <a:srgbClr val="FFFF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dirty="0"/>
            </a:p>
          </p:txBody>
        </p:sp>
        <p:sp>
          <p:nvSpPr>
            <p:cNvPr id="15" name="TextBox 14"/>
            <p:cNvSpPr txBox="1"/>
            <p:nvPr/>
          </p:nvSpPr>
          <p:spPr>
            <a:xfrm>
              <a:off x="1328026" y="2158215"/>
              <a:ext cx="2435287" cy="830997"/>
            </a:xfrm>
            <a:prstGeom prst="rect">
              <a:avLst/>
            </a:prstGeom>
            <a:noFill/>
          </p:spPr>
          <p:txBody>
            <a:bodyPr wrap="square" rtlCol="0">
              <a:spAutoFit/>
            </a:bodyPr>
            <a:lstStyle/>
            <a:p>
              <a:pPr algn="ctr"/>
              <a:r>
                <a:rPr lang="en-US" altLang="zh-CN" sz="2400" b="0" dirty="0" smtClean="0"/>
                <a:t>DRAM</a:t>
              </a:r>
            </a:p>
            <a:p>
              <a:pPr algn="ctr"/>
              <a:r>
                <a:rPr lang="en-US" altLang="zh-CN" sz="2400" b="0" dirty="0" smtClean="0"/>
                <a:t>(CPU memory)</a:t>
              </a:r>
            </a:p>
          </p:txBody>
        </p:sp>
      </p:grpSp>
      <p:grpSp>
        <p:nvGrpSpPr>
          <p:cNvPr id="11" name="Group 93"/>
          <p:cNvGrpSpPr/>
          <p:nvPr/>
        </p:nvGrpSpPr>
        <p:grpSpPr>
          <a:xfrm>
            <a:off x="3548600" y="1235013"/>
            <a:ext cx="2447597" cy="1743816"/>
            <a:chOff x="-79130" y="3109532"/>
            <a:chExt cx="2447597" cy="1743816"/>
          </a:xfrm>
        </p:grpSpPr>
        <p:sp>
          <p:nvSpPr>
            <p:cNvPr id="83" name="Rectangle 82"/>
            <p:cNvSpPr/>
            <p:nvPr/>
          </p:nvSpPr>
          <p:spPr bwMode="auto">
            <a:xfrm>
              <a:off x="513077" y="3909059"/>
              <a:ext cx="1201606" cy="586744"/>
            </a:xfrm>
            <a:prstGeom prst="rect">
              <a:avLst/>
            </a:prstGeom>
            <a:solidFill>
              <a:srgbClr val="CCFF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84" name="TextBox 83"/>
            <p:cNvSpPr txBox="1"/>
            <p:nvPr/>
          </p:nvSpPr>
          <p:spPr>
            <a:xfrm>
              <a:off x="-66820" y="3995223"/>
              <a:ext cx="2435287" cy="461665"/>
            </a:xfrm>
            <a:prstGeom prst="rect">
              <a:avLst/>
            </a:prstGeom>
            <a:noFill/>
          </p:spPr>
          <p:txBody>
            <a:bodyPr wrap="square" rtlCol="0">
              <a:spAutoFit/>
            </a:bodyPr>
            <a:lstStyle/>
            <a:p>
              <a:pPr algn="ctr"/>
              <a:r>
                <a:rPr lang="en-US" altLang="zh-CN" sz="2400" b="0" dirty="0" smtClean="0"/>
                <a:t>NIC</a:t>
              </a:r>
            </a:p>
          </p:txBody>
        </p:sp>
        <p:cxnSp>
          <p:nvCxnSpPr>
            <p:cNvPr id="85" name="Straight Connector 84"/>
            <p:cNvCxnSpPr/>
            <p:nvPr/>
          </p:nvCxnSpPr>
          <p:spPr bwMode="auto">
            <a:xfrm rot="16200000" flipH="1">
              <a:off x="979649" y="3750796"/>
              <a:ext cx="27432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rot="5400000">
              <a:off x="968531" y="4686690"/>
              <a:ext cx="33331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8" name="TextBox 87"/>
            <p:cNvSpPr txBox="1"/>
            <p:nvPr/>
          </p:nvSpPr>
          <p:spPr>
            <a:xfrm>
              <a:off x="-79130" y="3109532"/>
              <a:ext cx="2435287" cy="461665"/>
            </a:xfrm>
            <a:prstGeom prst="rect">
              <a:avLst/>
            </a:prstGeom>
            <a:noFill/>
          </p:spPr>
          <p:txBody>
            <a:bodyPr wrap="square" rtlCol="0">
              <a:spAutoFit/>
            </a:bodyPr>
            <a:lstStyle/>
            <a:p>
              <a:pPr algn="ctr"/>
              <a:r>
                <a:rPr lang="en-US" altLang="zh-CN" sz="2400" b="0" dirty="0" smtClean="0"/>
                <a:t>Network</a:t>
              </a:r>
            </a:p>
          </p:txBody>
        </p:sp>
      </p:grpSp>
      <p:grpSp>
        <p:nvGrpSpPr>
          <p:cNvPr id="12" name="Group 95"/>
          <p:cNvGrpSpPr/>
          <p:nvPr/>
        </p:nvGrpSpPr>
        <p:grpSpPr>
          <a:xfrm>
            <a:off x="1173857" y="1428464"/>
            <a:ext cx="2435287" cy="1566207"/>
            <a:chOff x="2399488" y="3028653"/>
            <a:chExt cx="2435287" cy="1566207"/>
          </a:xfrm>
        </p:grpSpPr>
        <p:sp>
          <p:nvSpPr>
            <p:cNvPr id="77" name="Rectangle 76"/>
            <p:cNvSpPr/>
            <p:nvPr/>
          </p:nvSpPr>
          <p:spPr bwMode="auto">
            <a:xfrm>
              <a:off x="2778435" y="3672839"/>
              <a:ext cx="580293" cy="600221"/>
            </a:xfrm>
            <a:prstGeom prst="rect">
              <a:avLst/>
            </a:prstGeom>
            <a:solidFill>
              <a:srgbClr val="FF7C8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79" name="Rectangle 78"/>
            <p:cNvSpPr/>
            <p:nvPr/>
          </p:nvSpPr>
          <p:spPr bwMode="auto">
            <a:xfrm>
              <a:off x="3949571" y="3666977"/>
              <a:ext cx="580293" cy="600221"/>
            </a:xfrm>
            <a:prstGeom prst="rect">
              <a:avLst/>
            </a:prstGeom>
            <a:solidFill>
              <a:srgbClr val="FF7C8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sp>
          <p:nvSpPr>
            <p:cNvPr id="80" name="TextBox 79"/>
            <p:cNvSpPr txBox="1"/>
            <p:nvPr/>
          </p:nvSpPr>
          <p:spPr>
            <a:xfrm>
              <a:off x="2399488" y="3028653"/>
              <a:ext cx="2435287" cy="461665"/>
            </a:xfrm>
            <a:prstGeom prst="rect">
              <a:avLst/>
            </a:prstGeom>
            <a:noFill/>
          </p:spPr>
          <p:txBody>
            <a:bodyPr wrap="square" rtlCol="0">
              <a:spAutoFit/>
            </a:bodyPr>
            <a:lstStyle/>
            <a:p>
              <a:pPr algn="ctr"/>
              <a:r>
                <a:rPr lang="en-US" altLang="zh-CN" sz="2400" b="0" dirty="0" smtClean="0"/>
                <a:t>CPU cores</a:t>
              </a:r>
            </a:p>
          </p:txBody>
        </p:sp>
        <p:cxnSp>
          <p:nvCxnSpPr>
            <p:cNvPr id="81" name="Straight Connector 80"/>
            <p:cNvCxnSpPr/>
            <p:nvPr/>
          </p:nvCxnSpPr>
          <p:spPr bwMode="auto">
            <a:xfrm rot="16200000" flipH="1">
              <a:off x="2926080" y="4434840"/>
              <a:ext cx="3200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rot="5400000">
              <a:off x="4097830" y="4410251"/>
              <a:ext cx="320041" cy="346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90" name="TextBox 89"/>
            <p:cNvSpPr txBox="1"/>
            <p:nvPr/>
          </p:nvSpPr>
          <p:spPr>
            <a:xfrm>
              <a:off x="3368040" y="3596640"/>
              <a:ext cx="579120" cy="584775"/>
            </a:xfrm>
            <a:prstGeom prst="rect">
              <a:avLst/>
            </a:prstGeom>
            <a:noFill/>
          </p:spPr>
          <p:txBody>
            <a:bodyPr wrap="square" rtlCol="0">
              <a:spAutoFit/>
            </a:bodyPr>
            <a:lstStyle/>
            <a:p>
              <a:r>
                <a:rPr lang="en-US" dirty="0" smtClean="0"/>
                <a:t>...</a:t>
              </a:r>
              <a:endParaRPr lang="en-US" dirty="0"/>
            </a:p>
          </p:txBody>
        </p:sp>
      </p:grpSp>
      <p:grpSp>
        <p:nvGrpSpPr>
          <p:cNvPr id="13" name="Group 85"/>
          <p:cNvGrpSpPr/>
          <p:nvPr/>
        </p:nvGrpSpPr>
        <p:grpSpPr>
          <a:xfrm>
            <a:off x="6548693" y="1097280"/>
            <a:ext cx="2435287" cy="1851660"/>
            <a:chOff x="-494129" y="4801183"/>
            <a:chExt cx="2435287" cy="1851661"/>
          </a:xfrm>
        </p:grpSpPr>
        <p:sp>
          <p:nvSpPr>
            <p:cNvPr id="95" name="Can 94"/>
            <p:cNvSpPr/>
            <p:nvPr/>
          </p:nvSpPr>
          <p:spPr bwMode="auto">
            <a:xfrm>
              <a:off x="-47662" y="4801183"/>
              <a:ext cx="1507186" cy="1274301"/>
            </a:xfrm>
            <a:prstGeom prst="can">
              <a:avLst/>
            </a:prstGeom>
            <a:solidFill>
              <a:srgbClr val="CCFF99"/>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cxnSp>
          <p:nvCxnSpPr>
            <p:cNvPr id="97" name="Straight Connector 96"/>
            <p:cNvCxnSpPr/>
            <p:nvPr/>
          </p:nvCxnSpPr>
          <p:spPr bwMode="auto">
            <a:xfrm rot="5400000">
              <a:off x="426933" y="6378524"/>
              <a:ext cx="5486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99" name="TextBox 98"/>
            <p:cNvSpPr txBox="1"/>
            <p:nvPr/>
          </p:nvSpPr>
          <p:spPr>
            <a:xfrm>
              <a:off x="-494129" y="5154035"/>
              <a:ext cx="2435287" cy="830997"/>
            </a:xfrm>
            <a:prstGeom prst="rect">
              <a:avLst/>
            </a:prstGeom>
            <a:noFill/>
          </p:spPr>
          <p:txBody>
            <a:bodyPr wrap="square" rtlCol="0">
              <a:spAutoFit/>
            </a:bodyPr>
            <a:lstStyle/>
            <a:p>
              <a:pPr algn="ctr"/>
              <a:r>
                <a:rPr lang="en-US" altLang="zh-CN" sz="2400" b="0" dirty="0" smtClean="0"/>
                <a:t>Local</a:t>
              </a:r>
            </a:p>
            <a:p>
              <a:pPr algn="ctr"/>
              <a:r>
                <a:rPr lang="en-US" altLang="zh-CN" sz="2400" b="0" dirty="0" smtClean="0"/>
                <a:t>storage</a:t>
              </a:r>
            </a:p>
          </p:txBody>
        </p:sp>
      </p:grpSp>
      <p:sp>
        <p:nvSpPr>
          <p:cNvPr id="78" name="TextBox 77"/>
          <p:cNvSpPr txBox="1"/>
          <p:nvPr/>
        </p:nvSpPr>
        <p:spPr>
          <a:xfrm>
            <a:off x="937260" y="5493437"/>
            <a:ext cx="6126481" cy="769357"/>
          </a:xfrm>
          <a:prstGeom prst="rect">
            <a:avLst/>
          </a:prstGeom>
          <a:solidFill>
            <a:schemeClr val="bg1"/>
          </a:solidFill>
        </p:spPr>
        <p:txBody>
          <a:bodyPr wrap="square" lIns="91354" tIns="45678" rIns="91354" bIns="45678" rtlCol="0">
            <a:spAutoFit/>
          </a:bodyPr>
          <a:lstStyle/>
          <a:p>
            <a:pPr>
              <a:buFont typeface="Arial" pitchFamily="34" charset="0"/>
              <a:buChar char="•"/>
            </a:pPr>
            <a:r>
              <a:rPr lang="en-US" sz="2400" dirty="0" smtClean="0">
                <a:solidFill>
                  <a:srgbClr val="C00000"/>
                </a:solidFill>
              </a:rPr>
              <a:t> Small GPU memory</a:t>
            </a:r>
          </a:p>
          <a:p>
            <a:pPr lvl="1">
              <a:buFont typeface="Arial" pitchFamily="34" charset="0"/>
              <a:buChar char="•"/>
            </a:pPr>
            <a:r>
              <a:rPr lang="en-US" sz="2000" dirty="0" smtClean="0">
                <a:solidFill>
                  <a:srgbClr val="C00000"/>
                </a:solidFill>
              </a:rPr>
              <a:t> Expensive to copy between GPU/CPU </a:t>
            </a:r>
            <a:r>
              <a:rPr lang="en-US" sz="2000" dirty="0" err="1" smtClean="0">
                <a:solidFill>
                  <a:srgbClr val="C00000"/>
                </a:solidFill>
              </a:rPr>
              <a:t>mem</a:t>
            </a:r>
            <a:endParaRPr lang="en-US" sz="2000" dirty="0" smtClean="0">
              <a:solidFill>
                <a:srgbClr val="C00000"/>
              </a:solidFill>
            </a:endParaRPr>
          </a:p>
        </p:txBody>
      </p:sp>
      <p:cxnSp>
        <p:nvCxnSpPr>
          <p:cNvPr id="89" name="Straight Arrow Connector 88"/>
          <p:cNvCxnSpPr/>
          <p:nvPr/>
        </p:nvCxnSpPr>
        <p:spPr bwMode="auto">
          <a:xfrm flipV="1">
            <a:off x="6675120" y="5394961"/>
            <a:ext cx="617220" cy="480059"/>
          </a:xfrm>
          <a:prstGeom prst="straightConnector1">
            <a:avLst/>
          </a:prstGeom>
          <a:solidFill>
            <a:schemeClr val="accent1"/>
          </a:solidFill>
          <a:ln w="38100" cap="flat" cmpd="sng" algn="ctr">
            <a:solidFill>
              <a:srgbClr val="C00000"/>
            </a:solidFill>
            <a:prstDash val="solid"/>
            <a:round/>
            <a:headEnd type="none" w="med" len="med"/>
            <a:tailEnd type="arrow"/>
          </a:ln>
          <a:effectLst/>
        </p:spPr>
      </p:cxnSp>
      <p:cxnSp>
        <p:nvCxnSpPr>
          <p:cNvPr id="75" name="Straight Connector 74"/>
          <p:cNvCxnSpPr/>
          <p:nvPr/>
        </p:nvCxnSpPr>
        <p:spPr bwMode="auto">
          <a:xfrm rot="5400000">
            <a:off x="2572340" y="3095590"/>
            <a:ext cx="238771" cy="1351"/>
          </a:xfrm>
          <a:prstGeom prst="line">
            <a:avLst/>
          </a:prstGeom>
          <a:solidFill>
            <a:schemeClr val="accent1"/>
          </a:solidFill>
          <a:ln w="3810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67"/>
          <p:cNvSpPr/>
          <p:nvPr/>
        </p:nvSpPr>
        <p:spPr>
          <a:xfrm>
            <a:off x="4592821" y="1407095"/>
            <a:ext cx="682343" cy="1017565"/>
          </a:xfrm>
          <a:prstGeom prst="rect">
            <a:avLst/>
          </a:prstGeom>
          <a:solidFill>
            <a:srgbClr val="A1FE6E"/>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65" tIns="45683" rIns="91365" bIns="45683" rtlCol="0" anchor="ctr"/>
          <a:lstStyle/>
          <a:p>
            <a:pPr algn="ctr"/>
            <a:endParaRPr lang="en-US" altLang="zh-CN" sz="1600" dirty="0" smtClean="0">
              <a:solidFill>
                <a:schemeClr val="tx1"/>
              </a:solidFill>
            </a:endParaRPr>
          </a:p>
        </p:txBody>
      </p:sp>
      <p:sp>
        <p:nvSpPr>
          <p:cNvPr id="2" name="Title 1"/>
          <p:cNvSpPr>
            <a:spLocks noGrp="1"/>
          </p:cNvSpPr>
          <p:nvPr>
            <p:ph type="title"/>
          </p:nvPr>
        </p:nvSpPr>
        <p:spPr/>
        <p:txBody>
          <a:bodyPr/>
          <a:lstStyle/>
          <a:p>
            <a:r>
              <a:rPr lang="en-US" dirty="0" smtClean="0"/>
              <a:t>Single GPU machine learning</a:t>
            </a:r>
          </a:p>
        </p:txBody>
      </p:sp>
      <p:sp>
        <p:nvSpPr>
          <p:cNvPr id="4" name="Date Placeholder 3"/>
          <p:cNvSpPr>
            <a:spLocks noGrp="1"/>
          </p:cNvSpPr>
          <p:nvPr>
            <p:ph type="dt" sz="half" idx="10"/>
          </p:nvPr>
        </p:nvSpPr>
        <p:spPr/>
        <p:txBody>
          <a:bodyPr/>
          <a:lstStyle/>
          <a:p>
            <a:r>
              <a:rPr lang="en-US" altLang="en-US" dirty="0" smtClean="0"/>
              <a:t>   </a:t>
            </a:r>
            <a:r>
              <a:rPr lang="en-US" altLang="en-US" dirty="0" err="1" smtClean="0"/>
              <a:t>Henggang</a:t>
            </a:r>
            <a:r>
              <a:rPr lang="en-US" altLang="en-US" dirty="0" smtClean="0"/>
              <a:t>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8</a:t>
            </a:fld>
            <a:endParaRPr lang="en-US" altLang="en-US" sz="1600" dirty="0"/>
          </a:p>
        </p:txBody>
      </p:sp>
      <p:sp>
        <p:nvSpPr>
          <p:cNvPr id="27" name="矩形 3"/>
          <p:cNvSpPr/>
          <p:nvPr/>
        </p:nvSpPr>
        <p:spPr>
          <a:xfrm>
            <a:off x="457135" y="1406766"/>
            <a:ext cx="4818185" cy="386391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4" tIns="45678" rIns="91354" bIns="45678" rtlCol="0" anchor="ctr"/>
          <a:lstStyle/>
          <a:p>
            <a:pPr algn="ctr"/>
            <a:endParaRPr lang="en-US" altLang="zh-CN" sz="1300" dirty="0" smtClean="0">
              <a:solidFill>
                <a:schemeClr val="tx1"/>
              </a:solidFill>
            </a:endParaRPr>
          </a:p>
        </p:txBody>
      </p:sp>
      <p:grpSp>
        <p:nvGrpSpPr>
          <p:cNvPr id="3" name="Group 82"/>
          <p:cNvGrpSpPr/>
          <p:nvPr/>
        </p:nvGrpSpPr>
        <p:grpSpPr>
          <a:xfrm>
            <a:off x="5508904" y="3185161"/>
            <a:ext cx="914400" cy="1017565"/>
            <a:chOff x="5772679" y="3185160"/>
            <a:chExt cx="914400" cy="1017564"/>
          </a:xfrm>
        </p:grpSpPr>
        <p:sp>
          <p:nvSpPr>
            <p:cNvPr id="34" name="矩形 67"/>
            <p:cNvSpPr/>
            <p:nvPr/>
          </p:nvSpPr>
          <p:spPr>
            <a:xfrm>
              <a:off x="5890792" y="3185160"/>
              <a:ext cx="682343" cy="1017564"/>
            </a:xfrm>
            <a:prstGeom prst="rect">
              <a:avLst/>
            </a:prstGeom>
            <a:solidFill>
              <a:srgbClr val="A1FE6E"/>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35" name="TextBox 34"/>
            <p:cNvSpPr txBox="1"/>
            <p:nvPr/>
          </p:nvSpPr>
          <p:spPr>
            <a:xfrm>
              <a:off x="5772679" y="3338580"/>
              <a:ext cx="914400" cy="707885"/>
            </a:xfrm>
            <a:prstGeom prst="rect">
              <a:avLst/>
            </a:prstGeom>
            <a:noFill/>
          </p:spPr>
          <p:txBody>
            <a:bodyPr wrap="square" rtlCol="0">
              <a:spAutoFit/>
            </a:bodyPr>
            <a:lstStyle/>
            <a:p>
              <a:pPr algn="ctr"/>
              <a:r>
                <a:rPr lang="en-US" altLang="zh-CN" sz="2000" b="0" dirty="0" smtClean="0"/>
                <a:t>Input</a:t>
              </a:r>
            </a:p>
            <a:p>
              <a:pPr algn="ctr"/>
              <a:r>
                <a:rPr lang="en-US" altLang="zh-CN" sz="2000" b="0" dirty="0" smtClean="0"/>
                <a:t>data</a:t>
              </a:r>
            </a:p>
          </p:txBody>
        </p:sp>
      </p:grpSp>
      <p:sp>
        <p:nvSpPr>
          <p:cNvPr id="62" name="TextBox 61"/>
          <p:cNvSpPr txBox="1"/>
          <p:nvPr/>
        </p:nvSpPr>
        <p:spPr>
          <a:xfrm>
            <a:off x="5357387" y="5292923"/>
            <a:ext cx="2010505" cy="400025"/>
          </a:xfrm>
          <a:prstGeom prst="rect">
            <a:avLst/>
          </a:prstGeom>
          <a:noFill/>
        </p:spPr>
        <p:txBody>
          <a:bodyPr wrap="square" lIns="91354" tIns="45678" rIns="91354" bIns="45678" rtlCol="0">
            <a:spAutoFit/>
          </a:bodyPr>
          <a:lstStyle/>
          <a:p>
            <a:pPr algn="ctr"/>
            <a:r>
              <a:rPr lang="en-US" altLang="zh-CN" sz="2000" dirty="0" smtClean="0"/>
              <a:t>GPU memory</a:t>
            </a:r>
          </a:p>
        </p:txBody>
      </p:sp>
      <p:sp>
        <p:nvSpPr>
          <p:cNvPr id="63" name="TextBox 62"/>
          <p:cNvSpPr txBox="1"/>
          <p:nvPr/>
        </p:nvSpPr>
        <p:spPr>
          <a:xfrm>
            <a:off x="199227" y="5304649"/>
            <a:ext cx="2010505" cy="400025"/>
          </a:xfrm>
          <a:prstGeom prst="rect">
            <a:avLst/>
          </a:prstGeom>
          <a:noFill/>
        </p:spPr>
        <p:txBody>
          <a:bodyPr wrap="square" lIns="91354" tIns="45678" rIns="91354" bIns="45678" rtlCol="0">
            <a:spAutoFit/>
          </a:bodyPr>
          <a:lstStyle/>
          <a:p>
            <a:pPr algn="ctr"/>
            <a:r>
              <a:rPr lang="en-US" altLang="zh-CN" sz="2000" dirty="0" smtClean="0"/>
              <a:t>CPU memory</a:t>
            </a:r>
          </a:p>
        </p:txBody>
      </p:sp>
      <p:grpSp>
        <p:nvGrpSpPr>
          <p:cNvPr id="9" name="Group 85"/>
          <p:cNvGrpSpPr/>
          <p:nvPr/>
        </p:nvGrpSpPr>
        <p:grpSpPr>
          <a:xfrm>
            <a:off x="6191812" y="3185160"/>
            <a:ext cx="2095017" cy="1026941"/>
            <a:chOff x="6455587" y="3169918"/>
            <a:chExt cx="2095017" cy="1026942"/>
          </a:xfrm>
        </p:grpSpPr>
        <p:sp>
          <p:nvSpPr>
            <p:cNvPr id="71" name="矩形 67"/>
            <p:cNvSpPr/>
            <p:nvPr/>
          </p:nvSpPr>
          <p:spPr>
            <a:xfrm>
              <a:off x="6573135" y="3169918"/>
              <a:ext cx="1885065" cy="1026942"/>
            </a:xfrm>
            <a:prstGeom prst="rect">
              <a:avLst/>
            </a:prstGeom>
            <a:solidFill>
              <a:srgbClr val="FFD889"/>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72" name="TextBox 71"/>
            <p:cNvSpPr txBox="1"/>
            <p:nvPr/>
          </p:nvSpPr>
          <p:spPr>
            <a:xfrm>
              <a:off x="6455587" y="3338160"/>
              <a:ext cx="2095017" cy="707887"/>
            </a:xfrm>
            <a:prstGeom prst="rect">
              <a:avLst/>
            </a:prstGeom>
            <a:noFill/>
          </p:spPr>
          <p:txBody>
            <a:bodyPr wrap="square" rtlCol="0">
              <a:spAutoFit/>
            </a:bodyPr>
            <a:lstStyle/>
            <a:p>
              <a:pPr algn="ctr"/>
              <a:r>
                <a:rPr lang="en-US" altLang="zh-CN" sz="2000" b="0" dirty="0" smtClean="0"/>
                <a:t>Intermediate</a:t>
              </a:r>
            </a:p>
            <a:p>
              <a:pPr algn="ctr"/>
              <a:r>
                <a:rPr lang="en-US" altLang="zh-CN" sz="2000" b="0" dirty="0" smtClean="0"/>
                <a:t>data</a:t>
              </a:r>
            </a:p>
          </p:txBody>
        </p:sp>
      </p:grpSp>
      <p:sp>
        <p:nvSpPr>
          <p:cNvPr id="82" name="TextBox 81"/>
          <p:cNvSpPr txBox="1"/>
          <p:nvPr/>
        </p:nvSpPr>
        <p:spPr>
          <a:xfrm>
            <a:off x="1188720" y="2496432"/>
            <a:ext cx="4262515" cy="461580"/>
          </a:xfrm>
          <a:prstGeom prst="rect">
            <a:avLst/>
          </a:prstGeom>
          <a:noFill/>
        </p:spPr>
        <p:txBody>
          <a:bodyPr wrap="square" lIns="91354" tIns="45678" rIns="91354" bIns="45678" rtlCol="0">
            <a:spAutoFit/>
          </a:bodyPr>
          <a:lstStyle/>
          <a:p>
            <a:r>
              <a:rPr lang="en-US" sz="2400" b="0" dirty="0" smtClean="0"/>
              <a:t>a mini-batch of training data</a:t>
            </a:r>
            <a:endParaRPr lang="en-US" sz="2400" b="0" dirty="0"/>
          </a:p>
        </p:txBody>
      </p:sp>
      <p:sp>
        <p:nvSpPr>
          <p:cNvPr id="29" name="Can 28"/>
          <p:cNvSpPr/>
          <p:nvPr/>
        </p:nvSpPr>
        <p:spPr bwMode="auto">
          <a:xfrm>
            <a:off x="5902579" y="1159421"/>
            <a:ext cx="2128910" cy="1278989"/>
          </a:xfrm>
          <a:prstGeom prst="can">
            <a:avLst/>
          </a:prstGeom>
          <a:solidFill>
            <a:srgbClr val="94E494"/>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cxnSp>
        <p:nvCxnSpPr>
          <p:cNvPr id="61" name="直接箭头连接符 12"/>
          <p:cNvCxnSpPr/>
          <p:nvPr/>
        </p:nvCxnSpPr>
        <p:spPr>
          <a:xfrm>
            <a:off x="5052642" y="1620132"/>
            <a:ext cx="1107831"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7" name="Group 27"/>
          <p:cNvGrpSpPr/>
          <p:nvPr/>
        </p:nvGrpSpPr>
        <p:grpSpPr>
          <a:xfrm>
            <a:off x="5629029" y="4202714"/>
            <a:ext cx="2565400" cy="531330"/>
            <a:chOff x="5629025" y="4202714"/>
            <a:chExt cx="2565400" cy="531332"/>
          </a:xfrm>
        </p:grpSpPr>
        <p:sp>
          <p:nvSpPr>
            <p:cNvPr id="87" name="矩形 67"/>
            <p:cNvSpPr/>
            <p:nvPr/>
          </p:nvSpPr>
          <p:spPr>
            <a:xfrm>
              <a:off x="5629025" y="4202714"/>
              <a:ext cx="2565400" cy="531332"/>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52" name="TextBox 51"/>
            <p:cNvSpPr txBox="1"/>
            <p:nvPr/>
          </p:nvSpPr>
          <p:spPr>
            <a:xfrm>
              <a:off x="5806438" y="4258936"/>
              <a:ext cx="2143564" cy="400112"/>
            </a:xfrm>
            <a:prstGeom prst="rect">
              <a:avLst/>
            </a:prstGeom>
            <a:noFill/>
          </p:spPr>
          <p:txBody>
            <a:bodyPr wrap="square" rtlCol="0">
              <a:spAutoFit/>
            </a:bodyPr>
            <a:lstStyle/>
            <a:p>
              <a:pPr algn="ctr"/>
              <a:r>
                <a:rPr lang="en-US" altLang="zh-CN" sz="2000" b="0" dirty="0" smtClean="0"/>
                <a:t>Parameter data</a:t>
              </a:r>
            </a:p>
          </p:txBody>
        </p:sp>
      </p:grpSp>
      <p:sp>
        <p:nvSpPr>
          <p:cNvPr id="26" name="矩形 3"/>
          <p:cNvSpPr/>
          <p:nvPr/>
        </p:nvSpPr>
        <p:spPr>
          <a:xfrm>
            <a:off x="5615290" y="3169922"/>
            <a:ext cx="2579076" cy="210661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4" tIns="45678" rIns="91354" bIns="45678" rtlCol="0" anchor="ctr"/>
          <a:lstStyle/>
          <a:p>
            <a:pPr algn="ctr"/>
            <a:endParaRPr lang="en-US" altLang="zh-CN" sz="1300" dirty="0" smtClean="0">
              <a:solidFill>
                <a:schemeClr val="tx1"/>
              </a:solidFill>
            </a:endParaRPr>
          </a:p>
        </p:txBody>
      </p:sp>
      <p:sp>
        <p:nvSpPr>
          <p:cNvPr id="37" name="TextBox 36"/>
          <p:cNvSpPr txBox="1"/>
          <p:nvPr/>
        </p:nvSpPr>
        <p:spPr>
          <a:xfrm>
            <a:off x="2940708" y="1533324"/>
            <a:ext cx="2456090" cy="707823"/>
          </a:xfrm>
          <a:prstGeom prst="rect">
            <a:avLst/>
          </a:prstGeom>
          <a:noFill/>
        </p:spPr>
        <p:txBody>
          <a:bodyPr wrap="square" lIns="91376" tIns="45689" rIns="91376" bIns="45689" rtlCol="0">
            <a:spAutoFit/>
          </a:bodyPr>
          <a:lstStyle/>
          <a:p>
            <a:pPr algn="ctr"/>
            <a:r>
              <a:rPr lang="en-US" altLang="zh-CN" sz="2000" b="0" dirty="0" smtClean="0"/>
              <a:t>Staging memory</a:t>
            </a:r>
          </a:p>
          <a:p>
            <a:pPr algn="ctr"/>
            <a:r>
              <a:rPr lang="en-US" altLang="zh-CN" sz="2000" b="0" dirty="0" smtClean="0"/>
              <a:t>for input data batch</a:t>
            </a:r>
          </a:p>
        </p:txBody>
      </p:sp>
      <p:cxnSp>
        <p:nvCxnSpPr>
          <p:cNvPr id="38" name="直接箭头连接符 12"/>
          <p:cNvCxnSpPr/>
          <p:nvPr/>
        </p:nvCxnSpPr>
        <p:spPr>
          <a:xfrm rot="16200000" flipV="1">
            <a:off x="4775202" y="2336801"/>
            <a:ext cx="1168399" cy="931333"/>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778553" y="1560640"/>
            <a:ext cx="2435287" cy="707886"/>
          </a:xfrm>
          <a:prstGeom prst="rect">
            <a:avLst/>
          </a:prstGeom>
          <a:noFill/>
        </p:spPr>
        <p:txBody>
          <a:bodyPr wrap="square" rtlCol="0">
            <a:spAutoFit/>
          </a:bodyPr>
          <a:lstStyle/>
          <a:p>
            <a:pPr algn="ctr"/>
            <a:r>
              <a:rPr lang="en-US" altLang="zh-CN" sz="2000" b="0" dirty="0" smtClean="0"/>
              <a:t>Input data file</a:t>
            </a:r>
          </a:p>
          <a:p>
            <a:pPr algn="ctr"/>
            <a:r>
              <a:rPr lang="en-US" altLang="zh-CN" sz="2000" b="0" dirty="0" smtClean="0"/>
              <a:t>(training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2"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Multi-GPU ML via CPU </a:t>
            </a:r>
            <a:r>
              <a:rPr lang="en-US" sz="4000" dirty="0" err="1" smtClean="0"/>
              <a:t>param</a:t>
            </a:r>
            <a:r>
              <a:rPr lang="en-US" sz="4000" dirty="0" smtClean="0"/>
              <a:t>. serv.</a:t>
            </a:r>
            <a:endParaRPr lang="en-US" sz="4000"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April 16</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9</a:t>
            </a:fld>
            <a:endParaRPr lang="en-US" altLang="en-US" sz="1600" dirty="0"/>
          </a:p>
        </p:txBody>
      </p:sp>
      <p:grpSp>
        <p:nvGrpSpPr>
          <p:cNvPr id="7" name="Group 76"/>
          <p:cNvGrpSpPr/>
          <p:nvPr/>
        </p:nvGrpSpPr>
        <p:grpSpPr>
          <a:xfrm>
            <a:off x="389621" y="4613224"/>
            <a:ext cx="1943760" cy="707886"/>
            <a:chOff x="389621" y="4613220"/>
            <a:chExt cx="1943760" cy="707894"/>
          </a:xfrm>
        </p:grpSpPr>
        <p:sp>
          <p:nvSpPr>
            <p:cNvPr id="8" name="矩形 67"/>
            <p:cNvSpPr/>
            <p:nvPr/>
          </p:nvSpPr>
          <p:spPr>
            <a:xfrm>
              <a:off x="451217" y="4681727"/>
              <a:ext cx="1816495" cy="584758"/>
            </a:xfrm>
            <a:prstGeom prst="rect">
              <a:avLst/>
            </a:prstGeom>
            <a:solidFill>
              <a:srgbClr val="A8C6D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9" name="TextBox 8"/>
            <p:cNvSpPr txBox="1"/>
            <p:nvPr/>
          </p:nvSpPr>
          <p:spPr>
            <a:xfrm>
              <a:off x="389621" y="4613220"/>
              <a:ext cx="1943760" cy="707894"/>
            </a:xfrm>
            <a:prstGeom prst="rect">
              <a:avLst/>
            </a:prstGeom>
            <a:noFill/>
          </p:spPr>
          <p:txBody>
            <a:bodyPr wrap="square" rtlCol="0">
              <a:spAutoFit/>
            </a:bodyPr>
            <a:lstStyle/>
            <a:p>
              <a:pPr algn="ctr"/>
              <a:r>
                <a:rPr lang="en-US" sz="2000" b="0" dirty="0" smtClean="0"/>
                <a:t>Parameter server shard 0</a:t>
              </a:r>
              <a:endParaRPr lang="en-US" altLang="zh-CN" sz="2000" b="0" dirty="0" smtClean="0"/>
            </a:p>
          </p:txBody>
        </p:sp>
      </p:grpSp>
      <p:sp>
        <p:nvSpPr>
          <p:cNvPr id="10" name="矩形 67"/>
          <p:cNvSpPr/>
          <p:nvPr/>
        </p:nvSpPr>
        <p:spPr>
          <a:xfrm>
            <a:off x="4592821" y="1407095"/>
            <a:ext cx="682343" cy="1017565"/>
          </a:xfrm>
          <a:prstGeom prst="rect">
            <a:avLst/>
          </a:prstGeom>
          <a:solidFill>
            <a:srgbClr val="A1FE6E"/>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65" tIns="45683" rIns="91365" bIns="45683" rtlCol="0" anchor="ctr"/>
          <a:lstStyle/>
          <a:p>
            <a:pPr algn="ctr"/>
            <a:endParaRPr lang="en-US" altLang="zh-CN" sz="1600" dirty="0" smtClean="0">
              <a:solidFill>
                <a:schemeClr val="tx1"/>
              </a:solidFill>
            </a:endParaRPr>
          </a:p>
        </p:txBody>
      </p:sp>
      <p:grpSp>
        <p:nvGrpSpPr>
          <p:cNvPr id="11" name="Group 82"/>
          <p:cNvGrpSpPr/>
          <p:nvPr/>
        </p:nvGrpSpPr>
        <p:grpSpPr>
          <a:xfrm>
            <a:off x="5508904" y="3185161"/>
            <a:ext cx="914400" cy="1017565"/>
            <a:chOff x="5772679" y="3185160"/>
            <a:chExt cx="914400" cy="1017564"/>
          </a:xfrm>
        </p:grpSpPr>
        <p:sp>
          <p:nvSpPr>
            <p:cNvPr id="12" name="矩形 67"/>
            <p:cNvSpPr/>
            <p:nvPr/>
          </p:nvSpPr>
          <p:spPr>
            <a:xfrm>
              <a:off x="5890792" y="3185160"/>
              <a:ext cx="682343" cy="1017564"/>
            </a:xfrm>
            <a:prstGeom prst="rect">
              <a:avLst/>
            </a:prstGeom>
            <a:solidFill>
              <a:srgbClr val="A1FE6E"/>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13" name="TextBox 12"/>
            <p:cNvSpPr txBox="1"/>
            <p:nvPr/>
          </p:nvSpPr>
          <p:spPr>
            <a:xfrm>
              <a:off x="5772679" y="3338580"/>
              <a:ext cx="914400" cy="707885"/>
            </a:xfrm>
            <a:prstGeom prst="rect">
              <a:avLst/>
            </a:prstGeom>
            <a:noFill/>
          </p:spPr>
          <p:txBody>
            <a:bodyPr wrap="square" rtlCol="0">
              <a:spAutoFit/>
            </a:bodyPr>
            <a:lstStyle/>
            <a:p>
              <a:pPr algn="ctr"/>
              <a:r>
                <a:rPr lang="en-US" altLang="zh-CN" sz="2000" b="0" dirty="0" smtClean="0"/>
                <a:t>Input</a:t>
              </a:r>
            </a:p>
            <a:p>
              <a:pPr algn="ctr"/>
              <a:r>
                <a:rPr lang="en-US" altLang="zh-CN" sz="2000" b="0" dirty="0" smtClean="0"/>
                <a:t>data</a:t>
              </a:r>
            </a:p>
          </p:txBody>
        </p:sp>
      </p:grpSp>
      <p:sp>
        <p:nvSpPr>
          <p:cNvPr id="14" name="TextBox 13"/>
          <p:cNvSpPr txBox="1"/>
          <p:nvPr/>
        </p:nvSpPr>
        <p:spPr>
          <a:xfrm>
            <a:off x="5357387" y="5292923"/>
            <a:ext cx="2010505" cy="400025"/>
          </a:xfrm>
          <a:prstGeom prst="rect">
            <a:avLst/>
          </a:prstGeom>
          <a:noFill/>
        </p:spPr>
        <p:txBody>
          <a:bodyPr wrap="square" lIns="91354" tIns="45678" rIns="91354" bIns="45678" rtlCol="0">
            <a:spAutoFit/>
          </a:bodyPr>
          <a:lstStyle/>
          <a:p>
            <a:pPr algn="ctr"/>
            <a:r>
              <a:rPr lang="en-US" altLang="zh-CN" sz="2000" dirty="0" smtClean="0"/>
              <a:t>GPU memory</a:t>
            </a:r>
          </a:p>
        </p:txBody>
      </p:sp>
      <p:sp>
        <p:nvSpPr>
          <p:cNvPr id="15" name="TextBox 14"/>
          <p:cNvSpPr txBox="1"/>
          <p:nvPr/>
        </p:nvSpPr>
        <p:spPr>
          <a:xfrm>
            <a:off x="199227" y="5304649"/>
            <a:ext cx="2010505" cy="400025"/>
          </a:xfrm>
          <a:prstGeom prst="rect">
            <a:avLst/>
          </a:prstGeom>
          <a:noFill/>
        </p:spPr>
        <p:txBody>
          <a:bodyPr wrap="square" lIns="91354" tIns="45678" rIns="91354" bIns="45678" rtlCol="0">
            <a:spAutoFit/>
          </a:bodyPr>
          <a:lstStyle/>
          <a:p>
            <a:pPr algn="ctr"/>
            <a:r>
              <a:rPr lang="en-US" altLang="zh-CN" sz="2000" dirty="0" smtClean="0"/>
              <a:t>CPU memory</a:t>
            </a:r>
          </a:p>
        </p:txBody>
      </p:sp>
      <p:grpSp>
        <p:nvGrpSpPr>
          <p:cNvPr id="16" name="Group 85"/>
          <p:cNvGrpSpPr/>
          <p:nvPr/>
        </p:nvGrpSpPr>
        <p:grpSpPr>
          <a:xfrm>
            <a:off x="6191812" y="3185160"/>
            <a:ext cx="2095017" cy="1026941"/>
            <a:chOff x="6455587" y="3169918"/>
            <a:chExt cx="2095017" cy="1026942"/>
          </a:xfrm>
        </p:grpSpPr>
        <p:sp>
          <p:nvSpPr>
            <p:cNvPr id="17" name="矩形 67"/>
            <p:cNvSpPr/>
            <p:nvPr/>
          </p:nvSpPr>
          <p:spPr>
            <a:xfrm>
              <a:off x="6573135" y="3169918"/>
              <a:ext cx="1885065" cy="1026942"/>
            </a:xfrm>
            <a:prstGeom prst="rect">
              <a:avLst/>
            </a:prstGeom>
            <a:solidFill>
              <a:srgbClr val="FFD889"/>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18" name="TextBox 17"/>
            <p:cNvSpPr txBox="1"/>
            <p:nvPr/>
          </p:nvSpPr>
          <p:spPr>
            <a:xfrm>
              <a:off x="6455587" y="3338160"/>
              <a:ext cx="2095017" cy="707887"/>
            </a:xfrm>
            <a:prstGeom prst="rect">
              <a:avLst/>
            </a:prstGeom>
            <a:noFill/>
          </p:spPr>
          <p:txBody>
            <a:bodyPr wrap="square" rtlCol="0">
              <a:spAutoFit/>
            </a:bodyPr>
            <a:lstStyle/>
            <a:p>
              <a:pPr algn="ctr"/>
              <a:r>
                <a:rPr lang="en-US" altLang="zh-CN" sz="2000" b="0" dirty="0" smtClean="0"/>
                <a:t>Intermediate</a:t>
              </a:r>
            </a:p>
            <a:p>
              <a:pPr algn="ctr"/>
              <a:r>
                <a:rPr lang="en-US" altLang="zh-CN" sz="2000" b="0" dirty="0" smtClean="0"/>
                <a:t>data</a:t>
              </a:r>
            </a:p>
          </p:txBody>
        </p:sp>
      </p:grpSp>
      <p:sp>
        <p:nvSpPr>
          <p:cNvPr id="19" name="Can 18"/>
          <p:cNvSpPr/>
          <p:nvPr/>
        </p:nvSpPr>
        <p:spPr bwMode="auto">
          <a:xfrm>
            <a:off x="5902579" y="1159421"/>
            <a:ext cx="2128910" cy="1278989"/>
          </a:xfrm>
          <a:prstGeom prst="can">
            <a:avLst/>
          </a:prstGeom>
          <a:solidFill>
            <a:srgbClr val="94E494"/>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3564"/>
            <a:endParaRPr lang="en-US" dirty="0" smtClean="0">
              <a:latin typeface="Arial" charset="0"/>
            </a:endParaRPr>
          </a:p>
        </p:txBody>
      </p:sp>
      <p:cxnSp>
        <p:nvCxnSpPr>
          <p:cNvPr id="20" name="直接箭头连接符 12"/>
          <p:cNvCxnSpPr/>
          <p:nvPr/>
        </p:nvCxnSpPr>
        <p:spPr>
          <a:xfrm>
            <a:off x="5052642" y="1620132"/>
            <a:ext cx="1107831"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23" name="Group 42"/>
          <p:cNvGrpSpPr/>
          <p:nvPr/>
        </p:nvGrpSpPr>
        <p:grpSpPr>
          <a:xfrm>
            <a:off x="454669" y="4115093"/>
            <a:ext cx="2517649" cy="568667"/>
            <a:chOff x="891539" y="1383907"/>
            <a:chExt cx="2517649" cy="568666"/>
          </a:xfrm>
        </p:grpSpPr>
        <p:sp>
          <p:nvSpPr>
            <p:cNvPr id="24" name="矩形 67"/>
            <p:cNvSpPr/>
            <p:nvPr/>
          </p:nvSpPr>
          <p:spPr>
            <a:xfrm>
              <a:off x="891539" y="1383907"/>
              <a:ext cx="2517649" cy="568666"/>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25" name="TextBox 24"/>
            <p:cNvSpPr txBox="1"/>
            <p:nvPr/>
          </p:nvSpPr>
          <p:spPr>
            <a:xfrm>
              <a:off x="900328" y="1450096"/>
              <a:ext cx="2371696" cy="400109"/>
            </a:xfrm>
            <a:prstGeom prst="rect">
              <a:avLst/>
            </a:prstGeom>
            <a:noFill/>
          </p:spPr>
          <p:txBody>
            <a:bodyPr wrap="square" rtlCol="0">
              <a:spAutoFit/>
            </a:bodyPr>
            <a:lstStyle/>
            <a:p>
              <a:pPr algn="ctr"/>
              <a:r>
                <a:rPr lang="en-US" altLang="zh-CN" sz="2000" b="0" dirty="0" smtClean="0"/>
                <a:t>Parameter cache</a:t>
              </a:r>
            </a:p>
          </p:txBody>
        </p:sp>
      </p:grpSp>
      <p:cxnSp>
        <p:nvCxnSpPr>
          <p:cNvPr id="27" name="直接箭头连接符 12"/>
          <p:cNvCxnSpPr/>
          <p:nvPr/>
        </p:nvCxnSpPr>
        <p:spPr>
          <a:xfrm rot="16200000" flipV="1">
            <a:off x="2055287" y="5150186"/>
            <a:ext cx="650632" cy="40866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5629029" y="4202716"/>
            <a:ext cx="2646292" cy="531330"/>
            <a:chOff x="5629029" y="4202716"/>
            <a:chExt cx="2646292" cy="531330"/>
          </a:xfrm>
        </p:grpSpPr>
        <p:sp>
          <p:nvSpPr>
            <p:cNvPr id="21" name="矩形 67"/>
            <p:cNvSpPr/>
            <p:nvPr/>
          </p:nvSpPr>
          <p:spPr>
            <a:xfrm>
              <a:off x="5629029" y="4202716"/>
              <a:ext cx="2565400" cy="531330"/>
            </a:xfrm>
            <a:prstGeom prst="rect">
              <a:avLst/>
            </a:prstGeom>
            <a:solidFill>
              <a:srgbClr val="A0FE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76" tIns="45689" rIns="91376" bIns="45689" rtlCol="0" anchor="ctr"/>
            <a:lstStyle/>
            <a:p>
              <a:pPr algn="ctr"/>
              <a:endParaRPr lang="en-US" altLang="zh-CN" sz="1600" dirty="0" smtClean="0">
                <a:solidFill>
                  <a:schemeClr val="tx1"/>
                </a:solidFill>
              </a:endParaRPr>
            </a:p>
          </p:txBody>
        </p:sp>
        <p:sp>
          <p:nvSpPr>
            <p:cNvPr id="28" name="TextBox 27"/>
            <p:cNvSpPr txBox="1"/>
            <p:nvPr/>
          </p:nvSpPr>
          <p:spPr>
            <a:xfrm>
              <a:off x="5715001" y="4274182"/>
              <a:ext cx="2560320" cy="400047"/>
            </a:xfrm>
            <a:prstGeom prst="rect">
              <a:avLst/>
            </a:prstGeom>
            <a:noFill/>
          </p:spPr>
          <p:txBody>
            <a:bodyPr wrap="square" lIns="91376" tIns="45689" rIns="91376" bIns="45689" rtlCol="0">
              <a:spAutoFit/>
            </a:bodyPr>
            <a:lstStyle/>
            <a:p>
              <a:pPr algn="ctr"/>
              <a:r>
                <a:rPr lang="en-US" altLang="zh-CN" sz="2000" b="0" dirty="0" err="1" smtClean="0"/>
                <a:t>Param</a:t>
              </a:r>
              <a:r>
                <a:rPr lang="en-US" altLang="zh-CN" sz="2000" b="0" dirty="0" smtClean="0"/>
                <a:t> working copy</a:t>
              </a:r>
            </a:p>
          </p:txBody>
        </p:sp>
      </p:grpSp>
      <p:sp>
        <p:nvSpPr>
          <p:cNvPr id="29" name="TextBox 28"/>
          <p:cNvSpPr txBox="1"/>
          <p:nvPr/>
        </p:nvSpPr>
        <p:spPr>
          <a:xfrm>
            <a:off x="2940708" y="1533324"/>
            <a:ext cx="2456090" cy="707823"/>
          </a:xfrm>
          <a:prstGeom prst="rect">
            <a:avLst/>
          </a:prstGeom>
          <a:noFill/>
        </p:spPr>
        <p:txBody>
          <a:bodyPr wrap="square" lIns="91376" tIns="45689" rIns="91376" bIns="45689" rtlCol="0">
            <a:spAutoFit/>
          </a:bodyPr>
          <a:lstStyle/>
          <a:p>
            <a:pPr algn="ctr"/>
            <a:r>
              <a:rPr lang="en-US" altLang="zh-CN" sz="2000" b="0" dirty="0" smtClean="0"/>
              <a:t>Staging memory</a:t>
            </a:r>
          </a:p>
          <a:p>
            <a:pPr algn="ctr"/>
            <a:r>
              <a:rPr lang="en-US" altLang="zh-CN" sz="2000" b="0" dirty="0" smtClean="0"/>
              <a:t>for input data batch</a:t>
            </a:r>
          </a:p>
        </p:txBody>
      </p:sp>
      <p:cxnSp>
        <p:nvCxnSpPr>
          <p:cNvPr id="30" name="直接箭头连接符 12"/>
          <p:cNvCxnSpPr/>
          <p:nvPr/>
        </p:nvCxnSpPr>
        <p:spPr>
          <a:xfrm rot="16200000" flipV="1">
            <a:off x="4775202" y="2336801"/>
            <a:ext cx="1168399" cy="931333"/>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1" name="TextBox 14"/>
          <p:cNvSpPr txBox="1"/>
          <p:nvPr/>
        </p:nvSpPr>
        <p:spPr>
          <a:xfrm>
            <a:off x="1852494" y="5672082"/>
            <a:ext cx="2435287" cy="461580"/>
          </a:xfrm>
          <a:prstGeom prst="rect">
            <a:avLst/>
          </a:prstGeom>
          <a:noFill/>
        </p:spPr>
        <p:txBody>
          <a:bodyPr wrap="square" lIns="91354" tIns="45678" rIns="91354" bIns="45678" rtlCol="0">
            <a:spAutoFit/>
          </a:bodyPr>
          <a:lstStyle/>
          <a:p>
            <a:pPr algn="ctr"/>
            <a:r>
              <a:rPr lang="en-US" altLang="zh-CN" sz="2400" dirty="0" smtClean="0"/>
              <a:t>Network</a:t>
            </a:r>
          </a:p>
        </p:txBody>
      </p:sp>
      <p:sp>
        <p:nvSpPr>
          <p:cNvPr id="32" name="矩形 3"/>
          <p:cNvSpPr/>
          <p:nvPr/>
        </p:nvSpPr>
        <p:spPr>
          <a:xfrm>
            <a:off x="457135" y="1406766"/>
            <a:ext cx="4818185" cy="386391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4" tIns="45678" rIns="91354" bIns="45678" rtlCol="0" anchor="ctr"/>
          <a:lstStyle/>
          <a:p>
            <a:pPr algn="ctr"/>
            <a:endParaRPr lang="en-US" altLang="zh-CN" sz="1300" dirty="0" smtClean="0">
              <a:solidFill>
                <a:schemeClr val="tx1"/>
              </a:solidFill>
            </a:endParaRPr>
          </a:p>
        </p:txBody>
      </p:sp>
      <p:sp>
        <p:nvSpPr>
          <p:cNvPr id="33" name="TextBox 32"/>
          <p:cNvSpPr txBox="1"/>
          <p:nvPr/>
        </p:nvSpPr>
        <p:spPr>
          <a:xfrm>
            <a:off x="5778553" y="1560640"/>
            <a:ext cx="2435287" cy="707886"/>
          </a:xfrm>
          <a:prstGeom prst="rect">
            <a:avLst/>
          </a:prstGeom>
          <a:noFill/>
        </p:spPr>
        <p:txBody>
          <a:bodyPr wrap="square" rtlCol="0">
            <a:spAutoFit/>
          </a:bodyPr>
          <a:lstStyle/>
          <a:p>
            <a:pPr algn="ctr"/>
            <a:r>
              <a:rPr lang="en-US" altLang="zh-CN" sz="2000" b="0" dirty="0" smtClean="0"/>
              <a:t>Input data file</a:t>
            </a:r>
          </a:p>
          <a:p>
            <a:pPr algn="ctr"/>
            <a:r>
              <a:rPr lang="en-US" altLang="zh-CN" sz="2000" b="0" dirty="0" smtClean="0"/>
              <a:t>(training data)</a:t>
            </a:r>
          </a:p>
        </p:txBody>
      </p:sp>
      <p:cxnSp>
        <p:nvCxnSpPr>
          <p:cNvPr id="34" name="直接箭头连接符 12"/>
          <p:cNvCxnSpPr/>
          <p:nvPr/>
        </p:nvCxnSpPr>
        <p:spPr>
          <a:xfrm rot="16200000" flipV="1">
            <a:off x="2242894" y="4961471"/>
            <a:ext cx="1308725" cy="28040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12"/>
          <p:cNvCxnSpPr/>
          <p:nvPr/>
        </p:nvCxnSpPr>
        <p:spPr>
          <a:xfrm>
            <a:off x="2777659" y="4363659"/>
            <a:ext cx="3055103" cy="52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019301" y="3598254"/>
            <a:ext cx="3699163" cy="707801"/>
          </a:xfrm>
          <a:prstGeom prst="rect">
            <a:avLst/>
          </a:prstGeom>
          <a:noFill/>
        </p:spPr>
        <p:txBody>
          <a:bodyPr wrap="square" lIns="91354" tIns="45678" rIns="91354" bIns="45678" rtlCol="0">
            <a:spAutoFit/>
          </a:bodyPr>
          <a:lstStyle/>
          <a:p>
            <a:pPr algn="ctr"/>
            <a:r>
              <a:rPr lang="en-US" sz="2000" dirty="0" smtClean="0">
                <a:solidFill>
                  <a:srgbClr val="C00000"/>
                </a:solidFill>
              </a:rPr>
              <a:t>1. Expensive CPU/GPU</a:t>
            </a:r>
          </a:p>
          <a:p>
            <a:pPr algn="ctr"/>
            <a:r>
              <a:rPr lang="en-US" sz="2000" dirty="0" smtClean="0">
                <a:solidFill>
                  <a:srgbClr val="C00000"/>
                </a:solidFill>
              </a:rPr>
              <a:t>data transfer</a:t>
            </a:r>
            <a:endParaRPr lang="en-US" sz="2000" dirty="0">
              <a:solidFill>
                <a:srgbClr val="C00000"/>
              </a:solidFill>
            </a:endParaRPr>
          </a:p>
        </p:txBody>
      </p:sp>
      <p:sp>
        <p:nvSpPr>
          <p:cNvPr id="37" name="TextBox 36"/>
          <p:cNvSpPr txBox="1"/>
          <p:nvPr/>
        </p:nvSpPr>
        <p:spPr>
          <a:xfrm>
            <a:off x="5349690" y="5607773"/>
            <a:ext cx="3167294" cy="707801"/>
          </a:xfrm>
          <a:prstGeom prst="rect">
            <a:avLst/>
          </a:prstGeom>
          <a:noFill/>
        </p:spPr>
        <p:txBody>
          <a:bodyPr wrap="square" lIns="91354" tIns="45678" rIns="91354" bIns="45678" rtlCol="0">
            <a:spAutoFit/>
          </a:bodyPr>
          <a:lstStyle/>
          <a:p>
            <a:pPr algn="ctr"/>
            <a:r>
              <a:rPr lang="en-US" sz="2000" dirty="0" smtClean="0">
                <a:solidFill>
                  <a:srgbClr val="C00000"/>
                </a:solidFill>
              </a:rPr>
              <a:t>2. Only works when</a:t>
            </a:r>
          </a:p>
          <a:p>
            <a:pPr algn="ctr"/>
            <a:r>
              <a:rPr lang="en-US" sz="2000" dirty="0" smtClean="0">
                <a:solidFill>
                  <a:srgbClr val="C00000"/>
                </a:solidFill>
              </a:rPr>
              <a:t>data fits in GPU memory</a:t>
            </a:r>
            <a:endParaRPr lang="en-US" sz="2000" dirty="0">
              <a:solidFill>
                <a:srgbClr val="C00000"/>
              </a:solidFill>
            </a:endParaRPr>
          </a:p>
        </p:txBody>
      </p:sp>
      <p:sp>
        <p:nvSpPr>
          <p:cNvPr id="22" name="矩形 3"/>
          <p:cNvSpPr/>
          <p:nvPr/>
        </p:nvSpPr>
        <p:spPr>
          <a:xfrm>
            <a:off x="5615290" y="3169922"/>
            <a:ext cx="2579076" cy="210661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4" tIns="45678" rIns="91354" bIns="45678" rtlCol="0" anchor="ctr"/>
          <a:lstStyle/>
          <a:p>
            <a:pPr algn="ctr"/>
            <a:endParaRPr lang="en-US" altLang="zh-CN" sz="13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12445</TotalTime>
  <Words>4921</Words>
  <Application>Microsoft Office PowerPoint</Application>
  <PresentationFormat>On-screen Show (4:3)</PresentationFormat>
  <Paragraphs>716</Paragraphs>
  <Slides>47</Slides>
  <Notes>38</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Default Design</vt:lpstr>
      <vt:lpstr>GeePS: Scalable deep learning on distributed GPUs with a GPU-specialized parameter server</vt:lpstr>
      <vt:lpstr>Image classification w/ deep learning</vt:lpstr>
      <vt:lpstr>Distributed deep learning</vt:lpstr>
      <vt:lpstr>Distributed deep learning</vt:lpstr>
      <vt:lpstr>Outline</vt:lpstr>
      <vt:lpstr>A machine with no GPU</vt:lpstr>
      <vt:lpstr>A machine with a GPU device</vt:lpstr>
      <vt:lpstr>Single GPU machine learning</vt:lpstr>
      <vt:lpstr>Multi-GPU ML via CPU param. serv.</vt:lpstr>
      <vt:lpstr>Outline</vt:lpstr>
      <vt:lpstr>Multi-GPU ML via GeePS</vt:lpstr>
      <vt:lpstr>Outline</vt:lpstr>
      <vt:lpstr>Layer-by-layer computation for DNN</vt:lpstr>
      <vt:lpstr>Layer-by-layer computation for DNN</vt:lpstr>
      <vt:lpstr>Layer-by-layer computation for DNN</vt:lpstr>
      <vt:lpstr>Layer-by-layer computation for DNN</vt:lpstr>
      <vt:lpstr>Layer-by-layer computation for DNN</vt:lpstr>
      <vt:lpstr>Layer-by-layer computation for DNN</vt:lpstr>
      <vt:lpstr>GPU memory management</vt:lpstr>
      <vt:lpstr>GeePS-managed buffers</vt:lpstr>
      <vt:lpstr>GeePS manages local data also</vt:lpstr>
      <vt:lpstr>Use CPU memory when not fit</vt:lpstr>
      <vt:lpstr>Use CPU memory when not fit</vt:lpstr>
      <vt:lpstr>Use CPU memory when not fit</vt:lpstr>
      <vt:lpstr>Outline</vt:lpstr>
      <vt:lpstr>Experimental setups</vt:lpstr>
      <vt:lpstr>System setups</vt:lpstr>
      <vt:lpstr>Training throughput</vt:lpstr>
      <vt:lpstr>Training throughput</vt:lpstr>
      <vt:lpstr>Training throughput</vt:lpstr>
      <vt:lpstr>More results in the paper</vt:lpstr>
      <vt:lpstr>Conclusion</vt:lpstr>
      <vt:lpstr>References</vt:lpstr>
      <vt:lpstr>Additional related work</vt:lpstr>
      <vt:lpstr>Backup Slides</vt:lpstr>
      <vt:lpstr>Interface to GeePS-managed buffer</vt:lpstr>
      <vt:lpstr>Data placement policy</vt:lpstr>
      <vt:lpstr>Data placement policy</vt:lpstr>
      <vt:lpstr>Image classification accuracy</vt:lpstr>
      <vt:lpstr>Training throughput (more)</vt:lpstr>
      <vt:lpstr>Per-layer memory usage</vt:lpstr>
      <vt:lpstr>Throughput vs. memory budget</vt:lpstr>
      <vt:lpstr>Larger models</vt:lpstr>
      <vt:lpstr>Layer-by-layer computation for DNN</vt:lpstr>
      <vt:lpstr>Computation vs. stall times</vt:lpstr>
      <vt:lpstr>Computation vs. stall times (more)</vt:lpstr>
      <vt:lpstr>Convergence with data staleness</vt:lpstr>
    </vt:vector>
  </TitlesOfParts>
  <Company>Parallel Data Laboratory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 Digney</dc:creator>
  <cp:lastModifiedBy>cui</cp:lastModifiedBy>
  <cp:revision>2528</cp:revision>
  <dcterms:created xsi:type="dcterms:W3CDTF">1999-10-15T19:11:16Z</dcterms:created>
  <dcterms:modified xsi:type="dcterms:W3CDTF">2016-04-19T10:23:18Z</dcterms:modified>
</cp:coreProperties>
</file>