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56" r:id="rId2"/>
    <p:sldId id="328" r:id="rId3"/>
    <p:sldId id="365" r:id="rId4"/>
    <p:sldId id="367" r:id="rId5"/>
    <p:sldId id="366" r:id="rId6"/>
    <p:sldId id="334" r:id="rId7"/>
    <p:sldId id="300" r:id="rId8"/>
    <p:sldId id="297" r:id="rId9"/>
    <p:sldId id="371" r:id="rId10"/>
    <p:sldId id="296" r:id="rId11"/>
    <p:sldId id="336" r:id="rId12"/>
    <p:sldId id="301" r:id="rId13"/>
    <p:sldId id="370" r:id="rId14"/>
    <p:sldId id="369" r:id="rId15"/>
    <p:sldId id="302" r:id="rId16"/>
    <p:sldId id="338" r:id="rId17"/>
    <p:sldId id="378" r:id="rId18"/>
    <p:sldId id="312" r:id="rId19"/>
    <p:sldId id="325" r:id="rId20"/>
    <p:sldId id="285" r:id="rId21"/>
    <p:sldId id="368" r:id="rId22"/>
    <p:sldId id="305" r:id="rId23"/>
    <p:sldId id="306" r:id="rId24"/>
    <p:sldId id="326" r:id="rId25"/>
    <p:sldId id="310" r:id="rId26"/>
    <p:sldId id="295" r:id="rId27"/>
    <p:sldId id="337" r:id="rId28"/>
    <p:sldId id="330" r:id="rId29"/>
    <p:sldId id="347" r:id="rId30"/>
    <p:sldId id="348" r:id="rId31"/>
    <p:sldId id="349" r:id="rId32"/>
    <p:sldId id="346" r:id="rId33"/>
    <p:sldId id="350" r:id="rId34"/>
    <p:sldId id="351" r:id="rId35"/>
    <p:sldId id="352" r:id="rId36"/>
    <p:sldId id="353" r:id="rId37"/>
    <p:sldId id="331" r:id="rId38"/>
    <p:sldId id="320" r:id="rId39"/>
    <p:sldId id="318" r:id="rId40"/>
    <p:sldId id="319" r:id="rId41"/>
    <p:sldId id="321" r:id="rId42"/>
    <p:sldId id="332" r:id="rId43"/>
    <p:sldId id="287" r:id="rId44"/>
    <p:sldId id="360" r:id="rId45"/>
    <p:sldId id="361" r:id="rId46"/>
    <p:sldId id="372" r:id="rId47"/>
    <p:sldId id="363" r:id="rId48"/>
    <p:sldId id="286" r:id="rId49"/>
    <p:sldId id="354" r:id="rId50"/>
    <p:sldId id="355" r:id="rId51"/>
    <p:sldId id="374" r:id="rId52"/>
    <p:sldId id="357" r:id="rId53"/>
    <p:sldId id="322" r:id="rId54"/>
    <p:sldId id="293" r:id="rId55"/>
    <p:sldId id="323" r:id="rId56"/>
    <p:sldId id="316" r:id="rId57"/>
    <p:sldId id="317" r:id="rId58"/>
    <p:sldId id="377" r:id="rId59"/>
    <p:sldId id="340" r:id="rId60"/>
    <p:sldId id="281" r:id="rId61"/>
    <p:sldId id="283" r:id="rId62"/>
    <p:sldId id="303" r:id="rId63"/>
    <p:sldId id="309" r:id="rId64"/>
    <p:sldId id="324" r:id="rId65"/>
    <p:sldId id="327" r:id="rId66"/>
    <p:sldId id="313" r:id="rId67"/>
    <p:sldId id="315" r:id="rId68"/>
    <p:sldId id="308" r:id="rId69"/>
    <p:sldId id="307" r:id="rId70"/>
    <p:sldId id="364" r:id="rId71"/>
    <p:sldId id="358" r:id="rId72"/>
    <p:sldId id="373" r:id="rId73"/>
    <p:sldId id="375" r:id="rId74"/>
    <p:sldId id="376" r:id="rId75"/>
    <p:sldId id="379" r:id="rId76"/>
  </p:sldIdLst>
  <p:sldSz cx="9144000" cy="6858000" type="screen4x3"/>
  <p:notesSz cx="7010400" cy="92964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003399"/>
    <a:srgbClr val="9A523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86" autoAdjust="0"/>
    <p:restoredTop sz="59194" autoAdjust="0"/>
  </p:normalViewPr>
  <p:slideViewPr>
    <p:cSldViewPr snapToGrid="0">
      <p:cViewPr>
        <p:scale>
          <a:sx n="50" d="100"/>
          <a:sy n="50" d="100"/>
        </p:scale>
        <p:origin x="-1614" y="90"/>
      </p:cViewPr>
      <p:guideLst>
        <p:guide orient="horz" pos="2160"/>
        <p:guide pos="2880"/>
      </p:guideLst>
    </p:cSldViewPr>
  </p:slideViewPr>
  <p:outlineViewPr>
    <p:cViewPr>
      <p:scale>
        <a:sx n="33" d="100"/>
        <a:sy n="33" d="100"/>
      </p:scale>
      <p:origin x="42" y="23604"/>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57" d="100"/>
          <a:sy n="57" d="100"/>
        </p:scale>
        <p:origin x="-2604" y="-7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62F2DAC2-A7A3-45CA-A8C8-595703B92277}" type="datetimeFigureOut">
              <a:rPr lang="zh-CN" altLang="en-US" smtClean="0"/>
              <a:pPr/>
              <a:t>2013/11/1</a:t>
            </a:fld>
            <a:endParaRPr lang="zh-CN" altLang="en-US"/>
          </a:p>
        </p:txBody>
      </p:sp>
      <p:sp>
        <p:nvSpPr>
          <p:cNvPr id="4" name="页脚占位符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5BD2C3-DE39-44D3-BC7F-25948C11482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endParaRPr lang="zh-CN" altLang="zh-CN"/>
          </a:p>
        </p:txBody>
      </p:sp>
      <p:sp>
        <p:nvSpPr>
          <p:cNvPr id="6147" name="Rectangle 3"/>
          <p:cNvSpPr>
            <a:spLocks noGrp="1" noChangeArrowheads="1"/>
          </p:cNvSpPr>
          <p:nvPr>
            <p:ph type="dt" idx="1"/>
          </p:nvPr>
        </p:nvSpPr>
        <p:spPr bwMode="auto">
          <a:xfrm>
            <a:off x="3972561"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endParaRPr lang="zh-CN" altLang="zh-CN"/>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4721" y="4415790"/>
            <a:ext cx="514096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581"/>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endParaRPr lang="zh-CN" altLang="zh-CN"/>
          </a:p>
        </p:txBody>
      </p:sp>
      <p:sp>
        <p:nvSpPr>
          <p:cNvPr id="6151" name="Rectangle 7"/>
          <p:cNvSpPr>
            <a:spLocks noGrp="1" noChangeArrowheads="1"/>
          </p:cNvSpPr>
          <p:nvPr>
            <p:ph type="sldNum" sz="quarter" idx="5"/>
          </p:nvPr>
        </p:nvSpPr>
        <p:spPr bwMode="auto">
          <a:xfrm>
            <a:off x="3972561" y="8831581"/>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fld id="{89FE48F6-A58A-474B-A658-F0ADC123992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Hi everyone, in</a:t>
            </a:r>
            <a:r>
              <a:rPr lang="en-US" altLang="zh-CN" baseline="0" dirty="0" smtClean="0"/>
              <a:t> this talk I will talk about our current research about exploiting bounded staleness to speed up big data analytics. This is a collaborative work with </a:t>
            </a:r>
            <a:r>
              <a:rPr lang="en-US" altLang="zh-CN" baseline="0" dirty="0" err="1" smtClean="0"/>
              <a:t>james</a:t>
            </a:r>
            <a:r>
              <a:rPr lang="en-US" altLang="zh-CN" baseline="0" dirty="0" smtClean="0"/>
              <a:t> </a:t>
            </a:r>
            <a:r>
              <a:rPr lang="en-US" altLang="zh-CN" baseline="0" dirty="0" err="1" smtClean="0"/>
              <a:t>cipar</a:t>
            </a:r>
            <a:r>
              <a:rPr lang="en-US" altLang="zh-CN" baseline="0" dirty="0" smtClean="0"/>
              <a:t> and </a:t>
            </a:r>
            <a:r>
              <a:rPr lang="en-US" altLang="zh-CN" baseline="0" dirty="0" err="1" smtClean="0"/>
              <a:t>qirong</a:t>
            </a:r>
            <a:r>
              <a:rPr lang="en-US" altLang="zh-CN" baseline="0" dirty="0" smtClean="0"/>
              <a:t> ho.</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Actually we can control t</a:t>
            </a:r>
            <a:r>
              <a:rPr lang="en-US" altLang="zh-CN" dirty="0" smtClean="0"/>
              <a:t>he amount of </a:t>
            </a:r>
            <a:r>
              <a:rPr lang="en-US" altLang="zh-CN" baseline="0" dirty="0" smtClean="0"/>
              <a:t>data staleness in BSP. </a:t>
            </a:r>
            <a:r>
              <a:rPr lang="en-US" altLang="zh-CN" dirty="0" smtClean="0"/>
              <a:t>For a general BSP model, one clock is not necessarily one</a:t>
            </a:r>
            <a:r>
              <a:rPr lang="en-US" altLang="zh-CN" baseline="0" dirty="0" smtClean="0"/>
              <a:t> iteration. Instead, the amount of work between barriers can be arbitrarily chosen. And we call this amount of work between barriers as work-per-clock. By changing work-per-clock, we can explicitly control data staleness. A larger work-per-clock makes the program go faster by reducing the frequency of synchronization and but also makes the data being more stale. </a:t>
            </a:r>
          </a:p>
          <a:p>
            <a:endParaRPr lang="en-US" altLang="zh-CN" baseline="0" dirty="0" smtClean="0"/>
          </a:p>
          <a:p>
            <a:r>
              <a:rPr lang="en-US" altLang="zh-CN" baseline="0" dirty="0" smtClean="0"/>
              <a:t>In order to distinguish this general use of BSP, where work per clock can be arbitrarily chosen, with machine learning people’s common use of BSP, where one clock is one iteration. We call it arbitrarily-sized BSP, or A-BSP in this talk.</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Even</a:t>
            </a:r>
            <a:r>
              <a:rPr lang="en-US" altLang="zh-CN" baseline="0" dirty="0" smtClean="0"/>
              <a:t> though we can reduce synchronization overhead by changing work per clock in A-BSP, it still has the fundamental problem of stragglers. Because all threads have to wait at the barrier, a slow thread will slow down everyone. In a large system, where stragglers are common, it can have considerable overhead. </a:t>
            </a:r>
          </a:p>
          <a:p>
            <a:endParaRPr lang="en-US" altLang="zh-CN" baseline="0" dirty="0" smtClean="0"/>
          </a:p>
          <a:p>
            <a:r>
              <a:rPr lang="en-US" altLang="zh-CN" baseline="0" dirty="0" smtClean="0"/>
              <a:t>There can be many reasons for stragglers, examples include lost of network packets, SSD cleaning, and also software background works like garbage collection.</a:t>
            </a:r>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To solve the straggler problem,</a:t>
            </a:r>
            <a:r>
              <a:rPr lang="en-US" altLang="zh-CN" baseline="0" dirty="0" smtClean="0"/>
              <a:t> we propose a new parallel model, called stale synchronous parallel, or SSP. SSP is an </a:t>
            </a:r>
            <a:r>
              <a:rPr lang="en-US" altLang="zh-CN" baseline="0" dirty="0" err="1" smtClean="0"/>
              <a:t>extention</a:t>
            </a:r>
            <a:r>
              <a:rPr lang="en-US" altLang="zh-CN" baseline="0" dirty="0" smtClean="0"/>
              <a:t> of A-BSP.</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In SSP, the execution is still divided into clocks, where work per clock can be arbitrarily chosen.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But instead of having a barrier at the end of each clock, in SSP, threads are allowed to be some number of clocks ahead of the slowest thread, which is controlled by a slack parameter.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latin typeface="Times New Roman" pitchFamily="18" charset="0"/>
                <a:ea typeface="+mn-ea"/>
                <a:cs typeface="+mn-cs"/>
              </a:rPr>
              <a:t>So in SSP, different threads can be doing the work of different clocks, as long as the fastest one is no more than slack</a:t>
            </a:r>
            <a:r>
              <a:rPr lang="en-US" altLang="zh-CN" sz="1200" b="0" i="0" kern="1200" baseline="0" dirty="0" smtClean="0">
                <a:solidFill>
                  <a:schemeClr val="tx1"/>
                </a:solidFill>
                <a:latin typeface="Times New Roman" pitchFamily="18" charset="0"/>
                <a:ea typeface="+mn-ea"/>
                <a:cs typeface="+mn-cs"/>
              </a:rPr>
              <a:t> clocks </a:t>
            </a:r>
            <a:r>
              <a:rPr lang="en-US" altLang="zh-CN" sz="1200" b="0" i="0" kern="1200" dirty="0" smtClean="0">
                <a:solidFill>
                  <a:schemeClr val="tx1"/>
                </a:solidFill>
                <a:latin typeface="Times New Roman" pitchFamily="18" charset="0"/>
                <a:ea typeface="+mn-ea"/>
                <a:cs typeface="+mn-cs"/>
              </a:rPr>
              <a:t>ahead of the slowest one. While in A-BSP, all threads have to be working on the same clock at the same time.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With a larger slack, the data tends to be more stale. So, we can explicitly control data staleness by changing the slack parameter.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And the slack also makes SSP tolerant of transient stragglers, which I will show in the experiments.</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 will first discuss the data staleness bound of these different parallel models here.</a:t>
            </a:r>
          </a:p>
          <a:p>
            <a:r>
              <a:rPr lang="en-US" altLang="zh-CN" dirty="0" smtClean="0"/>
              <a:t>Back to the sequential</a:t>
            </a:r>
            <a:r>
              <a:rPr lang="en-US" altLang="zh-CN" baseline="0" dirty="0" smtClean="0"/>
              <a:t> </a:t>
            </a:r>
            <a:r>
              <a:rPr lang="en-US" altLang="zh-CN" dirty="0" smtClean="0"/>
              <a:t>execution diagram, now </a:t>
            </a:r>
            <a:r>
              <a:rPr lang="en-US" altLang="zh-CN" baseline="0" dirty="0" smtClean="0"/>
              <a:t>we assign IDs to the each piece of input data.</a:t>
            </a:r>
          </a:p>
          <a:p>
            <a:endParaRPr lang="en-US" altLang="zh-CN" baseline="0" dirty="0" smtClean="0"/>
          </a:p>
          <a:p>
            <a:r>
              <a:rPr lang="en-US" altLang="zh-CN" baseline="0" dirty="0" smtClean="0"/>
              <a:t>In each iteration, there’re 6 units of work, a, b, up to f. For the sequential execution, the program goes through each unit of work one by one, and then goes back to the beginning and starts the next iteration.</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When we</a:t>
            </a:r>
            <a:r>
              <a:rPr lang="en-US" altLang="zh-CN" baseline="0" dirty="0" smtClean="0"/>
              <a:t> have multiple threads, the work is partitioned. Here each thread takes two pieces of the input data, and concurrently iterates on that data, and makes updates to the globally shared model parameters.</a:t>
            </a:r>
          </a:p>
          <a:p>
            <a:endParaRPr lang="en-US" altLang="zh-CN" baseline="0" dirty="0" smtClean="0"/>
          </a:p>
          <a:p>
            <a:r>
              <a:rPr lang="en-US" altLang="zh-CN" baseline="0" dirty="0" smtClean="0"/>
              <a:t>We investigate data staleness by comparing this parallel execution with the original sequential one.</a:t>
            </a:r>
            <a:endParaRPr lang="en-US" altLang="zh-CN"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We use a </a:t>
            </a:r>
            <a:r>
              <a:rPr lang="en-US" altLang="zh-CN" baseline="0" dirty="0" err="1" smtClean="0"/>
              <a:t>tuple</a:t>
            </a:r>
            <a:r>
              <a:rPr lang="en-US" altLang="zh-CN" baseline="0" dirty="0" smtClean="0"/>
              <a:t> </a:t>
            </a:r>
            <a:r>
              <a:rPr lang="en-US" altLang="zh-CN" baseline="0" dirty="0" err="1" smtClean="0"/>
              <a:t>i,j</a:t>
            </a:r>
            <a:r>
              <a:rPr lang="en-US" altLang="zh-CN" baseline="0" dirty="0" smtClean="0"/>
              <a:t> to represent the work unit j of iteration </a:t>
            </a:r>
            <a:r>
              <a:rPr lang="en-US" altLang="zh-CN" baseline="0" dirty="0" err="1" smtClean="0"/>
              <a:t>i</a:t>
            </a:r>
            <a:r>
              <a:rPr lang="en-US" altLang="zh-CN" baseline="0" dirty="0" smtClean="0"/>
              <a:t> of the original sequential execution. So </a:t>
            </a:r>
            <a:r>
              <a:rPr lang="en-US" altLang="zh-CN" baseline="0" dirty="0" err="1" smtClean="0"/>
              <a:t>i</a:t>
            </a:r>
            <a:r>
              <a:rPr lang="en-US" altLang="zh-CN" baseline="0" dirty="0" smtClean="0"/>
              <a:t> is iteration number, j is work ID, which is a, b, c, up to f. The work is divided among 3 threads.</a:t>
            </a:r>
          </a:p>
          <a:p>
            <a:endParaRPr lang="en-US" altLang="zh-CN" dirty="0" smtClean="0"/>
          </a:p>
          <a:p>
            <a:r>
              <a:rPr lang="en-US" altLang="zh-CN" dirty="0" smtClean="0"/>
              <a:t>When</a:t>
            </a:r>
            <a:r>
              <a:rPr lang="en-US" altLang="zh-CN" baseline="0" dirty="0" smtClean="0"/>
              <a:t> we are doing bulk synchronous parallel, work per clock is one iteration, which means we have a barrier every one iteration of work.</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(hit)</a:t>
            </a:r>
          </a:p>
          <a:p>
            <a:r>
              <a:rPr lang="en-US" altLang="zh-CN" baseline="0" dirty="0" smtClean="0"/>
              <a:t>When all threads complete the work of iteration 2, they wait for everyone to reach the barrier. Here, this 2-a means work a of iteration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(hit)</a:t>
            </a:r>
          </a:p>
          <a:p>
            <a:r>
              <a:rPr lang="en-US" altLang="zh-CN" baseline="0" dirty="0" smtClean="0"/>
              <a:t>Then, they start iteration 3, blocked by the barrier, and then start iteration 4.</a:t>
            </a:r>
          </a:p>
          <a:p>
            <a:endParaRPr lang="en-US" altLang="zh-CN" baseline="0" dirty="0" smtClean="0"/>
          </a:p>
          <a:p>
            <a:r>
              <a:rPr lang="en-US" altLang="zh-CN" baseline="0" dirty="0" smtClean="0"/>
              <a:t>For data staleness. When thread-3 is doing work 4-f, it can only see the updates before the last barrier, and the updates from these 5 shaded work units are not necessarily visible.</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When we do A-BSP</a:t>
            </a:r>
            <a:r>
              <a:rPr lang="en-US" altLang="zh-CN" baseline="0" dirty="0" smtClean="0"/>
              <a:t> parallel, with work per clock being two iterations, </a:t>
            </a:r>
          </a:p>
          <a:p>
            <a:r>
              <a:rPr lang="en-US" altLang="zh-CN" baseline="0" dirty="0" smtClean="0"/>
              <a:t>The execution is divided into 2 clocks instead of 4, and we have barriers every two iterations of work.</a:t>
            </a:r>
          </a:p>
          <a:p>
            <a:endParaRPr lang="en-US" altLang="zh-CN" baseline="0" dirty="0" smtClean="0"/>
          </a:p>
          <a:p>
            <a:r>
              <a:rPr lang="en-US" altLang="zh-CN" baseline="0" dirty="0" smtClean="0"/>
              <a:t>When thread-3 is doing work 4-f, it sees the updates before the last barrier.</a:t>
            </a:r>
          </a:p>
          <a:p>
            <a:r>
              <a:rPr lang="en-US" altLang="zh-CN" baseline="0" dirty="0" smtClean="0"/>
              <a:t>And these eleven shaded updates </a:t>
            </a:r>
            <a:r>
              <a:rPr lang="en-US" altLang="zh-CN" sz="1200" b="0" i="0" kern="1200" dirty="0" smtClean="0">
                <a:solidFill>
                  <a:schemeClr val="tx1"/>
                </a:solidFill>
                <a:latin typeface="Times New Roman" pitchFamily="18" charset="0"/>
                <a:ea typeface="+mn-ea"/>
                <a:cs typeface="+mn-cs"/>
              </a:rPr>
              <a:t>might not be visible.</a:t>
            </a:r>
          </a:p>
          <a:p>
            <a:r>
              <a:rPr lang="en-US" altLang="zh-CN" sz="1200" b="0" i="0" kern="1200" baseline="0" dirty="0" smtClean="0">
                <a:solidFill>
                  <a:schemeClr val="tx1"/>
                </a:solidFill>
                <a:latin typeface="Times New Roman" pitchFamily="18" charset="0"/>
                <a:ea typeface="+mn-ea"/>
                <a:cs typeface="+mn-cs"/>
              </a:rPr>
              <a:t>Compared with the BSP case, we have only half the number of barriers here, but data staleness is doubled.</a:t>
            </a:r>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Let’s see what happens</a:t>
            </a:r>
            <a:r>
              <a:rPr lang="en-US" altLang="zh-CN" baseline="0" dirty="0" smtClean="0"/>
              <a:t> for SSP.</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When</a:t>
            </a:r>
            <a:r>
              <a:rPr lang="en-US" altLang="zh-CN" baseline="0" dirty="0" smtClean="0"/>
              <a:t> we are doing SSP with work per clock being one iteration and a slack of one clock, the execution is also divided into 4 clocks, but we don’t have barriers at the end of each clock. The progress of each thread is flexible.</a:t>
            </a:r>
          </a:p>
          <a:p>
            <a:r>
              <a:rPr lang="en-US" altLang="zh-CN" baseline="0" dirty="0" smtClean="0"/>
              <a:t>Here, thread 3 starts the work of clock 3 even though other threads have not finished clock 2. And thread 1 catches up in the next clock. The threads don’t need to wait as long as their progress doesn’t differ too much.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Let’s see the maximum data staleness here. When thread-3 is doing work 4-f, because of the slack of one clock, it is only guaranteed to see updates before clock 3. Updates of clock 3 and clock 4 are not necessarily </a:t>
            </a:r>
            <a:r>
              <a:rPr lang="en-US" altLang="zh-CN" sz="1200" b="0" i="0" kern="1200" dirty="0" smtClean="0">
                <a:solidFill>
                  <a:schemeClr val="tx1"/>
                </a:solidFill>
                <a:latin typeface="Times New Roman" pitchFamily="18" charset="0"/>
                <a:ea typeface="+mn-ea"/>
                <a:cs typeface="+mn-cs"/>
              </a:rPr>
              <a:t>visible.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latin typeface="Times New Roman" pitchFamily="18" charset="0"/>
                <a:ea typeface="+mn-ea"/>
                <a:cs typeface="+mn-cs"/>
              </a:rPr>
              <a:t>(hit)</a:t>
            </a:r>
            <a:br>
              <a:rPr lang="en-US" altLang="zh-CN" sz="1200" b="0" i="0" kern="1200" dirty="0" smtClean="0">
                <a:solidFill>
                  <a:schemeClr val="tx1"/>
                </a:solidFill>
                <a:latin typeface="Times New Roman" pitchFamily="18" charset="0"/>
                <a:ea typeface="+mn-ea"/>
                <a:cs typeface="+mn-cs"/>
              </a:rPr>
            </a:br>
            <a:r>
              <a:rPr lang="en-US" altLang="zh-CN" sz="1200" b="0" i="0" kern="1200" dirty="0" smtClean="0">
                <a:solidFill>
                  <a:schemeClr val="tx1"/>
                </a:solidFill>
                <a:latin typeface="Times New Roman" pitchFamily="18" charset="0"/>
                <a:ea typeface="+mn-ea"/>
                <a:cs typeface="+mn-cs"/>
              </a:rPr>
              <a:t>We</a:t>
            </a:r>
            <a:r>
              <a:rPr lang="en-US" altLang="zh-CN" sz="1200" b="0" i="0" kern="1200" baseline="0" dirty="0" smtClean="0">
                <a:solidFill>
                  <a:schemeClr val="tx1"/>
                </a:solidFill>
                <a:latin typeface="Times New Roman" pitchFamily="18" charset="0"/>
                <a:ea typeface="+mn-ea"/>
                <a:cs typeface="+mn-cs"/>
              </a:rPr>
              <a:t> find that the data staleness bound of this SSP example is the same as the previous A-BSP one, but SSP allows more flexibility in the progress of threads.</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In general, we have the following formula for the data staleness bound of an SSP execution.</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summary, A-BSP is a special</a:t>
            </a:r>
            <a:r>
              <a:rPr lang="en-US" altLang="zh-CN" baseline="0" dirty="0" smtClean="0"/>
              <a:t> case of SSP where the slack is always zero.</a:t>
            </a:r>
          </a:p>
          <a:p>
            <a:r>
              <a:rPr lang="en-US" altLang="zh-CN" baseline="0" dirty="0" smtClean="0"/>
              <a:t>And in terms of data staleness bound, all SSP configuration has a counterpart of an A-BSP one that provides the same data staleness guarantee.</a:t>
            </a:r>
          </a:p>
          <a:p>
            <a:endParaRPr lang="en-US" altLang="zh-CN" baseline="0" dirty="0" smtClean="0"/>
          </a:p>
          <a:p>
            <a:r>
              <a:rPr lang="en-US" altLang="zh-CN" dirty="0" smtClean="0"/>
              <a:t>Because</a:t>
            </a:r>
            <a:r>
              <a:rPr lang="en-US" altLang="zh-CN" baseline="0" dirty="0" smtClean="0"/>
              <a:t> of </a:t>
            </a:r>
            <a:r>
              <a:rPr lang="en-US" altLang="zh-CN" dirty="0" smtClean="0"/>
              <a:t>the slack, the SSP execution is more flexible and allows some threads being</a:t>
            </a:r>
            <a:r>
              <a:rPr lang="en-US" altLang="zh-CN" baseline="0" dirty="0" smtClean="0"/>
              <a:t> temporarily slower. It can be understood as a pipelined version of A-BSP that can tolerate transient stragglers.</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 I</a:t>
            </a:r>
            <a:r>
              <a:rPr lang="en-US" altLang="zh-CN" baseline="0" dirty="0" smtClean="0"/>
              <a:t> will talk about our prototype system that supports SSP, called </a:t>
            </a:r>
            <a:r>
              <a:rPr lang="en-US" altLang="zh-CN" baseline="0" dirty="0" err="1" smtClean="0"/>
              <a:t>LazyTable</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Firstly, I</a:t>
            </a:r>
            <a:r>
              <a:rPr lang="en-US" altLang="zh-CN" baseline="0" dirty="0" smtClean="0"/>
              <a:t> will describe the background of big data analytics and the problems that we are going to solve.</a:t>
            </a:r>
          </a:p>
          <a:p>
            <a:endParaRPr lang="en-US" altLang="zh-CN" baseline="0" dirty="0" smtClean="0"/>
          </a:p>
          <a:p>
            <a:r>
              <a:rPr lang="en-US" altLang="zh-CN" baseline="0" dirty="0" smtClean="0"/>
              <a:t>Suppose we have some huge input data, which can be a set of </a:t>
            </a:r>
            <a:r>
              <a:rPr lang="en-US" altLang="zh-CN" baseline="0" dirty="0" err="1" smtClean="0"/>
              <a:t>webpages</a:t>
            </a:r>
            <a:r>
              <a:rPr lang="en-US" altLang="zh-CN" baseline="0" dirty="0" smtClean="0"/>
              <a:t>, documents, or etc.</a:t>
            </a:r>
          </a:p>
          <a:p>
            <a:r>
              <a:rPr lang="en-US" altLang="zh-CN" baseline="0" dirty="0" smtClean="0"/>
              <a:t>Based on the application, we design a model that tries to explain the input data. </a:t>
            </a:r>
          </a:p>
          <a:p>
            <a:r>
              <a:rPr lang="en-US" altLang="zh-CN" baseline="0" dirty="0" smtClean="0"/>
              <a:t>And we build a program to solve the model parameters. </a:t>
            </a:r>
          </a:p>
          <a:p>
            <a:endParaRPr lang="en-US" altLang="zh-CN" baseline="0" dirty="0" smtClean="0"/>
          </a:p>
          <a:p>
            <a:r>
              <a:rPr lang="en-US" altLang="zh-CN" baseline="0" dirty="0" smtClean="0"/>
              <a:t>The algorithm of this program is usually iterative. That is, it firstly make an initial guess of the model parameters, which can be totally random. Then it looks at the input data, one after another, and adjust the model parameters based on the input. Since the adjustment coming from one data piece can be changed by another one, the program needs to go through the input data multiple times, until the model parameters converge. And we call one sweep of the input data as one iteration of the program.</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LazyTable</a:t>
            </a:r>
            <a:r>
              <a:rPr lang="en-US" altLang="zh-CN" dirty="0" smtClean="0"/>
              <a:t> is a parameter server</a:t>
            </a:r>
            <a:r>
              <a:rPr lang="en-US" altLang="zh-CN" baseline="0" dirty="0" smtClean="0"/>
              <a:t> that synchronize the global shared data for big data applications.</a:t>
            </a:r>
          </a:p>
          <a:p>
            <a:r>
              <a:rPr lang="en-US" altLang="zh-CN" baseline="0" dirty="0" smtClean="0"/>
              <a:t>It supports the SSP model, and also the A-BSP model by using a slack of zero.</a:t>
            </a:r>
          </a:p>
          <a:p>
            <a:endParaRPr lang="en-US" altLang="zh-CN" baseline="0" dirty="0" smtClean="0"/>
          </a:p>
          <a:p>
            <a:r>
              <a:rPr lang="en-US" altLang="zh-CN" baseline="0" dirty="0" err="1" smtClean="0"/>
              <a:t>LazyTable</a:t>
            </a:r>
            <a:r>
              <a:rPr lang="en-US" altLang="zh-CN" baseline="0" dirty="0" smtClean="0"/>
              <a:t> is composed of a cluster of tablet server processes and a client library.</a:t>
            </a:r>
          </a:p>
          <a:p>
            <a:r>
              <a:rPr lang="en-US" altLang="zh-CN" baseline="0" dirty="0" smtClean="0"/>
              <a:t> </a:t>
            </a:r>
          </a:p>
          <a:p>
            <a:r>
              <a:rPr lang="en-US" altLang="zh-CN" baseline="0" dirty="0" smtClean="0"/>
              <a:t>Each tablet server keeps one shard of the shared data. Currently we don’t do data replication across tablet servers.</a:t>
            </a:r>
          </a:p>
          <a:p>
            <a:r>
              <a:rPr lang="en-US" altLang="zh-CN" baseline="0" dirty="0" smtClean="0"/>
              <a:t>The application threads access the globally shared data through the client library.</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Let’s back to </a:t>
            </a:r>
            <a:r>
              <a:rPr lang="en-US" altLang="zh-CN" baseline="0" dirty="0" smtClean="0"/>
              <a:t>the execution diagram again.</a:t>
            </a:r>
          </a:p>
          <a:p>
            <a:endParaRPr lang="en-US" altLang="zh-CN" baseline="0" dirty="0" smtClean="0"/>
          </a:p>
          <a:p>
            <a:r>
              <a:rPr lang="en-US" altLang="zh-CN" baseline="0" dirty="0" smtClean="0"/>
              <a:t>Now the globally shared parameter data is stored in </a:t>
            </a:r>
            <a:r>
              <a:rPr lang="en-US" altLang="zh-CN" baseline="0" dirty="0" err="1" smtClean="0"/>
              <a:t>LazyTable</a:t>
            </a:r>
            <a:r>
              <a:rPr lang="en-US" altLang="zh-CN" baseline="0" dirty="0" smtClean="0"/>
              <a:t> and </a:t>
            </a:r>
            <a:r>
              <a:rPr lang="en-US" altLang="zh-CN" baseline="0" dirty="0" err="1" smtClean="0"/>
              <a:t>sharded</a:t>
            </a:r>
            <a:r>
              <a:rPr lang="en-US" altLang="zh-CN" baseline="0" dirty="0" smtClean="0"/>
              <a:t> among multiple tablet servers.</a:t>
            </a:r>
          </a:p>
          <a:p>
            <a:r>
              <a:rPr lang="en-US" altLang="zh-CN" baseline="0" dirty="0" smtClean="0"/>
              <a:t>And the computation threads access the shared data through </a:t>
            </a:r>
            <a:r>
              <a:rPr lang="en-US" altLang="zh-CN" baseline="0" dirty="0" err="1" smtClean="0"/>
              <a:t>LazyTable</a:t>
            </a:r>
            <a:r>
              <a:rPr lang="en-US" altLang="zh-CN" baseline="0" dirty="0" smtClean="0"/>
              <a:t> client library.</a:t>
            </a:r>
          </a:p>
          <a:p>
            <a:endParaRPr lang="en-US" altLang="zh-CN" dirty="0" smtClean="0"/>
          </a:p>
          <a:p>
            <a:r>
              <a:rPr lang="en-US" altLang="zh-CN" dirty="0" smtClean="0"/>
              <a:t>The </a:t>
            </a:r>
            <a:r>
              <a:rPr lang="en-US" altLang="zh-CN" baseline="0" dirty="0" smtClean="0"/>
              <a:t>tablet servers can be in the same set of machines as the </a:t>
            </a:r>
            <a:r>
              <a:rPr lang="en-US" altLang="zh-CN" dirty="0" smtClean="0"/>
              <a:t>application</a:t>
            </a:r>
            <a:r>
              <a:rPr lang="en-US" altLang="zh-CN" baseline="0" dirty="0" smtClean="0"/>
              <a:t> </a:t>
            </a:r>
            <a:r>
              <a:rPr lang="en-US" altLang="zh-CN" dirty="0" smtClean="0"/>
              <a:t>client</a:t>
            </a:r>
            <a:r>
              <a:rPr lang="en-US" altLang="zh-CN" baseline="0" dirty="0" smtClean="0"/>
              <a:t>s.</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Data</a:t>
            </a:r>
            <a:r>
              <a:rPr lang="en-US" altLang="zh-CN" baseline="0" dirty="0" smtClean="0"/>
              <a:t> in </a:t>
            </a:r>
            <a:r>
              <a:rPr lang="en-US" altLang="zh-CN" baseline="0" dirty="0" err="1" smtClean="0"/>
              <a:t>LazyTable</a:t>
            </a:r>
            <a:r>
              <a:rPr lang="en-US" altLang="zh-CN" baseline="0" dirty="0" smtClean="0"/>
              <a:t> is organized as a collection of rows.</a:t>
            </a:r>
          </a:p>
          <a:p>
            <a:r>
              <a:rPr lang="en-US" altLang="zh-CN" baseline="0" dirty="0" smtClean="0"/>
              <a:t>Each row is a unit of data that can be atomically accessed through the client library, and they are indexed by a key of table id and row id.</a:t>
            </a:r>
          </a:p>
          <a:p>
            <a:endParaRPr lang="en-US" altLang="zh-CN" baseline="0" dirty="0" smtClean="0">
              <a:solidFill>
                <a:schemeClr val="bg1">
                  <a:lumMod val="75000"/>
                </a:schemeClr>
              </a:solidFill>
            </a:endParaRPr>
          </a:p>
          <a:p>
            <a:r>
              <a:rPr lang="en-US" altLang="zh-CN" baseline="0" dirty="0" smtClean="0">
                <a:solidFill>
                  <a:schemeClr val="bg1">
                    <a:lumMod val="75000"/>
                  </a:schemeClr>
                </a:solidFill>
              </a:rPr>
              <a:t>The type of the row can be defined by the application. For the applications we have so far, it’s usually an STL vector or STL map.</a:t>
            </a:r>
          </a:p>
          <a:p>
            <a:r>
              <a:rPr lang="en-US" altLang="zh-CN" baseline="0" dirty="0" smtClean="0">
                <a:solidFill>
                  <a:schemeClr val="bg1">
                    <a:lumMod val="75000"/>
                  </a:schemeClr>
                </a:solidFill>
              </a:rPr>
              <a:t>And a row is a natural representation of mathematical vectors in big data algorithms.</a:t>
            </a:r>
          </a:p>
          <a:p>
            <a:endParaRPr lang="zh-CN" altLang="en-US" dirty="0">
              <a:solidFill>
                <a:schemeClr val="bg1">
                  <a:lumMod val="75000"/>
                </a:schemeClr>
              </a:solidFill>
            </a:endParaRP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primary interface</a:t>
            </a:r>
            <a:r>
              <a:rPr lang="en-US" altLang="zh-CN" baseline="0" dirty="0" smtClean="0"/>
              <a:t> of </a:t>
            </a:r>
            <a:r>
              <a:rPr lang="en-US" altLang="zh-CN" dirty="0" err="1" smtClean="0"/>
              <a:t>LazyTable</a:t>
            </a:r>
            <a:r>
              <a:rPr lang="en-US" altLang="zh-CN" dirty="0" smtClean="0"/>
              <a:t> is read and</a:t>
            </a:r>
            <a:r>
              <a:rPr lang="en-US" altLang="zh-CN" baseline="0" dirty="0" smtClean="0"/>
              <a:t> update. </a:t>
            </a:r>
          </a:p>
          <a:p>
            <a:r>
              <a:rPr lang="en-US" altLang="zh-CN" baseline="0" dirty="0" smtClean="0"/>
              <a:t>What makes special about </a:t>
            </a:r>
            <a:r>
              <a:rPr lang="en-US" altLang="zh-CN" baseline="0" dirty="0" err="1" smtClean="0"/>
              <a:t>LazyTable</a:t>
            </a:r>
            <a:r>
              <a:rPr lang="en-US" altLang="zh-CN" baseline="0" dirty="0" smtClean="0"/>
              <a:t> is that with each read operation, the application can provide a slack parameter, which is essentially the freshness requirement of the data. The calling thread is blocked when the data within the freshness requirement is not available. For example, when some other threads are falling behind by too far.</a:t>
            </a:r>
            <a:endParaRPr lang="en-US" altLang="zh-CN" baseline="0" dirty="0"/>
          </a:p>
          <a:p>
            <a:endParaRPr lang="en-US" altLang="zh-CN" baseline="0" dirty="0" smtClean="0"/>
          </a:p>
          <a:p>
            <a:r>
              <a:rPr lang="en-US" altLang="zh-CN" baseline="0" dirty="0" smtClean="0"/>
              <a:t>And </a:t>
            </a:r>
            <a:r>
              <a:rPr lang="en-US" altLang="zh-CN" baseline="0" dirty="0" err="1" smtClean="0"/>
              <a:t>LazyTable</a:t>
            </a:r>
            <a:r>
              <a:rPr lang="en-US" altLang="zh-CN" baseline="0" dirty="0" smtClean="0"/>
              <a:t> keeps track of the progress of each thread through the clock function. After finishing one clock of work, each thread should call the clock function. And after that, all updates from this clock are committed to the tablet servers. </a:t>
            </a:r>
          </a:p>
          <a:p>
            <a:r>
              <a:rPr lang="en-US" altLang="zh-CN" baseline="0" dirty="0" err="1" smtClean="0"/>
              <a:t>LazyTable</a:t>
            </a:r>
            <a:r>
              <a:rPr lang="en-US" altLang="zh-CN" baseline="0" dirty="0" smtClean="0"/>
              <a:t> doesn’t synchronize threads using barriers. Instead, the read operation forces the threads to wait when some other threads are being too slow.</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 will not</a:t>
            </a:r>
            <a:r>
              <a:rPr lang="en-US" altLang="zh-CN" baseline="0" dirty="0" smtClean="0"/>
              <a:t> talk about the implementation detail of </a:t>
            </a:r>
            <a:r>
              <a:rPr lang="en-US" altLang="zh-CN" baseline="0" dirty="0" err="1" smtClean="0"/>
              <a:t>LazyTable</a:t>
            </a:r>
            <a:r>
              <a:rPr lang="en-US" altLang="zh-CN" baseline="0" dirty="0" smtClean="0"/>
              <a:t> in this talk.</a:t>
            </a:r>
          </a:p>
          <a:p>
            <a:endParaRPr lang="en-US" altLang="zh-CN" baseline="0" dirty="0" smtClean="0"/>
          </a:p>
          <a:p>
            <a:r>
              <a:rPr lang="en-US" altLang="zh-CN" baseline="0" dirty="0" smtClean="0"/>
              <a:t>And I will show you the experiment results. </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By</a:t>
            </a:r>
            <a:r>
              <a:rPr lang="en-US" altLang="zh-CN" baseline="0" dirty="0" smtClean="0"/>
              <a:t> default, most experiments are conducted on 8 machines of our Susitna cluster. Each machine has 64 cores and 128 gigabytes memory.</a:t>
            </a:r>
          </a:p>
          <a:p>
            <a:endParaRPr lang="en-US" altLang="zh-CN" baseline="0" dirty="0" smtClean="0"/>
          </a:p>
          <a:p>
            <a:r>
              <a:rPr lang="en-US" altLang="zh-CN" baseline="0" dirty="0" smtClean="0"/>
              <a:t>On each machine, we run one client process and one tablet server process, and the client process creates the same number of computation threads the number of cores.</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run </a:t>
            </a:r>
            <a:r>
              <a:rPr lang="en-US" altLang="zh-CN" baseline="0" dirty="0" smtClean="0"/>
              <a:t>experiment on several real word big data applications. In this talk, I will only describe the results of one of the applications, Topic Modeling, and for other applications, we observed similar behaviors.</a:t>
            </a:r>
            <a:r>
              <a:rPr lang="en-US" altLang="zh-CN" dirty="0" smtClean="0"/>
              <a:t> </a:t>
            </a:r>
          </a:p>
          <a:p>
            <a:endParaRPr lang="en-US" altLang="zh-CN" baseline="0" dirty="0" smtClean="0"/>
          </a:p>
          <a:p>
            <a:r>
              <a:rPr lang="en-US" altLang="zh-CN" baseline="0" dirty="0" smtClean="0"/>
              <a:t>The topic modeling application is implemented using the Gibbs sampling algorithm on latent </a:t>
            </a:r>
            <a:r>
              <a:rPr lang="en-US" altLang="zh-CN" baseline="0" dirty="0" err="1" smtClean="0"/>
              <a:t>dirichlet</a:t>
            </a:r>
            <a:r>
              <a:rPr lang="en-US" altLang="zh-CN" baseline="0" dirty="0" smtClean="0"/>
              <a:t> allocation model.</a:t>
            </a:r>
          </a:p>
          <a:p>
            <a:r>
              <a:rPr lang="en-US" altLang="zh-CN" baseline="0" dirty="0" smtClean="0"/>
              <a:t>And we use a dataset called new </a:t>
            </a:r>
            <a:r>
              <a:rPr lang="en-US" altLang="zh-CN" baseline="0" dirty="0" err="1" smtClean="0"/>
              <a:t>york</a:t>
            </a:r>
            <a:r>
              <a:rPr lang="en-US" altLang="zh-CN" baseline="0" dirty="0" smtClean="0"/>
              <a:t> times, which contains three hundred thousand documents and one hundred million words in total.</a:t>
            </a:r>
          </a:p>
          <a:p>
            <a:r>
              <a:rPr lang="en-US" altLang="zh-CN" baseline="0" dirty="0" smtClean="0"/>
              <a:t>We define the quality of the solution as </a:t>
            </a:r>
            <a:r>
              <a:rPr lang="en-US" altLang="zh-CN" baseline="0" dirty="0" err="1" smtClean="0"/>
              <a:t>loglikelihood</a:t>
            </a:r>
            <a:r>
              <a:rPr lang="en-US" altLang="zh-CN" baseline="0" dirty="0" smtClean="0"/>
              <a:t>, which essentially means how likely the output model can generate the observed the data. So as the algorithm converges, </a:t>
            </a:r>
            <a:r>
              <a:rPr lang="en-US" altLang="zh-CN" baseline="0" dirty="0" err="1" smtClean="0"/>
              <a:t>loglikelihood</a:t>
            </a:r>
            <a:r>
              <a:rPr lang="en-US" altLang="zh-CN" baseline="0" dirty="0" smtClean="0"/>
              <a:t> becomes larger.</a:t>
            </a:r>
          </a:p>
          <a:p>
            <a:r>
              <a:rPr lang="en-US" altLang="zh-CN" baseline="0" dirty="0" smtClean="0"/>
              <a:t>And a larger value indicates better solution quality. </a:t>
            </a:r>
            <a:r>
              <a:rPr lang="en-US" altLang="zh-CN" sz="1200" b="0" i="0" kern="1200" dirty="0" smtClean="0">
                <a:solidFill>
                  <a:schemeClr val="tx1"/>
                </a:solidFill>
                <a:latin typeface="Times New Roman" pitchFamily="18" charset="0"/>
                <a:ea typeface="+mn-ea"/>
                <a:cs typeface="+mn-cs"/>
              </a:rPr>
              <a:t>It's common for the application</a:t>
            </a:r>
            <a:r>
              <a:rPr lang="en-US" altLang="zh-CN" sz="1200" b="0" i="0" kern="1200" baseline="0" dirty="0" smtClean="0">
                <a:solidFill>
                  <a:schemeClr val="tx1"/>
                </a:solidFill>
                <a:latin typeface="Times New Roman" pitchFamily="18" charset="0"/>
                <a:ea typeface="+mn-ea"/>
                <a:cs typeface="+mn-cs"/>
              </a:rPr>
              <a:t>s </a:t>
            </a:r>
            <a:r>
              <a:rPr lang="en-US" altLang="zh-CN" sz="1200" b="0" i="0" kern="1200" dirty="0" smtClean="0">
                <a:solidFill>
                  <a:schemeClr val="tx1"/>
                </a:solidFill>
                <a:latin typeface="Times New Roman" pitchFamily="18" charset="0"/>
                <a:ea typeface="+mn-ea"/>
                <a:cs typeface="+mn-cs"/>
              </a:rPr>
              <a:t>to run until the </a:t>
            </a:r>
            <a:r>
              <a:rPr lang="en-US" altLang="zh-CN" sz="1200" b="0" i="0" kern="1200" dirty="0" err="1" smtClean="0">
                <a:solidFill>
                  <a:schemeClr val="tx1"/>
                </a:solidFill>
                <a:latin typeface="Times New Roman" pitchFamily="18" charset="0"/>
                <a:ea typeface="+mn-ea"/>
                <a:cs typeface="+mn-cs"/>
              </a:rPr>
              <a:t>loglikelihood</a:t>
            </a:r>
            <a:r>
              <a:rPr lang="en-US" altLang="zh-CN" sz="1200" b="0" i="0" kern="1200" dirty="0" smtClean="0">
                <a:solidFill>
                  <a:schemeClr val="tx1"/>
                </a:solidFill>
                <a:latin typeface="Times New Roman" pitchFamily="18" charset="0"/>
                <a:ea typeface="+mn-ea"/>
                <a:cs typeface="+mn-cs"/>
              </a:rPr>
              <a:t> no longer changes significantly.</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Firstly, we will</a:t>
            </a:r>
            <a:r>
              <a:rPr lang="en-US" altLang="zh-CN" baseline="0" dirty="0" smtClean="0"/>
              <a:t> show the results of controlling data staleness in SSP and A-BSP.</a:t>
            </a:r>
          </a:p>
          <a:p>
            <a:r>
              <a:rPr lang="en-US" altLang="zh-CN" baseline="0" dirty="0" smtClean="0"/>
              <a:t>In SSP, we increase staleness by increasing slack, and in A-BSP, we increase staleness by increasing work per clock.</a:t>
            </a:r>
          </a:p>
          <a:p>
            <a:r>
              <a:rPr lang="en-US" altLang="zh-CN" baseline="0" dirty="0" smtClean="0"/>
              <a:t>And we will analyze the tradeoffs when we increase staleness.</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first graph shows</a:t>
            </a:r>
            <a:r>
              <a:rPr lang="en-US" altLang="zh-CN" baseline="0" dirty="0" smtClean="0"/>
              <a:t> how many iterations the program completes per second.</a:t>
            </a:r>
          </a:p>
          <a:p>
            <a:r>
              <a:rPr lang="en-US" altLang="zh-CN" baseline="0" dirty="0" smtClean="0"/>
              <a:t>The x-axis is time, and the y-axis is number of iterations completed.</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a:t>
            </a:r>
            <a:r>
              <a:rPr lang="en-US" altLang="zh-CN" baseline="0" dirty="0" smtClean="0"/>
              <a:t> use BSP as the baseline, where work per clock is one iteration and the slack is zero.</a:t>
            </a:r>
            <a:endParaRPr lang="en-US" altLang="zh-CN"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Because the input data is huge, so a sequential program is usually not acceptable.</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a:t>
            </a:r>
            <a:r>
              <a:rPr lang="en-US" altLang="zh-CN" baseline="0" dirty="0" smtClean="0"/>
              <a:t> do SSP, </a:t>
            </a:r>
            <a:r>
              <a:rPr lang="en-US" altLang="zh-CN" dirty="0" smtClean="0"/>
              <a:t>we increase</a:t>
            </a:r>
            <a:r>
              <a:rPr lang="en-US" altLang="zh-CN" baseline="0" dirty="0" smtClean="0"/>
              <a:t> the slack, and the curve shows that the iterations go faster with a slack of one clock.</a:t>
            </a:r>
          </a:p>
          <a:p>
            <a:r>
              <a:rPr lang="en-US" altLang="zh-CN" baseline="0" dirty="0" smtClean="0"/>
              <a:t>That is because the computation threads are less likely to be blocked, and they synchronize less often.</a:t>
            </a:r>
            <a:endParaRPr lang="en-US" altLang="zh-CN"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And we continue to increase slack, iteration goes faster.</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Finally, we have the slack to be infinite, where the computation threads never wait. And we get the fastest iteration speed.</a:t>
            </a:r>
          </a:p>
          <a:p>
            <a:r>
              <a:rPr lang="en-US" altLang="zh-CN" baseline="0" dirty="0" smtClean="0"/>
              <a:t>Generally, as we increase the slack parameter, the program completes more iterations in the same amount of time.</a:t>
            </a:r>
            <a:endParaRPr lang="en-US" altLang="zh-CN"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second</a:t>
            </a:r>
            <a:r>
              <a:rPr lang="en-US" altLang="zh-CN" dirty="0" smtClean="0"/>
              <a:t> graph shows the convergence</a:t>
            </a:r>
            <a:r>
              <a:rPr lang="en-US" altLang="zh-CN" baseline="0" dirty="0" smtClean="0"/>
              <a:t> quality after completing the same number of iterations. </a:t>
            </a:r>
          </a:p>
          <a:p>
            <a:r>
              <a:rPr lang="en-US" altLang="zh-CN" baseline="0" dirty="0" smtClean="0"/>
              <a:t>The x-axis is the number of iterations completed, and the y-axis is </a:t>
            </a:r>
            <a:r>
              <a:rPr lang="en-US" altLang="zh-CN" baseline="0" dirty="0" err="1" smtClean="0"/>
              <a:t>loglikelihood</a:t>
            </a:r>
            <a:r>
              <a:rPr lang="en-US" altLang="zh-CN" baseline="0" dirty="0" smtClean="0"/>
              <a:t>, which means the degree of convergence. Larger value means a better convergence.</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black curve shows the convergence of the</a:t>
            </a:r>
            <a:r>
              <a:rPr lang="en-US" altLang="zh-CN" baseline="0" dirty="0" smtClean="0"/>
              <a:t> baseline</a:t>
            </a:r>
            <a:r>
              <a:rPr lang="en-US" altLang="zh-CN" dirty="0" smtClean="0"/>
              <a:t> BSP configuration.</a:t>
            </a:r>
            <a:r>
              <a:rPr lang="en-US" altLang="zh-CN" baseline="0" dirty="0" smtClean="0"/>
              <a:t> The exact value of the y-axis doesn’t matter, we just need to see how the curves </a:t>
            </a:r>
            <a:r>
              <a:rPr lang="en-US" altLang="zh-CN" baseline="0" dirty="0" err="1" smtClean="0"/>
              <a:t>graduately</a:t>
            </a:r>
            <a:r>
              <a:rPr lang="en-US" altLang="zh-CN" baseline="0" dirty="0" smtClean="0"/>
              <a:t> converges as it finishes more iterations. </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And when</a:t>
            </a:r>
            <a:r>
              <a:rPr lang="en-US" altLang="zh-CN" baseline="0" dirty="0" smtClean="0"/>
              <a:t> we increase slack, the model converges slower when finish the same number of iterations, because the blue curve is below the black curve. That is because with the slack, the threads use potentially staler data in their computation, which hurts the quality of each iteration.</a:t>
            </a:r>
          </a:p>
          <a:p>
            <a:endParaRPr lang="en-US" altLang="zh-CN"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As we continue to increase the slack, the model convergences slower.</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Finally, when the slack is infinite,</a:t>
            </a:r>
            <a:r>
              <a:rPr lang="en-US" altLang="zh-CN" baseline="0" dirty="0" smtClean="0"/>
              <a:t> the model still converges. That is because of two reasons. Firstly </a:t>
            </a:r>
            <a:r>
              <a:rPr lang="en-US" altLang="zh-CN" baseline="0" dirty="0" err="1" smtClean="0"/>
              <a:t>LazyTable</a:t>
            </a:r>
            <a:r>
              <a:rPr lang="en-US" altLang="zh-CN" baseline="0" dirty="0" smtClean="0"/>
              <a:t> is using some </a:t>
            </a:r>
            <a:r>
              <a:rPr lang="en-US" altLang="zh-CN" baseline="0" dirty="0" err="1" smtClean="0"/>
              <a:t>prefetching</a:t>
            </a:r>
            <a:r>
              <a:rPr lang="en-US" altLang="zh-CN" baseline="0" dirty="0" smtClean="0"/>
              <a:t> strategy to ensure that the rows are refreshed in the background even though the cached value is still within the slack bound. Secondly, even without any synchronization, the progress of each thread will not differ too much. That is, we don’t have stragglers in the system.</a:t>
            </a:r>
          </a:p>
          <a:p>
            <a:endParaRPr lang="en-US" altLang="zh-CN" baseline="0" dirty="0" smtClean="0"/>
          </a:p>
          <a:p>
            <a:r>
              <a:rPr lang="en-US" altLang="zh-CN" baseline="0" dirty="0" smtClean="0"/>
              <a:t>Generally, as we increase the slack parameter, the model convergences slower </a:t>
            </a:r>
            <a:r>
              <a:rPr lang="en-US" altLang="zh-CN" sz="1200" b="0" i="0" kern="1200" dirty="0" smtClean="0">
                <a:solidFill>
                  <a:schemeClr val="tx1"/>
                </a:solidFill>
                <a:latin typeface="Times New Roman" pitchFamily="18" charset="0"/>
                <a:ea typeface="+mn-ea"/>
                <a:cs typeface="+mn-cs"/>
              </a:rPr>
              <a:t>in terms of the number of iterations needed.</a:t>
            </a:r>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there’s a tradeoff</a:t>
            </a:r>
            <a:r>
              <a:rPr lang="en-US" altLang="zh-CN" baseline="0" dirty="0" smtClean="0"/>
              <a:t> between the speed of each iteration and the effectiveness of each iteration. </a:t>
            </a:r>
            <a:endParaRPr lang="en-US" altLang="zh-CN" dirty="0" smtClean="0"/>
          </a:p>
          <a:p>
            <a:r>
              <a:rPr lang="en-US" altLang="zh-CN" dirty="0" smtClean="0"/>
              <a:t>Combining</a:t>
            </a:r>
            <a:r>
              <a:rPr lang="en-US" altLang="zh-CN" baseline="0" dirty="0" smtClean="0"/>
              <a:t> these two factors, we can get a graph of the convergence as a function of time. The x-axis is time used, and the y-axis is the degree of convergence. </a:t>
            </a:r>
          </a:p>
          <a:p>
            <a:r>
              <a:rPr lang="en-US" altLang="zh-CN" baseline="0" dirty="0" smtClean="0"/>
              <a:t>The right way to understand this graph is to draw a horizontal time, and compare the time takes each configuration to get the same degree of convergence. </a:t>
            </a:r>
          </a:p>
          <a:p>
            <a:r>
              <a:rPr lang="en-US" altLang="zh-CN" baseline="0" dirty="0" smtClean="0"/>
              <a:t>The result shows that with a reasonable slack, we can reach the same degree of convergence in less time.</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similar effects have also been observed in other applications, such as matrix factorization and </a:t>
            </a:r>
            <a:r>
              <a:rPr lang="en-US" altLang="zh-CN" baseline="0" dirty="0" err="1" smtClean="0"/>
              <a:t>pagerank</a:t>
            </a:r>
            <a:r>
              <a:rPr lang="en-US" altLang="zh-CN" baseline="0" dirty="0" smtClean="0"/>
              <a:t>. </a:t>
            </a:r>
          </a:p>
          <a:p>
            <a:r>
              <a:rPr lang="en-US" altLang="zh-CN" baseline="0" dirty="0" smtClean="0"/>
              <a:t>Generally, when we have more staleness, the iteration goes faster, but the convergence rate of each iteration decreases. Combining these two factors, there’s a sweet spot in the middle that balances the two.</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To make this program parallel. We can divide the input data into multiple partitions, and have each computation thread compute on only one partition of the data. Each thread iterates over its own partition of the data.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During the computation, the threads will concurrently read and update the shared model parameters.</a:t>
            </a:r>
            <a:endParaRPr lang="en-US" altLang="zh-CN" dirty="0" smtClean="0"/>
          </a:p>
          <a:p>
            <a:r>
              <a:rPr lang="en-US" altLang="zh-CN" dirty="0" smtClean="0"/>
              <a:t>In order to make the algorithm</a:t>
            </a:r>
            <a:r>
              <a:rPr lang="en-US" altLang="zh-CN" baseline="0" dirty="0" smtClean="0"/>
              <a:t> converge, these threads should have some way of synchronization, which can be more complicated than the algorithm itself and can the synchronization might even take longer time than the computation itself. </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Similar</a:t>
            </a:r>
            <a:r>
              <a:rPr lang="en-US" altLang="zh-CN" baseline="0" dirty="0" smtClean="0"/>
              <a:t> tradeoffs can be achieved in A-BSP as well. The only difference is that is A-BSP, we change work per clock instead of slack.</a:t>
            </a:r>
          </a:p>
          <a:p>
            <a:endParaRPr lang="en-US" altLang="zh-CN" baseline="0" dirty="0" smtClean="0"/>
          </a:p>
          <a:p>
            <a:r>
              <a:rPr lang="en-US" altLang="zh-CN" baseline="0" dirty="0" smtClean="0"/>
              <a:t>When we increase work per clock, the iteration goes faster, but the convergence rate decreases. Also, we find the best case work per clock is usually not one iteration.</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takeaway message is that both SSP and A-BSP are ways that we can explicitly</a:t>
            </a:r>
            <a:r>
              <a:rPr lang="en-US" altLang="zh-CN" baseline="0" dirty="0" smtClean="0"/>
              <a:t> control data staleness.  With staler data, the iteration goes faster, but the quality of each iteration decreases. And the sweet spot balances the two factors.</a:t>
            </a:r>
          </a:p>
          <a:p>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W</a:t>
            </a:r>
            <a:r>
              <a:rPr lang="en-US" altLang="zh-CN" baseline="0" dirty="0" smtClean="0"/>
              <a:t>e find the performance of SSP and A-BSP are similar, because our carefully controlled experiment </a:t>
            </a:r>
            <a:r>
              <a:rPr lang="en-US" altLang="zh-CN" baseline="0" dirty="0" err="1" smtClean="0"/>
              <a:t>testbed</a:t>
            </a:r>
            <a:r>
              <a:rPr lang="en-US" altLang="zh-CN" baseline="0" dirty="0" smtClean="0"/>
              <a:t> minimizes the variation on the execution speed of different nodes. So there’re no stragglers in the system.</a:t>
            </a:r>
          </a:p>
          <a:p>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What about stragglers. To compare the behavior SSP and A-BSP in face of stragglers, we designed experiments that artificially introduce stragglers to the system. </a:t>
            </a:r>
          </a:p>
          <a:p>
            <a:endParaRPr lang="en-US" altLang="zh-CN" baseline="0" dirty="0" smtClean="0"/>
          </a:p>
          <a:p>
            <a:r>
              <a:rPr lang="en-US" altLang="zh-CN" baseline="0" dirty="0" smtClean="0"/>
              <a:t>In particular, we pick one SSP configuration and one A-BSP configuration that provide the same data staleness bound. And we analyze their behaviors in face of two types of stragglers.</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first</a:t>
            </a:r>
            <a:r>
              <a:rPr lang="en-US" altLang="zh-CN" baseline="0" dirty="0" smtClean="0"/>
              <a:t> type of stragglers is those caused by delays. </a:t>
            </a:r>
          </a:p>
          <a:p>
            <a:endParaRPr lang="en-US" altLang="zh-CN" baseline="0" dirty="0" smtClean="0"/>
          </a:p>
          <a:p>
            <a:r>
              <a:rPr lang="en-US" altLang="zh-CN" baseline="0" dirty="0" smtClean="0"/>
              <a:t>In particular, we emulated this effect by having threads in each machine sleep “d” seconds in turn. For example, all threads on machine one sleep at iteration one, so they become stragglers. </a:t>
            </a:r>
          </a:p>
          <a:p>
            <a:r>
              <a:rPr lang="en-US" altLang="zh-CN" baseline="0" dirty="0" smtClean="0"/>
              <a:t>The influence of the stragglers are dependent on the length of the delay, d.</a:t>
            </a:r>
          </a:p>
          <a:p>
            <a:r>
              <a:rPr lang="en-US" altLang="zh-CN" baseline="0" dirty="0" smtClean="0"/>
              <a:t>And we will compare the behavior with different d s.</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This graph shows the results on 8 machines, the x-axis is the</a:t>
            </a:r>
            <a:r>
              <a:rPr lang="en-US" altLang="zh-CN" baseline="0" dirty="0" smtClean="0"/>
              <a:t> delay d, and the y-axis is the time to complete each iteration.</a:t>
            </a:r>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In the ideal case, because each thread is delayed d seconds every 8 iterations, the ideal slow down is basically a straight line with a slope of 1 over 8.</a:t>
            </a:r>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The blue line shows the result of A-BSP where work per clock is two iterations.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Time per iteration increases as a straight line with a slope of 1 over 2. Because the work per clock is two iterations and the threads synchronize every two iterations. </a:t>
            </a:r>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The red line shows the result of SSP where the slack is one clock.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When the delay is small enough, the behavior is close to the ideal case, because the slack of SSP can tolerate the transient stragglers. But when the delay is too high, the stragglers become constant stragglers, the slow down increases, but the performance is still better than that of A-BSP. constant straggler is a load balancing problem and cannot be solved by SSP. </a:t>
            </a:r>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a:t>
            </a:r>
            <a:r>
              <a:rPr lang="en-US" altLang="zh-CN" baseline="0" dirty="0" smtClean="0"/>
              <a:t> the second set of experiments, we analyze the influence of stragglers caused by some background disrupting work. In a large shared cluster, it’s very likely that there is some other tasks running with our computation. The running tasks will slow down the computation threads on that machine, and they become stragglers.</a:t>
            </a:r>
          </a:p>
          <a:p>
            <a:endParaRPr lang="en-US" altLang="zh-CN" baseline="0" dirty="0" smtClean="0"/>
          </a:p>
          <a:p>
            <a:r>
              <a:rPr lang="en-US" altLang="zh-CN" baseline="0" dirty="0" smtClean="0"/>
              <a:t>We design the following experiment, on each machine, we create a disrupter process, and this process creates the same number of threads as the client process. So hopefully it will take half of the CPU resources when it’s running.</a:t>
            </a:r>
          </a:p>
          <a:p>
            <a:r>
              <a:rPr lang="en-US" altLang="zh-CN" baseline="0" dirty="0" smtClean="0"/>
              <a:t>And we divide the time into a series of time slots of t seconds long each. In each time slot, each disrupter process have a probability of 10% to be working and takes up half of the CPU and otherwise idle. So this slot size t can be understood as the duration of each disrupt.</a:t>
            </a:r>
          </a:p>
          <a:p>
            <a:endParaRPr lang="en-US" altLang="zh-CN" baseline="0" dirty="0" smtClean="0"/>
          </a:p>
          <a:p>
            <a:r>
              <a:rPr lang="en-US" altLang="zh-CN" baseline="0" dirty="0" smtClean="0"/>
              <a:t>We do this experiment on 32 </a:t>
            </a:r>
            <a:r>
              <a:rPr lang="en-US" altLang="zh-CN" baseline="0" dirty="0" err="1" smtClean="0"/>
              <a:t>vCloud</a:t>
            </a:r>
            <a:r>
              <a:rPr lang="en-US" altLang="zh-CN" baseline="0" dirty="0" smtClean="0"/>
              <a:t> machines, each machine has 8 cores and 23 gigabytes memory, and we </a:t>
            </a:r>
          </a:p>
          <a:p>
            <a:r>
              <a:rPr lang="en-US" altLang="zh-CN" baseline="0" dirty="0" smtClean="0"/>
              <a:t>compare the influence of the disrupt with different disrupt durations.</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graph shows the results. the x-axis is t, which is the</a:t>
            </a:r>
            <a:r>
              <a:rPr lang="en-US" altLang="zh-CN" baseline="0" dirty="0" smtClean="0"/>
              <a:t> duration of each disrupt, and the y-axis the percentage of run time increment due to the disrupt. </a:t>
            </a:r>
          </a:p>
          <a:p>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To make it easy for application writers, people are building frameworks that keeps the globally shared states and takes care of all these correctness and performance issues. And we usually call them parameter servers. </a:t>
            </a:r>
          </a:p>
          <a:p>
            <a:r>
              <a:rPr lang="en-US" altLang="zh-CN" baseline="0" dirty="0" smtClean="0"/>
              <a:t>Our system is essentially a parameter server that tries to minimize the synchronization overhead while preserving</a:t>
            </a:r>
            <a:r>
              <a:rPr lang="en-US" altLang="zh-CN" dirty="0" smtClean="0"/>
              <a:t> reasonable consistency guarantees. </a:t>
            </a:r>
            <a:endParaRPr lang="en-US" altLang="zh-CN" baseline="0" dirty="0" smtClean="0"/>
          </a:p>
          <a:p>
            <a:endParaRPr lang="zh-CN" altLang="en-US"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Ideally, the disrupt should only slow down the execution by 5%, because for each machine, the disrupter process takes half of the computation resource with a probability of 10%.</a:t>
            </a:r>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The blue line shows the result of A-BSP. Essentially, the execution is slowed down more when the duration is each disrupt is longer. And finally it flats out to the point around 100%, because in the worst case, the whole execution runs at half of the original speed, even though the CPU resources are only taken away occasionally.</a:t>
            </a:r>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The red line shows the result of SSP. When the duration of each disrupt is small enough, the stragglers are transient stragglers, because the slack can tolerate transient stragglers, the behavior is close to the ideal curve. But when the duration of each disrupt is too large, the stragglers become constant stragglers, and the problem becomes load balancing problem again. But the performance is still better than A-BSP. </a:t>
            </a:r>
          </a:p>
          <a:p>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key takeaway message</a:t>
            </a:r>
            <a:r>
              <a:rPr lang="en-US" altLang="zh-CN" baseline="0" dirty="0" smtClean="0"/>
              <a:t> is that compared to A-BSP, SSP is more tolerant of transient stragglers.</a:t>
            </a:r>
          </a:p>
          <a:p>
            <a:r>
              <a:rPr lang="en-US" altLang="zh-CN" baseline="0" dirty="0" smtClean="0"/>
              <a:t>That is because A-BSP has barriers, and a slow thread will slow down everyone. And the slack of SSP gives us more flexibility.</a:t>
            </a:r>
          </a:p>
          <a:p>
            <a:endParaRPr lang="en-US" altLang="zh-CN" baseline="0" dirty="0" smtClean="0"/>
          </a:p>
          <a:p>
            <a:r>
              <a:rPr lang="en-US" altLang="zh-CN" baseline="0" dirty="0" smtClean="0"/>
              <a:t>However, this increased flexibility comes at cost </a:t>
            </a:r>
            <a:r>
              <a:rPr lang="en-US" altLang="zh-CN" dirty="0" smtClean="0"/>
              <a:t>of more communication.</a:t>
            </a:r>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53</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this experiment,</a:t>
            </a:r>
            <a:r>
              <a:rPr lang="en-US" altLang="zh-CN" baseline="0" dirty="0" smtClean="0"/>
              <a:t> we compare the amount of communication traffic for configurations with the same data staleness bound, but different work per clock.</a:t>
            </a:r>
          </a:p>
          <a:p>
            <a:endParaRPr lang="en-US" altLang="zh-CN" baseline="0" dirty="0" smtClean="0"/>
          </a:p>
          <a:p>
            <a:r>
              <a:rPr lang="en-US" altLang="zh-CN" baseline="0" dirty="0" smtClean="0"/>
              <a:t>The result shows that when we decrease work per clock, the traffic increases. Because a smaller work per clock means more clocks in the same amount of work. As a result, the updates are propagated more often.</a:t>
            </a:r>
          </a:p>
          <a:p>
            <a:endParaRPr lang="en-US" altLang="zh-CN" baseline="0" dirty="0" smtClean="0"/>
          </a:p>
          <a:p>
            <a:r>
              <a:rPr lang="en-US" altLang="zh-CN" baseline="0" dirty="0" smtClean="0"/>
              <a:t>Since the slack of A-BSP is always zero, it always uses the largest work per clock to provide the same data staleness guarantee. So compared to A-BSP, SSP incurs more traffic.</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54</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takeaway</a:t>
            </a:r>
            <a:r>
              <a:rPr lang="en-US" altLang="zh-CN" baseline="0" dirty="0" smtClean="0"/>
              <a:t> message here is that because SSP uses a smaller work per clock for the same staleness bound as A-BSP, it incurs more traffic.</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55</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 conclude,</a:t>
            </a:r>
            <a:r>
              <a:rPr lang="zh-CN" altLang="en-US" baseline="0" dirty="0" smtClean="0"/>
              <a:t> </a:t>
            </a:r>
            <a:r>
              <a:rPr lang="en-US" altLang="zh-CN" baseline="0" dirty="0" smtClean="0"/>
              <a:t>both SSP and A-BSP are approaches to explicitly control data staleness in parallel big data applications. We can reduce the synchronization and communication overhead by having more staleness.</a:t>
            </a:r>
          </a:p>
          <a:p>
            <a:endParaRPr lang="en-US" altLang="zh-CN" baseline="0" dirty="0" smtClean="0"/>
          </a:p>
          <a:p>
            <a:r>
              <a:rPr lang="en-US" altLang="zh-CN" dirty="0" smtClean="0"/>
              <a:t>When there’re transient stragglers in the system, SSP outperforms A-BSP,</a:t>
            </a:r>
            <a:r>
              <a:rPr lang="en-US" altLang="zh-CN" baseline="0" dirty="0" smtClean="0"/>
              <a:t> because SSP doesn’t have barriers.</a:t>
            </a:r>
          </a:p>
          <a:p>
            <a:endParaRPr lang="en-US" altLang="zh-CN" baseline="0" dirty="0" smtClean="0"/>
          </a:p>
          <a:p>
            <a:r>
              <a:rPr lang="en-US" altLang="zh-CN" baseline="0" dirty="0" smtClean="0"/>
              <a:t>However, the increased flexibility of SSP comes at the cost of extra communication, so it’s still our continuing work to see how to make the communication more efficient with less overhead.</a:t>
            </a:r>
          </a:p>
          <a:p>
            <a:r>
              <a:rPr lang="en-US" altLang="zh-CN" baseline="0" dirty="0" smtClean="0"/>
              <a:t>Also, it would be interesting to combine SSP with techniques that solves the problem of constant stragglers, such as work stealing. </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56</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57</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58</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Firstly, I</a:t>
            </a:r>
            <a:r>
              <a:rPr lang="en-US" altLang="zh-CN" baseline="0" dirty="0" smtClean="0"/>
              <a:t> will describe some background information about big data analytics and the problem we are going to solve.</a:t>
            </a:r>
          </a:p>
          <a:p>
            <a:r>
              <a:rPr lang="en-US" altLang="zh-CN" baseline="0" dirty="0" smtClean="0"/>
              <a:t>First we have some huge input data, which can be a set of </a:t>
            </a:r>
            <a:r>
              <a:rPr lang="en-US" altLang="zh-CN" baseline="0" dirty="0" err="1" smtClean="0"/>
              <a:t>webpages</a:t>
            </a:r>
            <a:r>
              <a:rPr lang="en-US" altLang="zh-CN" baseline="0" dirty="0" smtClean="0"/>
              <a:t>, documents, or etc.</a:t>
            </a:r>
          </a:p>
          <a:p>
            <a:r>
              <a:rPr lang="en-US" altLang="zh-CN" baseline="0" dirty="0" smtClean="0"/>
              <a:t>Based on the application, we design a model that tries to explain the input data. </a:t>
            </a:r>
          </a:p>
          <a:p>
            <a:r>
              <a:rPr lang="en-US" altLang="zh-CN" baseline="0" dirty="0" smtClean="0"/>
              <a:t>And we build a program to solve the model. The algorithm of this program is usually iterative, which means it will go through the input data multiple times, and each time, it updates the model parameters based on the current values, until the solution converges. Since the input data can be huge, it might take hours or even days for a sequential program to finish one iteration, and it’s usually not acceptable. </a:t>
            </a:r>
          </a:p>
          <a:p>
            <a:r>
              <a:rPr lang="en-US" altLang="zh-CN" baseline="0" dirty="0" smtClean="0"/>
              <a:t>So we want this program to be parallel. One way to parallelizing it is what we call data parallel. We partition the input data and have each computation thread to calculate on one partition. And all threads will concurrently read and update the model parameters.</a:t>
            </a:r>
            <a:endParaRPr lang="en-US" altLang="zh-CN"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Here </a:t>
            </a:r>
            <a:r>
              <a:rPr lang="en-US" altLang="zh-CN" baseline="0" dirty="0" smtClean="0"/>
              <a:t>I will show you one example of big data applications, topic modeling. Suppose </a:t>
            </a:r>
            <a:r>
              <a:rPr lang="en-US" altLang="zh-CN" baseline="0" dirty="0" err="1" smtClean="0"/>
              <a:t>wikipedia</a:t>
            </a:r>
            <a:r>
              <a:rPr lang="en-US" altLang="zh-CN" baseline="0" dirty="0" smtClean="0"/>
              <a:t> has a bunch of documents, and we can use topic modeling to classify which documents share the same topic.</a:t>
            </a:r>
          </a:p>
          <a:p>
            <a:endParaRPr lang="en-US" altLang="zh-CN" baseline="0" dirty="0" smtClean="0"/>
          </a:p>
          <a:p>
            <a:r>
              <a:rPr lang="en-US" altLang="zh-CN" baseline="0" dirty="0" smtClean="0"/>
              <a:t>Here’s how it works. The input data is a huge corpus of documents. Each document contains a bag of words. Then we tell the topic modeler the number of topics we want to classify. The output is two tables, a word-topic table and a document-topic table. Both tables are basically a list of topic vectors that gives the probability distribution of topic assignment. For example, a topic vector in the document-topic table might tell us that this topic is 80% sports and 20% education. The topic modeler solves this problem by looking at each word of each document, and it adjusts the word topic assignment based on the current document topic assignment, and adjusts the document topic assignment based on the current word topic assignment, and so on so forth. It goes through the input data multiple times iteratively, until the result converges.</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Here’s an example of a </a:t>
            </a:r>
            <a:r>
              <a:rPr lang="en-US" altLang="zh-CN" dirty="0" err="1" smtClean="0"/>
              <a:t>bsp</a:t>
            </a:r>
            <a:r>
              <a:rPr lang="en-US" altLang="zh-CN" dirty="0" smtClean="0"/>
              <a:t> execution.</a:t>
            </a:r>
          </a:p>
          <a:p>
            <a:r>
              <a:rPr lang="en-US" altLang="zh-CN" dirty="0" smtClean="0"/>
              <a:t>We use a </a:t>
            </a:r>
            <a:r>
              <a:rPr lang="en-US" altLang="zh-CN" dirty="0" err="1" smtClean="0"/>
              <a:t>tuple</a:t>
            </a:r>
            <a:r>
              <a:rPr lang="en-US" altLang="zh-CN" dirty="0" smtClean="0"/>
              <a:t> </a:t>
            </a:r>
            <a:r>
              <a:rPr lang="en-US" altLang="zh-CN" dirty="0" err="1" smtClean="0"/>
              <a:t>i</a:t>
            </a:r>
            <a:r>
              <a:rPr lang="en-US" altLang="zh-CN" dirty="0" smtClean="0"/>
              <a:t> j</a:t>
            </a:r>
            <a:r>
              <a:rPr lang="en-US" altLang="zh-CN" baseline="0" dirty="0" smtClean="0"/>
              <a:t> to denote work j in iteration </a:t>
            </a:r>
            <a:r>
              <a:rPr lang="en-US" altLang="zh-CN" baseline="0" dirty="0" err="1" smtClean="0"/>
              <a:t>i</a:t>
            </a:r>
            <a:r>
              <a:rPr lang="en-US" altLang="zh-CN" baseline="0" dirty="0" smtClean="0"/>
              <a:t>.</a:t>
            </a:r>
          </a:p>
          <a:p>
            <a:r>
              <a:rPr lang="en-US" altLang="zh-CN" baseline="0" dirty="0" smtClean="0"/>
              <a:t>In this example, each iteration has 6 units of work in total and is partitioned among 3 threads.</a:t>
            </a:r>
          </a:p>
          <a:p>
            <a:r>
              <a:rPr lang="en-US" altLang="zh-CN" dirty="0" smtClean="0"/>
              <a:t>In BSP, a barrier is placed at the end of each iteration.</a:t>
            </a:r>
          </a:p>
          <a:p>
            <a:r>
              <a:rPr lang="en-US" altLang="zh-CN" dirty="0" smtClean="0"/>
              <a:t>Let</a:t>
            </a:r>
            <a:r>
              <a:rPr lang="en-US" altLang="zh-CN" baseline="0" dirty="0" smtClean="0"/>
              <a:t>’s look at this unit of work of thread-3, BSP only guarantees it to see all the updates up to the last barrier, so it could have up to 5 updates missing while doing the calculation </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60</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Here’s an example of a-</a:t>
            </a:r>
            <a:r>
              <a:rPr lang="en-US" altLang="zh-CN" dirty="0" err="1" smtClean="0"/>
              <a:t>bsp</a:t>
            </a:r>
            <a:r>
              <a:rPr lang="en-US" altLang="zh-CN" dirty="0" smtClean="0"/>
              <a:t> with </a:t>
            </a:r>
            <a:r>
              <a:rPr lang="en-US" altLang="zh-CN" dirty="0" err="1" smtClean="0"/>
              <a:t>wpc</a:t>
            </a:r>
            <a:r>
              <a:rPr lang="en-US" altLang="zh-CN" dirty="0" smtClean="0"/>
              <a:t> being 2 iterations</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61</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62</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63</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64</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65</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66</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67</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68</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this talk,</a:t>
            </a:r>
            <a:r>
              <a:rPr lang="en-US" altLang="zh-CN" baseline="0" dirty="0" smtClean="0"/>
              <a:t> I will discuss the synchronization models for these big data applications. In particular, I will introduce a novel model called stale synchronous parallel that helps reduce synchronization overhead.</a:t>
            </a:r>
          </a:p>
          <a:p>
            <a:r>
              <a:rPr lang="en-US" altLang="zh-CN" baseline="0" dirty="0" smtClean="0"/>
              <a:t>Then I will introduce our prototype system that supports this parallel model.</a:t>
            </a:r>
          </a:p>
          <a:p>
            <a:r>
              <a:rPr lang="en-US" altLang="zh-CN" baseline="0" dirty="0" smtClean="0"/>
              <a:t>Finally, I will discuss our experiment results based on this prototype.</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graph shows the results on 8 machines, the x-axis is the</a:t>
            </a:r>
            <a:r>
              <a:rPr lang="en-US" altLang="zh-CN" baseline="0" dirty="0" smtClean="0"/>
              <a:t> delay d, and the y-axis is the time to complete each iteration.</a:t>
            </a:r>
          </a:p>
          <a:p>
            <a:r>
              <a:rPr lang="en-US" altLang="zh-CN" baseline="0" dirty="0" smtClean="0"/>
              <a:t>In the ideal case, because the threads are delayed only every 8 iterations, the ideal curve is basically a straight line with a slope of d over 8.</a:t>
            </a:r>
          </a:p>
          <a:p>
            <a:endParaRPr lang="en-US" altLang="zh-CN" baseline="0" dirty="0" smtClean="0"/>
          </a:p>
          <a:p>
            <a:r>
              <a:rPr lang="en-US" altLang="zh-CN" baseline="0" dirty="0" smtClean="0"/>
              <a:t>The red line shows the result of SSP. When the delay is small enough, the behavior is close to the ideal case, because the slack of SSP can tolerate the transient stragglers. But when the delay is too high, the stragglers become constant stragglers, the run time will increase linearly.</a:t>
            </a:r>
          </a:p>
          <a:p>
            <a:endParaRPr lang="en-US" altLang="zh-CN" baseline="0" dirty="0" smtClean="0"/>
          </a:p>
          <a:p>
            <a:r>
              <a:rPr lang="en-US" altLang="zh-CN" baseline="0" dirty="0" smtClean="0"/>
              <a:t>The blue line shows the result of A-BSP. When there’s no delays, the time per iteration is very close to SSP, but when there’s delays, time per iteration will increase as a straight line with a slope of d over 2. Because in each clock, which is two iterations, all threads have to synchronize with the delayed threads.</a:t>
            </a:r>
          </a:p>
          <a:p>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70</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71</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The red line shows the result of SSP where the slack is one clock.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When the delay is small enough, the behavior is close to the ideal case, because the slack of SSP can tolerate the transient stragglers. But when the delay is too high, the stragglers become constant stragglers, and it becomes a load balancing problem and cannot be solved by SSP.</a:t>
            </a:r>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72</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The red line shows the result of SSP. When the duration of each disrupt is small enough, the behavior is close to the ideal case, because the slack can tolerate transient stragglers. But when the duration of each disrupt is too large, the stragglers become constant stragglers, and the problem becomes load balancing problem.</a:t>
            </a:r>
          </a:p>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73</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74</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When</a:t>
            </a:r>
            <a:r>
              <a:rPr lang="en-US" altLang="zh-CN" baseline="0" dirty="0" smtClean="0"/>
              <a:t> we are doing SSP with a slack of one clock, the execution is also divided into 4 clocks, but we don’t have barriers at the end of each clock.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And when thread-3 is doing work 4-f, because of the slack of one clock, it is only guaranteed to see updates before clock 3. Updates of clock 3 and clock 4 are not necessarily </a:t>
            </a:r>
            <a:r>
              <a:rPr lang="en-US" altLang="zh-CN" sz="1200" b="0" i="0" kern="1200" dirty="0" smtClean="0">
                <a:solidFill>
                  <a:schemeClr val="tx1"/>
                </a:solidFill>
                <a:latin typeface="Times New Roman" pitchFamily="18" charset="0"/>
                <a:ea typeface="+mn-ea"/>
                <a:cs typeface="+mn-cs"/>
              </a:rPr>
              <a:t>visible to that thread.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In general, SSP with work per clock and a slack, the data staleness bound is work per clock times slack plus one. In this example, it’s eleven.</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75</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Before introducing</a:t>
            </a:r>
            <a:r>
              <a:rPr lang="en-US" altLang="zh-CN" baseline="0" dirty="0" smtClean="0"/>
              <a:t> our approach, let’s first look at the common approach. Today, machine learning algorithms are usually paralleled using the model of bulk synchronous parallel, or BSP.</a:t>
            </a:r>
          </a:p>
          <a:p>
            <a:endParaRPr lang="en-US" altLang="zh-CN" baseline="0" dirty="0" smtClean="0"/>
          </a:p>
          <a:p>
            <a:r>
              <a:rPr lang="en-US" altLang="zh-CN" baseline="0" dirty="0" smtClean="0"/>
              <a:t>In BSP, the execution is divided by barriers. When a computation thread reaches a barrier, it propagates the updates and waits for other threads. When everyone reaches the barrier, they proceed together. Barriers are usually placed every a fixed amount of work. And we define this fixed amount of work as one clock. So a clock here is a logical clock that represents the progress instead of time.</a:t>
            </a:r>
          </a:p>
          <a:p>
            <a:r>
              <a:rPr lang="en-US" altLang="zh-CN" baseline="0" dirty="0" smtClean="0"/>
              <a:t>In machine learning applications, the common use of BSP is to have a barrier after every iteration of the input data. So in that case, a clock is that same as an iteration.</a:t>
            </a:r>
          </a:p>
          <a:p>
            <a:endParaRPr lang="en-US" altLang="zh-CN"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Since the threads are</a:t>
            </a:r>
            <a:r>
              <a:rPr lang="en-US" altLang="zh-CN" baseline="0" dirty="0" smtClean="0"/>
              <a:t> only guaranteed to see the updates before the last barrier, BSP implies that threads can see out-of-date values. </a:t>
            </a:r>
            <a:endParaRPr lang="zh-CN" altLang="en-US" dirty="0" smtClean="0"/>
          </a:p>
          <a:p>
            <a:endParaRPr lang="en-US" altLang="zh-CN" sz="1200" b="0" i="0" kern="1200" baseline="0" dirty="0" smtClean="0">
              <a:solidFill>
                <a:schemeClr val="tx1"/>
              </a:solidFill>
              <a:latin typeface="Times New Roman" pitchFamily="18" charset="0"/>
              <a:ea typeface="+mn-ea"/>
              <a:cs typeface="+mn-cs"/>
            </a:endParaRPr>
          </a:p>
          <a:p>
            <a:r>
              <a:rPr lang="en-US" altLang="zh-CN" sz="1200" b="0" i="0" kern="1200" baseline="0" dirty="0" smtClean="0">
                <a:solidFill>
                  <a:schemeClr val="tx1"/>
                </a:solidFill>
                <a:latin typeface="Times New Roman" pitchFamily="18" charset="0"/>
                <a:ea typeface="+mn-ea"/>
                <a:cs typeface="+mn-cs"/>
              </a:rPr>
              <a:t>Sometimes we even want to allow more data staleness. Why? Because it can increase system performance. For example, the computation threads can synchronize less often, they can use staler data from their local cache i</a:t>
            </a:r>
            <a:r>
              <a:rPr lang="en-US" altLang="zh-CN" sz="1200" b="0" i="0" kern="1200" dirty="0" smtClean="0">
                <a:solidFill>
                  <a:schemeClr val="tx1"/>
                </a:solidFill>
                <a:latin typeface="Times New Roman" pitchFamily="18" charset="0"/>
                <a:ea typeface="+mn-ea"/>
                <a:cs typeface="+mn-cs"/>
              </a:rPr>
              <a:t>nstead of fetching the latest</a:t>
            </a:r>
            <a:r>
              <a:rPr lang="en-US" altLang="zh-CN" sz="1200" b="0" i="0" kern="1200" baseline="0" dirty="0" smtClean="0">
                <a:solidFill>
                  <a:schemeClr val="tx1"/>
                </a:solidFill>
                <a:latin typeface="Times New Roman" pitchFamily="18" charset="0"/>
                <a:ea typeface="+mn-ea"/>
                <a:cs typeface="+mn-cs"/>
              </a:rPr>
              <a:t>, and they can batch multiple updates to reduce the communication traffic.</a:t>
            </a:r>
          </a:p>
          <a:p>
            <a:endParaRPr lang="en-US" altLang="zh-CN" sz="1200" b="0" i="0" kern="1200" baseline="0" dirty="0" smtClean="0">
              <a:solidFill>
                <a:schemeClr val="tx1"/>
              </a:solidFill>
              <a:latin typeface="Times New Roman" pitchFamily="18" charset="0"/>
              <a:ea typeface="+mn-ea"/>
              <a:cs typeface="+mn-cs"/>
            </a:endParaRPr>
          </a:p>
          <a:p>
            <a:r>
              <a:rPr lang="en-US" altLang="zh-CN" sz="1200" b="0" i="0" kern="1200" baseline="0" dirty="0" smtClean="0">
                <a:solidFill>
                  <a:schemeClr val="tx1"/>
                </a:solidFill>
                <a:latin typeface="Times New Roman" pitchFamily="18" charset="0"/>
                <a:ea typeface="+mn-ea"/>
                <a:cs typeface="+mn-cs"/>
              </a:rPr>
              <a:t>But too much staleness might hurt the convergence, the application might converge very slowly or even diverge. So it’s important to have a bound on data staleness.</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p>
        </p:txBody>
      </p:sp>
      <p:sp>
        <p:nvSpPr>
          <p:cNvPr id="5" name="Line 6"/>
          <p:cNvSpPr>
            <a:spLocks noChangeShapeType="1"/>
          </p:cNvSpPr>
          <p:nvPr/>
        </p:nvSpPr>
        <p:spPr bwMode="auto">
          <a:xfrm>
            <a:off x="465138" y="6330950"/>
            <a:ext cx="8229600" cy="0"/>
          </a:xfrm>
          <a:prstGeom prst="line">
            <a:avLst/>
          </a:prstGeom>
          <a:noFill/>
          <a:ln w="44450" cmpd="thickThin">
            <a:solidFill>
              <a:srgbClr val="336699"/>
            </a:solidFill>
            <a:round/>
            <a:headEnd/>
            <a:tailEnd/>
          </a:ln>
          <a:effectLst/>
        </p:spPr>
        <p:txBody>
          <a:bodyPr/>
          <a:lstStyle/>
          <a:p>
            <a:pPr>
              <a:defRPr/>
            </a:pPr>
            <a:endParaRPr lang="en-US"/>
          </a:p>
        </p:txBody>
      </p:sp>
      <p:pic>
        <p:nvPicPr>
          <p:cNvPr id="6" name="Picture 13" descr="mark_pdl_l_blue"/>
          <p:cNvPicPr>
            <a:picLocks noChangeAspect="1" noChangeArrowheads="1"/>
          </p:cNvPicPr>
          <p:nvPr userDrawn="1"/>
        </p:nvPicPr>
        <p:blipFill>
          <a:blip r:embed="rId2" cstate="print"/>
          <a:srcRect/>
          <a:stretch>
            <a:fillRect/>
          </a:stretch>
        </p:blipFill>
        <p:spPr bwMode="auto">
          <a:xfrm>
            <a:off x="473075" y="5905500"/>
            <a:ext cx="1614488" cy="390525"/>
          </a:xfrm>
          <a:prstGeom prst="rect">
            <a:avLst/>
          </a:prstGeom>
          <a:noFill/>
          <a:ln w="9525">
            <a:noFill/>
            <a:miter lim="800000"/>
            <a:headEnd/>
            <a:tailEnd/>
          </a:ln>
        </p:spPr>
      </p:pic>
      <p:sp>
        <p:nvSpPr>
          <p:cNvPr id="3074" name="Rectangle 2"/>
          <p:cNvSpPr>
            <a:spLocks noGrp="1" noChangeArrowheads="1"/>
          </p:cNvSpPr>
          <p:nvPr>
            <p:ph type="ctrTitle"/>
          </p:nvPr>
        </p:nvSpPr>
        <p:spPr>
          <a:xfrm>
            <a:off x="455613" y="2286000"/>
            <a:ext cx="8226425" cy="11430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393700"/>
          </a:xfrm>
        </p:spPr>
        <p:txBody>
          <a:bodyPr/>
          <a:lstStyle>
            <a:lvl1pPr marL="0" indent="0" algn="ctr">
              <a:defRPr sz="3200"/>
            </a:lvl1pPr>
          </a:lstStyle>
          <a:p>
            <a:endParaRPr lang="en-US"/>
          </a:p>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zh-CN"/>
              <a:t>   &lt;your name here&gt;  © </a:t>
            </a:r>
            <a:fld id="{23343E06-0A67-497D-8512-1C281E8984A1}" type="datetime6">
              <a:rPr lang="en-US" altLang="zh-CN"/>
              <a:pPr/>
              <a:t>November 13</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6C4CEC64-E1AC-47FD-805E-45C1C31F9067}" type="slidenum">
              <a:rPr lang="en-US" altLang="zh-CN"/>
              <a:pPr/>
              <a:t>‹#›</a:t>
            </a:fld>
            <a:endParaRPr lang="en-US" altLang="zh-CN" sz="16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9550"/>
            <a:ext cx="2286000" cy="554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09550"/>
            <a:ext cx="6705600" cy="554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zh-CN"/>
              <a:t>   &lt;your name here&gt;  © </a:t>
            </a:r>
            <a:fld id="{28F803D4-71DB-4E42-B147-8E556713BA1A}" type="datetime6">
              <a:rPr lang="en-US" altLang="zh-CN"/>
              <a:pPr/>
              <a:t>November 13</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0382381B-69E9-4CA7-BE4D-52E5ADE4358C}" type="slidenum">
              <a:rPr lang="en-US" altLang="zh-CN"/>
              <a:pPr/>
              <a:t>‹#›</a:t>
            </a:fld>
            <a:endParaRPr lang="en-US" altLang="zh-CN" sz="16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zh-CN" dirty="0" smtClean="0"/>
              <a:t>   </a:t>
            </a:r>
            <a:r>
              <a:rPr lang="en-US" altLang="zh-CN" dirty="0" err="1" smtClean="0"/>
              <a:t>Henggang</a:t>
            </a:r>
            <a:r>
              <a:rPr lang="en-US" altLang="zh-CN" dirty="0" smtClean="0"/>
              <a:t> Cui  © </a:t>
            </a:r>
            <a:fld id="{99EAB427-7D37-4EC9-81E8-D7BECF276D5B}" type="datetime6">
              <a:rPr lang="en-US" altLang="zh-CN" smtClean="0"/>
              <a:pPr/>
              <a:t>November 13</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394E1F9E-6655-4EF9-9EF5-B7DBFADF7D5B}" type="slidenum">
              <a:rPr lang="en-US" altLang="zh-CN"/>
              <a:pPr/>
              <a:t>‹#›</a:t>
            </a:fld>
            <a:endParaRPr lang="en-US" altLang="zh-CN"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r>
              <a:rPr lang="en-US" altLang="zh-CN"/>
              <a:t>   &lt;your name here&gt;  © </a:t>
            </a:r>
            <a:fld id="{02ADC294-126A-4CA5-9014-AA4D066AFA0A}" type="datetime6">
              <a:rPr lang="en-US" altLang="zh-CN"/>
              <a:pPr/>
              <a:t>November 13</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FE1529DC-A576-443D-A5DD-3D3A281BB45B}" type="slidenum">
              <a:rPr lang="en-US" altLang="zh-CN"/>
              <a:pPr/>
              <a:t>‹#›</a:t>
            </a:fld>
            <a:endParaRPr lang="en-US" altLang="zh-CN"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sz="half" idx="10"/>
          </p:nvPr>
        </p:nvSpPr>
        <p:spPr>
          <a:ln/>
        </p:spPr>
        <p:txBody>
          <a:bodyPr/>
          <a:lstStyle>
            <a:lvl1pPr>
              <a:defRPr/>
            </a:lvl1pPr>
          </a:lstStyle>
          <a:p>
            <a:r>
              <a:rPr lang="en-US" altLang="zh-CN"/>
              <a:t>   &lt;your name here&gt;  © </a:t>
            </a:r>
            <a:fld id="{46E1069E-48F6-430B-9314-0A3449113E5E}" type="datetime6">
              <a:rPr lang="en-US" altLang="zh-CN"/>
              <a:pPr/>
              <a:t>November 13</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BDB6E3E3-BDA1-48C2-975C-F2356A723F06}" type="slidenum">
              <a:rPr lang="en-US" altLang="zh-CN"/>
              <a:pPr/>
              <a:t>‹#›</a:t>
            </a:fld>
            <a:endParaRPr lang="en-US" altLang="zh-CN"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dt" sz="half" idx="10"/>
          </p:nvPr>
        </p:nvSpPr>
        <p:spPr>
          <a:ln/>
        </p:spPr>
        <p:txBody>
          <a:bodyPr/>
          <a:lstStyle>
            <a:lvl1pPr>
              <a:defRPr/>
            </a:lvl1pPr>
          </a:lstStyle>
          <a:p>
            <a:r>
              <a:rPr lang="en-US" altLang="zh-CN"/>
              <a:t>   &lt;your name here&gt;  © </a:t>
            </a:r>
            <a:fld id="{76A1A0FC-7422-4316-B0F4-E792F8E81A2C}" type="datetime6">
              <a:rPr lang="en-US" altLang="zh-CN"/>
              <a:pPr/>
              <a:t>November 13</a:t>
            </a:fld>
            <a:endParaRPr lang="en-US" altLang="zh-CN"/>
          </a:p>
        </p:txBody>
      </p:sp>
      <p:sp>
        <p:nvSpPr>
          <p:cNvPr id="8"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9" name="Rectangle 12"/>
          <p:cNvSpPr>
            <a:spLocks noGrp="1" noChangeArrowheads="1"/>
          </p:cNvSpPr>
          <p:nvPr>
            <p:ph type="sldNum" sz="quarter" idx="12"/>
          </p:nvPr>
        </p:nvSpPr>
        <p:spPr>
          <a:ln/>
        </p:spPr>
        <p:txBody>
          <a:bodyPr/>
          <a:lstStyle>
            <a:lvl1pPr>
              <a:defRPr/>
            </a:lvl1pPr>
          </a:lstStyle>
          <a:p>
            <a:fld id="{27A5083A-8910-4425-98D5-6289333F4B60}" type="slidenum">
              <a:rPr lang="en-US" altLang="zh-CN"/>
              <a:pPr/>
              <a:t>‹#›</a:t>
            </a:fld>
            <a:endParaRPr lang="en-US" altLang="zh-CN"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sz="half" idx="10"/>
          </p:nvPr>
        </p:nvSpPr>
        <p:spPr>
          <a:ln/>
        </p:spPr>
        <p:txBody>
          <a:bodyPr/>
          <a:lstStyle>
            <a:lvl1pPr>
              <a:defRPr/>
            </a:lvl1pPr>
          </a:lstStyle>
          <a:p>
            <a:r>
              <a:rPr lang="en-US" altLang="zh-CN"/>
              <a:t>   &lt;your name here&gt;  © </a:t>
            </a:r>
            <a:fld id="{FEA1A702-EF88-4C1D-A70A-926C054C91F6}" type="datetime6">
              <a:rPr lang="en-US" altLang="zh-CN"/>
              <a:pPr/>
              <a:t>November 13</a:t>
            </a:fld>
            <a:endParaRPr lang="en-US" altLang="zh-CN"/>
          </a:p>
        </p:txBody>
      </p:sp>
      <p:sp>
        <p:nvSpPr>
          <p:cNvPr id="4"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5" name="Rectangle 12"/>
          <p:cNvSpPr>
            <a:spLocks noGrp="1" noChangeArrowheads="1"/>
          </p:cNvSpPr>
          <p:nvPr>
            <p:ph type="sldNum" sz="quarter" idx="12"/>
          </p:nvPr>
        </p:nvSpPr>
        <p:spPr>
          <a:ln/>
        </p:spPr>
        <p:txBody>
          <a:bodyPr/>
          <a:lstStyle>
            <a:lvl1pPr>
              <a:defRPr/>
            </a:lvl1pPr>
          </a:lstStyle>
          <a:p>
            <a:fld id="{DD6134AA-BCFC-448D-AC8F-D986389B3004}" type="slidenum">
              <a:rPr lang="en-US" altLang="zh-CN"/>
              <a:pPr/>
              <a:t>‹#›</a:t>
            </a:fld>
            <a:endParaRPr lang="en-US" altLang="zh-CN" sz="16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r>
              <a:rPr lang="en-US" altLang="zh-CN"/>
              <a:t>   &lt;your name here&gt;  © </a:t>
            </a:r>
            <a:fld id="{C5B4A406-7EE3-4FFD-80A2-47B2C6225307}" type="datetime6">
              <a:rPr lang="en-US" altLang="zh-CN"/>
              <a:pPr/>
              <a:t>November 13</a:t>
            </a:fld>
            <a:endParaRPr lang="en-US" altLang="zh-CN"/>
          </a:p>
        </p:txBody>
      </p:sp>
      <p:sp>
        <p:nvSpPr>
          <p:cNvPr id="3"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4" name="Rectangle 12"/>
          <p:cNvSpPr>
            <a:spLocks noGrp="1" noChangeArrowheads="1"/>
          </p:cNvSpPr>
          <p:nvPr>
            <p:ph type="sldNum" sz="quarter" idx="12"/>
          </p:nvPr>
        </p:nvSpPr>
        <p:spPr>
          <a:ln/>
        </p:spPr>
        <p:txBody>
          <a:bodyPr/>
          <a:lstStyle>
            <a:lvl1pPr>
              <a:defRPr/>
            </a:lvl1pPr>
          </a:lstStyle>
          <a:p>
            <a:fld id="{7C2FAF0D-EB10-421A-9748-B7A37CF9EB12}" type="slidenum">
              <a:rPr lang="en-US" altLang="zh-CN"/>
              <a:pPr/>
              <a:t>‹#›</a:t>
            </a:fld>
            <a:endParaRPr lang="en-US" altLang="zh-CN" sz="16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zh-CN"/>
              <a:t>   &lt;your name here&gt;  © </a:t>
            </a:r>
            <a:fld id="{C0BAFEF3-9901-4686-8CFA-D7A83CC3C833}" type="datetime6">
              <a:rPr lang="en-US" altLang="zh-CN"/>
              <a:pPr/>
              <a:t>November 13</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3DB6C70E-03F9-40D6-9B7C-2703688AD2FF}" type="slidenum">
              <a:rPr lang="en-US" altLang="zh-CN"/>
              <a:pPr/>
              <a:t>‹#›</a:t>
            </a:fld>
            <a:endParaRPr lang="en-US" altLang="zh-CN" sz="16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zh-CN"/>
              <a:t>   &lt;your name here&gt;  © </a:t>
            </a:r>
            <a:fld id="{DC36B12B-13BB-439D-B2FC-DBE6C9885EE0}" type="datetime6">
              <a:rPr lang="en-US" altLang="zh-CN"/>
              <a:pPr/>
              <a:t>November 13</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3859371A-E838-4BCF-B26C-A9F3AE77D952}" type="slidenum">
              <a:rPr lang="en-US" altLang="zh-CN"/>
              <a:pPr/>
              <a:t>‹#›</a:t>
            </a:fld>
            <a:endParaRPr lang="en-US" altLang="zh-CN" sz="16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p>
        </p:txBody>
      </p:sp>
      <p:sp>
        <p:nvSpPr>
          <p:cNvPr id="1033" name="Line 9"/>
          <p:cNvSpPr>
            <a:spLocks noChangeShapeType="1"/>
          </p:cNvSpPr>
          <p:nvPr/>
        </p:nvSpPr>
        <p:spPr bwMode="auto">
          <a:xfrm>
            <a:off x="465138" y="6400800"/>
            <a:ext cx="8229600" cy="0"/>
          </a:xfrm>
          <a:prstGeom prst="line">
            <a:avLst/>
          </a:prstGeom>
          <a:noFill/>
          <a:ln w="44450" cmpd="thickThin">
            <a:solidFill>
              <a:srgbClr val="336699"/>
            </a:solidFill>
            <a:round/>
            <a:headEnd/>
            <a:tailE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eaLnBrk="0" hangingPunct="0">
              <a:defRPr sz="900" b="0">
                <a:latin typeface="Helvetica" pitchFamily="34" charset="0"/>
                <a:ea typeface="宋体" charset="-122"/>
              </a:defRPr>
            </a:lvl1pPr>
          </a:lstStyle>
          <a:p>
            <a:r>
              <a:rPr lang="en-US" altLang="zh-CN" dirty="0" smtClean="0"/>
              <a:t>   </a:t>
            </a:r>
            <a:r>
              <a:rPr lang="en-US" altLang="zh-CN" dirty="0" err="1" smtClean="0"/>
              <a:t>Henggang</a:t>
            </a:r>
            <a:r>
              <a:rPr lang="en-US" altLang="zh-CN" dirty="0" smtClean="0"/>
              <a:t> Cui  © </a:t>
            </a:r>
            <a:fld id="{F36C819A-6262-4DCC-8D0B-8A54561AA178}" type="datetime6">
              <a:rPr lang="en-US" altLang="zh-CN" smtClean="0"/>
              <a:pPr/>
              <a:t>November 13</a:t>
            </a:fld>
            <a:endParaRPr lang="en-US" altLang="zh-CN"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a:latin typeface="Helvetica" pitchFamily="34" charset="0"/>
                <a:ea typeface="宋体" charset="-122"/>
              </a:defRPr>
            </a:lvl1pPr>
          </a:lstStyle>
          <a:p>
            <a:r>
              <a:rPr lang="en-US" altLang="zh-CN"/>
              <a:t>http://www.pdl.cmu.edu/</a:t>
            </a:r>
            <a:endParaRPr lang="en-US" altLang="zh-CN" sz="1600">
              <a:latin typeface="Times New Roman" pitchFamily="18" charset="0"/>
            </a:endParaRPr>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ea typeface="宋体" charset="-122"/>
              </a:defRPr>
            </a:lvl1pPr>
          </a:lstStyle>
          <a:p>
            <a:fld id="{30C10CA8-3BFA-46DA-9CEA-F74C5ACB5CA8}" type="slidenum">
              <a:rPr lang="en-US" altLang="zh-CN"/>
              <a:pPr/>
              <a:t>‹#›</a:t>
            </a:fld>
            <a:endParaRPr lang="en-US" altLang="zh-CN" sz="1600"/>
          </a:p>
        </p:txBody>
      </p:sp>
      <p:pic>
        <p:nvPicPr>
          <p:cNvPr id="2" name="Picture 17" descr="mark_pdl_l_blue"/>
          <p:cNvPicPr>
            <a:picLocks noChangeAspect="1" noChangeArrowheads="1"/>
          </p:cNvPicPr>
          <p:nvPr userDrawn="1"/>
        </p:nvPicPr>
        <p:blipFill>
          <a:blip r:embed="rId13" cstate="print"/>
          <a:srcRect/>
          <a:stretch>
            <a:fillRect/>
          </a:stretch>
        </p:blipFill>
        <p:spPr bwMode="auto">
          <a:xfrm>
            <a:off x="473075" y="5972175"/>
            <a:ext cx="1614488" cy="390525"/>
          </a:xfrm>
          <a:prstGeom prst="rect">
            <a:avLst/>
          </a:prstGeom>
          <a:noFill/>
          <a:ln w="9525">
            <a:noFill/>
            <a:miter lim="800000"/>
            <a:headEnd/>
            <a:tailEnd/>
          </a:ln>
        </p:spPr>
      </p:pic>
      <p:sp>
        <p:nvSpPr>
          <p:cNvPr id="3" name="Rectangle 18"/>
          <p:cNvSpPr>
            <a:spLocks noGrp="1" noChangeArrowheads="1"/>
          </p:cNvSpPr>
          <p:nvPr>
            <p:ph type="body" idx="1"/>
          </p:nvPr>
        </p:nvSpPr>
        <p:spPr bwMode="auto">
          <a:xfrm>
            <a:off x="685800" y="11049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charset="0"/>
        </a:defRPr>
      </a:lvl2pPr>
      <a:lvl3pPr algn="ctr" rtl="0" eaLnBrk="0" fontAlgn="base" hangingPunct="0">
        <a:spcBef>
          <a:spcPct val="0"/>
        </a:spcBef>
        <a:spcAft>
          <a:spcPct val="0"/>
        </a:spcAft>
        <a:defRPr sz="4400">
          <a:solidFill>
            <a:srgbClr val="336699"/>
          </a:solidFill>
          <a:latin typeface="Arial" charset="0"/>
        </a:defRPr>
      </a:lvl3pPr>
      <a:lvl4pPr algn="ctr" rtl="0" eaLnBrk="0" fontAlgn="base" hangingPunct="0">
        <a:spcBef>
          <a:spcPct val="0"/>
        </a:spcBef>
        <a:spcAft>
          <a:spcPct val="0"/>
        </a:spcAft>
        <a:defRPr sz="4400">
          <a:solidFill>
            <a:srgbClr val="336699"/>
          </a:solidFill>
          <a:latin typeface="Arial" charset="0"/>
        </a:defRPr>
      </a:lvl4pPr>
      <a:lvl5pPr algn="ctr" rtl="0" eaLnBrk="0" fontAlgn="base" hangingPunct="0">
        <a:spcBef>
          <a:spcPct val="0"/>
        </a:spcBef>
        <a:spcAft>
          <a:spcPct val="0"/>
        </a:spcAft>
        <a:defRPr sz="4400">
          <a:solidFill>
            <a:srgbClr val="336699"/>
          </a:solidFill>
          <a:latin typeface="Arial" charset="0"/>
        </a:defRPr>
      </a:lvl5pPr>
      <a:lvl6pPr marL="457200" algn="ctr" rtl="0" fontAlgn="base">
        <a:spcBef>
          <a:spcPct val="0"/>
        </a:spcBef>
        <a:spcAft>
          <a:spcPct val="0"/>
        </a:spcAft>
        <a:defRPr sz="4400">
          <a:solidFill>
            <a:srgbClr val="336699"/>
          </a:solidFill>
          <a:latin typeface="Arial" charset="0"/>
        </a:defRPr>
      </a:lvl6pPr>
      <a:lvl7pPr marL="914400" algn="ctr" rtl="0" fontAlgn="base">
        <a:spcBef>
          <a:spcPct val="0"/>
        </a:spcBef>
        <a:spcAft>
          <a:spcPct val="0"/>
        </a:spcAft>
        <a:defRPr sz="4400">
          <a:solidFill>
            <a:srgbClr val="336699"/>
          </a:solidFill>
          <a:latin typeface="Arial" charset="0"/>
        </a:defRPr>
      </a:lvl7pPr>
      <a:lvl8pPr marL="1371600" algn="ctr" rtl="0" fontAlgn="base">
        <a:spcBef>
          <a:spcPct val="0"/>
        </a:spcBef>
        <a:spcAft>
          <a:spcPct val="0"/>
        </a:spcAft>
        <a:defRPr sz="4400">
          <a:solidFill>
            <a:srgbClr val="336699"/>
          </a:solidFill>
          <a:latin typeface="Arial" charset="0"/>
        </a:defRPr>
      </a:lvl8pPr>
      <a:lvl9pPr marL="1828800" algn="ctr" rtl="0" fontAlgn="base">
        <a:spcBef>
          <a:spcPct val="0"/>
        </a:spcBef>
        <a:spcAft>
          <a:spcPct val="0"/>
        </a:spcAft>
        <a:defRPr sz="4400">
          <a:solidFill>
            <a:srgbClr val="336699"/>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z="4000" dirty="0" smtClean="0"/>
              <a:t>Exploiting Bounded Staleness to Speed up Big Data Analytics</a:t>
            </a:r>
            <a:endParaRPr lang="zh-CN" altLang="zh-CN" sz="4000" dirty="0" smtClean="0"/>
          </a:p>
        </p:txBody>
      </p:sp>
      <p:sp>
        <p:nvSpPr>
          <p:cNvPr id="3075" name="Rectangle 3"/>
          <p:cNvSpPr>
            <a:spLocks noGrp="1" noChangeArrowheads="1"/>
          </p:cNvSpPr>
          <p:nvPr>
            <p:ph type="subTitle" idx="1"/>
          </p:nvPr>
        </p:nvSpPr>
        <p:spPr>
          <a:xfrm>
            <a:off x="1371600" y="3800475"/>
            <a:ext cx="6400800" cy="393700"/>
          </a:xfrm>
        </p:spPr>
        <p:txBody>
          <a:bodyPr/>
          <a:lstStyle/>
          <a:p>
            <a:pPr eaLnBrk="1" hangingPunct="1">
              <a:buFontTx/>
              <a:buNone/>
            </a:pPr>
            <a:r>
              <a:rPr lang="en-US" altLang="zh-CN" sz="3600" dirty="0" err="1" smtClean="0">
                <a:ea typeface="宋体" charset="-122"/>
              </a:rPr>
              <a:t>Henggang</a:t>
            </a:r>
            <a:r>
              <a:rPr lang="en-US" altLang="zh-CN" sz="3600" dirty="0" smtClean="0">
                <a:ea typeface="宋体" charset="-122"/>
              </a:rPr>
              <a:t> Cui</a:t>
            </a:r>
          </a:p>
        </p:txBody>
      </p:sp>
      <p:sp>
        <p:nvSpPr>
          <p:cNvPr id="3076" name="Text Box 4"/>
          <p:cNvSpPr txBox="1">
            <a:spLocks noChangeArrowheads="1"/>
          </p:cNvSpPr>
          <p:nvPr/>
        </p:nvSpPr>
        <p:spPr bwMode="auto">
          <a:xfrm>
            <a:off x="1088571" y="4495800"/>
            <a:ext cx="7199086" cy="1892826"/>
          </a:xfrm>
          <a:prstGeom prst="rect">
            <a:avLst/>
          </a:prstGeom>
          <a:noFill/>
          <a:ln w="9525">
            <a:noFill/>
            <a:miter lim="800000"/>
            <a:headEnd/>
            <a:tailEnd/>
          </a:ln>
        </p:spPr>
        <p:txBody>
          <a:bodyPr wrap="square">
            <a:spAutoFit/>
          </a:bodyPr>
          <a:lstStyle/>
          <a:p>
            <a:pPr algn="ctr">
              <a:spcBef>
                <a:spcPct val="20000"/>
              </a:spcBef>
            </a:pPr>
            <a:r>
              <a:rPr lang="en-US" altLang="zh-CN" sz="1800" b="0" dirty="0" smtClean="0">
                <a:ea typeface="宋体" charset="-122"/>
              </a:rPr>
              <a:t>James </a:t>
            </a:r>
            <a:r>
              <a:rPr lang="en-US" altLang="zh-CN" sz="1800" b="0" dirty="0" err="1" smtClean="0">
                <a:ea typeface="宋体" charset="-122"/>
              </a:rPr>
              <a:t>Cipar</a:t>
            </a:r>
            <a:r>
              <a:rPr lang="en-US" altLang="zh-CN" sz="1800" b="0" dirty="0" smtClean="0">
                <a:ea typeface="宋体" charset="-122"/>
              </a:rPr>
              <a:t>, </a:t>
            </a:r>
            <a:r>
              <a:rPr lang="en-US" altLang="zh-CN" sz="1800" b="0" dirty="0" err="1" smtClean="0">
                <a:ea typeface="宋体" charset="-122"/>
              </a:rPr>
              <a:t>Qirong</a:t>
            </a:r>
            <a:r>
              <a:rPr lang="en-US" altLang="zh-CN" sz="1800" b="0" dirty="0" smtClean="0">
                <a:ea typeface="宋体" charset="-122"/>
              </a:rPr>
              <a:t> Ho, Jin </a:t>
            </a:r>
            <a:r>
              <a:rPr lang="en-US" altLang="zh-CN" sz="1800" b="0" dirty="0" err="1" smtClean="0">
                <a:ea typeface="宋体" charset="-122"/>
              </a:rPr>
              <a:t>Kyu</a:t>
            </a:r>
            <a:r>
              <a:rPr lang="en-US" altLang="zh-CN" sz="1800" b="0" dirty="0" smtClean="0">
                <a:ea typeface="宋体" charset="-122"/>
              </a:rPr>
              <a:t> Kim, </a:t>
            </a:r>
            <a:r>
              <a:rPr lang="en-US" altLang="zh-CN" sz="1800" b="0" dirty="0" err="1" smtClean="0">
                <a:ea typeface="宋体" charset="-122"/>
              </a:rPr>
              <a:t>Abhimanu</a:t>
            </a:r>
            <a:r>
              <a:rPr lang="en-US" altLang="zh-CN" sz="1800" b="0" dirty="0" smtClean="0">
                <a:ea typeface="宋体" charset="-122"/>
              </a:rPr>
              <a:t> Kumar, </a:t>
            </a:r>
            <a:r>
              <a:rPr lang="en-US" altLang="zh-CN" sz="1800" b="0" dirty="0" err="1" smtClean="0">
                <a:ea typeface="宋体" charset="-122"/>
              </a:rPr>
              <a:t>Seunghak</a:t>
            </a:r>
            <a:r>
              <a:rPr lang="en-US" altLang="zh-CN" sz="1800" b="0" dirty="0" smtClean="0">
                <a:ea typeface="宋体" charset="-122"/>
              </a:rPr>
              <a:t> Lee, Greg Ganger, Phil Gibbons (Intel), Garth Gibson, Eric Xing</a:t>
            </a:r>
            <a:endParaRPr lang="en-US" altLang="zh-CN" sz="1800" b="0" dirty="0">
              <a:ea typeface="宋体" charset="-122"/>
            </a:endParaRPr>
          </a:p>
          <a:p>
            <a:pPr algn="ctr">
              <a:spcBef>
                <a:spcPct val="20000"/>
              </a:spcBef>
            </a:pPr>
            <a:endParaRPr lang="en-US" altLang="zh-CN" sz="1800" b="0" dirty="0" smtClean="0">
              <a:ea typeface="宋体" charset="-122"/>
            </a:endParaRPr>
          </a:p>
          <a:p>
            <a:pPr algn="ctr">
              <a:spcBef>
                <a:spcPct val="20000"/>
              </a:spcBef>
            </a:pPr>
            <a:r>
              <a:rPr lang="en-US" altLang="zh-CN" sz="1800" b="0" dirty="0" smtClean="0">
                <a:ea typeface="宋体" charset="-122"/>
              </a:rPr>
              <a:t>PARALLEL </a:t>
            </a:r>
            <a:r>
              <a:rPr lang="en-US" altLang="zh-CN" sz="1800" b="0" dirty="0">
                <a:ea typeface="宋体" charset="-122"/>
              </a:rPr>
              <a:t>DATA LABORATORY</a:t>
            </a:r>
          </a:p>
          <a:p>
            <a:pPr algn="ctr">
              <a:spcBef>
                <a:spcPct val="20000"/>
              </a:spcBef>
            </a:pPr>
            <a:r>
              <a:rPr lang="en-US" altLang="zh-CN" sz="1400" b="0" dirty="0">
                <a:ea typeface="宋体" charset="-122"/>
              </a:rPr>
              <a:t>Carnegie Mellon University</a:t>
            </a:r>
          </a:p>
          <a:p>
            <a:pPr>
              <a:spcBef>
                <a:spcPct val="50000"/>
              </a:spcBef>
            </a:pPr>
            <a:endParaRPr lang="en-US" altLang="zh-CN" sz="1400" b="0" dirty="0">
              <a:latin typeface="Times New Roman" pitchFamily="18" charset="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Arbitrarily-sized BSP</a:t>
            </a:r>
            <a:endParaRPr lang="zh-CN" altLang="en-US" dirty="0"/>
          </a:p>
        </p:txBody>
      </p:sp>
      <p:sp>
        <p:nvSpPr>
          <p:cNvPr id="3" name="内容占位符 2"/>
          <p:cNvSpPr>
            <a:spLocks noGrp="1"/>
          </p:cNvSpPr>
          <p:nvPr>
            <p:ph idx="1"/>
          </p:nvPr>
        </p:nvSpPr>
        <p:spPr/>
        <p:txBody>
          <a:bodyPr/>
          <a:lstStyle/>
          <a:p>
            <a:r>
              <a:rPr lang="en-US" altLang="zh-CN" dirty="0" smtClean="0"/>
              <a:t>Arbitrarily-sized BSP (A-BSP)</a:t>
            </a:r>
          </a:p>
          <a:p>
            <a:pPr lvl="1"/>
            <a:r>
              <a:rPr lang="en-US" altLang="zh-CN" dirty="0" smtClean="0"/>
              <a:t>A clock is not necessarily an iteration</a:t>
            </a:r>
          </a:p>
          <a:p>
            <a:pPr lvl="1"/>
            <a:r>
              <a:rPr lang="en-US" altLang="zh-CN" dirty="0" smtClean="0"/>
              <a:t>Work-per-clock (WPC) controls data staleness</a:t>
            </a:r>
          </a:p>
          <a:p>
            <a:pPr lvl="2"/>
            <a:r>
              <a:rPr lang="en-US" altLang="zh-CN" dirty="0" smtClean="0"/>
              <a:t>Can be tuned to maximize performance</a:t>
            </a:r>
          </a:p>
          <a:p>
            <a:pPr lvl="1"/>
            <a:r>
              <a:rPr lang="en-US" altLang="zh-CN" dirty="0" smtClean="0"/>
              <a:t>Call it “A-BSP" to contrast with normal ML practice</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10</a:t>
            </a:fld>
            <a:endParaRPr lang="en-US" altLang="zh-CN" sz="16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of BSP: Stragglers</a:t>
            </a:r>
            <a:endParaRPr lang="zh-CN" altLang="en-US" dirty="0"/>
          </a:p>
        </p:txBody>
      </p:sp>
      <p:sp>
        <p:nvSpPr>
          <p:cNvPr id="3" name="内容占位符 2"/>
          <p:cNvSpPr>
            <a:spLocks noGrp="1"/>
          </p:cNvSpPr>
          <p:nvPr>
            <p:ph idx="1"/>
          </p:nvPr>
        </p:nvSpPr>
        <p:spPr/>
        <p:txBody>
          <a:bodyPr/>
          <a:lstStyle/>
          <a:p>
            <a:r>
              <a:rPr lang="en-US" altLang="zh-CN" dirty="0" smtClean="0"/>
              <a:t>A-BSP still has the straggler problem</a:t>
            </a:r>
          </a:p>
          <a:p>
            <a:pPr lvl="1"/>
            <a:r>
              <a:rPr lang="en-US" altLang="zh-CN" dirty="0" smtClean="0"/>
              <a:t>A slow thread will slow down all</a:t>
            </a:r>
          </a:p>
          <a:p>
            <a:pPr lvl="1"/>
            <a:r>
              <a:rPr lang="en-US" altLang="zh-CN" dirty="0" smtClean="0"/>
              <a:t>Stragglers are common in large systems</a:t>
            </a:r>
          </a:p>
          <a:p>
            <a:pPr lvl="1"/>
            <a:endParaRPr lang="en-US" altLang="zh-CN" dirty="0" smtClean="0"/>
          </a:p>
          <a:p>
            <a:r>
              <a:rPr lang="en-US" altLang="zh-CN" dirty="0" smtClean="0"/>
              <a:t>Many reasons for stragglers</a:t>
            </a:r>
          </a:p>
          <a:p>
            <a:pPr lvl="1"/>
            <a:r>
              <a:rPr lang="en-US" altLang="zh-CN" dirty="0" smtClean="0"/>
              <a:t>Hardware: lost packets, SSD cleaning, disk resets</a:t>
            </a:r>
          </a:p>
          <a:p>
            <a:pPr lvl="1"/>
            <a:r>
              <a:rPr lang="en-US" altLang="zh-CN" dirty="0" smtClean="0"/>
              <a:t>Software: garbage collection, virtualization</a:t>
            </a:r>
          </a:p>
          <a:p>
            <a:pPr lvl="1"/>
            <a:r>
              <a:rPr lang="en-US" altLang="zh-CN" dirty="0" smtClean="0"/>
              <a:t>Algorithmic: Calculating objectives and stopping conditions</a:t>
            </a:r>
          </a:p>
          <a:p>
            <a:pPr lvl="1"/>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11</a:t>
            </a:fld>
            <a:endParaRPr lang="en-US" altLang="zh-CN"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Stale Synchronous Parallel</a:t>
            </a:r>
            <a:endParaRPr lang="zh-CN" altLang="en-US" dirty="0"/>
          </a:p>
        </p:txBody>
      </p:sp>
      <p:sp>
        <p:nvSpPr>
          <p:cNvPr id="3" name="内容占位符 2"/>
          <p:cNvSpPr>
            <a:spLocks noGrp="1"/>
          </p:cNvSpPr>
          <p:nvPr>
            <p:ph idx="1"/>
          </p:nvPr>
        </p:nvSpPr>
        <p:spPr/>
        <p:txBody>
          <a:bodyPr/>
          <a:lstStyle/>
          <a:p>
            <a:r>
              <a:rPr lang="en-US" altLang="zh-CN" dirty="0" smtClean="0"/>
              <a:t>Stale Synchronous Parallel (SSP)</a:t>
            </a:r>
          </a:p>
          <a:p>
            <a:pPr lvl="1"/>
            <a:r>
              <a:rPr lang="en-US" altLang="zh-CN" dirty="0" smtClean="0"/>
              <a:t>Updates are propagated at each clock</a:t>
            </a:r>
          </a:p>
          <a:p>
            <a:pPr lvl="1"/>
            <a:r>
              <a:rPr lang="en-US" altLang="zh-CN" dirty="0" smtClean="0"/>
              <a:t>Threads are allowed to be some number of clocks ahead of the slowest thread</a:t>
            </a:r>
          </a:p>
          <a:p>
            <a:pPr lvl="2"/>
            <a:r>
              <a:rPr lang="en-US" altLang="zh-CN" dirty="0" smtClean="0"/>
              <a:t>The “slack” parameter</a:t>
            </a:r>
          </a:p>
          <a:p>
            <a:pPr lvl="1"/>
            <a:r>
              <a:rPr lang="en-US" altLang="zh-CN" dirty="0" smtClean="0"/>
              <a:t>Another way to explicitly control staleness</a:t>
            </a:r>
          </a:p>
          <a:p>
            <a:pPr lvl="1"/>
            <a:r>
              <a:rPr lang="en-US" altLang="zh-CN" dirty="0" smtClean="0"/>
              <a:t>Tolerant of transient stragglers</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12</a:t>
            </a:fld>
            <a:endParaRPr lang="en-US" altLang="zh-CN"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Staleness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13</a:t>
            </a:fld>
            <a:endParaRPr lang="en-US" altLang="zh-CN" sz="1600"/>
          </a:p>
        </p:txBody>
      </p:sp>
      <p:sp>
        <p:nvSpPr>
          <p:cNvPr id="47" name="圆角矩形 46"/>
          <p:cNvSpPr/>
          <p:nvPr/>
        </p:nvSpPr>
        <p:spPr bwMode="auto">
          <a:xfrm>
            <a:off x="3274006" y="2689412"/>
            <a:ext cx="2294965" cy="118334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8" name="TextBox 47"/>
          <p:cNvSpPr txBox="1"/>
          <p:nvPr/>
        </p:nvSpPr>
        <p:spPr>
          <a:xfrm>
            <a:off x="2898609" y="5273045"/>
            <a:ext cx="2819400" cy="830997"/>
          </a:xfrm>
          <a:prstGeom prst="rect">
            <a:avLst/>
          </a:prstGeom>
          <a:noFill/>
        </p:spPr>
        <p:txBody>
          <a:bodyPr wrap="square" rtlCol="0">
            <a:spAutoFit/>
          </a:bodyPr>
          <a:lstStyle/>
          <a:p>
            <a:pPr algn="ctr"/>
            <a:r>
              <a:rPr lang="en-US" altLang="zh-CN" sz="2400" b="0" dirty="0" smtClean="0"/>
              <a:t>Iterative program</a:t>
            </a:r>
            <a:br>
              <a:rPr lang="en-US" altLang="zh-CN" sz="2400" b="0" dirty="0" smtClean="0"/>
            </a:br>
            <a:r>
              <a:rPr lang="en-US" altLang="zh-CN" sz="2400" b="0" dirty="0" smtClean="0"/>
              <a:t>fits model</a:t>
            </a:r>
            <a:endParaRPr lang="zh-CN" altLang="en-US" sz="2400" b="0" dirty="0" smtClean="0"/>
          </a:p>
        </p:txBody>
      </p:sp>
      <p:sp>
        <p:nvSpPr>
          <p:cNvPr id="49" name="TextBox 48"/>
          <p:cNvSpPr txBox="1"/>
          <p:nvPr/>
        </p:nvSpPr>
        <p:spPr>
          <a:xfrm>
            <a:off x="3329504" y="1349829"/>
            <a:ext cx="2380343" cy="461665"/>
          </a:xfrm>
          <a:prstGeom prst="rect">
            <a:avLst/>
          </a:prstGeom>
          <a:noFill/>
        </p:spPr>
        <p:txBody>
          <a:bodyPr wrap="square" rtlCol="0">
            <a:spAutoFit/>
          </a:bodyPr>
          <a:lstStyle/>
          <a:p>
            <a:r>
              <a:rPr lang="en-US" altLang="zh-CN" sz="2400" b="0" dirty="0" smtClean="0"/>
              <a:t>Design a model</a:t>
            </a:r>
            <a:endParaRPr lang="zh-CN" altLang="en-US" sz="2400" b="0" dirty="0"/>
          </a:p>
        </p:txBody>
      </p:sp>
      <p:cxnSp>
        <p:nvCxnSpPr>
          <p:cNvPr id="50" name="直接箭头连接符 49"/>
          <p:cNvCxnSpPr/>
          <p:nvPr/>
        </p:nvCxnSpPr>
        <p:spPr bwMode="auto">
          <a:xfrm>
            <a:off x="4418073" y="1901371"/>
            <a:ext cx="0" cy="65314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1" name="矩形 50"/>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2" name="右箭头 51"/>
          <p:cNvSpPr/>
          <p:nvPr/>
        </p:nvSpPr>
        <p:spPr bwMode="auto">
          <a:xfrm>
            <a:off x="2342527" y="297542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3" name="TextBox 52"/>
          <p:cNvSpPr txBox="1"/>
          <p:nvPr/>
        </p:nvSpPr>
        <p:spPr>
          <a:xfrm>
            <a:off x="609600" y="5265779"/>
            <a:ext cx="2362200" cy="461665"/>
          </a:xfrm>
          <a:prstGeom prst="rect">
            <a:avLst/>
          </a:prstGeom>
          <a:noFill/>
        </p:spPr>
        <p:txBody>
          <a:bodyPr wrap="square" rtlCol="0">
            <a:spAutoFit/>
          </a:bodyPr>
          <a:lstStyle/>
          <a:p>
            <a:r>
              <a:rPr lang="en-US" altLang="zh-CN" sz="2400" b="0" dirty="0" smtClean="0"/>
              <a:t>Huge input data</a:t>
            </a:r>
            <a:endParaRPr lang="zh-CN" altLang="en-US" sz="2400" b="0" dirty="0"/>
          </a:p>
        </p:txBody>
      </p:sp>
      <p:sp>
        <p:nvSpPr>
          <p:cNvPr id="54" name="TextBox 53"/>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grpSp>
        <p:nvGrpSpPr>
          <p:cNvPr id="55" name="组合 54"/>
          <p:cNvGrpSpPr/>
          <p:nvPr/>
        </p:nvGrpSpPr>
        <p:grpSpPr>
          <a:xfrm>
            <a:off x="1175657" y="1625594"/>
            <a:ext cx="982668" cy="3207663"/>
            <a:chOff x="1175657" y="1625594"/>
            <a:chExt cx="982668" cy="3207663"/>
          </a:xfrm>
        </p:grpSpPr>
        <p:sp>
          <p:nvSpPr>
            <p:cNvPr id="56" name="矩形 55"/>
            <p:cNvSpPr/>
            <p:nvPr/>
          </p:nvSpPr>
          <p:spPr bwMode="auto">
            <a:xfrm>
              <a:off x="1175657" y="1625594"/>
              <a:ext cx="982668" cy="3207663"/>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57" name="直接连接符 56"/>
            <p:cNvCxnSpPr/>
            <p:nvPr/>
          </p:nvCxnSpPr>
          <p:spPr bwMode="auto">
            <a:xfrm>
              <a:off x="1201270" y="2151529"/>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58" name="直接连接符 57"/>
            <p:cNvCxnSpPr/>
            <p:nvPr/>
          </p:nvCxnSpPr>
          <p:spPr bwMode="auto">
            <a:xfrm>
              <a:off x="1210234" y="2662517"/>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59" name="直接连接符 58"/>
            <p:cNvCxnSpPr/>
            <p:nvPr/>
          </p:nvCxnSpPr>
          <p:spPr bwMode="auto">
            <a:xfrm>
              <a:off x="1183340" y="32272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60" name="直接连接符 59"/>
            <p:cNvCxnSpPr/>
            <p:nvPr/>
          </p:nvCxnSpPr>
          <p:spPr bwMode="auto">
            <a:xfrm>
              <a:off x="1183339" y="3818964"/>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62" name="直接连接符 61"/>
            <p:cNvCxnSpPr/>
            <p:nvPr/>
          </p:nvCxnSpPr>
          <p:spPr bwMode="auto">
            <a:xfrm>
              <a:off x="1201269" y="4320984"/>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sp>
        <p:nvSpPr>
          <p:cNvPr id="63" name="任意多边形 62"/>
          <p:cNvSpPr/>
          <p:nvPr/>
        </p:nvSpPr>
        <p:spPr bwMode="auto">
          <a:xfrm>
            <a:off x="3562697" y="2974574"/>
            <a:ext cx="203200" cy="60959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64" name="组合 63"/>
          <p:cNvGrpSpPr/>
          <p:nvPr/>
        </p:nvGrpSpPr>
        <p:grpSpPr>
          <a:xfrm>
            <a:off x="878541" y="1874092"/>
            <a:ext cx="546853" cy="2844172"/>
            <a:chOff x="878541" y="1874092"/>
            <a:chExt cx="546853" cy="2844172"/>
          </a:xfrm>
        </p:grpSpPr>
        <p:sp>
          <p:nvSpPr>
            <p:cNvPr id="65" name="任意多边形 64"/>
            <p:cNvSpPr/>
            <p:nvPr/>
          </p:nvSpPr>
          <p:spPr bwMode="auto">
            <a:xfrm>
              <a:off x="878541" y="1916480"/>
              <a:ext cx="376502" cy="2729205"/>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66" name="直接箭头连接符 65"/>
            <p:cNvCxnSpPr/>
            <p:nvPr/>
          </p:nvCxnSpPr>
          <p:spPr bwMode="auto">
            <a:xfrm>
              <a:off x="1425394" y="1874092"/>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67" name="直接箭头连接符 66"/>
            <p:cNvCxnSpPr/>
            <p:nvPr/>
          </p:nvCxnSpPr>
          <p:spPr bwMode="auto">
            <a:xfrm>
              <a:off x="1409351" y="245963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68" name="直接箭头连接符 67"/>
            <p:cNvCxnSpPr/>
            <p:nvPr/>
          </p:nvCxnSpPr>
          <p:spPr bwMode="auto">
            <a:xfrm>
              <a:off x="1417372" y="302110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69" name="直接箭头连接符 68"/>
            <p:cNvCxnSpPr/>
            <p:nvPr/>
          </p:nvCxnSpPr>
          <p:spPr bwMode="auto">
            <a:xfrm>
              <a:off x="1409351" y="363872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0" name="直接箭头连接符 69"/>
            <p:cNvCxnSpPr/>
            <p:nvPr/>
          </p:nvCxnSpPr>
          <p:spPr bwMode="auto">
            <a:xfrm>
              <a:off x="1409351" y="421624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1" name="左右箭头 70"/>
          <p:cNvSpPr/>
          <p:nvPr/>
        </p:nvSpPr>
        <p:spPr bwMode="auto">
          <a:xfrm>
            <a:off x="5678906" y="3007896"/>
            <a:ext cx="98658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28" name="组合 27"/>
          <p:cNvGrpSpPr/>
          <p:nvPr/>
        </p:nvGrpSpPr>
        <p:grpSpPr>
          <a:xfrm>
            <a:off x="1564105" y="1660359"/>
            <a:ext cx="352927" cy="3148720"/>
            <a:chOff x="1588168" y="1684422"/>
            <a:chExt cx="352927" cy="3148720"/>
          </a:xfrm>
        </p:grpSpPr>
        <p:sp>
          <p:nvSpPr>
            <p:cNvPr id="29" name="TextBox 28"/>
            <p:cNvSpPr txBox="1"/>
            <p:nvPr/>
          </p:nvSpPr>
          <p:spPr>
            <a:xfrm>
              <a:off x="1588168" y="1684422"/>
              <a:ext cx="336884" cy="461665"/>
            </a:xfrm>
            <a:prstGeom prst="rect">
              <a:avLst/>
            </a:prstGeom>
            <a:noFill/>
          </p:spPr>
          <p:txBody>
            <a:bodyPr wrap="square" rtlCol="0">
              <a:spAutoFit/>
            </a:bodyPr>
            <a:lstStyle/>
            <a:p>
              <a:r>
                <a:rPr lang="en-US" altLang="zh-CN" sz="2400" dirty="0" smtClean="0"/>
                <a:t>a</a:t>
              </a:r>
              <a:endParaRPr lang="zh-CN" altLang="en-US" sz="2400" dirty="0"/>
            </a:p>
          </p:txBody>
        </p:sp>
        <p:sp>
          <p:nvSpPr>
            <p:cNvPr id="31" name="TextBox 30"/>
            <p:cNvSpPr txBox="1"/>
            <p:nvPr/>
          </p:nvSpPr>
          <p:spPr>
            <a:xfrm>
              <a:off x="1596189" y="2197770"/>
              <a:ext cx="336884" cy="461665"/>
            </a:xfrm>
            <a:prstGeom prst="rect">
              <a:avLst/>
            </a:prstGeom>
            <a:noFill/>
          </p:spPr>
          <p:txBody>
            <a:bodyPr wrap="square" rtlCol="0">
              <a:spAutoFit/>
            </a:bodyPr>
            <a:lstStyle/>
            <a:p>
              <a:r>
                <a:rPr lang="en-US" altLang="zh-CN" sz="2400" dirty="0" smtClean="0"/>
                <a:t>b</a:t>
              </a:r>
              <a:endParaRPr lang="zh-CN" altLang="en-US" sz="2400" dirty="0"/>
            </a:p>
          </p:txBody>
        </p:sp>
        <p:sp>
          <p:nvSpPr>
            <p:cNvPr id="33" name="TextBox 32"/>
            <p:cNvSpPr txBox="1"/>
            <p:nvPr/>
          </p:nvSpPr>
          <p:spPr>
            <a:xfrm>
              <a:off x="1596189" y="2751223"/>
              <a:ext cx="336884" cy="461665"/>
            </a:xfrm>
            <a:prstGeom prst="rect">
              <a:avLst/>
            </a:prstGeom>
            <a:noFill/>
          </p:spPr>
          <p:txBody>
            <a:bodyPr wrap="square" rtlCol="0">
              <a:spAutoFit/>
            </a:bodyPr>
            <a:lstStyle/>
            <a:p>
              <a:r>
                <a:rPr lang="en-US" altLang="zh-CN" sz="2400" dirty="0" smtClean="0"/>
                <a:t>c</a:t>
              </a:r>
              <a:endParaRPr lang="zh-CN" altLang="en-US" sz="2400" dirty="0"/>
            </a:p>
          </p:txBody>
        </p:sp>
        <p:sp>
          <p:nvSpPr>
            <p:cNvPr id="34" name="TextBox 33"/>
            <p:cNvSpPr txBox="1"/>
            <p:nvPr/>
          </p:nvSpPr>
          <p:spPr>
            <a:xfrm>
              <a:off x="1604210" y="3264571"/>
              <a:ext cx="336884" cy="461665"/>
            </a:xfrm>
            <a:prstGeom prst="rect">
              <a:avLst/>
            </a:prstGeom>
            <a:noFill/>
          </p:spPr>
          <p:txBody>
            <a:bodyPr wrap="square" rtlCol="0">
              <a:spAutoFit/>
            </a:bodyPr>
            <a:lstStyle/>
            <a:p>
              <a:r>
                <a:rPr lang="en-US" altLang="zh-CN" sz="2400" dirty="0" smtClean="0"/>
                <a:t>d</a:t>
              </a:r>
              <a:endParaRPr lang="zh-CN" altLang="en-US" sz="2400" dirty="0"/>
            </a:p>
          </p:txBody>
        </p:sp>
        <p:sp>
          <p:nvSpPr>
            <p:cNvPr id="35" name="TextBox 34"/>
            <p:cNvSpPr txBox="1"/>
            <p:nvPr/>
          </p:nvSpPr>
          <p:spPr>
            <a:xfrm>
              <a:off x="1596190" y="3882192"/>
              <a:ext cx="336884" cy="461665"/>
            </a:xfrm>
            <a:prstGeom prst="rect">
              <a:avLst/>
            </a:prstGeom>
            <a:noFill/>
          </p:spPr>
          <p:txBody>
            <a:bodyPr wrap="square" rtlCol="0">
              <a:spAutoFit/>
            </a:bodyPr>
            <a:lstStyle/>
            <a:p>
              <a:r>
                <a:rPr lang="en-US" altLang="zh-CN" sz="2400" dirty="0" smtClean="0"/>
                <a:t>e</a:t>
              </a:r>
              <a:endParaRPr lang="zh-CN" altLang="en-US" sz="2400" dirty="0"/>
            </a:p>
          </p:txBody>
        </p:sp>
        <p:sp>
          <p:nvSpPr>
            <p:cNvPr id="36" name="TextBox 35"/>
            <p:cNvSpPr txBox="1"/>
            <p:nvPr/>
          </p:nvSpPr>
          <p:spPr>
            <a:xfrm>
              <a:off x="1604211" y="4371477"/>
              <a:ext cx="336884" cy="461665"/>
            </a:xfrm>
            <a:prstGeom prst="rect">
              <a:avLst/>
            </a:prstGeom>
            <a:noFill/>
          </p:spPr>
          <p:txBody>
            <a:bodyPr wrap="square" rtlCol="0">
              <a:spAutoFit/>
            </a:bodyPr>
            <a:lstStyle/>
            <a:p>
              <a:r>
                <a:rPr lang="en-US" altLang="zh-CN" sz="2400" dirty="0" smtClean="0"/>
                <a:t>f</a:t>
              </a:r>
              <a:endParaRPr lang="zh-CN" altLang="en-US" sz="2400"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Staleness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14</a:t>
            </a:fld>
            <a:endParaRPr lang="en-US" altLang="zh-CN" sz="1600"/>
          </a:p>
        </p:txBody>
      </p:sp>
      <p:sp>
        <p:nvSpPr>
          <p:cNvPr id="60" name="矩形 59"/>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61" name="组合 31"/>
          <p:cNvGrpSpPr/>
          <p:nvPr/>
        </p:nvGrpSpPr>
        <p:grpSpPr>
          <a:xfrm>
            <a:off x="3256077" y="1577806"/>
            <a:ext cx="2294965" cy="896474"/>
            <a:chOff x="3442447" y="2438412"/>
            <a:chExt cx="2294965" cy="896474"/>
          </a:xfrm>
        </p:grpSpPr>
        <p:sp>
          <p:nvSpPr>
            <p:cNvPr id="62" name="圆角矩形 61"/>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3" name="任意多边形 62"/>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64" name="组合 32"/>
          <p:cNvGrpSpPr/>
          <p:nvPr/>
        </p:nvGrpSpPr>
        <p:grpSpPr>
          <a:xfrm>
            <a:off x="3265040" y="2788042"/>
            <a:ext cx="2294965" cy="896474"/>
            <a:chOff x="3442447" y="2438412"/>
            <a:chExt cx="2294965" cy="896474"/>
          </a:xfrm>
        </p:grpSpPr>
        <p:sp>
          <p:nvSpPr>
            <p:cNvPr id="65" name="圆角矩形 64"/>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6" name="任意多边形 65"/>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67" name="组合 42"/>
          <p:cNvGrpSpPr/>
          <p:nvPr/>
        </p:nvGrpSpPr>
        <p:grpSpPr>
          <a:xfrm>
            <a:off x="3238147" y="4034129"/>
            <a:ext cx="2294965" cy="896474"/>
            <a:chOff x="3442447" y="2438412"/>
            <a:chExt cx="2294965" cy="896474"/>
          </a:xfrm>
        </p:grpSpPr>
        <p:sp>
          <p:nvSpPr>
            <p:cNvPr id="68" name="圆角矩形 67"/>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9" name="任意多边形 68"/>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70" name="组合 70"/>
          <p:cNvGrpSpPr/>
          <p:nvPr/>
        </p:nvGrpSpPr>
        <p:grpSpPr>
          <a:xfrm>
            <a:off x="878541" y="3973067"/>
            <a:ext cx="2157999" cy="1029238"/>
            <a:chOff x="878541" y="3973067"/>
            <a:chExt cx="2157999" cy="1029238"/>
          </a:xfrm>
        </p:grpSpPr>
        <p:sp>
          <p:nvSpPr>
            <p:cNvPr id="71" name="右箭头 70"/>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72" name="组合 62"/>
            <p:cNvGrpSpPr/>
            <p:nvPr/>
          </p:nvGrpSpPr>
          <p:grpSpPr>
            <a:xfrm>
              <a:off x="878541" y="3973067"/>
              <a:ext cx="1284088" cy="1029238"/>
              <a:chOff x="878541" y="3973067"/>
              <a:chExt cx="1284088" cy="1029238"/>
            </a:xfrm>
          </p:grpSpPr>
          <p:grpSp>
            <p:nvGrpSpPr>
              <p:cNvPr id="74" name="组合 61"/>
              <p:cNvGrpSpPr/>
              <p:nvPr/>
            </p:nvGrpSpPr>
            <p:grpSpPr>
              <a:xfrm>
                <a:off x="1179961" y="3973067"/>
                <a:ext cx="982668" cy="1029238"/>
                <a:chOff x="1179961" y="3973067"/>
                <a:chExt cx="982668" cy="1029238"/>
              </a:xfrm>
            </p:grpSpPr>
            <p:sp>
              <p:nvSpPr>
                <p:cNvPr id="83" name="矩形 13"/>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4" name="直接连接符 83"/>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75" name="组合 47"/>
              <p:cNvGrpSpPr/>
              <p:nvPr/>
            </p:nvGrpSpPr>
            <p:grpSpPr>
              <a:xfrm>
                <a:off x="878541" y="4231340"/>
                <a:ext cx="537888" cy="502024"/>
                <a:chOff x="878541" y="1757082"/>
                <a:chExt cx="537888" cy="2940424"/>
              </a:xfrm>
            </p:grpSpPr>
            <p:cxnSp>
              <p:nvCxnSpPr>
                <p:cNvPr id="76" name="直接箭头连接符 75"/>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81" name="任意多边形 80"/>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85" name="组合 71"/>
          <p:cNvGrpSpPr/>
          <p:nvPr/>
        </p:nvGrpSpPr>
        <p:grpSpPr>
          <a:xfrm>
            <a:off x="887506" y="2780762"/>
            <a:ext cx="2157999" cy="1029238"/>
            <a:chOff x="878541" y="3973067"/>
            <a:chExt cx="2157999" cy="1029238"/>
          </a:xfrm>
        </p:grpSpPr>
        <p:sp>
          <p:nvSpPr>
            <p:cNvPr id="90" name="右箭头 89"/>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91" name="组合 62"/>
            <p:cNvGrpSpPr/>
            <p:nvPr/>
          </p:nvGrpSpPr>
          <p:grpSpPr>
            <a:xfrm>
              <a:off x="878541" y="3973067"/>
              <a:ext cx="1284088" cy="1029238"/>
              <a:chOff x="878541" y="3973067"/>
              <a:chExt cx="1284088" cy="1029238"/>
            </a:xfrm>
          </p:grpSpPr>
          <p:grpSp>
            <p:nvGrpSpPr>
              <p:cNvPr id="92" name="组合 61"/>
              <p:cNvGrpSpPr/>
              <p:nvPr/>
            </p:nvGrpSpPr>
            <p:grpSpPr>
              <a:xfrm>
                <a:off x="1179961" y="3973067"/>
                <a:ext cx="982668" cy="1029238"/>
                <a:chOff x="1179961" y="3973067"/>
                <a:chExt cx="982668" cy="1029238"/>
              </a:xfrm>
            </p:grpSpPr>
            <p:sp>
              <p:nvSpPr>
                <p:cNvPr id="96" name="矩形 95"/>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97" name="直接连接符 96"/>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93" name="组合 47"/>
              <p:cNvGrpSpPr/>
              <p:nvPr/>
            </p:nvGrpSpPr>
            <p:grpSpPr>
              <a:xfrm>
                <a:off x="878541" y="4231340"/>
                <a:ext cx="537888" cy="502024"/>
                <a:chOff x="878541" y="1757082"/>
                <a:chExt cx="537888" cy="2940424"/>
              </a:xfrm>
            </p:grpSpPr>
            <p:cxnSp>
              <p:nvCxnSpPr>
                <p:cNvPr id="94" name="直接箭头连接符 93"/>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95" name="任意多边形 94"/>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98" name="组合 80"/>
          <p:cNvGrpSpPr/>
          <p:nvPr/>
        </p:nvGrpSpPr>
        <p:grpSpPr>
          <a:xfrm>
            <a:off x="887506" y="1543630"/>
            <a:ext cx="2157999" cy="1029238"/>
            <a:chOff x="878541" y="3973067"/>
            <a:chExt cx="2157999" cy="1029238"/>
          </a:xfrm>
        </p:grpSpPr>
        <p:sp>
          <p:nvSpPr>
            <p:cNvPr id="99" name="右箭头 98"/>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00" name="组合 62"/>
            <p:cNvGrpSpPr/>
            <p:nvPr/>
          </p:nvGrpSpPr>
          <p:grpSpPr>
            <a:xfrm>
              <a:off x="878541" y="3973067"/>
              <a:ext cx="1284088" cy="1029238"/>
              <a:chOff x="878541" y="3973067"/>
              <a:chExt cx="1284088" cy="1029238"/>
            </a:xfrm>
          </p:grpSpPr>
          <p:grpSp>
            <p:nvGrpSpPr>
              <p:cNvPr id="101" name="组合 61"/>
              <p:cNvGrpSpPr/>
              <p:nvPr/>
            </p:nvGrpSpPr>
            <p:grpSpPr>
              <a:xfrm>
                <a:off x="1179961" y="3973067"/>
                <a:ext cx="982668" cy="1029238"/>
                <a:chOff x="1179961" y="3973067"/>
                <a:chExt cx="982668" cy="1029238"/>
              </a:xfrm>
            </p:grpSpPr>
            <p:sp>
              <p:nvSpPr>
                <p:cNvPr id="105" name="矩形 104"/>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106" name="直接连接符 105"/>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102" name="组合 47"/>
              <p:cNvGrpSpPr/>
              <p:nvPr/>
            </p:nvGrpSpPr>
            <p:grpSpPr>
              <a:xfrm>
                <a:off x="878541" y="4231340"/>
                <a:ext cx="537888" cy="502024"/>
                <a:chOff x="878541" y="1757082"/>
                <a:chExt cx="537888" cy="2940424"/>
              </a:xfrm>
            </p:grpSpPr>
            <p:cxnSp>
              <p:nvCxnSpPr>
                <p:cNvPr id="103" name="直接箭头连接符 102"/>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4" name="任意多边形 103"/>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107" name="TextBox 106"/>
          <p:cNvSpPr txBox="1"/>
          <p:nvPr/>
        </p:nvSpPr>
        <p:spPr>
          <a:xfrm>
            <a:off x="609600" y="5265779"/>
            <a:ext cx="2362200" cy="830997"/>
          </a:xfrm>
          <a:prstGeom prst="rect">
            <a:avLst/>
          </a:prstGeom>
          <a:noFill/>
        </p:spPr>
        <p:txBody>
          <a:bodyPr wrap="square" rtlCol="0">
            <a:spAutoFit/>
          </a:bodyPr>
          <a:lstStyle/>
          <a:p>
            <a:pPr algn="ctr"/>
            <a:r>
              <a:rPr lang="en-US" altLang="zh-CN" sz="2400" b="0" dirty="0" smtClean="0"/>
              <a:t>Partitioned input data</a:t>
            </a:r>
            <a:endParaRPr lang="zh-CN" altLang="en-US" sz="2400" b="0" dirty="0"/>
          </a:p>
        </p:txBody>
      </p:sp>
      <p:sp>
        <p:nvSpPr>
          <p:cNvPr id="108" name="TextBox 107"/>
          <p:cNvSpPr txBox="1"/>
          <p:nvPr/>
        </p:nvSpPr>
        <p:spPr>
          <a:xfrm>
            <a:off x="3007360" y="5273045"/>
            <a:ext cx="3088640" cy="830997"/>
          </a:xfrm>
          <a:prstGeom prst="rect">
            <a:avLst/>
          </a:prstGeom>
          <a:noFill/>
        </p:spPr>
        <p:txBody>
          <a:bodyPr wrap="square" rtlCol="0">
            <a:spAutoFit/>
          </a:bodyPr>
          <a:lstStyle/>
          <a:p>
            <a:pPr algn="ctr"/>
            <a:r>
              <a:rPr lang="en-US" altLang="zh-CN" sz="2400" b="0" dirty="0" smtClean="0"/>
              <a:t>Parallel iterative program</a:t>
            </a:r>
            <a:endParaRPr lang="zh-CN" altLang="en-US" sz="2400" b="0" dirty="0" smtClean="0"/>
          </a:p>
        </p:txBody>
      </p:sp>
      <p:sp>
        <p:nvSpPr>
          <p:cNvPr id="109" name="TextBox 108"/>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sp>
        <p:nvSpPr>
          <p:cNvPr id="110" name="左右箭头 109"/>
          <p:cNvSpPr/>
          <p:nvPr/>
        </p:nvSpPr>
        <p:spPr bwMode="auto">
          <a:xfrm>
            <a:off x="5678906" y="3007896"/>
            <a:ext cx="98658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1" name="左右箭头 110"/>
          <p:cNvSpPr/>
          <p:nvPr/>
        </p:nvSpPr>
        <p:spPr bwMode="auto">
          <a:xfrm rot="2191145">
            <a:off x="5653700" y="2153354"/>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2" name="左右箭头 111"/>
          <p:cNvSpPr/>
          <p:nvPr/>
        </p:nvSpPr>
        <p:spPr bwMode="auto">
          <a:xfrm rot="19520338">
            <a:off x="5589532" y="4014238"/>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59" name="组合 58"/>
          <p:cNvGrpSpPr/>
          <p:nvPr/>
        </p:nvGrpSpPr>
        <p:grpSpPr>
          <a:xfrm>
            <a:off x="1564105" y="1564107"/>
            <a:ext cx="376990" cy="3413413"/>
            <a:chOff x="1588168" y="1564107"/>
            <a:chExt cx="376990" cy="3413413"/>
          </a:xfrm>
        </p:grpSpPr>
        <p:sp>
          <p:nvSpPr>
            <p:cNvPr id="53" name="TextBox 52"/>
            <p:cNvSpPr txBox="1"/>
            <p:nvPr/>
          </p:nvSpPr>
          <p:spPr>
            <a:xfrm>
              <a:off x="1588168" y="1564107"/>
              <a:ext cx="336884" cy="461665"/>
            </a:xfrm>
            <a:prstGeom prst="rect">
              <a:avLst/>
            </a:prstGeom>
            <a:noFill/>
          </p:spPr>
          <p:txBody>
            <a:bodyPr wrap="square" rtlCol="0">
              <a:spAutoFit/>
            </a:bodyPr>
            <a:lstStyle/>
            <a:p>
              <a:r>
                <a:rPr lang="en-US" altLang="zh-CN" sz="2400" dirty="0" smtClean="0"/>
                <a:t>a</a:t>
              </a:r>
              <a:endParaRPr lang="zh-CN" altLang="en-US" sz="2400" dirty="0"/>
            </a:p>
          </p:txBody>
        </p:sp>
        <p:sp>
          <p:nvSpPr>
            <p:cNvPr id="54" name="TextBox 53"/>
            <p:cNvSpPr txBox="1"/>
            <p:nvPr/>
          </p:nvSpPr>
          <p:spPr>
            <a:xfrm>
              <a:off x="1596189" y="2077455"/>
              <a:ext cx="336884" cy="461665"/>
            </a:xfrm>
            <a:prstGeom prst="rect">
              <a:avLst/>
            </a:prstGeom>
            <a:noFill/>
          </p:spPr>
          <p:txBody>
            <a:bodyPr wrap="square" rtlCol="0">
              <a:spAutoFit/>
            </a:bodyPr>
            <a:lstStyle/>
            <a:p>
              <a:r>
                <a:rPr lang="en-US" altLang="zh-CN" sz="2400" dirty="0" smtClean="0"/>
                <a:t>b</a:t>
              </a:r>
              <a:endParaRPr lang="zh-CN" altLang="en-US" sz="2400" dirty="0"/>
            </a:p>
          </p:txBody>
        </p:sp>
        <p:sp>
          <p:nvSpPr>
            <p:cNvPr id="55" name="TextBox 54"/>
            <p:cNvSpPr txBox="1"/>
            <p:nvPr/>
          </p:nvSpPr>
          <p:spPr>
            <a:xfrm>
              <a:off x="1596189" y="2823412"/>
              <a:ext cx="336884" cy="461665"/>
            </a:xfrm>
            <a:prstGeom prst="rect">
              <a:avLst/>
            </a:prstGeom>
            <a:noFill/>
          </p:spPr>
          <p:txBody>
            <a:bodyPr wrap="square" rtlCol="0">
              <a:spAutoFit/>
            </a:bodyPr>
            <a:lstStyle/>
            <a:p>
              <a:r>
                <a:rPr lang="en-US" altLang="zh-CN" sz="2400" dirty="0" smtClean="0"/>
                <a:t>c</a:t>
              </a:r>
              <a:endParaRPr lang="zh-CN" altLang="en-US" sz="2400" dirty="0"/>
            </a:p>
          </p:txBody>
        </p:sp>
        <p:sp>
          <p:nvSpPr>
            <p:cNvPr id="56" name="TextBox 55"/>
            <p:cNvSpPr txBox="1"/>
            <p:nvPr/>
          </p:nvSpPr>
          <p:spPr>
            <a:xfrm>
              <a:off x="1604210" y="3336760"/>
              <a:ext cx="336884" cy="461665"/>
            </a:xfrm>
            <a:prstGeom prst="rect">
              <a:avLst/>
            </a:prstGeom>
            <a:noFill/>
          </p:spPr>
          <p:txBody>
            <a:bodyPr wrap="square" rtlCol="0">
              <a:spAutoFit/>
            </a:bodyPr>
            <a:lstStyle/>
            <a:p>
              <a:r>
                <a:rPr lang="en-US" altLang="zh-CN" sz="2400" dirty="0" smtClean="0"/>
                <a:t>d</a:t>
              </a:r>
              <a:endParaRPr lang="zh-CN" altLang="en-US" sz="2400" dirty="0"/>
            </a:p>
          </p:txBody>
        </p:sp>
        <p:sp>
          <p:nvSpPr>
            <p:cNvPr id="57" name="TextBox 56"/>
            <p:cNvSpPr txBox="1"/>
            <p:nvPr/>
          </p:nvSpPr>
          <p:spPr>
            <a:xfrm>
              <a:off x="1596190" y="4026570"/>
              <a:ext cx="336884" cy="461665"/>
            </a:xfrm>
            <a:prstGeom prst="rect">
              <a:avLst/>
            </a:prstGeom>
            <a:noFill/>
          </p:spPr>
          <p:txBody>
            <a:bodyPr wrap="square" rtlCol="0">
              <a:spAutoFit/>
            </a:bodyPr>
            <a:lstStyle/>
            <a:p>
              <a:r>
                <a:rPr lang="en-US" altLang="zh-CN" sz="2400" dirty="0" smtClean="0"/>
                <a:t>e</a:t>
              </a:r>
              <a:endParaRPr lang="zh-CN" altLang="en-US" sz="2400" dirty="0"/>
            </a:p>
          </p:txBody>
        </p:sp>
        <p:sp>
          <p:nvSpPr>
            <p:cNvPr id="58" name="TextBox 57"/>
            <p:cNvSpPr txBox="1"/>
            <p:nvPr/>
          </p:nvSpPr>
          <p:spPr>
            <a:xfrm>
              <a:off x="1628274" y="4515855"/>
              <a:ext cx="336884" cy="461665"/>
            </a:xfrm>
            <a:prstGeom prst="rect">
              <a:avLst/>
            </a:prstGeom>
            <a:noFill/>
          </p:spPr>
          <p:txBody>
            <a:bodyPr wrap="square" rtlCol="0">
              <a:spAutoFit/>
            </a:bodyPr>
            <a:lstStyle/>
            <a:p>
              <a:r>
                <a:rPr lang="en-US" altLang="zh-CN" sz="2400" dirty="0" smtClean="0"/>
                <a:t>f</a:t>
              </a:r>
              <a:endParaRPr lang="zh-CN" altLang="en-US" sz="2400"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内容占位符 2"/>
          <p:cNvSpPr txBox="1">
            <a:spLocks/>
          </p:cNvSpPr>
          <p:nvPr/>
        </p:nvSpPr>
        <p:spPr bwMode="auto">
          <a:xfrm>
            <a:off x="838200" y="12573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eaLnBrk="0" hangingPunct="0">
              <a:spcBef>
                <a:spcPct val="20000"/>
              </a:spcBef>
              <a:buFontTx/>
              <a:buChar char="•"/>
            </a:pPr>
            <a:r>
              <a:rPr lang="en-US" altLang="zh-CN" sz="2400" b="0" dirty="0" smtClean="0"/>
              <a:t>(</a:t>
            </a:r>
            <a:r>
              <a:rPr lang="en-US" altLang="zh-CN" sz="2400" b="0" dirty="0" err="1" smtClean="0"/>
              <a:t>i</a:t>
            </a:r>
            <a:r>
              <a:rPr lang="en-US" altLang="zh-CN" sz="2400" b="0" dirty="0" smtClean="0"/>
              <a:t>, j) -&gt; iteration </a:t>
            </a:r>
            <a:r>
              <a:rPr lang="en-US" altLang="zh-CN" sz="2400" b="0" dirty="0" err="1" smtClean="0"/>
              <a:t>i</a:t>
            </a:r>
            <a:r>
              <a:rPr lang="en-US" altLang="zh-CN" sz="2400" b="0" dirty="0" smtClean="0"/>
              <a:t>, work j</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p:txBody>
      </p:sp>
      <p:sp>
        <p:nvSpPr>
          <p:cNvPr id="2" name="标题 1"/>
          <p:cNvSpPr>
            <a:spLocks noGrp="1"/>
          </p:cNvSpPr>
          <p:nvPr>
            <p:ph type="title"/>
          </p:nvPr>
        </p:nvSpPr>
        <p:spPr/>
        <p:txBody>
          <a:bodyPr/>
          <a:lstStyle/>
          <a:p>
            <a:r>
              <a:rPr lang="en-US" altLang="zh-CN" dirty="0" smtClean="0"/>
              <a:t>BSP Progress and Staleness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15</a:t>
            </a:fld>
            <a:endParaRPr lang="en-US" altLang="zh-CN" sz="1600"/>
          </a:p>
        </p:txBody>
      </p:sp>
      <p:sp>
        <p:nvSpPr>
          <p:cNvPr id="9" name="矩形 8"/>
          <p:cNvSpPr/>
          <p:nvPr/>
        </p:nvSpPr>
        <p:spPr>
          <a:xfrm>
            <a:off x="3135076" y="236402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(2,b)</a:t>
            </a:r>
            <a:endParaRPr lang="zh-CN" altLang="en-US" sz="2400" b="0" dirty="0">
              <a:solidFill>
                <a:schemeClr val="tx1"/>
              </a:solidFill>
            </a:endParaRPr>
          </a:p>
        </p:txBody>
      </p:sp>
      <p:sp>
        <p:nvSpPr>
          <p:cNvPr id="11" name="矩形 10"/>
          <p:cNvSpPr/>
          <p:nvPr/>
        </p:nvSpPr>
        <p:spPr>
          <a:xfrm>
            <a:off x="3135076" y="2977503"/>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(2,d)</a:t>
            </a:r>
            <a:endParaRPr lang="zh-CN" altLang="en-US" sz="2400" b="0" dirty="0">
              <a:solidFill>
                <a:schemeClr val="tx1"/>
              </a:solidFill>
            </a:endParaRPr>
          </a:p>
        </p:txBody>
      </p:sp>
      <p:sp>
        <p:nvSpPr>
          <p:cNvPr id="13" name="矩形 12"/>
          <p:cNvSpPr/>
          <p:nvPr/>
        </p:nvSpPr>
        <p:spPr>
          <a:xfrm>
            <a:off x="3135076" y="3590982"/>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(2,f)</a:t>
            </a:r>
            <a:endParaRPr lang="zh-CN" altLang="en-US" sz="2400" b="0" dirty="0">
              <a:solidFill>
                <a:schemeClr val="tx1"/>
              </a:solidFill>
            </a:endParaRPr>
          </a:p>
        </p:txBody>
      </p:sp>
      <p:sp>
        <p:nvSpPr>
          <p:cNvPr id="14" name="TextBox 13"/>
          <p:cNvSpPr txBox="1"/>
          <p:nvPr/>
        </p:nvSpPr>
        <p:spPr>
          <a:xfrm>
            <a:off x="649007" y="1920270"/>
            <a:ext cx="493981" cy="1184405"/>
          </a:xfrm>
          <a:prstGeom prst="rect">
            <a:avLst/>
          </a:prstGeom>
          <a:noFill/>
        </p:spPr>
        <p:txBody>
          <a:bodyPr vert="vert270" wrap="square" lIns="61722" tIns="30860" rIns="61722" bIns="30860" rtlCol="0">
            <a:spAutoFit/>
          </a:bodyPr>
          <a:lstStyle/>
          <a:p>
            <a:r>
              <a:rPr lang="en-US" altLang="zh-CN" sz="2400" b="1" dirty="0"/>
              <a:t>Thread</a:t>
            </a:r>
            <a:endParaRPr lang="zh-CN" altLang="en-US" sz="2000" b="1" dirty="0"/>
          </a:p>
        </p:txBody>
      </p:sp>
      <p:sp>
        <p:nvSpPr>
          <p:cNvPr id="15" name="TextBox 14"/>
          <p:cNvSpPr txBox="1"/>
          <p:nvPr/>
        </p:nvSpPr>
        <p:spPr>
          <a:xfrm>
            <a:off x="1048828" y="2371652"/>
            <a:ext cx="327741" cy="370099"/>
          </a:xfrm>
          <a:prstGeom prst="rect">
            <a:avLst/>
          </a:prstGeom>
          <a:noFill/>
        </p:spPr>
        <p:txBody>
          <a:bodyPr wrap="square" lIns="61722" tIns="30860" rIns="61722" bIns="30860" rtlCol="0">
            <a:spAutoFit/>
          </a:bodyPr>
          <a:lstStyle/>
          <a:p>
            <a:r>
              <a:rPr lang="en-US" altLang="zh-CN" sz="2000" b="0" dirty="0" smtClean="0"/>
              <a:t>1</a:t>
            </a:r>
            <a:endParaRPr lang="zh-CN" altLang="en-US" sz="2000" b="0" dirty="0"/>
          </a:p>
        </p:txBody>
      </p:sp>
      <p:sp>
        <p:nvSpPr>
          <p:cNvPr id="16" name="TextBox 15"/>
          <p:cNvSpPr txBox="1"/>
          <p:nvPr/>
        </p:nvSpPr>
        <p:spPr>
          <a:xfrm>
            <a:off x="1048828" y="2985129"/>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17" name="TextBox 16"/>
          <p:cNvSpPr txBox="1"/>
          <p:nvPr/>
        </p:nvSpPr>
        <p:spPr>
          <a:xfrm>
            <a:off x="1048828" y="3587297"/>
            <a:ext cx="327741" cy="370099"/>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18" name="TextBox 17"/>
          <p:cNvSpPr txBox="1"/>
          <p:nvPr/>
        </p:nvSpPr>
        <p:spPr>
          <a:xfrm>
            <a:off x="2780178" y="4047398"/>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19" name="矩形 18"/>
          <p:cNvSpPr/>
          <p:nvPr/>
        </p:nvSpPr>
        <p:spPr>
          <a:xfrm>
            <a:off x="4124030"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(3,a)</a:t>
            </a:r>
            <a:endParaRPr lang="zh-CN" altLang="en-US" sz="2400" b="0" dirty="0">
              <a:solidFill>
                <a:schemeClr val="tx1"/>
              </a:solidFill>
            </a:endParaRPr>
          </a:p>
        </p:txBody>
      </p:sp>
      <p:sp>
        <p:nvSpPr>
          <p:cNvPr id="20" name="矩形 19"/>
          <p:cNvSpPr/>
          <p:nvPr/>
        </p:nvSpPr>
        <p:spPr>
          <a:xfrm>
            <a:off x="5107253"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(3,b)</a:t>
            </a:r>
            <a:endParaRPr lang="zh-CN" altLang="en-US" sz="2400" b="0" dirty="0">
              <a:solidFill>
                <a:schemeClr val="tx1"/>
              </a:solidFill>
            </a:endParaRPr>
          </a:p>
        </p:txBody>
      </p:sp>
      <p:sp>
        <p:nvSpPr>
          <p:cNvPr id="21" name="矩形 20"/>
          <p:cNvSpPr/>
          <p:nvPr/>
        </p:nvSpPr>
        <p:spPr>
          <a:xfrm>
            <a:off x="6090475"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(4,a)</a:t>
            </a:r>
            <a:endParaRPr lang="zh-CN" altLang="en-US" sz="2400" b="0" dirty="0">
              <a:solidFill>
                <a:schemeClr val="tx1"/>
              </a:solidFill>
            </a:endParaRPr>
          </a:p>
        </p:txBody>
      </p:sp>
      <p:sp>
        <p:nvSpPr>
          <p:cNvPr id="22" name="矩形 21"/>
          <p:cNvSpPr/>
          <p:nvPr/>
        </p:nvSpPr>
        <p:spPr>
          <a:xfrm>
            <a:off x="7073694"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(4,b)</a:t>
            </a:r>
            <a:endParaRPr lang="zh-CN" altLang="en-US" sz="2400" b="0" dirty="0">
              <a:solidFill>
                <a:schemeClr val="tx1"/>
              </a:solidFill>
            </a:endParaRPr>
          </a:p>
        </p:txBody>
      </p:sp>
      <p:sp>
        <p:nvSpPr>
          <p:cNvPr id="23" name="矩形 22"/>
          <p:cNvSpPr/>
          <p:nvPr/>
        </p:nvSpPr>
        <p:spPr>
          <a:xfrm>
            <a:off x="4124030"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(3,c)</a:t>
            </a:r>
            <a:endParaRPr lang="zh-CN" altLang="en-US" sz="2400" b="0" dirty="0">
              <a:solidFill>
                <a:schemeClr val="tx1"/>
              </a:solidFill>
            </a:endParaRPr>
          </a:p>
        </p:txBody>
      </p:sp>
      <p:sp>
        <p:nvSpPr>
          <p:cNvPr id="24" name="矩形 23"/>
          <p:cNvSpPr/>
          <p:nvPr/>
        </p:nvSpPr>
        <p:spPr>
          <a:xfrm>
            <a:off x="5107253"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(3,d)</a:t>
            </a:r>
            <a:endParaRPr lang="zh-CN" altLang="en-US" sz="2400" b="0" dirty="0">
              <a:solidFill>
                <a:schemeClr val="tx1"/>
              </a:solidFill>
            </a:endParaRPr>
          </a:p>
        </p:txBody>
      </p:sp>
      <p:sp>
        <p:nvSpPr>
          <p:cNvPr id="25" name="矩形 24"/>
          <p:cNvSpPr/>
          <p:nvPr/>
        </p:nvSpPr>
        <p:spPr>
          <a:xfrm>
            <a:off x="6090475"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(4,c)</a:t>
            </a:r>
            <a:endParaRPr lang="zh-CN" altLang="en-US" sz="2400" b="0" dirty="0">
              <a:solidFill>
                <a:schemeClr val="tx1"/>
              </a:solidFill>
            </a:endParaRPr>
          </a:p>
        </p:txBody>
      </p:sp>
      <p:sp>
        <p:nvSpPr>
          <p:cNvPr id="26" name="矩形 25"/>
          <p:cNvSpPr/>
          <p:nvPr/>
        </p:nvSpPr>
        <p:spPr>
          <a:xfrm>
            <a:off x="7073694"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(4,d)</a:t>
            </a:r>
            <a:endParaRPr lang="zh-CN" altLang="en-US" sz="2400" b="0" dirty="0">
              <a:solidFill>
                <a:schemeClr val="tx1"/>
              </a:solidFill>
            </a:endParaRPr>
          </a:p>
        </p:txBody>
      </p:sp>
      <p:sp>
        <p:nvSpPr>
          <p:cNvPr id="27" name="矩形 26"/>
          <p:cNvSpPr/>
          <p:nvPr/>
        </p:nvSpPr>
        <p:spPr>
          <a:xfrm>
            <a:off x="4124030"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(3,e)</a:t>
            </a:r>
            <a:endParaRPr lang="zh-CN" altLang="en-US" sz="2400" b="0" dirty="0">
              <a:solidFill>
                <a:schemeClr val="tx1"/>
              </a:solidFill>
            </a:endParaRPr>
          </a:p>
        </p:txBody>
      </p:sp>
      <p:sp>
        <p:nvSpPr>
          <p:cNvPr id="28" name="矩形 27"/>
          <p:cNvSpPr/>
          <p:nvPr/>
        </p:nvSpPr>
        <p:spPr>
          <a:xfrm>
            <a:off x="5107253"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(3,f)</a:t>
            </a:r>
            <a:endParaRPr lang="zh-CN" altLang="en-US" sz="2400" b="0" dirty="0">
              <a:solidFill>
                <a:schemeClr val="tx1"/>
              </a:solidFill>
            </a:endParaRPr>
          </a:p>
        </p:txBody>
      </p:sp>
      <p:sp>
        <p:nvSpPr>
          <p:cNvPr id="29" name="矩形 28"/>
          <p:cNvSpPr/>
          <p:nvPr/>
        </p:nvSpPr>
        <p:spPr>
          <a:xfrm>
            <a:off x="6090475"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(4,e)</a:t>
            </a:r>
            <a:endParaRPr lang="zh-CN" altLang="en-US" sz="2400" b="0" dirty="0">
              <a:solidFill>
                <a:schemeClr val="tx1"/>
              </a:solidFill>
            </a:endParaRPr>
          </a:p>
        </p:txBody>
      </p:sp>
      <p:sp>
        <p:nvSpPr>
          <p:cNvPr id="30" name="矩形 29"/>
          <p:cNvSpPr/>
          <p:nvPr/>
        </p:nvSpPr>
        <p:spPr>
          <a:xfrm>
            <a:off x="7073694" y="3590977"/>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(4,f)</a:t>
            </a:r>
            <a:endParaRPr lang="zh-CN" altLang="en-US" sz="2400" b="0" dirty="0">
              <a:solidFill>
                <a:schemeClr val="tx1"/>
              </a:solidFill>
            </a:endParaRPr>
          </a:p>
        </p:txBody>
      </p:sp>
      <p:sp>
        <p:nvSpPr>
          <p:cNvPr id="31" name="椭圆 30"/>
          <p:cNvSpPr/>
          <p:nvPr/>
        </p:nvSpPr>
        <p:spPr>
          <a:xfrm>
            <a:off x="7237568" y="3503344"/>
            <a:ext cx="737417" cy="701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a:p>
        </p:txBody>
      </p:sp>
      <p:sp>
        <p:nvSpPr>
          <p:cNvPr id="32" name="TextBox 31"/>
          <p:cNvSpPr txBox="1"/>
          <p:nvPr/>
        </p:nvSpPr>
        <p:spPr>
          <a:xfrm>
            <a:off x="4929915" y="4077057"/>
            <a:ext cx="327741" cy="370099"/>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33" name="TextBox 32"/>
          <p:cNvSpPr txBox="1"/>
          <p:nvPr/>
        </p:nvSpPr>
        <p:spPr>
          <a:xfrm>
            <a:off x="461085" y="4098495"/>
            <a:ext cx="1720640" cy="431654"/>
          </a:xfrm>
          <a:prstGeom prst="rect">
            <a:avLst/>
          </a:prstGeom>
          <a:noFill/>
        </p:spPr>
        <p:txBody>
          <a:bodyPr wrap="square" lIns="61722" tIns="30860" rIns="61722" bIns="30860" rtlCol="0">
            <a:spAutoFit/>
          </a:bodyPr>
          <a:lstStyle/>
          <a:p>
            <a:r>
              <a:rPr lang="en-US" altLang="zh-CN" sz="2400" b="1" dirty="0"/>
              <a:t>Clock</a:t>
            </a:r>
            <a:endParaRPr lang="zh-CN" altLang="en-US" sz="2000" b="1" dirty="0"/>
          </a:p>
        </p:txBody>
      </p:sp>
      <p:cxnSp>
        <p:nvCxnSpPr>
          <p:cNvPr id="53" name="直接连接符 52"/>
          <p:cNvCxnSpPr/>
          <p:nvPr/>
        </p:nvCxnSpPr>
        <p:spPr>
          <a:xfrm>
            <a:off x="8061000" y="186118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43701" y="4077057"/>
            <a:ext cx="327741" cy="370099"/>
          </a:xfrm>
          <a:prstGeom prst="rect">
            <a:avLst/>
          </a:prstGeom>
          <a:noFill/>
        </p:spPr>
        <p:txBody>
          <a:bodyPr wrap="square" lIns="61722" tIns="30860" rIns="61722" bIns="30860" rtlCol="0">
            <a:spAutoFit/>
          </a:bodyPr>
          <a:lstStyle/>
          <a:p>
            <a:r>
              <a:rPr lang="en-US" altLang="zh-CN" sz="2000" b="0" dirty="0" smtClean="0"/>
              <a:t>4</a:t>
            </a:r>
            <a:endParaRPr lang="zh-CN" altLang="en-US" sz="2000" b="0" dirty="0"/>
          </a:p>
        </p:txBody>
      </p:sp>
      <p:sp>
        <p:nvSpPr>
          <p:cNvPr id="54" name="TextBox 53"/>
          <p:cNvSpPr txBox="1"/>
          <p:nvPr/>
        </p:nvSpPr>
        <p:spPr>
          <a:xfrm>
            <a:off x="7479409" y="425860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cxnSp>
        <p:nvCxnSpPr>
          <p:cNvPr id="56" name="直接连接符 55"/>
          <p:cNvCxnSpPr/>
          <p:nvPr/>
        </p:nvCxnSpPr>
        <p:spPr>
          <a:xfrm>
            <a:off x="6098850" y="191833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4117650" y="191833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650609" y="425860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
        <p:nvSpPr>
          <p:cNvPr id="60" name="TextBox 59"/>
          <p:cNvSpPr txBox="1"/>
          <p:nvPr/>
        </p:nvSpPr>
        <p:spPr>
          <a:xfrm>
            <a:off x="3669409" y="423955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
        <p:nvSpPr>
          <p:cNvPr id="43" name="矩形 42"/>
          <p:cNvSpPr/>
          <p:nvPr/>
        </p:nvSpPr>
        <p:spPr>
          <a:xfrm>
            <a:off x="1695279" y="2364024"/>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4" name="矩形 43"/>
          <p:cNvSpPr/>
          <p:nvPr/>
        </p:nvSpPr>
        <p:spPr>
          <a:xfrm>
            <a:off x="2152317" y="2363118"/>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(2,a)</a:t>
            </a:r>
            <a:endParaRPr lang="zh-CN" altLang="en-US" sz="2400" b="0" dirty="0">
              <a:solidFill>
                <a:schemeClr val="tx1"/>
              </a:solidFill>
            </a:endParaRPr>
          </a:p>
        </p:txBody>
      </p:sp>
      <p:sp>
        <p:nvSpPr>
          <p:cNvPr id="45" name="矩形 44"/>
          <p:cNvSpPr/>
          <p:nvPr/>
        </p:nvSpPr>
        <p:spPr>
          <a:xfrm>
            <a:off x="1695098" y="29763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6" name="矩形 45"/>
          <p:cNvSpPr/>
          <p:nvPr/>
        </p:nvSpPr>
        <p:spPr>
          <a:xfrm>
            <a:off x="2152136" y="297539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(2,c)</a:t>
            </a:r>
            <a:endParaRPr lang="zh-CN" altLang="en-US" sz="2400" b="0" dirty="0">
              <a:solidFill>
                <a:schemeClr val="tx1"/>
              </a:solidFill>
            </a:endParaRPr>
          </a:p>
        </p:txBody>
      </p:sp>
      <p:sp>
        <p:nvSpPr>
          <p:cNvPr id="47" name="矩形 46"/>
          <p:cNvSpPr/>
          <p:nvPr/>
        </p:nvSpPr>
        <p:spPr>
          <a:xfrm>
            <a:off x="1695279" y="35928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8" name="矩形 47"/>
          <p:cNvSpPr/>
          <p:nvPr/>
        </p:nvSpPr>
        <p:spPr>
          <a:xfrm>
            <a:off x="2152317" y="3592800"/>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(2,e)</a:t>
            </a:r>
            <a:endParaRPr lang="zh-CN" altLang="en-US" sz="2400" b="0" dirty="0">
              <a:solidFill>
                <a:schemeClr val="tx1"/>
              </a:solidFill>
            </a:endParaRPr>
          </a:p>
        </p:txBody>
      </p:sp>
      <p:sp>
        <p:nvSpPr>
          <p:cNvPr id="38" name="矩形 37"/>
          <p:cNvSpPr/>
          <p:nvPr/>
        </p:nvSpPr>
        <p:spPr>
          <a:xfrm>
            <a:off x="1629065" y="2332354"/>
            <a:ext cx="95895" cy="1744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2174550" y="191833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26309" y="423955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wipe(up)">
                                      <p:cBhvr>
                                        <p:cTn id="21" dur="500"/>
                                        <p:tgtEl>
                                          <p:spTgt spid="5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wipe(up)">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500"/>
                                        <p:tgtEl>
                                          <p:spTgt spid="5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up)">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wipe(up)">
                                      <p:cBhvr>
                                        <p:cTn id="65" dur="500"/>
                                        <p:tgtEl>
                                          <p:spTgt spid="53"/>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up)">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up)">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p:cBhvr>
                                        <p:cTn id="77" dur="500" fill="hold"/>
                                        <p:tgtEl>
                                          <p:spTgt spid="21"/>
                                        </p:tgtEl>
                                        <p:attrNameLst>
                                          <p:attrName>fillcolor</p:attrName>
                                        </p:attrNameLst>
                                      </p:cBhvr>
                                      <p:to>
                                        <a:schemeClr val="folHlink"/>
                                      </p:to>
                                    </p:animClr>
                                    <p:set>
                                      <p:cBhvr>
                                        <p:cTn id="78" dur="500" fill="hold"/>
                                        <p:tgtEl>
                                          <p:spTgt spid="21"/>
                                        </p:tgtEl>
                                        <p:attrNameLst>
                                          <p:attrName>fill.type</p:attrName>
                                        </p:attrNameLst>
                                      </p:cBhvr>
                                      <p:to>
                                        <p:strVal val="solid"/>
                                      </p:to>
                                    </p:set>
                                    <p:set>
                                      <p:cBhvr>
                                        <p:cTn id="79" dur="500" fill="hold"/>
                                        <p:tgtEl>
                                          <p:spTgt spid="21"/>
                                        </p:tgtEl>
                                        <p:attrNameLst>
                                          <p:attrName>fill.on</p:attrName>
                                        </p:attrNameLst>
                                      </p:cBhvr>
                                      <p:to>
                                        <p:strVal val="true"/>
                                      </p:to>
                                    </p:set>
                                  </p:childTnLst>
                                </p:cTn>
                              </p:par>
                              <p:par>
                                <p:cTn id="80" presetID="1" presetClass="emph" presetSubtype="2" fill="hold" nodeType="withEffect">
                                  <p:stCondLst>
                                    <p:cond delay="0"/>
                                  </p:stCondLst>
                                  <p:childTnLst>
                                    <p:animClr clrSpc="rgb">
                                      <p:cBhvr>
                                        <p:cTn id="81" dur="500" fill="hold"/>
                                        <p:tgtEl>
                                          <p:spTgt spid="22"/>
                                        </p:tgtEl>
                                        <p:attrNameLst>
                                          <p:attrName>fillcolor</p:attrName>
                                        </p:attrNameLst>
                                      </p:cBhvr>
                                      <p:to>
                                        <a:schemeClr val="folHlink"/>
                                      </p:to>
                                    </p:animClr>
                                    <p:set>
                                      <p:cBhvr>
                                        <p:cTn id="82" dur="500" fill="hold"/>
                                        <p:tgtEl>
                                          <p:spTgt spid="22"/>
                                        </p:tgtEl>
                                        <p:attrNameLst>
                                          <p:attrName>fill.type</p:attrName>
                                        </p:attrNameLst>
                                      </p:cBhvr>
                                      <p:to>
                                        <p:strVal val="solid"/>
                                      </p:to>
                                    </p:set>
                                    <p:set>
                                      <p:cBhvr>
                                        <p:cTn id="83" dur="500" fill="hold"/>
                                        <p:tgtEl>
                                          <p:spTgt spid="22"/>
                                        </p:tgtEl>
                                        <p:attrNameLst>
                                          <p:attrName>fill.on</p:attrName>
                                        </p:attrNameLst>
                                      </p:cBhvr>
                                      <p:to>
                                        <p:strVal val="true"/>
                                      </p:to>
                                    </p:set>
                                  </p:childTnLst>
                                </p:cTn>
                              </p:par>
                              <p:par>
                                <p:cTn id="84" presetID="1" presetClass="emph" presetSubtype="2" fill="hold" nodeType="withEffect">
                                  <p:stCondLst>
                                    <p:cond delay="0"/>
                                  </p:stCondLst>
                                  <p:childTnLst>
                                    <p:animClr clrSpc="rgb">
                                      <p:cBhvr>
                                        <p:cTn id="85" dur="500" fill="hold"/>
                                        <p:tgtEl>
                                          <p:spTgt spid="26"/>
                                        </p:tgtEl>
                                        <p:attrNameLst>
                                          <p:attrName>fillcolor</p:attrName>
                                        </p:attrNameLst>
                                      </p:cBhvr>
                                      <p:to>
                                        <a:schemeClr val="folHlink"/>
                                      </p:to>
                                    </p:animClr>
                                    <p:set>
                                      <p:cBhvr>
                                        <p:cTn id="86" dur="500" fill="hold"/>
                                        <p:tgtEl>
                                          <p:spTgt spid="26"/>
                                        </p:tgtEl>
                                        <p:attrNameLst>
                                          <p:attrName>fill.type</p:attrName>
                                        </p:attrNameLst>
                                      </p:cBhvr>
                                      <p:to>
                                        <p:strVal val="solid"/>
                                      </p:to>
                                    </p:set>
                                    <p:set>
                                      <p:cBhvr>
                                        <p:cTn id="87" dur="500" fill="hold"/>
                                        <p:tgtEl>
                                          <p:spTgt spid="26"/>
                                        </p:tgtEl>
                                        <p:attrNameLst>
                                          <p:attrName>fill.on</p:attrName>
                                        </p:attrNameLst>
                                      </p:cBhvr>
                                      <p:to>
                                        <p:strVal val="true"/>
                                      </p:to>
                                    </p:set>
                                  </p:childTnLst>
                                </p:cTn>
                              </p:par>
                              <p:par>
                                <p:cTn id="88" presetID="1" presetClass="emph" presetSubtype="2" fill="hold" nodeType="withEffect">
                                  <p:stCondLst>
                                    <p:cond delay="0"/>
                                  </p:stCondLst>
                                  <p:childTnLst>
                                    <p:animClr clrSpc="rgb">
                                      <p:cBhvr>
                                        <p:cTn id="89" dur="500" fill="hold"/>
                                        <p:tgtEl>
                                          <p:spTgt spid="25"/>
                                        </p:tgtEl>
                                        <p:attrNameLst>
                                          <p:attrName>fillcolor</p:attrName>
                                        </p:attrNameLst>
                                      </p:cBhvr>
                                      <p:to>
                                        <a:schemeClr val="folHlink"/>
                                      </p:to>
                                    </p:animClr>
                                    <p:set>
                                      <p:cBhvr>
                                        <p:cTn id="90" dur="500" fill="hold"/>
                                        <p:tgtEl>
                                          <p:spTgt spid="25"/>
                                        </p:tgtEl>
                                        <p:attrNameLst>
                                          <p:attrName>fill.type</p:attrName>
                                        </p:attrNameLst>
                                      </p:cBhvr>
                                      <p:to>
                                        <p:strVal val="solid"/>
                                      </p:to>
                                    </p:set>
                                    <p:set>
                                      <p:cBhvr>
                                        <p:cTn id="91" dur="500" fill="hold"/>
                                        <p:tgtEl>
                                          <p:spTgt spid="25"/>
                                        </p:tgtEl>
                                        <p:attrNameLst>
                                          <p:attrName>fill.on</p:attrName>
                                        </p:attrNameLst>
                                      </p:cBhvr>
                                      <p:to>
                                        <p:strVal val="true"/>
                                      </p:to>
                                    </p:set>
                                  </p:childTnLst>
                                </p:cTn>
                              </p:par>
                              <p:par>
                                <p:cTn id="92" presetID="1" presetClass="emph" presetSubtype="2" fill="hold" nodeType="withEffect">
                                  <p:stCondLst>
                                    <p:cond delay="0"/>
                                  </p:stCondLst>
                                  <p:childTnLst>
                                    <p:animClr clrSpc="rgb">
                                      <p:cBhvr>
                                        <p:cTn id="93" dur="500" fill="hold"/>
                                        <p:tgtEl>
                                          <p:spTgt spid="29"/>
                                        </p:tgtEl>
                                        <p:attrNameLst>
                                          <p:attrName>fillcolor</p:attrName>
                                        </p:attrNameLst>
                                      </p:cBhvr>
                                      <p:to>
                                        <a:schemeClr val="folHlink"/>
                                      </p:to>
                                    </p:animClr>
                                    <p:set>
                                      <p:cBhvr>
                                        <p:cTn id="94" dur="500" fill="hold"/>
                                        <p:tgtEl>
                                          <p:spTgt spid="29"/>
                                        </p:tgtEl>
                                        <p:attrNameLst>
                                          <p:attrName>fill.type</p:attrName>
                                        </p:attrNameLst>
                                      </p:cBhvr>
                                      <p:to>
                                        <p:strVal val="solid"/>
                                      </p:to>
                                    </p:set>
                                    <p:set>
                                      <p:cBhvr>
                                        <p:cTn id="95" dur="500" fill="hold"/>
                                        <p:tgtEl>
                                          <p:spTgt spid="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54" grpId="0"/>
      <p:bldP spid="59" grpId="0"/>
      <p:bldP spid="60" grpId="0"/>
      <p:bldP spid="46" grpId="0" animBg="1"/>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内容占位符 2"/>
          <p:cNvSpPr>
            <a:spLocks noGrp="1"/>
          </p:cNvSpPr>
          <p:nvPr>
            <p:ph idx="1"/>
          </p:nvPr>
        </p:nvSpPr>
        <p:spPr>
          <a:xfrm>
            <a:off x="685800" y="1104900"/>
            <a:ext cx="7772400" cy="4648200"/>
          </a:xfrm>
        </p:spPr>
        <p:txBody>
          <a:bodyPr/>
          <a:lstStyle/>
          <a:p>
            <a:pPr lvl="1"/>
            <a:r>
              <a:rPr lang="en-US" altLang="zh-CN" dirty="0" smtClean="0"/>
              <a:t>A-BSP, </a:t>
            </a:r>
            <a:r>
              <a:rPr lang="en-US" altLang="zh-CN" dirty="0" err="1" smtClean="0"/>
              <a:t>wpc</a:t>
            </a:r>
            <a:r>
              <a:rPr lang="en-US" altLang="zh-CN" dirty="0" smtClean="0"/>
              <a:t> = 2 iterations</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2"/>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solidFill>
                <a:srgbClr val="FF0000"/>
              </a:solidFill>
            </a:endParaRPr>
          </a:p>
          <a:p>
            <a:pPr lvl="1">
              <a:buNone/>
            </a:pPr>
            <a:endParaRPr lang="zh-CN" altLang="en-US" dirty="0"/>
          </a:p>
        </p:txBody>
      </p:sp>
      <p:sp>
        <p:nvSpPr>
          <p:cNvPr id="2" name="标题 1"/>
          <p:cNvSpPr>
            <a:spLocks noGrp="1"/>
          </p:cNvSpPr>
          <p:nvPr>
            <p:ph type="title"/>
          </p:nvPr>
        </p:nvSpPr>
        <p:spPr/>
        <p:txBody>
          <a:bodyPr/>
          <a:lstStyle/>
          <a:p>
            <a:r>
              <a:rPr lang="en-US" altLang="zh-CN" dirty="0" smtClean="0"/>
              <a:t>A-BSP Progress and Staleness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16</a:t>
            </a:fld>
            <a:endParaRPr lang="en-US" altLang="zh-CN" sz="1600"/>
          </a:p>
        </p:txBody>
      </p:sp>
      <p:sp>
        <p:nvSpPr>
          <p:cNvPr id="8" name="矩形 7"/>
          <p:cNvSpPr/>
          <p:nvPr/>
        </p:nvSpPr>
        <p:spPr>
          <a:xfrm>
            <a:off x="1933404" y="2364024"/>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9" name="矩形 8"/>
          <p:cNvSpPr/>
          <p:nvPr/>
        </p:nvSpPr>
        <p:spPr>
          <a:xfrm>
            <a:off x="3371830" y="236402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(2,b)</a:t>
            </a:r>
            <a:endParaRPr lang="zh-CN" altLang="en-US" sz="2400" b="0" dirty="0">
              <a:solidFill>
                <a:schemeClr val="tx1"/>
              </a:solidFill>
            </a:endParaRPr>
          </a:p>
        </p:txBody>
      </p:sp>
      <p:sp>
        <p:nvSpPr>
          <p:cNvPr id="11" name="矩形 10"/>
          <p:cNvSpPr/>
          <p:nvPr/>
        </p:nvSpPr>
        <p:spPr>
          <a:xfrm>
            <a:off x="3371830" y="2977503"/>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(2,d)</a:t>
            </a:r>
            <a:endParaRPr lang="zh-CN" altLang="en-US" sz="2400" b="0" dirty="0">
              <a:solidFill>
                <a:schemeClr val="tx1"/>
              </a:solidFill>
            </a:endParaRPr>
          </a:p>
        </p:txBody>
      </p:sp>
      <p:sp>
        <p:nvSpPr>
          <p:cNvPr id="13" name="矩形 12"/>
          <p:cNvSpPr/>
          <p:nvPr/>
        </p:nvSpPr>
        <p:spPr>
          <a:xfrm>
            <a:off x="3371830" y="3590982"/>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(2,f)</a:t>
            </a:r>
            <a:endParaRPr lang="zh-CN" altLang="en-US" sz="2400" b="0" dirty="0">
              <a:solidFill>
                <a:schemeClr val="tx1"/>
              </a:solidFill>
            </a:endParaRPr>
          </a:p>
        </p:txBody>
      </p:sp>
      <p:sp>
        <p:nvSpPr>
          <p:cNvPr id="14" name="TextBox 13"/>
          <p:cNvSpPr txBox="1"/>
          <p:nvPr/>
        </p:nvSpPr>
        <p:spPr>
          <a:xfrm>
            <a:off x="875249" y="1912650"/>
            <a:ext cx="493981" cy="1184405"/>
          </a:xfrm>
          <a:prstGeom prst="rect">
            <a:avLst/>
          </a:prstGeom>
          <a:noFill/>
        </p:spPr>
        <p:txBody>
          <a:bodyPr vert="vert270" wrap="square" lIns="61722" tIns="30860" rIns="61722" bIns="30860" rtlCol="0">
            <a:spAutoFit/>
          </a:bodyPr>
          <a:lstStyle/>
          <a:p>
            <a:r>
              <a:rPr lang="en-US" altLang="zh-CN" sz="2400" b="1" dirty="0"/>
              <a:t>Thread</a:t>
            </a:r>
            <a:endParaRPr lang="zh-CN" altLang="en-US" sz="2000" b="1" dirty="0"/>
          </a:p>
        </p:txBody>
      </p:sp>
      <p:sp>
        <p:nvSpPr>
          <p:cNvPr id="15" name="TextBox 14"/>
          <p:cNvSpPr txBox="1"/>
          <p:nvPr/>
        </p:nvSpPr>
        <p:spPr>
          <a:xfrm>
            <a:off x="1405696" y="2364032"/>
            <a:ext cx="327741" cy="370099"/>
          </a:xfrm>
          <a:prstGeom prst="rect">
            <a:avLst/>
          </a:prstGeom>
          <a:noFill/>
        </p:spPr>
        <p:txBody>
          <a:bodyPr wrap="square" lIns="61722" tIns="30860" rIns="61722" bIns="30860" rtlCol="0">
            <a:spAutoFit/>
          </a:bodyPr>
          <a:lstStyle/>
          <a:p>
            <a:r>
              <a:rPr lang="en-US" altLang="zh-CN" sz="2000" b="0" dirty="0" smtClean="0"/>
              <a:t>1</a:t>
            </a:r>
            <a:endParaRPr lang="zh-CN" altLang="en-US" sz="2000" b="0" dirty="0"/>
          </a:p>
        </p:txBody>
      </p:sp>
      <p:sp>
        <p:nvSpPr>
          <p:cNvPr id="16" name="TextBox 15"/>
          <p:cNvSpPr txBox="1"/>
          <p:nvPr/>
        </p:nvSpPr>
        <p:spPr>
          <a:xfrm>
            <a:off x="1405696" y="2977509"/>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17" name="TextBox 16"/>
          <p:cNvSpPr txBox="1"/>
          <p:nvPr/>
        </p:nvSpPr>
        <p:spPr>
          <a:xfrm>
            <a:off x="1405696" y="3579677"/>
            <a:ext cx="327741" cy="370099"/>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18" name="TextBox 17"/>
          <p:cNvSpPr txBox="1"/>
          <p:nvPr/>
        </p:nvSpPr>
        <p:spPr>
          <a:xfrm>
            <a:off x="2378305" y="4061913"/>
            <a:ext cx="327741" cy="370099"/>
          </a:xfrm>
          <a:prstGeom prst="rect">
            <a:avLst/>
          </a:prstGeom>
          <a:noFill/>
        </p:spPr>
        <p:txBody>
          <a:bodyPr wrap="square" lIns="61722" tIns="30860" rIns="61722" bIns="30860" rtlCol="0">
            <a:spAutoFit/>
          </a:bodyPr>
          <a:lstStyle/>
          <a:p>
            <a:r>
              <a:rPr lang="en-US" altLang="zh-CN" sz="2000" b="0" dirty="0" smtClean="0"/>
              <a:t>1</a:t>
            </a:r>
            <a:endParaRPr lang="zh-CN" altLang="en-US" sz="2000" b="0" dirty="0"/>
          </a:p>
        </p:txBody>
      </p:sp>
      <p:sp>
        <p:nvSpPr>
          <p:cNvPr id="19" name="矩形 18"/>
          <p:cNvSpPr/>
          <p:nvPr/>
        </p:nvSpPr>
        <p:spPr>
          <a:xfrm>
            <a:off x="4360784"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(3,a)</a:t>
            </a:r>
            <a:endParaRPr lang="zh-CN" altLang="en-US" sz="2400" b="0" dirty="0">
              <a:solidFill>
                <a:schemeClr val="tx1"/>
              </a:solidFill>
            </a:endParaRPr>
          </a:p>
        </p:txBody>
      </p:sp>
      <p:sp>
        <p:nvSpPr>
          <p:cNvPr id="20" name="矩形 19"/>
          <p:cNvSpPr/>
          <p:nvPr/>
        </p:nvSpPr>
        <p:spPr>
          <a:xfrm>
            <a:off x="5344007"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(3,b)</a:t>
            </a:r>
            <a:endParaRPr lang="zh-CN" altLang="en-US" sz="2400" b="0" dirty="0">
              <a:solidFill>
                <a:schemeClr val="tx1"/>
              </a:solidFill>
            </a:endParaRPr>
          </a:p>
        </p:txBody>
      </p:sp>
      <p:sp>
        <p:nvSpPr>
          <p:cNvPr id="21" name="矩形 20"/>
          <p:cNvSpPr/>
          <p:nvPr/>
        </p:nvSpPr>
        <p:spPr>
          <a:xfrm>
            <a:off x="6327229"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(4,a)</a:t>
            </a:r>
            <a:endParaRPr lang="zh-CN" altLang="en-US" sz="2400" b="0" dirty="0">
              <a:solidFill>
                <a:schemeClr val="tx1"/>
              </a:solidFill>
            </a:endParaRPr>
          </a:p>
        </p:txBody>
      </p:sp>
      <p:sp>
        <p:nvSpPr>
          <p:cNvPr id="22" name="矩形 21"/>
          <p:cNvSpPr/>
          <p:nvPr/>
        </p:nvSpPr>
        <p:spPr>
          <a:xfrm>
            <a:off x="7310448"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(4,b)</a:t>
            </a:r>
            <a:endParaRPr lang="zh-CN" altLang="en-US" sz="2400" b="0" dirty="0">
              <a:solidFill>
                <a:schemeClr val="tx1"/>
              </a:solidFill>
            </a:endParaRPr>
          </a:p>
        </p:txBody>
      </p:sp>
      <p:sp>
        <p:nvSpPr>
          <p:cNvPr id="23" name="矩形 22"/>
          <p:cNvSpPr/>
          <p:nvPr/>
        </p:nvSpPr>
        <p:spPr>
          <a:xfrm>
            <a:off x="4360784"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(3,c)</a:t>
            </a:r>
            <a:endParaRPr lang="zh-CN" altLang="en-US" sz="2400" b="0" dirty="0">
              <a:solidFill>
                <a:schemeClr val="tx1"/>
              </a:solidFill>
            </a:endParaRPr>
          </a:p>
        </p:txBody>
      </p:sp>
      <p:sp>
        <p:nvSpPr>
          <p:cNvPr id="24" name="矩形 23"/>
          <p:cNvSpPr/>
          <p:nvPr/>
        </p:nvSpPr>
        <p:spPr>
          <a:xfrm>
            <a:off x="5344007"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(3,d)</a:t>
            </a:r>
            <a:endParaRPr lang="zh-CN" altLang="en-US" sz="2400" b="0" dirty="0">
              <a:solidFill>
                <a:schemeClr val="tx1"/>
              </a:solidFill>
            </a:endParaRPr>
          </a:p>
        </p:txBody>
      </p:sp>
      <p:sp>
        <p:nvSpPr>
          <p:cNvPr id="25" name="矩形 24"/>
          <p:cNvSpPr/>
          <p:nvPr/>
        </p:nvSpPr>
        <p:spPr>
          <a:xfrm>
            <a:off x="6327229"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(4,c)</a:t>
            </a:r>
            <a:endParaRPr lang="zh-CN" altLang="en-US" sz="2400" b="0" dirty="0">
              <a:solidFill>
                <a:schemeClr val="tx1"/>
              </a:solidFill>
            </a:endParaRPr>
          </a:p>
        </p:txBody>
      </p:sp>
      <p:sp>
        <p:nvSpPr>
          <p:cNvPr id="26" name="矩形 25"/>
          <p:cNvSpPr/>
          <p:nvPr/>
        </p:nvSpPr>
        <p:spPr>
          <a:xfrm>
            <a:off x="7310448"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(4,d)</a:t>
            </a:r>
            <a:endParaRPr lang="zh-CN" altLang="en-US" sz="2400" b="0" dirty="0">
              <a:solidFill>
                <a:schemeClr val="tx1"/>
              </a:solidFill>
            </a:endParaRPr>
          </a:p>
        </p:txBody>
      </p:sp>
      <p:sp>
        <p:nvSpPr>
          <p:cNvPr id="27" name="矩形 26"/>
          <p:cNvSpPr/>
          <p:nvPr/>
        </p:nvSpPr>
        <p:spPr>
          <a:xfrm>
            <a:off x="4360784"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(3,e)</a:t>
            </a:r>
            <a:endParaRPr lang="zh-CN" altLang="en-US" sz="2400" b="0" dirty="0">
              <a:solidFill>
                <a:schemeClr val="tx1"/>
              </a:solidFill>
            </a:endParaRPr>
          </a:p>
        </p:txBody>
      </p:sp>
      <p:sp>
        <p:nvSpPr>
          <p:cNvPr id="28" name="矩形 27"/>
          <p:cNvSpPr/>
          <p:nvPr/>
        </p:nvSpPr>
        <p:spPr>
          <a:xfrm>
            <a:off x="5344007"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(3,f)</a:t>
            </a:r>
            <a:endParaRPr lang="zh-CN" altLang="en-US" sz="2400" b="0" dirty="0">
              <a:solidFill>
                <a:schemeClr val="tx1"/>
              </a:solidFill>
            </a:endParaRPr>
          </a:p>
        </p:txBody>
      </p:sp>
      <p:sp>
        <p:nvSpPr>
          <p:cNvPr id="29" name="矩形 28"/>
          <p:cNvSpPr/>
          <p:nvPr/>
        </p:nvSpPr>
        <p:spPr>
          <a:xfrm>
            <a:off x="6327229"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(4,e)</a:t>
            </a:r>
            <a:endParaRPr lang="zh-CN" altLang="en-US" sz="2400" b="0" dirty="0">
              <a:solidFill>
                <a:schemeClr val="tx1"/>
              </a:solidFill>
            </a:endParaRPr>
          </a:p>
        </p:txBody>
      </p:sp>
      <p:sp>
        <p:nvSpPr>
          <p:cNvPr id="30" name="矩形 29"/>
          <p:cNvSpPr/>
          <p:nvPr/>
        </p:nvSpPr>
        <p:spPr>
          <a:xfrm>
            <a:off x="7310448" y="3590977"/>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(4,f)</a:t>
            </a:r>
            <a:endParaRPr lang="zh-CN" altLang="en-US" sz="2400" b="0" dirty="0">
              <a:solidFill>
                <a:schemeClr val="tx1"/>
              </a:solidFill>
            </a:endParaRPr>
          </a:p>
        </p:txBody>
      </p:sp>
      <p:sp>
        <p:nvSpPr>
          <p:cNvPr id="31" name="椭圆 30"/>
          <p:cNvSpPr/>
          <p:nvPr/>
        </p:nvSpPr>
        <p:spPr>
          <a:xfrm>
            <a:off x="7474322" y="3503344"/>
            <a:ext cx="737417" cy="701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a:p>
        </p:txBody>
      </p:sp>
      <p:sp>
        <p:nvSpPr>
          <p:cNvPr id="32" name="TextBox 31"/>
          <p:cNvSpPr txBox="1"/>
          <p:nvPr/>
        </p:nvSpPr>
        <p:spPr>
          <a:xfrm>
            <a:off x="6119169" y="4077057"/>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33" name="TextBox 32"/>
          <p:cNvSpPr txBox="1"/>
          <p:nvPr/>
        </p:nvSpPr>
        <p:spPr>
          <a:xfrm>
            <a:off x="910491" y="4090875"/>
            <a:ext cx="1720640" cy="431654"/>
          </a:xfrm>
          <a:prstGeom prst="rect">
            <a:avLst/>
          </a:prstGeom>
          <a:noFill/>
        </p:spPr>
        <p:txBody>
          <a:bodyPr wrap="square" lIns="61722" tIns="30860" rIns="61722" bIns="30860" rtlCol="0">
            <a:spAutoFit/>
          </a:bodyPr>
          <a:lstStyle/>
          <a:p>
            <a:r>
              <a:rPr lang="en-US" altLang="zh-CN" sz="2400" b="1" dirty="0"/>
              <a:t>Clock</a:t>
            </a:r>
            <a:endParaRPr lang="zh-CN" altLang="en-US" sz="2000" b="1" dirty="0"/>
          </a:p>
        </p:txBody>
      </p:sp>
      <p:cxnSp>
        <p:nvCxnSpPr>
          <p:cNvPr id="53" name="直接连接符 52"/>
          <p:cNvCxnSpPr/>
          <p:nvPr/>
        </p:nvCxnSpPr>
        <p:spPr>
          <a:xfrm>
            <a:off x="8297754" y="186118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716163" y="425860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cxnSp>
        <p:nvCxnSpPr>
          <p:cNvPr id="58" name="直接连接符 57"/>
          <p:cNvCxnSpPr/>
          <p:nvPr/>
        </p:nvCxnSpPr>
        <p:spPr>
          <a:xfrm>
            <a:off x="4354404" y="191833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06163" y="423955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
        <p:nvSpPr>
          <p:cNvPr id="40" name="矩形 39"/>
          <p:cNvSpPr/>
          <p:nvPr/>
        </p:nvSpPr>
        <p:spPr>
          <a:xfrm>
            <a:off x="2390442" y="2363118"/>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(2,a)</a:t>
            </a:r>
            <a:endParaRPr lang="zh-CN" altLang="en-US" sz="2400" b="0" dirty="0">
              <a:solidFill>
                <a:schemeClr val="tx1"/>
              </a:solidFill>
            </a:endParaRPr>
          </a:p>
        </p:txBody>
      </p:sp>
      <p:sp>
        <p:nvSpPr>
          <p:cNvPr id="42" name="矩形 41"/>
          <p:cNvSpPr/>
          <p:nvPr/>
        </p:nvSpPr>
        <p:spPr>
          <a:xfrm>
            <a:off x="1933223" y="29763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3" name="矩形 42"/>
          <p:cNvSpPr/>
          <p:nvPr/>
        </p:nvSpPr>
        <p:spPr>
          <a:xfrm>
            <a:off x="2390261" y="297539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(2,c)</a:t>
            </a:r>
            <a:endParaRPr lang="zh-CN" altLang="en-US" sz="2400" b="0" dirty="0">
              <a:solidFill>
                <a:schemeClr val="tx1"/>
              </a:solidFill>
            </a:endParaRPr>
          </a:p>
        </p:txBody>
      </p:sp>
      <p:sp>
        <p:nvSpPr>
          <p:cNvPr id="44" name="矩形 43"/>
          <p:cNvSpPr/>
          <p:nvPr/>
        </p:nvSpPr>
        <p:spPr>
          <a:xfrm>
            <a:off x="1933404" y="35928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5" name="矩形 44"/>
          <p:cNvSpPr/>
          <p:nvPr/>
        </p:nvSpPr>
        <p:spPr>
          <a:xfrm>
            <a:off x="2390442" y="3592800"/>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(2,e)</a:t>
            </a:r>
            <a:endParaRPr lang="zh-CN" altLang="en-US" sz="2400" b="0" dirty="0">
              <a:solidFill>
                <a:schemeClr val="tx1"/>
              </a:solidFill>
            </a:endParaRPr>
          </a:p>
        </p:txBody>
      </p:sp>
      <p:sp>
        <p:nvSpPr>
          <p:cNvPr id="38" name="矩形 37"/>
          <p:cNvSpPr/>
          <p:nvPr/>
        </p:nvSpPr>
        <p:spPr>
          <a:xfrm>
            <a:off x="1875793" y="2345054"/>
            <a:ext cx="95895" cy="1744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500"/>
                                        <p:tgtEl>
                                          <p:spTgt spid="60"/>
                                        </p:tgtEl>
                                      </p:cBhvr>
                                    </p:animEffect>
                                  </p:childTnLst>
                                </p:cTn>
                              </p:par>
                              <p:par>
                                <p:cTn id="11" presetID="22" presetClass="entr" presetSubtype="1"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up)">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p:cBhvr>
                                        <p:cTn id="25" dur="500" fill="hold"/>
                                        <p:tgtEl>
                                          <p:spTgt spid="22"/>
                                        </p:tgtEl>
                                        <p:attrNameLst>
                                          <p:attrName>fillcolor</p:attrName>
                                        </p:attrNameLst>
                                      </p:cBhvr>
                                      <p:to>
                                        <a:schemeClr val="folHlink"/>
                                      </p:to>
                                    </p:animClr>
                                    <p:set>
                                      <p:cBhvr>
                                        <p:cTn id="26" dur="500" fill="hold"/>
                                        <p:tgtEl>
                                          <p:spTgt spid="22"/>
                                        </p:tgtEl>
                                        <p:attrNameLst>
                                          <p:attrName>fill.type</p:attrName>
                                        </p:attrNameLst>
                                      </p:cBhvr>
                                      <p:to>
                                        <p:strVal val="solid"/>
                                      </p:to>
                                    </p:set>
                                    <p:set>
                                      <p:cBhvr>
                                        <p:cTn id="27" dur="500" fill="hold"/>
                                        <p:tgtEl>
                                          <p:spTgt spid="22"/>
                                        </p:tgtEl>
                                        <p:attrNameLst>
                                          <p:attrName>fill.on</p:attrName>
                                        </p:attrNameLst>
                                      </p:cBhvr>
                                      <p:to>
                                        <p:strVal val="true"/>
                                      </p:to>
                                    </p:set>
                                  </p:childTnLst>
                                </p:cTn>
                              </p:par>
                              <p:par>
                                <p:cTn id="28" presetID="1" presetClass="emph" presetSubtype="2" fill="hold" nodeType="withEffect">
                                  <p:stCondLst>
                                    <p:cond delay="0"/>
                                  </p:stCondLst>
                                  <p:childTnLst>
                                    <p:animClr clrSpc="rgb">
                                      <p:cBhvr>
                                        <p:cTn id="29" dur="500" fill="hold"/>
                                        <p:tgtEl>
                                          <p:spTgt spid="21"/>
                                        </p:tgtEl>
                                        <p:attrNameLst>
                                          <p:attrName>fillcolor</p:attrName>
                                        </p:attrNameLst>
                                      </p:cBhvr>
                                      <p:to>
                                        <a:schemeClr val="folHlink"/>
                                      </p:to>
                                    </p:animClr>
                                    <p:set>
                                      <p:cBhvr>
                                        <p:cTn id="30" dur="500" fill="hold"/>
                                        <p:tgtEl>
                                          <p:spTgt spid="21"/>
                                        </p:tgtEl>
                                        <p:attrNameLst>
                                          <p:attrName>fill.type</p:attrName>
                                        </p:attrNameLst>
                                      </p:cBhvr>
                                      <p:to>
                                        <p:strVal val="solid"/>
                                      </p:to>
                                    </p:set>
                                    <p:set>
                                      <p:cBhvr>
                                        <p:cTn id="31" dur="500" fill="hold"/>
                                        <p:tgtEl>
                                          <p:spTgt spid="21"/>
                                        </p:tgtEl>
                                        <p:attrNameLst>
                                          <p:attrName>fill.on</p:attrName>
                                        </p:attrNameLst>
                                      </p:cBhvr>
                                      <p:to>
                                        <p:strVal val="true"/>
                                      </p:to>
                                    </p:set>
                                  </p:childTnLst>
                                </p:cTn>
                              </p:par>
                              <p:par>
                                <p:cTn id="32" presetID="1" presetClass="emph" presetSubtype="2" fill="hold" nodeType="withEffect">
                                  <p:stCondLst>
                                    <p:cond delay="0"/>
                                  </p:stCondLst>
                                  <p:childTnLst>
                                    <p:animClr clrSpc="rgb">
                                      <p:cBhvr>
                                        <p:cTn id="33" dur="500" fill="hold"/>
                                        <p:tgtEl>
                                          <p:spTgt spid="25"/>
                                        </p:tgtEl>
                                        <p:attrNameLst>
                                          <p:attrName>fillcolor</p:attrName>
                                        </p:attrNameLst>
                                      </p:cBhvr>
                                      <p:to>
                                        <a:schemeClr val="folHlink"/>
                                      </p:to>
                                    </p:animClr>
                                    <p:set>
                                      <p:cBhvr>
                                        <p:cTn id="34" dur="500" fill="hold"/>
                                        <p:tgtEl>
                                          <p:spTgt spid="25"/>
                                        </p:tgtEl>
                                        <p:attrNameLst>
                                          <p:attrName>fill.type</p:attrName>
                                        </p:attrNameLst>
                                      </p:cBhvr>
                                      <p:to>
                                        <p:strVal val="solid"/>
                                      </p:to>
                                    </p:set>
                                    <p:set>
                                      <p:cBhvr>
                                        <p:cTn id="35" dur="500" fill="hold"/>
                                        <p:tgtEl>
                                          <p:spTgt spid="25"/>
                                        </p:tgtEl>
                                        <p:attrNameLst>
                                          <p:attrName>fill.on</p:attrName>
                                        </p:attrNameLst>
                                      </p:cBhvr>
                                      <p:to>
                                        <p:strVal val="true"/>
                                      </p:to>
                                    </p:set>
                                  </p:childTnLst>
                                </p:cTn>
                              </p:par>
                              <p:par>
                                <p:cTn id="36" presetID="1" presetClass="emph" presetSubtype="2" fill="hold" nodeType="withEffect">
                                  <p:stCondLst>
                                    <p:cond delay="0"/>
                                  </p:stCondLst>
                                  <p:childTnLst>
                                    <p:animClr clrSpc="rgb">
                                      <p:cBhvr>
                                        <p:cTn id="37" dur="500" fill="hold"/>
                                        <p:tgtEl>
                                          <p:spTgt spid="26"/>
                                        </p:tgtEl>
                                        <p:attrNameLst>
                                          <p:attrName>fillcolor</p:attrName>
                                        </p:attrNameLst>
                                      </p:cBhvr>
                                      <p:to>
                                        <a:schemeClr val="folHlink"/>
                                      </p:to>
                                    </p:animClr>
                                    <p:set>
                                      <p:cBhvr>
                                        <p:cTn id="38" dur="500" fill="hold"/>
                                        <p:tgtEl>
                                          <p:spTgt spid="26"/>
                                        </p:tgtEl>
                                        <p:attrNameLst>
                                          <p:attrName>fill.type</p:attrName>
                                        </p:attrNameLst>
                                      </p:cBhvr>
                                      <p:to>
                                        <p:strVal val="solid"/>
                                      </p:to>
                                    </p:set>
                                    <p:set>
                                      <p:cBhvr>
                                        <p:cTn id="39" dur="500" fill="hold"/>
                                        <p:tgtEl>
                                          <p:spTgt spid="26"/>
                                        </p:tgtEl>
                                        <p:attrNameLst>
                                          <p:attrName>fill.on</p:attrName>
                                        </p:attrNameLst>
                                      </p:cBhvr>
                                      <p:to>
                                        <p:strVal val="true"/>
                                      </p:to>
                                    </p:set>
                                  </p:childTnLst>
                                </p:cTn>
                              </p:par>
                              <p:par>
                                <p:cTn id="40" presetID="1" presetClass="emph" presetSubtype="2" fill="hold" nodeType="withEffect">
                                  <p:stCondLst>
                                    <p:cond delay="0"/>
                                  </p:stCondLst>
                                  <p:childTnLst>
                                    <p:animClr clrSpc="rgb">
                                      <p:cBhvr>
                                        <p:cTn id="41" dur="500" fill="hold"/>
                                        <p:tgtEl>
                                          <p:spTgt spid="29"/>
                                        </p:tgtEl>
                                        <p:attrNameLst>
                                          <p:attrName>fillcolor</p:attrName>
                                        </p:attrNameLst>
                                      </p:cBhvr>
                                      <p:to>
                                        <a:schemeClr val="folHlink"/>
                                      </p:to>
                                    </p:animClr>
                                    <p:set>
                                      <p:cBhvr>
                                        <p:cTn id="42" dur="500" fill="hold"/>
                                        <p:tgtEl>
                                          <p:spTgt spid="29"/>
                                        </p:tgtEl>
                                        <p:attrNameLst>
                                          <p:attrName>fill.type</p:attrName>
                                        </p:attrNameLst>
                                      </p:cBhvr>
                                      <p:to>
                                        <p:strVal val="solid"/>
                                      </p:to>
                                    </p:set>
                                    <p:set>
                                      <p:cBhvr>
                                        <p:cTn id="43" dur="500" fill="hold"/>
                                        <p:tgtEl>
                                          <p:spTgt spid="29"/>
                                        </p:tgtEl>
                                        <p:attrNameLst>
                                          <p:attrName>fill.on</p:attrName>
                                        </p:attrNameLst>
                                      </p:cBhvr>
                                      <p:to>
                                        <p:strVal val="true"/>
                                      </p:to>
                                    </p:set>
                                  </p:childTnLst>
                                </p:cTn>
                              </p:par>
                              <p:par>
                                <p:cTn id="44" presetID="1" presetClass="emph" presetSubtype="2" fill="hold" nodeType="withEffect">
                                  <p:stCondLst>
                                    <p:cond delay="0"/>
                                  </p:stCondLst>
                                  <p:childTnLst>
                                    <p:animClr clrSpc="rgb">
                                      <p:cBhvr>
                                        <p:cTn id="45" dur="500" fill="hold"/>
                                        <p:tgtEl>
                                          <p:spTgt spid="28"/>
                                        </p:tgtEl>
                                        <p:attrNameLst>
                                          <p:attrName>fillcolor</p:attrName>
                                        </p:attrNameLst>
                                      </p:cBhvr>
                                      <p:to>
                                        <a:schemeClr val="folHlink"/>
                                      </p:to>
                                    </p:animClr>
                                    <p:set>
                                      <p:cBhvr>
                                        <p:cTn id="46" dur="500" fill="hold"/>
                                        <p:tgtEl>
                                          <p:spTgt spid="28"/>
                                        </p:tgtEl>
                                        <p:attrNameLst>
                                          <p:attrName>fill.type</p:attrName>
                                        </p:attrNameLst>
                                      </p:cBhvr>
                                      <p:to>
                                        <p:strVal val="solid"/>
                                      </p:to>
                                    </p:set>
                                    <p:set>
                                      <p:cBhvr>
                                        <p:cTn id="47" dur="500" fill="hold"/>
                                        <p:tgtEl>
                                          <p:spTgt spid="28"/>
                                        </p:tgtEl>
                                        <p:attrNameLst>
                                          <p:attrName>fill.on</p:attrName>
                                        </p:attrNameLst>
                                      </p:cBhvr>
                                      <p:to>
                                        <p:strVal val="true"/>
                                      </p:to>
                                    </p:set>
                                  </p:childTnLst>
                                </p:cTn>
                              </p:par>
                              <p:par>
                                <p:cTn id="48" presetID="1" presetClass="emph" presetSubtype="2" fill="hold" nodeType="withEffect">
                                  <p:stCondLst>
                                    <p:cond delay="0"/>
                                  </p:stCondLst>
                                  <p:childTnLst>
                                    <p:animClr clrSpc="rgb">
                                      <p:cBhvr>
                                        <p:cTn id="49" dur="500" fill="hold"/>
                                        <p:tgtEl>
                                          <p:spTgt spid="24"/>
                                        </p:tgtEl>
                                        <p:attrNameLst>
                                          <p:attrName>fillcolor</p:attrName>
                                        </p:attrNameLst>
                                      </p:cBhvr>
                                      <p:to>
                                        <a:schemeClr val="folHlink"/>
                                      </p:to>
                                    </p:animClr>
                                    <p:set>
                                      <p:cBhvr>
                                        <p:cTn id="50" dur="500" fill="hold"/>
                                        <p:tgtEl>
                                          <p:spTgt spid="24"/>
                                        </p:tgtEl>
                                        <p:attrNameLst>
                                          <p:attrName>fill.type</p:attrName>
                                        </p:attrNameLst>
                                      </p:cBhvr>
                                      <p:to>
                                        <p:strVal val="solid"/>
                                      </p:to>
                                    </p:set>
                                    <p:set>
                                      <p:cBhvr>
                                        <p:cTn id="51" dur="500" fill="hold"/>
                                        <p:tgtEl>
                                          <p:spTgt spid="24"/>
                                        </p:tgtEl>
                                        <p:attrNameLst>
                                          <p:attrName>fill.on</p:attrName>
                                        </p:attrNameLst>
                                      </p:cBhvr>
                                      <p:to>
                                        <p:strVal val="true"/>
                                      </p:to>
                                    </p:set>
                                  </p:childTnLst>
                                </p:cTn>
                              </p:par>
                              <p:par>
                                <p:cTn id="52" presetID="1" presetClass="emph" presetSubtype="2" fill="hold" nodeType="withEffect">
                                  <p:stCondLst>
                                    <p:cond delay="0"/>
                                  </p:stCondLst>
                                  <p:childTnLst>
                                    <p:animClr clrSpc="rgb">
                                      <p:cBhvr>
                                        <p:cTn id="53" dur="500" fill="hold"/>
                                        <p:tgtEl>
                                          <p:spTgt spid="20"/>
                                        </p:tgtEl>
                                        <p:attrNameLst>
                                          <p:attrName>fillcolor</p:attrName>
                                        </p:attrNameLst>
                                      </p:cBhvr>
                                      <p:to>
                                        <a:schemeClr val="folHlink"/>
                                      </p:to>
                                    </p:animClr>
                                    <p:set>
                                      <p:cBhvr>
                                        <p:cTn id="54" dur="500" fill="hold"/>
                                        <p:tgtEl>
                                          <p:spTgt spid="20"/>
                                        </p:tgtEl>
                                        <p:attrNameLst>
                                          <p:attrName>fill.type</p:attrName>
                                        </p:attrNameLst>
                                      </p:cBhvr>
                                      <p:to>
                                        <p:strVal val="solid"/>
                                      </p:to>
                                    </p:set>
                                    <p:set>
                                      <p:cBhvr>
                                        <p:cTn id="55" dur="500" fill="hold"/>
                                        <p:tgtEl>
                                          <p:spTgt spid="20"/>
                                        </p:tgtEl>
                                        <p:attrNameLst>
                                          <p:attrName>fill.on</p:attrName>
                                        </p:attrNameLst>
                                      </p:cBhvr>
                                      <p:to>
                                        <p:strVal val="true"/>
                                      </p:to>
                                    </p:set>
                                  </p:childTnLst>
                                </p:cTn>
                              </p:par>
                              <p:par>
                                <p:cTn id="56" presetID="1" presetClass="emph" presetSubtype="2" fill="hold" nodeType="withEffect">
                                  <p:stCondLst>
                                    <p:cond delay="0"/>
                                  </p:stCondLst>
                                  <p:childTnLst>
                                    <p:animClr clrSpc="rgb">
                                      <p:cBhvr>
                                        <p:cTn id="57" dur="500" fill="hold"/>
                                        <p:tgtEl>
                                          <p:spTgt spid="19"/>
                                        </p:tgtEl>
                                        <p:attrNameLst>
                                          <p:attrName>fillcolor</p:attrName>
                                        </p:attrNameLst>
                                      </p:cBhvr>
                                      <p:to>
                                        <a:schemeClr val="folHlink"/>
                                      </p:to>
                                    </p:animClr>
                                    <p:set>
                                      <p:cBhvr>
                                        <p:cTn id="58" dur="500" fill="hold"/>
                                        <p:tgtEl>
                                          <p:spTgt spid="19"/>
                                        </p:tgtEl>
                                        <p:attrNameLst>
                                          <p:attrName>fill.type</p:attrName>
                                        </p:attrNameLst>
                                      </p:cBhvr>
                                      <p:to>
                                        <p:strVal val="solid"/>
                                      </p:to>
                                    </p:set>
                                    <p:set>
                                      <p:cBhvr>
                                        <p:cTn id="59" dur="500" fill="hold"/>
                                        <p:tgtEl>
                                          <p:spTgt spid="19"/>
                                        </p:tgtEl>
                                        <p:attrNameLst>
                                          <p:attrName>fill.on</p:attrName>
                                        </p:attrNameLst>
                                      </p:cBhvr>
                                      <p:to>
                                        <p:strVal val="true"/>
                                      </p:to>
                                    </p:set>
                                  </p:childTnLst>
                                </p:cTn>
                              </p:par>
                              <p:par>
                                <p:cTn id="60" presetID="1" presetClass="emph" presetSubtype="2" fill="hold" nodeType="withEffect">
                                  <p:stCondLst>
                                    <p:cond delay="0"/>
                                  </p:stCondLst>
                                  <p:childTnLst>
                                    <p:animClr clrSpc="rgb">
                                      <p:cBhvr>
                                        <p:cTn id="61" dur="500" fill="hold"/>
                                        <p:tgtEl>
                                          <p:spTgt spid="23"/>
                                        </p:tgtEl>
                                        <p:attrNameLst>
                                          <p:attrName>fillcolor</p:attrName>
                                        </p:attrNameLst>
                                      </p:cBhvr>
                                      <p:to>
                                        <a:schemeClr val="folHlink"/>
                                      </p:to>
                                    </p:animClr>
                                    <p:set>
                                      <p:cBhvr>
                                        <p:cTn id="62" dur="500" fill="hold"/>
                                        <p:tgtEl>
                                          <p:spTgt spid="23"/>
                                        </p:tgtEl>
                                        <p:attrNameLst>
                                          <p:attrName>fill.type</p:attrName>
                                        </p:attrNameLst>
                                      </p:cBhvr>
                                      <p:to>
                                        <p:strVal val="solid"/>
                                      </p:to>
                                    </p:set>
                                    <p:set>
                                      <p:cBhvr>
                                        <p:cTn id="63" dur="500" fill="hold"/>
                                        <p:tgtEl>
                                          <p:spTgt spid="23"/>
                                        </p:tgtEl>
                                        <p:attrNameLst>
                                          <p:attrName>fill.on</p:attrName>
                                        </p:attrNameLst>
                                      </p:cBhvr>
                                      <p:to>
                                        <p:strVal val="true"/>
                                      </p:to>
                                    </p:set>
                                  </p:childTnLst>
                                </p:cTn>
                              </p:par>
                              <p:par>
                                <p:cTn id="64" presetID="1" presetClass="emph" presetSubtype="2" fill="hold" nodeType="withEffect">
                                  <p:stCondLst>
                                    <p:cond delay="0"/>
                                  </p:stCondLst>
                                  <p:childTnLst>
                                    <p:animClr clrSpc="rgb">
                                      <p:cBhvr>
                                        <p:cTn id="65" dur="500" fill="hold"/>
                                        <p:tgtEl>
                                          <p:spTgt spid="27"/>
                                        </p:tgtEl>
                                        <p:attrNameLst>
                                          <p:attrName>fillcolor</p:attrName>
                                        </p:attrNameLst>
                                      </p:cBhvr>
                                      <p:to>
                                        <a:schemeClr val="folHlink"/>
                                      </p:to>
                                    </p:animClr>
                                    <p:set>
                                      <p:cBhvr>
                                        <p:cTn id="66" dur="500" fill="hold"/>
                                        <p:tgtEl>
                                          <p:spTgt spid="27"/>
                                        </p:tgtEl>
                                        <p:attrNameLst>
                                          <p:attrName>fill.type</p:attrName>
                                        </p:attrNameLst>
                                      </p:cBhvr>
                                      <p:to>
                                        <p:strVal val="solid"/>
                                      </p:to>
                                    </p:set>
                                    <p:set>
                                      <p:cBhvr>
                                        <p:cTn id="67" dur="500" fill="hold"/>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4"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SSP Progress and Staleness</a:t>
            </a:r>
            <a:endParaRPr lang="zh-CN" altLang="en-US" dirty="0"/>
          </a:p>
        </p:txBody>
      </p:sp>
      <p:sp>
        <p:nvSpPr>
          <p:cNvPr id="3" name="内容占位符 2"/>
          <p:cNvSpPr>
            <a:spLocks noGrp="1"/>
          </p:cNvSpPr>
          <p:nvPr>
            <p:ph idx="1"/>
          </p:nvPr>
        </p:nvSpPr>
        <p:spPr/>
        <p:txBody>
          <a:bodyPr/>
          <a:lstStyle/>
          <a:p>
            <a:pPr lvl="1"/>
            <a:r>
              <a:rPr lang="en-US" altLang="zh-CN" dirty="0" smtClean="0"/>
              <a:t>SSP, </a:t>
            </a:r>
            <a:r>
              <a:rPr lang="en-US" altLang="zh-CN" dirty="0" err="1" smtClean="0"/>
              <a:t>wpc</a:t>
            </a:r>
            <a:r>
              <a:rPr lang="en-US" altLang="zh-CN" dirty="0" smtClean="0"/>
              <a:t> = 1 iteration, slack = 1 clock</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en-US" altLang="zh-CN" dirty="0" smtClean="0"/>
              <a:t>Same staleness bound as the A-BSP one</a:t>
            </a:r>
          </a:p>
          <a:p>
            <a:pPr lvl="2"/>
            <a:r>
              <a:rPr lang="en-US" altLang="zh-CN" dirty="0" smtClean="0"/>
              <a:t>But more flexible</a:t>
            </a:r>
          </a:p>
          <a:p>
            <a:pPr lvl="1"/>
            <a:r>
              <a:rPr lang="en-US" altLang="zh-CN" dirty="0" smtClean="0"/>
              <a:t>Data staleness for SSP with </a:t>
            </a:r>
            <a:r>
              <a:rPr lang="en-US" altLang="zh-CN" dirty="0" err="1" smtClean="0"/>
              <a:t>wpc</a:t>
            </a:r>
            <a:r>
              <a:rPr lang="en-US" altLang="zh-CN" dirty="0" smtClean="0"/>
              <a:t> and slack:</a:t>
            </a:r>
          </a:p>
          <a:p>
            <a:pPr lvl="2"/>
            <a:r>
              <a:rPr lang="en-US" altLang="zh-CN" i="1" dirty="0" smtClean="0">
                <a:solidFill>
                  <a:srgbClr val="FF0000"/>
                </a:solidFill>
              </a:rPr>
              <a:t>       </a:t>
            </a:r>
            <a:r>
              <a:rPr lang="en-US" altLang="zh-CN" i="1" dirty="0" err="1" smtClean="0">
                <a:solidFill>
                  <a:srgbClr val="FF0000"/>
                </a:solidFill>
              </a:rPr>
              <a:t>wpc</a:t>
            </a:r>
            <a:r>
              <a:rPr lang="en-US" altLang="zh-CN" i="1" dirty="0" smtClean="0">
                <a:solidFill>
                  <a:srgbClr val="FF0000"/>
                </a:solidFill>
              </a:rPr>
              <a:t> x (slack + 1) - 1</a:t>
            </a:r>
          </a:p>
          <a:p>
            <a:pPr lvl="1">
              <a:buNone/>
            </a:pP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17</a:t>
            </a:fld>
            <a:endParaRPr lang="en-US" altLang="zh-CN" sz="1600"/>
          </a:p>
        </p:txBody>
      </p:sp>
      <p:sp>
        <p:nvSpPr>
          <p:cNvPr id="9" name="矩形 8"/>
          <p:cNvSpPr/>
          <p:nvPr/>
        </p:nvSpPr>
        <p:spPr>
          <a:xfrm>
            <a:off x="3401776" y="236402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(2,b)</a:t>
            </a:r>
            <a:endParaRPr lang="zh-CN" altLang="en-US" sz="2400" b="0" dirty="0">
              <a:solidFill>
                <a:schemeClr val="tx1"/>
              </a:solidFill>
            </a:endParaRPr>
          </a:p>
        </p:txBody>
      </p:sp>
      <p:sp>
        <p:nvSpPr>
          <p:cNvPr id="11" name="矩形 10"/>
          <p:cNvSpPr/>
          <p:nvPr/>
        </p:nvSpPr>
        <p:spPr>
          <a:xfrm>
            <a:off x="3401776" y="2977503"/>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(2,d)</a:t>
            </a:r>
            <a:endParaRPr lang="zh-CN" altLang="en-US" sz="2400" b="0" dirty="0">
              <a:solidFill>
                <a:schemeClr val="tx1"/>
              </a:solidFill>
            </a:endParaRPr>
          </a:p>
        </p:txBody>
      </p:sp>
      <p:sp>
        <p:nvSpPr>
          <p:cNvPr id="13" name="矩形 12"/>
          <p:cNvSpPr/>
          <p:nvPr/>
        </p:nvSpPr>
        <p:spPr>
          <a:xfrm>
            <a:off x="3401776" y="3590982"/>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(2,f)</a:t>
            </a:r>
            <a:endParaRPr lang="zh-CN" altLang="en-US" sz="2400" b="0" dirty="0">
              <a:solidFill>
                <a:schemeClr val="tx1"/>
              </a:solidFill>
            </a:endParaRPr>
          </a:p>
        </p:txBody>
      </p:sp>
      <p:sp>
        <p:nvSpPr>
          <p:cNvPr id="14" name="TextBox 13"/>
          <p:cNvSpPr txBox="1"/>
          <p:nvPr/>
        </p:nvSpPr>
        <p:spPr>
          <a:xfrm>
            <a:off x="1094777" y="1912650"/>
            <a:ext cx="493981" cy="1184405"/>
          </a:xfrm>
          <a:prstGeom prst="rect">
            <a:avLst/>
          </a:prstGeom>
          <a:noFill/>
        </p:spPr>
        <p:txBody>
          <a:bodyPr vert="vert270" wrap="square" lIns="61722" tIns="30860" rIns="61722" bIns="30860" rtlCol="0">
            <a:spAutoFit/>
          </a:bodyPr>
          <a:lstStyle/>
          <a:p>
            <a:r>
              <a:rPr lang="en-US" altLang="zh-CN" sz="2400" b="1" dirty="0"/>
              <a:t>Thread</a:t>
            </a:r>
            <a:endParaRPr lang="zh-CN" altLang="en-US" sz="2000" b="1" dirty="0"/>
          </a:p>
        </p:txBody>
      </p:sp>
      <p:sp>
        <p:nvSpPr>
          <p:cNvPr id="15" name="TextBox 14"/>
          <p:cNvSpPr txBox="1"/>
          <p:nvPr/>
        </p:nvSpPr>
        <p:spPr>
          <a:xfrm>
            <a:off x="1494598" y="2364032"/>
            <a:ext cx="327741" cy="370099"/>
          </a:xfrm>
          <a:prstGeom prst="rect">
            <a:avLst/>
          </a:prstGeom>
          <a:noFill/>
        </p:spPr>
        <p:txBody>
          <a:bodyPr wrap="square" lIns="61722" tIns="30860" rIns="61722" bIns="30860" rtlCol="0">
            <a:spAutoFit/>
          </a:bodyPr>
          <a:lstStyle/>
          <a:p>
            <a:r>
              <a:rPr lang="en-US" altLang="zh-CN" sz="2000" b="0" dirty="0" smtClean="0"/>
              <a:t>1</a:t>
            </a:r>
            <a:endParaRPr lang="zh-CN" altLang="en-US" sz="2000" b="0" dirty="0"/>
          </a:p>
        </p:txBody>
      </p:sp>
      <p:sp>
        <p:nvSpPr>
          <p:cNvPr id="16" name="TextBox 15"/>
          <p:cNvSpPr txBox="1"/>
          <p:nvPr/>
        </p:nvSpPr>
        <p:spPr>
          <a:xfrm>
            <a:off x="1494598" y="2977509"/>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17" name="TextBox 16"/>
          <p:cNvSpPr txBox="1"/>
          <p:nvPr/>
        </p:nvSpPr>
        <p:spPr>
          <a:xfrm>
            <a:off x="1494598" y="3579677"/>
            <a:ext cx="327741" cy="370099"/>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18" name="TextBox 17"/>
          <p:cNvSpPr txBox="1"/>
          <p:nvPr/>
        </p:nvSpPr>
        <p:spPr>
          <a:xfrm>
            <a:off x="3046878" y="4047398"/>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19" name="矩形 18"/>
          <p:cNvSpPr/>
          <p:nvPr/>
        </p:nvSpPr>
        <p:spPr>
          <a:xfrm>
            <a:off x="4390730"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(3,a)</a:t>
            </a:r>
            <a:endParaRPr lang="zh-CN" altLang="en-US" sz="2400" b="0" dirty="0">
              <a:solidFill>
                <a:schemeClr val="tx1"/>
              </a:solidFill>
            </a:endParaRPr>
          </a:p>
        </p:txBody>
      </p:sp>
      <p:sp>
        <p:nvSpPr>
          <p:cNvPr id="20" name="矩形 19"/>
          <p:cNvSpPr/>
          <p:nvPr/>
        </p:nvSpPr>
        <p:spPr>
          <a:xfrm>
            <a:off x="5373953"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(3,b)</a:t>
            </a:r>
            <a:endParaRPr lang="zh-CN" altLang="en-US" sz="2400" b="0" dirty="0">
              <a:solidFill>
                <a:schemeClr val="tx1"/>
              </a:solidFill>
            </a:endParaRPr>
          </a:p>
        </p:txBody>
      </p:sp>
      <p:sp>
        <p:nvSpPr>
          <p:cNvPr id="21" name="矩形 20"/>
          <p:cNvSpPr/>
          <p:nvPr/>
        </p:nvSpPr>
        <p:spPr>
          <a:xfrm>
            <a:off x="6357175"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(4,a)</a:t>
            </a:r>
            <a:endParaRPr lang="zh-CN" altLang="en-US" sz="2400" b="0" dirty="0">
              <a:solidFill>
                <a:schemeClr val="tx1"/>
              </a:solidFill>
            </a:endParaRPr>
          </a:p>
        </p:txBody>
      </p:sp>
      <p:sp>
        <p:nvSpPr>
          <p:cNvPr id="22" name="矩形 21"/>
          <p:cNvSpPr/>
          <p:nvPr/>
        </p:nvSpPr>
        <p:spPr>
          <a:xfrm>
            <a:off x="7340394"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(4,b)</a:t>
            </a:r>
            <a:endParaRPr lang="zh-CN" altLang="en-US" sz="2400" b="0" dirty="0">
              <a:solidFill>
                <a:schemeClr val="tx1"/>
              </a:solidFill>
            </a:endParaRPr>
          </a:p>
        </p:txBody>
      </p:sp>
      <p:sp>
        <p:nvSpPr>
          <p:cNvPr id="23" name="矩形 22"/>
          <p:cNvSpPr/>
          <p:nvPr/>
        </p:nvSpPr>
        <p:spPr>
          <a:xfrm>
            <a:off x="4390730"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(3,c)</a:t>
            </a:r>
            <a:endParaRPr lang="zh-CN" altLang="en-US" sz="2400" b="0" dirty="0">
              <a:solidFill>
                <a:schemeClr val="tx1"/>
              </a:solidFill>
            </a:endParaRPr>
          </a:p>
        </p:txBody>
      </p:sp>
      <p:sp>
        <p:nvSpPr>
          <p:cNvPr id="24" name="矩形 23"/>
          <p:cNvSpPr/>
          <p:nvPr/>
        </p:nvSpPr>
        <p:spPr>
          <a:xfrm>
            <a:off x="5373953"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(3,d)</a:t>
            </a:r>
            <a:endParaRPr lang="zh-CN" altLang="en-US" sz="2400" b="0" dirty="0">
              <a:solidFill>
                <a:schemeClr val="tx1"/>
              </a:solidFill>
            </a:endParaRPr>
          </a:p>
        </p:txBody>
      </p:sp>
      <p:sp>
        <p:nvSpPr>
          <p:cNvPr id="25" name="矩形 24"/>
          <p:cNvSpPr/>
          <p:nvPr/>
        </p:nvSpPr>
        <p:spPr>
          <a:xfrm>
            <a:off x="6357175"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(4,c)</a:t>
            </a:r>
            <a:endParaRPr lang="zh-CN" altLang="en-US" sz="2400" b="0" dirty="0">
              <a:solidFill>
                <a:schemeClr val="tx1"/>
              </a:solidFill>
            </a:endParaRPr>
          </a:p>
        </p:txBody>
      </p:sp>
      <p:sp>
        <p:nvSpPr>
          <p:cNvPr id="26" name="矩形 25"/>
          <p:cNvSpPr/>
          <p:nvPr/>
        </p:nvSpPr>
        <p:spPr>
          <a:xfrm>
            <a:off x="7340394"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(4,d)</a:t>
            </a:r>
            <a:endParaRPr lang="zh-CN" altLang="en-US" sz="2400" b="0" dirty="0">
              <a:solidFill>
                <a:schemeClr val="tx1"/>
              </a:solidFill>
            </a:endParaRPr>
          </a:p>
        </p:txBody>
      </p:sp>
      <p:sp>
        <p:nvSpPr>
          <p:cNvPr id="27" name="矩形 26"/>
          <p:cNvSpPr/>
          <p:nvPr/>
        </p:nvSpPr>
        <p:spPr>
          <a:xfrm>
            <a:off x="4390730"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(3,e)</a:t>
            </a:r>
            <a:endParaRPr lang="zh-CN" altLang="en-US" sz="2400" b="0" dirty="0">
              <a:solidFill>
                <a:schemeClr val="tx1"/>
              </a:solidFill>
            </a:endParaRPr>
          </a:p>
        </p:txBody>
      </p:sp>
      <p:sp>
        <p:nvSpPr>
          <p:cNvPr id="28" name="矩形 27"/>
          <p:cNvSpPr/>
          <p:nvPr/>
        </p:nvSpPr>
        <p:spPr>
          <a:xfrm>
            <a:off x="5373953"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(3,f)</a:t>
            </a:r>
            <a:endParaRPr lang="zh-CN" altLang="en-US" sz="2400" b="0" dirty="0">
              <a:solidFill>
                <a:schemeClr val="tx1"/>
              </a:solidFill>
            </a:endParaRPr>
          </a:p>
        </p:txBody>
      </p:sp>
      <p:sp>
        <p:nvSpPr>
          <p:cNvPr id="29" name="矩形 28"/>
          <p:cNvSpPr/>
          <p:nvPr/>
        </p:nvSpPr>
        <p:spPr>
          <a:xfrm>
            <a:off x="6357175"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(4,e)</a:t>
            </a:r>
            <a:endParaRPr lang="zh-CN" altLang="en-US" sz="2400" b="0" dirty="0">
              <a:solidFill>
                <a:schemeClr val="tx1"/>
              </a:solidFill>
            </a:endParaRPr>
          </a:p>
        </p:txBody>
      </p:sp>
      <p:sp>
        <p:nvSpPr>
          <p:cNvPr id="30" name="矩形 29"/>
          <p:cNvSpPr/>
          <p:nvPr/>
        </p:nvSpPr>
        <p:spPr>
          <a:xfrm>
            <a:off x="7340394" y="3590977"/>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(4,f)</a:t>
            </a:r>
            <a:endParaRPr lang="zh-CN" altLang="en-US" sz="2400" b="0" dirty="0">
              <a:solidFill>
                <a:schemeClr val="tx1"/>
              </a:solidFill>
            </a:endParaRPr>
          </a:p>
        </p:txBody>
      </p:sp>
      <p:sp>
        <p:nvSpPr>
          <p:cNvPr id="31" name="椭圆 30"/>
          <p:cNvSpPr/>
          <p:nvPr/>
        </p:nvSpPr>
        <p:spPr>
          <a:xfrm>
            <a:off x="7504268" y="3503344"/>
            <a:ext cx="737417" cy="701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a:p>
        </p:txBody>
      </p:sp>
      <p:sp>
        <p:nvSpPr>
          <p:cNvPr id="32" name="TextBox 31"/>
          <p:cNvSpPr txBox="1"/>
          <p:nvPr/>
        </p:nvSpPr>
        <p:spPr>
          <a:xfrm>
            <a:off x="5196615" y="4077057"/>
            <a:ext cx="327741" cy="370099"/>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33" name="TextBox 32"/>
          <p:cNvSpPr txBox="1"/>
          <p:nvPr/>
        </p:nvSpPr>
        <p:spPr>
          <a:xfrm>
            <a:off x="1268805" y="4090875"/>
            <a:ext cx="1720640" cy="431654"/>
          </a:xfrm>
          <a:prstGeom prst="rect">
            <a:avLst/>
          </a:prstGeom>
          <a:noFill/>
        </p:spPr>
        <p:txBody>
          <a:bodyPr wrap="square" lIns="61722" tIns="30860" rIns="61722" bIns="30860" rtlCol="0">
            <a:spAutoFit/>
          </a:bodyPr>
          <a:lstStyle/>
          <a:p>
            <a:r>
              <a:rPr lang="en-US" altLang="zh-CN" sz="2400" b="1" dirty="0"/>
              <a:t>Clock</a:t>
            </a:r>
            <a:endParaRPr lang="zh-CN" altLang="en-US" sz="2000" b="1" dirty="0"/>
          </a:p>
        </p:txBody>
      </p:sp>
      <p:cxnSp>
        <p:nvCxnSpPr>
          <p:cNvPr id="34" name="直接连接符 33"/>
          <p:cNvCxnSpPr/>
          <p:nvPr/>
        </p:nvCxnSpPr>
        <p:spPr>
          <a:xfrm>
            <a:off x="8323619" y="2264490"/>
            <a:ext cx="0" cy="210335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385000" y="2235426"/>
            <a:ext cx="0" cy="2103351"/>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347350" y="2235426"/>
            <a:ext cx="0" cy="213241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10401" y="4077057"/>
            <a:ext cx="327741" cy="370099"/>
          </a:xfrm>
          <a:prstGeom prst="rect">
            <a:avLst/>
          </a:prstGeom>
          <a:noFill/>
        </p:spPr>
        <p:txBody>
          <a:bodyPr wrap="square" lIns="61722" tIns="30860" rIns="61722" bIns="30860" rtlCol="0">
            <a:spAutoFit/>
          </a:bodyPr>
          <a:lstStyle/>
          <a:p>
            <a:r>
              <a:rPr lang="en-US" altLang="zh-CN" sz="2000" b="0" dirty="0" smtClean="0"/>
              <a:t>4</a:t>
            </a:r>
            <a:endParaRPr lang="zh-CN" altLang="en-US" sz="2000" b="0" dirty="0"/>
          </a:p>
        </p:txBody>
      </p:sp>
      <p:cxnSp>
        <p:nvCxnSpPr>
          <p:cNvPr id="39" name="直接箭头连接符 38"/>
          <p:cNvCxnSpPr/>
          <p:nvPr/>
        </p:nvCxnSpPr>
        <p:spPr>
          <a:xfrm flipH="1">
            <a:off x="4333564" y="2138498"/>
            <a:ext cx="4027572" cy="0"/>
          </a:xfrm>
          <a:prstGeom prst="straightConnector1">
            <a:avLst/>
          </a:prstGeom>
          <a:ln w="38100">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484299" y="1663702"/>
            <a:ext cx="2513980" cy="431655"/>
          </a:xfrm>
          <a:prstGeom prst="rect">
            <a:avLst/>
          </a:prstGeom>
          <a:noFill/>
        </p:spPr>
        <p:txBody>
          <a:bodyPr wrap="square" lIns="61722" tIns="30860" rIns="61722" bIns="30860" rtlCol="0">
            <a:spAutoFit/>
          </a:bodyPr>
          <a:lstStyle/>
          <a:p>
            <a:r>
              <a:rPr lang="en-US" altLang="zh-CN" sz="2400" b="1" dirty="0" smtClean="0"/>
              <a:t>Slack of 1 clock</a:t>
            </a:r>
            <a:endParaRPr lang="zh-CN" altLang="en-US" sz="2400" b="1" dirty="0"/>
          </a:p>
        </p:txBody>
      </p:sp>
      <p:sp>
        <p:nvSpPr>
          <p:cNvPr id="41" name="矩形 40"/>
          <p:cNvSpPr/>
          <p:nvPr/>
        </p:nvSpPr>
        <p:spPr>
          <a:xfrm>
            <a:off x="1961979" y="2364024"/>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2" name="矩形 41"/>
          <p:cNvSpPr/>
          <p:nvPr/>
        </p:nvSpPr>
        <p:spPr>
          <a:xfrm>
            <a:off x="2419017" y="2363118"/>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(2,a)</a:t>
            </a:r>
            <a:endParaRPr lang="zh-CN" altLang="en-US" sz="2400" b="0" dirty="0">
              <a:solidFill>
                <a:schemeClr val="tx1"/>
              </a:solidFill>
            </a:endParaRPr>
          </a:p>
        </p:txBody>
      </p:sp>
      <p:sp>
        <p:nvSpPr>
          <p:cNvPr id="43" name="矩形 42"/>
          <p:cNvSpPr/>
          <p:nvPr/>
        </p:nvSpPr>
        <p:spPr>
          <a:xfrm>
            <a:off x="1961798" y="29763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4" name="矩形 43"/>
          <p:cNvSpPr/>
          <p:nvPr/>
        </p:nvSpPr>
        <p:spPr>
          <a:xfrm>
            <a:off x="2418836" y="297539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(2,c)</a:t>
            </a:r>
            <a:endParaRPr lang="zh-CN" altLang="en-US" sz="2400" b="0" dirty="0">
              <a:solidFill>
                <a:schemeClr val="tx1"/>
              </a:solidFill>
            </a:endParaRPr>
          </a:p>
        </p:txBody>
      </p:sp>
      <p:sp>
        <p:nvSpPr>
          <p:cNvPr id="45" name="矩形 44"/>
          <p:cNvSpPr/>
          <p:nvPr/>
        </p:nvSpPr>
        <p:spPr>
          <a:xfrm>
            <a:off x="1961979" y="35928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6" name="矩形 45"/>
          <p:cNvSpPr/>
          <p:nvPr/>
        </p:nvSpPr>
        <p:spPr>
          <a:xfrm>
            <a:off x="2419017" y="3592800"/>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(2,e)</a:t>
            </a:r>
            <a:endParaRPr lang="zh-CN" altLang="en-US" sz="2400" b="0" dirty="0">
              <a:solidFill>
                <a:schemeClr val="tx1"/>
              </a:solidFill>
            </a:endParaRPr>
          </a:p>
        </p:txBody>
      </p:sp>
      <p:sp>
        <p:nvSpPr>
          <p:cNvPr id="38" name="矩形 37"/>
          <p:cNvSpPr/>
          <p:nvPr/>
        </p:nvSpPr>
        <p:spPr>
          <a:xfrm>
            <a:off x="1927964" y="2332354"/>
            <a:ext cx="95895" cy="1744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a:off x="2422850" y="2254476"/>
            <a:ext cx="0" cy="2103351"/>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up)">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right)">
                                      <p:cBhvr>
                                        <p:cTn id="54" dur="500"/>
                                        <p:tgtEl>
                                          <p:spTgt spid="40"/>
                                        </p:tgtEl>
                                      </p:cBhvr>
                                    </p:animEffect>
                                  </p:childTnLst>
                                </p:cTn>
                              </p:par>
                              <p:par>
                                <p:cTn id="55" presetID="22" presetClass="entr" presetSubtype="2"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right)">
                                      <p:cBhvr>
                                        <p:cTn id="57" dur="500"/>
                                        <p:tgtEl>
                                          <p:spTgt spid="39"/>
                                        </p:tgtEl>
                                      </p:cBhvr>
                                    </p:animEffect>
                                  </p:childTnLst>
                                </p:cTn>
                              </p:par>
                              <p:par>
                                <p:cTn id="58" presetID="1" presetClass="emph" presetSubtype="2" fill="hold" nodeType="withEffect">
                                  <p:stCondLst>
                                    <p:cond delay="0"/>
                                  </p:stCondLst>
                                  <p:childTnLst>
                                    <p:animClr clrSpc="rgb">
                                      <p:cBhvr>
                                        <p:cTn id="59" dur="500" fill="hold"/>
                                        <p:tgtEl>
                                          <p:spTgt spid="22"/>
                                        </p:tgtEl>
                                        <p:attrNameLst>
                                          <p:attrName>fillcolor</p:attrName>
                                        </p:attrNameLst>
                                      </p:cBhvr>
                                      <p:to>
                                        <a:schemeClr val="folHlink"/>
                                      </p:to>
                                    </p:animClr>
                                    <p:set>
                                      <p:cBhvr>
                                        <p:cTn id="60" dur="500" fill="hold"/>
                                        <p:tgtEl>
                                          <p:spTgt spid="22"/>
                                        </p:tgtEl>
                                        <p:attrNameLst>
                                          <p:attrName>fill.type</p:attrName>
                                        </p:attrNameLst>
                                      </p:cBhvr>
                                      <p:to>
                                        <p:strVal val="solid"/>
                                      </p:to>
                                    </p:set>
                                    <p:set>
                                      <p:cBhvr>
                                        <p:cTn id="61" dur="500" fill="hold"/>
                                        <p:tgtEl>
                                          <p:spTgt spid="22"/>
                                        </p:tgtEl>
                                        <p:attrNameLst>
                                          <p:attrName>fill.on</p:attrName>
                                        </p:attrNameLst>
                                      </p:cBhvr>
                                      <p:to>
                                        <p:strVal val="true"/>
                                      </p:to>
                                    </p:set>
                                  </p:childTnLst>
                                </p:cTn>
                              </p:par>
                              <p:par>
                                <p:cTn id="62" presetID="1" presetClass="emph" presetSubtype="2" fill="hold" nodeType="withEffect">
                                  <p:stCondLst>
                                    <p:cond delay="0"/>
                                  </p:stCondLst>
                                  <p:childTnLst>
                                    <p:animClr clrSpc="rgb">
                                      <p:cBhvr>
                                        <p:cTn id="63" dur="500" fill="hold"/>
                                        <p:tgtEl>
                                          <p:spTgt spid="21"/>
                                        </p:tgtEl>
                                        <p:attrNameLst>
                                          <p:attrName>fillcolor</p:attrName>
                                        </p:attrNameLst>
                                      </p:cBhvr>
                                      <p:to>
                                        <a:schemeClr val="folHlink"/>
                                      </p:to>
                                    </p:animClr>
                                    <p:set>
                                      <p:cBhvr>
                                        <p:cTn id="64" dur="500" fill="hold"/>
                                        <p:tgtEl>
                                          <p:spTgt spid="21"/>
                                        </p:tgtEl>
                                        <p:attrNameLst>
                                          <p:attrName>fill.type</p:attrName>
                                        </p:attrNameLst>
                                      </p:cBhvr>
                                      <p:to>
                                        <p:strVal val="solid"/>
                                      </p:to>
                                    </p:set>
                                    <p:set>
                                      <p:cBhvr>
                                        <p:cTn id="65" dur="500" fill="hold"/>
                                        <p:tgtEl>
                                          <p:spTgt spid="21"/>
                                        </p:tgtEl>
                                        <p:attrNameLst>
                                          <p:attrName>fill.on</p:attrName>
                                        </p:attrNameLst>
                                      </p:cBhvr>
                                      <p:to>
                                        <p:strVal val="true"/>
                                      </p:to>
                                    </p:set>
                                  </p:childTnLst>
                                </p:cTn>
                              </p:par>
                              <p:par>
                                <p:cTn id="66" presetID="1" presetClass="emph" presetSubtype="2" fill="hold" nodeType="withEffect">
                                  <p:stCondLst>
                                    <p:cond delay="0"/>
                                  </p:stCondLst>
                                  <p:childTnLst>
                                    <p:animClr clrSpc="rgb">
                                      <p:cBhvr>
                                        <p:cTn id="67" dur="500" fill="hold"/>
                                        <p:tgtEl>
                                          <p:spTgt spid="25"/>
                                        </p:tgtEl>
                                        <p:attrNameLst>
                                          <p:attrName>fillcolor</p:attrName>
                                        </p:attrNameLst>
                                      </p:cBhvr>
                                      <p:to>
                                        <a:schemeClr val="folHlink"/>
                                      </p:to>
                                    </p:animClr>
                                    <p:set>
                                      <p:cBhvr>
                                        <p:cTn id="68" dur="500" fill="hold"/>
                                        <p:tgtEl>
                                          <p:spTgt spid="25"/>
                                        </p:tgtEl>
                                        <p:attrNameLst>
                                          <p:attrName>fill.type</p:attrName>
                                        </p:attrNameLst>
                                      </p:cBhvr>
                                      <p:to>
                                        <p:strVal val="solid"/>
                                      </p:to>
                                    </p:set>
                                    <p:set>
                                      <p:cBhvr>
                                        <p:cTn id="69" dur="500" fill="hold"/>
                                        <p:tgtEl>
                                          <p:spTgt spid="25"/>
                                        </p:tgtEl>
                                        <p:attrNameLst>
                                          <p:attrName>fill.on</p:attrName>
                                        </p:attrNameLst>
                                      </p:cBhvr>
                                      <p:to>
                                        <p:strVal val="true"/>
                                      </p:to>
                                    </p:set>
                                  </p:childTnLst>
                                </p:cTn>
                              </p:par>
                              <p:par>
                                <p:cTn id="70" presetID="1" presetClass="emph" presetSubtype="2" fill="hold" nodeType="withEffect">
                                  <p:stCondLst>
                                    <p:cond delay="0"/>
                                  </p:stCondLst>
                                  <p:childTnLst>
                                    <p:animClr clrSpc="rgb">
                                      <p:cBhvr>
                                        <p:cTn id="71" dur="500" fill="hold"/>
                                        <p:tgtEl>
                                          <p:spTgt spid="26"/>
                                        </p:tgtEl>
                                        <p:attrNameLst>
                                          <p:attrName>fillcolor</p:attrName>
                                        </p:attrNameLst>
                                      </p:cBhvr>
                                      <p:to>
                                        <a:schemeClr val="folHlink"/>
                                      </p:to>
                                    </p:animClr>
                                    <p:set>
                                      <p:cBhvr>
                                        <p:cTn id="72" dur="500" fill="hold"/>
                                        <p:tgtEl>
                                          <p:spTgt spid="26"/>
                                        </p:tgtEl>
                                        <p:attrNameLst>
                                          <p:attrName>fill.type</p:attrName>
                                        </p:attrNameLst>
                                      </p:cBhvr>
                                      <p:to>
                                        <p:strVal val="solid"/>
                                      </p:to>
                                    </p:set>
                                    <p:set>
                                      <p:cBhvr>
                                        <p:cTn id="73" dur="500" fill="hold"/>
                                        <p:tgtEl>
                                          <p:spTgt spid="26"/>
                                        </p:tgtEl>
                                        <p:attrNameLst>
                                          <p:attrName>fill.on</p:attrName>
                                        </p:attrNameLst>
                                      </p:cBhvr>
                                      <p:to>
                                        <p:strVal val="true"/>
                                      </p:to>
                                    </p:set>
                                  </p:childTnLst>
                                </p:cTn>
                              </p:par>
                              <p:par>
                                <p:cTn id="74" presetID="1" presetClass="emph" presetSubtype="2" fill="hold" nodeType="withEffect">
                                  <p:stCondLst>
                                    <p:cond delay="0"/>
                                  </p:stCondLst>
                                  <p:childTnLst>
                                    <p:animClr clrSpc="rgb">
                                      <p:cBhvr>
                                        <p:cTn id="75" dur="500" fill="hold"/>
                                        <p:tgtEl>
                                          <p:spTgt spid="29"/>
                                        </p:tgtEl>
                                        <p:attrNameLst>
                                          <p:attrName>fillcolor</p:attrName>
                                        </p:attrNameLst>
                                      </p:cBhvr>
                                      <p:to>
                                        <a:schemeClr val="folHlink"/>
                                      </p:to>
                                    </p:animClr>
                                    <p:set>
                                      <p:cBhvr>
                                        <p:cTn id="76" dur="500" fill="hold"/>
                                        <p:tgtEl>
                                          <p:spTgt spid="29"/>
                                        </p:tgtEl>
                                        <p:attrNameLst>
                                          <p:attrName>fill.type</p:attrName>
                                        </p:attrNameLst>
                                      </p:cBhvr>
                                      <p:to>
                                        <p:strVal val="solid"/>
                                      </p:to>
                                    </p:set>
                                    <p:set>
                                      <p:cBhvr>
                                        <p:cTn id="77" dur="500" fill="hold"/>
                                        <p:tgtEl>
                                          <p:spTgt spid="29"/>
                                        </p:tgtEl>
                                        <p:attrNameLst>
                                          <p:attrName>fill.on</p:attrName>
                                        </p:attrNameLst>
                                      </p:cBhvr>
                                      <p:to>
                                        <p:strVal val="true"/>
                                      </p:to>
                                    </p:set>
                                  </p:childTnLst>
                                </p:cTn>
                              </p:par>
                              <p:par>
                                <p:cTn id="78" presetID="1" presetClass="emph" presetSubtype="2" fill="hold" nodeType="withEffect">
                                  <p:stCondLst>
                                    <p:cond delay="0"/>
                                  </p:stCondLst>
                                  <p:childTnLst>
                                    <p:animClr clrSpc="rgb">
                                      <p:cBhvr>
                                        <p:cTn id="79" dur="500" fill="hold"/>
                                        <p:tgtEl>
                                          <p:spTgt spid="28"/>
                                        </p:tgtEl>
                                        <p:attrNameLst>
                                          <p:attrName>fillcolor</p:attrName>
                                        </p:attrNameLst>
                                      </p:cBhvr>
                                      <p:to>
                                        <a:schemeClr val="folHlink"/>
                                      </p:to>
                                    </p:animClr>
                                    <p:set>
                                      <p:cBhvr>
                                        <p:cTn id="80" dur="500" fill="hold"/>
                                        <p:tgtEl>
                                          <p:spTgt spid="28"/>
                                        </p:tgtEl>
                                        <p:attrNameLst>
                                          <p:attrName>fill.type</p:attrName>
                                        </p:attrNameLst>
                                      </p:cBhvr>
                                      <p:to>
                                        <p:strVal val="solid"/>
                                      </p:to>
                                    </p:set>
                                    <p:set>
                                      <p:cBhvr>
                                        <p:cTn id="81" dur="500" fill="hold"/>
                                        <p:tgtEl>
                                          <p:spTgt spid="28"/>
                                        </p:tgtEl>
                                        <p:attrNameLst>
                                          <p:attrName>fill.on</p:attrName>
                                        </p:attrNameLst>
                                      </p:cBhvr>
                                      <p:to>
                                        <p:strVal val="true"/>
                                      </p:to>
                                    </p:set>
                                  </p:childTnLst>
                                </p:cTn>
                              </p:par>
                              <p:par>
                                <p:cTn id="82" presetID="1" presetClass="emph" presetSubtype="2" fill="hold" nodeType="withEffect">
                                  <p:stCondLst>
                                    <p:cond delay="0"/>
                                  </p:stCondLst>
                                  <p:childTnLst>
                                    <p:animClr clrSpc="rgb">
                                      <p:cBhvr>
                                        <p:cTn id="83" dur="500" fill="hold"/>
                                        <p:tgtEl>
                                          <p:spTgt spid="24"/>
                                        </p:tgtEl>
                                        <p:attrNameLst>
                                          <p:attrName>fillcolor</p:attrName>
                                        </p:attrNameLst>
                                      </p:cBhvr>
                                      <p:to>
                                        <a:schemeClr val="folHlink"/>
                                      </p:to>
                                    </p:animClr>
                                    <p:set>
                                      <p:cBhvr>
                                        <p:cTn id="84" dur="500" fill="hold"/>
                                        <p:tgtEl>
                                          <p:spTgt spid="24"/>
                                        </p:tgtEl>
                                        <p:attrNameLst>
                                          <p:attrName>fill.type</p:attrName>
                                        </p:attrNameLst>
                                      </p:cBhvr>
                                      <p:to>
                                        <p:strVal val="solid"/>
                                      </p:to>
                                    </p:set>
                                    <p:set>
                                      <p:cBhvr>
                                        <p:cTn id="85" dur="500" fill="hold"/>
                                        <p:tgtEl>
                                          <p:spTgt spid="24"/>
                                        </p:tgtEl>
                                        <p:attrNameLst>
                                          <p:attrName>fill.on</p:attrName>
                                        </p:attrNameLst>
                                      </p:cBhvr>
                                      <p:to>
                                        <p:strVal val="true"/>
                                      </p:to>
                                    </p:set>
                                  </p:childTnLst>
                                </p:cTn>
                              </p:par>
                              <p:par>
                                <p:cTn id="86" presetID="1" presetClass="emph" presetSubtype="2" fill="hold" nodeType="withEffect">
                                  <p:stCondLst>
                                    <p:cond delay="0"/>
                                  </p:stCondLst>
                                  <p:childTnLst>
                                    <p:animClr clrSpc="rgb">
                                      <p:cBhvr>
                                        <p:cTn id="87" dur="500" fill="hold"/>
                                        <p:tgtEl>
                                          <p:spTgt spid="20"/>
                                        </p:tgtEl>
                                        <p:attrNameLst>
                                          <p:attrName>fillcolor</p:attrName>
                                        </p:attrNameLst>
                                      </p:cBhvr>
                                      <p:to>
                                        <a:schemeClr val="folHlink"/>
                                      </p:to>
                                    </p:animClr>
                                    <p:set>
                                      <p:cBhvr>
                                        <p:cTn id="88" dur="500" fill="hold"/>
                                        <p:tgtEl>
                                          <p:spTgt spid="20"/>
                                        </p:tgtEl>
                                        <p:attrNameLst>
                                          <p:attrName>fill.type</p:attrName>
                                        </p:attrNameLst>
                                      </p:cBhvr>
                                      <p:to>
                                        <p:strVal val="solid"/>
                                      </p:to>
                                    </p:set>
                                    <p:set>
                                      <p:cBhvr>
                                        <p:cTn id="89" dur="500" fill="hold"/>
                                        <p:tgtEl>
                                          <p:spTgt spid="20"/>
                                        </p:tgtEl>
                                        <p:attrNameLst>
                                          <p:attrName>fill.on</p:attrName>
                                        </p:attrNameLst>
                                      </p:cBhvr>
                                      <p:to>
                                        <p:strVal val="true"/>
                                      </p:to>
                                    </p:set>
                                  </p:childTnLst>
                                </p:cTn>
                              </p:par>
                              <p:par>
                                <p:cTn id="90" presetID="1" presetClass="emph" presetSubtype="2" fill="hold" nodeType="withEffect">
                                  <p:stCondLst>
                                    <p:cond delay="0"/>
                                  </p:stCondLst>
                                  <p:childTnLst>
                                    <p:animClr clrSpc="rgb">
                                      <p:cBhvr>
                                        <p:cTn id="91" dur="500" fill="hold"/>
                                        <p:tgtEl>
                                          <p:spTgt spid="19"/>
                                        </p:tgtEl>
                                        <p:attrNameLst>
                                          <p:attrName>fillcolor</p:attrName>
                                        </p:attrNameLst>
                                      </p:cBhvr>
                                      <p:to>
                                        <a:schemeClr val="folHlink"/>
                                      </p:to>
                                    </p:animClr>
                                    <p:set>
                                      <p:cBhvr>
                                        <p:cTn id="92" dur="500" fill="hold"/>
                                        <p:tgtEl>
                                          <p:spTgt spid="19"/>
                                        </p:tgtEl>
                                        <p:attrNameLst>
                                          <p:attrName>fill.type</p:attrName>
                                        </p:attrNameLst>
                                      </p:cBhvr>
                                      <p:to>
                                        <p:strVal val="solid"/>
                                      </p:to>
                                    </p:set>
                                    <p:set>
                                      <p:cBhvr>
                                        <p:cTn id="93" dur="500" fill="hold"/>
                                        <p:tgtEl>
                                          <p:spTgt spid="19"/>
                                        </p:tgtEl>
                                        <p:attrNameLst>
                                          <p:attrName>fill.on</p:attrName>
                                        </p:attrNameLst>
                                      </p:cBhvr>
                                      <p:to>
                                        <p:strVal val="true"/>
                                      </p:to>
                                    </p:set>
                                  </p:childTnLst>
                                </p:cTn>
                              </p:par>
                              <p:par>
                                <p:cTn id="94" presetID="1" presetClass="emph" presetSubtype="2" fill="hold" nodeType="withEffect">
                                  <p:stCondLst>
                                    <p:cond delay="0"/>
                                  </p:stCondLst>
                                  <p:childTnLst>
                                    <p:animClr clrSpc="rgb">
                                      <p:cBhvr>
                                        <p:cTn id="95" dur="500" fill="hold"/>
                                        <p:tgtEl>
                                          <p:spTgt spid="23"/>
                                        </p:tgtEl>
                                        <p:attrNameLst>
                                          <p:attrName>fillcolor</p:attrName>
                                        </p:attrNameLst>
                                      </p:cBhvr>
                                      <p:to>
                                        <a:schemeClr val="folHlink"/>
                                      </p:to>
                                    </p:animClr>
                                    <p:set>
                                      <p:cBhvr>
                                        <p:cTn id="96" dur="500" fill="hold"/>
                                        <p:tgtEl>
                                          <p:spTgt spid="23"/>
                                        </p:tgtEl>
                                        <p:attrNameLst>
                                          <p:attrName>fill.type</p:attrName>
                                        </p:attrNameLst>
                                      </p:cBhvr>
                                      <p:to>
                                        <p:strVal val="solid"/>
                                      </p:to>
                                    </p:set>
                                    <p:set>
                                      <p:cBhvr>
                                        <p:cTn id="97" dur="500" fill="hold"/>
                                        <p:tgtEl>
                                          <p:spTgt spid="23"/>
                                        </p:tgtEl>
                                        <p:attrNameLst>
                                          <p:attrName>fill.on</p:attrName>
                                        </p:attrNameLst>
                                      </p:cBhvr>
                                      <p:to>
                                        <p:strVal val="true"/>
                                      </p:to>
                                    </p:set>
                                  </p:childTnLst>
                                </p:cTn>
                              </p:par>
                              <p:par>
                                <p:cTn id="98" presetID="1" presetClass="emph" presetSubtype="2" fill="hold" nodeType="withEffect">
                                  <p:stCondLst>
                                    <p:cond delay="0"/>
                                  </p:stCondLst>
                                  <p:childTnLst>
                                    <p:animClr clrSpc="rgb">
                                      <p:cBhvr>
                                        <p:cTn id="99" dur="500" fill="hold"/>
                                        <p:tgtEl>
                                          <p:spTgt spid="27"/>
                                        </p:tgtEl>
                                        <p:attrNameLst>
                                          <p:attrName>fillcolor</p:attrName>
                                        </p:attrNameLst>
                                      </p:cBhvr>
                                      <p:to>
                                        <a:schemeClr val="folHlink"/>
                                      </p:to>
                                    </p:animClr>
                                    <p:set>
                                      <p:cBhvr>
                                        <p:cTn id="100" dur="500" fill="hold"/>
                                        <p:tgtEl>
                                          <p:spTgt spid="27"/>
                                        </p:tgtEl>
                                        <p:attrNameLst>
                                          <p:attrName>fill.type</p:attrName>
                                        </p:attrNameLst>
                                      </p:cBhvr>
                                      <p:to>
                                        <p:strVal val="solid"/>
                                      </p:to>
                                    </p:set>
                                    <p:set>
                                      <p:cBhvr>
                                        <p:cTn id="101" dur="500" fill="hold"/>
                                        <p:tgtEl>
                                          <p:spTgt spid="27"/>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
                                            <p:txEl>
                                              <p:pRg st="8" end="8"/>
                                            </p:txEl>
                                          </p:spTgt>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
                                            <p:txEl>
                                              <p:pRg st="9" end="9"/>
                                            </p:txEl>
                                          </p:spTgt>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3">
                                            <p:txEl>
                                              <p:pRg st="10" end="10"/>
                                            </p:txEl>
                                          </p:spTgt>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40" grpId="0"/>
      <p:bldP spid="42" grpId="0" animBg="1"/>
      <p:bldP spid="44"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SSP VS A-BSP</a:t>
            </a:r>
            <a:endParaRPr lang="zh-CN" altLang="en-US" dirty="0"/>
          </a:p>
        </p:txBody>
      </p:sp>
      <p:sp>
        <p:nvSpPr>
          <p:cNvPr id="3" name="内容占位符 2"/>
          <p:cNvSpPr>
            <a:spLocks noGrp="1"/>
          </p:cNvSpPr>
          <p:nvPr>
            <p:ph idx="1"/>
          </p:nvPr>
        </p:nvSpPr>
        <p:spPr/>
        <p:txBody>
          <a:bodyPr/>
          <a:lstStyle/>
          <a:p>
            <a:r>
              <a:rPr lang="en-US" altLang="zh-CN" dirty="0" smtClean="0"/>
              <a:t>A-BSP is SSP with a slack of zero</a:t>
            </a:r>
          </a:p>
          <a:p>
            <a:r>
              <a:rPr lang="en-US" altLang="zh-CN" dirty="0" smtClean="0"/>
              <a:t>Data staleness bound</a:t>
            </a:r>
          </a:p>
          <a:p>
            <a:pPr lvl="1"/>
            <a:r>
              <a:rPr lang="en-US" altLang="zh-CN" dirty="0" smtClean="0"/>
              <a:t>SSP </a:t>
            </a:r>
            <a:r>
              <a:rPr lang="en-US" altLang="zh-CN" dirty="0" smtClean="0">
                <a:solidFill>
                  <a:srgbClr val="FF0000"/>
                </a:solidFill>
              </a:rPr>
              <a:t>{</a:t>
            </a:r>
            <a:r>
              <a:rPr lang="en-US" altLang="zh-CN" dirty="0" err="1" smtClean="0">
                <a:solidFill>
                  <a:srgbClr val="FF0000"/>
                </a:solidFill>
              </a:rPr>
              <a:t>wpc</a:t>
            </a:r>
            <a:r>
              <a:rPr lang="en-US" altLang="zh-CN" dirty="0" smtClean="0">
                <a:solidFill>
                  <a:srgbClr val="FF0000"/>
                </a:solidFill>
              </a:rPr>
              <a:t>, slack} </a:t>
            </a:r>
            <a:r>
              <a:rPr lang="en-US" altLang="zh-CN" dirty="0" smtClean="0"/>
              <a:t>== A-BSP </a:t>
            </a:r>
            <a:r>
              <a:rPr lang="en-US" altLang="zh-CN" dirty="0" smtClean="0">
                <a:solidFill>
                  <a:srgbClr val="FF0000"/>
                </a:solidFill>
              </a:rPr>
              <a:t>{</a:t>
            </a:r>
            <a:r>
              <a:rPr lang="en-US" altLang="zh-CN" dirty="0" err="1" smtClean="0">
                <a:solidFill>
                  <a:srgbClr val="FF0000"/>
                </a:solidFill>
              </a:rPr>
              <a:t>wpc</a:t>
            </a:r>
            <a:r>
              <a:rPr lang="en-US" altLang="zh-CN" dirty="0" smtClean="0">
                <a:solidFill>
                  <a:srgbClr val="FF0000"/>
                </a:solidFill>
              </a:rPr>
              <a:t> x (slack + 1), 0}</a:t>
            </a:r>
          </a:p>
          <a:p>
            <a:r>
              <a:rPr lang="en-US" altLang="zh-CN" dirty="0" smtClean="0"/>
              <a:t>SSP is a “pipelined” version of A-BSP</a:t>
            </a:r>
          </a:p>
          <a:p>
            <a:pPr lvl="1"/>
            <a:r>
              <a:rPr lang="en-US" altLang="zh-CN" dirty="0" smtClean="0"/>
              <a:t>Tolerates transient stragglers</a:t>
            </a:r>
            <a:endParaRPr lang="zh-CN" altLang="en-US" dirty="0" smtClean="0"/>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18</a:t>
            </a:fld>
            <a:endParaRPr lang="en-US" altLang="zh-CN" sz="1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75000"/>
                  </a:schemeClr>
                </a:solidFill>
              </a:rPr>
              <a:t>Stale Synchronous Parallel</a:t>
            </a:r>
          </a:p>
          <a:p>
            <a:r>
              <a:rPr lang="en-US" altLang="zh-CN" dirty="0" err="1" smtClean="0"/>
              <a:t>LazyTable</a:t>
            </a:r>
            <a:r>
              <a:rPr lang="en-US" altLang="zh-CN" dirty="0" smtClean="0"/>
              <a:t> design</a:t>
            </a:r>
          </a:p>
          <a:p>
            <a:r>
              <a:rPr lang="en-US" altLang="zh-CN" dirty="0" smtClean="0"/>
              <a:t>Experiment results</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19</a:t>
            </a:fld>
            <a:endParaRPr lang="en-US" altLang="zh-CN" sz="1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nvSpPr>
        <p:spPr bwMode="auto">
          <a:xfrm>
            <a:off x="3274006" y="2689412"/>
            <a:ext cx="2294965" cy="118334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4" name="TextBox 13"/>
          <p:cNvSpPr txBox="1"/>
          <p:nvPr/>
        </p:nvSpPr>
        <p:spPr>
          <a:xfrm>
            <a:off x="2898609" y="5273045"/>
            <a:ext cx="2819400" cy="830997"/>
          </a:xfrm>
          <a:prstGeom prst="rect">
            <a:avLst/>
          </a:prstGeom>
          <a:noFill/>
        </p:spPr>
        <p:txBody>
          <a:bodyPr wrap="square" rtlCol="0">
            <a:spAutoFit/>
          </a:bodyPr>
          <a:lstStyle/>
          <a:p>
            <a:pPr algn="ctr"/>
            <a:r>
              <a:rPr lang="en-US" altLang="zh-CN" sz="2400" b="0" dirty="0" smtClean="0"/>
              <a:t>Iterative program</a:t>
            </a:r>
            <a:br>
              <a:rPr lang="en-US" altLang="zh-CN" sz="2400" b="0" dirty="0" smtClean="0"/>
            </a:br>
            <a:r>
              <a:rPr lang="en-US" altLang="zh-CN" sz="2400" b="0" dirty="0" smtClean="0"/>
              <a:t>fits model</a:t>
            </a:r>
            <a:endParaRPr lang="zh-CN" altLang="en-US" sz="2400" b="0" dirty="0" smtClean="0"/>
          </a:p>
        </p:txBody>
      </p:sp>
      <p:sp>
        <p:nvSpPr>
          <p:cNvPr id="30" name="TextBox 29"/>
          <p:cNvSpPr txBox="1"/>
          <p:nvPr/>
        </p:nvSpPr>
        <p:spPr>
          <a:xfrm>
            <a:off x="3329504" y="1349829"/>
            <a:ext cx="2380343" cy="461665"/>
          </a:xfrm>
          <a:prstGeom prst="rect">
            <a:avLst/>
          </a:prstGeom>
          <a:noFill/>
        </p:spPr>
        <p:txBody>
          <a:bodyPr wrap="square" rtlCol="0">
            <a:spAutoFit/>
          </a:bodyPr>
          <a:lstStyle/>
          <a:p>
            <a:r>
              <a:rPr lang="en-US" altLang="zh-CN" sz="2400" b="0" dirty="0" smtClean="0"/>
              <a:t>Design a model</a:t>
            </a:r>
            <a:endParaRPr lang="zh-CN" altLang="en-US" sz="2400" b="0" dirty="0"/>
          </a:p>
        </p:txBody>
      </p:sp>
      <p:cxnSp>
        <p:nvCxnSpPr>
          <p:cNvPr id="32" name="直接箭头连接符 31"/>
          <p:cNvCxnSpPr/>
          <p:nvPr/>
        </p:nvCxnSpPr>
        <p:spPr bwMode="auto">
          <a:xfrm>
            <a:off x="4418073" y="1901371"/>
            <a:ext cx="0" cy="65314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 name="标题 1"/>
          <p:cNvSpPr>
            <a:spLocks noGrp="1"/>
          </p:cNvSpPr>
          <p:nvPr>
            <p:ph type="title"/>
          </p:nvPr>
        </p:nvSpPr>
        <p:spPr/>
        <p:txBody>
          <a:bodyPr/>
          <a:lstStyle/>
          <a:p>
            <a:r>
              <a:rPr lang="en-US" altLang="zh-CN" dirty="0" smtClean="0"/>
              <a:t>Big Data Analytics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a:t>
            </a:fld>
            <a:endParaRPr lang="en-US" altLang="zh-CN" sz="1600"/>
          </a:p>
        </p:txBody>
      </p:sp>
      <p:sp>
        <p:nvSpPr>
          <p:cNvPr id="8" name="矩形 7"/>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9" name="右箭头 8"/>
          <p:cNvSpPr/>
          <p:nvPr/>
        </p:nvSpPr>
        <p:spPr bwMode="auto">
          <a:xfrm>
            <a:off x="2342527" y="297542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609600" y="5265779"/>
            <a:ext cx="2362200" cy="461665"/>
          </a:xfrm>
          <a:prstGeom prst="rect">
            <a:avLst/>
          </a:prstGeom>
          <a:noFill/>
        </p:spPr>
        <p:txBody>
          <a:bodyPr wrap="square" rtlCol="0">
            <a:spAutoFit/>
          </a:bodyPr>
          <a:lstStyle/>
          <a:p>
            <a:r>
              <a:rPr lang="en-US" altLang="zh-CN" sz="2400" b="0" dirty="0" smtClean="0"/>
              <a:t>Huge input data</a:t>
            </a:r>
            <a:endParaRPr lang="zh-CN" altLang="en-US" sz="2400" b="0" dirty="0"/>
          </a:p>
        </p:txBody>
      </p:sp>
      <p:sp>
        <p:nvSpPr>
          <p:cNvPr id="13" name="TextBox 12"/>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grpSp>
        <p:nvGrpSpPr>
          <p:cNvPr id="25" name="组合 24"/>
          <p:cNvGrpSpPr/>
          <p:nvPr/>
        </p:nvGrpSpPr>
        <p:grpSpPr>
          <a:xfrm>
            <a:off x="1175657" y="1625594"/>
            <a:ext cx="982668" cy="3207663"/>
            <a:chOff x="1175657" y="1625594"/>
            <a:chExt cx="982668" cy="3207663"/>
          </a:xfrm>
        </p:grpSpPr>
        <p:sp>
          <p:nvSpPr>
            <p:cNvPr id="7" name="矩形 6"/>
            <p:cNvSpPr/>
            <p:nvPr/>
          </p:nvSpPr>
          <p:spPr bwMode="auto">
            <a:xfrm>
              <a:off x="1175657" y="1625594"/>
              <a:ext cx="982668" cy="3207663"/>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19" name="直接连接符 18"/>
            <p:cNvCxnSpPr/>
            <p:nvPr/>
          </p:nvCxnSpPr>
          <p:spPr bwMode="auto">
            <a:xfrm>
              <a:off x="1201270" y="2151529"/>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1" name="直接连接符 20"/>
            <p:cNvCxnSpPr/>
            <p:nvPr/>
          </p:nvCxnSpPr>
          <p:spPr bwMode="auto">
            <a:xfrm>
              <a:off x="1210234" y="2662517"/>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2" name="直接连接符 21"/>
            <p:cNvCxnSpPr/>
            <p:nvPr/>
          </p:nvCxnSpPr>
          <p:spPr bwMode="auto">
            <a:xfrm>
              <a:off x="1183340" y="32272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3" name="直接连接符 22"/>
            <p:cNvCxnSpPr/>
            <p:nvPr/>
          </p:nvCxnSpPr>
          <p:spPr bwMode="auto">
            <a:xfrm>
              <a:off x="1183339" y="3818964"/>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24" name="直接连接符 23"/>
            <p:cNvCxnSpPr/>
            <p:nvPr/>
          </p:nvCxnSpPr>
          <p:spPr bwMode="auto">
            <a:xfrm>
              <a:off x="1201269" y="4320984"/>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sp>
        <p:nvSpPr>
          <p:cNvPr id="43" name="任意多边形 42"/>
          <p:cNvSpPr/>
          <p:nvPr/>
        </p:nvSpPr>
        <p:spPr bwMode="auto">
          <a:xfrm>
            <a:off x="3562697" y="2974574"/>
            <a:ext cx="203200" cy="60959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35" name="组合 34"/>
          <p:cNvGrpSpPr/>
          <p:nvPr/>
        </p:nvGrpSpPr>
        <p:grpSpPr>
          <a:xfrm>
            <a:off x="878541" y="1874092"/>
            <a:ext cx="546853" cy="2844172"/>
            <a:chOff x="878541" y="1874092"/>
            <a:chExt cx="546853" cy="2844172"/>
          </a:xfrm>
        </p:grpSpPr>
        <p:sp>
          <p:nvSpPr>
            <p:cNvPr id="40" name="任意多边形 39"/>
            <p:cNvSpPr/>
            <p:nvPr/>
          </p:nvSpPr>
          <p:spPr bwMode="auto">
            <a:xfrm>
              <a:off x="878541" y="1916480"/>
              <a:ext cx="376502" cy="2729205"/>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28" name="直接箭头连接符 27"/>
            <p:cNvCxnSpPr/>
            <p:nvPr/>
          </p:nvCxnSpPr>
          <p:spPr bwMode="auto">
            <a:xfrm>
              <a:off x="1425394" y="1874092"/>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9" name="直接箭头连接符 28"/>
            <p:cNvCxnSpPr/>
            <p:nvPr/>
          </p:nvCxnSpPr>
          <p:spPr bwMode="auto">
            <a:xfrm>
              <a:off x="1409351" y="245963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1" name="直接箭头连接符 30"/>
            <p:cNvCxnSpPr/>
            <p:nvPr/>
          </p:nvCxnSpPr>
          <p:spPr bwMode="auto">
            <a:xfrm>
              <a:off x="1417372" y="302110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3" name="直接箭头连接符 32"/>
            <p:cNvCxnSpPr/>
            <p:nvPr/>
          </p:nvCxnSpPr>
          <p:spPr bwMode="auto">
            <a:xfrm>
              <a:off x="1409351" y="363872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4" name="直接箭头连接符 33"/>
            <p:cNvCxnSpPr/>
            <p:nvPr/>
          </p:nvCxnSpPr>
          <p:spPr bwMode="auto">
            <a:xfrm>
              <a:off x="1409351" y="421624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36" name="左右箭头 35"/>
          <p:cNvSpPr/>
          <p:nvPr/>
        </p:nvSpPr>
        <p:spPr bwMode="auto">
          <a:xfrm>
            <a:off x="5678906" y="3007896"/>
            <a:ext cx="98658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left)">
                                      <p:cBhvr>
                                        <p:cTn id="18" dur="500"/>
                                        <p:tgtEl>
                                          <p:spTgt spid="4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2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4" grpId="0"/>
      <p:bldP spid="30" grpId="0"/>
      <p:bldP spid="8" grpId="0" animBg="1"/>
      <p:bldP spid="9" grpId="0" animBg="1"/>
      <p:bldP spid="12" grpId="0"/>
      <p:bldP spid="13" grpId="0"/>
      <p:bldP spid="43"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LazyTable</a:t>
            </a:r>
            <a:endParaRPr lang="zh-CN" altLang="en-US" dirty="0"/>
          </a:p>
        </p:txBody>
      </p:sp>
      <p:sp>
        <p:nvSpPr>
          <p:cNvPr id="3" name="内容占位符 2"/>
          <p:cNvSpPr>
            <a:spLocks noGrp="1"/>
          </p:cNvSpPr>
          <p:nvPr>
            <p:ph idx="1"/>
          </p:nvPr>
        </p:nvSpPr>
        <p:spPr/>
        <p:txBody>
          <a:bodyPr/>
          <a:lstStyle/>
          <a:p>
            <a:r>
              <a:rPr lang="en-US" altLang="zh-CN" dirty="0" smtClean="0"/>
              <a:t>A parameter server that supports SSP</a:t>
            </a:r>
          </a:p>
          <a:p>
            <a:pPr lvl="1"/>
            <a:r>
              <a:rPr lang="en-US" altLang="zh-CN" dirty="0" smtClean="0"/>
              <a:t>And, A-BSP by setting slack to 0</a:t>
            </a:r>
          </a:p>
          <a:p>
            <a:pPr lvl="1"/>
            <a:endParaRPr lang="en-US" altLang="zh-CN" dirty="0" smtClean="0"/>
          </a:p>
          <a:p>
            <a:r>
              <a:rPr lang="en-US" altLang="zh-CN" dirty="0" smtClean="0"/>
              <a:t>Two primary components</a:t>
            </a:r>
          </a:p>
          <a:p>
            <a:pPr lvl="1"/>
            <a:r>
              <a:rPr lang="en-US" altLang="zh-CN" dirty="0" smtClean="0"/>
              <a:t>A cluster of tablet server processes</a:t>
            </a:r>
          </a:p>
          <a:p>
            <a:pPr lvl="2"/>
            <a:r>
              <a:rPr lang="en-US" altLang="zh-CN" dirty="0" smtClean="0"/>
              <a:t>Each keeps one shard of shared data</a:t>
            </a:r>
          </a:p>
          <a:p>
            <a:pPr lvl="2"/>
            <a:r>
              <a:rPr lang="en-US" altLang="zh-CN" dirty="0" smtClean="0"/>
              <a:t>No replication (currently)</a:t>
            </a:r>
          </a:p>
          <a:p>
            <a:pPr lvl="1"/>
            <a:r>
              <a:rPr lang="en-US" altLang="zh-CN" dirty="0" smtClean="0"/>
              <a:t>A client library</a:t>
            </a:r>
          </a:p>
          <a:p>
            <a:pPr lvl="2"/>
            <a:r>
              <a:rPr lang="en-US" altLang="zh-CN" dirty="0" smtClean="0"/>
              <a:t>For threads accessing shared data</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20</a:t>
            </a:fld>
            <a:endParaRPr lang="en-US" altLang="zh-CN" sz="16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59" name="组合 31"/>
          <p:cNvGrpSpPr/>
          <p:nvPr/>
        </p:nvGrpSpPr>
        <p:grpSpPr>
          <a:xfrm>
            <a:off x="3256077" y="1577806"/>
            <a:ext cx="2294965" cy="896474"/>
            <a:chOff x="3442447" y="2438412"/>
            <a:chExt cx="2294965" cy="896474"/>
          </a:xfrm>
        </p:grpSpPr>
        <p:sp>
          <p:nvSpPr>
            <p:cNvPr id="60" name="圆角矩形 59"/>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1" name="任意多边形 60"/>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62" name="组合 32"/>
          <p:cNvGrpSpPr/>
          <p:nvPr/>
        </p:nvGrpSpPr>
        <p:grpSpPr>
          <a:xfrm>
            <a:off x="3265040" y="2788042"/>
            <a:ext cx="2294965" cy="896474"/>
            <a:chOff x="3442447" y="2438412"/>
            <a:chExt cx="2294965" cy="896474"/>
          </a:xfrm>
        </p:grpSpPr>
        <p:sp>
          <p:nvSpPr>
            <p:cNvPr id="63" name="圆角矩形 62"/>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4" name="任意多边形 63"/>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65" name="组合 42"/>
          <p:cNvGrpSpPr/>
          <p:nvPr/>
        </p:nvGrpSpPr>
        <p:grpSpPr>
          <a:xfrm>
            <a:off x="3238147" y="4034129"/>
            <a:ext cx="2294965" cy="896474"/>
            <a:chOff x="3442447" y="2438412"/>
            <a:chExt cx="2294965" cy="896474"/>
          </a:xfrm>
        </p:grpSpPr>
        <p:sp>
          <p:nvSpPr>
            <p:cNvPr id="66" name="圆角矩形 65"/>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7" name="任意多边形 66"/>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68" name="组合 70"/>
          <p:cNvGrpSpPr/>
          <p:nvPr/>
        </p:nvGrpSpPr>
        <p:grpSpPr>
          <a:xfrm>
            <a:off x="878541" y="3973067"/>
            <a:ext cx="2157999" cy="1029238"/>
            <a:chOff x="878541" y="3973067"/>
            <a:chExt cx="2157999" cy="1029238"/>
          </a:xfrm>
        </p:grpSpPr>
        <p:sp>
          <p:nvSpPr>
            <p:cNvPr id="69" name="右箭头 68"/>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70" name="组合 62"/>
            <p:cNvGrpSpPr/>
            <p:nvPr/>
          </p:nvGrpSpPr>
          <p:grpSpPr>
            <a:xfrm>
              <a:off x="878541" y="3973067"/>
              <a:ext cx="1284088" cy="1029238"/>
              <a:chOff x="878541" y="3973067"/>
              <a:chExt cx="1284088" cy="1029238"/>
            </a:xfrm>
          </p:grpSpPr>
          <p:grpSp>
            <p:nvGrpSpPr>
              <p:cNvPr id="71" name="组合 61"/>
              <p:cNvGrpSpPr/>
              <p:nvPr/>
            </p:nvGrpSpPr>
            <p:grpSpPr>
              <a:xfrm>
                <a:off x="1179961" y="3973067"/>
                <a:ext cx="982668" cy="1029238"/>
                <a:chOff x="1179961" y="3973067"/>
                <a:chExt cx="982668" cy="1029238"/>
              </a:xfrm>
            </p:grpSpPr>
            <p:sp>
              <p:nvSpPr>
                <p:cNvPr id="75" name="矩形 13"/>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76" name="直接连接符 75"/>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72" name="组合 47"/>
              <p:cNvGrpSpPr/>
              <p:nvPr/>
            </p:nvGrpSpPr>
            <p:grpSpPr>
              <a:xfrm>
                <a:off x="878541" y="4231340"/>
                <a:ext cx="537888" cy="502024"/>
                <a:chOff x="878541" y="1757082"/>
                <a:chExt cx="537888" cy="2940424"/>
              </a:xfrm>
            </p:grpSpPr>
            <p:cxnSp>
              <p:nvCxnSpPr>
                <p:cNvPr id="73" name="直接箭头连接符 72"/>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74" name="任意多边形 73"/>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77" name="组合 71"/>
          <p:cNvGrpSpPr/>
          <p:nvPr/>
        </p:nvGrpSpPr>
        <p:grpSpPr>
          <a:xfrm>
            <a:off x="887506" y="2780762"/>
            <a:ext cx="2157999" cy="1029238"/>
            <a:chOff x="878541" y="3973067"/>
            <a:chExt cx="2157999" cy="1029238"/>
          </a:xfrm>
        </p:grpSpPr>
        <p:sp>
          <p:nvSpPr>
            <p:cNvPr id="78" name="右箭头 77"/>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79" name="组合 62"/>
            <p:cNvGrpSpPr/>
            <p:nvPr/>
          </p:nvGrpSpPr>
          <p:grpSpPr>
            <a:xfrm>
              <a:off x="878541" y="3973067"/>
              <a:ext cx="1284088" cy="1029238"/>
              <a:chOff x="878541" y="3973067"/>
              <a:chExt cx="1284088" cy="1029238"/>
            </a:xfrm>
          </p:grpSpPr>
          <p:grpSp>
            <p:nvGrpSpPr>
              <p:cNvPr id="80" name="组合 61"/>
              <p:cNvGrpSpPr/>
              <p:nvPr/>
            </p:nvGrpSpPr>
            <p:grpSpPr>
              <a:xfrm>
                <a:off x="1179961" y="3973067"/>
                <a:ext cx="982668" cy="1029238"/>
                <a:chOff x="1179961" y="3973067"/>
                <a:chExt cx="982668" cy="1029238"/>
              </a:xfrm>
            </p:grpSpPr>
            <p:sp>
              <p:nvSpPr>
                <p:cNvPr id="84" name="矩形 83"/>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5" name="直接连接符 84"/>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81" name="组合 47"/>
              <p:cNvGrpSpPr/>
              <p:nvPr/>
            </p:nvGrpSpPr>
            <p:grpSpPr>
              <a:xfrm>
                <a:off x="878541" y="4231340"/>
                <a:ext cx="537888" cy="502024"/>
                <a:chOff x="878541" y="1757082"/>
                <a:chExt cx="537888" cy="2940424"/>
              </a:xfrm>
            </p:grpSpPr>
            <p:cxnSp>
              <p:nvCxnSpPr>
                <p:cNvPr id="82" name="直接箭头连接符 81"/>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83" name="任意多边形 82"/>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86" name="组合 80"/>
          <p:cNvGrpSpPr/>
          <p:nvPr/>
        </p:nvGrpSpPr>
        <p:grpSpPr>
          <a:xfrm>
            <a:off x="887506" y="1543630"/>
            <a:ext cx="2157999" cy="1029238"/>
            <a:chOff x="878541" y="3973067"/>
            <a:chExt cx="2157999" cy="1029238"/>
          </a:xfrm>
        </p:grpSpPr>
        <p:sp>
          <p:nvSpPr>
            <p:cNvPr id="87" name="右箭头 86"/>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88" name="组合 62"/>
            <p:cNvGrpSpPr/>
            <p:nvPr/>
          </p:nvGrpSpPr>
          <p:grpSpPr>
            <a:xfrm>
              <a:off x="878541" y="3973067"/>
              <a:ext cx="1284088" cy="1029238"/>
              <a:chOff x="878541" y="3973067"/>
              <a:chExt cx="1284088" cy="1029238"/>
            </a:xfrm>
          </p:grpSpPr>
          <p:grpSp>
            <p:nvGrpSpPr>
              <p:cNvPr id="89" name="组合 61"/>
              <p:cNvGrpSpPr/>
              <p:nvPr/>
            </p:nvGrpSpPr>
            <p:grpSpPr>
              <a:xfrm>
                <a:off x="1179961" y="3973067"/>
                <a:ext cx="982668" cy="1029238"/>
                <a:chOff x="1179961" y="3973067"/>
                <a:chExt cx="982668" cy="1029238"/>
              </a:xfrm>
            </p:grpSpPr>
            <p:sp>
              <p:nvSpPr>
                <p:cNvPr id="93" name="矩形 92"/>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94" name="直接连接符 93"/>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90" name="组合 47"/>
              <p:cNvGrpSpPr/>
              <p:nvPr/>
            </p:nvGrpSpPr>
            <p:grpSpPr>
              <a:xfrm>
                <a:off x="878541" y="4231340"/>
                <a:ext cx="537888" cy="502024"/>
                <a:chOff x="878541" y="1757082"/>
                <a:chExt cx="537888" cy="2940424"/>
              </a:xfrm>
            </p:grpSpPr>
            <p:cxnSp>
              <p:nvCxnSpPr>
                <p:cNvPr id="91" name="直接箭头连接符 90"/>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92" name="任意多边形 91"/>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95" name="左右箭头 94"/>
          <p:cNvSpPr/>
          <p:nvPr/>
        </p:nvSpPr>
        <p:spPr bwMode="auto">
          <a:xfrm>
            <a:off x="5678906" y="3007896"/>
            <a:ext cx="98658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96" name="左右箭头 95"/>
          <p:cNvSpPr/>
          <p:nvPr/>
        </p:nvSpPr>
        <p:spPr bwMode="auto">
          <a:xfrm rot="2191145">
            <a:off x="5653700" y="2153354"/>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97" name="左右箭头 96"/>
          <p:cNvSpPr/>
          <p:nvPr/>
        </p:nvSpPr>
        <p:spPr bwMode="auto">
          <a:xfrm rot="19520338">
            <a:off x="5589532" y="4014238"/>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 name="标题 1"/>
          <p:cNvSpPr>
            <a:spLocks noGrp="1"/>
          </p:cNvSpPr>
          <p:nvPr>
            <p:ph type="title"/>
          </p:nvPr>
        </p:nvSpPr>
        <p:spPr/>
        <p:txBody>
          <a:bodyPr/>
          <a:lstStyle/>
          <a:p>
            <a:r>
              <a:rPr lang="en-US" altLang="zh-CN" dirty="0" err="1" smtClean="0"/>
              <a:t>LazyTable</a:t>
            </a:r>
            <a:r>
              <a:rPr lang="en-US" altLang="zh-CN" dirty="0" smtClean="0"/>
              <a:t> </a:t>
            </a:r>
            <a:r>
              <a:rPr lang="en-US" altLang="zh-CN" dirty="0" err="1" smtClean="0"/>
              <a:t>Archtecture</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21</a:t>
            </a:fld>
            <a:endParaRPr lang="en-US" altLang="zh-CN" sz="1600"/>
          </a:p>
        </p:txBody>
      </p:sp>
      <p:sp>
        <p:nvSpPr>
          <p:cNvPr id="45" name="TextBox 44"/>
          <p:cNvSpPr txBox="1"/>
          <p:nvPr/>
        </p:nvSpPr>
        <p:spPr>
          <a:xfrm>
            <a:off x="609600" y="5265779"/>
            <a:ext cx="2362200" cy="830997"/>
          </a:xfrm>
          <a:prstGeom prst="rect">
            <a:avLst/>
          </a:prstGeom>
          <a:noFill/>
        </p:spPr>
        <p:txBody>
          <a:bodyPr wrap="square" rtlCol="0">
            <a:spAutoFit/>
          </a:bodyPr>
          <a:lstStyle/>
          <a:p>
            <a:pPr algn="ctr"/>
            <a:r>
              <a:rPr lang="en-US" altLang="zh-CN" sz="2400" b="0" dirty="0" smtClean="0"/>
              <a:t>Partitioned input data</a:t>
            </a:r>
            <a:endParaRPr lang="zh-CN" altLang="en-US" sz="2400" b="0" dirty="0"/>
          </a:p>
        </p:txBody>
      </p:sp>
      <p:sp>
        <p:nvSpPr>
          <p:cNvPr id="46" name="TextBox 45"/>
          <p:cNvSpPr txBox="1"/>
          <p:nvPr/>
        </p:nvSpPr>
        <p:spPr>
          <a:xfrm>
            <a:off x="2946400" y="5273045"/>
            <a:ext cx="3210560" cy="830997"/>
          </a:xfrm>
          <a:prstGeom prst="rect">
            <a:avLst/>
          </a:prstGeom>
          <a:noFill/>
        </p:spPr>
        <p:txBody>
          <a:bodyPr wrap="square" rtlCol="0">
            <a:spAutoFit/>
          </a:bodyPr>
          <a:lstStyle/>
          <a:p>
            <a:pPr algn="ctr"/>
            <a:r>
              <a:rPr lang="en-US" altLang="zh-CN" sz="2400" b="0" dirty="0" smtClean="0"/>
              <a:t>Parallel iterative program on </a:t>
            </a:r>
            <a:r>
              <a:rPr lang="en-US" altLang="zh-CN" sz="2400" b="0" dirty="0" err="1" smtClean="0"/>
              <a:t>LazyTable</a:t>
            </a:r>
            <a:endParaRPr lang="zh-CN" altLang="en-US" sz="2400" b="0" dirty="0" smtClean="0"/>
          </a:p>
        </p:txBody>
      </p:sp>
      <p:sp>
        <p:nvSpPr>
          <p:cNvPr id="47" name="TextBox 46"/>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a:t>
            </a:r>
            <a:r>
              <a:rPr lang="en-US" altLang="zh-CN" sz="2400" b="0" dirty="0" err="1" smtClean="0"/>
              <a:t>sharded</a:t>
            </a:r>
            <a:r>
              <a:rPr lang="en-US" altLang="zh-CN" sz="2400" b="0" dirty="0" smtClean="0"/>
              <a:t>)</a:t>
            </a:r>
            <a:endParaRPr lang="zh-CN" altLang="en-US" sz="2400" b="0" dirty="0"/>
          </a:p>
        </p:txBody>
      </p:sp>
      <p:sp>
        <p:nvSpPr>
          <p:cNvPr id="48" name="TextBox 47"/>
          <p:cNvSpPr txBox="1"/>
          <p:nvPr/>
        </p:nvSpPr>
        <p:spPr>
          <a:xfrm>
            <a:off x="3797702" y="1773646"/>
            <a:ext cx="1643016" cy="461665"/>
          </a:xfrm>
          <a:prstGeom prst="rect">
            <a:avLst/>
          </a:prstGeom>
          <a:solidFill>
            <a:schemeClr val="bg1">
              <a:alpha val="38000"/>
            </a:schemeClr>
          </a:solidFill>
          <a:ln w="25400">
            <a:solidFill>
              <a:schemeClr val="tx1"/>
            </a:solidFill>
          </a:ln>
        </p:spPr>
        <p:txBody>
          <a:bodyPr wrap="square" rtlCol="0">
            <a:spAutoFit/>
          </a:bodyPr>
          <a:lstStyle/>
          <a:p>
            <a:r>
              <a:rPr lang="en-US" altLang="zh-CN" sz="2400" dirty="0" smtClean="0"/>
              <a:t> Client-lib</a:t>
            </a:r>
            <a:endParaRPr lang="zh-CN" altLang="en-US" sz="2400" dirty="0"/>
          </a:p>
        </p:txBody>
      </p:sp>
      <p:sp>
        <p:nvSpPr>
          <p:cNvPr id="49" name="TextBox 48"/>
          <p:cNvSpPr txBox="1"/>
          <p:nvPr/>
        </p:nvSpPr>
        <p:spPr>
          <a:xfrm>
            <a:off x="3807862" y="2982686"/>
            <a:ext cx="1643016" cy="461665"/>
          </a:xfrm>
          <a:prstGeom prst="rect">
            <a:avLst/>
          </a:prstGeom>
          <a:solidFill>
            <a:schemeClr val="bg1">
              <a:alpha val="38000"/>
            </a:schemeClr>
          </a:solidFill>
          <a:ln w="25400">
            <a:solidFill>
              <a:schemeClr val="tx1"/>
            </a:solidFill>
          </a:ln>
        </p:spPr>
        <p:txBody>
          <a:bodyPr wrap="square" rtlCol="0">
            <a:spAutoFit/>
          </a:bodyPr>
          <a:lstStyle/>
          <a:p>
            <a:r>
              <a:rPr lang="en-US" altLang="zh-CN" sz="2400" dirty="0" smtClean="0"/>
              <a:t> Client-lib</a:t>
            </a:r>
            <a:endParaRPr lang="zh-CN" altLang="en-US" sz="2400" dirty="0"/>
          </a:p>
        </p:txBody>
      </p:sp>
      <p:sp>
        <p:nvSpPr>
          <p:cNvPr id="50" name="TextBox 49"/>
          <p:cNvSpPr txBox="1"/>
          <p:nvPr/>
        </p:nvSpPr>
        <p:spPr>
          <a:xfrm>
            <a:off x="3783799" y="4242526"/>
            <a:ext cx="1643016" cy="461665"/>
          </a:xfrm>
          <a:prstGeom prst="rect">
            <a:avLst/>
          </a:prstGeom>
          <a:solidFill>
            <a:schemeClr val="bg1">
              <a:alpha val="38000"/>
            </a:schemeClr>
          </a:solidFill>
          <a:ln w="25400">
            <a:solidFill>
              <a:schemeClr val="tx1"/>
            </a:solidFill>
          </a:ln>
        </p:spPr>
        <p:txBody>
          <a:bodyPr wrap="square" rtlCol="0">
            <a:spAutoFit/>
          </a:bodyPr>
          <a:lstStyle/>
          <a:p>
            <a:r>
              <a:rPr lang="en-US" altLang="zh-CN" sz="2400" dirty="0" smtClean="0"/>
              <a:t> Client-lib</a:t>
            </a:r>
            <a:endParaRPr lang="zh-CN" altLang="en-US" sz="2400" dirty="0"/>
          </a:p>
        </p:txBody>
      </p:sp>
      <p:cxnSp>
        <p:nvCxnSpPr>
          <p:cNvPr id="51" name="直接连接符 50"/>
          <p:cNvCxnSpPr/>
          <p:nvPr/>
        </p:nvCxnSpPr>
        <p:spPr bwMode="auto">
          <a:xfrm>
            <a:off x="6574972" y="4090128"/>
            <a:ext cx="1436914" cy="0"/>
          </a:xfrm>
          <a:prstGeom prst="line">
            <a:avLst/>
          </a:prstGeom>
          <a:solidFill>
            <a:schemeClr val="accent1"/>
          </a:solidFill>
          <a:ln w="38100" cap="flat" cmpd="sng" algn="ctr">
            <a:solidFill>
              <a:schemeClr val="tx1"/>
            </a:solidFill>
            <a:prstDash val="dash"/>
            <a:round/>
            <a:headEnd type="none" w="med" len="med"/>
            <a:tailEnd type="none" w="med" len="med"/>
          </a:ln>
          <a:effectLst/>
        </p:spPr>
      </p:cxnSp>
      <p:cxnSp>
        <p:nvCxnSpPr>
          <p:cNvPr id="52" name="直接连接符 51"/>
          <p:cNvCxnSpPr/>
          <p:nvPr/>
        </p:nvCxnSpPr>
        <p:spPr bwMode="auto">
          <a:xfrm>
            <a:off x="6582228" y="2393409"/>
            <a:ext cx="1436914" cy="0"/>
          </a:xfrm>
          <a:prstGeom prst="line">
            <a:avLst/>
          </a:prstGeom>
          <a:solidFill>
            <a:schemeClr val="accent1"/>
          </a:solidFill>
          <a:ln w="38100" cap="flat" cmpd="sng" algn="ctr">
            <a:solidFill>
              <a:schemeClr val="tx1"/>
            </a:solidFill>
            <a:prstDash val="dash"/>
            <a:round/>
            <a:headEnd type="none" w="med" len="med"/>
            <a:tailEnd type="none" w="med" len="med"/>
          </a:ln>
          <a:effectLst/>
        </p:spPr>
      </p:cxnSp>
      <p:sp>
        <p:nvSpPr>
          <p:cNvPr id="53" name="TextBox 52"/>
          <p:cNvSpPr txBox="1"/>
          <p:nvPr/>
        </p:nvSpPr>
        <p:spPr>
          <a:xfrm>
            <a:off x="6720116" y="1744616"/>
            <a:ext cx="1262743" cy="461665"/>
          </a:xfrm>
          <a:prstGeom prst="rect">
            <a:avLst/>
          </a:prstGeom>
          <a:noFill/>
          <a:ln w="25400">
            <a:noFill/>
          </a:ln>
        </p:spPr>
        <p:txBody>
          <a:bodyPr wrap="square" rtlCol="0">
            <a:spAutoFit/>
          </a:bodyPr>
          <a:lstStyle/>
          <a:p>
            <a:r>
              <a:rPr lang="en-US" altLang="zh-CN" sz="2400" dirty="0" smtClean="0"/>
              <a:t>Server</a:t>
            </a:r>
            <a:endParaRPr lang="zh-CN" altLang="en-US" sz="2400" dirty="0"/>
          </a:p>
        </p:txBody>
      </p:sp>
      <p:sp>
        <p:nvSpPr>
          <p:cNvPr id="54" name="TextBox 53"/>
          <p:cNvSpPr txBox="1"/>
          <p:nvPr/>
        </p:nvSpPr>
        <p:spPr>
          <a:xfrm>
            <a:off x="6712860" y="2532744"/>
            <a:ext cx="1262743" cy="461665"/>
          </a:xfrm>
          <a:prstGeom prst="rect">
            <a:avLst/>
          </a:prstGeom>
          <a:noFill/>
          <a:ln w="25400">
            <a:noFill/>
          </a:ln>
        </p:spPr>
        <p:txBody>
          <a:bodyPr wrap="square" rtlCol="0">
            <a:spAutoFit/>
          </a:bodyPr>
          <a:lstStyle/>
          <a:p>
            <a:r>
              <a:rPr lang="en-US" altLang="zh-CN" sz="2400" dirty="0" smtClean="0"/>
              <a:t>Server</a:t>
            </a:r>
            <a:endParaRPr lang="zh-CN" altLang="en-US" sz="2400" dirty="0"/>
          </a:p>
        </p:txBody>
      </p:sp>
      <p:sp>
        <p:nvSpPr>
          <p:cNvPr id="55" name="TextBox 54"/>
          <p:cNvSpPr txBox="1"/>
          <p:nvPr/>
        </p:nvSpPr>
        <p:spPr>
          <a:xfrm>
            <a:off x="6720115" y="4243978"/>
            <a:ext cx="1262743" cy="461665"/>
          </a:xfrm>
          <a:prstGeom prst="rect">
            <a:avLst/>
          </a:prstGeom>
          <a:noFill/>
          <a:ln w="25400">
            <a:noFill/>
          </a:ln>
        </p:spPr>
        <p:txBody>
          <a:bodyPr wrap="square" rtlCol="0">
            <a:spAutoFit/>
          </a:bodyPr>
          <a:lstStyle/>
          <a:p>
            <a:r>
              <a:rPr lang="en-US" altLang="zh-CN" sz="2400" dirty="0" smtClean="0"/>
              <a:t>Server</a:t>
            </a:r>
            <a:endParaRPr lang="zh-CN" altLang="en-US" sz="2400" dirty="0"/>
          </a:p>
        </p:txBody>
      </p:sp>
      <p:cxnSp>
        <p:nvCxnSpPr>
          <p:cNvPr id="56" name="直接连接符 55"/>
          <p:cNvCxnSpPr/>
          <p:nvPr/>
        </p:nvCxnSpPr>
        <p:spPr bwMode="auto">
          <a:xfrm>
            <a:off x="6625772" y="3206208"/>
            <a:ext cx="1436914" cy="0"/>
          </a:xfrm>
          <a:prstGeom prst="line">
            <a:avLst/>
          </a:prstGeom>
          <a:solidFill>
            <a:schemeClr val="accent1"/>
          </a:solidFill>
          <a:ln w="38100" cap="flat" cmpd="sng" algn="ctr">
            <a:solidFill>
              <a:schemeClr val="tx1"/>
            </a:solidFill>
            <a:prstDash val="dash"/>
            <a:round/>
            <a:headEnd type="none" w="med" len="med"/>
            <a:tailEnd type="none" w="med" len="med"/>
          </a:ln>
          <a:effectLst/>
        </p:spPr>
      </p:cxnSp>
      <p:sp>
        <p:nvSpPr>
          <p:cNvPr id="57" name="TextBox 56"/>
          <p:cNvSpPr txBox="1"/>
          <p:nvPr/>
        </p:nvSpPr>
        <p:spPr>
          <a:xfrm>
            <a:off x="6723020" y="3416664"/>
            <a:ext cx="1262743" cy="461665"/>
          </a:xfrm>
          <a:prstGeom prst="rect">
            <a:avLst/>
          </a:prstGeom>
          <a:noFill/>
          <a:ln w="25400">
            <a:noFill/>
          </a:ln>
        </p:spPr>
        <p:txBody>
          <a:bodyPr wrap="square" rtlCol="0">
            <a:spAutoFit/>
          </a:bodyPr>
          <a:lstStyle/>
          <a:p>
            <a:r>
              <a:rPr lang="en-US" altLang="zh-CN" sz="2400" dirty="0" smtClean="0"/>
              <a:t>Server</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a:t>
            </a:r>
            <a:endParaRPr lang="zh-CN" altLang="en-US" dirty="0"/>
          </a:p>
        </p:txBody>
      </p:sp>
      <p:sp>
        <p:nvSpPr>
          <p:cNvPr id="3" name="内容占位符 2"/>
          <p:cNvSpPr>
            <a:spLocks noGrp="1"/>
          </p:cNvSpPr>
          <p:nvPr>
            <p:ph idx="1"/>
          </p:nvPr>
        </p:nvSpPr>
        <p:spPr/>
        <p:txBody>
          <a:bodyPr/>
          <a:lstStyle/>
          <a:p>
            <a:r>
              <a:rPr lang="en-US" altLang="zh-CN" dirty="0" smtClean="0"/>
              <a:t>A (sparse) collection of “rows”</a:t>
            </a:r>
          </a:p>
          <a:p>
            <a:pPr lvl="1"/>
            <a:r>
              <a:rPr lang="en-US" altLang="zh-CN" dirty="0" smtClean="0"/>
              <a:t>Indexed by key (</a:t>
            </a:r>
            <a:r>
              <a:rPr lang="en-US" altLang="zh-CN" dirty="0" err="1" smtClean="0"/>
              <a:t>table_id</a:t>
            </a:r>
            <a:r>
              <a:rPr lang="en-US" altLang="zh-CN" dirty="0" smtClean="0"/>
              <a:t>, </a:t>
            </a:r>
            <a:r>
              <a:rPr lang="en-US" altLang="zh-CN" dirty="0" err="1" smtClean="0"/>
              <a:t>row_id</a:t>
            </a:r>
            <a:r>
              <a:rPr lang="en-US" altLang="zh-CN" dirty="0" smtClean="0"/>
              <a:t>)</a:t>
            </a:r>
          </a:p>
          <a:p>
            <a:pPr lvl="1"/>
            <a:r>
              <a:rPr lang="en-US" altLang="zh-CN" dirty="0" smtClean="0"/>
              <a:t>Atomic single-row access</a:t>
            </a:r>
          </a:p>
          <a:p>
            <a:pPr lvl="1"/>
            <a:r>
              <a:rPr lang="en-US" altLang="zh-CN" dirty="0" smtClean="0"/>
              <a:t>Application defined row type</a:t>
            </a:r>
          </a:p>
          <a:p>
            <a:pPr lvl="2"/>
            <a:r>
              <a:rPr lang="en-US" altLang="zh-CN" dirty="0" smtClean="0"/>
              <a:t>Usually STL vector or map</a:t>
            </a:r>
          </a:p>
          <a:p>
            <a:pPr lvl="2"/>
            <a:r>
              <a:rPr lang="en-US" altLang="zh-CN" dirty="0" smtClean="0"/>
              <a:t>Natural representation for vectors in ML app</a:t>
            </a:r>
          </a:p>
          <a:p>
            <a:pPr lvl="1"/>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22</a:t>
            </a:fld>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Primary API functions</a:t>
            </a:r>
            <a:endParaRPr lang="zh-CN" altLang="en-US" dirty="0"/>
          </a:p>
        </p:txBody>
      </p:sp>
      <p:sp>
        <p:nvSpPr>
          <p:cNvPr id="3" name="内容占位符 2"/>
          <p:cNvSpPr>
            <a:spLocks noGrp="1"/>
          </p:cNvSpPr>
          <p:nvPr>
            <p:ph idx="1"/>
          </p:nvPr>
        </p:nvSpPr>
        <p:spPr/>
        <p:txBody>
          <a:bodyPr/>
          <a:lstStyle/>
          <a:p>
            <a:r>
              <a:rPr lang="en-US" altLang="zh-CN" dirty="0" smtClean="0">
                <a:latin typeface="Consolas" pitchFamily="49" charset="0"/>
                <a:ea typeface="Gungsuh" pitchFamily="18" charset="-127"/>
                <a:cs typeface="Consolas" pitchFamily="49" charset="0"/>
              </a:rPr>
              <a:t>read(</a:t>
            </a:r>
            <a:r>
              <a:rPr lang="en-US" altLang="zh-CN" dirty="0" err="1" smtClean="0">
                <a:latin typeface="Consolas" pitchFamily="49" charset="0"/>
                <a:ea typeface="Gungsuh" pitchFamily="18" charset="-127"/>
                <a:cs typeface="Consolas" pitchFamily="49" charset="0"/>
              </a:rPr>
              <a:t>table_id</a:t>
            </a:r>
            <a:r>
              <a:rPr lang="en-US" altLang="zh-CN" dirty="0" smtClean="0">
                <a:latin typeface="Consolas" pitchFamily="49" charset="0"/>
                <a:ea typeface="Gungsuh" pitchFamily="18" charset="-127"/>
                <a:cs typeface="Consolas" pitchFamily="49" charset="0"/>
              </a:rPr>
              <a:t>, </a:t>
            </a:r>
            <a:r>
              <a:rPr lang="en-US" altLang="zh-CN" dirty="0" err="1" smtClean="0">
                <a:latin typeface="Consolas" pitchFamily="49" charset="0"/>
                <a:ea typeface="Gungsuh" pitchFamily="18" charset="-127"/>
                <a:cs typeface="Consolas" pitchFamily="49" charset="0"/>
              </a:rPr>
              <a:t>row_id</a:t>
            </a:r>
            <a:r>
              <a:rPr lang="en-US" altLang="zh-CN" dirty="0" smtClean="0">
                <a:latin typeface="Consolas" pitchFamily="49" charset="0"/>
                <a:ea typeface="Gungsuh" pitchFamily="18" charset="-127"/>
                <a:cs typeface="Consolas" pitchFamily="49" charset="0"/>
              </a:rPr>
              <a:t>, </a:t>
            </a:r>
            <a:r>
              <a:rPr lang="en-US" altLang="zh-CN" b="1" dirty="0" smtClean="0">
                <a:solidFill>
                  <a:srgbClr val="FF0000"/>
                </a:solidFill>
                <a:latin typeface="Consolas" pitchFamily="49" charset="0"/>
                <a:ea typeface="Gungsuh" pitchFamily="18" charset="-127"/>
                <a:cs typeface="Consolas" pitchFamily="49" charset="0"/>
              </a:rPr>
              <a:t>slack</a:t>
            </a:r>
            <a:r>
              <a:rPr lang="en-US" altLang="zh-CN" dirty="0" smtClean="0">
                <a:latin typeface="Consolas" pitchFamily="49" charset="0"/>
                <a:ea typeface="Gungsuh" pitchFamily="18" charset="-127"/>
                <a:cs typeface="Consolas" pitchFamily="49" charset="0"/>
              </a:rPr>
              <a:t>)</a:t>
            </a:r>
          </a:p>
          <a:p>
            <a:pPr lvl="1"/>
            <a:r>
              <a:rPr lang="en-US" altLang="zh-CN" dirty="0" smtClean="0"/>
              <a:t>Atomically retrieves a row</a:t>
            </a:r>
          </a:p>
          <a:p>
            <a:pPr lvl="1"/>
            <a:r>
              <a:rPr lang="en-US" altLang="zh-CN" dirty="0" smtClean="0"/>
              <a:t>Data cannot be staler than </a:t>
            </a:r>
            <a:r>
              <a:rPr lang="en-US" altLang="zh-CN" b="1" dirty="0" smtClean="0">
                <a:solidFill>
                  <a:srgbClr val="FF0000"/>
                </a:solidFill>
              </a:rPr>
              <a:t>slack</a:t>
            </a:r>
            <a:r>
              <a:rPr lang="en-US" altLang="zh-CN" dirty="0" smtClean="0"/>
              <a:t>, otherwise block</a:t>
            </a:r>
          </a:p>
          <a:p>
            <a:r>
              <a:rPr lang="en-US" altLang="zh-CN" dirty="0" smtClean="0">
                <a:latin typeface="Consolas" pitchFamily="49" charset="0"/>
                <a:ea typeface="Gungsuh" pitchFamily="18" charset="-127"/>
                <a:cs typeface="Consolas" pitchFamily="49" charset="0"/>
              </a:rPr>
              <a:t>update(</a:t>
            </a:r>
            <a:r>
              <a:rPr lang="en-US" altLang="zh-CN" dirty="0" err="1" smtClean="0">
                <a:latin typeface="Consolas" pitchFamily="49" charset="0"/>
                <a:ea typeface="Gungsuh" pitchFamily="18" charset="-127"/>
                <a:cs typeface="Consolas" pitchFamily="49" charset="0"/>
              </a:rPr>
              <a:t>table_id</a:t>
            </a:r>
            <a:r>
              <a:rPr lang="en-US" altLang="zh-CN" dirty="0" smtClean="0">
                <a:latin typeface="Consolas" pitchFamily="49" charset="0"/>
                <a:ea typeface="Gungsuh" pitchFamily="18" charset="-127"/>
                <a:cs typeface="Consolas" pitchFamily="49" charset="0"/>
              </a:rPr>
              <a:t>, </a:t>
            </a:r>
            <a:r>
              <a:rPr lang="en-US" altLang="zh-CN" dirty="0" err="1" smtClean="0">
                <a:latin typeface="Consolas" pitchFamily="49" charset="0"/>
                <a:ea typeface="Gungsuh" pitchFamily="18" charset="-127"/>
                <a:cs typeface="Consolas" pitchFamily="49" charset="0"/>
              </a:rPr>
              <a:t>row_id</a:t>
            </a:r>
            <a:r>
              <a:rPr lang="en-US" altLang="zh-CN" dirty="0" smtClean="0">
                <a:latin typeface="Consolas" pitchFamily="49" charset="0"/>
                <a:ea typeface="Gungsuh" pitchFamily="18" charset="-127"/>
                <a:cs typeface="Consolas" pitchFamily="49" charset="0"/>
              </a:rPr>
              <a:t> , delta)</a:t>
            </a:r>
          </a:p>
          <a:p>
            <a:pPr lvl="1"/>
            <a:r>
              <a:rPr lang="en-US" altLang="zh-CN" dirty="0" smtClean="0"/>
              <a:t>Atomically updates a row by delta</a:t>
            </a:r>
          </a:p>
          <a:p>
            <a:r>
              <a:rPr lang="en-US" altLang="zh-CN" dirty="0" smtClean="0">
                <a:latin typeface="Consolas" pitchFamily="49" charset="0"/>
                <a:ea typeface="Gungsuh" pitchFamily="18" charset="-127"/>
                <a:cs typeface="Consolas" pitchFamily="49" charset="0"/>
              </a:rPr>
              <a:t>clock()</a:t>
            </a:r>
          </a:p>
          <a:p>
            <a:pPr lvl="1"/>
            <a:r>
              <a:rPr lang="en-US" altLang="zh-CN" dirty="0" smtClean="0"/>
              <a:t>Signals completion of one clock of work</a:t>
            </a:r>
          </a:p>
          <a:p>
            <a:pPr lvl="1"/>
            <a:r>
              <a:rPr lang="en-US" altLang="zh-CN" dirty="0" smtClean="0"/>
              <a:t>Not a barrier!</a:t>
            </a:r>
          </a:p>
          <a:p>
            <a:pPr lvl="2"/>
            <a:r>
              <a:rPr lang="en-US" altLang="zh-CN" dirty="0" smtClean="0"/>
              <a:t>Synchronize by blocks in read, when necessary</a:t>
            </a:r>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23</a:t>
            </a:fld>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75000"/>
                  </a:schemeClr>
                </a:solidFill>
              </a:rPr>
              <a:t>Stale Synchronous Parallel</a:t>
            </a:r>
          </a:p>
          <a:p>
            <a:r>
              <a:rPr lang="en-US" altLang="zh-CN" dirty="0" err="1" smtClean="0">
                <a:solidFill>
                  <a:schemeClr val="bg1">
                    <a:lumMod val="75000"/>
                  </a:schemeClr>
                </a:solidFill>
              </a:rPr>
              <a:t>LazyTable</a:t>
            </a:r>
            <a:r>
              <a:rPr lang="en-US" altLang="zh-CN" dirty="0" smtClean="0">
                <a:solidFill>
                  <a:schemeClr val="bg1">
                    <a:lumMod val="75000"/>
                  </a:schemeClr>
                </a:solidFill>
              </a:rPr>
              <a:t> design</a:t>
            </a:r>
          </a:p>
          <a:p>
            <a:r>
              <a:rPr lang="en-US" altLang="zh-CN" dirty="0" smtClean="0"/>
              <a:t>Experiment results</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24</a:t>
            </a:fld>
            <a:endParaRPr lang="en-US" altLang="zh-CN" sz="16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Setup</a:t>
            </a:r>
            <a:endParaRPr lang="zh-CN" altLang="en-US" dirty="0"/>
          </a:p>
        </p:txBody>
      </p:sp>
      <p:sp>
        <p:nvSpPr>
          <p:cNvPr id="3" name="内容占位符 2"/>
          <p:cNvSpPr>
            <a:spLocks noGrp="1"/>
          </p:cNvSpPr>
          <p:nvPr>
            <p:ph idx="1"/>
          </p:nvPr>
        </p:nvSpPr>
        <p:spPr/>
        <p:txBody>
          <a:bodyPr/>
          <a:lstStyle/>
          <a:p>
            <a:r>
              <a:rPr lang="en-US" altLang="zh-CN" dirty="0" smtClean="0"/>
              <a:t>Hardware information</a:t>
            </a:r>
          </a:p>
          <a:p>
            <a:pPr lvl="1"/>
            <a:r>
              <a:rPr lang="en-US" altLang="zh-CN" dirty="0" smtClean="0"/>
              <a:t>Susitna cluster</a:t>
            </a:r>
          </a:p>
          <a:p>
            <a:pPr lvl="2"/>
            <a:r>
              <a:rPr lang="en-US" altLang="zh-CN" dirty="0" smtClean="0"/>
              <a:t>8 machines, each with 64 cores &amp; 128GB RAM</a:t>
            </a:r>
          </a:p>
          <a:p>
            <a:pPr lvl="2"/>
            <a:r>
              <a:rPr lang="en-US" altLang="zh-CN" dirty="0" smtClean="0"/>
              <a:t>For most experiments</a:t>
            </a:r>
          </a:p>
          <a:p>
            <a:r>
              <a:rPr lang="en-US" altLang="zh-CN" dirty="0" smtClean="0"/>
              <a:t>Basic configuration</a:t>
            </a:r>
          </a:p>
          <a:p>
            <a:pPr lvl="1"/>
            <a:r>
              <a:rPr lang="en-US" altLang="zh-CN" dirty="0" smtClean="0"/>
              <a:t>One client &amp; tablet server per machine</a:t>
            </a:r>
          </a:p>
          <a:p>
            <a:pPr lvl="1"/>
            <a:r>
              <a:rPr lang="en-US" altLang="zh-CN" dirty="0" smtClean="0"/>
              <a:t>One computation thread per core </a:t>
            </a:r>
            <a:endParaRPr lang="zh-CN" altLang="en-US" dirty="0" smtClean="0"/>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25</a:t>
            </a:fld>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Benchmark</a:t>
            </a:r>
            <a:endParaRPr lang="zh-CN" altLang="en-US" dirty="0"/>
          </a:p>
        </p:txBody>
      </p:sp>
      <p:sp>
        <p:nvSpPr>
          <p:cNvPr id="3" name="内容占位符 2"/>
          <p:cNvSpPr>
            <a:spLocks noGrp="1"/>
          </p:cNvSpPr>
          <p:nvPr>
            <p:ph idx="1"/>
          </p:nvPr>
        </p:nvSpPr>
        <p:spPr/>
        <p:txBody>
          <a:bodyPr/>
          <a:lstStyle/>
          <a:p>
            <a:r>
              <a:rPr lang="en-US" altLang="zh-CN" dirty="0" smtClean="0"/>
              <a:t>Topic Modeling</a:t>
            </a:r>
          </a:p>
          <a:p>
            <a:pPr lvl="1"/>
            <a:r>
              <a:rPr lang="en-US" altLang="zh-CN" dirty="0" smtClean="0"/>
              <a:t>Algorithm: Gibbs Sampling on LDA</a:t>
            </a:r>
          </a:p>
          <a:p>
            <a:pPr lvl="1"/>
            <a:r>
              <a:rPr lang="en-US" altLang="zh-CN" dirty="0" smtClean="0"/>
              <a:t>Input: </a:t>
            </a:r>
            <a:r>
              <a:rPr lang="en-US" altLang="zh-CN" i="1" dirty="0" err="1" smtClean="0"/>
              <a:t>Nytimes</a:t>
            </a:r>
            <a:r>
              <a:rPr lang="en-US" altLang="zh-CN" i="1" dirty="0" smtClean="0"/>
              <a:t> </a:t>
            </a:r>
            <a:r>
              <a:rPr lang="en-US" altLang="zh-CN" dirty="0" smtClean="0"/>
              <a:t>dataset</a:t>
            </a:r>
          </a:p>
          <a:p>
            <a:pPr lvl="2"/>
            <a:r>
              <a:rPr lang="en-US" altLang="zh-CN" dirty="0" smtClean="0"/>
              <a:t>300k docs, 100m words, 100k vocabulary</a:t>
            </a:r>
          </a:p>
          <a:p>
            <a:pPr lvl="1"/>
            <a:r>
              <a:rPr lang="it-IT" altLang="zh-CN" dirty="0" smtClean="0"/>
              <a:t>Solution quality criterion: Loglikelihood</a:t>
            </a:r>
          </a:p>
          <a:p>
            <a:pPr lvl="2"/>
            <a:r>
              <a:rPr lang="it-IT" altLang="zh-CN" dirty="0" smtClean="0"/>
              <a:t>How likely the model generates observed data</a:t>
            </a:r>
          </a:p>
          <a:p>
            <a:pPr lvl="2"/>
            <a:r>
              <a:rPr lang="it-IT" altLang="zh-CN" dirty="0" smtClean="0"/>
              <a:t>Becomes higher as the algorithm converges</a:t>
            </a:r>
          </a:p>
          <a:p>
            <a:pPr lvl="2"/>
            <a:r>
              <a:rPr lang="en-US" altLang="zh-CN" dirty="0" smtClean="0"/>
              <a:t>A larger value indicates better quality</a:t>
            </a:r>
            <a:endParaRPr lang="it-IT" altLang="zh-CN" dirty="0" smtClean="0"/>
          </a:p>
          <a:p>
            <a:pPr lvl="2"/>
            <a:endParaRPr lang="it-IT" altLang="zh-CN" dirty="0" smtClean="0"/>
          </a:p>
          <a:p>
            <a:pPr lvl="1"/>
            <a:endParaRPr lang="it-IT" altLang="zh-CN" dirty="0" smtClean="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26</a:t>
            </a:fld>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Controlling Data Staleness</a:t>
            </a:r>
            <a:endParaRPr lang="zh-CN" altLang="en-US" dirty="0"/>
          </a:p>
        </p:txBody>
      </p:sp>
      <p:sp>
        <p:nvSpPr>
          <p:cNvPr id="3" name="内容占位符 2"/>
          <p:cNvSpPr>
            <a:spLocks noGrp="1"/>
          </p:cNvSpPr>
          <p:nvPr>
            <p:ph idx="1"/>
          </p:nvPr>
        </p:nvSpPr>
        <p:spPr/>
        <p:txBody>
          <a:bodyPr/>
          <a:lstStyle/>
          <a:p>
            <a:r>
              <a:rPr lang="en-US" altLang="zh-CN" dirty="0" smtClean="0"/>
              <a:t>SSP</a:t>
            </a:r>
          </a:p>
          <a:p>
            <a:pPr lvl="1"/>
            <a:r>
              <a:rPr lang="en-US" altLang="zh-CN" dirty="0" smtClean="0"/>
              <a:t>Larger slack -&gt; more staleness</a:t>
            </a:r>
          </a:p>
          <a:p>
            <a:endParaRPr lang="en-US" altLang="zh-CN" dirty="0" smtClean="0"/>
          </a:p>
          <a:p>
            <a:r>
              <a:rPr lang="en-US" altLang="zh-CN" dirty="0" smtClean="0"/>
              <a:t>A-BSP</a:t>
            </a:r>
          </a:p>
          <a:p>
            <a:pPr lvl="1"/>
            <a:r>
              <a:rPr lang="en-US" altLang="zh-CN" dirty="0" smtClean="0"/>
              <a:t>Larger </a:t>
            </a:r>
            <a:r>
              <a:rPr lang="en-US" altLang="zh-CN" dirty="0" err="1" smtClean="0"/>
              <a:t>wpc</a:t>
            </a:r>
            <a:r>
              <a:rPr lang="en-US" altLang="zh-CN" dirty="0" smtClean="0"/>
              <a:t> -&gt; more staleness</a:t>
            </a:r>
          </a:p>
          <a:p>
            <a:pPr lvl="1"/>
            <a:endParaRPr lang="en-US" altLang="zh-CN" dirty="0" smtClean="0"/>
          </a:p>
          <a:p>
            <a:r>
              <a:rPr lang="en-US" altLang="zh-CN" dirty="0" smtClean="0"/>
              <a:t>The tradeoffs with increased staleness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27</a:t>
            </a:fld>
            <a:endParaRPr lang="en-US" altLang="zh-CN" sz="1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4" name="Object 4"/>
          <p:cNvGraphicFramePr>
            <a:graphicFrameLocks noChangeAspect="1"/>
          </p:cNvGraphicFramePr>
          <p:nvPr/>
        </p:nvGraphicFramePr>
        <p:xfrm>
          <a:off x="280988" y="1063624"/>
          <a:ext cx="8615362" cy="5237883"/>
        </p:xfrm>
        <a:graphic>
          <a:graphicData uri="http://schemas.openxmlformats.org/presentationml/2006/ole">
            <p:oleObj spid="_x0000_s66564" name="Graph" r:id="rId4" imgW="438912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Increases </a:t>
            </a:r>
            <a:r>
              <a:rPr lang="en-US" altLang="zh-CN" dirty="0" err="1" smtClean="0"/>
              <a:t>iters</a:t>
            </a:r>
            <a:r>
              <a:rPr lang="en-US" altLang="zh-CN" dirty="0" smtClean="0"/>
              <a:t>/sec</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28</a:t>
            </a:fld>
            <a:endParaRPr lang="en-US" altLang="zh-CN" sz="16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4" name="Object 4"/>
          <p:cNvGraphicFramePr>
            <a:graphicFrameLocks noChangeAspect="1"/>
          </p:cNvGraphicFramePr>
          <p:nvPr/>
        </p:nvGraphicFramePr>
        <p:xfrm>
          <a:off x="280988" y="1063624"/>
          <a:ext cx="8615362" cy="5237883"/>
        </p:xfrm>
        <a:graphic>
          <a:graphicData uri="http://schemas.openxmlformats.org/presentationml/2006/ole">
            <p:oleObj spid="_x0000_s133122" name="Graph" r:id="rId4" imgW="438912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Increases </a:t>
            </a:r>
            <a:r>
              <a:rPr lang="en-US" altLang="zh-CN" dirty="0" err="1" smtClean="0"/>
              <a:t>iters</a:t>
            </a:r>
            <a:r>
              <a:rPr lang="en-US" altLang="zh-CN" dirty="0" smtClean="0"/>
              <a:t>/sec</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29</a:t>
            </a:fld>
            <a:endParaRPr lang="en-US" altLang="zh-CN" sz="1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Analytics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a:t>
            </a:fld>
            <a:endParaRPr lang="en-US" altLang="zh-CN" sz="1600"/>
          </a:p>
        </p:txBody>
      </p:sp>
      <p:sp>
        <p:nvSpPr>
          <p:cNvPr id="40" name="圆角矩形 39"/>
          <p:cNvSpPr/>
          <p:nvPr/>
        </p:nvSpPr>
        <p:spPr bwMode="auto">
          <a:xfrm>
            <a:off x="3274006" y="2689412"/>
            <a:ext cx="2294965" cy="118334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1" name="TextBox 40"/>
          <p:cNvSpPr txBox="1"/>
          <p:nvPr/>
        </p:nvSpPr>
        <p:spPr>
          <a:xfrm>
            <a:off x="2898609" y="5273045"/>
            <a:ext cx="2819400" cy="830997"/>
          </a:xfrm>
          <a:prstGeom prst="rect">
            <a:avLst/>
          </a:prstGeom>
          <a:noFill/>
        </p:spPr>
        <p:txBody>
          <a:bodyPr wrap="square" rtlCol="0">
            <a:spAutoFit/>
          </a:bodyPr>
          <a:lstStyle/>
          <a:p>
            <a:pPr algn="ctr"/>
            <a:r>
              <a:rPr lang="en-US" altLang="zh-CN" sz="2400" b="0" dirty="0" smtClean="0"/>
              <a:t>Iterative program</a:t>
            </a:r>
            <a:br>
              <a:rPr lang="en-US" altLang="zh-CN" sz="2400" b="0" dirty="0" smtClean="0"/>
            </a:br>
            <a:r>
              <a:rPr lang="en-US" altLang="zh-CN" sz="2400" b="0" dirty="0" smtClean="0"/>
              <a:t>fits model</a:t>
            </a:r>
            <a:endParaRPr lang="zh-CN" altLang="en-US" sz="2400" b="0" dirty="0" smtClean="0"/>
          </a:p>
        </p:txBody>
      </p:sp>
      <p:sp>
        <p:nvSpPr>
          <p:cNvPr id="44" name="TextBox 43"/>
          <p:cNvSpPr txBox="1"/>
          <p:nvPr/>
        </p:nvSpPr>
        <p:spPr>
          <a:xfrm>
            <a:off x="3329504" y="1349829"/>
            <a:ext cx="2380343" cy="461665"/>
          </a:xfrm>
          <a:prstGeom prst="rect">
            <a:avLst/>
          </a:prstGeom>
          <a:noFill/>
        </p:spPr>
        <p:txBody>
          <a:bodyPr wrap="square" rtlCol="0">
            <a:spAutoFit/>
          </a:bodyPr>
          <a:lstStyle/>
          <a:p>
            <a:r>
              <a:rPr lang="en-US" altLang="zh-CN" sz="2400" b="0" dirty="0" smtClean="0"/>
              <a:t>Design a model</a:t>
            </a:r>
            <a:endParaRPr lang="zh-CN" altLang="en-US" sz="2400" b="0" dirty="0"/>
          </a:p>
        </p:txBody>
      </p:sp>
      <p:cxnSp>
        <p:nvCxnSpPr>
          <p:cNvPr id="45" name="直接箭头连接符 44"/>
          <p:cNvCxnSpPr/>
          <p:nvPr/>
        </p:nvCxnSpPr>
        <p:spPr bwMode="auto">
          <a:xfrm>
            <a:off x="4418073" y="1901371"/>
            <a:ext cx="0" cy="65314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6" name="矩形 45"/>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7" name="右箭头 46"/>
          <p:cNvSpPr/>
          <p:nvPr/>
        </p:nvSpPr>
        <p:spPr bwMode="auto">
          <a:xfrm>
            <a:off x="2342527" y="297542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8" name="TextBox 47"/>
          <p:cNvSpPr txBox="1"/>
          <p:nvPr/>
        </p:nvSpPr>
        <p:spPr>
          <a:xfrm>
            <a:off x="609600" y="5265779"/>
            <a:ext cx="2362200" cy="461665"/>
          </a:xfrm>
          <a:prstGeom prst="rect">
            <a:avLst/>
          </a:prstGeom>
          <a:noFill/>
        </p:spPr>
        <p:txBody>
          <a:bodyPr wrap="square" rtlCol="0">
            <a:spAutoFit/>
          </a:bodyPr>
          <a:lstStyle/>
          <a:p>
            <a:r>
              <a:rPr lang="en-US" altLang="zh-CN" sz="2400" b="0" dirty="0" smtClean="0"/>
              <a:t>Huge input data</a:t>
            </a:r>
            <a:endParaRPr lang="zh-CN" altLang="en-US" sz="2400" b="0" dirty="0"/>
          </a:p>
        </p:txBody>
      </p:sp>
      <p:sp>
        <p:nvSpPr>
          <p:cNvPr id="49" name="TextBox 48"/>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grpSp>
        <p:nvGrpSpPr>
          <p:cNvPr id="50" name="组合 49"/>
          <p:cNvGrpSpPr/>
          <p:nvPr/>
        </p:nvGrpSpPr>
        <p:grpSpPr>
          <a:xfrm>
            <a:off x="1175657" y="1625594"/>
            <a:ext cx="982668" cy="3207663"/>
            <a:chOff x="1175657" y="1625594"/>
            <a:chExt cx="982668" cy="3207663"/>
          </a:xfrm>
        </p:grpSpPr>
        <p:sp>
          <p:nvSpPr>
            <p:cNvPr id="51" name="矩形 50"/>
            <p:cNvSpPr/>
            <p:nvPr/>
          </p:nvSpPr>
          <p:spPr bwMode="auto">
            <a:xfrm>
              <a:off x="1175657" y="1625594"/>
              <a:ext cx="982668" cy="3207663"/>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52" name="直接连接符 51"/>
            <p:cNvCxnSpPr/>
            <p:nvPr/>
          </p:nvCxnSpPr>
          <p:spPr bwMode="auto">
            <a:xfrm>
              <a:off x="1201270" y="2151529"/>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53" name="直接连接符 52"/>
            <p:cNvCxnSpPr/>
            <p:nvPr/>
          </p:nvCxnSpPr>
          <p:spPr bwMode="auto">
            <a:xfrm>
              <a:off x="1210234" y="2662517"/>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54" name="直接连接符 53"/>
            <p:cNvCxnSpPr/>
            <p:nvPr/>
          </p:nvCxnSpPr>
          <p:spPr bwMode="auto">
            <a:xfrm>
              <a:off x="1183340" y="32272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55" name="直接连接符 54"/>
            <p:cNvCxnSpPr/>
            <p:nvPr/>
          </p:nvCxnSpPr>
          <p:spPr bwMode="auto">
            <a:xfrm>
              <a:off x="1183339" y="3818964"/>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57" name="直接连接符 56"/>
            <p:cNvCxnSpPr/>
            <p:nvPr/>
          </p:nvCxnSpPr>
          <p:spPr bwMode="auto">
            <a:xfrm>
              <a:off x="1201269" y="4320984"/>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sp>
        <p:nvSpPr>
          <p:cNvPr id="58" name="任意多边形 57"/>
          <p:cNvSpPr/>
          <p:nvPr/>
        </p:nvSpPr>
        <p:spPr bwMode="auto">
          <a:xfrm>
            <a:off x="3562697" y="2974574"/>
            <a:ext cx="203200" cy="60959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59" name="组合 58"/>
          <p:cNvGrpSpPr/>
          <p:nvPr/>
        </p:nvGrpSpPr>
        <p:grpSpPr>
          <a:xfrm>
            <a:off x="878541" y="1874092"/>
            <a:ext cx="546853" cy="2844172"/>
            <a:chOff x="878541" y="1874092"/>
            <a:chExt cx="546853" cy="2844172"/>
          </a:xfrm>
        </p:grpSpPr>
        <p:sp>
          <p:nvSpPr>
            <p:cNvPr id="60" name="任意多边形 59"/>
            <p:cNvSpPr/>
            <p:nvPr/>
          </p:nvSpPr>
          <p:spPr bwMode="auto">
            <a:xfrm>
              <a:off x="878541" y="1916480"/>
              <a:ext cx="376502" cy="2729205"/>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62" name="直接箭头连接符 61"/>
            <p:cNvCxnSpPr/>
            <p:nvPr/>
          </p:nvCxnSpPr>
          <p:spPr bwMode="auto">
            <a:xfrm>
              <a:off x="1425394" y="1874092"/>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63" name="直接箭头连接符 62"/>
            <p:cNvCxnSpPr/>
            <p:nvPr/>
          </p:nvCxnSpPr>
          <p:spPr bwMode="auto">
            <a:xfrm>
              <a:off x="1409351" y="245963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64" name="直接箭头连接符 63"/>
            <p:cNvCxnSpPr/>
            <p:nvPr/>
          </p:nvCxnSpPr>
          <p:spPr bwMode="auto">
            <a:xfrm>
              <a:off x="1417372" y="302110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65" name="直接箭头连接符 64"/>
            <p:cNvCxnSpPr/>
            <p:nvPr/>
          </p:nvCxnSpPr>
          <p:spPr bwMode="auto">
            <a:xfrm>
              <a:off x="1409351" y="363872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66" name="直接箭头连接符 65"/>
            <p:cNvCxnSpPr/>
            <p:nvPr/>
          </p:nvCxnSpPr>
          <p:spPr bwMode="auto">
            <a:xfrm>
              <a:off x="1409351" y="421624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67" name="左右箭头 66"/>
          <p:cNvSpPr/>
          <p:nvPr/>
        </p:nvSpPr>
        <p:spPr bwMode="auto">
          <a:xfrm>
            <a:off x="5654842" y="3007896"/>
            <a:ext cx="1106905" cy="457199"/>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591671" y="2996290"/>
            <a:ext cx="7650629" cy="584775"/>
          </a:xfrm>
          <a:prstGeom prst="rect">
            <a:avLst/>
          </a:prstGeom>
          <a:solidFill>
            <a:schemeClr val="bg1"/>
          </a:solidFill>
          <a:ln w="38100">
            <a:solidFill>
              <a:schemeClr val="tx1"/>
            </a:solidFill>
          </a:ln>
        </p:spPr>
        <p:txBody>
          <a:bodyPr wrap="square" rtlCol="0">
            <a:spAutoFit/>
          </a:bodyPr>
          <a:lstStyle/>
          <a:p>
            <a:pPr algn="ctr"/>
            <a:r>
              <a:rPr lang="en-US" altLang="zh-CN" dirty="0" smtClean="0"/>
              <a:t>Sequential?!?!</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4" name="Object 4"/>
          <p:cNvGraphicFramePr>
            <a:graphicFrameLocks noChangeAspect="1"/>
          </p:cNvGraphicFramePr>
          <p:nvPr/>
        </p:nvGraphicFramePr>
        <p:xfrm>
          <a:off x="280988" y="1063624"/>
          <a:ext cx="8615362" cy="5237883"/>
        </p:xfrm>
        <a:graphic>
          <a:graphicData uri="http://schemas.openxmlformats.org/presentationml/2006/ole">
            <p:oleObj spid="_x0000_s134146" name="Graph" r:id="rId4" imgW="438912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Increases </a:t>
            </a:r>
            <a:r>
              <a:rPr lang="en-US" altLang="zh-CN" dirty="0" err="1" smtClean="0"/>
              <a:t>iters</a:t>
            </a:r>
            <a:r>
              <a:rPr lang="en-US" altLang="zh-CN" dirty="0" smtClean="0"/>
              <a:t>/sec</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30</a:t>
            </a:fld>
            <a:endParaRPr lang="en-US" altLang="zh-CN" sz="1600"/>
          </a:p>
        </p:txBody>
      </p:sp>
      <p:sp>
        <p:nvSpPr>
          <p:cNvPr id="10" name="TextBox 9"/>
          <p:cNvSpPr txBox="1"/>
          <p:nvPr/>
        </p:nvSpPr>
        <p:spPr>
          <a:xfrm>
            <a:off x="6916966" y="3733800"/>
            <a:ext cx="1998434" cy="1077218"/>
          </a:xfrm>
          <a:prstGeom prst="rect">
            <a:avLst/>
          </a:prstGeom>
          <a:noFill/>
          <a:ln w="38100">
            <a:solidFill>
              <a:srgbClr val="C00000"/>
            </a:solidFill>
          </a:ln>
        </p:spPr>
        <p:txBody>
          <a:bodyPr wrap="square" rtlCol="0">
            <a:spAutoFit/>
          </a:bodyPr>
          <a:lstStyle/>
          <a:p>
            <a:pPr algn="ctr"/>
            <a:r>
              <a:rPr lang="en-US" altLang="zh-CN" b="0" dirty="0" err="1" smtClean="0"/>
              <a:t>wpc</a:t>
            </a:r>
            <a:r>
              <a:rPr lang="en-US" altLang="zh-CN" b="0" dirty="0" smtClean="0"/>
              <a:t>=1,</a:t>
            </a:r>
          </a:p>
          <a:p>
            <a:pPr algn="ctr"/>
            <a:r>
              <a:rPr lang="en-US" altLang="zh-CN" b="0" dirty="0" smtClean="0"/>
              <a:t>inc slack</a:t>
            </a:r>
            <a:endParaRPr lang="zh-CN" altLang="en-US" b="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4" name="Object 4"/>
          <p:cNvGraphicFramePr>
            <a:graphicFrameLocks noChangeAspect="1"/>
          </p:cNvGraphicFramePr>
          <p:nvPr/>
        </p:nvGraphicFramePr>
        <p:xfrm>
          <a:off x="280988" y="1063624"/>
          <a:ext cx="8615362" cy="5237883"/>
        </p:xfrm>
        <a:graphic>
          <a:graphicData uri="http://schemas.openxmlformats.org/presentationml/2006/ole">
            <p:oleObj spid="_x0000_s135170" name="Graph" r:id="rId4" imgW="438912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Increases </a:t>
            </a:r>
            <a:r>
              <a:rPr lang="en-US" altLang="zh-CN" dirty="0" err="1" smtClean="0"/>
              <a:t>iters</a:t>
            </a:r>
            <a:r>
              <a:rPr lang="en-US" altLang="zh-CN" dirty="0" smtClean="0"/>
              <a:t>/sec</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31</a:t>
            </a:fld>
            <a:endParaRPr lang="en-US" altLang="zh-CN" sz="1600"/>
          </a:p>
        </p:txBody>
      </p:sp>
      <p:sp>
        <p:nvSpPr>
          <p:cNvPr id="9" name="TextBox 8"/>
          <p:cNvSpPr txBox="1"/>
          <p:nvPr/>
        </p:nvSpPr>
        <p:spPr>
          <a:xfrm>
            <a:off x="6916966" y="3733800"/>
            <a:ext cx="1998434" cy="1077218"/>
          </a:xfrm>
          <a:prstGeom prst="rect">
            <a:avLst/>
          </a:prstGeom>
          <a:noFill/>
          <a:ln w="38100">
            <a:solidFill>
              <a:srgbClr val="C00000"/>
            </a:solidFill>
          </a:ln>
        </p:spPr>
        <p:txBody>
          <a:bodyPr wrap="square" rtlCol="0">
            <a:spAutoFit/>
          </a:bodyPr>
          <a:lstStyle/>
          <a:p>
            <a:pPr algn="ctr"/>
            <a:r>
              <a:rPr lang="en-US" altLang="zh-CN" b="0" dirty="0" err="1" smtClean="0"/>
              <a:t>wpc</a:t>
            </a:r>
            <a:r>
              <a:rPr lang="en-US" altLang="zh-CN" b="0" dirty="0" smtClean="0"/>
              <a:t>=1,</a:t>
            </a:r>
          </a:p>
          <a:p>
            <a:pPr algn="ctr"/>
            <a:r>
              <a:rPr lang="en-US" altLang="zh-CN" b="0" dirty="0" smtClean="0"/>
              <a:t>inc slack</a:t>
            </a:r>
            <a:endParaRPr lang="zh-CN" altLang="en-US" b="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4" name="Object 4"/>
          <p:cNvGraphicFramePr>
            <a:graphicFrameLocks noChangeAspect="1"/>
          </p:cNvGraphicFramePr>
          <p:nvPr/>
        </p:nvGraphicFramePr>
        <p:xfrm>
          <a:off x="280988" y="1063624"/>
          <a:ext cx="8615362" cy="5237883"/>
        </p:xfrm>
        <a:graphic>
          <a:graphicData uri="http://schemas.openxmlformats.org/presentationml/2006/ole">
            <p:oleObj spid="_x0000_s132098" name="Graph" r:id="rId4" imgW="438912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Increases </a:t>
            </a:r>
            <a:r>
              <a:rPr lang="en-US" altLang="zh-CN" dirty="0" err="1" smtClean="0"/>
              <a:t>iters</a:t>
            </a:r>
            <a:r>
              <a:rPr lang="en-US" altLang="zh-CN" dirty="0" smtClean="0"/>
              <a:t>/sec</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32</a:t>
            </a:fld>
            <a:endParaRPr lang="en-US" altLang="zh-CN" sz="1600"/>
          </a:p>
        </p:txBody>
      </p:sp>
      <p:sp>
        <p:nvSpPr>
          <p:cNvPr id="8" name="上箭头 7"/>
          <p:cNvSpPr/>
          <p:nvPr/>
        </p:nvSpPr>
        <p:spPr bwMode="auto">
          <a:xfrm>
            <a:off x="6004377" y="1597478"/>
            <a:ext cx="600853" cy="3241221"/>
          </a:xfrm>
          <a:prstGeom prst="upArrow">
            <a:avLst/>
          </a:prstGeom>
          <a:solidFill>
            <a:srgbClr val="FF0000">
              <a:alpha val="33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9" name="TextBox 8"/>
          <p:cNvSpPr txBox="1"/>
          <p:nvPr/>
        </p:nvSpPr>
        <p:spPr>
          <a:xfrm>
            <a:off x="6916966" y="3733800"/>
            <a:ext cx="1998434" cy="1077218"/>
          </a:xfrm>
          <a:prstGeom prst="rect">
            <a:avLst/>
          </a:prstGeom>
          <a:noFill/>
          <a:ln w="38100">
            <a:solidFill>
              <a:srgbClr val="C00000"/>
            </a:solidFill>
          </a:ln>
        </p:spPr>
        <p:txBody>
          <a:bodyPr wrap="square" rtlCol="0">
            <a:spAutoFit/>
          </a:bodyPr>
          <a:lstStyle/>
          <a:p>
            <a:pPr algn="ctr"/>
            <a:r>
              <a:rPr lang="en-US" altLang="zh-CN" b="0" dirty="0" err="1" smtClean="0"/>
              <a:t>wpc</a:t>
            </a:r>
            <a:r>
              <a:rPr lang="en-US" altLang="zh-CN" b="0" dirty="0" smtClean="0"/>
              <a:t>=1,</a:t>
            </a:r>
          </a:p>
          <a:p>
            <a:pPr algn="ctr"/>
            <a:r>
              <a:rPr lang="en-US" altLang="zh-CN" b="0" dirty="0" smtClean="0"/>
              <a:t>inc slack</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8" name="Object 4"/>
          <p:cNvGraphicFramePr>
            <a:graphicFrameLocks noChangeAspect="1"/>
          </p:cNvGraphicFramePr>
          <p:nvPr/>
        </p:nvGraphicFramePr>
        <p:xfrm>
          <a:off x="150290" y="1123950"/>
          <a:ext cx="8844846" cy="5143500"/>
        </p:xfrm>
        <a:graphic>
          <a:graphicData uri="http://schemas.openxmlformats.org/presentationml/2006/ole">
            <p:oleObj spid="_x0000_s136194" name="Graph" r:id="rId4" imgW="512064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Reduces converge/</a:t>
            </a:r>
            <a:r>
              <a:rPr lang="en-US" altLang="zh-CN" dirty="0" err="1" smtClean="0"/>
              <a:t>iter</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33</a:t>
            </a:fld>
            <a:endParaRPr lang="en-US" altLang="zh-CN" sz="16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8" name="Object 4"/>
          <p:cNvGraphicFramePr>
            <a:graphicFrameLocks noChangeAspect="1"/>
          </p:cNvGraphicFramePr>
          <p:nvPr/>
        </p:nvGraphicFramePr>
        <p:xfrm>
          <a:off x="150290" y="1123950"/>
          <a:ext cx="8844846" cy="5143500"/>
        </p:xfrm>
        <a:graphic>
          <a:graphicData uri="http://schemas.openxmlformats.org/presentationml/2006/ole">
            <p:oleObj spid="_x0000_s137218" name="Graph" r:id="rId4" imgW="512064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Reduces converge/</a:t>
            </a:r>
            <a:r>
              <a:rPr lang="en-US" altLang="zh-CN" dirty="0" err="1" smtClean="0"/>
              <a:t>iter</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34</a:t>
            </a:fld>
            <a:endParaRPr lang="en-US" altLang="zh-CN" sz="16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8" name="Object 4"/>
          <p:cNvGraphicFramePr>
            <a:graphicFrameLocks noChangeAspect="1"/>
          </p:cNvGraphicFramePr>
          <p:nvPr/>
        </p:nvGraphicFramePr>
        <p:xfrm>
          <a:off x="150290" y="1123950"/>
          <a:ext cx="8844846" cy="5143500"/>
        </p:xfrm>
        <a:graphic>
          <a:graphicData uri="http://schemas.openxmlformats.org/presentationml/2006/ole">
            <p:oleObj spid="_x0000_s138242" name="Graph" r:id="rId4" imgW="512064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Reduces converge/</a:t>
            </a:r>
            <a:r>
              <a:rPr lang="en-US" altLang="zh-CN" dirty="0" err="1" smtClean="0"/>
              <a:t>iter</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35</a:t>
            </a:fld>
            <a:endParaRPr lang="en-US" altLang="zh-CN" sz="1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8" name="Object 4"/>
          <p:cNvGraphicFramePr>
            <a:graphicFrameLocks noChangeAspect="1"/>
          </p:cNvGraphicFramePr>
          <p:nvPr/>
        </p:nvGraphicFramePr>
        <p:xfrm>
          <a:off x="150290" y="1123950"/>
          <a:ext cx="8844846" cy="5143500"/>
        </p:xfrm>
        <a:graphic>
          <a:graphicData uri="http://schemas.openxmlformats.org/presentationml/2006/ole">
            <p:oleObj spid="_x0000_s139266" name="Graph" r:id="rId4" imgW="512064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Reduces converge/</a:t>
            </a:r>
            <a:r>
              <a:rPr lang="en-US" altLang="zh-CN" dirty="0" err="1" smtClean="0"/>
              <a:t>iter</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36</a:t>
            </a:fld>
            <a:endParaRPr lang="en-US" altLang="zh-CN" sz="16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8" name="Object 4"/>
          <p:cNvGraphicFramePr>
            <a:graphicFrameLocks noChangeAspect="1"/>
          </p:cNvGraphicFramePr>
          <p:nvPr/>
        </p:nvGraphicFramePr>
        <p:xfrm>
          <a:off x="150290" y="1123950"/>
          <a:ext cx="8844846" cy="5143500"/>
        </p:xfrm>
        <a:graphic>
          <a:graphicData uri="http://schemas.openxmlformats.org/presentationml/2006/ole">
            <p:oleObj spid="_x0000_s67588" name="Graph" r:id="rId4" imgW="512064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Reduces converge/</a:t>
            </a:r>
            <a:r>
              <a:rPr lang="en-US" altLang="zh-CN" dirty="0" err="1" smtClean="0"/>
              <a:t>iter</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37</a:t>
            </a:fld>
            <a:endParaRPr lang="en-US" altLang="zh-CN" sz="1600"/>
          </a:p>
        </p:txBody>
      </p:sp>
      <p:sp>
        <p:nvSpPr>
          <p:cNvPr id="8" name="上箭头 7"/>
          <p:cNvSpPr/>
          <p:nvPr/>
        </p:nvSpPr>
        <p:spPr bwMode="auto">
          <a:xfrm flipV="1">
            <a:off x="4586399" y="1699076"/>
            <a:ext cx="519908" cy="3215824"/>
          </a:xfrm>
          <a:prstGeom prst="upArrow">
            <a:avLst/>
          </a:prstGeom>
          <a:solidFill>
            <a:srgbClr val="00B050">
              <a:alpha val="33000"/>
            </a:srgb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5" name="Object 9"/>
          <p:cNvGraphicFramePr>
            <a:graphicFrameLocks noChangeAspect="1"/>
          </p:cNvGraphicFramePr>
          <p:nvPr/>
        </p:nvGraphicFramePr>
        <p:xfrm>
          <a:off x="492375" y="3025774"/>
          <a:ext cx="8290043" cy="3375026"/>
        </p:xfrm>
        <a:graphic>
          <a:graphicData uri="http://schemas.openxmlformats.org/presentationml/2006/ole">
            <p:oleObj spid="_x0000_s4105" name="Graph" r:id="rId4" imgW="7315200" imgH="2977920" progId="Origin50.Graph">
              <p:embed/>
            </p:oleObj>
          </a:graphicData>
        </a:graphic>
      </p:graphicFrame>
      <p:sp>
        <p:nvSpPr>
          <p:cNvPr id="2" name="标题 1"/>
          <p:cNvSpPr>
            <a:spLocks noGrp="1"/>
          </p:cNvSpPr>
          <p:nvPr>
            <p:ph type="title"/>
          </p:nvPr>
        </p:nvSpPr>
        <p:spPr/>
        <p:txBody>
          <a:bodyPr/>
          <a:lstStyle/>
          <a:p>
            <a:r>
              <a:rPr lang="en-US" altLang="zh-CN" dirty="0" smtClean="0"/>
              <a:t>Sweet Spot Balances the Two</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38</a:t>
            </a:fld>
            <a:endParaRPr lang="en-US" altLang="zh-CN" sz="1600"/>
          </a:p>
        </p:txBody>
      </p:sp>
      <p:graphicFrame>
        <p:nvGraphicFramePr>
          <p:cNvPr id="17" name="Object 4"/>
          <p:cNvGraphicFramePr>
            <a:graphicFrameLocks noChangeAspect="1"/>
          </p:cNvGraphicFramePr>
          <p:nvPr/>
        </p:nvGraphicFramePr>
        <p:xfrm>
          <a:off x="357188" y="1006475"/>
          <a:ext cx="3433762" cy="2174876"/>
        </p:xfrm>
        <a:graphic>
          <a:graphicData uri="http://schemas.openxmlformats.org/presentationml/2006/ole">
            <p:oleObj spid="_x0000_s4102" name="Graph" r:id="rId5" imgW="4389120" imgH="2977920" progId="Origin50.Graph">
              <p:embed/>
            </p:oleObj>
          </a:graphicData>
        </a:graphic>
      </p:graphicFrame>
      <p:sp>
        <p:nvSpPr>
          <p:cNvPr id="18" name="上箭头 17"/>
          <p:cNvSpPr/>
          <p:nvPr/>
        </p:nvSpPr>
        <p:spPr bwMode="auto">
          <a:xfrm>
            <a:off x="2727778" y="1311729"/>
            <a:ext cx="267378" cy="1168998"/>
          </a:xfrm>
          <a:prstGeom prst="upArrow">
            <a:avLst/>
          </a:prstGeom>
          <a:solidFill>
            <a:srgbClr val="FF0000">
              <a:alpha val="33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aphicFrame>
        <p:nvGraphicFramePr>
          <p:cNvPr id="19" name="Object 4"/>
          <p:cNvGraphicFramePr>
            <a:graphicFrameLocks noChangeAspect="1"/>
          </p:cNvGraphicFramePr>
          <p:nvPr/>
        </p:nvGraphicFramePr>
        <p:xfrm>
          <a:off x="4531790" y="1085850"/>
          <a:ext cx="4421710" cy="2095500"/>
        </p:xfrm>
        <a:graphic>
          <a:graphicData uri="http://schemas.openxmlformats.org/presentationml/2006/ole">
            <p:oleObj spid="_x0000_s4103" name="Graph" r:id="rId6" imgW="5120640" imgH="2977920" progId="Origin50.Graph">
              <p:embed/>
            </p:oleObj>
          </a:graphicData>
        </a:graphic>
      </p:graphicFrame>
      <p:sp>
        <p:nvSpPr>
          <p:cNvPr id="20" name="上箭头 19"/>
          <p:cNvSpPr/>
          <p:nvPr/>
        </p:nvSpPr>
        <p:spPr bwMode="auto">
          <a:xfrm flipH="1" flipV="1">
            <a:off x="6743700" y="1451423"/>
            <a:ext cx="247650" cy="1234625"/>
          </a:xfrm>
          <a:prstGeom prst="upArrow">
            <a:avLst/>
          </a:prstGeom>
          <a:solidFill>
            <a:srgbClr val="00B050">
              <a:alpha val="33000"/>
            </a:srgb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2" name="TextBox 21"/>
          <p:cNvSpPr txBox="1"/>
          <p:nvPr/>
        </p:nvSpPr>
        <p:spPr>
          <a:xfrm>
            <a:off x="3087916" y="1962150"/>
            <a:ext cx="1312634" cy="707886"/>
          </a:xfrm>
          <a:prstGeom prst="rect">
            <a:avLst/>
          </a:prstGeom>
          <a:noFill/>
          <a:ln w="38100">
            <a:solidFill>
              <a:srgbClr val="C00000"/>
            </a:solidFill>
          </a:ln>
        </p:spPr>
        <p:txBody>
          <a:bodyPr wrap="square" rtlCol="0">
            <a:spAutoFit/>
          </a:bodyPr>
          <a:lstStyle/>
          <a:p>
            <a:pPr algn="ctr"/>
            <a:r>
              <a:rPr lang="en-US" altLang="zh-CN" sz="2000" b="0" dirty="0" err="1" smtClean="0"/>
              <a:t>wpc</a:t>
            </a:r>
            <a:r>
              <a:rPr lang="en-US" altLang="zh-CN" sz="2000" b="0" dirty="0" smtClean="0"/>
              <a:t>=1,</a:t>
            </a:r>
          </a:p>
          <a:p>
            <a:pPr algn="ctr"/>
            <a:r>
              <a:rPr lang="en-US" altLang="zh-CN" sz="2000" b="0" dirty="0" smtClean="0"/>
              <a:t>inc slack</a:t>
            </a:r>
            <a:endParaRPr lang="zh-CN" altLang="en-US" sz="2000" b="0" dirty="0"/>
          </a:p>
        </p:txBody>
      </p:sp>
      <p:cxnSp>
        <p:nvCxnSpPr>
          <p:cNvPr id="24" name="直接连接符 23"/>
          <p:cNvCxnSpPr/>
          <p:nvPr/>
        </p:nvCxnSpPr>
        <p:spPr bwMode="auto">
          <a:xfrm flipH="1">
            <a:off x="2171700" y="3867150"/>
            <a:ext cx="3810000" cy="0"/>
          </a:xfrm>
          <a:prstGeom prst="line">
            <a:avLst/>
          </a:prstGeom>
          <a:solidFill>
            <a:schemeClr val="accent1"/>
          </a:solidFill>
          <a:ln w="50800" cap="flat" cmpd="sng" algn="ctr">
            <a:solidFill>
              <a:srgbClr val="C00000"/>
            </a:solidFill>
            <a:prstDash val="dash"/>
            <a:round/>
            <a:headEnd type="none" w="med" len="med"/>
            <a:tailEnd type="none" w="med" len="med"/>
          </a:ln>
          <a:effectLst/>
        </p:spPr>
      </p:cxnSp>
      <p:cxnSp>
        <p:nvCxnSpPr>
          <p:cNvPr id="25" name="直接连接符 24"/>
          <p:cNvCxnSpPr/>
          <p:nvPr/>
        </p:nvCxnSpPr>
        <p:spPr bwMode="auto">
          <a:xfrm>
            <a:off x="4724400" y="3810000"/>
            <a:ext cx="0" cy="2019300"/>
          </a:xfrm>
          <a:prstGeom prst="line">
            <a:avLst/>
          </a:prstGeom>
          <a:solidFill>
            <a:schemeClr val="accent1"/>
          </a:solidFill>
          <a:ln w="38100" cap="flat" cmpd="sng" algn="ctr">
            <a:solidFill>
              <a:schemeClr val="tx1"/>
            </a:solidFill>
            <a:prstDash val="dash"/>
            <a:round/>
            <a:headEnd type="none" w="med" len="med"/>
            <a:tailEnd type="none" w="med" len="med"/>
          </a:ln>
          <a:effectLst/>
        </p:spPr>
      </p:cxnSp>
      <p:cxnSp>
        <p:nvCxnSpPr>
          <p:cNvPr id="28" name="直接连接符 27"/>
          <p:cNvCxnSpPr/>
          <p:nvPr/>
        </p:nvCxnSpPr>
        <p:spPr bwMode="auto">
          <a:xfrm>
            <a:off x="4362450" y="3810000"/>
            <a:ext cx="0" cy="2076450"/>
          </a:xfrm>
          <a:prstGeom prst="line">
            <a:avLst/>
          </a:prstGeom>
          <a:solidFill>
            <a:schemeClr val="accent1"/>
          </a:solidFill>
          <a:ln w="38100" cap="flat" cmpd="sng" algn="ctr">
            <a:solidFill>
              <a:srgbClr val="FF0000"/>
            </a:solidFill>
            <a:prstDash val="dash"/>
            <a:round/>
            <a:headEnd type="none" w="med" len="med"/>
            <a:tailEnd type="none" w="med" len="med"/>
          </a:ln>
          <a:effectLst/>
        </p:spPr>
      </p:cxnSp>
      <p:sp>
        <p:nvSpPr>
          <p:cNvPr id="30" name="矩形标注 29"/>
          <p:cNvSpPr/>
          <p:nvPr/>
        </p:nvSpPr>
        <p:spPr bwMode="auto">
          <a:xfrm>
            <a:off x="5306796" y="5943601"/>
            <a:ext cx="1829110" cy="666750"/>
          </a:xfrm>
          <a:prstGeom prst="wedgeRectCallout">
            <a:avLst>
              <a:gd name="adj1" fmla="val -80169"/>
              <a:gd name="adj2" fmla="val -70725"/>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000" b="0" dirty="0" smtClean="0"/>
              <a:t>Speed up with </a:t>
            </a:r>
            <a:br>
              <a:rPr lang="en-US" altLang="zh-CN" sz="2000" b="0" dirty="0" smtClean="0"/>
            </a:br>
            <a:r>
              <a:rPr lang="en-US" altLang="zh-CN" sz="2000" b="0" dirty="0" smtClean="0"/>
              <a:t>best slack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par>
                                <p:cTn id="17" presetID="22" presetClass="entr" presetSubtype="1"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Understanding the Tradeoff</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39</a:t>
            </a:fld>
            <a:endParaRPr lang="en-US" altLang="zh-CN" sz="1600"/>
          </a:p>
        </p:txBody>
      </p:sp>
      <p:cxnSp>
        <p:nvCxnSpPr>
          <p:cNvPr id="7" name="Straight Connector 6"/>
          <p:cNvCxnSpPr/>
          <p:nvPr/>
        </p:nvCxnSpPr>
        <p:spPr>
          <a:xfrm>
            <a:off x="1085012" y="1289393"/>
            <a:ext cx="0" cy="3994592"/>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8"/>
          <p:cNvCxnSpPr/>
          <p:nvPr/>
        </p:nvCxnSpPr>
        <p:spPr>
          <a:xfrm flipH="1" flipV="1">
            <a:off x="1097342" y="5271657"/>
            <a:ext cx="6830643" cy="12328"/>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9" name="Freeform 12"/>
          <p:cNvSpPr/>
          <p:nvPr/>
        </p:nvSpPr>
        <p:spPr>
          <a:xfrm>
            <a:off x="1109671" y="2842846"/>
            <a:ext cx="6497742" cy="2379495"/>
          </a:xfrm>
          <a:custGeom>
            <a:avLst/>
            <a:gdLst>
              <a:gd name="connsiteX0" fmla="*/ 0 w 6497742"/>
              <a:gd name="connsiteY0" fmla="*/ 2379495 h 2379495"/>
              <a:gd name="connsiteX1" fmla="*/ 924726 w 6497742"/>
              <a:gd name="connsiteY1" fmla="*/ 1023306 h 2379495"/>
              <a:gd name="connsiteX2" fmla="*/ 2996112 w 6497742"/>
              <a:gd name="connsiteY2" fmla="*/ 234250 h 2379495"/>
              <a:gd name="connsiteX3" fmla="*/ 6497742 w 6497742"/>
              <a:gd name="connsiteY3" fmla="*/ 0 h 2379495"/>
              <a:gd name="connsiteX4" fmla="*/ 6497742 w 6497742"/>
              <a:gd name="connsiteY4" fmla="*/ 0 h 2379495"/>
              <a:gd name="connsiteX5" fmla="*/ 6497742 w 6497742"/>
              <a:gd name="connsiteY5" fmla="*/ 0 h 237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7742" h="2379495">
                <a:moveTo>
                  <a:pt x="0" y="2379495"/>
                </a:moveTo>
                <a:cubicBezTo>
                  <a:pt x="212687" y="1880171"/>
                  <a:pt x="425374" y="1380847"/>
                  <a:pt x="924726" y="1023306"/>
                </a:cubicBezTo>
                <a:cubicBezTo>
                  <a:pt x="1424078" y="665765"/>
                  <a:pt x="2067276" y="404801"/>
                  <a:pt x="2996112" y="234250"/>
                </a:cubicBezTo>
                <a:cubicBezTo>
                  <a:pt x="3924948" y="63699"/>
                  <a:pt x="6497742" y="0"/>
                  <a:pt x="6497742" y="0"/>
                </a:cubicBezTo>
                <a:lnTo>
                  <a:pt x="6497742" y="0"/>
                </a:lnTo>
                <a:lnTo>
                  <a:pt x="6497742" y="0"/>
                </a:lnTo>
              </a:path>
            </a:pathLst>
          </a:custGeom>
          <a:ln w="762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13"/>
          <p:cNvSpPr/>
          <p:nvPr/>
        </p:nvSpPr>
        <p:spPr>
          <a:xfrm flipH="1">
            <a:off x="1072682" y="2859626"/>
            <a:ext cx="6699461" cy="2379495"/>
          </a:xfrm>
          <a:custGeom>
            <a:avLst/>
            <a:gdLst>
              <a:gd name="connsiteX0" fmla="*/ 0 w 6497742"/>
              <a:gd name="connsiteY0" fmla="*/ 2379495 h 2379495"/>
              <a:gd name="connsiteX1" fmla="*/ 924726 w 6497742"/>
              <a:gd name="connsiteY1" fmla="*/ 1023306 h 2379495"/>
              <a:gd name="connsiteX2" fmla="*/ 2996112 w 6497742"/>
              <a:gd name="connsiteY2" fmla="*/ 234250 h 2379495"/>
              <a:gd name="connsiteX3" fmla="*/ 6497742 w 6497742"/>
              <a:gd name="connsiteY3" fmla="*/ 0 h 2379495"/>
              <a:gd name="connsiteX4" fmla="*/ 6497742 w 6497742"/>
              <a:gd name="connsiteY4" fmla="*/ 0 h 2379495"/>
              <a:gd name="connsiteX5" fmla="*/ 6497742 w 6497742"/>
              <a:gd name="connsiteY5" fmla="*/ 0 h 237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7742" h="2379495">
                <a:moveTo>
                  <a:pt x="0" y="2379495"/>
                </a:moveTo>
                <a:cubicBezTo>
                  <a:pt x="212687" y="1880171"/>
                  <a:pt x="425374" y="1380847"/>
                  <a:pt x="924726" y="1023306"/>
                </a:cubicBezTo>
                <a:cubicBezTo>
                  <a:pt x="1424078" y="665765"/>
                  <a:pt x="2067276" y="404801"/>
                  <a:pt x="2996112" y="234250"/>
                </a:cubicBezTo>
                <a:cubicBezTo>
                  <a:pt x="3924948" y="63699"/>
                  <a:pt x="6497742" y="0"/>
                  <a:pt x="6497742" y="0"/>
                </a:cubicBezTo>
                <a:lnTo>
                  <a:pt x="6497742" y="0"/>
                </a:lnTo>
                <a:lnTo>
                  <a:pt x="6497742" y="0"/>
                </a:lnTo>
              </a:path>
            </a:pathLst>
          </a:custGeom>
          <a:ln w="76200" cmpd="sng">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4"/>
          <p:cNvSpPr/>
          <p:nvPr/>
        </p:nvSpPr>
        <p:spPr>
          <a:xfrm>
            <a:off x="1146660" y="1781562"/>
            <a:ext cx="6790986" cy="3525043"/>
          </a:xfrm>
          <a:custGeom>
            <a:avLst/>
            <a:gdLst>
              <a:gd name="connsiteX0" fmla="*/ 0 w 6790986"/>
              <a:gd name="connsiteY0" fmla="*/ 3403791 h 3525043"/>
              <a:gd name="connsiteX1" fmla="*/ 1467232 w 6790986"/>
              <a:gd name="connsiteY1" fmla="*/ 3046250 h 3525043"/>
              <a:gd name="connsiteX2" fmla="*/ 2145365 w 6790986"/>
              <a:gd name="connsiteY2" fmla="*/ 1825681 h 3525043"/>
              <a:gd name="connsiteX3" fmla="*/ 2515255 w 6790986"/>
              <a:gd name="connsiteY3" fmla="*/ 420176 h 3525043"/>
              <a:gd name="connsiteX4" fmla="*/ 3119410 w 6790986"/>
              <a:gd name="connsiteY4" fmla="*/ 990 h 3525043"/>
              <a:gd name="connsiteX5" fmla="*/ 3711234 w 6790986"/>
              <a:gd name="connsiteY5" fmla="*/ 333873 h 3525043"/>
              <a:gd name="connsiteX6" fmla="*/ 4031806 w 6790986"/>
              <a:gd name="connsiteY6" fmla="*/ 1221560 h 3525043"/>
              <a:gd name="connsiteX7" fmla="*/ 4808576 w 6790986"/>
              <a:gd name="connsiteY7" fmla="*/ 2898303 h 3525043"/>
              <a:gd name="connsiteX8" fmla="*/ 6658028 w 6790986"/>
              <a:gd name="connsiteY8" fmla="*/ 3477765 h 3525043"/>
              <a:gd name="connsiteX9" fmla="*/ 6645699 w 6790986"/>
              <a:gd name="connsiteY9" fmla="*/ 3490094 h 35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0986" h="3525043">
                <a:moveTo>
                  <a:pt x="0" y="3403791"/>
                </a:moveTo>
                <a:cubicBezTo>
                  <a:pt x="554835" y="3356529"/>
                  <a:pt x="1109671" y="3309268"/>
                  <a:pt x="1467232" y="3046250"/>
                </a:cubicBezTo>
                <a:cubicBezTo>
                  <a:pt x="1824793" y="2783232"/>
                  <a:pt x="1970695" y="2263360"/>
                  <a:pt x="2145365" y="1825681"/>
                </a:cubicBezTo>
                <a:cubicBezTo>
                  <a:pt x="2320036" y="1388002"/>
                  <a:pt x="2352914" y="724291"/>
                  <a:pt x="2515255" y="420176"/>
                </a:cubicBezTo>
                <a:cubicBezTo>
                  <a:pt x="2677596" y="116061"/>
                  <a:pt x="2920080" y="15374"/>
                  <a:pt x="3119410" y="990"/>
                </a:cubicBezTo>
                <a:cubicBezTo>
                  <a:pt x="3318740" y="-13394"/>
                  <a:pt x="3559168" y="130445"/>
                  <a:pt x="3711234" y="333873"/>
                </a:cubicBezTo>
                <a:cubicBezTo>
                  <a:pt x="3863300" y="537301"/>
                  <a:pt x="3848916" y="794155"/>
                  <a:pt x="4031806" y="1221560"/>
                </a:cubicBezTo>
                <a:cubicBezTo>
                  <a:pt x="4214696" y="1648965"/>
                  <a:pt x="4370872" y="2522269"/>
                  <a:pt x="4808576" y="2898303"/>
                </a:cubicBezTo>
                <a:cubicBezTo>
                  <a:pt x="5246280" y="3274337"/>
                  <a:pt x="6351841" y="3379133"/>
                  <a:pt x="6658028" y="3477765"/>
                </a:cubicBezTo>
                <a:cubicBezTo>
                  <a:pt x="6964215" y="3576397"/>
                  <a:pt x="6645699" y="3490094"/>
                  <a:pt x="6645699" y="3490094"/>
                </a:cubicBezTo>
              </a:path>
            </a:pathLst>
          </a:custGeom>
          <a:ln w="76200" cmpd="sng">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069553" y="5431933"/>
            <a:ext cx="2343911" cy="523220"/>
          </a:xfrm>
          <a:prstGeom prst="rect">
            <a:avLst/>
          </a:prstGeom>
          <a:noFill/>
        </p:spPr>
        <p:txBody>
          <a:bodyPr wrap="none" rtlCol="0">
            <a:spAutoFit/>
          </a:bodyPr>
          <a:lstStyle/>
          <a:p>
            <a:pPr algn="l"/>
            <a:r>
              <a:rPr lang="en-US" sz="2800" dirty="0" smtClean="0"/>
              <a:t>Fresher data</a:t>
            </a:r>
          </a:p>
        </p:txBody>
      </p:sp>
      <p:sp>
        <p:nvSpPr>
          <p:cNvPr id="13" name="TextBox 12"/>
          <p:cNvSpPr txBox="1"/>
          <p:nvPr/>
        </p:nvSpPr>
        <p:spPr>
          <a:xfrm>
            <a:off x="5290747" y="5448714"/>
            <a:ext cx="2023311" cy="523220"/>
          </a:xfrm>
          <a:prstGeom prst="rect">
            <a:avLst/>
          </a:prstGeom>
          <a:noFill/>
        </p:spPr>
        <p:txBody>
          <a:bodyPr wrap="none" rtlCol="0">
            <a:spAutoFit/>
          </a:bodyPr>
          <a:lstStyle/>
          <a:p>
            <a:r>
              <a:rPr lang="en-US" sz="2800" dirty="0" smtClean="0"/>
              <a:t>Staler data</a:t>
            </a:r>
          </a:p>
        </p:txBody>
      </p:sp>
      <p:sp>
        <p:nvSpPr>
          <p:cNvPr id="14" name="TextBox 13"/>
          <p:cNvSpPr txBox="1"/>
          <p:nvPr/>
        </p:nvSpPr>
        <p:spPr>
          <a:xfrm>
            <a:off x="6153885" y="1745564"/>
            <a:ext cx="2103461" cy="954107"/>
          </a:xfrm>
          <a:prstGeom prst="rect">
            <a:avLst/>
          </a:prstGeom>
          <a:noFill/>
        </p:spPr>
        <p:txBody>
          <a:bodyPr wrap="none" rtlCol="0">
            <a:spAutoFit/>
          </a:bodyPr>
          <a:lstStyle/>
          <a:p>
            <a:r>
              <a:rPr lang="en-US" sz="2800" dirty="0" smtClean="0">
                <a:solidFill>
                  <a:srgbClr val="FF0000"/>
                </a:solidFill>
              </a:rPr>
              <a:t>Iterations </a:t>
            </a:r>
          </a:p>
          <a:p>
            <a:r>
              <a:rPr lang="en-US" sz="2800" dirty="0" smtClean="0">
                <a:solidFill>
                  <a:srgbClr val="FF0000"/>
                </a:solidFill>
              </a:rPr>
              <a:t>per second</a:t>
            </a:r>
            <a:endParaRPr lang="en-US" sz="2800" dirty="0">
              <a:solidFill>
                <a:srgbClr val="FF0000"/>
              </a:solidFill>
            </a:endParaRPr>
          </a:p>
        </p:txBody>
      </p:sp>
      <p:sp>
        <p:nvSpPr>
          <p:cNvPr id="15" name="TextBox 14"/>
          <p:cNvSpPr txBox="1"/>
          <p:nvPr/>
        </p:nvSpPr>
        <p:spPr>
          <a:xfrm>
            <a:off x="1108744" y="1711861"/>
            <a:ext cx="2464136" cy="954107"/>
          </a:xfrm>
          <a:prstGeom prst="rect">
            <a:avLst/>
          </a:prstGeom>
          <a:noFill/>
        </p:spPr>
        <p:txBody>
          <a:bodyPr wrap="none" rtlCol="0">
            <a:spAutoFit/>
          </a:bodyPr>
          <a:lstStyle/>
          <a:p>
            <a:pPr algn="l"/>
            <a:r>
              <a:rPr lang="en-US" sz="2800" dirty="0" smtClean="0">
                <a:solidFill>
                  <a:srgbClr val="00B050"/>
                </a:solidFill>
              </a:rPr>
              <a:t>Convergence</a:t>
            </a:r>
          </a:p>
          <a:p>
            <a:pPr algn="l"/>
            <a:r>
              <a:rPr lang="en-US" sz="2800" dirty="0" smtClean="0">
                <a:solidFill>
                  <a:srgbClr val="00B050"/>
                </a:solidFill>
              </a:rPr>
              <a:t>per iteration</a:t>
            </a:r>
            <a:endParaRPr lang="en-US" sz="2800" dirty="0">
              <a:solidFill>
                <a:srgbClr val="00B050"/>
              </a:solidFill>
            </a:endParaRPr>
          </a:p>
        </p:txBody>
      </p:sp>
      <p:sp>
        <p:nvSpPr>
          <p:cNvPr id="17" name="TextBox 16"/>
          <p:cNvSpPr txBox="1"/>
          <p:nvPr/>
        </p:nvSpPr>
        <p:spPr>
          <a:xfrm>
            <a:off x="2999277" y="4183116"/>
            <a:ext cx="2563522" cy="954107"/>
          </a:xfrm>
          <a:prstGeom prst="rect">
            <a:avLst/>
          </a:prstGeom>
          <a:noFill/>
        </p:spPr>
        <p:txBody>
          <a:bodyPr wrap="none" rtlCol="0">
            <a:spAutoFit/>
          </a:bodyPr>
          <a:lstStyle/>
          <a:p>
            <a:r>
              <a:rPr lang="en-US" sz="2800" dirty="0" smtClean="0">
                <a:solidFill>
                  <a:srgbClr val="0070C0"/>
                </a:solidFill>
              </a:rPr>
              <a:t>Convergence </a:t>
            </a:r>
          </a:p>
          <a:p>
            <a:r>
              <a:rPr lang="en-US" sz="2800" dirty="0" smtClean="0">
                <a:solidFill>
                  <a:srgbClr val="0070C0"/>
                </a:solidFill>
              </a:rPr>
              <a:t>per second</a:t>
            </a:r>
            <a:endParaRPr lang="en-US" sz="2800" dirty="0">
              <a:solidFill>
                <a:srgbClr val="0070C0"/>
              </a:solidFill>
            </a:endParaRPr>
          </a:p>
        </p:txBody>
      </p:sp>
      <p:sp>
        <p:nvSpPr>
          <p:cNvPr id="18" name="Rectangular Callout 20"/>
          <p:cNvSpPr/>
          <p:nvPr/>
        </p:nvSpPr>
        <p:spPr>
          <a:xfrm>
            <a:off x="4694528" y="972455"/>
            <a:ext cx="1982043" cy="905103"/>
          </a:xfrm>
          <a:prstGeom prst="wedgeRectCallout">
            <a:avLst>
              <a:gd name="adj1" fmla="val -75229"/>
              <a:gd name="adj2" fmla="val 4406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The sweet spot</a:t>
            </a:r>
            <a:endParaRPr 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p:bldP spid="15" grpId="0"/>
      <p:bldP spid="17"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Analytics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a:t>
            </a:fld>
            <a:endParaRPr lang="en-US" altLang="zh-CN" sz="1600"/>
          </a:p>
        </p:txBody>
      </p:sp>
      <p:sp>
        <p:nvSpPr>
          <p:cNvPr id="16" name="矩形 15"/>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3" name="组合 31"/>
          <p:cNvGrpSpPr/>
          <p:nvPr/>
        </p:nvGrpSpPr>
        <p:grpSpPr>
          <a:xfrm>
            <a:off x="3256077" y="1577806"/>
            <a:ext cx="2294965" cy="896474"/>
            <a:chOff x="3442447" y="2438412"/>
            <a:chExt cx="2294965" cy="896474"/>
          </a:xfrm>
        </p:grpSpPr>
        <p:sp>
          <p:nvSpPr>
            <p:cNvPr id="29" name="圆角矩形 28"/>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1" name="任意多边形 30"/>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7" name="组合 32"/>
          <p:cNvGrpSpPr/>
          <p:nvPr/>
        </p:nvGrpSpPr>
        <p:grpSpPr>
          <a:xfrm>
            <a:off x="3265040" y="2788042"/>
            <a:ext cx="2294965" cy="896474"/>
            <a:chOff x="3442447" y="2438412"/>
            <a:chExt cx="2294965" cy="896474"/>
          </a:xfrm>
        </p:grpSpPr>
        <p:sp>
          <p:nvSpPr>
            <p:cNvPr id="34" name="圆角矩形 33"/>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5" name="任意多边形 34"/>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8" name="组合 42"/>
          <p:cNvGrpSpPr/>
          <p:nvPr/>
        </p:nvGrpSpPr>
        <p:grpSpPr>
          <a:xfrm>
            <a:off x="3238147" y="4034129"/>
            <a:ext cx="2294965" cy="896474"/>
            <a:chOff x="3442447" y="2438412"/>
            <a:chExt cx="2294965" cy="896474"/>
          </a:xfrm>
        </p:grpSpPr>
        <p:sp>
          <p:nvSpPr>
            <p:cNvPr id="44" name="圆角矩形 43"/>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5" name="任意多边形 44"/>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9" name="组合 70"/>
          <p:cNvGrpSpPr/>
          <p:nvPr/>
        </p:nvGrpSpPr>
        <p:grpSpPr>
          <a:xfrm>
            <a:off x="878541" y="3973067"/>
            <a:ext cx="2157999" cy="1029238"/>
            <a:chOff x="878541" y="3973067"/>
            <a:chExt cx="2157999" cy="1029238"/>
          </a:xfrm>
        </p:grpSpPr>
        <p:sp>
          <p:nvSpPr>
            <p:cNvPr id="37" name="右箭头 36"/>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0" name="组合 62"/>
            <p:cNvGrpSpPr/>
            <p:nvPr/>
          </p:nvGrpSpPr>
          <p:grpSpPr>
            <a:xfrm>
              <a:off x="878541" y="3973067"/>
              <a:ext cx="1284088" cy="1029238"/>
              <a:chOff x="878541" y="3973067"/>
              <a:chExt cx="1284088" cy="1029238"/>
            </a:xfrm>
          </p:grpSpPr>
          <p:grpSp>
            <p:nvGrpSpPr>
              <p:cNvPr id="11" name="组合 61"/>
              <p:cNvGrpSpPr/>
              <p:nvPr/>
            </p:nvGrpSpPr>
            <p:grpSpPr>
              <a:xfrm>
                <a:off x="1179961" y="3973067"/>
                <a:ext cx="982668" cy="1029238"/>
                <a:chOff x="1179961" y="3973067"/>
                <a:chExt cx="982668" cy="1029238"/>
              </a:xfrm>
            </p:grpSpPr>
            <p:sp>
              <p:nvSpPr>
                <p:cNvPr id="14" name="矩形 13"/>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47" name="直接连接符 46"/>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12" name="组合 47"/>
              <p:cNvGrpSpPr/>
              <p:nvPr/>
            </p:nvGrpSpPr>
            <p:grpSpPr>
              <a:xfrm>
                <a:off x="878541" y="4231340"/>
                <a:ext cx="537888" cy="502024"/>
                <a:chOff x="878541" y="1757082"/>
                <a:chExt cx="537888" cy="2940424"/>
              </a:xfrm>
            </p:grpSpPr>
            <p:cxnSp>
              <p:nvCxnSpPr>
                <p:cNvPr id="49" name="直接箭头连接符 48"/>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0" name="任意多边形 49"/>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3" name="组合 71"/>
          <p:cNvGrpSpPr/>
          <p:nvPr/>
        </p:nvGrpSpPr>
        <p:grpSpPr>
          <a:xfrm>
            <a:off x="887506" y="2780762"/>
            <a:ext cx="2157999" cy="1029238"/>
            <a:chOff x="878541" y="3973067"/>
            <a:chExt cx="2157999" cy="1029238"/>
          </a:xfrm>
        </p:grpSpPr>
        <p:sp>
          <p:nvSpPr>
            <p:cNvPr id="73" name="右箭头 72"/>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5" name="组合 62"/>
            <p:cNvGrpSpPr/>
            <p:nvPr/>
          </p:nvGrpSpPr>
          <p:grpSpPr>
            <a:xfrm>
              <a:off x="878541" y="3973067"/>
              <a:ext cx="1284088" cy="1029238"/>
              <a:chOff x="878541" y="3973067"/>
              <a:chExt cx="1284088" cy="1029238"/>
            </a:xfrm>
          </p:grpSpPr>
          <p:grpSp>
            <p:nvGrpSpPr>
              <p:cNvPr id="17" name="组合 61"/>
              <p:cNvGrpSpPr/>
              <p:nvPr/>
            </p:nvGrpSpPr>
            <p:grpSpPr>
              <a:xfrm>
                <a:off x="1179961" y="3973067"/>
                <a:ext cx="982668" cy="1029238"/>
                <a:chOff x="1179961" y="3973067"/>
                <a:chExt cx="982668" cy="1029238"/>
              </a:xfrm>
            </p:grpSpPr>
            <p:sp>
              <p:nvSpPr>
                <p:cNvPr id="79" name="矩形 78"/>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0" name="直接连接符 79"/>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18" name="组合 47"/>
              <p:cNvGrpSpPr/>
              <p:nvPr/>
            </p:nvGrpSpPr>
            <p:grpSpPr>
              <a:xfrm>
                <a:off x="878541" y="4231340"/>
                <a:ext cx="537888" cy="502024"/>
                <a:chOff x="878541" y="1757082"/>
                <a:chExt cx="537888" cy="2940424"/>
              </a:xfrm>
            </p:grpSpPr>
            <p:cxnSp>
              <p:nvCxnSpPr>
                <p:cNvPr id="77" name="直接箭头连接符 76"/>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78" name="任意多边形 77"/>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9" name="组合 80"/>
          <p:cNvGrpSpPr/>
          <p:nvPr/>
        </p:nvGrpSpPr>
        <p:grpSpPr>
          <a:xfrm>
            <a:off x="887506" y="1543630"/>
            <a:ext cx="2157999" cy="1029238"/>
            <a:chOff x="878541" y="3973067"/>
            <a:chExt cx="2157999" cy="1029238"/>
          </a:xfrm>
        </p:grpSpPr>
        <p:sp>
          <p:nvSpPr>
            <p:cNvPr id="82" name="右箭头 81"/>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20" name="组合 62"/>
            <p:cNvGrpSpPr/>
            <p:nvPr/>
          </p:nvGrpSpPr>
          <p:grpSpPr>
            <a:xfrm>
              <a:off x="878541" y="3973067"/>
              <a:ext cx="1284088" cy="1029238"/>
              <a:chOff x="878541" y="3973067"/>
              <a:chExt cx="1284088" cy="1029238"/>
            </a:xfrm>
          </p:grpSpPr>
          <p:grpSp>
            <p:nvGrpSpPr>
              <p:cNvPr id="21" name="组合 61"/>
              <p:cNvGrpSpPr/>
              <p:nvPr/>
            </p:nvGrpSpPr>
            <p:grpSpPr>
              <a:xfrm>
                <a:off x="1179961" y="3973067"/>
                <a:ext cx="982668" cy="1029238"/>
                <a:chOff x="1179961" y="3973067"/>
                <a:chExt cx="982668" cy="1029238"/>
              </a:xfrm>
            </p:grpSpPr>
            <p:sp>
              <p:nvSpPr>
                <p:cNvPr id="88" name="矩形 87"/>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9" name="直接连接符 88"/>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22" name="组合 47"/>
              <p:cNvGrpSpPr/>
              <p:nvPr/>
            </p:nvGrpSpPr>
            <p:grpSpPr>
              <a:xfrm>
                <a:off x="878541" y="4231340"/>
                <a:ext cx="537888" cy="502024"/>
                <a:chOff x="878541" y="1757082"/>
                <a:chExt cx="537888" cy="2940424"/>
              </a:xfrm>
            </p:grpSpPr>
            <p:cxnSp>
              <p:nvCxnSpPr>
                <p:cNvPr id="86" name="直接箭头连接符 85"/>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87" name="任意多边形 86"/>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48" name="TextBox 47"/>
          <p:cNvSpPr txBox="1"/>
          <p:nvPr/>
        </p:nvSpPr>
        <p:spPr>
          <a:xfrm>
            <a:off x="609600" y="5265779"/>
            <a:ext cx="2362200" cy="830997"/>
          </a:xfrm>
          <a:prstGeom prst="rect">
            <a:avLst/>
          </a:prstGeom>
          <a:noFill/>
        </p:spPr>
        <p:txBody>
          <a:bodyPr wrap="square" rtlCol="0">
            <a:spAutoFit/>
          </a:bodyPr>
          <a:lstStyle/>
          <a:p>
            <a:pPr algn="ctr"/>
            <a:r>
              <a:rPr lang="en-US" altLang="zh-CN" sz="2400" b="0" dirty="0" smtClean="0"/>
              <a:t>Partitioned input data</a:t>
            </a:r>
            <a:endParaRPr lang="zh-CN" altLang="en-US" sz="2400" b="0" dirty="0"/>
          </a:p>
        </p:txBody>
      </p:sp>
      <p:sp>
        <p:nvSpPr>
          <p:cNvPr id="51" name="TextBox 50"/>
          <p:cNvSpPr txBox="1"/>
          <p:nvPr/>
        </p:nvSpPr>
        <p:spPr>
          <a:xfrm>
            <a:off x="3007360" y="5273045"/>
            <a:ext cx="3088640" cy="830997"/>
          </a:xfrm>
          <a:prstGeom prst="rect">
            <a:avLst/>
          </a:prstGeom>
          <a:noFill/>
        </p:spPr>
        <p:txBody>
          <a:bodyPr wrap="square" rtlCol="0">
            <a:spAutoFit/>
          </a:bodyPr>
          <a:lstStyle/>
          <a:p>
            <a:pPr algn="ctr"/>
            <a:r>
              <a:rPr lang="en-US" altLang="zh-CN" sz="2400" b="0" dirty="0" smtClean="0"/>
              <a:t>Parallel iterative program</a:t>
            </a:r>
            <a:endParaRPr lang="zh-CN" altLang="en-US" sz="2400" b="0" dirty="0" smtClean="0"/>
          </a:p>
        </p:txBody>
      </p:sp>
      <p:sp>
        <p:nvSpPr>
          <p:cNvPr id="52" name="TextBox 51"/>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sp>
        <p:nvSpPr>
          <p:cNvPr id="55" name="左右箭头 54"/>
          <p:cNvSpPr/>
          <p:nvPr/>
        </p:nvSpPr>
        <p:spPr bwMode="auto">
          <a:xfrm>
            <a:off x="5678906" y="3007896"/>
            <a:ext cx="98658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6" name="左右箭头 55"/>
          <p:cNvSpPr/>
          <p:nvPr/>
        </p:nvSpPr>
        <p:spPr bwMode="auto">
          <a:xfrm rot="2191145">
            <a:off x="5653700" y="2153354"/>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7" name="左右箭头 56"/>
          <p:cNvSpPr/>
          <p:nvPr/>
        </p:nvSpPr>
        <p:spPr bwMode="auto">
          <a:xfrm rot="19520338">
            <a:off x="5589532" y="4014238"/>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5" name="Object 7"/>
          <p:cNvGraphicFramePr>
            <a:graphicFrameLocks noChangeAspect="1"/>
          </p:cNvGraphicFramePr>
          <p:nvPr/>
        </p:nvGraphicFramePr>
        <p:xfrm>
          <a:off x="4640263" y="1044575"/>
          <a:ext cx="4237037" cy="2319929"/>
        </p:xfrm>
        <a:graphic>
          <a:graphicData uri="http://schemas.openxmlformats.org/presentationml/2006/ole">
            <p:oleObj spid="_x0000_s2055" name="Graph" r:id="rId4" imgW="5120640" imgH="2977920" progId="Origin50.Graph">
              <p:embed/>
            </p:oleObj>
          </a:graphicData>
        </a:graphic>
      </p:graphicFrame>
      <p:graphicFrame>
        <p:nvGraphicFramePr>
          <p:cNvPr id="2054" name="Object 6"/>
          <p:cNvGraphicFramePr>
            <a:graphicFrameLocks noChangeAspect="1"/>
          </p:cNvGraphicFramePr>
          <p:nvPr/>
        </p:nvGraphicFramePr>
        <p:xfrm>
          <a:off x="288925" y="968375"/>
          <a:ext cx="4016375" cy="2289175"/>
        </p:xfrm>
        <a:graphic>
          <a:graphicData uri="http://schemas.openxmlformats.org/presentationml/2006/ole">
            <p:oleObj spid="_x0000_s2054" name="Graph" r:id="rId5" imgW="4754880" imgH="2977920" progId="Origin50.Graph">
              <p:embed/>
            </p:oleObj>
          </a:graphicData>
        </a:graphic>
      </p:graphicFrame>
      <p:sp>
        <p:nvSpPr>
          <p:cNvPr id="2" name="标题 1"/>
          <p:cNvSpPr>
            <a:spLocks noGrp="1"/>
          </p:cNvSpPr>
          <p:nvPr>
            <p:ph type="title"/>
          </p:nvPr>
        </p:nvSpPr>
        <p:spPr/>
        <p:txBody>
          <a:bodyPr/>
          <a:lstStyle/>
          <a:p>
            <a:r>
              <a:rPr lang="en-US" altLang="zh-CN" dirty="0" smtClean="0"/>
              <a:t>Staleness Tradeoff: A-BSP</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40</a:t>
            </a:fld>
            <a:endParaRPr lang="en-US" altLang="zh-CN" sz="1600"/>
          </a:p>
        </p:txBody>
      </p:sp>
      <p:sp>
        <p:nvSpPr>
          <p:cNvPr id="11" name="上箭头 10"/>
          <p:cNvSpPr/>
          <p:nvPr/>
        </p:nvSpPr>
        <p:spPr bwMode="auto">
          <a:xfrm>
            <a:off x="3067049" y="1311729"/>
            <a:ext cx="256721" cy="1183821"/>
          </a:xfrm>
          <a:prstGeom prst="upArrow">
            <a:avLst/>
          </a:prstGeom>
          <a:solidFill>
            <a:srgbClr val="FF0000">
              <a:alpha val="33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2" name="上箭头 11"/>
          <p:cNvSpPr/>
          <p:nvPr/>
        </p:nvSpPr>
        <p:spPr bwMode="auto">
          <a:xfrm flipV="1">
            <a:off x="6610350" y="1357084"/>
            <a:ext cx="264885" cy="1386116"/>
          </a:xfrm>
          <a:prstGeom prst="upArrow">
            <a:avLst/>
          </a:prstGeom>
          <a:solidFill>
            <a:srgbClr val="00B050">
              <a:alpha val="33000"/>
            </a:srgb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3410859" y="2044701"/>
            <a:ext cx="1117598" cy="707886"/>
          </a:xfrm>
          <a:prstGeom prst="rect">
            <a:avLst/>
          </a:prstGeom>
          <a:noFill/>
          <a:ln w="38100">
            <a:solidFill>
              <a:srgbClr val="C00000"/>
            </a:solidFill>
          </a:ln>
        </p:spPr>
        <p:txBody>
          <a:bodyPr wrap="square" rtlCol="0">
            <a:spAutoFit/>
          </a:bodyPr>
          <a:lstStyle/>
          <a:p>
            <a:r>
              <a:rPr lang="en-US" altLang="zh-CN" sz="2000" b="0" dirty="0" smtClean="0"/>
              <a:t>slack=0</a:t>
            </a:r>
          </a:p>
          <a:p>
            <a:r>
              <a:rPr lang="en-US" altLang="zh-CN" sz="2000" b="0" dirty="0" smtClean="0"/>
              <a:t>inc </a:t>
            </a:r>
            <a:r>
              <a:rPr lang="en-US" altLang="zh-CN" sz="2000" b="0" dirty="0" err="1" smtClean="0"/>
              <a:t>wpc</a:t>
            </a:r>
            <a:endParaRPr lang="zh-CN" altLang="en-US" sz="2000" b="0" dirty="0"/>
          </a:p>
        </p:txBody>
      </p:sp>
      <p:graphicFrame>
        <p:nvGraphicFramePr>
          <p:cNvPr id="2056" name="Object 8"/>
          <p:cNvGraphicFramePr>
            <a:graphicFrameLocks noChangeAspect="1"/>
          </p:cNvGraphicFramePr>
          <p:nvPr/>
        </p:nvGraphicFramePr>
        <p:xfrm>
          <a:off x="815975" y="3273425"/>
          <a:ext cx="6218238" cy="2978150"/>
        </p:xfrm>
        <a:graphic>
          <a:graphicData uri="http://schemas.openxmlformats.org/presentationml/2006/ole">
            <p:oleObj spid="_x0000_s2056" name="Graph" r:id="rId6" imgW="6217920" imgH="2977920" progId="Origin50.Graph">
              <p:embed/>
            </p:oleObj>
          </a:graphicData>
        </a:graphic>
      </p:graphicFrame>
      <p:cxnSp>
        <p:nvCxnSpPr>
          <p:cNvPr id="15" name="直接连接符 14"/>
          <p:cNvCxnSpPr/>
          <p:nvPr/>
        </p:nvCxnSpPr>
        <p:spPr bwMode="auto">
          <a:xfrm flipH="1">
            <a:off x="2324100" y="4019550"/>
            <a:ext cx="3810000" cy="0"/>
          </a:xfrm>
          <a:prstGeom prst="line">
            <a:avLst/>
          </a:prstGeom>
          <a:solidFill>
            <a:schemeClr val="accent1"/>
          </a:solidFill>
          <a:ln w="50800" cap="flat" cmpd="sng" algn="ctr">
            <a:solidFill>
              <a:srgbClr val="C00000"/>
            </a:solidFill>
            <a:prstDash val="dash"/>
            <a:round/>
            <a:headEnd type="none" w="med" len="med"/>
            <a:tailEnd type="none" w="med" len="med"/>
          </a:ln>
          <a:effectLst/>
        </p:spPr>
      </p:cxnSp>
      <p:cxnSp>
        <p:nvCxnSpPr>
          <p:cNvPr id="14" name="直接连接符 13"/>
          <p:cNvCxnSpPr/>
          <p:nvPr/>
        </p:nvCxnSpPr>
        <p:spPr bwMode="auto">
          <a:xfrm>
            <a:off x="4785360" y="3829050"/>
            <a:ext cx="0" cy="2019300"/>
          </a:xfrm>
          <a:prstGeom prst="line">
            <a:avLst/>
          </a:prstGeom>
          <a:solidFill>
            <a:schemeClr val="accent1"/>
          </a:solidFill>
          <a:ln w="38100" cap="flat" cmpd="sng" algn="ctr">
            <a:solidFill>
              <a:schemeClr val="tx1"/>
            </a:solidFill>
            <a:prstDash val="dash"/>
            <a:round/>
            <a:headEnd type="none" w="med" len="med"/>
            <a:tailEnd type="none" w="med" len="med"/>
          </a:ln>
          <a:effectLst/>
        </p:spPr>
      </p:cxnSp>
      <p:cxnSp>
        <p:nvCxnSpPr>
          <p:cNvPr id="17" name="直接连接符 16"/>
          <p:cNvCxnSpPr/>
          <p:nvPr/>
        </p:nvCxnSpPr>
        <p:spPr bwMode="auto">
          <a:xfrm>
            <a:off x="4569460" y="3829050"/>
            <a:ext cx="0" cy="2076450"/>
          </a:xfrm>
          <a:prstGeom prst="line">
            <a:avLst/>
          </a:prstGeom>
          <a:solidFill>
            <a:schemeClr val="accent1"/>
          </a:solidFill>
          <a:ln w="38100" cap="flat" cmpd="sng" algn="ctr">
            <a:solidFill>
              <a:srgbClr val="FF0000"/>
            </a:solidFill>
            <a:prstDash val="dash"/>
            <a:round/>
            <a:headEnd type="none" w="med" len="med"/>
            <a:tailEnd type="none" w="med" len="med"/>
          </a:ln>
          <a:effectLst/>
        </p:spPr>
      </p:cxnSp>
      <p:sp>
        <p:nvSpPr>
          <p:cNvPr id="19" name="矩形标注 18"/>
          <p:cNvSpPr/>
          <p:nvPr/>
        </p:nvSpPr>
        <p:spPr bwMode="auto">
          <a:xfrm>
            <a:off x="5306796" y="5943601"/>
            <a:ext cx="1847039" cy="666750"/>
          </a:xfrm>
          <a:prstGeom prst="wedgeRectCallout">
            <a:avLst>
              <a:gd name="adj1" fmla="val -77518"/>
              <a:gd name="adj2" fmla="val -61201"/>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Speed up with </a:t>
            </a:r>
            <a:br>
              <a:rPr lang="en-US" altLang="zh-CN" sz="2000" b="0" dirty="0" smtClean="0"/>
            </a:br>
            <a:r>
              <a:rPr lang="en-US" altLang="zh-CN" sz="2000" b="0" dirty="0" smtClean="0"/>
              <a:t>best </a:t>
            </a:r>
            <a:r>
              <a:rPr lang="en-US" altLang="zh-CN" sz="2000" b="0" dirty="0" err="1" smtClean="0"/>
              <a:t>wpc</a:t>
            </a:r>
            <a:endParaRPr lang="en-US" altLang="zh-CN" sz="2000" b="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Takeaway Insight #1</a:t>
            </a:r>
            <a:endParaRPr lang="zh-CN" altLang="en-US" dirty="0"/>
          </a:p>
        </p:txBody>
      </p:sp>
      <p:sp>
        <p:nvSpPr>
          <p:cNvPr id="3" name="内容占位符 2"/>
          <p:cNvSpPr>
            <a:spLocks noGrp="1"/>
          </p:cNvSpPr>
          <p:nvPr>
            <p:ph idx="1"/>
          </p:nvPr>
        </p:nvSpPr>
        <p:spPr/>
        <p:txBody>
          <a:bodyPr/>
          <a:lstStyle/>
          <a:p>
            <a:r>
              <a:rPr lang="en-US" altLang="zh-CN" dirty="0" smtClean="0"/>
              <a:t>Both SSP and A-BSP explicitly control data staleness</a:t>
            </a:r>
          </a:p>
          <a:p>
            <a:pPr lvl="1"/>
            <a:r>
              <a:rPr lang="en-US" altLang="zh-CN" dirty="0" smtClean="0"/>
              <a:t>More data staleness -&gt; iterations faster</a:t>
            </a:r>
          </a:p>
          <a:p>
            <a:pPr lvl="1"/>
            <a:r>
              <a:rPr lang="en-US" altLang="zh-CN" dirty="0" smtClean="0"/>
              <a:t>More data staleness -&gt; iterations less effective</a:t>
            </a:r>
          </a:p>
          <a:p>
            <a:pPr lvl="1"/>
            <a:r>
              <a:rPr lang="en-US" altLang="zh-CN" dirty="0" smtClean="0"/>
              <a:t>Sweet spot balances the two</a:t>
            </a:r>
          </a:p>
          <a:p>
            <a:pPr lvl="1"/>
            <a:endParaRPr lang="en-US" altLang="zh-CN" dirty="0" smtClean="0"/>
          </a:p>
          <a:p>
            <a:r>
              <a:rPr lang="en-US" altLang="zh-CN" dirty="0" smtClean="0"/>
              <a:t>Similar performance</a:t>
            </a:r>
          </a:p>
          <a:p>
            <a:pPr lvl="1"/>
            <a:r>
              <a:rPr lang="en-US" altLang="zh-CN" dirty="0" smtClean="0"/>
              <a:t>Because no stragglers</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41</a:t>
            </a:fld>
            <a:endParaRPr lang="en-US" altLang="zh-CN" sz="16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Introducing Stragglers</a:t>
            </a:r>
            <a:endParaRPr lang="zh-CN" altLang="en-US" dirty="0"/>
          </a:p>
        </p:txBody>
      </p:sp>
      <p:sp>
        <p:nvSpPr>
          <p:cNvPr id="3" name="内容占位符 2"/>
          <p:cNvSpPr>
            <a:spLocks noGrp="1"/>
          </p:cNvSpPr>
          <p:nvPr>
            <p:ph idx="1"/>
          </p:nvPr>
        </p:nvSpPr>
        <p:spPr/>
        <p:txBody>
          <a:bodyPr/>
          <a:lstStyle/>
          <a:p>
            <a:r>
              <a:rPr lang="en-US" altLang="zh-CN" dirty="0" smtClean="0"/>
              <a:t>Experiments on two types of stragglers</a:t>
            </a:r>
          </a:p>
          <a:p>
            <a:pPr lvl="1"/>
            <a:r>
              <a:rPr lang="en-US" altLang="zh-CN" dirty="0" smtClean="0"/>
              <a:t>Stragglers caused by delays</a:t>
            </a:r>
          </a:p>
          <a:p>
            <a:pPr lvl="1"/>
            <a:r>
              <a:rPr lang="en-US" altLang="zh-CN" dirty="0" smtClean="0"/>
              <a:t>Stragglers caused by background activities</a:t>
            </a:r>
          </a:p>
          <a:p>
            <a:endParaRPr lang="en-US" altLang="zh-CN" dirty="0" smtClean="0"/>
          </a:p>
          <a:p>
            <a:r>
              <a:rPr lang="en-US" altLang="zh-CN" dirty="0" smtClean="0"/>
              <a:t>Compare the behavior of SSP VS A-BSP</a:t>
            </a:r>
          </a:p>
          <a:p>
            <a:pPr lvl="1"/>
            <a:r>
              <a:rPr lang="en-US" altLang="zh-CN" dirty="0" smtClean="0"/>
              <a:t>With the same data staleness bound</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42</a:t>
            </a:fld>
            <a:endParaRPr lang="en-US" altLang="zh-CN" sz="16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Stragglers: Delay</a:t>
            </a:r>
            <a:endParaRPr lang="zh-CN" altLang="en-US" dirty="0"/>
          </a:p>
        </p:txBody>
      </p:sp>
      <p:sp>
        <p:nvSpPr>
          <p:cNvPr id="3" name="内容占位符 2"/>
          <p:cNvSpPr>
            <a:spLocks noGrp="1"/>
          </p:cNvSpPr>
          <p:nvPr>
            <p:ph idx="1"/>
          </p:nvPr>
        </p:nvSpPr>
        <p:spPr/>
        <p:txBody>
          <a:bodyPr/>
          <a:lstStyle/>
          <a:p>
            <a:r>
              <a:rPr lang="en-US" altLang="zh-CN" dirty="0" smtClean="0"/>
              <a:t>Delaying some threads</a:t>
            </a:r>
          </a:p>
          <a:p>
            <a:pPr lvl="1"/>
            <a:r>
              <a:rPr lang="en-US" altLang="zh-CN" dirty="0" smtClean="0"/>
              <a:t>Artificially introduce stragglers to the system</a:t>
            </a:r>
          </a:p>
          <a:p>
            <a:pPr lvl="1"/>
            <a:r>
              <a:rPr lang="en-US" altLang="zh-CN" dirty="0" smtClean="0"/>
              <a:t>Have some threads sleep() for a time</a:t>
            </a:r>
          </a:p>
          <a:p>
            <a:endParaRPr lang="en-US" altLang="zh-CN" dirty="0" smtClean="0"/>
          </a:p>
          <a:p>
            <a:r>
              <a:rPr lang="en-US" altLang="zh-CN" dirty="0" smtClean="0"/>
              <a:t>Experiment setup</a:t>
            </a:r>
          </a:p>
          <a:p>
            <a:pPr lvl="1"/>
            <a:r>
              <a:rPr lang="en-US" altLang="zh-CN" dirty="0" smtClean="0"/>
              <a:t>Threads sleep “d” seconds in turn</a:t>
            </a:r>
          </a:p>
          <a:p>
            <a:pPr lvl="2"/>
            <a:r>
              <a:rPr lang="en-US" altLang="zh-CN" dirty="0" smtClean="0"/>
              <a:t>Threads of machine “</a:t>
            </a:r>
            <a:r>
              <a:rPr lang="en-US" altLang="zh-CN" dirty="0" err="1" smtClean="0"/>
              <a:t>i</a:t>
            </a:r>
            <a:r>
              <a:rPr lang="en-US" altLang="zh-CN" dirty="0" smtClean="0"/>
              <a:t>” sleep at iteration “</a:t>
            </a:r>
            <a:r>
              <a:rPr lang="en-US" altLang="zh-CN" dirty="0" err="1" smtClean="0"/>
              <a:t>i</a:t>
            </a:r>
            <a:r>
              <a:rPr lang="en-US" altLang="zh-CN" dirty="0" smtClean="0"/>
              <a:t>”</a:t>
            </a:r>
          </a:p>
          <a:p>
            <a:pPr lvl="1"/>
            <a:r>
              <a:rPr lang="en-US" altLang="zh-CN" dirty="0" smtClean="0"/>
              <a:t>Compare influence of different “d”</a:t>
            </a:r>
          </a:p>
          <a:p>
            <a:pPr lvl="1"/>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43</a:t>
            </a:fld>
            <a:endParaRPr lang="en-US" altLang="zh-CN" sz="16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Stragglers: Delay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44</a:t>
            </a:fld>
            <a:endParaRPr lang="en-US" altLang="zh-CN" sz="1600"/>
          </a:p>
        </p:txBody>
      </p:sp>
      <p:pic>
        <p:nvPicPr>
          <p:cNvPr id="143362" name="Picture 2"/>
          <p:cNvPicPr>
            <a:picLocks noChangeAspect="1" noChangeArrowheads="1"/>
          </p:cNvPicPr>
          <p:nvPr/>
        </p:nvPicPr>
        <p:blipFill>
          <a:blip r:embed="rId3" cstate="print"/>
          <a:srcRect/>
          <a:stretch>
            <a:fillRect/>
          </a:stretch>
        </p:blipFill>
        <p:spPr bwMode="auto">
          <a:xfrm>
            <a:off x="0" y="1260000"/>
            <a:ext cx="9178426" cy="5101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3" cstate="print"/>
          <a:srcRect/>
          <a:stretch>
            <a:fillRect/>
          </a:stretch>
        </p:blipFill>
        <p:spPr bwMode="auto">
          <a:xfrm>
            <a:off x="0" y="1260000"/>
            <a:ext cx="9178426" cy="510138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Stragglers: Delay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45</a:t>
            </a:fld>
            <a:endParaRPr lang="en-US" altLang="zh-CN" sz="1600"/>
          </a:p>
        </p:txBody>
      </p:sp>
      <p:sp>
        <p:nvSpPr>
          <p:cNvPr id="8" name="矩形标注 7"/>
          <p:cNvSpPr/>
          <p:nvPr/>
        </p:nvSpPr>
        <p:spPr bwMode="auto">
          <a:xfrm>
            <a:off x="1306296" y="4347033"/>
            <a:ext cx="2075543" cy="967917"/>
          </a:xfrm>
          <a:prstGeom prst="wedgeRectCallout">
            <a:avLst>
              <a:gd name="adj1" fmla="val 5423"/>
              <a:gd name="adj2" fmla="val -129204"/>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 slow down: d/8 per </a:t>
            </a:r>
            <a:r>
              <a:rPr lang="en-US" altLang="zh-CN" sz="2000" b="0" dirty="0" err="1" smtClean="0"/>
              <a:t>iter</a:t>
            </a:r>
            <a:r>
              <a:rPr lang="en-US" altLang="zh-CN" sz="2000" b="0" dirty="0" smtClean="0"/>
              <a:t/>
            </a:r>
            <a:br>
              <a:rPr lang="en-US" altLang="zh-CN" sz="2000" b="0" dirty="0" smtClean="0"/>
            </a:br>
            <a:r>
              <a:rPr lang="en-US" altLang="zh-CN" sz="2000" b="0" dirty="0" smtClean="0"/>
              <a:t>on 8 machines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Stragglers: Delay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46</a:t>
            </a:fld>
            <a:endParaRPr lang="en-US" altLang="zh-CN" sz="1600"/>
          </a:p>
        </p:txBody>
      </p:sp>
      <p:pic>
        <p:nvPicPr>
          <p:cNvPr id="156674" name="Picture 2"/>
          <p:cNvPicPr>
            <a:picLocks noChangeAspect="1" noChangeArrowheads="1"/>
          </p:cNvPicPr>
          <p:nvPr/>
        </p:nvPicPr>
        <p:blipFill>
          <a:blip r:embed="rId3" cstate="print"/>
          <a:srcRect/>
          <a:stretch>
            <a:fillRect/>
          </a:stretch>
        </p:blipFill>
        <p:spPr bwMode="auto">
          <a:xfrm>
            <a:off x="0" y="1260000"/>
            <a:ext cx="9178426" cy="5101380"/>
          </a:xfrm>
          <a:prstGeom prst="rect">
            <a:avLst/>
          </a:prstGeom>
          <a:noFill/>
          <a:ln w="9525">
            <a:noFill/>
            <a:miter lim="800000"/>
            <a:headEnd/>
            <a:tailEnd/>
          </a:ln>
          <a:effectLst/>
        </p:spPr>
      </p:pic>
      <p:sp>
        <p:nvSpPr>
          <p:cNvPr id="8" name="矩形标注 7"/>
          <p:cNvSpPr/>
          <p:nvPr/>
        </p:nvSpPr>
        <p:spPr bwMode="auto">
          <a:xfrm>
            <a:off x="1306296" y="4347033"/>
            <a:ext cx="2075543" cy="967917"/>
          </a:xfrm>
          <a:prstGeom prst="wedgeRectCallout">
            <a:avLst>
              <a:gd name="adj1" fmla="val 5423"/>
              <a:gd name="adj2" fmla="val -129204"/>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 slow down: d/8 per </a:t>
            </a:r>
            <a:r>
              <a:rPr lang="en-US" altLang="zh-CN" sz="2000" b="0" dirty="0" err="1" smtClean="0"/>
              <a:t>iter</a:t>
            </a:r>
            <a:r>
              <a:rPr lang="en-US" altLang="zh-CN" sz="2000" b="0" dirty="0" smtClean="0"/>
              <a:t/>
            </a:r>
            <a:br>
              <a:rPr lang="en-US" altLang="zh-CN" sz="2000" b="0" dirty="0" smtClean="0"/>
            </a:br>
            <a:r>
              <a:rPr lang="en-US" altLang="zh-CN" sz="2000" b="0" dirty="0" smtClean="0"/>
              <a:t>on 8 machines</a:t>
            </a:r>
          </a:p>
        </p:txBody>
      </p:sp>
      <p:sp>
        <p:nvSpPr>
          <p:cNvPr id="9" name="矩形标注 8"/>
          <p:cNvSpPr/>
          <p:nvPr/>
        </p:nvSpPr>
        <p:spPr bwMode="auto">
          <a:xfrm>
            <a:off x="4499438" y="1049568"/>
            <a:ext cx="2249714" cy="754737"/>
          </a:xfrm>
          <a:prstGeom prst="wedgeRectCallout">
            <a:avLst>
              <a:gd name="adj1" fmla="val -164"/>
              <a:gd name="adj2" fmla="val 124643"/>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A-BSP slow down: d/2 per </a:t>
            </a:r>
            <a:r>
              <a:rPr lang="en-US" altLang="zh-CN" sz="2000" b="0" dirty="0" err="1" smtClean="0"/>
              <a:t>iter</a:t>
            </a:r>
            <a:endParaRPr kumimoji="0" lang="zh-CN" altLang="en-US"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3" cstate="print"/>
          <a:srcRect/>
          <a:stretch>
            <a:fillRect/>
          </a:stretch>
        </p:blipFill>
        <p:spPr bwMode="auto">
          <a:xfrm>
            <a:off x="0" y="1260000"/>
            <a:ext cx="9178426" cy="510138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Stragglers: Delay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47</a:t>
            </a:fld>
            <a:endParaRPr lang="en-US" altLang="zh-CN" sz="1600"/>
          </a:p>
        </p:txBody>
      </p:sp>
      <p:sp>
        <p:nvSpPr>
          <p:cNvPr id="8" name="矩形标注 7"/>
          <p:cNvSpPr/>
          <p:nvPr/>
        </p:nvSpPr>
        <p:spPr bwMode="auto">
          <a:xfrm>
            <a:off x="1306296" y="4347033"/>
            <a:ext cx="2075543" cy="967917"/>
          </a:xfrm>
          <a:prstGeom prst="wedgeRectCallout">
            <a:avLst>
              <a:gd name="adj1" fmla="val 5423"/>
              <a:gd name="adj2" fmla="val -129204"/>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 slow down: d/8 per </a:t>
            </a:r>
            <a:r>
              <a:rPr lang="en-US" altLang="zh-CN" sz="2000" b="0" dirty="0" err="1" smtClean="0"/>
              <a:t>iter</a:t>
            </a:r>
            <a:r>
              <a:rPr lang="en-US" altLang="zh-CN" sz="2000" b="0" dirty="0" smtClean="0"/>
              <a:t/>
            </a:r>
            <a:br>
              <a:rPr lang="en-US" altLang="zh-CN" sz="2000" b="0" dirty="0" smtClean="0"/>
            </a:br>
            <a:r>
              <a:rPr lang="en-US" altLang="zh-CN" sz="2000" b="0" dirty="0" smtClean="0"/>
              <a:t>on 8 machines</a:t>
            </a:r>
          </a:p>
        </p:txBody>
      </p:sp>
      <p:sp>
        <p:nvSpPr>
          <p:cNvPr id="9" name="矩形标注 8"/>
          <p:cNvSpPr/>
          <p:nvPr/>
        </p:nvSpPr>
        <p:spPr bwMode="auto">
          <a:xfrm>
            <a:off x="1480463" y="1705431"/>
            <a:ext cx="1901374" cy="1081308"/>
          </a:xfrm>
          <a:prstGeom prst="wedgeRectCallout">
            <a:avLst>
              <a:gd name="adj1" fmla="val -1737"/>
              <a:gd name="adj2" fmla="val 96267"/>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SSP tolerates transient stragglers</a:t>
            </a:r>
            <a:endParaRPr kumimoji="0" lang="zh-CN" altLang="en-US" sz="2000" b="0" i="0" u="none" strike="noStrike" cap="none" normalizeH="0" baseline="0" dirty="0" smtClean="0">
              <a:ln>
                <a:noFill/>
              </a:ln>
              <a:solidFill>
                <a:schemeClr val="tx1"/>
              </a:solidFill>
              <a:effectLst/>
              <a:latin typeface="Arial" charset="0"/>
            </a:endParaRPr>
          </a:p>
        </p:txBody>
      </p:sp>
      <p:sp>
        <p:nvSpPr>
          <p:cNvPr id="10" name="矩形标注 9"/>
          <p:cNvSpPr/>
          <p:nvPr/>
        </p:nvSpPr>
        <p:spPr bwMode="auto">
          <a:xfrm>
            <a:off x="4499438" y="1049568"/>
            <a:ext cx="2249714" cy="754737"/>
          </a:xfrm>
          <a:prstGeom prst="wedgeRectCallout">
            <a:avLst>
              <a:gd name="adj1" fmla="val -164"/>
              <a:gd name="adj2" fmla="val 124643"/>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A-BSP slow down: d/2 per </a:t>
            </a:r>
            <a:r>
              <a:rPr lang="en-US" altLang="zh-CN" sz="2000" b="0" dirty="0" err="1" smtClean="0"/>
              <a:t>iter</a:t>
            </a:r>
            <a:endParaRPr kumimoji="0" lang="zh-CN" altLang="en-US"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Stragglers: Bg. Work</a:t>
            </a:r>
            <a:endParaRPr lang="zh-CN" altLang="en-US" dirty="0"/>
          </a:p>
        </p:txBody>
      </p:sp>
      <p:sp>
        <p:nvSpPr>
          <p:cNvPr id="3" name="内容占位符 2"/>
          <p:cNvSpPr>
            <a:spLocks noGrp="1"/>
          </p:cNvSpPr>
          <p:nvPr>
            <p:ph idx="1"/>
          </p:nvPr>
        </p:nvSpPr>
        <p:spPr/>
        <p:txBody>
          <a:bodyPr/>
          <a:lstStyle/>
          <a:p>
            <a:r>
              <a:rPr lang="en-US" altLang="zh-CN" dirty="0" smtClean="0"/>
              <a:t>Stragglers caused by background disrupting</a:t>
            </a:r>
          </a:p>
          <a:p>
            <a:pPr lvl="1"/>
            <a:r>
              <a:rPr lang="en-US" altLang="zh-CN" dirty="0" smtClean="0"/>
              <a:t>Fairly common in large, shared clusters</a:t>
            </a:r>
          </a:p>
          <a:p>
            <a:r>
              <a:rPr lang="en-US" altLang="zh-CN" dirty="0" smtClean="0"/>
              <a:t>Experiment setup</a:t>
            </a:r>
          </a:p>
          <a:p>
            <a:pPr lvl="1"/>
            <a:r>
              <a:rPr lang="en-US" altLang="zh-CN" dirty="0" smtClean="0"/>
              <a:t>One disrupter process per machine</a:t>
            </a:r>
          </a:p>
          <a:p>
            <a:pPr lvl="2"/>
            <a:r>
              <a:rPr lang="en-US" altLang="zh-CN" dirty="0" smtClean="0"/>
              <a:t>Same number of threads as the client process</a:t>
            </a:r>
          </a:p>
          <a:p>
            <a:pPr lvl="2"/>
            <a:r>
              <a:rPr lang="en-US" altLang="zh-CN" dirty="0" smtClean="0"/>
              <a:t>Should slow down the computation by 50%</a:t>
            </a:r>
          </a:p>
          <a:p>
            <a:pPr lvl="1"/>
            <a:r>
              <a:rPr lang="en-US" altLang="zh-CN" dirty="0" smtClean="0"/>
              <a:t>Work or sleep randomly at each time slot</a:t>
            </a:r>
          </a:p>
          <a:p>
            <a:pPr lvl="2"/>
            <a:r>
              <a:rPr lang="en-US" altLang="zh-CN" dirty="0" smtClean="0"/>
              <a:t>10% work, 90% sleep</a:t>
            </a:r>
          </a:p>
          <a:p>
            <a:pPr lvl="2"/>
            <a:r>
              <a:rPr lang="en-US" altLang="zh-CN" dirty="0" smtClean="0"/>
              <a:t>Length of each time slot is “t” seconds</a:t>
            </a:r>
          </a:p>
          <a:p>
            <a:pPr lvl="1"/>
            <a:r>
              <a:rPr lang="en-US" altLang="zh-CN" dirty="0" smtClean="0"/>
              <a:t>Experiment on 32 </a:t>
            </a:r>
            <a:r>
              <a:rPr lang="en-US" altLang="zh-CN" dirty="0" err="1" smtClean="0"/>
              <a:t>vCloud</a:t>
            </a:r>
            <a:r>
              <a:rPr lang="en-US" altLang="zh-CN" dirty="0" smtClean="0"/>
              <a:t> machines </a:t>
            </a:r>
          </a:p>
          <a:p>
            <a:pPr lvl="2"/>
            <a:r>
              <a:rPr lang="en-US" altLang="zh-CN" dirty="0" smtClean="0"/>
              <a:t>Each with 8 cores &amp; 23GB RAM</a:t>
            </a:r>
          </a:p>
          <a:p>
            <a:pPr lvl="2"/>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48</a:t>
            </a:fld>
            <a:endParaRPr lang="en-US" altLang="zh-CN" sz="16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Stragglers: Bg. Work (Results)</a:t>
            </a:r>
            <a:endParaRPr lang="zh-CN" altLang="en-US" dirty="0"/>
          </a:p>
        </p:txBody>
      </p:sp>
      <p:sp>
        <p:nvSpPr>
          <p:cNvPr id="3" name="内容占位符 2"/>
          <p:cNvSpPr>
            <a:spLocks noGrp="1"/>
          </p:cNvSpPr>
          <p:nvPr>
            <p:ph idx="1"/>
          </p:nvPr>
        </p:nvSpPr>
        <p:spPr/>
        <p:txBody>
          <a:bodyPr/>
          <a:lstStyle/>
          <a:p>
            <a:pPr lvl="1"/>
            <a:endParaRPr lang="zh-CN" altLang="en-US" dirty="0" smtClean="0"/>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49</a:t>
            </a:fld>
            <a:endParaRPr lang="en-US" altLang="zh-CN" sz="1600"/>
          </a:p>
        </p:txBody>
      </p:sp>
      <p:pic>
        <p:nvPicPr>
          <p:cNvPr id="141314" name="Picture 2"/>
          <p:cNvPicPr>
            <a:picLocks noChangeAspect="1" noChangeArrowheads="1"/>
          </p:cNvPicPr>
          <p:nvPr/>
        </p:nvPicPr>
        <p:blipFill>
          <a:blip r:embed="rId3" cstate="print"/>
          <a:srcRect/>
          <a:stretch>
            <a:fillRect/>
          </a:stretch>
        </p:blipFill>
        <p:spPr bwMode="auto">
          <a:xfrm>
            <a:off x="0" y="1080000"/>
            <a:ext cx="9098337" cy="47676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Analytics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a:t>
            </a:fld>
            <a:endParaRPr lang="en-US" altLang="zh-CN" sz="1600"/>
          </a:p>
        </p:txBody>
      </p:sp>
      <p:sp>
        <p:nvSpPr>
          <p:cNvPr id="51" name="矩形 50"/>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52" name="组合 31"/>
          <p:cNvGrpSpPr/>
          <p:nvPr/>
        </p:nvGrpSpPr>
        <p:grpSpPr>
          <a:xfrm>
            <a:off x="3256077" y="1577806"/>
            <a:ext cx="2294965" cy="896474"/>
            <a:chOff x="3442447" y="2438412"/>
            <a:chExt cx="2294965" cy="896474"/>
          </a:xfrm>
        </p:grpSpPr>
        <p:sp>
          <p:nvSpPr>
            <p:cNvPr id="53" name="圆角矩形 52"/>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4" name="任意多边形 53"/>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55" name="组合 32"/>
          <p:cNvGrpSpPr/>
          <p:nvPr/>
        </p:nvGrpSpPr>
        <p:grpSpPr>
          <a:xfrm>
            <a:off x="3265040" y="2788042"/>
            <a:ext cx="2294965" cy="896474"/>
            <a:chOff x="3442447" y="2438412"/>
            <a:chExt cx="2294965" cy="896474"/>
          </a:xfrm>
        </p:grpSpPr>
        <p:sp>
          <p:nvSpPr>
            <p:cNvPr id="56" name="圆角矩形 55"/>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7" name="任意多边形 56"/>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58" name="组合 42"/>
          <p:cNvGrpSpPr/>
          <p:nvPr/>
        </p:nvGrpSpPr>
        <p:grpSpPr>
          <a:xfrm>
            <a:off x="3238147" y="4034129"/>
            <a:ext cx="2294965" cy="896474"/>
            <a:chOff x="3442447" y="2438412"/>
            <a:chExt cx="2294965" cy="896474"/>
          </a:xfrm>
        </p:grpSpPr>
        <p:sp>
          <p:nvSpPr>
            <p:cNvPr id="59" name="圆角矩形 58"/>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0" name="任意多边形 59"/>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61" name="组合 70"/>
          <p:cNvGrpSpPr/>
          <p:nvPr/>
        </p:nvGrpSpPr>
        <p:grpSpPr>
          <a:xfrm>
            <a:off x="878541" y="3973067"/>
            <a:ext cx="2157999" cy="1029238"/>
            <a:chOff x="878541" y="3973067"/>
            <a:chExt cx="2157999" cy="1029238"/>
          </a:xfrm>
        </p:grpSpPr>
        <p:sp>
          <p:nvSpPr>
            <p:cNvPr id="64" name="右箭头 63"/>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65" name="组合 62"/>
            <p:cNvGrpSpPr/>
            <p:nvPr/>
          </p:nvGrpSpPr>
          <p:grpSpPr>
            <a:xfrm>
              <a:off x="878541" y="3973067"/>
              <a:ext cx="1284088" cy="1029238"/>
              <a:chOff x="878541" y="3973067"/>
              <a:chExt cx="1284088" cy="1029238"/>
            </a:xfrm>
          </p:grpSpPr>
          <p:grpSp>
            <p:nvGrpSpPr>
              <p:cNvPr id="66" name="组合 61"/>
              <p:cNvGrpSpPr/>
              <p:nvPr/>
            </p:nvGrpSpPr>
            <p:grpSpPr>
              <a:xfrm>
                <a:off x="1179961" y="3973067"/>
                <a:ext cx="982668" cy="1029238"/>
                <a:chOff x="1179961" y="3973067"/>
                <a:chExt cx="982668" cy="1029238"/>
              </a:xfrm>
            </p:grpSpPr>
            <p:sp>
              <p:nvSpPr>
                <p:cNvPr id="70" name="矩形 13"/>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91" name="直接连接符 90"/>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67" name="组合 47"/>
              <p:cNvGrpSpPr/>
              <p:nvPr/>
            </p:nvGrpSpPr>
            <p:grpSpPr>
              <a:xfrm>
                <a:off x="878541" y="4231340"/>
                <a:ext cx="537888" cy="502024"/>
                <a:chOff x="878541" y="1757082"/>
                <a:chExt cx="537888" cy="2940424"/>
              </a:xfrm>
            </p:grpSpPr>
            <p:cxnSp>
              <p:nvCxnSpPr>
                <p:cNvPr id="68" name="直接箭头连接符 67"/>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69" name="任意多边形 68"/>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92" name="组合 71"/>
          <p:cNvGrpSpPr/>
          <p:nvPr/>
        </p:nvGrpSpPr>
        <p:grpSpPr>
          <a:xfrm>
            <a:off x="887506" y="2780762"/>
            <a:ext cx="2157999" cy="1029238"/>
            <a:chOff x="878541" y="3973067"/>
            <a:chExt cx="2157999" cy="1029238"/>
          </a:xfrm>
        </p:grpSpPr>
        <p:sp>
          <p:nvSpPr>
            <p:cNvPr id="93" name="右箭头 92"/>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94" name="组合 62"/>
            <p:cNvGrpSpPr/>
            <p:nvPr/>
          </p:nvGrpSpPr>
          <p:grpSpPr>
            <a:xfrm>
              <a:off x="878541" y="3973067"/>
              <a:ext cx="1284088" cy="1029238"/>
              <a:chOff x="878541" y="3973067"/>
              <a:chExt cx="1284088" cy="1029238"/>
            </a:xfrm>
          </p:grpSpPr>
          <p:grpSp>
            <p:nvGrpSpPr>
              <p:cNvPr id="95" name="组合 61"/>
              <p:cNvGrpSpPr/>
              <p:nvPr/>
            </p:nvGrpSpPr>
            <p:grpSpPr>
              <a:xfrm>
                <a:off x="1179961" y="3973067"/>
                <a:ext cx="982668" cy="1029238"/>
                <a:chOff x="1179961" y="3973067"/>
                <a:chExt cx="982668" cy="1029238"/>
              </a:xfrm>
            </p:grpSpPr>
            <p:sp>
              <p:nvSpPr>
                <p:cNvPr id="99" name="矩形 98"/>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100" name="直接连接符 99"/>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96" name="组合 47"/>
              <p:cNvGrpSpPr/>
              <p:nvPr/>
            </p:nvGrpSpPr>
            <p:grpSpPr>
              <a:xfrm>
                <a:off x="878541" y="4231340"/>
                <a:ext cx="537888" cy="502024"/>
                <a:chOff x="878541" y="1757082"/>
                <a:chExt cx="537888" cy="2940424"/>
              </a:xfrm>
            </p:grpSpPr>
            <p:cxnSp>
              <p:nvCxnSpPr>
                <p:cNvPr id="97" name="直接箭头连接符 96"/>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98" name="任意多边形 97"/>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01" name="组合 80"/>
          <p:cNvGrpSpPr/>
          <p:nvPr/>
        </p:nvGrpSpPr>
        <p:grpSpPr>
          <a:xfrm>
            <a:off x="887506" y="1543630"/>
            <a:ext cx="2157999" cy="1029238"/>
            <a:chOff x="878541" y="3973067"/>
            <a:chExt cx="2157999" cy="1029238"/>
          </a:xfrm>
        </p:grpSpPr>
        <p:sp>
          <p:nvSpPr>
            <p:cNvPr id="102" name="右箭头 101"/>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03" name="组合 62"/>
            <p:cNvGrpSpPr/>
            <p:nvPr/>
          </p:nvGrpSpPr>
          <p:grpSpPr>
            <a:xfrm>
              <a:off x="878541" y="3973067"/>
              <a:ext cx="1284088" cy="1029238"/>
              <a:chOff x="878541" y="3973067"/>
              <a:chExt cx="1284088" cy="1029238"/>
            </a:xfrm>
          </p:grpSpPr>
          <p:grpSp>
            <p:nvGrpSpPr>
              <p:cNvPr id="104" name="组合 61"/>
              <p:cNvGrpSpPr/>
              <p:nvPr/>
            </p:nvGrpSpPr>
            <p:grpSpPr>
              <a:xfrm>
                <a:off x="1179961" y="3973067"/>
                <a:ext cx="982668" cy="1029238"/>
                <a:chOff x="1179961" y="3973067"/>
                <a:chExt cx="982668" cy="1029238"/>
              </a:xfrm>
            </p:grpSpPr>
            <p:sp>
              <p:nvSpPr>
                <p:cNvPr id="108" name="矩形 107"/>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109" name="直接连接符 108"/>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105" name="组合 47"/>
              <p:cNvGrpSpPr/>
              <p:nvPr/>
            </p:nvGrpSpPr>
            <p:grpSpPr>
              <a:xfrm>
                <a:off x="878541" y="4231340"/>
                <a:ext cx="537888" cy="502024"/>
                <a:chOff x="878541" y="1757082"/>
                <a:chExt cx="537888" cy="2940424"/>
              </a:xfrm>
            </p:grpSpPr>
            <p:cxnSp>
              <p:nvCxnSpPr>
                <p:cNvPr id="106" name="直接箭头连接符 105"/>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7" name="任意多边形 106"/>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110" name="TextBox 109"/>
          <p:cNvSpPr txBox="1"/>
          <p:nvPr/>
        </p:nvSpPr>
        <p:spPr>
          <a:xfrm>
            <a:off x="609600" y="5265779"/>
            <a:ext cx="2362200" cy="830997"/>
          </a:xfrm>
          <a:prstGeom prst="rect">
            <a:avLst/>
          </a:prstGeom>
          <a:noFill/>
        </p:spPr>
        <p:txBody>
          <a:bodyPr wrap="square" rtlCol="0">
            <a:spAutoFit/>
          </a:bodyPr>
          <a:lstStyle/>
          <a:p>
            <a:pPr algn="ctr"/>
            <a:r>
              <a:rPr lang="en-US" altLang="zh-CN" sz="2400" b="0" dirty="0" smtClean="0"/>
              <a:t>Partitioned input data</a:t>
            </a:r>
            <a:endParaRPr lang="zh-CN" altLang="en-US" sz="2400" b="0" dirty="0"/>
          </a:p>
        </p:txBody>
      </p:sp>
      <p:sp>
        <p:nvSpPr>
          <p:cNvPr id="111" name="TextBox 110"/>
          <p:cNvSpPr txBox="1"/>
          <p:nvPr/>
        </p:nvSpPr>
        <p:spPr>
          <a:xfrm>
            <a:off x="3007360" y="5273045"/>
            <a:ext cx="3088640" cy="830997"/>
          </a:xfrm>
          <a:prstGeom prst="rect">
            <a:avLst/>
          </a:prstGeom>
          <a:noFill/>
        </p:spPr>
        <p:txBody>
          <a:bodyPr wrap="square" rtlCol="0">
            <a:spAutoFit/>
          </a:bodyPr>
          <a:lstStyle/>
          <a:p>
            <a:pPr algn="ctr"/>
            <a:r>
              <a:rPr lang="en-US" altLang="zh-CN" sz="2400" b="0" dirty="0" smtClean="0"/>
              <a:t>Parallel iterative program</a:t>
            </a:r>
            <a:endParaRPr lang="zh-CN" altLang="en-US" sz="2400" b="0" dirty="0" smtClean="0"/>
          </a:p>
        </p:txBody>
      </p:sp>
      <p:sp>
        <p:nvSpPr>
          <p:cNvPr id="112" name="TextBox 111"/>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sp>
        <p:nvSpPr>
          <p:cNvPr id="113" name="左右箭头 112"/>
          <p:cNvSpPr/>
          <p:nvPr/>
        </p:nvSpPr>
        <p:spPr bwMode="auto">
          <a:xfrm>
            <a:off x="5678906" y="3007896"/>
            <a:ext cx="98658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4" name="左右箭头 113"/>
          <p:cNvSpPr/>
          <p:nvPr/>
        </p:nvSpPr>
        <p:spPr bwMode="auto">
          <a:xfrm rot="2191145">
            <a:off x="5653700" y="2153354"/>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5" name="左右箭头 114"/>
          <p:cNvSpPr/>
          <p:nvPr/>
        </p:nvSpPr>
        <p:spPr bwMode="auto">
          <a:xfrm rot="19520338">
            <a:off x="5589532" y="4014238"/>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90" name="TextBox 89"/>
          <p:cNvSpPr txBox="1"/>
          <p:nvPr/>
        </p:nvSpPr>
        <p:spPr>
          <a:xfrm>
            <a:off x="6284494" y="1409032"/>
            <a:ext cx="2454443" cy="3785652"/>
          </a:xfrm>
          <a:prstGeom prst="rect">
            <a:avLst/>
          </a:prstGeom>
          <a:solidFill>
            <a:schemeClr val="bg1">
              <a:alpha val="51000"/>
            </a:schemeClr>
          </a:solidFill>
          <a:ln w="38100">
            <a:solidFill>
              <a:schemeClr val="tx1"/>
            </a:solidFill>
            <a:prstDash val="dash"/>
          </a:ln>
        </p:spPr>
        <p:txBody>
          <a:bodyPr wrap="square" rtlCol="0">
            <a:spAutoFit/>
          </a:bodyPr>
          <a:lstStyle/>
          <a:p>
            <a:pPr algn="ctr"/>
            <a:endParaRPr lang="en-US" altLang="zh-CN" sz="2400" dirty="0" smtClean="0"/>
          </a:p>
          <a:p>
            <a:pPr algn="ctr"/>
            <a:endParaRPr lang="en-US" altLang="zh-CN" dirty="0" smtClean="0"/>
          </a:p>
          <a:p>
            <a:pPr algn="ctr"/>
            <a:endParaRPr lang="en-US" altLang="zh-CN" dirty="0" smtClean="0"/>
          </a:p>
          <a:p>
            <a:pPr algn="ctr"/>
            <a:r>
              <a:rPr lang="en-US" altLang="zh-CN" dirty="0" smtClean="0"/>
              <a:t>Parameter server</a:t>
            </a:r>
          </a:p>
          <a:p>
            <a:pPr algn="ctr"/>
            <a:endParaRPr lang="en-US" altLang="zh-CN" dirty="0" smtClean="0"/>
          </a:p>
          <a:p>
            <a:pPr algn="ctr"/>
            <a:endParaRPr lang="en-US" altLang="zh-CN" dirty="0" smtClean="0"/>
          </a:p>
          <a:p>
            <a:pPr algn="ctr"/>
            <a:endParaRPr lang="zh-CN"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cstate="print"/>
          <a:srcRect/>
          <a:stretch>
            <a:fillRect/>
          </a:stretch>
        </p:blipFill>
        <p:spPr bwMode="auto">
          <a:xfrm>
            <a:off x="0" y="1080000"/>
            <a:ext cx="9098337" cy="476763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Stragglers: Bg. Work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50</a:t>
            </a:fld>
            <a:endParaRPr lang="en-US" altLang="zh-CN" sz="1600"/>
          </a:p>
        </p:txBody>
      </p:sp>
      <p:sp>
        <p:nvSpPr>
          <p:cNvPr id="8" name="矩形标注 7"/>
          <p:cNvSpPr/>
          <p:nvPr/>
        </p:nvSpPr>
        <p:spPr bwMode="auto">
          <a:xfrm>
            <a:off x="6850742" y="3381836"/>
            <a:ext cx="2061029" cy="1291766"/>
          </a:xfrm>
          <a:prstGeom prst="wedgeRectCallout">
            <a:avLst>
              <a:gd name="adj1" fmla="val -65703"/>
              <a:gd name="adj2" fmla="val 53987"/>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Ideally </a:t>
            </a:r>
            <a:r>
              <a:rPr kumimoji="0" lang="en-US" altLang="zh-CN" sz="2000" b="0" i="0" u="none" strike="noStrike" cap="none" normalizeH="0" baseline="0" dirty="0" smtClean="0">
                <a:ln>
                  <a:noFill/>
                </a:ln>
                <a:solidFill>
                  <a:schemeClr val="tx1"/>
                </a:solidFill>
                <a:effectLst/>
                <a:latin typeface="Arial" charset="0"/>
              </a:rPr>
              <a:t>5%, because 50% slow</a:t>
            </a:r>
            <a:r>
              <a:rPr kumimoji="0" lang="en-US" altLang="zh-CN" sz="2000" b="0" i="0" u="none" strike="noStrike" cap="none" normalizeH="0" dirty="0" smtClean="0">
                <a:ln>
                  <a:noFill/>
                </a:ln>
                <a:solidFill>
                  <a:schemeClr val="tx1"/>
                </a:solidFill>
                <a:effectLst/>
                <a:latin typeface="Arial" charset="0"/>
              </a:rPr>
              <a:t> down with 10% probability</a:t>
            </a:r>
            <a:endParaRPr kumimoji="0" lang="zh-CN" altLang="en-US"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Stragglers: Bg. Work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51</a:t>
            </a:fld>
            <a:endParaRPr lang="en-US" altLang="zh-CN" sz="1600"/>
          </a:p>
        </p:txBody>
      </p:sp>
      <p:pic>
        <p:nvPicPr>
          <p:cNvPr id="158722" name="Picture 2"/>
          <p:cNvPicPr>
            <a:picLocks noChangeAspect="1" noChangeArrowheads="1"/>
          </p:cNvPicPr>
          <p:nvPr/>
        </p:nvPicPr>
        <p:blipFill>
          <a:blip r:embed="rId3" cstate="print"/>
          <a:srcRect/>
          <a:stretch>
            <a:fillRect/>
          </a:stretch>
        </p:blipFill>
        <p:spPr bwMode="auto">
          <a:xfrm>
            <a:off x="0" y="1080000"/>
            <a:ext cx="9098337" cy="4767635"/>
          </a:xfrm>
          <a:prstGeom prst="rect">
            <a:avLst/>
          </a:prstGeom>
          <a:noFill/>
          <a:ln w="9525">
            <a:noFill/>
            <a:miter lim="800000"/>
            <a:headEnd/>
            <a:tailEnd/>
          </a:ln>
          <a:effectLst/>
        </p:spPr>
      </p:pic>
      <p:sp>
        <p:nvSpPr>
          <p:cNvPr id="9" name="矩形标注 8"/>
          <p:cNvSpPr/>
          <p:nvPr/>
        </p:nvSpPr>
        <p:spPr bwMode="auto">
          <a:xfrm>
            <a:off x="6850742" y="3381836"/>
            <a:ext cx="2061029" cy="1291766"/>
          </a:xfrm>
          <a:prstGeom prst="wedgeRectCallout">
            <a:avLst>
              <a:gd name="adj1" fmla="val -65703"/>
              <a:gd name="adj2" fmla="val 53987"/>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Ideally </a:t>
            </a:r>
            <a:r>
              <a:rPr kumimoji="0" lang="en-US" altLang="zh-CN" sz="2000" b="0" i="0" u="none" strike="noStrike" cap="none" normalizeH="0" baseline="0" dirty="0" smtClean="0">
                <a:ln>
                  <a:noFill/>
                </a:ln>
                <a:solidFill>
                  <a:schemeClr val="tx1"/>
                </a:solidFill>
                <a:effectLst/>
                <a:latin typeface="Arial" charset="0"/>
              </a:rPr>
              <a:t>5%, because 50% slow</a:t>
            </a:r>
            <a:r>
              <a:rPr kumimoji="0" lang="en-US" altLang="zh-CN" sz="2000" b="0" i="0" u="none" strike="noStrike" cap="none" normalizeH="0" dirty="0" smtClean="0">
                <a:ln>
                  <a:noFill/>
                </a:ln>
                <a:solidFill>
                  <a:schemeClr val="tx1"/>
                </a:solidFill>
                <a:effectLst/>
                <a:latin typeface="Arial" charset="0"/>
              </a:rPr>
              <a:t> down with 10% probability</a:t>
            </a:r>
            <a:endParaRPr kumimoji="0" lang="zh-CN" altLang="en-US"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3" cstate="print"/>
          <a:srcRect/>
          <a:stretch>
            <a:fillRect/>
          </a:stretch>
        </p:blipFill>
        <p:spPr bwMode="auto">
          <a:xfrm>
            <a:off x="0" y="1080000"/>
            <a:ext cx="9098337" cy="476763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Stragglers: Bg. Work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52</a:t>
            </a:fld>
            <a:endParaRPr lang="en-US" altLang="zh-CN" sz="1600"/>
          </a:p>
        </p:txBody>
      </p:sp>
      <p:sp>
        <p:nvSpPr>
          <p:cNvPr id="10" name="矩形标注 9"/>
          <p:cNvSpPr/>
          <p:nvPr/>
        </p:nvSpPr>
        <p:spPr bwMode="auto">
          <a:xfrm>
            <a:off x="645890" y="5372100"/>
            <a:ext cx="2478310" cy="762000"/>
          </a:xfrm>
          <a:prstGeom prst="wedgeRectCallout">
            <a:avLst>
              <a:gd name="adj1" fmla="val 14107"/>
              <a:gd name="adj2" fmla="val -121423"/>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SSP tolerates transient stragglers</a:t>
            </a:r>
            <a:endParaRPr kumimoji="0" lang="zh-CN" altLang="en-US" sz="2000" b="0" i="0" u="none" strike="noStrike" cap="none" normalizeH="0" baseline="0" dirty="0" smtClean="0">
              <a:ln>
                <a:noFill/>
              </a:ln>
              <a:solidFill>
                <a:schemeClr val="tx1"/>
              </a:solidFill>
              <a:effectLst/>
              <a:latin typeface="Arial" charset="0"/>
            </a:endParaRPr>
          </a:p>
        </p:txBody>
      </p:sp>
      <p:sp>
        <p:nvSpPr>
          <p:cNvPr id="11" name="矩形标注 10"/>
          <p:cNvSpPr/>
          <p:nvPr/>
        </p:nvSpPr>
        <p:spPr bwMode="auto">
          <a:xfrm>
            <a:off x="6850742" y="3381836"/>
            <a:ext cx="2061029" cy="1291766"/>
          </a:xfrm>
          <a:prstGeom prst="wedgeRectCallout">
            <a:avLst>
              <a:gd name="adj1" fmla="val -65703"/>
              <a:gd name="adj2" fmla="val 53987"/>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Ideally </a:t>
            </a:r>
            <a:r>
              <a:rPr kumimoji="0" lang="en-US" altLang="zh-CN" sz="2000" b="0" i="0" u="none" strike="noStrike" cap="none" normalizeH="0" baseline="0" dirty="0" smtClean="0">
                <a:ln>
                  <a:noFill/>
                </a:ln>
                <a:solidFill>
                  <a:schemeClr val="tx1"/>
                </a:solidFill>
                <a:effectLst/>
                <a:latin typeface="Arial" charset="0"/>
              </a:rPr>
              <a:t>5%, because 50% slow</a:t>
            </a:r>
            <a:r>
              <a:rPr kumimoji="0" lang="en-US" altLang="zh-CN" sz="2000" b="0" i="0" u="none" strike="noStrike" cap="none" normalizeH="0" dirty="0" smtClean="0">
                <a:ln>
                  <a:noFill/>
                </a:ln>
                <a:solidFill>
                  <a:schemeClr val="tx1"/>
                </a:solidFill>
                <a:effectLst/>
                <a:latin typeface="Arial" charset="0"/>
              </a:rPr>
              <a:t> down with 10% probability</a:t>
            </a:r>
            <a:endParaRPr kumimoji="0" lang="zh-CN" altLang="en-US"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Takeaway Insight #2</a:t>
            </a:r>
            <a:endParaRPr lang="zh-CN" altLang="en-US" dirty="0"/>
          </a:p>
        </p:txBody>
      </p:sp>
      <p:sp>
        <p:nvSpPr>
          <p:cNvPr id="3" name="内容占位符 2"/>
          <p:cNvSpPr>
            <a:spLocks noGrp="1"/>
          </p:cNvSpPr>
          <p:nvPr>
            <p:ph idx="1"/>
          </p:nvPr>
        </p:nvSpPr>
        <p:spPr/>
        <p:txBody>
          <a:bodyPr/>
          <a:lstStyle/>
          <a:p>
            <a:r>
              <a:rPr lang="en-US" altLang="zh-CN" dirty="0" smtClean="0"/>
              <a:t>SSP is more tolerant of transient stragglers</a:t>
            </a:r>
          </a:p>
          <a:p>
            <a:pPr lvl="1"/>
            <a:r>
              <a:rPr lang="en-US" altLang="zh-CN" dirty="0" smtClean="0"/>
              <a:t>A-BSP has barriers</a:t>
            </a:r>
          </a:p>
          <a:p>
            <a:pPr lvl="2"/>
            <a:r>
              <a:rPr lang="en-US" altLang="zh-CN" dirty="0" smtClean="0"/>
              <a:t>A straggler slows down all</a:t>
            </a:r>
          </a:p>
          <a:p>
            <a:pPr lvl="1"/>
            <a:r>
              <a:rPr lang="en-US" altLang="zh-CN" dirty="0" smtClean="0"/>
              <a:t>SSP gives us more flexibility</a:t>
            </a:r>
          </a:p>
          <a:p>
            <a:pPr lvl="1"/>
            <a:endParaRPr lang="en-US" altLang="zh-CN" dirty="0" smtClean="0"/>
          </a:p>
          <a:p>
            <a:endParaRPr lang="en-US" altLang="zh-CN" dirty="0" smtClean="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53</a:t>
            </a:fld>
            <a:endParaRPr lang="en-US" altLang="zh-CN" sz="16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Cost of Increased Flexibility</a:t>
            </a:r>
            <a:endParaRPr lang="zh-CN" altLang="en-US" dirty="0"/>
          </a:p>
        </p:txBody>
      </p:sp>
      <p:sp>
        <p:nvSpPr>
          <p:cNvPr id="3" name="内容占位符 2"/>
          <p:cNvSpPr>
            <a:spLocks noGrp="1"/>
          </p:cNvSpPr>
          <p:nvPr>
            <p:ph idx="1"/>
          </p:nvPr>
        </p:nvSpPr>
        <p:spPr/>
        <p:txBody>
          <a:bodyPr/>
          <a:lstStyle/>
          <a:p>
            <a:r>
              <a:rPr lang="en-US" altLang="zh-CN" dirty="0" smtClean="0"/>
              <a:t>Comparing {</a:t>
            </a:r>
            <a:r>
              <a:rPr lang="en-US" altLang="zh-CN" dirty="0" err="1" smtClean="0"/>
              <a:t>wpc</a:t>
            </a:r>
            <a:r>
              <a:rPr lang="en-US" altLang="zh-CN" dirty="0" smtClean="0"/>
              <a:t>=X, ...} with {</a:t>
            </a:r>
            <a:r>
              <a:rPr lang="en-US" altLang="zh-CN" dirty="0" err="1" smtClean="0"/>
              <a:t>wpc</a:t>
            </a:r>
            <a:r>
              <a:rPr lang="en-US" altLang="zh-CN" dirty="0" smtClean="0"/>
              <a:t>=2X, ...}</a:t>
            </a:r>
          </a:p>
          <a:p>
            <a:pPr lvl="1"/>
            <a:r>
              <a:rPr lang="en-US" altLang="zh-CN" dirty="0" smtClean="0"/>
              <a:t>Bytes sent doubled (send update twice as often)</a:t>
            </a:r>
          </a:p>
          <a:p>
            <a:pPr lvl="1"/>
            <a:r>
              <a:rPr lang="en-US" altLang="zh-CN" dirty="0" smtClean="0"/>
              <a:t>Bytes received almost doubled</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54</a:t>
            </a:fld>
            <a:endParaRPr lang="en-US" altLang="zh-CN" sz="1600"/>
          </a:p>
        </p:txBody>
      </p:sp>
      <p:pic>
        <p:nvPicPr>
          <p:cNvPr id="1026" name="Picture 2"/>
          <p:cNvPicPr>
            <a:picLocks noChangeAspect="1" noChangeArrowheads="1"/>
          </p:cNvPicPr>
          <p:nvPr/>
        </p:nvPicPr>
        <p:blipFill>
          <a:blip r:embed="rId3" cstate="print"/>
          <a:srcRect/>
          <a:stretch>
            <a:fillRect/>
          </a:stretch>
        </p:blipFill>
        <p:spPr bwMode="auto">
          <a:xfrm>
            <a:off x="839707" y="2348599"/>
            <a:ext cx="7871003" cy="3518801"/>
          </a:xfrm>
          <a:prstGeom prst="rect">
            <a:avLst/>
          </a:prstGeom>
          <a:noFill/>
          <a:ln w="9525">
            <a:noFill/>
            <a:miter lim="800000"/>
            <a:headEnd/>
            <a:tailEnd/>
          </a:ln>
          <a:effectLst/>
        </p:spPr>
      </p:pic>
      <p:grpSp>
        <p:nvGrpSpPr>
          <p:cNvPr id="12" name="组合 11"/>
          <p:cNvGrpSpPr/>
          <p:nvPr/>
        </p:nvGrpSpPr>
        <p:grpSpPr>
          <a:xfrm>
            <a:off x="1770746" y="5674181"/>
            <a:ext cx="3701143" cy="805543"/>
            <a:chOff x="1988457" y="5428343"/>
            <a:chExt cx="3309256" cy="805543"/>
          </a:xfrm>
        </p:grpSpPr>
        <p:sp>
          <p:nvSpPr>
            <p:cNvPr id="11" name="右箭头 10"/>
            <p:cNvSpPr/>
            <p:nvPr/>
          </p:nvSpPr>
          <p:spPr bwMode="auto">
            <a:xfrm>
              <a:off x="1988457" y="5428343"/>
              <a:ext cx="3265714" cy="609600"/>
            </a:xfrm>
            <a:prstGeom prst="rightArrow">
              <a:avLst/>
            </a:prstGeom>
            <a:solidFill>
              <a:srgbClr val="0070C0">
                <a:alpha val="34000"/>
              </a:srgbClr>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9" name="TextBox 8"/>
            <p:cNvSpPr txBox="1"/>
            <p:nvPr/>
          </p:nvSpPr>
          <p:spPr>
            <a:xfrm>
              <a:off x="2162628" y="5526000"/>
              <a:ext cx="3135085" cy="707886"/>
            </a:xfrm>
            <a:prstGeom prst="rect">
              <a:avLst/>
            </a:prstGeom>
            <a:noFill/>
            <a:ln w="38100">
              <a:noFill/>
            </a:ln>
          </p:spPr>
          <p:txBody>
            <a:bodyPr wrap="square" rtlCol="0">
              <a:spAutoFit/>
            </a:bodyPr>
            <a:lstStyle/>
            <a:p>
              <a:r>
                <a:rPr lang="en-US" altLang="zh-CN" sz="2000" dirty="0" smtClean="0"/>
                <a:t>smaller </a:t>
              </a:r>
              <a:r>
                <a:rPr lang="en-US" altLang="zh-CN" sz="2000" dirty="0" err="1" smtClean="0"/>
                <a:t>wpc</a:t>
              </a:r>
              <a:r>
                <a:rPr lang="en-US" altLang="zh-CN" sz="2000" dirty="0" smtClean="0"/>
                <a:t>, larger slack</a:t>
              </a:r>
              <a:endParaRPr lang="zh-CN" altLang="en-US" sz="2000" dirty="0"/>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Takeaway Insight #3</a:t>
            </a:r>
            <a:endParaRPr lang="zh-CN" altLang="en-US" dirty="0"/>
          </a:p>
        </p:txBody>
      </p:sp>
      <p:sp>
        <p:nvSpPr>
          <p:cNvPr id="3" name="内容占位符 2"/>
          <p:cNvSpPr>
            <a:spLocks noGrp="1"/>
          </p:cNvSpPr>
          <p:nvPr>
            <p:ph idx="1"/>
          </p:nvPr>
        </p:nvSpPr>
        <p:spPr/>
        <p:txBody>
          <a:bodyPr/>
          <a:lstStyle/>
          <a:p>
            <a:r>
              <a:rPr lang="en-US" altLang="zh-CN" dirty="0" smtClean="0"/>
              <a:t>SSP uses more communication</a:t>
            </a:r>
          </a:p>
          <a:p>
            <a:pPr lvl="1"/>
            <a:r>
              <a:rPr lang="en-US" altLang="zh-CN" dirty="0" smtClean="0"/>
              <a:t>Finer grained division of clocks</a:t>
            </a:r>
            <a:endParaRPr lang="zh-CN" altLang="en-US" dirty="0" smtClean="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55</a:t>
            </a:fld>
            <a:endParaRPr lang="en-US" altLang="zh-CN" sz="16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en-US" altLang="zh-CN" sz="2400" dirty="0" smtClean="0"/>
              <a:t>Explicitly control data staleness for parallel ML app.</a:t>
            </a:r>
          </a:p>
          <a:p>
            <a:pPr lvl="1"/>
            <a:r>
              <a:rPr lang="en-US" altLang="zh-CN" sz="2000" dirty="0" smtClean="0"/>
              <a:t>Reduces synchronization and comm. overhead</a:t>
            </a:r>
          </a:p>
          <a:p>
            <a:pPr lvl="1"/>
            <a:r>
              <a:rPr lang="en-US" altLang="zh-CN" sz="2000" dirty="0" smtClean="0"/>
              <a:t>Both SSP and A-BSP</a:t>
            </a:r>
          </a:p>
          <a:p>
            <a:endParaRPr lang="en-US" altLang="zh-CN" dirty="0" smtClean="0"/>
          </a:p>
          <a:p>
            <a:r>
              <a:rPr lang="en-US" altLang="zh-CN" sz="2400" dirty="0" smtClean="0"/>
              <a:t>SSP is tolerant of transient stragglers</a:t>
            </a:r>
          </a:p>
          <a:p>
            <a:endParaRPr lang="en-US" altLang="zh-CN" dirty="0" smtClean="0"/>
          </a:p>
          <a:p>
            <a:r>
              <a:rPr lang="en-US" altLang="zh-CN" sz="2400" dirty="0" smtClean="0"/>
              <a:t>Continuing work</a:t>
            </a:r>
          </a:p>
          <a:p>
            <a:pPr lvl="1"/>
            <a:r>
              <a:rPr lang="en-US" altLang="zh-CN" sz="2000" dirty="0" smtClean="0"/>
              <a:t>Enhance SSP with more efficient communications</a:t>
            </a:r>
          </a:p>
          <a:p>
            <a:pPr lvl="1"/>
            <a:r>
              <a:rPr lang="en-US" altLang="zh-CN" sz="2000" dirty="0" smtClean="0"/>
              <a:t>SSP + Work stealing =&gt; no straggler problem?</a:t>
            </a:r>
            <a:endParaRPr lang="zh-CN" altLang="en-US" sz="2000"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56</a:t>
            </a:fld>
            <a:endParaRPr lang="en-US" altLang="zh-CN" sz="16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lstStyle/>
          <a:p>
            <a:r>
              <a:rPr lang="en-US" altLang="zh-CN" sz="1800" dirty="0" smtClean="0"/>
              <a:t>D. M. </a:t>
            </a:r>
            <a:r>
              <a:rPr lang="en-US" altLang="zh-CN" sz="1800" dirty="0" err="1" smtClean="0"/>
              <a:t>Blei</a:t>
            </a:r>
            <a:r>
              <a:rPr lang="en-US" altLang="zh-CN" sz="1800" dirty="0" smtClean="0"/>
              <a:t>, A. Y. Ng, and M. I. Jordan. Latent </a:t>
            </a:r>
            <a:r>
              <a:rPr lang="en-US" altLang="zh-CN" sz="1800" dirty="0" err="1" smtClean="0"/>
              <a:t>dirichlet</a:t>
            </a:r>
            <a:r>
              <a:rPr lang="en-US" altLang="zh-CN" sz="1800" dirty="0" smtClean="0"/>
              <a:t> allocation. J. Mach. Learn. Res., 3:993–1022, Mar. 2003. ISSN 1532-4435. </a:t>
            </a:r>
          </a:p>
          <a:p>
            <a:r>
              <a:rPr lang="en-US" altLang="zh-CN" sz="1800" dirty="0" smtClean="0"/>
              <a:t>J. </a:t>
            </a:r>
            <a:r>
              <a:rPr lang="en-US" altLang="zh-CN" sz="1800" dirty="0" err="1" smtClean="0"/>
              <a:t>Cipar</a:t>
            </a:r>
            <a:r>
              <a:rPr lang="en-US" altLang="zh-CN" sz="1800" dirty="0" smtClean="0"/>
              <a:t>, G. Ganger, K. Keeton, C. B. </a:t>
            </a:r>
            <a:r>
              <a:rPr lang="en-US" altLang="zh-CN" sz="1800" dirty="0" err="1" smtClean="0"/>
              <a:t>Morrey</a:t>
            </a:r>
            <a:r>
              <a:rPr lang="en-US" altLang="zh-CN" sz="1800" dirty="0" smtClean="0"/>
              <a:t>, III, C. A. </a:t>
            </a:r>
            <a:r>
              <a:rPr lang="en-US" altLang="zh-CN" sz="1800" dirty="0" err="1" smtClean="0"/>
              <a:t>Soules</a:t>
            </a:r>
            <a:r>
              <a:rPr lang="en-US" altLang="zh-CN" sz="1800" dirty="0" smtClean="0"/>
              <a:t>, and A. </a:t>
            </a:r>
            <a:r>
              <a:rPr lang="en-US" altLang="zh-CN" sz="1800" dirty="0" err="1" smtClean="0"/>
              <a:t>Veitch</a:t>
            </a:r>
            <a:r>
              <a:rPr lang="en-US" altLang="zh-CN" sz="1800" dirty="0" smtClean="0"/>
              <a:t>. </a:t>
            </a:r>
            <a:r>
              <a:rPr lang="en-US" altLang="zh-CN" sz="1800" dirty="0" err="1" smtClean="0"/>
              <a:t>LazyBase</a:t>
            </a:r>
            <a:r>
              <a:rPr lang="en-US" altLang="zh-CN" sz="1800" dirty="0" smtClean="0"/>
              <a:t>: trading freshness for performance in a scalable database. In Proceedings of the 7th ACM </a:t>
            </a:r>
            <a:r>
              <a:rPr lang="en-US" altLang="zh-CN" sz="1800" dirty="0" err="1" smtClean="0"/>
              <a:t>european</a:t>
            </a:r>
            <a:r>
              <a:rPr lang="en-US" altLang="zh-CN" sz="1800" dirty="0" smtClean="0"/>
              <a:t> conference on Computer Systems, pages 169–182, 2012. ISBN 978-1-4503-1223-3.</a:t>
            </a:r>
          </a:p>
          <a:p>
            <a:r>
              <a:rPr lang="en-US" altLang="zh-CN" sz="1800" dirty="0" smtClean="0"/>
              <a:t>J. </a:t>
            </a:r>
            <a:r>
              <a:rPr lang="en-US" altLang="zh-CN" sz="1800" dirty="0" err="1" smtClean="0"/>
              <a:t>Cipar</a:t>
            </a:r>
            <a:r>
              <a:rPr lang="en-US" altLang="zh-CN" sz="1800" dirty="0" smtClean="0"/>
              <a:t>, Q. Ho, J. K. Kim, S. Lee, G. R. Ganger, G. Gibson, K. Keeton, and E. Xing. Solving the straggler problem with bounded staleness. In USENIX conference on Hot topics in operating systems (</a:t>
            </a:r>
            <a:r>
              <a:rPr lang="en-US" altLang="zh-CN" sz="1800" dirty="0" err="1" smtClean="0"/>
              <a:t>HotOS</a:t>
            </a:r>
            <a:r>
              <a:rPr lang="en-US" altLang="zh-CN" sz="1800" dirty="0" smtClean="0"/>
              <a:t>), 2013.</a:t>
            </a:r>
          </a:p>
          <a:p>
            <a:r>
              <a:rPr lang="en-US" altLang="zh-CN" sz="1800" dirty="0" err="1" smtClean="0"/>
              <a:t>Nytimes</a:t>
            </a:r>
            <a:r>
              <a:rPr lang="en-US" altLang="zh-CN" sz="1800" dirty="0" smtClean="0"/>
              <a:t>:  http://archive.ics.uci.edu/ml/datasets/Bag+of+Words</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57</a:t>
            </a:fld>
            <a:endParaRPr lang="en-US" altLang="zh-CN" sz="16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 References</a:t>
            </a:r>
            <a:endParaRPr lang="zh-CN" altLang="en-US" dirty="0"/>
          </a:p>
        </p:txBody>
      </p:sp>
      <p:sp>
        <p:nvSpPr>
          <p:cNvPr id="3" name="内容占位符 2"/>
          <p:cNvSpPr>
            <a:spLocks noGrp="1"/>
          </p:cNvSpPr>
          <p:nvPr>
            <p:ph idx="1"/>
          </p:nvPr>
        </p:nvSpPr>
        <p:spPr/>
        <p:txBody>
          <a:bodyPr/>
          <a:lstStyle/>
          <a:p>
            <a:r>
              <a:rPr lang="en-US" altLang="zh-CN" sz="1800" dirty="0" smtClean="0"/>
              <a:t>J. Albrecht, C. Tuttle, A. C. </a:t>
            </a:r>
            <a:r>
              <a:rPr lang="en-US" altLang="zh-CN" sz="1800" dirty="0" err="1" smtClean="0"/>
              <a:t>Snoeren</a:t>
            </a:r>
            <a:r>
              <a:rPr lang="en-US" altLang="zh-CN" sz="1800" dirty="0" smtClean="0"/>
              <a:t>, and A. </a:t>
            </a:r>
            <a:r>
              <a:rPr lang="en-US" altLang="zh-CN" sz="1800" dirty="0" err="1" smtClean="0"/>
              <a:t>Vahdat</a:t>
            </a:r>
            <a:r>
              <a:rPr lang="en-US" altLang="zh-CN" sz="1800" dirty="0" smtClean="0"/>
              <a:t>. Loose synchronization for large-scale networked systems. In USENIX Annual Tech, pages 301–314, 2006.</a:t>
            </a:r>
          </a:p>
          <a:p>
            <a:r>
              <a:rPr lang="en-US" altLang="zh-CN" sz="1800" dirty="0" smtClean="0"/>
              <a:t>R. Power and J. Li. Piccolo: building fast, distributed programs with partitioned tables. In Proceedings of the USENIX conference on Operating systems design and implementation (OSDI), pages 1–14, 2010. </a:t>
            </a:r>
          </a:p>
          <a:p>
            <a:r>
              <a:rPr lang="en-US" altLang="zh-CN" sz="1800" dirty="0" smtClean="0"/>
              <a:t>Y. Low, J. Gonzalez, A. </a:t>
            </a:r>
            <a:r>
              <a:rPr lang="en-US" altLang="zh-CN" sz="1800" dirty="0" err="1" smtClean="0"/>
              <a:t>Kyrola</a:t>
            </a:r>
            <a:r>
              <a:rPr lang="en-US" altLang="zh-CN" sz="1800" dirty="0" smtClean="0"/>
              <a:t>, D. </a:t>
            </a:r>
            <a:r>
              <a:rPr lang="en-US" altLang="zh-CN" sz="1800" dirty="0" err="1" smtClean="0"/>
              <a:t>Bickson</a:t>
            </a:r>
            <a:r>
              <a:rPr lang="en-US" altLang="zh-CN" sz="1800" dirty="0" smtClean="0"/>
              <a:t>, C. </a:t>
            </a:r>
            <a:r>
              <a:rPr lang="en-US" altLang="zh-CN" sz="1800" dirty="0" err="1" smtClean="0"/>
              <a:t>Guestrin</a:t>
            </a:r>
            <a:r>
              <a:rPr lang="en-US" altLang="zh-CN" sz="1800" dirty="0" smtClean="0"/>
              <a:t>, and J. M. </a:t>
            </a:r>
            <a:r>
              <a:rPr lang="en-US" altLang="zh-CN" sz="1800" dirty="0" err="1" smtClean="0"/>
              <a:t>Hellerstein</a:t>
            </a:r>
            <a:r>
              <a:rPr lang="en-US" altLang="zh-CN" sz="1800" dirty="0" smtClean="0"/>
              <a:t>. </a:t>
            </a:r>
            <a:r>
              <a:rPr lang="en-US" altLang="zh-CN" sz="1800" dirty="0" err="1" smtClean="0"/>
              <a:t>Graphlab</a:t>
            </a:r>
            <a:r>
              <a:rPr lang="en-US" altLang="zh-CN" sz="1800" dirty="0" smtClean="0"/>
              <a:t>: A new parallel framework for machine learning. In Conference on Uncertainty in Artificial Intelligence (UAI), Catalina Island, California, July 2010.</a:t>
            </a:r>
          </a:p>
          <a:p>
            <a:r>
              <a:rPr lang="en-US" altLang="zh-CN" sz="1800" dirty="0" smtClean="0"/>
              <a:t>Y. Low, G. Joseph, K. </a:t>
            </a:r>
            <a:r>
              <a:rPr lang="en-US" altLang="zh-CN" sz="1800" dirty="0" err="1" smtClean="0"/>
              <a:t>Aapo</a:t>
            </a:r>
            <a:r>
              <a:rPr lang="en-US" altLang="zh-CN" sz="1800" dirty="0" smtClean="0"/>
              <a:t>, D. </a:t>
            </a:r>
            <a:r>
              <a:rPr lang="en-US" altLang="zh-CN" sz="1800" dirty="0" err="1" smtClean="0"/>
              <a:t>Bickson</a:t>
            </a:r>
            <a:r>
              <a:rPr lang="en-US" altLang="zh-CN" sz="1800" dirty="0" smtClean="0"/>
              <a:t>, C. </a:t>
            </a:r>
            <a:r>
              <a:rPr lang="en-US" altLang="zh-CN" sz="1800" dirty="0" err="1" smtClean="0"/>
              <a:t>Guestrin</a:t>
            </a:r>
            <a:r>
              <a:rPr lang="en-US" altLang="zh-CN" sz="1800" dirty="0" smtClean="0"/>
              <a:t>, and M. </a:t>
            </a:r>
            <a:r>
              <a:rPr lang="en-US" altLang="zh-CN" sz="1800" dirty="0" err="1" smtClean="0"/>
              <a:t>Hellerstein</a:t>
            </a:r>
            <a:r>
              <a:rPr lang="en-US" altLang="zh-CN" sz="1800" dirty="0" smtClean="0"/>
              <a:t>, Joseph. Distributed </a:t>
            </a:r>
            <a:r>
              <a:rPr lang="en-US" altLang="zh-CN" sz="1800" dirty="0" err="1" smtClean="0"/>
              <a:t>GraphLab</a:t>
            </a:r>
            <a:r>
              <a:rPr lang="en-US" altLang="zh-CN" sz="1800" dirty="0" smtClean="0"/>
              <a:t>: A framework for machine learning and data mining in the cloud. PVLDB, 2012.</a:t>
            </a:r>
            <a:endParaRPr lang="zh-CN" altLang="en-US" sz="1800" dirty="0" smtClean="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58</a:t>
            </a:fld>
            <a:endParaRPr lang="en-US" altLang="zh-CN" sz="16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右箭头 60"/>
          <p:cNvSpPr/>
          <p:nvPr/>
        </p:nvSpPr>
        <p:spPr bwMode="auto">
          <a:xfrm rot="16200000">
            <a:off x="4855029" y="3272970"/>
            <a:ext cx="899885" cy="2307772"/>
          </a:xfrm>
          <a:prstGeom prst="bentArrow">
            <a:avLst>
              <a:gd name="adj1" fmla="val 25000"/>
              <a:gd name="adj2" fmla="val 25000"/>
              <a:gd name="adj3" fmla="val 27151"/>
              <a:gd name="adj4" fmla="val 43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0" name="矩形 9"/>
          <p:cNvSpPr/>
          <p:nvPr/>
        </p:nvSpPr>
        <p:spPr bwMode="auto">
          <a:xfrm>
            <a:off x="3396343" y="2714168"/>
            <a:ext cx="2264228" cy="1161143"/>
          </a:xfrm>
          <a:prstGeom prst="rect">
            <a:avLst/>
          </a:prstGeom>
          <a:solidFill>
            <a:srgbClr val="0070C0">
              <a:alpha val="40000"/>
            </a:srgbClr>
          </a:solid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charset="0"/>
            </a:endParaRPr>
          </a:p>
        </p:txBody>
      </p:sp>
      <p:sp>
        <p:nvSpPr>
          <p:cNvPr id="14" name="TextBox 13"/>
          <p:cNvSpPr txBox="1"/>
          <p:nvPr/>
        </p:nvSpPr>
        <p:spPr>
          <a:xfrm>
            <a:off x="3067050" y="5334005"/>
            <a:ext cx="2819400" cy="830997"/>
          </a:xfrm>
          <a:prstGeom prst="rect">
            <a:avLst/>
          </a:prstGeom>
          <a:noFill/>
        </p:spPr>
        <p:txBody>
          <a:bodyPr wrap="square" rtlCol="0">
            <a:spAutoFit/>
          </a:bodyPr>
          <a:lstStyle/>
          <a:p>
            <a:pPr algn="ctr"/>
            <a:r>
              <a:rPr lang="en-US" altLang="zh-CN" sz="2400" b="0" dirty="0" smtClean="0"/>
              <a:t>Iterative program</a:t>
            </a:r>
            <a:br>
              <a:rPr lang="en-US" altLang="zh-CN" sz="2400" b="0" dirty="0" smtClean="0"/>
            </a:br>
            <a:r>
              <a:rPr lang="en-US" altLang="zh-CN" sz="2400" b="0" dirty="0" smtClean="0"/>
              <a:t>fits model</a:t>
            </a:r>
            <a:endParaRPr lang="zh-CN" altLang="en-US" sz="2400" b="0" dirty="0" smtClean="0"/>
          </a:p>
        </p:txBody>
      </p:sp>
      <p:sp>
        <p:nvSpPr>
          <p:cNvPr id="51" name="矩形 50"/>
          <p:cNvSpPr/>
          <p:nvPr/>
        </p:nvSpPr>
        <p:spPr bwMode="auto">
          <a:xfrm>
            <a:off x="3403601" y="1284511"/>
            <a:ext cx="2264228" cy="732975"/>
          </a:xfrm>
          <a:prstGeom prst="rect">
            <a:avLst/>
          </a:prstGeom>
          <a:solidFill>
            <a:srgbClr val="0070C0">
              <a:alpha val="40000"/>
            </a:srgbClr>
          </a:solid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charset="0"/>
            </a:endParaRPr>
          </a:p>
        </p:txBody>
      </p:sp>
      <p:sp>
        <p:nvSpPr>
          <p:cNvPr id="30" name="TextBox 29"/>
          <p:cNvSpPr txBox="1"/>
          <p:nvPr/>
        </p:nvSpPr>
        <p:spPr>
          <a:xfrm>
            <a:off x="3497945" y="1349829"/>
            <a:ext cx="2380343" cy="461665"/>
          </a:xfrm>
          <a:prstGeom prst="rect">
            <a:avLst/>
          </a:prstGeom>
          <a:noFill/>
        </p:spPr>
        <p:txBody>
          <a:bodyPr wrap="square" rtlCol="0">
            <a:spAutoFit/>
          </a:bodyPr>
          <a:lstStyle/>
          <a:p>
            <a:r>
              <a:rPr lang="en-US" altLang="zh-CN" sz="2400" b="0" dirty="0" smtClean="0"/>
              <a:t>Design a model</a:t>
            </a:r>
            <a:endParaRPr lang="zh-CN" altLang="en-US" sz="2400" b="0" dirty="0"/>
          </a:p>
        </p:txBody>
      </p:sp>
      <p:sp>
        <p:nvSpPr>
          <p:cNvPr id="52" name="矩形 51"/>
          <p:cNvSpPr/>
          <p:nvPr/>
        </p:nvSpPr>
        <p:spPr bwMode="auto">
          <a:xfrm>
            <a:off x="3396344" y="2336797"/>
            <a:ext cx="2264228" cy="732975"/>
          </a:xfrm>
          <a:prstGeom prst="rect">
            <a:avLst/>
          </a:prstGeom>
          <a:solidFill>
            <a:srgbClr val="0070C0">
              <a:alpha val="40000"/>
            </a:srgbClr>
          </a:solid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charset="0"/>
            </a:endParaRPr>
          </a:p>
        </p:txBody>
      </p:sp>
      <p:sp>
        <p:nvSpPr>
          <p:cNvPr id="53" name="矩形 52"/>
          <p:cNvSpPr/>
          <p:nvPr/>
        </p:nvSpPr>
        <p:spPr bwMode="auto">
          <a:xfrm>
            <a:off x="3410858" y="3367311"/>
            <a:ext cx="2264228" cy="732975"/>
          </a:xfrm>
          <a:prstGeom prst="rect">
            <a:avLst/>
          </a:prstGeom>
          <a:solidFill>
            <a:srgbClr val="0070C0">
              <a:alpha val="40000"/>
            </a:srgbClr>
          </a:solid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charset="0"/>
            </a:endParaRPr>
          </a:p>
        </p:txBody>
      </p:sp>
      <p:sp>
        <p:nvSpPr>
          <p:cNvPr id="54" name="矩形 53"/>
          <p:cNvSpPr/>
          <p:nvPr/>
        </p:nvSpPr>
        <p:spPr bwMode="auto">
          <a:xfrm>
            <a:off x="3396344" y="4441369"/>
            <a:ext cx="2264228" cy="732975"/>
          </a:xfrm>
          <a:prstGeom prst="rect">
            <a:avLst/>
          </a:prstGeom>
          <a:solidFill>
            <a:srgbClr val="0070C0">
              <a:alpha val="40000"/>
            </a:srgbClr>
          </a:solid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charset="0"/>
            </a:endParaRPr>
          </a:p>
        </p:txBody>
      </p:sp>
      <p:cxnSp>
        <p:nvCxnSpPr>
          <p:cNvPr id="32" name="直接箭头连接符 31"/>
          <p:cNvCxnSpPr/>
          <p:nvPr/>
        </p:nvCxnSpPr>
        <p:spPr bwMode="auto">
          <a:xfrm>
            <a:off x="4586514" y="1901371"/>
            <a:ext cx="0" cy="65314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nvGrpSpPr>
          <p:cNvPr id="3" name="组合 36"/>
          <p:cNvGrpSpPr/>
          <p:nvPr/>
        </p:nvGrpSpPr>
        <p:grpSpPr>
          <a:xfrm>
            <a:off x="1168400" y="1226460"/>
            <a:ext cx="994229" cy="4020453"/>
            <a:chOff x="1168400" y="1226460"/>
            <a:chExt cx="1248228" cy="4020453"/>
          </a:xfrm>
        </p:grpSpPr>
        <p:sp>
          <p:nvSpPr>
            <p:cNvPr id="33" name="矩形 32"/>
            <p:cNvSpPr/>
            <p:nvPr/>
          </p:nvSpPr>
          <p:spPr bwMode="auto">
            <a:xfrm>
              <a:off x="1168400" y="1226460"/>
              <a:ext cx="1233714" cy="863605"/>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4" name="矩形 33"/>
            <p:cNvSpPr/>
            <p:nvPr/>
          </p:nvSpPr>
          <p:spPr bwMode="auto">
            <a:xfrm>
              <a:off x="1175657" y="2278740"/>
              <a:ext cx="1233714" cy="863605"/>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5" name="矩形 34"/>
            <p:cNvSpPr/>
            <p:nvPr/>
          </p:nvSpPr>
          <p:spPr bwMode="auto">
            <a:xfrm>
              <a:off x="1182914" y="3345538"/>
              <a:ext cx="1233714" cy="863605"/>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6" name="矩形 35"/>
            <p:cNvSpPr/>
            <p:nvPr/>
          </p:nvSpPr>
          <p:spPr bwMode="auto">
            <a:xfrm>
              <a:off x="1175657" y="4383308"/>
              <a:ext cx="1233714" cy="863605"/>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sp>
        <p:nvSpPr>
          <p:cNvPr id="7" name="矩形 6"/>
          <p:cNvSpPr/>
          <p:nvPr/>
        </p:nvSpPr>
        <p:spPr bwMode="auto">
          <a:xfrm>
            <a:off x="1175657" y="1625594"/>
            <a:ext cx="982668" cy="3207663"/>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 name="标题 1"/>
          <p:cNvSpPr>
            <a:spLocks noGrp="1"/>
          </p:cNvSpPr>
          <p:nvPr>
            <p:ph type="title"/>
          </p:nvPr>
        </p:nvSpPr>
        <p:spPr/>
        <p:txBody>
          <a:bodyPr/>
          <a:lstStyle/>
          <a:p>
            <a:r>
              <a:rPr lang="en-US" altLang="zh-CN" dirty="0" smtClean="0"/>
              <a:t>Big Data Analytics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59</a:t>
            </a:fld>
            <a:endParaRPr lang="en-US" altLang="zh-CN" sz="1600"/>
          </a:p>
        </p:txBody>
      </p:sp>
      <p:sp>
        <p:nvSpPr>
          <p:cNvPr id="8" name="矩形 7"/>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9" name="右箭头 8"/>
          <p:cNvSpPr/>
          <p:nvPr/>
        </p:nvSpPr>
        <p:spPr bwMode="auto">
          <a:xfrm>
            <a:off x="2510968" y="297542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 name="右箭头 10"/>
          <p:cNvSpPr/>
          <p:nvPr/>
        </p:nvSpPr>
        <p:spPr bwMode="auto">
          <a:xfrm>
            <a:off x="5827482" y="2968174"/>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609600" y="5326739"/>
            <a:ext cx="2362200" cy="461665"/>
          </a:xfrm>
          <a:prstGeom prst="rect">
            <a:avLst/>
          </a:prstGeom>
          <a:noFill/>
        </p:spPr>
        <p:txBody>
          <a:bodyPr wrap="square" rtlCol="0">
            <a:spAutoFit/>
          </a:bodyPr>
          <a:lstStyle/>
          <a:p>
            <a:r>
              <a:rPr lang="en-US" altLang="zh-CN" sz="2400" b="0" dirty="0" smtClean="0"/>
              <a:t>Huge input data</a:t>
            </a:r>
            <a:endParaRPr lang="zh-CN" altLang="en-US" sz="2400" b="0" dirty="0"/>
          </a:p>
        </p:txBody>
      </p:sp>
      <p:sp>
        <p:nvSpPr>
          <p:cNvPr id="13" name="TextBox 12"/>
          <p:cNvSpPr txBox="1"/>
          <p:nvPr/>
        </p:nvSpPr>
        <p:spPr>
          <a:xfrm>
            <a:off x="5950858" y="5352142"/>
            <a:ext cx="2670629" cy="830997"/>
          </a:xfrm>
          <a:prstGeom prst="rect">
            <a:avLst/>
          </a:prstGeom>
          <a:noFill/>
        </p:spPr>
        <p:txBody>
          <a:bodyPr wrap="square" rtlCol="0">
            <a:spAutoFit/>
          </a:bodyPr>
          <a:lstStyle/>
          <a:p>
            <a:pPr algn="ctr"/>
            <a:r>
              <a:rPr lang="en-US" altLang="zh-CN" sz="2400" b="0" dirty="0" smtClean="0"/>
              <a:t>Model parameter</a:t>
            </a:r>
          </a:p>
          <a:p>
            <a:pPr algn="ctr"/>
            <a:r>
              <a:rPr lang="en-US" altLang="zh-CN" sz="2400" b="0" dirty="0" smtClean="0"/>
              <a:t>(solution)</a:t>
            </a:r>
            <a:endParaRPr lang="zh-CN" altLang="en-US" sz="2400" b="0" dirty="0"/>
          </a:p>
        </p:txBody>
      </p:sp>
      <p:sp>
        <p:nvSpPr>
          <p:cNvPr id="39" name="任意多边形 38"/>
          <p:cNvSpPr/>
          <p:nvPr/>
        </p:nvSpPr>
        <p:spPr bwMode="auto">
          <a:xfrm>
            <a:off x="3599499" y="1378857"/>
            <a:ext cx="203200" cy="60959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0" name="任意多边形 39"/>
          <p:cNvSpPr/>
          <p:nvPr/>
        </p:nvSpPr>
        <p:spPr bwMode="auto">
          <a:xfrm>
            <a:off x="3606757" y="2373086"/>
            <a:ext cx="203200" cy="60959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1" name="任意多边形 40"/>
          <p:cNvSpPr/>
          <p:nvPr/>
        </p:nvSpPr>
        <p:spPr bwMode="auto">
          <a:xfrm>
            <a:off x="3621271" y="3461657"/>
            <a:ext cx="203200" cy="60959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2" name="任意多边形 41"/>
          <p:cNvSpPr/>
          <p:nvPr/>
        </p:nvSpPr>
        <p:spPr bwMode="auto">
          <a:xfrm>
            <a:off x="3621270" y="4492172"/>
            <a:ext cx="203200" cy="60959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927100" y="2996290"/>
            <a:ext cx="7315200" cy="584775"/>
          </a:xfrm>
          <a:prstGeom prst="rect">
            <a:avLst/>
          </a:prstGeom>
          <a:solidFill>
            <a:schemeClr val="bg1"/>
          </a:solidFill>
          <a:ln w="38100">
            <a:solidFill>
              <a:schemeClr val="tx1"/>
            </a:solidFill>
          </a:ln>
        </p:spPr>
        <p:txBody>
          <a:bodyPr wrap="square" rtlCol="0">
            <a:spAutoFit/>
          </a:bodyPr>
          <a:lstStyle/>
          <a:p>
            <a:pPr algn="ctr"/>
            <a:r>
              <a:rPr lang="en-US" altLang="zh-CN" dirty="0" smtClean="0"/>
              <a:t>Sequential!</a:t>
            </a:r>
            <a:endParaRPr lang="zh-CN" altLang="en-US" dirty="0"/>
          </a:p>
        </p:txBody>
      </p:sp>
      <p:sp>
        <p:nvSpPr>
          <p:cNvPr id="57" name="右箭头 56"/>
          <p:cNvSpPr/>
          <p:nvPr/>
        </p:nvSpPr>
        <p:spPr bwMode="auto">
          <a:xfrm>
            <a:off x="2445654" y="353422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8" name="右箭头 57"/>
          <p:cNvSpPr/>
          <p:nvPr/>
        </p:nvSpPr>
        <p:spPr bwMode="auto">
          <a:xfrm>
            <a:off x="2431140" y="4521201"/>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9" name="右箭头 58"/>
          <p:cNvSpPr/>
          <p:nvPr/>
        </p:nvSpPr>
        <p:spPr bwMode="auto">
          <a:xfrm>
            <a:off x="2460168" y="2402115"/>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0" name="右箭头 59"/>
          <p:cNvSpPr/>
          <p:nvPr/>
        </p:nvSpPr>
        <p:spPr bwMode="auto">
          <a:xfrm>
            <a:off x="2445654" y="1444172"/>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22"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left)">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0"/>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30"/>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56"/>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61"/>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up)">
                                      <p:cBhvr>
                                        <p:cTn id="68" dur="500"/>
                                        <p:tgtEl>
                                          <p:spTgt spid="40"/>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up)">
                                      <p:cBhvr>
                                        <p:cTn id="71" dur="500"/>
                                        <p:tgtEl>
                                          <p:spTgt spid="3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up)">
                                      <p:cBhvr>
                                        <p:cTn id="74" dur="500"/>
                                        <p:tgtEl>
                                          <p:spTgt spid="41"/>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9"/>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7"/>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10" grpId="0" animBg="1"/>
      <p:bldP spid="10" grpId="1" animBg="1"/>
      <p:bldP spid="14" grpId="0"/>
      <p:bldP spid="51" grpId="0" animBg="1"/>
      <p:bldP spid="30" grpId="0"/>
      <p:bldP spid="30" grpId="1"/>
      <p:bldP spid="52" grpId="0" animBg="1"/>
      <p:bldP spid="53" grpId="0" animBg="1"/>
      <p:bldP spid="54" grpId="0" animBg="1"/>
      <p:bldP spid="7" grpId="0" animBg="1"/>
      <p:bldP spid="7" grpId="1" animBg="1"/>
      <p:bldP spid="8" grpId="0" animBg="1"/>
      <p:bldP spid="9" grpId="0" animBg="1"/>
      <p:bldP spid="9" grpId="1" animBg="1"/>
      <p:bldP spid="11" grpId="0" animBg="1"/>
      <p:bldP spid="12" grpId="0"/>
      <p:bldP spid="13" grpId="0"/>
      <p:bldP spid="39" grpId="0" animBg="1"/>
      <p:bldP spid="40" grpId="0" animBg="1"/>
      <p:bldP spid="41" grpId="0" animBg="1"/>
      <p:bldP spid="42" grpId="0" animBg="1"/>
      <p:bldP spid="56" grpId="0" animBg="1"/>
      <p:bldP spid="56" grpId="1" animBg="1"/>
      <p:bldP spid="57" grpId="0" animBg="1"/>
      <p:bldP spid="58" grpId="0" animBg="1"/>
      <p:bldP spid="59"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Topic Modeling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a:t>
            </a:fld>
            <a:endParaRPr lang="en-US" altLang="zh-CN" sz="1600"/>
          </a:p>
        </p:txBody>
      </p:sp>
      <p:sp>
        <p:nvSpPr>
          <p:cNvPr id="7" name="Multidocument 7"/>
          <p:cNvSpPr/>
          <p:nvPr/>
        </p:nvSpPr>
        <p:spPr bwMode="auto">
          <a:xfrm>
            <a:off x="629920" y="1188720"/>
            <a:ext cx="906780" cy="1135380"/>
          </a:xfrm>
          <a:prstGeom prst="flowChartMultidocumen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endParaRPr lang="en-US"/>
          </a:p>
        </p:txBody>
      </p:sp>
      <p:sp>
        <p:nvSpPr>
          <p:cNvPr id="8" name="Multidocument 12"/>
          <p:cNvSpPr/>
          <p:nvPr/>
        </p:nvSpPr>
        <p:spPr bwMode="auto">
          <a:xfrm>
            <a:off x="629920" y="2446020"/>
            <a:ext cx="906780" cy="1135380"/>
          </a:xfrm>
          <a:prstGeom prst="flowChartMultidocumen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endParaRPr lang="en-US"/>
          </a:p>
        </p:txBody>
      </p:sp>
      <p:sp>
        <p:nvSpPr>
          <p:cNvPr id="9" name="Multidocument 13"/>
          <p:cNvSpPr/>
          <p:nvPr/>
        </p:nvSpPr>
        <p:spPr bwMode="auto">
          <a:xfrm>
            <a:off x="629920" y="3728720"/>
            <a:ext cx="906780" cy="1135380"/>
          </a:xfrm>
          <a:prstGeom prst="flowChartMultidocumen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endParaRPr lang="en-US"/>
          </a:p>
        </p:txBody>
      </p:sp>
      <p:sp>
        <p:nvSpPr>
          <p:cNvPr id="10" name="TextBox 9"/>
          <p:cNvSpPr txBox="1"/>
          <p:nvPr/>
        </p:nvSpPr>
        <p:spPr>
          <a:xfrm>
            <a:off x="165100" y="4940300"/>
            <a:ext cx="1826341" cy="830997"/>
          </a:xfrm>
          <a:prstGeom prst="rect">
            <a:avLst/>
          </a:prstGeom>
          <a:noFill/>
        </p:spPr>
        <p:txBody>
          <a:bodyPr wrap="none" rtlCol="0">
            <a:spAutoFit/>
          </a:bodyPr>
          <a:lstStyle/>
          <a:p>
            <a:pPr algn="ctr"/>
            <a:r>
              <a:rPr lang="en-US" sz="2400" dirty="0" smtClean="0"/>
              <a:t>Corpus of </a:t>
            </a:r>
          </a:p>
          <a:p>
            <a:pPr algn="ctr"/>
            <a:r>
              <a:rPr lang="en-US" sz="2400" dirty="0" smtClean="0"/>
              <a:t>documents</a:t>
            </a:r>
            <a:endParaRPr lang="en-US" sz="2400" dirty="0"/>
          </a:p>
        </p:txBody>
      </p:sp>
      <p:sp>
        <p:nvSpPr>
          <p:cNvPr id="13" name="Internal Storage 22"/>
          <p:cNvSpPr/>
          <p:nvPr/>
        </p:nvSpPr>
        <p:spPr bwMode="auto">
          <a:xfrm>
            <a:off x="6585285" y="1926654"/>
            <a:ext cx="2305050" cy="1198880"/>
          </a:xfrm>
          <a:prstGeom prst="flowChartInternalStorag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r>
              <a:rPr lang="en-US" sz="2400" dirty="0" smtClean="0"/>
              <a:t>word-topic table</a:t>
            </a:r>
            <a:endParaRPr lang="en-US" sz="2400" dirty="0"/>
          </a:p>
        </p:txBody>
      </p:sp>
      <p:sp>
        <p:nvSpPr>
          <p:cNvPr id="14" name="Process 24"/>
          <p:cNvSpPr/>
          <p:nvPr/>
        </p:nvSpPr>
        <p:spPr bwMode="auto">
          <a:xfrm>
            <a:off x="2814320" y="1781940"/>
            <a:ext cx="2214880" cy="3271319"/>
          </a:xfrm>
          <a:prstGeom prst="flowChartProces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endParaRPr lang="en-US" sz="2800" dirty="0" smtClean="0"/>
          </a:p>
          <a:p>
            <a:pPr algn="ctr"/>
            <a:endParaRPr lang="en-US" sz="2800" dirty="0" smtClean="0"/>
          </a:p>
          <a:p>
            <a:pPr algn="ctr"/>
            <a:endParaRPr lang="en-US" sz="2800" dirty="0" smtClean="0"/>
          </a:p>
          <a:p>
            <a:pPr algn="ctr"/>
            <a:r>
              <a:rPr lang="en-US" sz="2800" dirty="0" smtClean="0"/>
              <a:t>Topic </a:t>
            </a:r>
          </a:p>
          <a:p>
            <a:pPr algn="ctr"/>
            <a:r>
              <a:rPr lang="en-US" sz="2800" dirty="0" smtClean="0"/>
              <a:t>modeler</a:t>
            </a:r>
            <a:endParaRPr lang="en-US" sz="2800" dirty="0"/>
          </a:p>
        </p:txBody>
      </p:sp>
      <p:sp>
        <p:nvSpPr>
          <p:cNvPr id="15" name="Internal Storage 22"/>
          <p:cNvSpPr/>
          <p:nvPr/>
        </p:nvSpPr>
        <p:spPr bwMode="auto">
          <a:xfrm>
            <a:off x="6547185" y="3660204"/>
            <a:ext cx="2362200" cy="1198880"/>
          </a:xfrm>
          <a:prstGeom prst="flowChartInternalStorag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r>
              <a:rPr lang="en-US" sz="2400" dirty="0" smtClean="0"/>
              <a:t>doc-topic</a:t>
            </a:r>
            <a:br>
              <a:rPr lang="en-US" sz="2400" dirty="0" smtClean="0"/>
            </a:br>
            <a:r>
              <a:rPr lang="en-US" sz="2400" dirty="0" smtClean="0"/>
              <a:t>table</a:t>
            </a:r>
            <a:endParaRPr lang="en-US" sz="2400" dirty="0"/>
          </a:p>
        </p:txBody>
      </p:sp>
      <p:sp>
        <p:nvSpPr>
          <p:cNvPr id="18" name="右箭头 17"/>
          <p:cNvSpPr/>
          <p:nvPr/>
        </p:nvSpPr>
        <p:spPr bwMode="auto">
          <a:xfrm>
            <a:off x="1838526" y="2958045"/>
            <a:ext cx="725715" cy="771741"/>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0" name="左右箭头 19"/>
          <p:cNvSpPr/>
          <p:nvPr/>
        </p:nvSpPr>
        <p:spPr bwMode="auto">
          <a:xfrm>
            <a:off x="5197642" y="2430378"/>
            <a:ext cx="1155032" cy="601577"/>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1" name="左右箭头 20"/>
          <p:cNvSpPr/>
          <p:nvPr/>
        </p:nvSpPr>
        <p:spPr bwMode="auto">
          <a:xfrm>
            <a:off x="5221706" y="3882189"/>
            <a:ext cx="1130968" cy="601577"/>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Bulk Synchronous Parallel (Cont.)</a:t>
            </a:r>
            <a:endParaRPr lang="zh-CN" altLang="en-US" dirty="0"/>
          </a:p>
        </p:txBody>
      </p:sp>
      <p:sp>
        <p:nvSpPr>
          <p:cNvPr id="3" name="内容占位符 2"/>
          <p:cNvSpPr>
            <a:spLocks noGrp="1"/>
          </p:cNvSpPr>
          <p:nvPr>
            <p:ph idx="1"/>
          </p:nvPr>
        </p:nvSpPr>
        <p:spPr/>
        <p:txBody>
          <a:bodyPr/>
          <a:lstStyle/>
          <a:p>
            <a:pPr lvl="1"/>
            <a:r>
              <a:rPr lang="en-US" altLang="zh-CN" dirty="0" smtClean="0"/>
              <a:t>(</a:t>
            </a:r>
            <a:r>
              <a:rPr lang="en-US" altLang="zh-CN" dirty="0" err="1" smtClean="0"/>
              <a:t>i</a:t>
            </a:r>
            <a:r>
              <a:rPr lang="en-US" altLang="zh-CN" dirty="0" smtClean="0"/>
              <a:t>, j) -&gt; work j of iteration </a:t>
            </a:r>
            <a:r>
              <a:rPr lang="en-US" altLang="zh-CN" dirty="0" err="1" smtClean="0"/>
              <a:t>i</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en-US" altLang="zh-CN" i="1" dirty="0" smtClean="0">
                <a:solidFill>
                  <a:srgbClr val="FF0000"/>
                </a:solidFill>
              </a:rPr>
              <a:t>Up to 5 updates missing </a:t>
            </a:r>
            <a:endParaRPr lang="zh-CN" altLang="en-US" i="1" dirty="0">
              <a:solidFill>
                <a:srgbClr val="FF0000"/>
              </a:solidFill>
            </a:endParaRP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60</a:t>
            </a:fld>
            <a:endParaRPr lang="en-US" altLang="zh-CN" sz="1600"/>
          </a:p>
        </p:txBody>
      </p:sp>
      <p:sp>
        <p:nvSpPr>
          <p:cNvPr id="8" name="矩形 7"/>
          <p:cNvSpPr/>
          <p:nvPr/>
        </p:nvSpPr>
        <p:spPr>
          <a:xfrm>
            <a:off x="1456860" y="2456078"/>
            <a:ext cx="1103424" cy="529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9" name="矩形 8"/>
          <p:cNvSpPr/>
          <p:nvPr/>
        </p:nvSpPr>
        <p:spPr>
          <a:xfrm>
            <a:off x="2560283" y="2456078"/>
            <a:ext cx="1103424" cy="529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(3,4)</a:t>
            </a:r>
            <a:endParaRPr lang="zh-CN" altLang="en-US" sz="2400" b="0" dirty="0">
              <a:solidFill>
                <a:schemeClr val="tx1"/>
              </a:solidFill>
            </a:endParaRPr>
          </a:p>
        </p:txBody>
      </p:sp>
      <p:sp>
        <p:nvSpPr>
          <p:cNvPr id="10" name="矩形 9"/>
          <p:cNvSpPr/>
          <p:nvPr/>
        </p:nvSpPr>
        <p:spPr>
          <a:xfrm>
            <a:off x="3663709" y="2456078"/>
            <a:ext cx="1103424" cy="529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(4,1)</a:t>
            </a:r>
            <a:endParaRPr lang="zh-CN" altLang="en-US" sz="2400" b="0" dirty="0">
              <a:solidFill>
                <a:schemeClr val="tx1"/>
              </a:solidFill>
            </a:endParaRPr>
          </a:p>
        </p:txBody>
      </p:sp>
      <p:sp>
        <p:nvSpPr>
          <p:cNvPr id="11" name="矩形 10"/>
          <p:cNvSpPr/>
          <p:nvPr/>
        </p:nvSpPr>
        <p:spPr>
          <a:xfrm>
            <a:off x="4767129" y="2456078"/>
            <a:ext cx="1103424" cy="529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(4,4)</a:t>
            </a:r>
            <a:endParaRPr lang="zh-CN" altLang="en-US" sz="2400" b="0" dirty="0">
              <a:solidFill>
                <a:schemeClr val="tx1"/>
              </a:solidFill>
            </a:endParaRPr>
          </a:p>
        </p:txBody>
      </p:sp>
      <p:sp>
        <p:nvSpPr>
          <p:cNvPr id="12" name="矩形 11"/>
          <p:cNvSpPr/>
          <p:nvPr/>
        </p:nvSpPr>
        <p:spPr>
          <a:xfrm>
            <a:off x="1456860" y="3197878"/>
            <a:ext cx="1103424" cy="529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13" name="矩形 12"/>
          <p:cNvSpPr/>
          <p:nvPr/>
        </p:nvSpPr>
        <p:spPr>
          <a:xfrm>
            <a:off x="2560283" y="3197878"/>
            <a:ext cx="1103424" cy="529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(3,5)</a:t>
            </a:r>
            <a:endParaRPr lang="zh-CN" altLang="en-US" sz="2400" b="0" dirty="0">
              <a:solidFill>
                <a:schemeClr val="tx1"/>
              </a:solidFill>
            </a:endParaRPr>
          </a:p>
        </p:txBody>
      </p:sp>
      <p:sp>
        <p:nvSpPr>
          <p:cNvPr id="14" name="矩形 13"/>
          <p:cNvSpPr/>
          <p:nvPr/>
        </p:nvSpPr>
        <p:spPr>
          <a:xfrm>
            <a:off x="3663709" y="3197878"/>
            <a:ext cx="1103424" cy="529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(4,2)</a:t>
            </a:r>
            <a:endParaRPr lang="zh-CN" altLang="en-US" sz="2400" b="0" dirty="0">
              <a:solidFill>
                <a:schemeClr val="tx1"/>
              </a:solidFill>
            </a:endParaRPr>
          </a:p>
        </p:txBody>
      </p:sp>
      <p:sp>
        <p:nvSpPr>
          <p:cNvPr id="15" name="矩形 14"/>
          <p:cNvSpPr/>
          <p:nvPr/>
        </p:nvSpPr>
        <p:spPr>
          <a:xfrm>
            <a:off x="4767129" y="3197878"/>
            <a:ext cx="1103424" cy="529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(4,5)</a:t>
            </a:r>
            <a:endParaRPr lang="zh-CN" altLang="en-US" sz="2400" b="0" dirty="0">
              <a:solidFill>
                <a:schemeClr val="tx1"/>
              </a:solidFill>
            </a:endParaRPr>
          </a:p>
        </p:txBody>
      </p:sp>
      <p:sp>
        <p:nvSpPr>
          <p:cNvPr id="16" name="矩形 15"/>
          <p:cNvSpPr/>
          <p:nvPr/>
        </p:nvSpPr>
        <p:spPr>
          <a:xfrm>
            <a:off x="1456860" y="3939677"/>
            <a:ext cx="1103424" cy="529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17" name="矩形 16"/>
          <p:cNvSpPr/>
          <p:nvPr/>
        </p:nvSpPr>
        <p:spPr>
          <a:xfrm>
            <a:off x="2560283" y="3939677"/>
            <a:ext cx="1103424" cy="529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(3,6)</a:t>
            </a:r>
            <a:endParaRPr lang="zh-CN" altLang="en-US" sz="2400" b="0" dirty="0">
              <a:solidFill>
                <a:schemeClr val="tx1"/>
              </a:solidFill>
            </a:endParaRPr>
          </a:p>
        </p:txBody>
      </p:sp>
      <p:sp>
        <p:nvSpPr>
          <p:cNvPr id="18" name="矩形 17"/>
          <p:cNvSpPr/>
          <p:nvPr/>
        </p:nvSpPr>
        <p:spPr>
          <a:xfrm>
            <a:off x="3663709" y="3939677"/>
            <a:ext cx="1103424" cy="529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(4,3)</a:t>
            </a:r>
            <a:endParaRPr lang="zh-CN" altLang="en-US" sz="2400" b="0" dirty="0">
              <a:solidFill>
                <a:schemeClr val="tx1"/>
              </a:solidFill>
            </a:endParaRPr>
          </a:p>
        </p:txBody>
      </p:sp>
      <p:sp>
        <p:nvSpPr>
          <p:cNvPr id="19" name="矩形 18"/>
          <p:cNvSpPr/>
          <p:nvPr/>
        </p:nvSpPr>
        <p:spPr>
          <a:xfrm>
            <a:off x="4767129" y="3939677"/>
            <a:ext cx="1103424" cy="529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(4,6)</a:t>
            </a:r>
            <a:endParaRPr lang="zh-CN" altLang="en-US" sz="2400" b="0" dirty="0">
              <a:solidFill>
                <a:schemeClr val="tx1"/>
              </a:solidFill>
            </a:endParaRPr>
          </a:p>
        </p:txBody>
      </p:sp>
      <p:sp>
        <p:nvSpPr>
          <p:cNvPr id="20" name="TextBox 19"/>
          <p:cNvSpPr txBox="1"/>
          <p:nvPr/>
        </p:nvSpPr>
        <p:spPr>
          <a:xfrm>
            <a:off x="588591" y="1714572"/>
            <a:ext cx="515197" cy="1589566"/>
          </a:xfrm>
          <a:prstGeom prst="rect">
            <a:avLst/>
          </a:prstGeom>
          <a:noFill/>
        </p:spPr>
        <p:txBody>
          <a:bodyPr vert="vert270" wrap="square" lIns="61722" tIns="30860" rIns="61722" bIns="30860" rtlCol="0">
            <a:spAutoFit/>
          </a:bodyPr>
          <a:lstStyle/>
          <a:p>
            <a:r>
              <a:rPr lang="en-US" altLang="zh-CN" sz="2400" b="1" dirty="0"/>
              <a:t>Thread</a:t>
            </a:r>
            <a:endParaRPr lang="zh-CN" altLang="en-US" sz="2000" b="1" dirty="0"/>
          </a:p>
        </p:txBody>
      </p:sp>
      <p:sp>
        <p:nvSpPr>
          <p:cNvPr id="21" name="TextBox 20"/>
          <p:cNvSpPr txBox="1"/>
          <p:nvPr/>
        </p:nvSpPr>
        <p:spPr>
          <a:xfrm>
            <a:off x="1029684" y="2544989"/>
            <a:ext cx="367808" cy="370100"/>
          </a:xfrm>
          <a:prstGeom prst="rect">
            <a:avLst/>
          </a:prstGeom>
          <a:noFill/>
        </p:spPr>
        <p:txBody>
          <a:bodyPr wrap="square" lIns="61722" tIns="30860" rIns="61722" bIns="30860" rtlCol="0">
            <a:spAutoFit/>
          </a:bodyPr>
          <a:lstStyle/>
          <a:p>
            <a:r>
              <a:rPr lang="en-US" altLang="zh-CN" sz="2000" b="0" dirty="0" smtClean="0"/>
              <a:t>1</a:t>
            </a:r>
            <a:endParaRPr lang="zh-CN" altLang="en-US" sz="2000" b="0" dirty="0"/>
          </a:p>
        </p:txBody>
      </p:sp>
      <p:sp>
        <p:nvSpPr>
          <p:cNvPr id="22" name="TextBox 21"/>
          <p:cNvSpPr txBox="1"/>
          <p:nvPr/>
        </p:nvSpPr>
        <p:spPr>
          <a:xfrm>
            <a:off x="1029684" y="3286784"/>
            <a:ext cx="367808" cy="370100"/>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23" name="TextBox 22"/>
          <p:cNvSpPr txBox="1"/>
          <p:nvPr/>
        </p:nvSpPr>
        <p:spPr>
          <a:xfrm>
            <a:off x="1029684" y="4014906"/>
            <a:ext cx="367808" cy="370100"/>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cxnSp>
        <p:nvCxnSpPr>
          <p:cNvPr id="24" name="直接连接符 23"/>
          <p:cNvCxnSpPr/>
          <p:nvPr/>
        </p:nvCxnSpPr>
        <p:spPr>
          <a:xfrm>
            <a:off x="3663705" y="2335727"/>
            <a:ext cx="0" cy="254330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85446" y="1915589"/>
            <a:ext cx="1195377" cy="370100"/>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
        <p:nvSpPr>
          <p:cNvPr id="26" name="椭圆 25"/>
          <p:cNvSpPr/>
          <p:nvPr/>
        </p:nvSpPr>
        <p:spPr>
          <a:xfrm>
            <a:off x="4888028" y="3824210"/>
            <a:ext cx="827567" cy="8477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a:p>
        </p:txBody>
      </p:sp>
      <p:sp>
        <p:nvSpPr>
          <p:cNvPr id="27" name="TextBox 26"/>
          <p:cNvSpPr txBox="1"/>
          <p:nvPr/>
        </p:nvSpPr>
        <p:spPr>
          <a:xfrm>
            <a:off x="2388425" y="4491559"/>
            <a:ext cx="367808" cy="370100"/>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28" name="TextBox 27"/>
          <p:cNvSpPr txBox="1"/>
          <p:nvPr/>
        </p:nvSpPr>
        <p:spPr>
          <a:xfrm>
            <a:off x="4583230" y="4491559"/>
            <a:ext cx="367808" cy="370100"/>
          </a:xfrm>
          <a:prstGeom prst="rect">
            <a:avLst/>
          </a:prstGeom>
          <a:noFill/>
        </p:spPr>
        <p:txBody>
          <a:bodyPr wrap="square" lIns="61722" tIns="30860" rIns="61722" bIns="30860" rtlCol="0">
            <a:spAutoFit/>
          </a:bodyPr>
          <a:lstStyle/>
          <a:p>
            <a:r>
              <a:rPr lang="en-US" altLang="zh-CN" sz="2000" b="0" dirty="0" smtClean="0"/>
              <a:t>4</a:t>
            </a:r>
            <a:endParaRPr lang="zh-CN" altLang="en-US" sz="2000" b="0" dirty="0"/>
          </a:p>
        </p:txBody>
      </p:sp>
      <p:sp>
        <p:nvSpPr>
          <p:cNvPr id="29" name="TextBox 28"/>
          <p:cNvSpPr txBox="1"/>
          <p:nvPr/>
        </p:nvSpPr>
        <p:spPr>
          <a:xfrm>
            <a:off x="888552" y="4494036"/>
            <a:ext cx="1930993" cy="431655"/>
          </a:xfrm>
          <a:prstGeom prst="rect">
            <a:avLst/>
          </a:prstGeom>
          <a:noFill/>
        </p:spPr>
        <p:txBody>
          <a:bodyPr wrap="square" lIns="61722" tIns="30860" rIns="61722" bIns="30860" rtlCol="0">
            <a:spAutoFit/>
          </a:bodyPr>
          <a:lstStyle/>
          <a:p>
            <a:r>
              <a:rPr lang="en-US" altLang="zh-CN" sz="2400" b="1" dirty="0"/>
              <a:t>Clock</a:t>
            </a:r>
            <a:endParaRPr lang="zh-CN" altLang="en-US" sz="1400" b="1" dirty="0"/>
          </a:p>
        </p:txBody>
      </p:sp>
      <p:grpSp>
        <p:nvGrpSpPr>
          <p:cNvPr id="40" name="组合 39"/>
          <p:cNvGrpSpPr/>
          <p:nvPr/>
        </p:nvGrpSpPr>
        <p:grpSpPr>
          <a:xfrm>
            <a:off x="6238368" y="2417784"/>
            <a:ext cx="2677032" cy="423893"/>
            <a:chOff x="6238368" y="2766120"/>
            <a:chExt cx="2677032" cy="423893"/>
          </a:xfrm>
        </p:grpSpPr>
        <p:sp>
          <p:nvSpPr>
            <p:cNvPr id="30" name="矩形 29"/>
            <p:cNvSpPr/>
            <p:nvPr/>
          </p:nvSpPr>
          <p:spPr>
            <a:xfrm>
              <a:off x="6238368" y="2872091"/>
              <a:ext cx="613012" cy="264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b="1" dirty="0">
                <a:solidFill>
                  <a:schemeClr val="tx1"/>
                </a:solidFill>
              </a:endParaRPr>
            </a:p>
          </p:txBody>
        </p:sp>
        <p:sp>
          <p:nvSpPr>
            <p:cNvPr id="31" name="椭圆 30"/>
            <p:cNvSpPr/>
            <p:nvPr/>
          </p:nvSpPr>
          <p:spPr>
            <a:xfrm>
              <a:off x="6330315" y="2766128"/>
              <a:ext cx="459761" cy="423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a:p>
          </p:txBody>
        </p:sp>
        <p:sp>
          <p:nvSpPr>
            <p:cNvPr id="32" name="TextBox 31"/>
            <p:cNvSpPr txBox="1"/>
            <p:nvPr/>
          </p:nvSpPr>
          <p:spPr>
            <a:xfrm>
              <a:off x="6882028" y="2766120"/>
              <a:ext cx="2033372" cy="339322"/>
            </a:xfrm>
            <a:prstGeom prst="rect">
              <a:avLst/>
            </a:prstGeom>
            <a:noFill/>
          </p:spPr>
          <p:txBody>
            <a:bodyPr wrap="square" lIns="61722" tIns="30860" rIns="61722" bIns="30860" rtlCol="0">
              <a:spAutoFit/>
            </a:bodyPr>
            <a:lstStyle/>
            <a:p>
              <a:r>
                <a:rPr lang="en-US" altLang="zh-CN" sz="1800" b="0" dirty="0" smtClean="0"/>
                <a:t>: current work</a:t>
              </a:r>
              <a:endParaRPr lang="zh-CN" altLang="en-US" sz="1800" b="0" dirty="0"/>
            </a:p>
          </p:txBody>
        </p:sp>
      </p:grpSp>
      <p:grpSp>
        <p:nvGrpSpPr>
          <p:cNvPr id="42" name="组合 41"/>
          <p:cNvGrpSpPr/>
          <p:nvPr/>
        </p:nvGrpSpPr>
        <p:grpSpPr>
          <a:xfrm>
            <a:off x="6238368" y="2933960"/>
            <a:ext cx="2449438" cy="384579"/>
            <a:chOff x="6238368" y="3282296"/>
            <a:chExt cx="2449438" cy="384579"/>
          </a:xfrm>
        </p:grpSpPr>
        <p:sp>
          <p:nvSpPr>
            <p:cNvPr id="33" name="矩形 32"/>
            <p:cNvSpPr/>
            <p:nvPr/>
          </p:nvSpPr>
          <p:spPr>
            <a:xfrm>
              <a:off x="6238368" y="3401948"/>
              <a:ext cx="613012" cy="264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b="1" dirty="0">
                <a:solidFill>
                  <a:schemeClr val="tx1"/>
                </a:solidFill>
              </a:endParaRPr>
            </a:p>
          </p:txBody>
        </p:sp>
        <p:sp>
          <p:nvSpPr>
            <p:cNvPr id="34" name="TextBox 33"/>
            <p:cNvSpPr txBox="1"/>
            <p:nvPr/>
          </p:nvSpPr>
          <p:spPr>
            <a:xfrm>
              <a:off x="6882034" y="3282296"/>
              <a:ext cx="1805772" cy="339322"/>
            </a:xfrm>
            <a:prstGeom prst="rect">
              <a:avLst/>
            </a:prstGeom>
            <a:noFill/>
          </p:spPr>
          <p:txBody>
            <a:bodyPr wrap="square" lIns="61722" tIns="30860" rIns="61722" bIns="30860" rtlCol="0">
              <a:spAutoFit/>
            </a:bodyPr>
            <a:lstStyle/>
            <a:p>
              <a:r>
                <a:rPr lang="en-US" altLang="zh-CN" sz="1800" b="0" dirty="0" smtClean="0"/>
                <a:t>: visible update</a:t>
              </a:r>
              <a:endParaRPr lang="zh-CN" altLang="en-US" sz="1800" b="0" dirty="0"/>
            </a:p>
          </p:txBody>
        </p:sp>
      </p:grpSp>
      <p:grpSp>
        <p:nvGrpSpPr>
          <p:cNvPr id="41" name="组合 40"/>
          <p:cNvGrpSpPr/>
          <p:nvPr/>
        </p:nvGrpSpPr>
        <p:grpSpPr>
          <a:xfrm>
            <a:off x="6238368" y="3513285"/>
            <a:ext cx="2731460" cy="616321"/>
            <a:chOff x="6238368" y="3861621"/>
            <a:chExt cx="2731460" cy="616321"/>
          </a:xfrm>
        </p:grpSpPr>
        <p:sp>
          <p:nvSpPr>
            <p:cNvPr id="35" name="矩形 34"/>
            <p:cNvSpPr/>
            <p:nvPr/>
          </p:nvSpPr>
          <p:spPr>
            <a:xfrm>
              <a:off x="6238368" y="3931801"/>
              <a:ext cx="613012" cy="26492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b="1" dirty="0">
                <a:solidFill>
                  <a:schemeClr val="tx1"/>
                </a:solidFill>
              </a:endParaRPr>
            </a:p>
          </p:txBody>
        </p:sp>
        <p:sp>
          <p:nvSpPr>
            <p:cNvPr id="36" name="TextBox 35"/>
            <p:cNvSpPr txBox="1"/>
            <p:nvPr/>
          </p:nvSpPr>
          <p:spPr>
            <a:xfrm>
              <a:off x="6882027" y="3861621"/>
              <a:ext cx="2087801" cy="616321"/>
            </a:xfrm>
            <a:prstGeom prst="rect">
              <a:avLst/>
            </a:prstGeom>
            <a:noFill/>
          </p:spPr>
          <p:txBody>
            <a:bodyPr wrap="square" lIns="61722" tIns="30860" rIns="61722" bIns="30860" rtlCol="0">
              <a:spAutoFit/>
            </a:bodyPr>
            <a:lstStyle/>
            <a:p>
              <a:r>
                <a:rPr lang="en-US" altLang="zh-CN" sz="1800" b="0" dirty="0" smtClean="0"/>
                <a:t>: possibly</a:t>
              </a:r>
              <a:br>
                <a:rPr lang="en-US" altLang="zh-CN" sz="1800" b="0" dirty="0" smtClean="0"/>
              </a:br>
              <a:r>
                <a:rPr lang="en-US" altLang="zh-CN" sz="1800" b="0" dirty="0" smtClean="0"/>
                <a:t>  missing update</a:t>
              </a:r>
              <a:endParaRPr lang="zh-CN" altLang="en-US" sz="1800" b="0" dirty="0"/>
            </a:p>
          </p:txBody>
        </p:sp>
      </p:grpSp>
      <p:cxnSp>
        <p:nvCxnSpPr>
          <p:cNvPr id="37" name="直接连接符 36"/>
          <p:cNvCxnSpPr/>
          <p:nvPr/>
        </p:nvCxnSpPr>
        <p:spPr>
          <a:xfrm>
            <a:off x="5885069" y="2335727"/>
            <a:ext cx="0" cy="254330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385156" y="1915589"/>
            <a:ext cx="1195377" cy="370100"/>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
        <p:nvSpPr>
          <p:cNvPr id="39" name="矩形 38"/>
          <p:cNvSpPr/>
          <p:nvPr/>
        </p:nvSpPr>
        <p:spPr>
          <a:xfrm>
            <a:off x="1388486" y="2417784"/>
            <a:ext cx="99987" cy="210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up)">
                                      <p:cBhvr>
                                        <p:cTn id="13" dur="500"/>
                                        <p:tgtEl>
                                          <p:spTgt spid="38"/>
                                        </p:tgtEl>
                                      </p:cBhvr>
                                    </p:animEffect>
                                  </p:childTnLst>
                                </p:cTn>
                              </p:par>
                              <p:par>
                                <p:cTn id="14" presetID="22" presetClass="entr" presetSubtype="1"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p:cBhvr>
                                        <p:cTn id="26" dur="500" fill="hold"/>
                                        <p:tgtEl>
                                          <p:spTgt spid="10"/>
                                        </p:tgtEl>
                                        <p:attrNameLst>
                                          <p:attrName>fillcolor</p:attrName>
                                        </p:attrNameLst>
                                      </p:cBhvr>
                                      <p:to>
                                        <a:schemeClr val="hlink"/>
                                      </p:to>
                                    </p:animClr>
                                    <p:set>
                                      <p:cBhvr>
                                        <p:cTn id="27" dur="500" fill="hold"/>
                                        <p:tgtEl>
                                          <p:spTgt spid="10"/>
                                        </p:tgtEl>
                                        <p:attrNameLst>
                                          <p:attrName>fill.type</p:attrName>
                                        </p:attrNameLst>
                                      </p:cBhvr>
                                      <p:to>
                                        <p:strVal val="solid"/>
                                      </p:to>
                                    </p:set>
                                    <p:set>
                                      <p:cBhvr>
                                        <p:cTn id="28" dur="500" fill="hold"/>
                                        <p:tgtEl>
                                          <p:spTgt spid="10"/>
                                        </p:tgtEl>
                                        <p:attrNameLst>
                                          <p:attrName>fill.on</p:attrName>
                                        </p:attrNameLst>
                                      </p:cBhvr>
                                      <p:to>
                                        <p:strVal val="true"/>
                                      </p:to>
                                    </p:set>
                                  </p:childTnLst>
                                </p:cTn>
                              </p:par>
                              <p:par>
                                <p:cTn id="29" presetID="1" presetClass="emph" presetSubtype="2" fill="hold" nodeType="withEffect">
                                  <p:stCondLst>
                                    <p:cond delay="0"/>
                                  </p:stCondLst>
                                  <p:childTnLst>
                                    <p:animClr clrSpc="rgb">
                                      <p:cBhvr>
                                        <p:cTn id="30" dur="500" fill="hold"/>
                                        <p:tgtEl>
                                          <p:spTgt spid="11"/>
                                        </p:tgtEl>
                                        <p:attrNameLst>
                                          <p:attrName>fillcolor</p:attrName>
                                        </p:attrNameLst>
                                      </p:cBhvr>
                                      <p:to>
                                        <a:schemeClr val="hlink"/>
                                      </p:to>
                                    </p:animClr>
                                    <p:set>
                                      <p:cBhvr>
                                        <p:cTn id="31" dur="500" fill="hold"/>
                                        <p:tgtEl>
                                          <p:spTgt spid="11"/>
                                        </p:tgtEl>
                                        <p:attrNameLst>
                                          <p:attrName>fill.type</p:attrName>
                                        </p:attrNameLst>
                                      </p:cBhvr>
                                      <p:to>
                                        <p:strVal val="solid"/>
                                      </p:to>
                                    </p:set>
                                    <p:set>
                                      <p:cBhvr>
                                        <p:cTn id="32" dur="500" fill="hold"/>
                                        <p:tgtEl>
                                          <p:spTgt spid="11"/>
                                        </p:tgtEl>
                                        <p:attrNameLst>
                                          <p:attrName>fill.on</p:attrName>
                                        </p:attrNameLst>
                                      </p:cBhvr>
                                      <p:to>
                                        <p:strVal val="true"/>
                                      </p:to>
                                    </p:set>
                                  </p:childTnLst>
                                </p:cTn>
                              </p:par>
                              <p:par>
                                <p:cTn id="33" presetID="1" presetClass="emph" presetSubtype="2" fill="hold" nodeType="withEffect">
                                  <p:stCondLst>
                                    <p:cond delay="0"/>
                                  </p:stCondLst>
                                  <p:childTnLst>
                                    <p:animClr clrSpc="rgb">
                                      <p:cBhvr>
                                        <p:cTn id="34" dur="500" fill="hold"/>
                                        <p:tgtEl>
                                          <p:spTgt spid="14"/>
                                        </p:tgtEl>
                                        <p:attrNameLst>
                                          <p:attrName>fillcolor</p:attrName>
                                        </p:attrNameLst>
                                      </p:cBhvr>
                                      <p:to>
                                        <a:schemeClr val="hlink"/>
                                      </p:to>
                                    </p:animClr>
                                    <p:set>
                                      <p:cBhvr>
                                        <p:cTn id="35" dur="500" fill="hold"/>
                                        <p:tgtEl>
                                          <p:spTgt spid="14"/>
                                        </p:tgtEl>
                                        <p:attrNameLst>
                                          <p:attrName>fill.type</p:attrName>
                                        </p:attrNameLst>
                                      </p:cBhvr>
                                      <p:to>
                                        <p:strVal val="solid"/>
                                      </p:to>
                                    </p:set>
                                    <p:set>
                                      <p:cBhvr>
                                        <p:cTn id="36" dur="500" fill="hold"/>
                                        <p:tgtEl>
                                          <p:spTgt spid="14"/>
                                        </p:tgtEl>
                                        <p:attrNameLst>
                                          <p:attrName>fill.on</p:attrName>
                                        </p:attrNameLst>
                                      </p:cBhvr>
                                      <p:to>
                                        <p:strVal val="true"/>
                                      </p:to>
                                    </p:set>
                                  </p:childTnLst>
                                </p:cTn>
                              </p:par>
                              <p:par>
                                <p:cTn id="37" presetID="1" presetClass="emph" presetSubtype="2" fill="hold" nodeType="withEffect">
                                  <p:stCondLst>
                                    <p:cond delay="0"/>
                                  </p:stCondLst>
                                  <p:childTnLst>
                                    <p:animClr clrSpc="rgb">
                                      <p:cBhvr>
                                        <p:cTn id="38" dur="500" fill="hold"/>
                                        <p:tgtEl>
                                          <p:spTgt spid="15"/>
                                        </p:tgtEl>
                                        <p:attrNameLst>
                                          <p:attrName>fillcolor</p:attrName>
                                        </p:attrNameLst>
                                      </p:cBhvr>
                                      <p:to>
                                        <a:schemeClr val="hlink"/>
                                      </p:to>
                                    </p:animClr>
                                    <p:set>
                                      <p:cBhvr>
                                        <p:cTn id="39" dur="500" fill="hold"/>
                                        <p:tgtEl>
                                          <p:spTgt spid="15"/>
                                        </p:tgtEl>
                                        <p:attrNameLst>
                                          <p:attrName>fill.type</p:attrName>
                                        </p:attrNameLst>
                                      </p:cBhvr>
                                      <p:to>
                                        <p:strVal val="solid"/>
                                      </p:to>
                                    </p:set>
                                    <p:set>
                                      <p:cBhvr>
                                        <p:cTn id="40" dur="500" fill="hold"/>
                                        <p:tgtEl>
                                          <p:spTgt spid="15"/>
                                        </p:tgtEl>
                                        <p:attrNameLst>
                                          <p:attrName>fill.on</p:attrName>
                                        </p:attrNameLst>
                                      </p:cBhvr>
                                      <p:to>
                                        <p:strVal val="true"/>
                                      </p:to>
                                    </p:set>
                                  </p:childTnLst>
                                </p:cTn>
                              </p:par>
                              <p:par>
                                <p:cTn id="41" presetID="1" presetClass="emph" presetSubtype="2" fill="hold" nodeType="withEffect">
                                  <p:stCondLst>
                                    <p:cond delay="0"/>
                                  </p:stCondLst>
                                  <p:childTnLst>
                                    <p:animClr clrSpc="rgb">
                                      <p:cBhvr>
                                        <p:cTn id="42" dur="500" fill="hold"/>
                                        <p:tgtEl>
                                          <p:spTgt spid="18"/>
                                        </p:tgtEl>
                                        <p:attrNameLst>
                                          <p:attrName>fillcolor</p:attrName>
                                        </p:attrNameLst>
                                      </p:cBhvr>
                                      <p:to>
                                        <a:schemeClr val="hlink"/>
                                      </p:to>
                                    </p:animClr>
                                    <p:set>
                                      <p:cBhvr>
                                        <p:cTn id="43" dur="500" fill="hold"/>
                                        <p:tgtEl>
                                          <p:spTgt spid="18"/>
                                        </p:tgtEl>
                                        <p:attrNameLst>
                                          <p:attrName>fill.type</p:attrName>
                                        </p:attrNameLst>
                                      </p:cBhvr>
                                      <p:to>
                                        <p:strVal val="solid"/>
                                      </p:to>
                                    </p:set>
                                    <p:set>
                                      <p:cBhvr>
                                        <p:cTn id="44" dur="500" fill="hold"/>
                                        <p:tgtEl>
                                          <p:spTgt spid="18"/>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3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Staleness in A-BSP</a:t>
            </a:r>
            <a:endParaRPr lang="zh-CN" altLang="en-US" dirty="0"/>
          </a:p>
        </p:txBody>
      </p:sp>
      <p:sp>
        <p:nvSpPr>
          <p:cNvPr id="3" name="内容占位符 2"/>
          <p:cNvSpPr>
            <a:spLocks noGrp="1"/>
          </p:cNvSpPr>
          <p:nvPr>
            <p:ph idx="1"/>
          </p:nvPr>
        </p:nvSpPr>
        <p:spPr>
          <a:xfrm>
            <a:off x="685799" y="1104900"/>
            <a:ext cx="7892143" cy="4648200"/>
          </a:xfrm>
        </p:spPr>
        <p:txBody>
          <a:bodyPr/>
          <a:lstStyle/>
          <a:p>
            <a:pPr lvl="1"/>
            <a:r>
              <a:rPr lang="en-US" altLang="zh-CN" dirty="0" smtClean="0"/>
              <a:t>A-BSP, </a:t>
            </a:r>
            <a:r>
              <a:rPr lang="en-US" altLang="zh-CN" dirty="0" err="1" smtClean="0"/>
              <a:t>wpc</a:t>
            </a:r>
            <a:r>
              <a:rPr lang="en-US" altLang="zh-CN" dirty="0" smtClean="0"/>
              <a:t> = 2 iterations</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buNone/>
            </a:pPr>
            <a:endParaRPr lang="en-US" altLang="zh-CN" dirty="0" smtClean="0"/>
          </a:p>
          <a:p>
            <a:pPr lvl="1">
              <a:buNone/>
            </a:pPr>
            <a:endParaRPr lang="en-US" altLang="zh-CN" dirty="0" smtClean="0">
              <a:solidFill>
                <a:srgbClr val="FF0000"/>
              </a:solidFill>
            </a:endParaRPr>
          </a:p>
          <a:p>
            <a:pPr lvl="1"/>
            <a:r>
              <a:rPr lang="en-US" altLang="zh-CN" dirty="0" smtClean="0">
                <a:solidFill>
                  <a:srgbClr val="FF0000"/>
                </a:solidFill>
              </a:rPr>
              <a:t>Up to “</a:t>
            </a:r>
            <a:r>
              <a:rPr lang="en-US" altLang="zh-CN" dirty="0" err="1" smtClean="0">
                <a:solidFill>
                  <a:srgbClr val="FF0000"/>
                </a:solidFill>
              </a:rPr>
              <a:t>wpc</a:t>
            </a:r>
            <a:r>
              <a:rPr lang="en-US" altLang="zh-CN" dirty="0" smtClean="0">
                <a:solidFill>
                  <a:srgbClr val="FF0000"/>
                </a:solidFill>
              </a:rPr>
              <a:t>” updates missing</a:t>
            </a:r>
            <a:endParaRPr lang="en-US" altLang="zh-CN" dirty="0" smtClean="0"/>
          </a:p>
          <a:p>
            <a:pPr lvl="2"/>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61</a:t>
            </a:fld>
            <a:endParaRPr lang="en-US" altLang="zh-CN" sz="1600"/>
          </a:p>
        </p:txBody>
      </p:sp>
      <p:sp>
        <p:nvSpPr>
          <p:cNvPr id="8" name="矩形 7"/>
          <p:cNvSpPr/>
          <p:nvPr/>
        </p:nvSpPr>
        <p:spPr>
          <a:xfrm>
            <a:off x="1425142" y="2243304"/>
            <a:ext cx="1261107" cy="508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9" name="矩形 8"/>
          <p:cNvSpPr/>
          <p:nvPr/>
        </p:nvSpPr>
        <p:spPr>
          <a:xfrm>
            <a:off x="2686244" y="2243304"/>
            <a:ext cx="1009004" cy="508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(2,4)</a:t>
            </a:r>
            <a:endParaRPr lang="zh-CN" altLang="en-US" sz="2400" b="0" dirty="0">
              <a:solidFill>
                <a:schemeClr val="tx1"/>
              </a:solidFill>
            </a:endParaRPr>
          </a:p>
        </p:txBody>
      </p:sp>
      <p:sp>
        <p:nvSpPr>
          <p:cNvPr id="10" name="矩形 9"/>
          <p:cNvSpPr/>
          <p:nvPr/>
        </p:nvSpPr>
        <p:spPr>
          <a:xfrm>
            <a:off x="1425142" y="2954710"/>
            <a:ext cx="1261107" cy="508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11" name="矩形 10"/>
          <p:cNvSpPr/>
          <p:nvPr/>
        </p:nvSpPr>
        <p:spPr>
          <a:xfrm>
            <a:off x="2686244" y="2954710"/>
            <a:ext cx="1009004" cy="508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(2,5)</a:t>
            </a:r>
            <a:endParaRPr lang="zh-CN" altLang="en-US" sz="2400" b="0" dirty="0">
              <a:solidFill>
                <a:schemeClr val="tx1"/>
              </a:solidFill>
            </a:endParaRPr>
          </a:p>
        </p:txBody>
      </p:sp>
      <p:sp>
        <p:nvSpPr>
          <p:cNvPr id="12" name="矩形 11"/>
          <p:cNvSpPr/>
          <p:nvPr/>
        </p:nvSpPr>
        <p:spPr>
          <a:xfrm>
            <a:off x="1425142" y="3666114"/>
            <a:ext cx="1261107" cy="508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13" name="矩形 12"/>
          <p:cNvSpPr/>
          <p:nvPr/>
        </p:nvSpPr>
        <p:spPr>
          <a:xfrm>
            <a:off x="2686244" y="3666114"/>
            <a:ext cx="1009004" cy="508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(2,6)</a:t>
            </a:r>
            <a:endParaRPr lang="zh-CN" altLang="en-US" sz="2400" b="0" dirty="0">
              <a:solidFill>
                <a:schemeClr val="tx1"/>
              </a:solidFill>
            </a:endParaRPr>
          </a:p>
        </p:txBody>
      </p:sp>
      <p:sp>
        <p:nvSpPr>
          <p:cNvPr id="14" name="TextBox 13"/>
          <p:cNvSpPr txBox="1"/>
          <p:nvPr/>
        </p:nvSpPr>
        <p:spPr>
          <a:xfrm>
            <a:off x="661162" y="1532177"/>
            <a:ext cx="493981" cy="1524439"/>
          </a:xfrm>
          <a:prstGeom prst="rect">
            <a:avLst/>
          </a:prstGeom>
          <a:noFill/>
        </p:spPr>
        <p:txBody>
          <a:bodyPr vert="vert270" wrap="square" lIns="61722" tIns="30860" rIns="61722" bIns="30860" rtlCol="0">
            <a:spAutoFit/>
          </a:bodyPr>
          <a:lstStyle/>
          <a:p>
            <a:r>
              <a:rPr lang="en-US" altLang="zh-CN" sz="2400" b="1" dirty="0"/>
              <a:t>Thread</a:t>
            </a:r>
            <a:endParaRPr lang="zh-CN" altLang="en-US" sz="2000" b="1" dirty="0"/>
          </a:p>
        </p:txBody>
      </p:sp>
      <p:sp>
        <p:nvSpPr>
          <p:cNvPr id="15" name="TextBox 14"/>
          <p:cNvSpPr txBox="1"/>
          <p:nvPr/>
        </p:nvSpPr>
        <p:spPr>
          <a:xfrm>
            <a:off x="1100497" y="2243316"/>
            <a:ext cx="336334" cy="370099"/>
          </a:xfrm>
          <a:prstGeom prst="rect">
            <a:avLst/>
          </a:prstGeom>
          <a:noFill/>
        </p:spPr>
        <p:txBody>
          <a:bodyPr wrap="square" lIns="61722" tIns="30860" rIns="61722" bIns="30860" rtlCol="0">
            <a:spAutoFit/>
          </a:bodyPr>
          <a:lstStyle/>
          <a:p>
            <a:r>
              <a:rPr lang="en-US" altLang="zh-CN" sz="2000" dirty="0" smtClean="0"/>
              <a:t>1</a:t>
            </a:r>
            <a:endParaRPr lang="zh-CN" altLang="en-US" sz="2000" dirty="0"/>
          </a:p>
        </p:txBody>
      </p:sp>
      <p:sp>
        <p:nvSpPr>
          <p:cNvPr id="16" name="TextBox 15"/>
          <p:cNvSpPr txBox="1"/>
          <p:nvPr/>
        </p:nvSpPr>
        <p:spPr>
          <a:xfrm>
            <a:off x="1100497" y="2954713"/>
            <a:ext cx="336334" cy="370099"/>
          </a:xfrm>
          <a:prstGeom prst="rect">
            <a:avLst/>
          </a:prstGeom>
          <a:noFill/>
        </p:spPr>
        <p:txBody>
          <a:bodyPr wrap="square" lIns="61722" tIns="30860" rIns="61722" bIns="30860" rtlCol="0">
            <a:spAutoFit/>
          </a:bodyPr>
          <a:lstStyle/>
          <a:p>
            <a:r>
              <a:rPr lang="en-US" altLang="zh-CN" sz="2000" dirty="0" smtClean="0"/>
              <a:t>2</a:t>
            </a:r>
            <a:endParaRPr lang="zh-CN" altLang="en-US" sz="2000" dirty="0"/>
          </a:p>
        </p:txBody>
      </p:sp>
      <p:sp>
        <p:nvSpPr>
          <p:cNvPr id="17" name="TextBox 16"/>
          <p:cNvSpPr txBox="1"/>
          <p:nvPr/>
        </p:nvSpPr>
        <p:spPr>
          <a:xfrm>
            <a:off x="1100497" y="3653005"/>
            <a:ext cx="336334" cy="370099"/>
          </a:xfrm>
          <a:prstGeom prst="rect">
            <a:avLst/>
          </a:prstGeom>
          <a:noFill/>
        </p:spPr>
        <p:txBody>
          <a:bodyPr wrap="square" lIns="61722" tIns="30860" rIns="61722" bIns="30860" rtlCol="0">
            <a:spAutoFit/>
          </a:bodyPr>
          <a:lstStyle/>
          <a:p>
            <a:r>
              <a:rPr lang="en-US" altLang="zh-CN" sz="2000" dirty="0" smtClean="0"/>
              <a:t>3</a:t>
            </a:r>
            <a:endParaRPr lang="zh-CN" altLang="en-US" sz="2000" dirty="0"/>
          </a:p>
        </p:txBody>
      </p:sp>
      <p:sp>
        <p:nvSpPr>
          <p:cNvPr id="18" name="TextBox 17"/>
          <p:cNvSpPr txBox="1"/>
          <p:nvPr/>
        </p:nvSpPr>
        <p:spPr>
          <a:xfrm>
            <a:off x="2223631" y="4195385"/>
            <a:ext cx="336334" cy="370099"/>
          </a:xfrm>
          <a:prstGeom prst="rect">
            <a:avLst/>
          </a:prstGeom>
          <a:noFill/>
        </p:spPr>
        <p:txBody>
          <a:bodyPr wrap="square" lIns="61722" tIns="30860" rIns="61722" bIns="30860" rtlCol="0">
            <a:spAutoFit/>
          </a:bodyPr>
          <a:lstStyle/>
          <a:p>
            <a:r>
              <a:rPr lang="en-US" altLang="zh-CN" sz="2000" dirty="0" smtClean="0"/>
              <a:t>1</a:t>
            </a:r>
            <a:endParaRPr lang="zh-CN" altLang="en-US" sz="2000" dirty="0"/>
          </a:p>
        </p:txBody>
      </p:sp>
      <p:sp>
        <p:nvSpPr>
          <p:cNvPr id="19" name="TextBox 18"/>
          <p:cNvSpPr txBox="1"/>
          <p:nvPr/>
        </p:nvSpPr>
        <p:spPr>
          <a:xfrm>
            <a:off x="3139833" y="172495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
        <p:nvSpPr>
          <p:cNvPr id="20" name="矩形 19"/>
          <p:cNvSpPr/>
          <p:nvPr/>
        </p:nvSpPr>
        <p:spPr>
          <a:xfrm>
            <a:off x="3701130" y="2243297"/>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(3,1)</a:t>
            </a:r>
            <a:endParaRPr lang="zh-CN" altLang="en-US" sz="2400" b="0" dirty="0">
              <a:solidFill>
                <a:schemeClr val="tx1"/>
              </a:solidFill>
            </a:endParaRPr>
          </a:p>
        </p:txBody>
      </p:sp>
      <p:sp>
        <p:nvSpPr>
          <p:cNvPr id="21" name="矩形 20"/>
          <p:cNvSpPr/>
          <p:nvPr/>
        </p:nvSpPr>
        <p:spPr>
          <a:xfrm>
            <a:off x="4710137" y="2243297"/>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(3,4)</a:t>
            </a:r>
            <a:endParaRPr lang="zh-CN" altLang="en-US" sz="2400" b="0" dirty="0">
              <a:solidFill>
                <a:schemeClr val="tx1"/>
              </a:solidFill>
            </a:endParaRPr>
          </a:p>
        </p:txBody>
      </p:sp>
      <p:sp>
        <p:nvSpPr>
          <p:cNvPr id="22" name="矩形 21"/>
          <p:cNvSpPr/>
          <p:nvPr/>
        </p:nvSpPr>
        <p:spPr>
          <a:xfrm>
            <a:off x="5719143" y="2243297"/>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(4,1)</a:t>
            </a:r>
            <a:endParaRPr lang="zh-CN" altLang="en-US" sz="2400" b="0" dirty="0">
              <a:solidFill>
                <a:schemeClr val="tx1"/>
              </a:solidFill>
            </a:endParaRPr>
          </a:p>
        </p:txBody>
      </p:sp>
      <p:sp>
        <p:nvSpPr>
          <p:cNvPr id="23" name="矩形 22"/>
          <p:cNvSpPr/>
          <p:nvPr/>
        </p:nvSpPr>
        <p:spPr>
          <a:xfrm>
            <a:off x="6728143" y="2243297"/>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(4,4)</a:t>
            </a:r>
            <a:endParaRPr lang="zh-CN" altLang="en-US" sz="2400" b="0" dirty="0">
              <a:solidFill>
                <a:schemeClr val="tx1"/>
              </a:solidFill>
            </a:endParaRPr>
          </a:p>
        </p:txBody>
      </p:sp>
      <p:sp>
        <p:nvSpPr>
          <p:cNvPr id="24" name="矩形 23"/>
          <p:cNvSpPr/>
          <p:nvPr/>
        </p:nvSpPr>
        <p:spPr>
          <a:xfrm>
            <a:off x="3701130" y="2954703"/>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(3,2)</a:t>
            </a:r>
            <a:endParaRPr lang="zh-CN" altLang="en-US" sz="2400" b="0" dirty="0">
              <a:solidFill>
                <a:schemeClr val="tx1"/>
              </a:solidFill>
            </a:endParaRPr>
          </a:p>
        </p:txBody>
      </p:sp>
      <p:sp>
        <p:nvSpPr>
          <p:cNvPr id="25" name="矩形 24"/>
          <p:cNvSpPr/>
          <p:nvPr/>
        </p:nvSpPr>
        <p:spPr>
          <a:xfrm>
            <a:off x="4710137" y="2954703"/>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(3,5)</a:t>
            </a:r>
            <a:endParaRPr lang="zh-CN" altLang="en-US" sz="2400" b="0" dirty="0">
              <a:solidFill>
                <a:schemeClr val="tx1"/>
              </a:solidFill>
            </a:endParaRPr>
          </a:p>
        </p:txBody>
      </p:sp>
      <p:sp>
        <p:nvSpPr>
          <p:cNvPr id="26" name="矩形 25"/>
          <p:cNvSpPr/>
          <p:nvPr/>
        </p:nvSpPr>
        <p:spPr>
          <a:xfrm>
            <a:off x="5719143" y="2954703"/>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(4,2)</a:t>
            </a:r>
            <a:endParaRPr lang="zh-CN" altLang="en-US" sz="2400" b="0" dirty="0">
              <a:solidFill>
                <a:schemeClr val="tx1"/>
              </a:solidFill>
            </a:endParaRPr>
          </a:p>
        </p:txBody>
      </p:sp>
      <p:sp>
        <p:nvSpPr>
          <p:cNvPr id="27" name="矩形 26"/>
          <p:cNvSpPr/>
          <p:nvPr/>
        </p:nvSpPr>
        <p:spPr>
          <a:xfrm>
            <a:off x="6728143" y="2954703"/>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(4,5)</a:t>
            </a:r>
            <a:endParaRPr lang="zh-CN" altLang="en-US" sz="2400" b="0" dirty="0">
              <a:solidFill>
                <a:schemeClr val="tx1"/>
              </a:solidFill>
            </a:endParaRPr>
          </a:p>
        </p:txBody>
      </p:sp>
      <p:sp>
        <p:nvSpPr>
          <p:cNvPr id="28" name="矩形 27"/>
          <p:cNvSpPr/>
          <p:nvPr/>
        </p:nvSpPr>
        <p:spPr>
          <a:xfrm>
            <a:off x="3701130" y="3666109"/>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(3,3)</a:t>
            </a:r>
            <a:endParaRPr lang="zh-CN" altLang="en-US" sz="2400" b="0" dirty="0">
              <a:solidFill>
                <a:schemeClr val="tx1"/>
              </a:solidFill>
            </a:endParaRPr>
          </a:p>
        </p:txBody>
      </p:sp>
      <p:sp>
        <p:nvSpPr>
          <p:cNvPr id="29" name="矩形 28"/>
          <p:cNvSpPr/>
          <p:nvPr/>
        </p:nvSpPr>
        <p:spPr>
          <a:xfrm>
            <a:off x="4710137" y="3666109"/>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(3,6)</a:t>
            </a:r>
            <a:endParaRPr lang="zh-CN" altLang="en-US" sz="2400" b="0" dirty="0">
              <a:solidFill>
                <a:schemeClr val="tx1"/>
              </a:solidFill>
            </a:endParaRPr>
          </a:p>
        </p:txBody>
      </p:sp>
      <p:sp>
        <p:nvSpPr>
          <p:cNvPr id="30" name="矩形 29"/>
          <p:cNvSpPr/>
          <p:nvPr/>
        </p:nvSpPr>
        <p:spPr>
          <a:xfrm>
            <a:off x="5719143" y="3666109"/>
            <a:ext cx="1009004" cy="508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(4,3)</a:t>
            </a:r>
            <a:endParaRPr lang="zh-CN" altLang="en-US" sz="2400" b="0" dirty="0">
              <a:solidFill>
                <a:schemeClr val="tx1"/>
              </a:solidFill>
            </a:endParaRPr>
          </a:p>
        </p:txBody>
      </p:sp>
      <p:sp>
        <p:nvSpPr>
          <p:cNvPr id="31" name="矩形 30"/>
          <p:cNvSpPr/>
          <p:nvPr/>
        </p:nvSpPr>
        <p:spPr>
          <a:xfrm>
            <a:off x="6728143" y="3666109"/>
            <a:ext cx="1009004" cy="508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(4,6)</a:t>
            </a:r>
            <a:endParaRPr lang="zh-CN" altLang="en-US" sz="2400" b="0" dirty="0">
              <a:solidFill>
                <a:schemeClr val="tx1"/>
              </a:solidFill>
            </a:endParaRPr>
          </a:p>
        </p:txBody>
      </p:sp>
      <p:sp>
        <p:nvSpPr>
          <p:cNvPr id="32" name="椭圆 31"/>
          <p:cNvSpPr/>
          <p:nvPr/>
        </p:nvSpPr>
        <p:spPr>
          <a:xfrm>
            <a:off x="6896315" y="3564486"/>
            <a:ext cx="756753" cy="8130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a:p>
        </p:txBody>
      </p:sp>
      <p:sp>
        <p:nvSpPr>
          <p:cNvPr id="33" name="TextBox 32"/>
          <p:cNvSpPr txBox="1"/>
          <p:nvPr/>
        </p:nvSpPr>
        <p:spPr>
          <a:xfrm>
            <a:off x="5663628" y="4195381"/>
            <a:ext cx="336334" cy="370099"/>
          </a:xfrm>
          <a:prstGeom prst="rect">
            <a:avLst/>
          </a:prstGeom>
          <a:noFill/>
        </p:spPr>
        <p:txBody>
          <a:bodyPr wrap="square" lIns="61722" tIns="30860" rIns="61722" bIns="30860" rtlCol="0">
            <a:spAutoFit/>
          </a:bodyPr>
          <a:lstStyle/>
          <a:p>
            <a:r>
              <a:rPr lang="en-US" altLang="zh-CN" sz="2000" dirty="0" smtClean="0"/>
              <a:t>2</a:t>
            </a:r>
            <a:endParaRPr lang="zh-CN" altLang="en-US" sz="2000" dirty="0"/>
          </a:p>
        </p:txBody>
      </p:sp>
      <p:sp>
        <p:nvSpPr>
          <p:cNvPr id="34" name="TextBox 33"/>
          <p:cNvSpPr txBox="1"/>
          <p:nvPr/>
        </p:nvSpPr>
        <p:spPr>
          <a:xfrm>
            <a:off x="1083828" y="4229779"/>
            <a:ext cx="1765760" cy="431655"/>
          </a:xfrm>
          <a:prstGeom prst="rect">
            <a:avLst/>
          </a:prstGeom>
          <a:noFill/>
        </p:spPr>
        <p:txBody>
          <a:bodyPr wrap="square" lIns="61722" tIns="30860" rIns="61722" bIns="30860" rtlCol="0">
            <a:spAutoFit/>
          </a:bodyPr>
          <a:lstStyle/>
          <a:p>
            <a:r>
              <a:rPr lang="en-US" altLang="zh-CN" sz="2400" b="1" dirty="0"/>
              <a:t>Clock</a:t>
            </a:r>
            <a:endParaRPr lang="zh-CN" altLang="en-US" sz="2000" b="1" dirty="0"/>
          </a:p>
        </p:txBody>
      </p:sp>
      <p:cxnSp>
        <p:nvCxnSpPr>
          <p:cNvPr id="35" name="直接连接符 34"/>
          <p:cNvCxnSpPr/>
          <p:nvPr/>
        </p:nvCxnSpPr>
        <p:spPr>
          <a:xfrm>
            <a:off x="7737150" y="212788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74609" y="172495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cxnSp>
        <p:nvCxnSpPr>
          <p:cNvPr id="37" name="直接连接符 36"/>
          <p:cNvCxnSpPr/>
          <p:nvPr/>
        </p:nvCxnSpPr>
        <p:spPr>
          <a:xfrm>
            <a:off x="3695252" y="212788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337051" y="2160896"/>
            <a:ext cx="184817" cy="2137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6028818" y="4532334"/>
            <a:ext cx="2731460" cy="1540372"/>
            <a:chOff x="6028818" y="4532334"/>
            <a:chExt cx="2731460" cy="1540372"/>
          </a:xfrm>
        </p:grpSpPr>
        <p:grpSp>
          <p:nvGrpSpPr>
            <p:cNvPr id="39" name="组合 38"/>
            <p:cNvGrpSpPr/>
            <p:nvPr/>
          </p:nvGrpSpPr>
          <p:grpSpPr>
            <a:xfrm>
              <a:off x="6028818" y="4532334"/>
              <a:ext cx="2677032" cy="423893"/>
              <a:chOff x="6238368" y="2766120"/>
              <a:chExt cx="2677032" cy="423893"/>
            </a:xfrm>
          </p:grpSpPr>
          <p:sp>
            <p:nvSpPr>
              <p:cNvPr id="40" name="矩形 39"/>
              <p:cNvSpPr/>
              <p:nvPr/>
            </p:nvSpPr>
            <p:spPr>
              <a:xfrm>
                <a:off x="6238368" y="2872091"/>
                <a:ext cx="613012" cy="264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b="1" dirty="0">
                  <a:solidFill>
                    <a:schemeClr val="tx1"/>
                  </a:solidFill>
                </a:endParaRPr>
              </a:p>
            </p:txBody>
          </p:sp>
          <p:sp>
            <p:nvSpPr>
              <p:cNvPr id="41" name="椭圆 40"/>
              <p:cNvSpPr/>
              <p:nvPr/>
            </p:nvSpPr>
            <p:spPr>
              <a:xfrm>
                <a:off x="6330315" y="2766128"/>
                <a:ext cx="459761" cy="423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a:p>
            </p:txBody>
          </p:sp>
          <p:sp>
            <p:nvSpPr>
              <p:cNvPr id="42" name="TextBox 41"/>
              <p:cNvSpPr txBox="1"/>
              <p:nvPr/>
            </p:nvSpPr>
            <p:spPr>
              <a:xfrm>
                <a:off x="6882028" y="2766120"/>
                <a:ext cx="2033372" cy="339322"/>
              </a:xfrm>
              <a:prstGeom prst="rect">
                <a:avLst/>
              </a:prstGeom>
              <a:noFill/>
            </p:spPr>
            <p:txBody>
              <a:bodyPr wrap="square" lIns="61722" tIns="30860" rIns="61722" bIns="30860" rtlCol="0">
                <a:spAutoFit/>
              </a:bodyPr>
              <a:lstStyle/>
              <a:p>
                <a:r>
                  <a:rPr lang="en-US" altLang="zh-CN" sz="1800" b="0" dirty="0" smtClean="0"/>
                  <a:t>: current work</a:t>
                </a:r>
                <a:endParaRPr lang="zh-CN" altLang="en-US" sz="1800" b="0" dirty="0"/>
              </a:p>
            </p:txBody>
          </p:sp>
        </p:grpSp>
        <p:grpSp>
          <p:nvGrpSpPr>
            <p:cNvPr id="43" name="组合 42"/>
            <p:cNvGrpSpPr/>
            <p:nvPr/>
          </p:nvGrpSpPr>
          <p:grpSpPr>
            <a:xfrm>
              <a:off x="6028818" y="4953260"/>
              <a:ext cx="2449438" cy="384579"/>
              <a:chOff x="6238368" y="3282296"/>
              <a:chExt cx="2449438" cy="384579"/>
            </a:xfrm>
          </p:grpSpPr>
          <p:sp>
            <p:nvSpPr>
              <p:cNvPr id="44" name="矩形 43"/>
              <p:cNvSpPr/>
              <p:nvPr/>
            </p:nvSpPr>
            <p:spPr>
              <a:xfrm>
                <a:off x="6238368" y="3401948"/>
                <a:ext cx="613012" cy="264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b="1" dirty="0">
                  <a:solidFill>
                    <a:schemeClr val="tx1"/>
                  </a:solidFill>
                </a:endParaRPr>
              </a:p>
            </p:txBody>
          </p:sp>
          <p:sp>
            <p:nvSpPr>
              <p:cNvPr id="45" name="TextBox 44"/>
              <p:cNvSpPr txBox="1"/>
              <p:nvPr/>
            </p:nvSpPr>
            <p:spPr>
              <a:xfrm>
                <a:off x="6882034" y="3282296"/>
                <a:ext cx="1805772" cy="339322"/>
              </a:xfrm>
              <a:prstGeom prst="rect">
                <a:avLst/>
              </a:prstGeom>
              <a:noFill/>
            </p:spPr>
            <p:txBody>
              <a:bodyPr wrap="square" lIns="61722" tIns="30860" rIns="61722" bIns="30860" rtlCol="0">
                <a:spAutoFit/>
              </a:bodyPr>
              <a:lstStyle/>
              <a:p>
                <a:r>
                  <a:rPr lang="en-US" altLang="zh-CN" sz="1800" b="0" dirty="0" smtClean="0"/>
                  <a:t>: visible updates</a:t>
                </a:r>
                <a:endParaRPr lang="zh-CN" altLang="en-US" sz="1800" b="0" dirty="0"/>
              </a:p>
            </p:txBody>
          </p:sp>
        </p:grpSp>
        <p:grpSp>
          <p:nvGrpSpPr>
            <p:cNvPr id="46" name="组合 45"/>
            <p:cNvGrpSpPr/>
            <p:nvPr/>
          </p:nvGrpSpPr>
          <p:grpSpPr>
            <a:xfrm>
              <a:off x="6028818" y="5456385"/>
              <a:ext cx="2731460" cy="616321"/>
              <a:chOff x="6238368" y="3861621"/>
              <a:chExt cx="2731460" cy="616321"/>
            </a:xfrm>
          </p:grpSpPr>
          <p:sp>
            <p:nvSpPr>
              <p:cNvPr id="47" name="矩形 46"/>
              <p:cNvSpPr/>
              <p:nvPr/>
            </p:nvSpPr>
            <p:spPr>
              <a:xfrm>
                <a:off x="6238368" y="3931801"/>
                <a:ext cx="613012" cy="26492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b="1" dirty="0">
                  <a:solidFill>
                    <a:schemeClr val="tx1"/>
                  </a:solidFill>
                </a:endParaRPr>
              </a:p>
            </p:txBody>
          </p:sp>
          <p:sp>
            <p:nvSpPr>
              <p:cNvPr id="48" name="TextBox 47"/>
              <p:cNvSpPr txBox="1"/>
              <p:nvPr/>
            </p:nvSpPr>
            <p:spPr>
              <a:xfrm>
                <a:off x="6882027" y="3861621"/>
                <a:ext cx="2087801" cy="616321"/>
              </a:xfrm>
              <a:prstGeom prst="rect">
                <a:avLst/>
              </a:prstGeom>
              <a:noFill/>
            </p:spPr>
            <p:txBody>
              <a:bodyPr wrap="square" lIns="61722" tIns="30860" rIns="61722" bIns="30860" rtlCol="0">
                <a:spAutoFit/>
              </a:bodyPr>
              <a:lstStyle/>
              <a:p>
                <a:r>
                  <a:rPr lang="en-US" altLang="zh-CN" sz="1800" b="0" dirty="0" smtClean="0"/>
                  <a:t>: possibly</a:t>
                </a:r>
                <a:br>
                  <a:rPr lang="en-US" altLang="zh-CN" sz="1800" b="0" dirty="0" smtClean="0"/>
                </a:br>
                <a:r>
                  <a:rPr lang="en-US" altLang="zh-CN" sz="1800" b="0" dirty="0" smtClean="0"/>
                  <a:t>  missing updates</a:t>
                </a:r>
                <a:endParaRPr lang="zh-CN" altLang="en-US" sz="1800" b="0"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up)">
                                      <p:cBhvr>
                                        <p:cTn id="10" dur="50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par>
                                <p:cTn id="14" presetID="22" presetClass="entr" presetSubtype="1"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p:cBhvr>
                                        <p:cTn id="25" dur="500" fill="hold"/>
                                        <p:tgtEl>
                                          <p:spTgt spid="30"/>
                                        </p:tgtEl>
                                        <p:attrNameLst>
                                          <p:attrName>fillcolor</p:attrName>
                                        </p:attrNameLst>
                                      </p:cBhvr>
                                      <p:to>
                                        <a:schemeClr val="hlink"/>
                                      </p:to>
                                    </p:animClr>
                                    <p:set>
                                      <p:cBhvr>
                                        <p:cTn id="26" dur="500" fill="hold"/>
                                        <p:tgtEl>
                                          <p:spTgt spid="30"/>
                                        </p:tgtEl>
                                        <p:attrNameLst>
                                          <p:attrName>fill.type</p:attrName>
                                        </p:attrNameLst>
                                      </p:cBhvr>
                                      <p:to>
                                        <p:strVal val="solid"/>
                                      </p:to>
                                    </p:set>
                                    <p:set>
                                      <p:cBhvr>
                                        <p:cTn id="27" dur="500" fill="hold"/>
                                        <p:tgtEl>
                                          <p:spTgt spid="30"/>
                                        </p:tgtEl>
                                        <p:attrNameLst>
                                          <p:attrName>fill.on</p:attrName>
                                        </p:attrNameLst>
                                      </p:cBhvr>
                                      <p:to>
                                        <p:strVal val="true"/>
                                      </p:to>
                                    </p:set>
                                  </p:childTnLst>
                                </p:cTn>
                              </p:par>
                              <p:par>
                                <p:cTn id="28" presetID="1" presetClass="emph" presetSubtype="2" fill="hold" nodeType="withEffect">
                                  <p:stCondLst>
                                    <p:cond delay="0"/>
                                  </p:stCondLst>
                                  <p:childTnLst>
                                    <p:animClr clrSpc="rgb">
                                      <p:cBhvr>
                                        <p:cTn id="29" dur="500" fill="hold"/>
                                        <p:tgtEl>
                                          <p:spTgt spid="28"/>
                                        </p:tgtEl>
                                        <p:attrNameLst>
                                          <p:attrName>fillcolor</p:attrName>
                                        </p:attrNameLst>
                                      </p:cBhvr>
                                      <p:to>
                                        <a:schemeClr val="hlink"/>
                                      </p:to>
                                    </p:animClr>
                                    <p:set>
                                      <p:cBhvr>
                                        <p:cTn id="30" dur="500" fill="hold"/>
                                        <p:tgtEl>
                                          <p:spTgt spid="28"/>
                                        </p:tgtEl>
                                        <p:attrNameLst>
                                          <p:attrName>fill.type</p:attrName>
                                        </p:attrNameLst>
                                      </p:cBhvr>
                                      <p:to>
                                        <p:strVal val="solid"/>
                                      </p:to>
                                    </p:set>
                                    <p:set>
                                      <p:cBhvr>
                                        <p:cTn id="31" dur="500" fill="hold"/>
                                        <p:tgtEl>
                                          <p:spTgt spid="28"/>
                                        </p:tgtEl>
                                        <p:attrNameLst>
                                          <p:attrName>fill.on</p:attrName>
                                        </p:attrNameLst>
                                      </p:cBhvr>
                                      <p:to>
                                        <p:strVal val="true"/>
                                      </p:to>
                                    </p:set>
                                  </p:childTnLst>
                                </p:cTn>
                              </p:par>
                              <p:par>
                                <p:cTn id="32" presetID="1" presetClass="emph" presetSubtype="2" fill="hold" nodeType="withEffect">
                                  <p:stCondLst>
                                    <p:cond delay="0"/>
                                  </p:stCondLst>
                                  <p:childTnLst>
                                    <p:animClr clrSpc="rgb">
                                      <p:cBhvr>
                                        <p:cTn id="33" dur="500" fill="hold"/>
                                        <p:tgtEl>
                                          <p:spTgt spid="24"/>
                                        </p:tgtEl>
                                        <p:attrNameLst>
                                          <p:attrName>fillcolor</p:attrName>
                                        </p:attrNameLst>
                                      </p:cBhvr>
                                      <p:to>
                                        <a:schemeClr val="hlink"/>
                                      </p:to>
                                    </p:animClr>
                                    <p:set>
                                      <p:cBhvr>
                                        <p:cTn id="34" dur="500" fill="hold"/>
                                        <p:tgtEl>
                                          <p:spTgt spid="24"/>
                                        </p:tgtEl>
                                        <p:attrNameLst>
                                          <p:attrName>fill.type</p:attrName>
                                        </p:attrNameLst>
                                      </p:cBhvr>
                                      <p:to>
                                        <p:strVal val="solid"/>
                                      </p:to>
                                    </p:set>
                                    <p:set>
                                      <p:cBhvr>
                                        <p:cTn id="35" dur="500" fill="hold"/>
                                        <p:tgtEl>
                                          <p:spTgt spid="24"/>
                                        </p:tgtEl>
                                        <p:attrNameLst>
                                          <p:attrName>fill.on</p:attrName>
                                        </p:attrNameLst>
                                      </p:cBhvr>
                                      <p:to>
                                        <p:strVal val="true"/>
                                      </p:to>
                                    </p:set>
                                  </p:childTnLst>
                                </p:cTn>
                              </p:par>
                              <p:par>
                                <p:cTn id="36" presetID="1" presetClass="emph" presetSubtype="2" fill="hold" nodeType="withEffect">
                                  <p:stCondLst>
                                    <p:cond delay="0"/>
                                  </p:stCondLst>
                                  <p:childTnLst>
                                    <p:animClr clrSpc="rgb">
                                      <p:cBhvr>
                                        <p:cTn id="37" dur="500" fill="hold"/>
                                        <p:tgtEl>
                                          <p:spTgt spid="25"/>
                                        </p:tgtEl>
                                        <p:attrNameLst>
                                          <p:attrName>fillcolor</p:attrName>
                                        </p:attrNameLst>
                                      </p:cBhvr>
                                      <p:to>
                                        <a:schemeClr val="hlink"/>
                                      </p:to>
                                    </p:animClr>
                                    <p:set>
                                      <p:cBhvr>
                                        <p:cTn id="38" dur="500" fill="hold"/>
                                        <p:tgtEl>
                                          <p:spTgt spid="25"/>
                                        </p:tgtEl>
                                        <p:attrNameLst>
                                          <p:attrName>fill.type</p:attrName>
                                        </p:attrNameLst>
                                      </p:cBhvr>
                                      <p:to>
                                        <p:strVal val="solid"/>
                                      </p:to>
                                    </p:set>
                                    <p:set>
                                      <p:cBhvr>
                                        <p:cTn id="39" dur="500" fill="hold"/>
                                        <p:tgtEl>
                                          <p:spTgt spid="25"/>
                                        </p:tgtEl>
                                        <p:attrNameLst>
                                          <p:attrName>fill.on</p:attrName>
                                        </p:attrNameLst>
                                      </p:cBhvr>
                                      <p:to>
                                        <p:strVal val="true"/>
                                      </p:to>
                                    </p:set>
                                  </p:childTnLst>
                                </p:cTn>
                              </p:par>
                              <p:par>
                                <p:cTn id="40" presetID="1" presetClass="emph" presetSubtype="2" fill="hold" nodeType="withEffect">
                                  <p:stCondLst>
                                    <p:cond delay="0"/>
                                  </p:stCondLst>
                                  <p:childTnLst>
                                    <p:animClr clrSpc="rgb">
                                      <p:cBhvr>
                                        <p:cTn id="41" dur="500" fill="hold"/>
                                        <p:tgtEl>
                                          <p:spTgt spid="29"/>
                                        </p:tgtEl>
                                        <p:attrNameLst>
                                          <p:attrName>fillcolor</p:attrName>
                                        </p:attrNameLst>
                                      </p:cBhvr>
                                      <p:to>
                                        <a:schemeClr val="hlink"/>
                                      </p:to>
                                    </p:animClr>
                                    <p:set>
                                      <p:cBhvr>
                                        <p:cTn id="42" dur="500" fill="hold"/>
                                        <p:tgtEl>
                                          <p:spTgt spid="29"/>
                                        </p:tgtEl>
                                        <p:attrNameLst>
                                          <p:attrName>fill.type</p:attrName>
                                        </p:attrNameLst>
                                      </p:cBhvr>
                                      <p:to>
                                        <p:strVal val="solid"/>
                                      </p:to>
                                    </p:set>
                                    <p:set>
                                      <p:cBhvr>
                                        <p:cTn id="43" dur="500" fill="hold"/>
                                        <p:tgtEl>
                                          <p:spTgt spid="29"/>
                                        </p:tgtEl>
                                        <p:attrNameLst>
                                          <p:attrName>fill.on</p:attrName>
                                        </p:attrNameLst>
                                      </p:cBhvr>
                                      <p:to>
                                        <p:strVal val="true"/>
                                      </p:to>
                                    </p:set>
                                  </p:childTnLst>
                                </p:cTn>
                              </p:par>
                              <p:par>
                                <p:cTn id="44" presetID="1" presetClass="emph" presetSubtype="2" fill="hold" nodeType="withEffect">
                                  <p:stCondLst>
                                    <p:cond delay="0"/>
                                  </p:stCondLst>
                                  <p:childTnLst>
                                    <p:animClr clrSpc="rgb">
                                      <p:cBhvr>
                                        <p:cTn id="45" dur="500" fill="hold"/>
                                        <p:tgtEl>
                                          <p:spTgt spid="26"/>
                                        </p:tgtEl>
                                        <p:attrNameLst>
                                          <p:attrName>fillcolor</p:attrName>
                                        </p:attrNameLst>
                                      </p:cBhvr>
                                      <p:to>
                                        <a:schemeClr val="hlink"/>
                                      </p:to>
                                    </p:animClr>
                                    <p:set>
                                      <p:cBhvr>
                                        <p:cTn id="46" dur="500" fill="hold"/>
                                        <p:tgtEl>
                                          <p:spTgt spid="26"/>
                                        </p:tgtEl>
                                        <p:attrNameLst>
                                          <p:attrName>fill.type</p:attrName>
                                        </p:attrNameLst>
                                      </p:cBhvr>
                                      <p:to>
                                        <p:strVal val="solid"/>
                                      </p:to>
                                    </p:set>
                                    <p:set>
                                      <p:cBhvr>
                                        <p:cTn id="47" dur="500" fill="hold"/>
                                        <p:tgtEl>
                                          <p:spTgt spid="26"/>
                                        </p:tgtEl>
                                        <p:attrNameLst>
                                          <p:attrName>fill.on</p:attrName>
                                        </p:attrNameLst>
                                      </p:cBhvr>
                                      <p:to>
                                        <p:strVal val="true"/>
                                      </p:to>
                                    </p:set>
                                  </p:childTnLst>
                                </p:cTn>
                              </p:par>
                              <p:par>
                                <p:cTn id="48" presetID="1" presetClass="emph" presetSubtype="2" fill="hold" nodeType="withEffect">
                                  <p:stCondLst>
                                    <p:cond delay="0"/>
                                  </p:stCondLst>
                                  <p:childTnLst>
                                    <p:animClr clrSpc="rgb">
                                      <p:cBhvr>
                                        <p:cTn id="49" dur="500" fill="hold"/>
                                        <p:tgtEl>
                                          <p:spTgt spid="27"/>
                                        </p:tgtEl>
                                        <p:attrNameLst>
                                          <p:attrName>fillcolor</p:attrName>
                                        </p:attrNameLst>
                                      </p:cBhvr>
                                      <p:to>
                                        <a:schemeClr val="hlink"/>
                                      </p:to>
                                    </p:animClr>
                                    <p:set>
                                      <p:cBhvr>
                                        <p:cTn id="50" dur="500" fill="hold"/>
                                        <p:tgtEl>
                                          <p:spTgt spid="27"/>
                                        </p:tgtEl>
                                        <p:attrNameLst>
                                          <p:attrName>fill.type</p:attrName>
                                        </p:attrNameLst>
                                      </p:cBhvr>
                                      <p:to>
                                        <p:strVal val="solid"/>
                                      </p:to>
                                    </p:set>
                                    <p:set>
                                      <p:cBhvr>
                                        <p:cTn id="51" dur="500" fill="hold"/>
                                        <p:tgtEl>
                                          <p:spTgt spid="27"/>
                                        </p:tgtEl>
                                        <p:attrNameLst>
                                          <p:attrName>fill.on</p:attrName>
                                        </p:attrNameLst>
                                      </p:cBhvr>
                                      <p:to>
                                        <p:strVal val="true"/>
                                      </p:to>
                                    </p:set>
                                  </p:childTnLst>
                                </p:cTn>
                              </p:par>
                              <p:par>
                                <p:cTn id="52" presetID="1" presetClass="emph" presetSubtype="2" fill="hold" nodeType="withEffect">
                                  <p:stCondLst>
                                    <p:cond delay="0"/>
                                  </p:stCondLst>
                                  <p:childTnLst>
                                    <p:animClr clrSpc="rgb">
                                      <p:cBhvr>
                                        <p:cTn id="53" dur="500" fill="hold"/>
                                        <p:tgtEl>
                                          <p:spTgt spid="23"/>
                                        </p:tgtEl>
                                        <p:attrNameLst>
                                          <p:attrName>fillcolor</p:attrName>
                                        </p:attrNameLst>
                                      </p:cBhvr>
                                      <p:to>
                                        <a:schemeClr val="hlink"/>
                                      </p:to>
                                    </p:animClr>
                                    <p:set>
                                      <p:cBhvr>
                                        <p:cTn id="54" dur="500" fill="hold"/>
                                        <p:tgtEl>
                                          <p:spTgt spid="23"/>
                                        </p:tgtEl>
                                        <p:attrNameLst>
                                          <p:attrName>fill.type</p:attrName>
                                        </p:attrNameLst>
                                      </p:cBhvr>
                                      <p:to>
                                        <p:strVal val="solid"/>
                                      </p:to>
                                    </p:set>
                                    <p:set>
                                      <p:cBhvr>
                                        <p:cTn id="55" dur="500" fill="hold"/>
                                        <p:tgtEl>
                                          <p:spTgt spid="23"/>
                                        </p:tgtEl>
                                        <p:attrNameLst>
                                          <p:attrName>fill.on</p:attrName>
                                        </p:attrNameLst>
                                      </p:cBhvr>
                                      <p:to>
                                        <p:strVal val="true"/>
                                      </p:to>
                                    </p:set>
                                  </p:childTnLst>
                                </p:cTn>
                              </p:par>
                              <p:par>
                                <p:cTn id="56" presetID="1" presetClass="emph" presetSubtype="2" fill="hold" nodeType="withEffect">
                                  <p:stCondLst>
                                    <p:cond delay="0"/>
                                  </p:stCondLst>
                                  <p:childTnLst>
                                    <p:animClr clrSpc="rgb">
                                      <p:cBhvr>
                                        <p:cTn id="57" dur="500" fill="hold"/>
                                        <p:tgtEl>
                                          <p:spTgt spid="22"/>
                                        </p:tgtEl>
                                        <p:attrNameLst>
                                          <p:attrName>fillcolor</p:attrName>
                                        </p:attrNameLst>
                                      </p:cBhvr>
                                      <p:to>
                                        <a:schemeClr val="hlink"/>
                                      </p:to>
                                    </p:animClr>
                                    <p:set>
                                      <p:cBhvr>
                                        <p:cTn id="58" dur="500" fill="hold"/>
                                        <p:tgtEl>
                                          <p:spTgt spid="22"/>
                                        </p:tgtEl>
                                        <p:attrNameLst>
                                          <p:attrName>fill.type</p:attrName>
                                        </p:attrNameLst>
                                      </p:cBhvr>
                                      <p:to>
                                        <p:strVal val="solid"/>
                                      </p:to>
                                    </p:set>
                                    <p:set>
                                      <p:cBhvr>
                                        <p:cTn id="59" dur="500" fill="hold"/>
                                        <p:tgtEl>
                                          <p:spTgt spid="22"/>
                                        </p:tgtEl>
                                        <p:attrNameLst>
                                          <p:attrName>fill.on</p:attrName>
                                        </p:attrNameLst>
                                      </p:cBhvr>
                                      <p:to>
                                        <p:strVal val="true"/>
                                      </p:to>
                                    </p:set>
                                  </p:childTnLst>
                                </p:cTn>
                              </p:par>
                              <p:par>
                                <p:cTn id="60" presetID="1" presetClass="emph" presetSubtype="2" fill="hold" nodeType="withEffect">
                                  <p:stCondLst>
                                    <p:cond delay="0"/>
                                  </p:stCondLst>
                                  <p:childTnLst>
                                    <p:animClr clrSpc="rgb">
                                      <p:cBhvr>
                                        <p:cTn id="61" dur="500" fill="hold"/>
                                        <p:tgtEl>
                                          <p:spTgt spid="21"/>
                                        </p:tgtEl>
                                        <p:attrNameLst>
                                          <p:attrName>fillcolor</p:attrName>
                                        </p:attrNameLst>
                                      </p:cBhvr>
                                      <p:to>
                                        <a:schemeClr val="hlink"/>
                                      </p:to>
                                    </p:animClr>
                                    <p:set>
                                      <p:cBhvr>
                                        <p:cTn id="62" dur="500" fill="hold"/>
                                        <p:tgtEl>
                                          <p:spTgt spid="21"/>
                                        </p:tgtEl>
                                        <p:attrNameLst>
                                          <p:attrName>fill.type</p:attrName>
                                        </p:attrNameLst>
                                      </p:cBhvr>
                                      <p:to>
                                        <p:strVal val="solid"/>
                                      </p:to>
                                    </p:set>
                                    <p:set>
                                      <p:cBhvr>
                                        <p:cTn id="63" dur="500" fill="hold"/>
                                        <p:tgtEl>
                                          <p:spTgt spid="21"/>
                                        </p:tgtEl>
                                        <p:attrNameLst>
                                          <p:attrName>fill.on</p:attrName>
                                        </p:attrNameLst>
                                      </p:cBhvr>
                                      <p:to>
                                        <p:strVal val="true"/>
                                      </p:to>
                                    </p:set>
                                  </p:childTnLst>
                                </p:cTn>
                              </p:par>
                              <p:par>
                                <p:cTn id="64" presetID="1" presetClass="emph" presetSubtype="2" fill="hold" nodeType="withEffect">
                                  <p:stCondLst>
                                    <p:cond delay="0"/>
                                  </p:stCondLst>
                                  <p:childTnLst>
                                    <p:animClr clrSpc="rgb">
                                      <p:cBhvr>
                                        <p:cTn id="65" dur="500" fill="hold"/>
                                        <p:tgtEl>
                                          <p:spTgt spid="20"/>
                                        </p:tgtEl>
                                        <p:attrNameLst>
                                          <p:attrName>fillcolor</p:attrName>
                                        </p:attrNameLst>
                                      </p:cBhvr>
                                      <p:to>
                                        <a:schemeClr val="hlink"/>
                                      </p:to>
                                    </p:animClr>
                                    <p:set>
                                      <p:cBhvr>
                                        <p:cTn id="66" dur="500" fill="hold"/>
                                        <p:tgtEl>
                                          <p:spTgt spid="20"/>
                                        </p:tgtEl>
                                        <p:attrNameLst>
                                          <p:attrName>fill.type</p:attrName>
                                        </p:attrNameLst>
                                      </p:cBhvr>
                                      <p:to>
                                        <p:strVal val="solid"/>
                                      </p:to>
                                    </p:set>
                                    <p:set>
                                      <p:cBhvr>
                                        <p:cTn id="67" dur="5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2" grpId="0" animBg="1"/>
      <p:bldP spid="3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SSP VS A-BSP (Cont.)</a:t>
            </a:r>
            <a:endParaRPr lang="zh-CN" altLang="en-US" dirty="0"/>
          </a:p>
        </p:txBody>
      </p:sp>
      <p:sp>
        <p:nvSpPr>
          <p:cNvPr id="3" name="内容占位符 2"/>
          <p:cNvSpPr>
            <a:spLocks noGrp="1"/>
          </p:cNvSpPr>
          <p:nvPr>
            <p:ph idx="1"/>
          </p:nvPr>
        </p:nvSpPr>
        <p:spPr/>
        <p:txBody>
          <a:bodyPr/>
          <a:lstStyle/>
          <a:p>
            <a:r>
              <a:rPr lang="en-US" altLang="zh-CN" dirty="0" smtClean="0"/>
              <a:t>Synchronization overhead</a:t>
            </a:r>
          </a:p>
          <a:p>
            <a:pPr lvl="1"/>
            <a:r>
              <a:rPr lang="en-US" altLang="zh-CN" dirty="0" smtClean="0"/>
              <a:t>A-BSP requires a barrier at the end of each clock</a:t>
            </a:r>
          </a:p>
          <a:p>
            <a:pPr lvl="2"/>
            <a:r>
              <a:rPr lang="en-US" altLang="zh-CN" dirty="0" smtClean="0"/>
              <a:t>A straggler slows down all</a:t>
            </a:r>
          </a:p>
          <a:p>
            <a:pPr lvl="1"/>
            <a:r>
              <a:rPr lang="en-US" altLang="zh-CN" dirty="0" smtClean="0"/>
              <a:t>SSP tolerates transient stragglers</a:t>
            </a:r>
          </a:p>
          <a:p>
            <a:pPr lvl="1"/>
            <a:r>
              <a:rPr lang="en-US" altLang="zh-CN" dirty="0" smtClean="0"/>
              <a:t>SSP is a “pipelined” version of A-BSP</a:t>
            </a:r>
          </a:p>
          <a:p>
            <a:pPr lvl="1"/>
            <a:r>
              <a:rPr lang="en-US" altLang="zh-CN" dirty="0" smtClean="0">
                <a:solidFill>
                  <a:srgbClr val="FF0000"/>
                </a:solidFill>
              </a:rPr>
              <a:t>SSP wins!</a:t>
            </a:r>
          </a:p>
          <a:p>
            <a:r>
              <a:rPr lang="en-US" altLang="zh-CN" dirty="0" smtClean="0"/>
              <a:t>Communication overhead</a:t>
            </a:r>
          </a:p>
          <a:p>
            <a:pPr lvl="1"/>
            <a:r>
              <a:rPr lang="en-US" altLang="zh-CN" dirty="0" smtClean="0"/>
              <a:t>More clocks in SSP</a:t>
            </a:r>
          </a:p>
          <a:p>
            <a:pPr lvl="1"/>
            <a:r>
              <a:rPr lang="en-US" altLang="zh-CN" dirty="0" smtClean="0"/>
              <a:t>Data shared more frequently in SSP</a:t>
            </a:r>
          </a:p>
          <a:p>
            <a:pPr lvl="1"/>
            <a:r>
              <a:rPr lang="en-US" altLang="zh-CN" dirty="0" smtClean="0">
                <a:solidFill>
                  <a:srgbClr val="FF0000"/>
                </a:solidFill>
              </a:rPr>
              <a:t>A-BSP wins!</a:t>
            </a:r>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62</a:t>
            </a:fld>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LazyTable</a:t>
            </a:r>
            <a:r>
              <a:rPr lang="en-US" altLang="zh-CN" dirty="0" smtClean="0"/>
              <a:t> Architecture</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63</a:t>
            </a:fld>
            <a:endParaRPr lang="en-US" altLang="zh-CN" sz="1600"/>
          </a:p>
        </p:txBody>
      </p:sp>
      <p:grpSp>
        <p:nvGrpSpPr>
          <p:cNvPr id="7" name="组合 41"/>
          <p:cNvGrpSpPr/>
          <p:nvPr/>
        </p:nvGrpSpPr>
        <p:grpSpPr>
          <a:xfrm>
            <a:off x="780604" y="5380307"/>
            <a:ext cx="3665805" cy="433633"/>
            <a:chOff x="611560" y="5435935"/>
            <a:chExt cx="4320480" cy="513345"/>
          </a:xfrm>
        </p:grpSpPr>
        <p:sp>
          <p:nvSpPr>
            <p:cNvPr id="65" name="矩形 64"/>
            <p:cNvSpPr/>
            <p:nvPr/>
          </p:nvSpPr>
          <p:spPr>
            <a:xfrm>
              <a:off x="611560" y="5445224"/>
              <a:ext cx="4320480" cy="504056"/>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6" name="TextBox 65"/>
            <p:cNvSpPr txBox="1"/>
            <p:nvPr/>
          </p:nvSpPr>
          <p:spPr>
            <a:xfrm>
              <a:off x="1259632" y="5435935"/>
              <a:ext cx="3240360" cy="400788"/>
            </a:xfrm>
            <a:prstGeom prst="rect">
              <a:avLst/>
            </a:prstGeom>
            <a:noFill/>
          </p:spPr>
          <p:txBody>
            <a:bodyPr wrap="square" rtlCol="0">
              <a:spAutoFit/>
            </a:bodyPr>
            <a:lstStyle/>
            <a:p>
              <a:pPr algn="ctr"/>
              <a:r>
                <a:rPr lang="en-US" altLang="zh-CN" sz="1600" dirty="0" smtClean="0">
                  <a:solidFill>
                    <a:schemeClr val="tx1"/>
                  </a:solidFill>
                </a:rPr>
                <a:t>Tablet server process-0</a:t>
              </a:r>
            </a:p>
          </p:txBody>
        </p:sp>
      </p:grpSp>
      <p:grpSp>
        <p:nvGrpSpPr>
          <p:cNvPr id="8" name="组合 66"/>
          <p:cNvGrpSpPr/>
          <p:nvPr/>
        </p:nvGrpSpPr>
        <p:grpSpPr>
          <a:xfrm>
            <a:off x="780604" y="1130300"/>
            <a:ext cx="3665805" cy="3710420"/>
            <a:chOff x="780604" y="1130300"/>
            <a:chExt cx="3665805" cy="3710420"/>
          </a:xfrm>
        </p:grpSpPr>
        <p:sp>
          <p:nvSpPr>
            <p:cNvPr id="42" name="矩形 3"/>
            <p:cNvSpPr/>
            <p:nvPr/>
          </p:nvSpPr>
          <p:spPr>
            <a:xfrm>
              <a:off x="780604" y="1130300"/>
              <a:ext cx="3665805" cy="371042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43" name="TextBox 42"/>
            <p:cNvSpPr txBox="1"/>
            <p:nvPr/>
          </p:nvSpPr>
          <p:spPr>
            <a:xfrm>
              <a:off x="1513765" y="1191127"/>
              <a:ext cx="2321677" cy="338554"/>
            </a:xfrm>
            <a:prstGeom prst="rect">
              <a:avLst/>
            </a:prstGeom>
            <a:noFill/>
          </p:spPr>
          <p:txBody>
            <a:bodyPr wrap="square" rtlCol="0">
              <a:spAutoFit/>
            </a:bodyPr>
            <a:lstStyle/>
            <a:p>
              <a:pPr algn="ctr"/>
              <a:r>
                <a:rPr lang="en-US" altLang="zh-CN" sz="1600" dirty="0" smtClean="0">
                  <a:solidFill>
                    <a:schemeClr val="tx1"/>
                  </a:solidFill>
                </a:rPr>
                <a:t>Client process-0</a:t>
              </a:r>
            </a:p>
          </p:txBody>
        </p:sp>
      </p:grpSp>
      <p:grpSp>
        <p:nvGrpSpPr>
          <p:cNvPr id="9" name="组合 33"/>
          <p:cNvGrpSpPr/>
          <p:nvPr/>
        </p:nvGrpSpPr>
        <p:grpSpPr>
          <a:xfrm>
            <a:off x="1024991" y="1677739"/>
            <a:ext cx="1344129" cy="364959"/>
            <a:chOff x="899592" y="1052736"/>
            <a:chExt cx="1584176" cy="432048"/>
          </a:xfrm>
        </p:grpSpPr>
        <p:sp>
          <p:nvSpPr>
            <p:cNvPr id="63" name="矩形 5"/>
            <p:cNvSpPr/>
            <p:nvPr/>
          </p:nvSpPr>
          <p:spPr>
            <a:xfrm>
              <a:off x="899592" y="1052736"/>
              <a:ext cx="151216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64" name="TextBox 63"/>
            <p:cNvSpPr txBox="1"/>
            <p:nvPr/>
          </p:nvSpPr>
          <p:spPr>
            <a:xfrm>
              <a:off x="899592" y="1052736"/>
              <a:ext cx="1584176" cy="364354"/>
            </a:xfrm>
            <a:prstGeom prst="rect">
              <a:avLst/>
            </a:prstGeom>
            <a:noFill/>
          </p:spPr>
          <p:txBody>
            <a:bodyPr wrap="square" rtlCol="0">
              <a:spAutoFit/>
            </a:bodyPr>
            <a:lstStyle/>
            <a:p>
              <a:pPr algn="ctr"/>
              <a:r>
                <a:rPr lang="en-US" altLang="zh-CN" sz="1400" dirty="0" smtClean="0">
                  <a:solidFill>
                    <a:schemeClr val="tx1"/>
                  </a:solidFill>
                </a:rPr>
                <a:t>App. thread</a:t>
              </a:r>
            </a:p>
          </p:txBody>
        </p:sp>
      </p:grpSp>
      <p:grpSp>
        <p:nvGrpSpPr>
          <p:cNvPr id="10" name="组合 68"/>
          <p:cNvGrpSpPr/>
          <p:nvPr/>
        </p:nvGrpSpPr>
        <p:grpSpPr>
          <a:xfrm>
            <a:off x="902798" y="2529310"/>
            <a:ext cx="3421418" cy="2128931"/>
            <a:chOff x="902798" y="2529310"/>
            <a:chExt cx="3421418" cy="2128931"/>
          </a:xfrm>
        </p:grpSpPr>
        <p:sp>
          <p:nvSpPr>
            <p:cNvPr id="45" name="矩形 16"/>
            <p:cNvSpPr/>
            <p:nvPr/>
          </p:nvSpPr>
          <p:spPr>
            <a:xfrm>
              <a:off x="902798" y="2529311"/>
              <a:ext cx="3421418" cy="212893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6" name="TextBox 45"/>
            <p:cNvSpPr txBox="1"/>
            <p:nvPr/>
          </p:nvSpPr>
          <p:spPr>
            <a:xfrm>
              <a:off x="1819249" y="2529310"/>
              <a:ext cx="1649612" cy="307777"/>
            </a:xfrm>
            <a:prstGeom prst="rect">
              <a:avLst/>
            </a:prstGeom>
            <a:noFill/>
          </p:spPr>
          <p:txBody>
            <a:bodyPr wrap="square" rtlCol="0">
              <a:spAutoFit/>
            </a:bodyPr>
            <a:lstStyle/>
            <a:p>
              <a:pPr algn="ctr"/>
              <a:r>
                <a:rPr lang="en-US" altLang="zh-CN" sz="1400" dirty="0" smtClean="0">
                  <a:solidFill>
                    <a:schemeClr val="tx1"/>
                  </a:solidFill>
                </a:rPr>
                <a:t>Client library</a:t>
              </a:r>
            </a:p>
          </p:txBody>
        </p:sp>
      </p:grpSp>
      <p:grpSp>
        <p:nvGrpSpPr>
          <p:cNvPr id="11" name="组合 35"/>
          <p:cNvGrpSpPr/>
          <p:nvPr/>
        </p:nvGrpSpPr>
        <p:grpSpPr>
          <a:xfrm>
            <a:off x="1024991" y="2894270"/>
            <a:ext cx="1283032" cy="608266"/>
            <a:chOff x="899592" y="2492896"/>
            <a:chExt cx="1512168" cy="720080"/>
          </a:xfrm>
        </p:grpSpPr>
        <p:sp>
          <p:nvSpPr>
            <p:cNvPr id="61" name="矩形 60"/>
            <p:cNvSpPr/>
            <p:nvPr/>
          </p:nvSpPr>
          <p:spPr>
            <a:xfrm>
              <a:off x="899592" y="2492896"/>
              <a:ext cx="1512168" cy="72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62" name="TextBox 61"/>
            <p:cNvSpPr txBox="1"/>
            <p:nvPr/>
          </p:nvSpPr>
          <p:spPr>
            <a:xfrm>
              <a:off x="899592" y="2494637"/>
              <a:ext cx="1512168" cy="619401"/>
            </a:xfrm>
            <a:prstGeom prst="rect">
              <a:avLst/>
            </a:prstGeom>
            <a:noFill/>
          </p:spPr>
          <p:txBody>
            <a:bodyPr wrap="square" rtlCol="0">
              <a:spAutoFit/>
            </a:bodyPr>
            <a:lstStyle/>
            <a:p>
              <a:pPr algn="ctr"/>
              <a:r>
                <a:rPr lang="en-US" altLang="zh-CN" sz="1400" dirty="0" smtClean="0"/>
                <a:t>Thread</a:t>
              </a:r>
              <a:r>
                <a:rPr lang="en-US" altLang="zh-CN" sz="1400" dirty="0" smtClean="0">
                  <a:solidFill>
                    <a:schemeClr val="tx1"/>
                  </a:solidFill>
                </a:rPr>
                <a:t> </a:t>
              </a:r>
              <a:br>
                <a:rPr lang="en-US" altLang="zh-CN" sz="1400" dirty="0" smtClean="0">
                  <a:solidFill>
                    <a:schemeClr val="tx1"/>
                  </a:solidFill>
                </a:rPr>
              </a:br>
              <a:r>
                <a:rPr lang="en-US" altLang="zh-CN" sz="1400" dirty="0" smtClean="0">
                  <a:solidFill>
                    <a:schemeClr val="tx1"/>
                  </a:solidFill>
                </a:rPr>
                <a:t>cache/</a:t>
              </a:r>
              <a:r>
                <a:rPr lang="en-US" altLang="zh-CN" sz="1400" dirty="0" err="1" smtClean="0">
                  <a:solidFill>
                    <a:schemeClr val="tx1"/>
                  </a:solidFill>
                </a:rPr>
                <a:t>oplog</a:t>
              </a:r>
              <a:endParaRPr lang="en-US" altLang="zh-CN" sz="1400" dirty="0" smtClean="0">
                <a:solidFill>
                  <a:schemeClr val="tx1"/>
                </a:solidFill>
              </a:endParaRPr>
            </a:p>
          </p:txBody>
        </p:sp>
      </p:grpSp>
      <p:grpSp>
        <p:nvGrpSpPr>
          <p:cNvPr id="12" name="组合 42"/>
          <p:cNvGrpSpPr/>
          <p:nvPr/>
        </p:nvGrpSpPr>
        <p:grpSpPr>
          <a:xfrm>
            <a:off x="1941442" y="3989148"/>
            <a:ext cx="1283032" cy="608266"/>
            <a:chOff x="2051720" y="3789040"/>
            <a:chExt cx="1512168" cy="720080"/>
          </a:xfrm>
        </p:grpSpPr>
        <p:sp>
          <p:nvSpPr>
            <p:cNvPr id="59" name="矩形 58"/>
            <p:cNvSpPr/>
            <p:nvPr/>
          </p:nvSpPr>
          <p:spPr>
            <a:xfrm>
              <a:off x="2051720" y="3789040"/>
              <a:ext cx="1512168" cy="72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60" name="TextBox 59"/>
            <p:cNvSpPr txBox="1"/>
            <p:nvPr/>
          </p:nvSpPr>
          <p:spPr>
            <a:xfrm>
              <a:off x="2051720" y="3790781"/>
              <a:ext cx="1512168" cy="619401"/>
            </a:xfrm>
            <a:prstGeom prst="rect">
              <a:avLst/>
            </a:prstGeom>
            <a:noFill/>
          </p:spPr>
          <p:txBody>
            <a:bodyPr wrap="square" rtlCol="0">
              <a:spAutoFit/>
            </a:bodyPr>
            <a:lstStyle/>
            <a:p>
              <a:pPr algn="ctr"/>
              <a:r>
                <a:rPr lang="en-US" altLang="zh-CN" sz="1400" dirty="0" smtClean="0"/>
                <a:t>Process</a:t>
              </a:r>
              <a:r>
                <a:rPr lang="en-US" altLang="zh-CN" sz="1400" dirty="0" smtClean="0">
                  <a:solidFill>
                    <a:schemeClr val="tx1"/>
                  </a:solidFill>
                </a:rPr>
                <a:t> </a:t>
              </a:r>
              <a:br>
                <a:rPr lang="en-US" altLang="zh-CN" sz="1400" dirty="0" smtClean="0">
                  <a:solidFill>
                    <a:schemeClr val="tx1"/>
                  </a:solidFill>
                </a:rPr>
              </a:br>
              <a:r>
                <a:rPr lang="en-US" altLang="zh-CN" sz="1400" dirty="0" smtClean="0">
                  <a:solidFill>
                    <a:schemeClr val="tx1"/>
                  </a:solidFill>
                </a:rPr>
                <a:t>cache/</a:t>
              </a:r>
              <a:r>
                <a:rPr lang="en-US" altLang="zh-CN" sz="1400" dirty="0" err="1" smtClean="0">
                  <a:solidFill>
                    <a:schemeClr val="tx1"/>
                  </a:solidFill>
                </a:rPr>
                <a:t>oplog</a:t>
              </a:r>
              <a:endParaRPr lang="en-US" altLang="zh-CN" sz="1400" dirty="0" smtClean="0">
                <a:solidFill>
                  <a:schemeClr val="tx1"/>
                </a:solidFill>
              </a:endParaRPr>
            </a:p>
          </p:txBody>
        </p:sp>
      </p:grpSp>
      <p:grpSp>
        <p:nvGrpSpPr>
          <p:cNvPr id="19" name="组合 34"/>
          <p:cNvGrpSpPr/>
          <p:nvPr/>
        </p:nvGrpSpPr>
        <p:grpSpPr>
          <a:xfrm>
            <a:off x="2857894" y="1677739"/>
            <a:ext cx="1283032" cy="364959"/>
            <a:chOff x="3059832" y="1052736"/>
            <a:chExt cx="1512168" cy="432048"/>
          </a:xfrm>
        </p:grpSpPr>
        <p:sp>
          <p:nvSpPr>
            <p:cNvPr id="57" name="矩形 56"/>
            <p:cNvSpPr/>
            <p:nvPr/>
          </p:nvSpPr>
          <p:spPr>
            <a:xfrm>
              <a:off x="3059832" y="1052736"/>
              <a:ext cx="151216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58" name="TextBox 57"/>
            <p:cNvSpPr txBox="1"/>
            <p:nvPr/>
          </p:nvSpPr>
          <p:spPr>
            <a:xfrm>
              <a:off x="3059832" y="1052736"/>
              <a:ext cx="1512168" cy="364354"/>
            </a:xfrm>
            <a:prstGeom prst="rect">
              <a:avLst/>
            </a:prstGeom>
            <a:noFill/>
          </p:spPr>
          <p:txBody>
            <a:bodyPr wrap="square" rtlCol="0">
              <a:spAutoFit/>
            </a:bodyPr>
            <a:lstStyle/>
            <a:p>
              <a:pPr algn="ctr"/>
              <a:r>
                <a:rPr lang="en-US" altLang="zh-CN" sz="1400" dirty="0" smtClean="0">
                  <a:solidFill>
                    <a:schemeClr val="tx1"/>
                  </a:solidFill>
                </a:rPr>
                <a:t>App. thread</a:t>
              </a:r>
            </a:p>
          </p:txBody>
        </p:sp>
      </p:grpSp>
      <p:grpSp>
        <p:nvGrpSpPr>
          <p:cNvPr id="22" name="组合 38"/>
          <p:cNvGrpSpPr/>
          <p:nvPr/>
        </p:nvGrpSpPr>
        <p:grpSpPr>
          <a:xfrm>
            <a:off x="2857894" y="2894270"/>
            <a:ext cx="1283032" cy="608266"/>
            <a:chOff x="899592" y="2492896"/>
            <a:chExt cx="1512168" cy="720080"/>
          </a:xfrm>
        </p:grpSpPr>
        <p:sp>
          <p:nvSpPr>
            <p:cNvPr id="55" name="矩形 54"/>
            <p:cNvSpPr/>
            <p:nvPr/>
          </p:nvSpPr>
          <p:spPr>
            <a:xfrm>
              <a:off x="899592" y="2492896"/>
              <a:ext cx="1512168" cy="72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56" name="TextBox 40"/>
            <p:cNvSpPr txBox="1"/>
            <p:nvPr/>
          </p:nvSpPr>
          <p:spPr>
            <a:xfrm>
              <a:off x="899592" y="2494637"/>
              <a:ext cx="1512168" cy="619401"/>
            </a:xfrm>
            <a:prstGeom prst="rect">
              <a:avLst/>
            </a:prstGeom>
            <a:noFill/>
          </p:spPr>
          <p:txBody>
            <a:bodyPr wrap="square" rtlCol="0">
              <a:spAutoFit/>
            </a:bodyPr>
            <a:lstStyle/>
            <a:p>
              <a:pPr algn="ctr"/>
              <a:r>
                <a:rPr lang="en-US" altLang="zh-CN" sz="1400" dirty="0" smtClean="0"/>
                <a:t>Thread</a:t>
              </a:r>
              <a:r>
                <a:rPr lang="en-US" altLang="zh-CN" sz="1400" dirty="0" smtClean="0">
                  <a:solidFill>
                    <a:schemeClr val="tx1"/>
                  </a:solidFill>
                </a:rPr>
                <a:t> </a:t>
              </a:r>
              <a:br>
                <a:rPr lang="en-US" altLang="zh-CN" sz="1400" dirty="0" smtClean="0">
                  <a:solidFill>
                    <a:schemeClr val="tx1"/>
                  </a:solidFill>
                </a:rPr>
              </a:br>
              <a:r>
                <a:rPr lang="en-US" altLang="zh-CN" sz="1400" dirty="0" smtClean="0">
                  <a:solidFill>
                    <a:schemeClr val="tx1"/>
                  </a:solidFill>
                </a:rPr>
                <a:t>cache/</a:t>
              </a:r>
              <a:r>
                <a:rPr lang="en-US" altLang="zh-CN" sz="1400" dirty="0" err="1" smtClean="0">
                  <a:solidFill>
                    <a:schemeClr val="tx1"/>
                  </a:solidFill>
                </a:rPr>
                <a:t>oplog</a:t>
              </a:r>
              <a:endParaRPr lang="en-US" altLang="zh-CN" sz="1400" dirty="0" smtClean="0">
                <a:solidFill>
                  <a:schemeClr val="tx1"/>
                </a:solidFill>
              </a:endParaRPr>
            </a:p>
          </p:txBody>
        </p:sp>
      </p:grpSp>
      <p:cxnSp>
        <p:nvCxnSpPr>
          <p:cNvPr id="51" name="直接箭头连接符 50"/>
          <p:cNvCxnSpPr/>
          <p:nvPr/>
        </p:nvCxnSpPr>
        <p:spPr>
          <a:xfrm>
            <a:off x="1635959" y="2103525"/>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3468861" y="2103525"/>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1758152" y="3563362"/>
            <a:ext cx="794258" cy="36495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H="1">
            <a:off x="2674603" y="3563362"/>
            <a:ext cx="794258" cy="36495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3" name="组合 51"/>
          <p:cNvGrpSpPr/>
          <p:nvPr/>
        </p:nvGrpSpPr>
        <p:grpSpPr>
          <a:xfrm>
            <a:off x="4690795" y="5388158"/>
            <a:ext cx="3665805" cy="433634"/>
            <a:chOff x="611560" y="5435933"/>
            <a:chExt cx="4320480" cy="513347"/>
          </a:xfrm>
        </p:grpSpPr>
        <p:sp>
          <p:nvSpPr>
            <p:cNvPr id="40" name="矩形 39"/>
            <p:cNvSpPr/>
            <p:nvPr/>
          </p:nvSpPr>
          <p:spPr>
            <a:xfrm>
              <a:off x="611560" y="5445224"/>
              <a:ext cx="4320480" cy="504056"/>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TextBox 40"/>
            <p:cNvSpPr txBox="1"/>
            <p:nvPr/>
          </p:nvSpPr>
          <p:spPr>
            <a:xfrm>
              <a:off x="1259632" y="5435933"/>
              <a:ext cx="3240360" cy="400788"/>
            </a:xfrm>
            <a:prstGeom prst="rect">
              <a:avLst/>
            </a:prstGeom>
            <a:noFill/>
          </p:spPr>
          <p:txBody>
            <a:bodyPr wrap="square" rtlCol="0">
              <a:spAutoFit/>
            </a:bodyPr>
            <a:lstStyle/>
            <a:p>
              <a:pPr algn="ctr"/>
              <a:r>
                <a:rPr lang="en-US" altLang="zh-CN" sz="1600" dirty="0" smtClean="0">
                  <a:solidFill>
                    <a:schemeClr val="tx1"/>
                  </a:solidFill>
                </a:rPr>
                <a:t>Tablet server process-1</a:t>
              </a:r>
            </a:p>
          </p:txBody>
        </p:sp>
      </p:grpSp>
      <p:grpSp>
        <p:nvGrpSpPr>
          <p:cNvPr id="24" name="组合 67"/>
          <p:cNvGrpSpPr/>
          <p:nvPr/>
        </p:nvGrpSpPr>
        <p:grpSpPr>
          <a:xfrm>
            <a:off x="4690795" y="1138149"/>
            <a:ext cx="3665805" cy="3710420"/>
            <a:chOff x="4690795" y="1138149"/>
            <a:chExt cx="3665805" cy="3710420"/>
          </a:xfrm>
        </p:grpSpPr>
        <p:sp>
          <p:nvSpPr>
            <p:cNvPr id="17" name="矩形 16"/>
            <p:cNvSpPr/>
            <p:nvPr/>
          </p:nvSpPr>
          <p:spPr>
            <a:xfrm>
              <a:off x="4690795" y="1138149"/>
              <a:ext cx="3665805" cy="371042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18" name="TextBox 17"/>
            <p:cNvSpPr txBox="1"/>
            <p:nvPr/>
          </p:nvSpPr>
          <p:spPr>
            <a:xfrm>
              <a:off x="5423956" y="1198976"/>
              <a:ext cx="2321677" cy="338554"/>
            </a:xfrm>
            <a:prstGeom prst="rect">
              <a:avLst/>
            </a:prstGeom>
            <a:noFill/>
          </p:spPr>
          <p:txBody>
            <a:bodyPr wrap="square" rtlCol="0">
              <a:spAutoFit/>
            </a:bodyPr>
            <a:lstStyle/>
            <a:p>
              <a:pPr algn="ctr"/>
              <a:r>
                <a:rPr lang="en-US" altLang="zh-CN" sz="1600" dirty="0" smtClean="0">
                  <a:solidFill>
                    <a:schemeClr val="tx1"/>
                  </a:solidFill>
                </a:rPr>
                <a:t>Client process-1</a:t>
              </a:r>
            </a:p>
          </p:txBody>
        </p:sp>
      </p:grpSp>
      <p:grpSp>
        <p:nvGrpSpPr>
          <p:cNvPr id="25" name="组合 33"/>
          <p:cNvGrpSpPr/>
          <p:nvPr/>
        </p:nvGrpSpPr>
        <p:grpSpPr>
          <a:xfrm>
            <a:off x="4935182" y="1685588"/>
            <a:ext cx="1283032" cy="364959"/>
            <a:chOff x="899592" y="1052736"/>
            <a:chExt cx="1512168" cy="432048"/>
          </a:xfrm>
        </p:grpSpPr>
        <p:sp>
          <p:nvSpPr>
            <p:cNvPr id="38" name="矩形 37"/>
            <p:cNvSpPr/>
            <p:nvPr/>
          </p:nvSpPr>
          <p:spPr>
            <a:xfrm>
              <a:off x="899592" y="1052736"/>
              <a:ext cx="151216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39" name="TextBox 38"/>
            <p:cNvSpPr txBox="1"/>
            <p:nvPr/>
          </p:nvSpPr>
          <p:spPr>
            <a:xfrm>
              <a:off x="899592" y="1052736"/>
              <a:ext cx="1512168" cy="364354"/>
            </a:xfrm>
            <a:prstGeom prst="rect">
              <a:avLst/>
            </a:prstGeom>
            <a:noFill/>
          </p:spPr>
          <p:txBody>
            <a:bodyPr wrap="square" rtlCol="0">
              <a:spAutoFit/>
            </a:bodyPr>
            <a:lstStyle/>
            <a:p>
              <a:pPr algn="ctr"/>
              <a:r>
                <a:rPr lang="en-US" altLang="zh-CN" sz="1400" dirty="0" smtClean="0">
                  <a:solidFill>
                    <a:schemeClr val="tx1"/>
                  </a:solidFill>
                </a:rPr>
                <a:t>App. thread</a:t>
              </a:r>
            </a:p>
          </p:txBody>
        </p:sp>
      </p:grpSp>
      <p:grpSp>
        <p:nvGrpSpPr>
          <p:cNvPr id="44" name="组合 69"/>
          <p:cNvGrpSpPr/>
          <p:nvPr/>
        </p:nvGrpSpPr>
        <p:grpSpPr>
          <a:xfrm>
            <a:off x="4812989" y="2537159"/>
            <a:ext cx="3421418" cy="2128931"/>
            <a:chOff x="4812989" y="2537159"/>
            <a:chExt cx="3421418" cy="2128931"/>
          </a:xfrm>
        </p:grpSpPr>
        <p:sp>
          <p:nvSpPr>
            <p:cNvPr id="20" name="矩形 19"/>
            <p:cNvSpPr/>
            <p:nvPr/>
          </p:nvSpPr>
          <p:spPr>
            <a:xfrm>
              <a:off x="4812989" y="2537160"/>
              <a:ext cx="3421418" cy="212893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TextBox 20"/>
            <p:cNvSpPr txBox="1"/>
            <p:nvPr/>
          </p:nvSpPr>
          <p:spPr>
            <a:xfrm>
              <a:off x="5729440" y="2537159"/>
              <a:ext cx="1649612" cy="307777"/>
            </a:xfrm>
            <a:prstGeom prst="rect">
              <a:avLst/>
            </a:prstGeom>
            <a:noFill/>
          </p:spPr>
          <p:txBody>
            <a:bodyPr wrap="square" rtlCol="0">
              <a:spAutoFit/>
            </a:bodyPr>
            <a:lstStyle/>
            <a:p>
              <a:pPr algn="ctr"/>
              <a:r>
                <a:rPr lang="en-US" altLang="zh-CN" sz="1400" dirty="0" smtClean="0">
                  <a:solidFill>
                    <a:schemeClr val="tx1"/>
                  </a:solidFill>
                </a:rPr>
                <a:t>Client library</a:t>
              </a:r>
            </a:p>
          </p:txBody>
        </p:sp>
      </p:grpSp>
      <p:grpSp>
        <p:nvGrpSpPr>
          <p:cNvPr id="47" name="组合 35"/>
          <p:cNvGrpSpPr/>
          <p:nvPr/>
        </p:nvGrpSpPr>
        <p:grpSpPr>
          <a:xfrm>
            <a:off x="4935182" y="2902119"/>
            <a:ext cx="1283032" cy="608266"/>
            <a:chOff x="899592" y="2492896"/>
            <a:chExt cx="1512168" cy="720080"/>
          </a:xfrm>
        </p:grpSpPr>
        <p:sp>
          <p:nvSpPr>
            <p:cNvPr id="36" name="矩形 35"/>
            <p:cNvSpPr/>
            <p:nvPr/>
          </p:nvSpPr>
          <p:spPr>
            <a:xfrm>
              <a:off x="899592" y="2492896"/>
              <a:ext cx="1512168" cy="72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37" name="TextBox 36"/>
            <p:cNvSpPr txBox="1"/>
            <p:nvPr/>
          </p:nvSpPr>
          <p:spPr>
            <a:xfrm>
              <a:off x="899592" y="2494637"/>
              <a:ext cx="1512168" cy="619401"/>
            </a:xfrm>
            <a:prstGeom prst="rect">
              <a:avLst/>
            </a:prstGeom>
            <a:noFill/>
          </p:spPr>
          <p:txBody>
            <a:bodyPr wrap="square" rtlCol="0">
              <a:spAutoFit/>
            </a:bodyPr>
            <a:lstStyle/>
            <a:p>
              <a:pPr algn="ctr"/>
              <a:r>
                <a:rPr lang="en-US" altLang="zh-CN" sz="1400" dirty="0" smtClean="0"/>
                <a:t>Thread</a:t>
              </a:r>
              <a:r>
                <a:rPr lang="en-US" altLang="zh-CN" sz="1400" dirty="0" smtClean="0">
                  <a:solidFill>
                    <a:schemeClr val="tx1"/>
                  </a:solidFill>
                </a:rPr>
                <a:t> </a:t>
              </a:r>
              <a:br>
                <a:rPr lang="en-US" altLang="zh-CN" sz="1400" dirty="0" smtClean="0">
                  <a:solidFill>
                    <a:schemeClr val="tx1"/>
                  </a:solidFill>
                </a:rPr>
              </a:br>
              <a:r>
                <a:rPr lang="en-US" altLang="zh-CN" sz="1400" dirty="0" smtClean="0">
                  <a:solidFill>
                    <a:schemeClr val="tx1"/>
                  </a:solidFill>
                </a:rPr>
                <a:t>cache/</a:t>
              </a:r>
              <a:r>
                <a:rPr lang="en-US" altLang="zh-CN" sz="1400" dirty="0" err="1" smtClean="0">
                  <a:solidFill>
                    <a:schemeClr val="tx1"/>
                  </a:solidFill>
                </a:rPr>
                <a:t>oplog</a:t>
              </a:r>
              <a:endParaRPr lang="en-US" altLang="zh-CN" sz="1400" dirty="0" smtClean="0">
                <a:solidFill>
                  <a:schemeClr val="tx1"/>
                </a:solidFill>
              </a:endParaRPr>
            </a:p>
          </p:txBody>
        </p:sp>
      </p:grpSp>
      <p:grpSp>
        <p:nvGrpSpPr>
          <p:cNvPr id="48" name="组合 42"/>
          <p:cNvGrpSpPr/>
          <p:nvPr/>
        </p:nvGrpSpPr>
        <p:grpSpPr>
          <a:xfrm>
            <a:off x="5851633" y="3996997"/>
            <a:ext cx="1283032" cy="608266"/>
            <a:chOff x="2051720" y="3789040"/>
            <a:chExt cx="1512168" cy="720080"/>
          </a:xfrm>
        </p:grpSpPr>
        <p:sp>
          <p:nvSpPr>
            <p:cNvPr id="34" name="矩形 33"/>
            <p:cNvSpPr/>
            <p:nvPr/>
          </p:nvSpPr>
          <p:spPr>
            <a:xfrm>
              <a:off x="2051720" y="3789040"/>
              <a:ext cx="1512168" cy="72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35" name="TextBox 34"/>
            <p:cNvSpPr txBox="1"/>
            <p:nvPr/>
          </p:nvSpPr>
          <p:spPr>
            <a:xfrm>
              <a:off x="2051720" y="3790781"/>
              <a:ext cx="1512168" cy="619401"/>
            </a:xfrm>
            <a:prstGeom prst="rect">
              <a:avLst/>
            </a:prstGeom>
            <a:noFill/>
          </p:spPr>
          <p:txBody>
            <a:bodyPr wrap="square" rtlCol="0">
              <a:spAutoFit/>
            </a:bodyPr>
            <a:lstStyle/>
            <a:p>
              <a:pPr algn="ctr"/>
              <a:r>
                <a:rPr lang="en-US" altLang="zh-CN" sz="1400" dirty="0" smtClean="0"/>
                <a:t>Process</a:t>
              </a:r>
              <a:r>
                <a:rPr lang="en-US" altLang="zh-CN" sz="1400" dirty="0" smtClean="0">
                  <a:solidFill>
                    <a:schemeClr val="tx1"/>
                  </a:solidFill>
                </a:rPr>
                <a:t> </a:t>
              </a:r>
              <a:br>
                <a:rPr lang="en-US" altLang="zh-CN" sz="1400" dirty="0" smtClean="0">
                  <a:solidFill>
                    <a:schemeClr val="tx1"/>
                  </a:solidFill>
                </a:rPr>
              </a:br>
              <a:r>
                <a:rPr lang="en-US" altLang="zh-CN" sz="1400" dirty="0" smtClean="0">
                  <a:solidFill>
                    <a:schemeClr val="tx1"/>
                  </a:solidFill>
                </a:rPr>
                <a:t>cache/</a:t>
              </a:r>
              <a:r>
                <a:rPr lang="en-US" altLang="zh-CN" sz="1400" dirty="0" err="1" smtClean="0">
                  <a:solidFill>
                    <a:schemeClr val="tx1"/>
                  </a:solidFill>
                </a:rPr>
                <a:t>oplog</a:t>
              </a:r>
              <a:endParaRPr lang="en-US" altLang="zh-CN" sz="1400" dirty="0" smtClean="0">
                <a:solidFill>
                  <a:schemeClr val="tx1"/>
                </a:solidFill>
              </a:endParaRPr>
            </a:p>
          </p:txBody>
        </p:sp>
      </p:grpSp>
      <p:grpSp>
        <p:nvGrpSpPr>
          <p:cNvPr id="49" name="组合 34"/>
          <p:cNvGrpSpPr/>
          <p:nvPr/>
        </p:nvGrpSpPr>
        <p:grpSpPr>
          <a:xfrm>
            <a:off x="6768085" y="1685588"/>
            <a:ext cx="1283032" cy="364959"/>
            <a:chOff x="3059832" y="1052736"/>
            <a:chExt cx="1512168" cy="432048"/>
          </a:xfrm>
        </p:grpSpPr>
        <p:sp>
          <p:nvSpPr>
            <p:cNvPr id="32" name="矩形 31"/>
            <p:cNvSpPr/>
            <p:nvPr/>
          </p:nvSpPr>
          <p:spPr>
            <a:xfrm>
              <a:off x="3059832" y="1052736"/>
              <a:ext cx="151216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33" name="TextBox 32"/>
            <p:cNvSpPr txBox="1"/>
            <p:nvPr/>
          </p:nvSpPr>
          <p:spPr>
            <a:xfrm>
              <a:off x="3059832" y="1052736"/>
              <a:ext cx="1512168" cy="364354"/>
            </a:xfrm>
            <a:prstGeom prst="rect">
              <a:avLst/>
            </a:prstGeom>
            <a:noFill/>
          </p:spPr>
          <p:txBody>
            <a:bodyPr wrap="square" rtlCol="0">
              <a:spAutoFit/>
            </a:bodyPr>
            <a:lstStyle/>
            <a:p>
              <a:pPr algn="ctr"/>
              <a:r>
                <a:rPr lang="en-US" altLang="zh-CN" sz="1400" dirty="0" smtClean="0">
                  <a:solidFill>
                    <a:schemeClr val="tx1"/>
                  </a:solidFill>
                </a:rPr>
                <a:t>App. thread</a:t>
              </a:r>
            </a:p>
          </p:txBody>
        </p:sp>
      </p:grpSp>
      <p:grpSp>
        <p:nvGrpSpPr>
          <p:cNvPr id="50" name="组合 38"/>
          <p:cNvGrpSpPr/>
          <p:nvPr/>
        </p:nvGrpSpPr>
        <p:grpSpPr>
          <a:xfrm>
            <a:off x="6768085" y="2902119"/>
            <a:ext cx="1283032" cy="608266"/>
            <a:chOff x="899592" y="2492896"/>
            <a:chExt cx="1512168" cy="720080"/>
          </a:xfrm>
        </p:grpSpPr>
        <p:sp>
          <p:nvSpPr>
            <p:cNvPr id="30" name="矩形 29"/>
            <p:cNvSpPr/>
            <p:nvPr/>
          </p:nvSpPr>
          <p:spPr>
            <a:xfrm>
              <a:off x="899592" y="2492896"/>
              <a:ext cx="1512168" cy="72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31" name="TextBox 30"/>
            <p:cNvSpPr txBox="1"/>
            <p:nvPr/>
          </p:nvSpPr>
          <p:spPr>
            <a:xfrm>
              <a:off x="899592" y="2494637"/>
              <a:ext cx="1512168" cy="619401"/>
            </a:xfrm>
            <a:prstGeom prst="rect">
              <a:avLst/>
            </a:prstGeom>
            <a:noFill/>
          </p:spPr>
          <p:txBody>
            <a:bodyPr wrap="square" rtlCol="0">
              <a:spAutoFit/>
            </a:bodyPr>
            <a:lstStyle/>
            <a:p>
              <a:pPr algn="ctr"/>
              <a:r>
                <a:rPr lang="en-US" altLang="zh-CN" sz="1400" dirty="0" smtClean="0"/>
                <a:t>Thread</a:t>
              </a:r>
              <a:r>
                <a:rPr lang="en-US" altLang="zh-CN" sz="1400" dirty="0" smtClean="0">
                  <a:solidFill>
                    <a:schemeClr val="tx1"/>
                  </a:solidFill>
                </a:rPr>
                <a:t> </a:t>
              </a:r>
              <a:br>
                <a:rPr lang="en-US" altLang="zh-CN" sz="1400" dirty="0" smtClean="0">
                  <a:solidFill>
                    <a:schemeClr val="tx1"/>
                  </a:solidFill>
                </a:rPr>
              </a:br>
              <a:r>
                <a:rPr lang="en-US" altLang="zh-CN" sz="1400" dirty="0" smtClean="0">
                  <a:solidFill>
                    <a:schemeClr val="tx1"/>
                  </a:solidFill>
                </a:rPr>
                <a:t>cache/</a:t>
              </a:r>
              <a:r>
                <a:rPr lang="en-US" altLang="zh-CN" sz="1400" dirty="0" err="1" smtClean="0">
                  <a:solidFill>
                    <a:schemeClr val="tx1"/>
                  </a:solidFill>
                </a:rPr>
                <a:t>oplog</a:t>
              </a:r>
              <a:endParaRPr lang="en-US" altLang="zh-CN" sz="1400" dirty="0" smtClean="0">
                <a:solidFill>
                  <a:schemeClr val="tx1"/>
                </a:solidFill>
              </a:endParaRPr>
            </a:p>
          </p:txBody>
        </p:sp>
      </p:grpSp>
      <p:cxnSp>
        <p:nvCxnSpPr>
          <p:cNvPr id="26" name="直接箭头连接符 25"/>
          <p:cNvCxnSpPr/>
          <p:nvPr/>
        </p:nvCxnSpPr>
        <p:spPr>
          <a:xfrm>
            <a:off x="5546150" y="2111374"/>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7379052" y="2111374"/>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5668343" y="3571211"/>
            <a:ext cx="794258" cy="36495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6584794" y="3571211"/>
            <a:ext cx="794258" cy="36495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735700" y="4658240"/>
            <a:ext cx="3665805" cy="66909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613506" y="4597414"/>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2796796" y="4658240"/>
            <a:ext cx="3604708" cy="66909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523698" y="4605263"/>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par>
                                <p:cTn id="34" presetID="22" presetClass="entr" presetSubtype="1"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up)">
                                      <p:cBhvr>
                                        <p:cTn id="36" dur="500"/>
                                        <p:tgtEl>
                                          <p:spTgt spid="52"/>
                                        </p:tgtEl>
                                      </p:cBhvr>
                                    </p:animEffect>
                                  </p:childTnLst>
                                </p:cTn>
                              </p:par>
                              <p:par>
                                <p:cTn id="37" presetID="22" presetClass="entr" presetSubtype="1"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up)">
                                      <p:cBhvr>
                                        <p:cTn id="39" dur="500"/>
                                        <p:tgtEl>
                                          <p:spTgt spid="51"/>
                                        </p:tgtEl>
                                      </p:cBhvr>
                                    </p:animEffect>
                                  </p:childTnLst>
                                </p:cTn>
                              </p:par>
                              <p:par>
                                <p:cTn id="40" presetID="22" presetClass="entr" presetSubtype="1"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par>
                                <p:cTn id="43" presetID="22" presetClass="entr" presetSubtype="1"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par>
                                <p:cTn id="46" presetID="22" presetClass="entr" presetSubtype="1" fill="hold"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par>
                                <p:cTn id="49" presetID="22" presetClass="entr" presetSubtype="1"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up)">
                                      <p:cBhvr>
                                        <p:cTn id="51" dur="500"/>
                                        <p:tgtEl>
                                          <p:spTgt spid="27"/>
                                        </p:tgtEl>
                                      </p:cBhvr>
                                    </p:animEffect>
                                  </p:childTnLst>
                                </p:cTn>
                              </p:par>
                              <p:par>
                                <p:cTn id="52" presetID="22" presetClass="entr" presetSubtype="1"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up)">
                                      <p:cBhvr>
                                        <p:cTn id="54" dur="500"/>
                                        <p:tgtEl>
                                          <p:spTgt spid="5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wipe(up)">
                                      <p:cBhvr>
                                        <p:cTn id="59" dur="500"/>
                                        <p:tgtEl>
                                          <p:spTgt spid="54"/>
                                        </p:tgtEl>
                                      </p:cBhvr>
                                    </p:animEffect>
                                  </p:childTnLst>
                                </p:cTn>
                              </p:par>
                              <p:par>
                                <p:cTn id="60" presetID="22" presetClass="entr" presetSubtype="1"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wipe(up)">
                                      <p:cBhvr>
                                        <p:cTn id="62" dur="500"/>
                                        <p:tgtEl>
                                          <p:spTgt spid="53"/>
                                        </p:tgtEl>
                                      </p:cBhvr>
                                    </p:animEffect>
                                  </p:childTnLst>
                                </p:cTn>
                              </p:par>
                              <p:par>
                                <p:cTn id="63" presetID="22" presetClass="entr" presetSubtype="1"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up)">
                                      <p:cBhvr>
                                        <p:cTn id="65" dur="500"/>
                                        <p:tgtEl>
                                          <p:spTgt spid="12"/>
                                        </p:tgtEl>
                                      </p:cBhvr>
                                    </p:animEffect>
                                  </p:childTnLst>
                                </p:cTn>
                              </p:par>
                              <p:par>
                                <p:cTn id="66" presetID="22" presetClass="entr" presetSubtype="1"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up)">
                                      <p:cBhvr>
                                        <p:cTn id="68" dur="500"/>
                                        <p:tgtEl>
                                          <p:spTgt spid="28"/>
                                        </p:tgtEl>
                                      </p:cBhvr>
                                    </p:animEffect>
                                  </p:childTnLst>
                                </p:cTn>
                              </p:par>
                              <p:par>
                                <p:cTn id="69" presetID="22" presetClass="entr" presetSubtype="1"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up)">
                                      <p:cBhvr>
                                        <p:cTn id="71" dur="500"/>
                                        <p:tgtEl>
                                          <p:spTgt spid="29"/>
                                        </p:tgtEl>
                                      </p:cBhvr>
                                    </p:animEffect>
                                  </p:childTnLst>
                                </p:cTn>
                              </p:par>
                              <p:par>
                                <p:cTn id="72" presetID="22" presetClass="entr" presetSubtype="1"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up)">
                                      <p:cBhvr>
                                        <p:cTn id="74" dur="500"/>
                                        <p:tgtEl>
                                          <p:spTgt spid="4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par>
                                <p:cTn id="80" presetID="22" presetClass="entr" presetSubtype="1"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up)">
                                      <p:cBhvr>
                                        <p:cTn id="82" dur="500"/>
                                        <p:tgtEl>
                                          <p:spTgt spid="13"/>
                                        </p:tgtEl>
                                      </p:cBhvr>
                                    </p:animEffect>
                                  </p:childTnLst>
                                </p:cTn>
                              </p:par>
                              <p:par>
                                <p:cTn id="83" presetID="22" presetClass="entr" presetSubtype="1" fill="hold"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up)">
                                      <p:cBhvr>
                                        <p:cTn id="85" dur="500"/>
                                        <p:tgtEl>
                                          <p:spTgt spid="15"/>
                                        </p:tgtEl>
                                      </p:cBhvr>
                                    </p:animEffect>
                                  </p:childTnLst>
                                </p:cTn>
                              </p:par>
                              <p:par>
                                <p:cTn id="86" presetID="22" presetClass="entr" presetSubtype="1" fill="hold"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wipe(up)">
                                      <p:cBhvr>
                                        <p:cTn id="8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Benchmark</a:t>
            </a:r>
            <a:endParaRPr lang="zh-CN" altLang="en-US" dirty="0"/>
          </a:p>
        </p:txBody>
      </p:sp>
      <p:sp>
        <p:nvSpPr>
          <p:cNvPr id="3" name="内容占位符 2"/>
          <p:cNvSpPr>
            <a:spLocks noGrp="1"/>
          </p:cNvSpPr>
          <p:nvPr>
            <p:ph idx="1"/>
          </p:nvPr>
        </p:nvSpPr>
        <p:spPr/>
        <p:txBody>
          <a:bodyPr/>
          <a:lstStyle/>
          <a:p>
            <a:r>
              <a:rPr lang="en-US" altLang="zh-CN" dirty="0" smtClean="0"/>
              <a:t>Topic Modeling</a:t>
            </a:r>
          </a:p>
          <a:p>
            <a:pPr lvl="1"/>
            <a:r>
              <a:rPr lang="en-US" altLang="zh-CN" dirty="0" smtClean="0"/>
              <a:t>Algorithm: Gibbs Sampling on LDA</a:t>
            </a:r>
          </a:p>
          <a:p>
            <a:pPr lvl="1"/>
            <a:r>
              <a:rPr lang="en-US" altLang="zh-CN" dirty="0" smtClean="0"/>
              <a:t>Input: </a:t>
            </a:r>
            <a:r>
              <a:rPr lang="en-US" altLang="zh-CN" i="1" dirty="0" err="1" smtClean="0"/>
              <a:t>Nytimes</a:t>
            </a:r>
            <a:r>
              <a:rPr lang="en-US" altLang="zh-CN" i="1" dirty="0" smtClean="0"/>
              <a:t> </a:t>
            </a:r>
            <a:r>
              <a:rPr lang="en-US" altLang="zh-CN" dirty="0" smtClean="0"/>
              <a:t>dataset</a:t>
            </a:r>
          </a:p>
          <a:p>
            <a:pPr lvl="2"/>
            <a:r>
              <a:rPr lang="en-US" altLang="zh-CN" dirty="0" smtClean="0"/>
              <a:t>300k docs, 100m words, 100k vocabulary</a:t>
            </a:r>
          </a:p>
          <a:p>
            <a:r>
              <a:rPr lang="en-US" altLang="zh-CN" dirty="0" smtClean="0"/>
              <a:t>Low-rank Matrix Factorization</a:t>
            </a:r>
          </a:p>
          <a:p>
            <a:pPr lvl="1"/>
            <a:r>
              <a:rPr lang="en-US" altLang="zh-CN" dirty="0" smtClean="0"/>
              <a:t>Algorithm: Stochastic Gradient Descent</a:t>
            </a:r>
          </a:p>
          <a:p>
            <a:pPr lvl="1"/>
            <a:r>
              <a:rPr lang="en-US" altLang="zh-CN" dirty="0" smtClean="0"/>
              <a:t>Input: </a:t>
            </a:r>
            <a:r>
              <a:rPr lang="en-US" altLang="zh-CN" i="1" dirty="0" smtClean="0"/>
              <a:t>Netflix</a:t>
            </a:r>
            <a:r>
              <a:rPr lang="en-US" altLang="zh-CN" dirty="0" smtClean="0"/>
              <a:t> dataset</a:t>
            </a:r>
          </a:p>
          <a:p>
            <a:pPr lvl="2"/>
            <a:r>
              <a:rPr lang="en-US" altLang="zh-CN" dirty="0" smtClean="0"/>
              <a:t>480k-by-18k </a:t>
            </a:r>
            <a:r>
              <a:rPr lang="it-IT" altLang="zh-CN" dirty="0" smtClean="0"/>
              <a:t>sparse matrix with 100m nonzeros </a:t>
            </a:r>
          </a:p>
          <a:p>
            <a:r>
              <a:rPr lang="it-IT" altLang="zh-CN" dirty="0" smtClean="0"/>
              <a:t>PageRank</a:t>
            </a:r>
          </a:p>
          <a:p>
            <a:pPr lvl="1"/>
            <a:r>
              <a:rPr lang="it-IT" altLang="zh-CN" dirty="0" smtClean="0"/>
              <a:t>Input: </a:t>
            </a:r>
            <a:r>
              <a:rPr lang="en-US" altLang="zh-CN" dirty="0" smtClean="0"/>
              <a:t>685k nodes and 7.6m edges</a:t>
            </a:r>
            <a:endParaRPr lang="it-IT" altLang="zh-CN" dirty="0" smtClean="0"/>
          </a:p>
          <a:p>
            <a:pPr lvl="1"/>
            <a:endParaRPr lang="it-IT" altLang="zh-CN" dirty="0" smtClean="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64</a:t>
            </a:fld>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Current Applications</a:t>
            </a:r>
            <a:endParaRPr lang="zh-CN" altLang="en-US" dirty="0"/>
          </a:p>
        </p:txBody>
      </p:sp>
      <p:sp>
        <p:nvSpPr>
          <p:cNvPr id="3" name="内容占位符 2"/>
          <p:cNvSpPr>
            <a:spLocks noGrp="1"/>
          </p:cNvSpPr>
          <p:nvPr>
            <p:ph idx="1"/>
          </p:nvPr>
        </p:nvSpPr>
        <p:spPr/>
        <p:txBody>
          <a:bodyPr/>
          <a:lstStyle/>
          <a:p>
            <a:r>
              <a:rPr lang="en-US" altLang="zh-CN" dirty="0" smtClean="0"/>
              <a:t>Topic Modeling</a:t>
            </a:r>
          </a:p>
          <a:p>
            <a:r>
              <a:rPr lang="en-US" altLang="zh-CN" dirty="0" smtClean="0"/>
              <a:t>Collaborative Filtering</a:t>
            </a:r>
          </a:p>
          <a:p>
            <a:pPr lvl="1"/>
            <a:r>
              <a:rPr lang="en-US" altLang="zh-CN" dirty="0" smtClean="0"/>
              <a:t>Solved by low-rank matrix factorization</a:t>
            </a:r>
          </a:p>
          <a:p>
            <a:r>
              <a:rPr lang="en-US" altLang="zh-CN" dirty="0" err="1" smtClean="0"/>
              <a:t>PageRank</a:t>
            </a:r>
            <a:endParaRPr lang="en-US" altLang="zh-CN" dirty="0" smtClean="0"/>
          </a:p>
          <a:p>
            <a:r>
              <a:rPr lang="en-US" altLang="zh-CN" dirty="0" smtClean="0"/>
              <a:t>Shotgun</a:t>
            </a:r>
          </a:p>
          <a:p>
            <a:pPr lvl="1"/>
            <a:r>
              <a:rPr lang="en-US" altLang="zh-CN" dirty="0" smtClean="0"/>
              <a:t>Parallel coordinate gradient descent  </a:t>
            </a:r>
            <a:endParaRPr lang="zh-CN" altLang="en-US" dirty="0" smtClean="0"/>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65</a:t>
            </a:fld>
            <a:endParaRPr lang="en-US" altLang="zh-CN" sz="16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Machine Learning</a:t>
            </a:r>
            <a:endParaRPr lang="zh-CN" altLang="en-US" dirty="0"/>
          </a:p>
        </p:txBody>
      </p:sp>
      <p:sp>
        <p:nvSpPr>
          <p:cNvPr id="3" name="内容占位符 2"/>
          <p:cNvSpPr>
            <a:spLocks noGrp="1"/>
          </p:cNvSpPr>
          <p:nvPr>
            <p:ph idx="1"/>
          </p:nvPr>
        </p:nvSpPr>
        <p:spPr/>
        <p:txBody>
          <a:bodyPr/>
          <a:lstStyle/>
          <a:p>
            <a:r>
              <a:rPr lang="en-US" altLang="zh-CN" dirty="0" smtClean="0"/>
              <a:t>Big data machine learning</a:t>
            </a:r>
          </a:p>
          <a:p>
            <a:pPr lvl="1"/>
            <a:r>
              <a:rPr lang="en-US" altLang="zh-CN" dirty="0" smtClean="0"/>
              <a:t>Learning the model parameters from a big dataset</a:t>
            </a:r>
          </a:p>
          <a:p>
            <a:pPr lvl="1"/>
            <a:r>
              <a:rPr lang="en-US" altLang="zh-CN" dirty="0" smtClean="0"/>
              <a:t>Data parallel</a:t>
            </a:r>
          </a:p>
          <a:p>
            <a:pPr lvl="2"/>
            <a:r>
              <a:rPr lang="en-US" altLang="zh-CN" dirty="0" smtClean="0"/>
              <a:t>Work is partitioned among multiple threads</a:t>
            </a:r>
          </a:p>
          <a:p>
            <a:pPr lvl="2"/>
            <a:r>
              <a:rPr lang="en-US" altLang="zh-CN" dirty="0" smtClean="0"/>
              <a:t>Each thread gets a partition of the input</a:t>
            </a:r>
          </a:p>
          <a:p>
            <a:pPr lvl="2"/>
            <a:r>
              <a:rPr lang="en-US" altLang="zh-CN" dirty="0" smtClean="0"/>
              <a:t>Threads iteratively update the shared states based on the current value</a:t>
            </a:r>
          </a:p>
          <a:p>
            <a:pPr lvl="1"/>
            <a:r>
              <a:rPr lang="en-US" altLang="zh-CN" dirty="0" smtClean="0"/>
              <a:t>Parameter server</a:t>
            </a:r>
          </a:p>
          <a:p>
            <a:pPr lvl="2"/>
            <a:r>
              <a:rPr lang="en-US" altLang="zh-CN" dirty="0" smtClean="0"/>
              <a:t>Organizes the shared states</a:t>
            </a:r>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66</a:t>
            </a:fld>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ML Algorithms Tolerate Staleness</a:t>
            </a:r>
            <a:endParaRPr lang="zh-CN" altLang="en-US" dirty="0"/>
          </a:p>
        </p:txBody>
      </p:sp>
      <p:sp>
        <p:nvSpPr>
          <p:cNvPr id="3" name="内容占位符 2"/>
          <p:cNvSpPr>
            <a:spLocks noGrp="1"/>
          </p:cNvSpPr>
          <p:nvPr>
            <p:ph idx="1"/>
          </p:nvPr>
        </p:nvSpPr>
        <p:spPr/>
        <p:txBody>
          <a:bodyPr/>
          <a:lstStyle/>
          <a:p>
            <a:r>
              <a:rPr lang="en-US" altLang="zh-CN" dirty="0" smtClean="0"/>
              <a:t>Iterative and convergent</a:t>
            </a:r>
          </a:p>
          <a:p>
            <a:pPr lvl="1"/>
            <a:r>
              <a:rPr lang="en-US" altLang="zh-CN" dirty="0" smtClean="0"/>
              <a:t>Start with initial guess, iteratively improve</a:t>
            </a:r>
          </a:p>
          <a:p>
            <a:pPr lvl="1"/>
            <a:r>
              <a:rPr lang="en-US" altLang="zh-CN" dirty="0" smtClean="0"/>
              <a:t>Eventually converge to the “optimum”</a:t>
            </a:r>
          </a:p>
          <a:p>
            <a:pPr lvl="1"/>
            <a:r>
              <a:rPr lang="en-US" altLang="zh-CN" dirty="0" smtClean="0"/>
              <a:t>Tolerate data staleness, like a bad initial guess</a:t>
            </a:r>
          </a:p>
          <a:p>
            <a:pPr lvl="1"/>
            <a:endParaRPr lang="en-US" altLang="zh-CN" dirty="0" smtClean="0"/>
          </a:p>
          <a:p>
            <a:r>
              <a:rPr lang="en-US" altLang="zh-CN" dirty="0" smtClean="0"/>
              <a:t>Speed up by exploiting data staleness</a:t>
            </a:r>
            <a:endParaRPr lang="zh-CN" altLang="en-US" dirty="0" smtClean="0"/>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67</a:t>
            </a:fld>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LazyTable</a:t>
            </a:r>
            <a:r>
              <a:rPr lang="en-US" altLang="zh-CN" dirty="0" smtClean="0"/>
              <a:t> Architecture</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68</a:t>
            </a:fld>
            <a:endParaRPr lang="en-US" altLang="zh-CN" sz="1600"/>
          </a:p>
        </p:txBody>
      </p:sp>
      <p:grpSp>
        <p:nvGrpSpPr>
          <p:cNvPr id="7" name="组合 41"/>
          <p:cNvGrpSpPr/>
          <p:nvPr/>
        </p:nvGrpSpPr>
        <p:grpSpPr>
          <a:xfrm>
            <a:off x="780604" y="5380307"/>
            <a:ext cx="3665805" cy="433633"/>
            <a:chOff x="611560" y="5435935"/>
            <a:chExt cx="4320480" cy="513345"/>
          </a:xfrm>
        </p:grpSpPr>
        <p:sp>
          <p:nvSpPr>
            <p:cNvPr id="65" name="矩形 64"/>
            <p:cNvSpPr/>
            <p:nvPr/>
          </p:nvSpPr>
          <p:spPr>
            <a:xfrm>
              <a:off x="611560" y="5445224"/>
              <a:ext cx="4320480" cy="504056"/>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6" name="TextBox 65"/>
            <p:cNvSpPr txBox="1"/>
            <p:nvPr/>
          </p:nvSpPr>
          <p:spPr>
            <a:xfrm>
              <a:off x="1259632" y="5435935"/>
              <a:ext cx="3240360" cy="400788"/>
            </a:xfrm>
            <a:prstGeom prst="rect">
              <a:avLst/>
            </a:prstGeom>
            <a:noFill/>
          </p:spPr>
          <p:txBody>
            <a:bodyPr wrap="square" rtlCol="0">
              <a:spAutoFit/>
            </a:bodyPr>
            <a:lstStyle/>
            <a:p>
              <a:pPr algn="ctr"/>
              <a:r>
                <a:rPr lang="en-US" altLang="zh-CN" sz="1600" dirty="0" smtClean="0">
                  <a:solidFill>
                    <a:schemeClr val="tx1"/>
                  </a:solidFill>
                </a:rPr>
                <a:t>Tablet server process-0</a:t>
              </a:r>
            </a:p>
          </p:txBody>
        </p:sp>
      </p:grpSp>
      <p:grpSp>
        <p:nvGrpSpPr>
          <p:cNvPr id="8" name="组合 66"/>
          <p:cNvGrpSpPr/>
          <p:nvPr/>
        </p:nvGrpSpPr>
        <p:grpSpPr>
          <a:xfrm>
            <a:off x="780604" y="1130300"/>
            <a:ext cx="3665805" cy="3710420"/>
            <a:chOff x="780604" y="1130300"/>
            <a:chExt cx="3665805" cy="3710420"/>
          </a:xfrm>
        </p:grpSpPr>
        <p:sp>
          <p:nvSpPr>
            <p:cNvPr id="42" name="矩形 3"/>
            <p:cNvSpPr/>
            <p:nvPr/>
          </p:nvSpPr>
          <p:spPr>
            <a:xfrm>
              <a:off x="780604" y="1130300"/>
              <a:ext cx="3665805" cy="371042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43" name="TextBox 42"/>
            <p:cNvSpPr txBox="1"/>
            <p:nvPr/>
          </p:nvSpPr>
          <p:spPr>
            <a:xfrm>
              <a:off x="1513765" y="1191127"/>
              <a:ext cx="2321677" cy="338554"/>
            </a:xfrm>
            <a:prstGeom prst="rect">
              <a:avLst/>
            </a:prstGeom>
            <a:noFill/>
          </p:spPr>
          <p:txBody>
            <a:bodyPr wrap="square" rtlCol="0">
              <a:spAutoFit/>
            </a:bodyPr>
            <a:lstStyle/>
            <a:p>
              <a:pPr algn="ctr"/>
              <a:r>
                <a:rPr lang="en-US" altLang="zh-CN" sz="1600" dirty="0" smtClean="0">
                  <a:solidFill>
                    <a:schemeClr val="tx1"/>
                  </a:solidFill>
                </a:rPr>
                <a:t>Client process-0</a:t>
              </a:r>
            </a:p>
          </p:txBody>
        </p:sp>
      </p:grpSp>
      <p:grpSp>
        <p:nvGrpSpPr>
          <p:cNvPr id="9" name="组合 33"/>
          <p:cNvGrpSpPr/>
          <p:nvPr/>
        </p:nvGrpSpPr>
        <p:grpSpPr>
          <a:xfrm>
            <a:off x="1024991" y="1677739"/>
            <a:ext cx="1344129" cy="364959"/>
            <a:chOff x="899592" y="1052736"/>
            <a:chExt cx="1584176" cy="432048"/>
          </a:xfrm>
        </p:grpSpPr>
        <p:sp>
          <p:nvSpPr>
            <p:cNvPr id="63" name="矩形 5"/>
            <p:cNvSpPr/>
            <p:nvPr/>
          </p:nvSpPr>
          <p:spPr>
            <a:xfrm>
              <a:off x="899592" y="1052736"/>
              <a:ext cx="151216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64" name="TextBox 63"/>
            <p:cNvSpPr txBox="1"/>
            <p:nvPr/>
          </p:nvSpPr>
          <p:spPr>
            <a:xfrm>
              <a:off x="899592" y="1052736"/>
              <a:ext cx="1584176" cy="364354"/>
            </a:xfrm>
            <a:prstGeom prst="rect">
              <a:avLst/>
            </a:prstGeom>
            <a:noFill/>
          </p:spPr>
          <p:txBody>
            <a:bodyPr wrap="square" rtlCol="0">
              <a:spAutoFit/>
            </a:bodyPr>
            <a:lstStyle/>
            <a:p>
              <a:pPr algn="ctr"/>
              <a:r>
                <a:rPr lang="en-US" altLang="zh-CN" sz="1400" dirty="0" smtClean="0">
                  <a:solidFill>
                    <a:schemeClr val="tx1"/>
                  </a:solidFill>
                </a:rPr>
                <a:t>App. thread</a:t>
              </a:r>
            </a:p>
          </p:txBody>
        </p:sp>
      </p:grpSp>
      <p:grpSp>
        <p:nvGrpSpPr>
          <p:cNvPr id="10" name="组合 68"/>
          <p:cNvGrpSpPr/>
          <p:nvPr/>
        </p:nvGrpSpPr>
        <p:grpSpPr>
          <a:xfrm>
            <a:off x="902798" y="2529310"/>
            <a:ext cx="3421418" cy="2128931"/>
            <a:chOff x="902798" y="2529310"/>
            <a:chExt cx="3421418" cy="2128931"/>
          </a:xfrm>
        </p:grpSpPr>
        <p:sp>
          <p:nvSpPr>
            <p:cNvPr id="45" name="矩形 16"/>
            <p:cNvSpPr/>
            <p:nvPr/>
          </p:nvSpPr>
          <p:spPr>
            <a:xfrm>
              <a:off x="902798" y="2529311"/>
              <a:ext cx="3421418" cy="212893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6" name="TextBox 45"/>
            <p:cNvSpPr txBox="1"/>
            <p:nvPr/>
          </p:nvSpPr>
          <p:spPr>
            <a:xfrm>
              <a:off x="1819249" y="2529310"/>
              <a:ext cx="1649612" cy="307777"/>
            </a:xfrm>
            <a:prstGeom prst="rect">
              <a:avLst/>
            </a:prstGeom>
            <a:noFill/>
          </p:spPr>
          <p:txBody>
            <a:bodyPr wrap="square" rtlCol="0">
              <a:spAutoFit/>
            </a:bodyPr>
            <a:lstStyle/>
            <a:p>
              <a:pPr algn="ctr"/>
              <a:r>
                <a:rPr lang="en-US" altLang="zh-CN" sz="1400" dirty="0" smtClean="0">
                  <a:solidFill>
                    <a:schemeClr val="tx1"/>
                  </a:solidFill>
                </a:rPr>
                <a:t>Client library</a:t>
              </a:r>
            </a:p>
          </p:txBody>
        </p:sp>
      </p:grpSp>
      <p:grpSp>
        <p:nvGrpSpPr>
          <p:cNvPr id="19" name="组合 34"/>
          <p:cNvGrpSpPr/>
          <p:nvPr/>
        </p:nvGrpSpPr>
        <p:grpSpPr>
          <a:xfrm>
            <a:off x="2857894" y="1677739"/>
            <a:ext cx="1283032" cy="364959"/>
            <a:chOff x="3059832" y="1052736"/>
            <a:chExt cx="1512168" cy="432048"/>
          </a:xfrm>
        </p:grpSpPr>
        <p:sp>
          <p:nvSpPr>
            <p:cNvPr id="57" name="矩形 56"/>
            <p:cNvSpPr/>
            <p:nvPr/>
          </p:nvSpPr>
          <p:spPr>
            <a:xfrm>
              <a:off x="3059832" y="1052736"/>
              <a:ext cx="151216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58" name="TextBox 57"/>
            <p:cNvSpPr txBox="1"/>
            <p:nvPr/>
          </p:nvSpPr>
          <p:spPr>
            <a:xfrm>
              <a:off x="3059832" y="1052736"/>
              <a:ext cx="1512168" cy="364354"/>
            </a:xfrm>
            <a:prstGeom prst="rect">
              <a:avLst/>
            </a:prstGeom>
            <a:noFill/>
          </p:spPr>
          <p:txBody>
            <a:bodyPr wrap="square" rtlCol="0">
              <a:spAutoFit/>
            </a:bodyPr>
            <a:lstStyle/>
            <a:p>
              <a:pPr algn="ctr"/>
              <a:r>
                <a:rPr lang="en-US" altLang="zh-CN" sz="1400" dirty="0" smtClean="0">
                  <a:solidFill>
                    <a:schemeClr val="tx1"/>
                  </a:solidFill>
                </a:rPr>
                <a:t>App. thread</a:t>
              </a:r>
            </a:p>
          </p:txBody>
        </p:sp>
      </p:grpSp>
      <p:cxnSp>
        <p:nvCxnSpPr>
          <p:cNvPr id="51" name="直接箭头连接符 50"/>
          <p:cNvCxnSpPr/>
          <p:nvPr/>
        </p:nvCxnSpPr>
        <p:spPr>
          <a:xfrm>
            <a:off x="1635959" y="2103525"/>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3468861" y="2103525"/>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3" name="组合 51"/>
          <p:cNvGrpSpPr/>
          <p:nvPr/>
        </p:nvGrpSpPr>
        <p:grpSpPr>
          <a:xfrm>
            <a:off x="4690795" y="5388158"/>
            <a:ext cx="3665805" cy="433634"/>
            <a:chOff x="611560" y="5435933"/>
            <a:chExt cx="4320480" cy="513347"/>
          </a:xfrm>
        </p:grpSpPr>
        <p:sp>
          <p:nvSpPr>
            <p:cNvPr id="40" name="矩形 39"/>
            <p:cNvSpPr/>
            <p:nvPr/>
          </p:nvSpPr>
          <p:spPr>
            <a:xfrm>
              <a:off x="611560" y="5445224"/>
              <a:ext cx="4320480" cy="504056"/>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TextBox 40"/>
            <p:cNvSpPr txBox="1"/>
            <p:nvPr/>
          </p:nvSpPr>
          <p:spPr>
            <a:xfrm>
              <a:off x="1259632" y="5435933"/>
              <a:ext cx="3240360" cy="400788"/>
            </a:xfrm>
            <a:prstGeom prst="rect">
              <a:avLst/>
            </a:prstGeom>
            <a:noFill/>
          </p:spPr>
          <p:txBody>
            <a:bodyPr wrap="square" rtlCol="0">
              <a:spAutoFit/>
            </a:bodyPr>
            <a:lstStyle/>
            <a:p>
              <a:pPr algn="ctr"/>
              <a:r>
                <a:rPr lang="en-US" altLang="zh-CN" sz="1600" dirty="0" smtClean="0">
                  <a:solidFill>
                    <a:schemeClr val="tx1"/>
                  </a:solidFill>
                </a:rPr>
                <a:t>Tablet server process-1</a:t>
              </a:r>
            </a:p>
          </p:txBody>
        </p:sp>
      </p:grpSp>
      <p:grpSp>
        <p:nvGrpSpPr>
          <p:cNvPr id="24" name="组合 67"/>
          <p:cNvGrpSpPr/>
          <p:nvPr/>
        </p:nvGrpSpPr>
        <p:grpSpPr>
          <a:xfrm>
            <a:off x="4690795" y="1138149"/>
            <a:ext cx="3665805" cy="3710420"/>
            <a:chOff x="4690795" y="1138149"/>
            <a:chExt cx="3665805" cy="3710420"/>
          </a:xfrm>
        </p:grpSpPr>
        <p:sp>
          <p:nvSpPr>
            <p:cNvPr id="17" name="矩形 16"/>
            <p:cNvSpPr/>
            <p:nvPr/>
          </p:nvSpPr>
          <p:spPr>
            <a:xfrm>
              <a:off x="4690795" y="1138149"/>
              <a:ext cx="3665805" cy="371042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18" name="TextBox 17"/>
            <p:cNvSpPr txBox="1"/>
            <p:nvPr/>
          </p:nvSpPr>
          <p:spPr>
            <a:xfrm>
              <a:off x="5423956" y="1198976"/>
              <a:ext cx="2321677" cy="338554"/>
            </a:xfrm>
            <a:prstGeom prst="rect">
              <a:avLst/>
            </a:prstGeom>
            <a:noFill/>
          </p:spPr>
          <p:txBody>
            <a:bodyPr wrap="square" rtlCol="0">
              <a:spAutoFit/>
            </a:bodyPr>
            <a:lstStyle/>
            <a:p>
              <a:pPr algn="ctr"/>
              <a:r>
                <a:rPr lang="en-US" altLang="zh-CN" sz="1600" dirty="0" smtClean="0">
                  <a:solidFill>
                    <a:schemeClr val="tx1"/>
                  </a:solidFill>
                </a:rPr>
                <a:t>Client process-1</a:t>
              </a:r>
            </a:p>
          </p:txBody>
        </p:sp>
      </p:grpSp>
      <p:grpSp>
        <p:nvGrpSpPr>
          <p:cNvPr id="25" name="组合 33"/>
          <p:cNvGrpSpPr/>
          <p:nvPr/>
        </p:nvGrpSpPr>
        <p:grpSpPr>
          <a:xfrm>
            <a:off x="4935182" y="1685588"/>
            <a:ext cx="1283032" cy="364959"/>
            <a:chOff x="899592" y="1052736"/>
            <a:chExt cx="1512168" cy="432048"/>
          </a:xfrm>
        </p:grpSpPr>
        <p:sp>
          <p:nvSpPr>
            <p:cNvPr id="38" name="矩形 37"/>
            <p:cNvSpPr/>
            <p:nvPr/>
          </p:nvSpPr>
          <p:spPr>
            <a:xfrm>
              <a:off x="899592" y="1052736"/>
              <a:ext cx="151216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39" name="TextBox 38"/>
            <p:cNvSpPr txBox="1"/>
            <p:nvPr/>
          </p:nvSpPr>
          <p:spPr>
            <a:xfrm>
              <a:off x="899592" y="1052736"/>
              <a:ext cx="1512168" cy="364354"/>
            </a:xfrm>
            <a:prstGeom prst="rect">
              <a:avLst/>
            </a:prstGeom>
            <a:noFill/>
          </p:spPr>
          <p:txBody>
            <a:bodyPr wrap="square" rtlCol="0">
              <a:spAutoFit/>
            </a:bodyPr>
            <a:lstStyle/>
            <a:p>
              <a:pPr algn="ctr"/>
              <a:r>
                <a:rPr lang="en-US" altLang="zh-CN" sz="1400" dirty="0" smtClean="0">
                  <a:solidFill>
                    <a:schemeClr val="tx1"/>
                  </a:solidFill>
                </a:rPr>
                <a:t>App. thread</a:t>
              </a:r>
            </a:p>
          </p:txBody>
        </p:sp>
      </p:grpSp>
      <p:grpSp>
        <p:nvGrpSpPr>
          <p:cNvPr id="44" name="组合 69"/>
          <p:cNvGrpSpPr/>
          <p:nvPr/>
        </p:nvGrpSpPr>
        <p:grpSpPr>
          <a:xfrm>
            <a:off x="4812989" y="2537159"/>
            <a:ext cx="3421418" cy="2128931"/>
            <a:chOff x="4812989" y="2537159"/>
            <a:chExt cx="3421418" cy="2128931"/>
          </a:xfrm>
        </p:grpSpPr>
        <p:sp>
          <p:nvSpPr>
            <p:cNvPr id="20" name="矩形 19"/>
            <p:cNvSpPr/>
            <p:nvPr/>
          </p:nvSpPr>
          <p:spPr>
            <a:xfrm>
              <a:off x="4812989" y="2537160"/>
              <a:ext cx="3421418" cy="212893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TextBox 20"/>
            <p:cNvSpPr txBox="1"/>
            <p:nvPr/>
          </p:nvSpPr>
          <p:spPr>
            <a:xfrm>
              <a:off x="5729440" y="2537159"/>
              <a:ext cx="1649612" cy="307777"/>
            </a:xfrm>
            <a:prstGeom prst="rect">
              <a:avLst/>
            </a:prstGeom>
            <a:noFill/>
          </p:spPr>
          <p:txBody>
            <a:bodyPr wrap="square" rtlCol="0">
              <a:spAutoFit/>
            </a:bodyPr>
            <a:lstStyle/>
            <a:p>
              <a:pPr algn="ctr"/>
              <a:r>
                <a:rPr lang="en-US" altLang="zh-CN" sz="1400" dirty="0" smtClean="0">
                  <a:solidFill>
                    <a:schemeClr val="tx1"/>
                  </a:solidFill>
                </a:rPr>
                <a:t>Client library</a:t>
              </a:r>
            </a:p>
          </p:txBody>
        </p:sp>
      </p:grpSp>
      <p:grpSp>
        <p:nvGrpSpPr>
          <p:cNvPr id="49" name="组合 34"/>
          <p:cNvGrpSpPr/>
          <p:nvPr/>
        </p:nvGrpSpPr>
        <p:grpSpPr>
          <a:xfrm>
            <a:off x="6768085" y="1685588"/>
            <a:ext cx="1283032" cy="364959"/>
            <a:chOff x="3059832" y="1052736"/>
            <a:chExt cx="1512168" cy="432048"/>
          </a:xfrm>
        </p:grpSpPr>
        <p:sp>
          <p:nvSpPr>
            <p:cNvPr id="32" name="矩形 31"/>
            <p:cNvSpPr/>
            <p:nvPr/>
          </p:nvSpPr>
          <p:spPr>
            <a:xfrm>
              <a:off x="3059832" y="1052736"/>
              <a:ext cx="151216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endParaRPr>
            </a:p>
          </p:txBody>
        </p:sp>
        <p:sp>
          <p:nvSpPr>
            <p:cNvPr id="33" name="TextBox 32"/>
            <p:cNvSpPr txBox="1"/>
            <p:nvPr/>
          </p:nvSpPr>
          <p:spPr>
            <a:xfrm>
              <a:off x="3059832" y="1052736"/>
              <a:ext cx="1512168" cy="364354"/>
            </a:xfrm>
            <a:prstGeom prst="rect">
              <a:avLst/>
            </a:prstGeom>
            <a:noFill/>
          </p:spPr>
          <p:txBody>
            <a:bodyPr wrap="square" rtlCol="0">
              <a:spAutoFit/>
            </a:bodyPr>
            <a:lstStyle/>
            <a:p>
              <a:pPr algn="ctr"/>
              <a:r>
                <a:rPr lang="en-US" altLang="zh-CN" sz="1400" dirty="0" smtClean="0">
                  <a:solidFill>
                    <a:schemeClr val="tx1"/>
                  </a:solidFill>
                </a:rPr>
                <a:t>App. thread</a:t>
              </a:r>
            </a:p>
          </p:txBody>
        </p:sp>
      </p:grpSp>
      <p:cxnSp>
        <p:nvCxnSpPr>
          <p:cNvPr id="26" name="直接箭头连接符 25"/>
          <p:cNvCxnSpPr/>
          <p:nvPr/>
        </p:nvCxnSpPr>
        <p:spPr>
          <a:xfrm>
            <a:off x="5546150" y="2111374"/>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7379052" y="2111374"/>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2613506" y="4354286"/>
            <a:ext cx="3910192" cy="980896"/>
            <a:chOff x="2613506" y="4597414"/>
            <a:chExt cx="3910192" cy="737768"/>
          </a:xfrm>
        </p:grpSpPr>
        <p:cxnSp>
          <p:nvCxnSpPr>
            <p:cNvPr id="13" name="直接箭头连接符 12"/>
            <p:cNvCxnSpPr/>
            <p:nvPr/>
          </p:nvCxnSpPr>
          <p:spPr>
            <a:xfrm>
              <a:off x="2735700" y="4658240"/>
              <a:ext cx="3665805" cy="66909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613506" y="4597414"/>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2796796" y="4658240"/>
              <a:ext cx="3604708" cy="66909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523698" y="4605263"/>
              <a:ext cx="0" cy="729919"/>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up)">
                                      <p:cBhvr>
                                        <p:cTn id="31" dur="500"/>
                                        <p:tgtEl>
                                          <p:spTgt spid="52"/>
                                        </p:tgtEl>
                                      </p:cBhvr>
                                    </p:animEffect>
                                  </p:childTnLst>
                                </p:cTn>
                              </p:par>
                              <p:par>
                                <p:cTn id="32" presetID="22" presetClass="entr" presetSubtype="1"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par>
                                <p:cTn id="35" presetID="22" presetClass="entr" presetSubtype="1"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par>
                                <p:cTn id="38" presetID="22" presetClass="entr" presetSubtype="1"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up)">
                                      <p:cBhvr>
                                        <p:cTn id="4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Consistency Guarantees</a:t>
            </a:r>
            <a:endParaRPr lang="zh-CN" altLang="en-US" dirty="0"/>
          </a:p>
        </p:txBody>
      </p:sp>
      <p:sp>
        <p:nvSpPr>
          <p:cNvPr id="3" name="内容占位符 2"/>
          <p:cNvSpPr>
            <a:spLocks noGrp="1"/>
          </p:cNvSpPr>
          <p:nvPr>
            <p:ph idx="1"/>
          </p:nvPr>
        </p:nvSpPr>
        <p:spPr/>
        <p:txBody>
          <a:bodyPr/>
          <a:lstStyle/>
          <a:p>
            <a:r>
              <a:rPr lang="en-US" altLang="zh-CN" dirty="0" smtClean="0"/>
              <a:t>Data staleness</a:t>
            </a:r>
          </a:p>
          <a:p>
            <a:pPr lvl="1"/>
            <a:r>
              <a:rPr lang="en-US" altLang="zh-CN" dirty="0" smtClean="0"/>
              <a:t>Don’t have barriers</a:t>
            </a:r>
          </a:p>
          <a:p>
            <a:pPr lvl="1"/>
            <a:r>
              <a:rPr lang="en-US" altLang="zh-CN" dirty="0" smtClean="0"/>
              <a:t>By attaching “</a:t>
            </a:r>
            <a:r>
              <a:rPr lang="en-US" altLang="zh-CN" dirty="0" err="1" smtClean="0"/>
              <a:t>data_age</a:t>
            </a:r>
            <a:r>
              <a:rPr lang="en-US" altLang="zh-CN" dirty="0" smtClean="0"/>
              <a:t>” to rows</a:t>
            </a:r>
          </a:p>
          <a:p>
            <a:pPr lvl="2"/>
            <a:r>
              <a:rPr lang="en-US" altLang="zh-CN" dirty="0" err="1" smtClean="0"/>
              <a:t>Data_age</a:t>
            </a:r>
            <a:r>
              <a:rPr lang="en-US" altLang="zh-CN" dirty="0" smtClean="0"/>
              <a:t> == t:</a:t>
            </a:r>
            <a:br>
              <a:rPr lang="en-US" altLang="zh-CN" dirty="0" smtClean="0"/>
            </a:br>
            <a:r>
              <a:rPr lang="en-US" altLang="zh-CN" dirty="0" smtClean="0"/>
              <a:t>Contains all updates up to clock t</a:t>
            </a:r>
          </a:p>
          <a:p>
            <a:pPr lvl="2"/>
            <a:r>
              <a:rPr lang="en-US" altLang="zh-CN" dirty="0" smtClean="0"/>
              <a:t>Natural for SSP</a:t>
            </a:r>
          </a:p>
          <a:p>
            <a:pPr lvl="3"/>
            <a:endParaRPr lang="en-US" altLang="zh-CN" dirty="0" smtClean="0"/>
          </a:p>
          <a:p>
            <a:r>
              <a:rPr lang="en-US" altLang="zh-CN" dirty="0" smtClean="0"/>
              <a:t>Read-my-writes</a:t>
            </a:r>
          </a:p>
          <a:p>
            <a:pPr lvl="1"/>
            <a:r>
              <a:rPr lang="en-US" altLang="zh-CN" dirty="0" smtClean="0"/>
              <a:t>Can always see its own updates</a:t>
            </a:r>
          </a:p>
          <a:p>
            <a:pPr lvl="1"/>
            <a:r>
              <a:rPr lang="en-US" altLang="zh-CN" dirty="0" smtClean="0"/>
              <a:t>Simplifies application</a:t>
            </a:r>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69</a:t>
            </a:fld>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Stale Synchronous Parallel</a:t>
            </a:r>
          </a:p>
          <a:p>
            <a:r>
              <a:rPr lang="en-US" altLang="zh-CN" dirty="0" err="1" smtClean="0"/>
              <a:t>LazyTable</a:t>
            </a:r>
            <a:r>
              <a:rPr lang="en-US" altLang="zh-CN" dirty="0" smtClean="0"/>
              <a:t> design</a:t>
            </a:r>
          </a:p>
          <a:p>
            <a:r>
              <a:rPr lang="en-US" altLang="zh-CN" dirty="0" smtClean="0"/>
              <a:t>Experiment results</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7</a:t>
            </a:fld>
            <a:endParaRPr lang="en-US" altLang="zh-CN" sz="16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cstate="print"/>
          <a:srcRect/>
          <a:stretch>
            <a:fillRect/>
          </a:stretch>
        </p:blipFill>
        <p:spPr bwMode="auto">
          <a:xfrm>
            <a:off x="195068" y="1538511"/>
            <a:ext cx="8903231" cy="4586513"/>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Stragglers: Delay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70</a:t>
            </a:fld>
            <a:endParaRPr lang="en-US" altLang="zh-CN" sz="1600"/>
          </a:p>
        </p:txBody>
      </p:sp>
      <p:sp>
        <p:nvSpPr>
          <p:cNvPr id="8" name="矩形标注 7"/>
          <p:cNvSpPr/>
          <p:nvPr/>
        </p:nvSpPr>
        <p:spPr bwMode="auto">
          <a:xfrm>
            <a:off x="1480463" y="1705431"/>
            <a:ext cx="1901374" cy="1081308"/>
          </a:xfrm>
          <a:prstGeom prst="wedgeRectCallout">
            <a:avLst>
              <a:gd name="adj1" fmla="val -1737"/>
              <a:gd name="adj2" fmla="val 96267"/>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SSP tolerates transient stragglers</a:t>
            </a:r>
            <a:endParaRPr kumimoji="0" lang="zh-CN" altLang="en-US" sz="2000" b="0" i="0" u="none" strike="noStrike" cap="none" normalizeH="0" baseline="0" dirty="0" smtClean="0">
              <a:ln>
                <a:noFill/>
              </a:ln>
              <a:solidFill>
                <a:schemeClr val="tx1"/>
              </a:solidFill>
              <a:effectLst/>
              <a:latin typeface="Arial" charset="0"/>
            </a:endParaRPr>
          </a:p>
        </p:txBody>
      </p:sp>
      <p:sp>
        <p:nvSpPr>
          <p:cNvPr id="9" name="矩形标注 8"/>
          <p:cNvSpPr/>
          <p:nvPr/>
        </p:nvSpPr>
        <p:spPr bwMode="auto">
          <a:xfrm>
            <a:off x="1306296" y="4194633"/>
            <a:ext cx="2075543" cy="967917"/>
          </a:xfrm>
          <a:prstGeom prst="wedgeRectCallout">
            <a:avLst>
              <a:gd name="adj1" fmla="val 5423"/>
              <a:gd name="adj2" fmla="val -129204"/>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 slow down: d/8 per </a:t>
            </a:r>
            <a:r>
              <a:rPr lang="en-US" altLang="zh-CN" sz="2000" b="0" dirty="0" err="1" smtClean="0"/>
              <a:t>iter</a:t>
            </a:r>
            <a:r>
              <a:rPr lang="en-US" altLang="zh-CN" sz="2000" b="0" dirty="0" smtClean="0"/>
              <a:t/>
            </a:r>
            <a:br>
              <a:rPr lang="en-US" altLang="zh-CN" sz="2000" b="0" dirty="0" smtClean="0"/>
            </a:br>
            <a:r>
              <a:rPr lang="en-US" altLang="zh-CN" sz="2000" b="0" dirty="0" smtClean="0"/>
              <a:t>on 8 machines</a:t>
            </a:r>
          </a:p>
        </p:txBody>
      </p:sp>
      <p:sp>
        <p:nvSpPr>
          <p:cNvPr id="10" name="矩形标注 9"/>
          <p:cNvSpPr/>
          <p:nvPr/>
        </p:nvSpPr>
        <p:spPr bwMode="auto">
          <a:xfrm>
            <a:off x="4499438" y="1182918"/>
            <a:ext cx="2249714" cy="754737"/>
          </a:xfrm>
          <a:prstGeom prst="wedgeRectCallout">
            <a:avLst>
              <a:gd name="adj1" fmla="val -164"/>
              <a:gd name="adj2" fmla="val 124643"/>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A-BSP slow down: d/2 per </a:t>
            </a:r>
            <a:r>
              <a:rPr lang="en-US" altLang="zh-CN" sz="2000" b="0" dirty="0" err="1" smtClean="0"/>
              <a:t>iter</a:t>
            </a:r>
            <a:endParaRPr kumimoji="0" lang="zh-CN" altLang="en-US"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cstate="print"/>
          <a:srcRect/>
          <a:stretch>
            <a:fillRect/>
          </a:stretch>
        </p:blipFill>
        <p:spPr bwMode="auto">
          <a:xfrm>
            <a:off x="275771" y="1302754"/>
            <a:ext cx="8899215" cy="450296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Stragglers: Bg. Work (Results)</a:t>
            </a:r>
            <a:endParaRPr lang="zh-CN" altLang="en-US" dirty="0"/>
          </a:p>
        </p:txBody>
      </p:sp>
      <p:sp>
        <p:nvSpPr>
          <p:cNvPr id="3" name="内容占位符 2"/>
          <p:cNvSpPr>
            <a:spLocks noGrp="1"/>
          </p:cNvSpPr>
          <p:nvPr>
            <p:ph idx="1"/>
          </p:nvPr>
        </p:nvSpPr>
        <p:spPr/>
        <p:txBody>
          <a:bodyPr/>
          <a:lstStyle/>
          <a:p>
            <a:pPr lvl="1"/>
            <a:endParaRPr lang="zh-CN" altLang="en-US" dirty="0" smtClean="0"/>
          </a:p>
          <a:p>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71</a:t>
            </a:fld>
            <a:endParaRPr lang="en-US" altLang="zh-CN" sz="1600"/>
          </a:p>
        </p:txBody>
      </p:sp>
      <p:sp>
        <p:nvSpPr>
          <p:cNvPr id="8" name="矩形标注 7"/>
          <p:cNvSpPr/>
          <p:nvPr/>
        </p:nvSpPr>
        <p:spPr bwMode="auto">
          <a:xfrm>
            <a:off x="6850742" y="3381836"/>
            <a:ext cx="2061029" cy="1291766"/>
          </a:xfrm>
          <a:prstGeom prst="wedgeRectCallout">
            <a:avLst>
              <a:gd name="adj1" fmla="val -65703"/>
              <a:gd name="adj2" fmla="val 53987"/>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Ideally </a:t>
            </a:r>
            <a:r>
              <a:rPr kumimoji="0" lang="en-US" altLang="zh-CN" sz="2000" b="0" i="0" u="none" strike="noStrike" cap="none" normalizeH="0" baseline="0" dirty="0" smtClean="0">
                <a:ln>
                  <a:noFill/>
                </a:ln>
                <a:solidFill>
                  <a:schemeClr val="tx1"/>
                </a:solidFill>
                <a:effectLst/>
                <a:latin typeface="Arial" charset="0"/>
              </a:rPr>
              <a:t>5%, because 50% slow</a:t>
            </a:r>
            <a:r>
              <a:rPr kumimoji="0" lang="en-US" altLang="zh-CN" sz="2000" b="0" i="0" u="none" strike="noStrike" cap="none" normalizeH="0" dirty="0" smtClean="0">
                <a:ln>
                  <a:noFill/>
                </a:ln>
                <a:solidFill>
                  <a:schemeClr val="tx1"/>
                </a:solidFill>
                <a:effectLst/>
                <a:latin typeface="Arial" charset="0"/>
              </a:rPr>
              <a:t> down with 10% probability</a:t>
            </a:r>
            <a:endParaRPr kumimoji="0" lang="zh-CN" altLang="en-US" sz="2000" b="0" i="0" u="none" strike="noStrike" cap="none" normalizeH="0" baseline="0" dirty="0" smtClean="0">
              <a:ln>
                <a:noFill/>
              </a:ln>
              <a:solidFill>
                <a:schemeClr val="tx1"/>
              </a:solidFill>
              <a:effectLst/>
              <a:latin typeface="Arial" charset="0"/>
            </a:endParaRPr>
          </a:p>
        </p:txBody>
      </p:sp>
      <p:sp>
        <p:nvSpPr>
          <p:cNvPr id="10" name="矩形标注 9"/>
          <p:cNvSpPr/>
          <p:nvPr/>
        </p:nvSpPr>
        <p:spPr bwMode="auto">
          <a:xfrm>
            <a:off x="703041" y="5440143"/>
            <a:ext cx="2438400" cy="732970"/>
          </a:xfrm>
          <a:prstGeom prst="wedgeRectCallout">
            <a:avLst>
              <a:gd name="adj1" fmla="val 26872"/>
              <a:gd name="adj2" fmla="val -128469"/>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SSP tolerates transient stragglers</a:t>
            </a:r>
            <a:endParaRPr kumimoji="0" lang="zh-CN" altLang="en-US" sz="20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6633028" y="5486401"/>
            <a:ext cx="2263322" cy="707886"/>
          </a:xfrm>
          <a:prstGeom prst="rect">
            <a:avLst/>
          </a:prstGeom>
          <a:noFill/>
          <a:ln w="38100">
            <a:solidFill>
              <a:srgbClr val="C00000"/>
            </a:solidFill>
          </a:ln>
        </p:spPr>
        <p:txBody>
          <a:bodyPr wrap="square" rtlCol="0">
            <a:spAutoFit/>
          </a:bodyPr>
          <a:lstStyle/>
          <a:p>
            <a:r>
              <a:rPr lang="en-US" altLang="zh-CN" sz="2000" b="0" dirty="0" smtClean="0"/>
              <a:t>The gap grows w/</a:t>
            </a:r>
            <a:br>
              <a:rPr lang="en-US" altLang="zh-CN" sz="2000" b="0" dirty="0" smtClean="0"/>
            </a:br>
            <a:r>
              <a:rPr lang="en-US" altLang="zh-CN" sz="2000" b="0" dirty="0" smtClean="0"/>
              <a:t>more machines</a:t>
            </a:r>
            <a:endParaRPr lang="zh-CN" alt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1" name="Picture 3"/>
          <p:cNvPicPr>
            <a:picLocks noChangeAspect="1" noChangeArrowheads="1"/>
          </p:cNvPicPr>
          <p:nvPr/>
        </p:nvPicPr>
        <p:blipFill>
          <a:blip r:embed="rId3" cstate="print"/>
          <a:srcRect/>
          <a:stretch>
            <a:fillRect/>
          </a:stretch>
        </p:blipFill>
        <p:spPr bwMode="auto">
          <a:xfrm>
            <a:off x="0" y="1260000"/>
            <a:ext cx="9178426" cy="510138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Stragglers: Delay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72</a:t>
            </a:fld>
            <a:endParaRPr lang="en-US" altLang="zh-CN" sz="1600"/>
          </a:p>
        </p:txBody>
      </p:sp>
      <p:sp>
        <p:nvSpPr>
          <p:cNvPr id="8" name="矩形标注 7"/>
          <p:cNvSpPr/>
          <p:nvPr/>
        </p:nvSpPr>
        <p:spPr bwMode="auto">
          <a:xfrm>
            <a:off x="1306296" y="4347033"/>
            <a:ext cx="2075543" cy="967917"/>
          </a:xfrm>
          <a:prstGeom prst="wedgeRectCallout">
            <a:avLst>
              <a:gd name="adj1" fmla="val 5423"/>
              <a:gd name="adj2" fmla="val -129204"/>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 slow down: d/8 per </a:t>
            </a:r>
            <a:r>
              <a:rPr lang="en-US" altLang="zh-CN" sz="2000" b="0" dirty="0" err="1" smtClean="0"/>
              <a:t>iter</a:t>
            </a:r>
            <a:r>
              <a:rPr lang="en-US" altLang="zh-CN" sz="2000" b="0" dirty="0" smtClean="0"/>
              <a:t/>
            </a:r>
            <a:br>
              <a:rPr lang="en-US" altLang="zh-CN" sz="2000" b="0" dirty="0" smtClean="0"/>
            </a:br>
            <a:r>
              <a:rPr lang="en-US" altLang="zh-CN" sz="2000" b="0" dirty="0" smtClean="0"/>
              <a:t>on 8 machines</a:t>
            </a:r>
          </a:p>
        </p:txBody>
      </p:sp>
      <p:sp>
        <p:nvSpPr>
          <p:cNvPr id="9" name="矩形标注 8"/>
          <p:cNvSpPr/>
          <p:nvPr/>
        </p:nvSpPr>
        <p:spPr bwMode="auto">
          <a:xfrm>
            <a:off x="1480463" y="1705431"/>
            <a:ext cx="1901374" cy="1081308"/>
          </a:xfrm>
          <a:prstGeom prst="wedgeRectCallout">
            <a:avLst>
              <a:gd name="adj1" fmla="val -1737"/>
              <a:gd name="adj2" fmla="val 96267"/>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SSP tolerates transient stragglers</a:t>
            </a:r>
            <a:endParaRPr kumimoji="0" lang="zh-CN" altLang="en-US"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3" cstate="print"/>
          <a:srcRect/>
          <a:stretch>
            <a:fillRect/>
          </a:stretch>
        </p:blipFill>
        <p:spPr bwMode="auto">
          <a:xfrm>
            <a:off x="0" y="1080000"/>
            <a:ext cx="9098337" cy="476763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Stragglers: Bg. Work (Results)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73</a:t>
            </a:fld>
            <a:endParaRPr lang="en-US" altLang="zh-CN" sz="1600"/>
          </a:p>
        </p:txBody>
      </p:sp>
      <p:sp>
        <p:nvSpPr>
          <p:cNvPr id="8" name="矩形标注 7"/>
          <p:cNvSpPr/>
          <p:nvPr/>
        </p:nvSpPr>
        <p:spPr bwMode="auto">
          <a:xfrm>
            <a:off x="645890" y="5372100"/>
            <a:ext cx="2478310" cy="762000"/>
          </a:xfrm>
          <a:prstGeom prst="wedgeRectCallout">
            <a:avLst>
              <a:gd name="adj1" fmla="val 14107"/>
              <a:gd name="adj2" fmla="val -121423"/>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rPr>
              <a:t>SSP tolerates transient stragglers</a:t>
            </a:r>
            <a:endParaRPr kumimoji="0" lang="zh-CN" altLang="en-US" sz="2000" b="0" i="0" u="none" strike="noStrike" cap="none" normalizeH="0" baseline="0" dirty="0" smtClean="0">
              <a:ln>
                <a:noFill/>
              </a:ln>
              <a:solidFill>
                <a:schemeClr val="tx1"/>
              </a:solidFill>
              <a:effectLst/>
              <a:latin typeface="Arial" charset="0"/>
            </a:endParaRPr>
          </a:p>
        </p:txBody>
      </p:sp>
      <p:sp>
        <p:nvSpPr>
          <p:cNvPr id="9" name="矩形标注 8"/>
          <p:cNvSpPr/>
          <p:nvPr/>
        </p:nvSpPr>
        <p:spPr bwMode="auto">
          <a:xfrm>
            <a:off x="6850742" y="3381836"/>
            <a:ext cx="2061029" cy="1291766"/>
          </a:xfrm>
          <a:prstGeom prst="wedgeRectCallout">
            <a:avLst>
              <a:gd name="adj1" fmla="val -65703"/>
              <a:gd name="adj2" fmla="val 53987"/>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b="0" dirty="0" smtClean="0"/>
              <a:t>Ideally </a:t>
            </a:r>
            <a:r>
              <a:rPr kumimoji="0" lang="en-US" altLang="zh-CN" sz="2000" b="0" i="0" u="none" strike="noStrike" cap="none" normalizeH="0" baseline="0" dirty="0" smtClean="0">
                <a:ln>
                  <a:noFill/>
                </a:ln>
                <a:solidFill>
                  <a:schemeClr val="tx1"/>
                </a:solidFill>
                <a:effectLst/>
                <a:latin typeface="Arial" charset="0"/>
              </a:rPr>
              <a:t>5%, because 50% slow</a:t>
            </a:r>
            <a:r>
              <a:rPr kumimoji="0" lang="en-US" altLang="zh-CN" sz="2000" b="0" i="0" u="none" strike="noStrike" cap="none" normalizeH="0" dirty="0" smtClean="0">
                <a:ln>
                  <a:noFill/>
                </a:ln>
                <a:solidFill>
                  <a:schemeClr val="tx1"/>
                </a:solidFill>
                <a:effectLst/>
                <a:latin typeface="Arial" charset="0"/>
              </a:rPr>
              <a:t> down with 10% probability</a:t>
            </a:r>
            <a:endParaRPr kumimoji="0" lang="zh-CN" altLang="en-US"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内容占位符 2"/>
          <p:cNvSpPr txBox="1">
            <a:spLocks/>
          </p:cNvSpPr>
          <p:nvPr/>
        </p:nvSpPr>
        <p:spPr bwMode="auto">
          <a:xfrm>
            <a:off x="838200" y="12573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eaLnBrk="0" hangingPunct="0">
              <a:spcBef>
                <a:spcPct val="20000"/>
              </a:spcBef>
              <a:buFontTx/>
              <a:buChar char="•"/>
            </a:pPr>
            <a:r>
              <a:rPr lang="en-US" altLang="zh-CN" sz="2400" b="0" dirty="0" smtClean="0"/>
              <a:t>(</a:t>
            </a:r>
            <a:r>
              <a:rPr lang="en-US" altLang="zh-CN" sz="2400" b="0" dirty="0" err="1" smtClean="0"/>
              <a:t>i</a:t>
            </a:r>
            <a:r>
              <a:rPr lang="en-US" altLang="zh-CN" sz="2400" b="0" dirty="0" smtClean="0"/>
              <a:t>, j) -&gt; iteration </a:t>
            </a:r>
            <a:r>
              <a:rPr lang="en-US" altLang="zh-CN" sz="2400" b="0" dirty="0" err="1" smtClean="0"/>
              <a:t>i</a:t>
            </a:r>
            <a:r>
              <a:rPr lang="en-US" altLang="zh-CN" sz="2400" b="0" dirty="0" smtClean="0"/>
              <a:t>, work j</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ndParaRPr>
          </a:p>
        </p:txBody>
      </p:sp>
      <p:sp>
        <p:nvSpPr>
          <p:cNvPr id="2" name="标题 1"/>
          <p:cNvSpPr>
            <a:spLocks noGrp="1"/>
          </p:cNvSpPr>
          <p:nvPr>
            <p:ph type="title"/>
          </p:nvPr>
        </p:nvSpPr>
        <p:spPr/>
        <p:txBody>
          <a:bodyPr/>
          <a:lstStyle/>
          <a:p>
            <a:r>
              <a:rPr lang="en-US" altLang="zh-CN" dirty="0" smtClean="0"/>
              <a:t>BSP Progress and Staleness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74</a:t>
            </a:fld>
            <a:endParaRPr lang="en-US" altLang="zh-CN" sz="1600"/>
          </a:p>
        </p:txBody>
      </p:sp>
      <p:sp>
        <p:nvSpPr>
          <p:cNvPr id="9" name="矩形 8"/>
          <p:cNvSpPr/>
          <p:nvPr/>
        </p:nvSpPr>
        <p:spPr>
          <a:xfrm>
            <a:off x="3135076" y="236402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(2,b)</a:t>
            </a:r>
            <a:endParaRPr lang="zh-CN" altLang="en-US" sz="2400" b="0" dirty="0">
              <a:solidFill>
                <a:schemeClr val="tx1"/>
              </a:solidFill>
            </a:endParaRPr>
          </a:p>
        </p:txBody>
      </p:sp>
      <p:sp>
        <p:nvSpPr>
          <p:cNvPr id="11" name="矩形 10"/>
          <p:cNvSpPr/>
          <p:nvPr/>
        </p:nvSpPr>
        <p:spPr>
          <a:xfrm>
            <a:off x="3135076" y="2977503"/>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(2,d)</a:t>
            </a:r>
            <a:endParaRPr lang="zh-CN" altLang="en-US" sz="2400" b="0" dirty="0">
              <a:solidFill>
                <a:schemeClr val="tx1"/>
              </a:solidFill>
            </a:endParaRPr>
          </a:p>
        </p:txBody>
      </p:sp>
      <p:sp>
        <p:nvSpPr>
          <p:cNvPr id="13" name="矩形 12"/>
          <p:cNvSpPr/>
          <p:nvPr/>
        </p:nvSpPr>
        <p:spPr>
          <a:xfrm>
            <a:off x="3135076" y="3590982"/>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(2,f)</a:t>
            </a:r>
            <a:endParaRPr lang="zh-CN" altLang="en-US" sz="2400" b="0" dirty="0">
              <a:solidFill>
                <a:schemeClr val="tx1"/>
              </a:solidFill>
            </a:endParaRPr>
          </a:p>
        </p:txBody>
      </p:sp>
      <p:sp>
        <p:nvSpPr>
          <p:cNvPr id="14" name="TextBox 13"/>
          <p:cNvSpPr txBox="1"/>
          <p:nvPr/>
        </p:nvSpPr>
        <p:spPr>
          <a:xfrm>
            <a:off x="649007" y="1920270"/>
            <a:ext cx="493981" cy="1184405"/>
          </a:xfrm>
          <a:prstGeom prst="rect">
            <a:avLst/>
          </a:prstGeom>
          <a:noFill/>
        </p:spPr>
        <p:txBody>
          <a:bodyPr vert="vert270" wrap="square" lIns="61722" tIns="30860" rIns="61722" bIns="30860" rtlCol="0">
            <a:spAutoFit/>
          </a:bodyPr>
          <a:lstStyle/>
          <a:p>
            <a:r>
              <a:rPr lang="en-US" altLang="zh-CN" sz="2400" b="1" dirty="0"/>
              <a:t>Thread</a:t>
            </a:r>
            <a:endParaRPr lang="zh-CN" altLang="en-US" sz="2000" b="1" dirty="0"/>
          </a:p>
        </p:txBody>
      </p:sp>
      <p:sp>
        <p:nvSpPr>
          <p:cNvPr id="15" name="TextBox 14"/>
          <p:cNvSpPr txBox="1"/>
          <p:nvPr/>
        </p:nvSpPr>
        <p:spPr>
          <a:xfrm>
            <a:off x="1048828" y="2371652"/>
            <a:ext cx="327741" cy="370099"/>
          </a:xfrm>
          <a:prstGeom prst="rect">
            <a:avLst/>
          </a:prstGeom>
          <a:noFill/>
        </p:spPr>
        <p:txBody>
          <a:bodyPr wrap="square" lIns="61722" tIns="30860" rIns="61722" bIns="30860" rtlCol="0">
            <a:spAutoFit/>
          </a:bodyPr>
          <a:lstStyle/>
          <a:p>
            <a:r>
              <a:rPr lang="en-US" altLang="zh-CN" sz="2000" b="0" dirty="0" smtClean="0"/>
              <a:t>1</a:t>
            </a:r>
            <a:endParaRPr lang="zh-CN" altLang="en-US" sz="2000" b="0" dirty="0"/>
          </a:p>
        </p:txBody>
      </p:sp>
      <p:sp>
        <p:nvSpPr>
          <p:cNvPr id="16" name="TextBox 15"/>
          <p:cNvSpPr txBox="1"/>
          <p:nvPr/>
        </p:nvSpPr>
        <p:spPr>
          <a:xfrm>
            <a:off x="1048828" y="2985129"/>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17" name="TextBox 16"/>
          <p:cNvSpPr txBox="1"/>
          <p:nvPr/>
        </p:nvSpPr>
        <p:spPr>
          <a:xfrm>
            <a:off x="1048828" y="3587297"/>
            <a:ext cx="327741" cy="370099"/>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18" name="TextBox 17"/>
          <p:cNvSpPr txBox="1"/>
          <p:nvPr/>
        </p:nvSpPr>
        <p:spPr>
          <a:xfrm>
            <a:off x="2780178" y="4047398"/>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19" name="矩形 18"/>
          <p:cNvSpPr/>
          <p:nvPr/>
        </p:nvSpPr>
        <p:spPr>
          <a:xfrm>
            <a:off x="4124030"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(3,a)</a:t>
            </a:r>
            <a:endParaRPr lang="zh-CN" altLang="en-US" sz="2400" b="0" dirty="0">
              <a:solidFill>
                <a:schemeClr val="tx1"/>
              </a:solidFill>
            </a:endParaRPr>
          </a:p>
        </p:txBody>
      </p:sp>
      <p:sp>
        <p:nvSpPr>
          <p:cNvPr id="20" name="矩形 19"/>
          <p:cNvSpPr/>
          <p:nvPr/>
        </p:nvSpPr>
        <p:spPr>
          <a:xfrm>
            <a:off x="5107253"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(3,b)</a:t>
            </a:r>
            <a:endParaRPr lang="zh-CN" altLang="en-US" sz="2400" b="0" dirty="0">
              <a:solidFill>
                <a:schemeClr val="tx1"/>
              </a:solidFill>
            </a:endParaRPr>
          </a:p>
        </p:txBody>
      </p:sp>
      <p:sp>
        <p:nvSpPr>
          <p:cNvPr id="21" name="矩形 20"/>
          <p:cNvSpPr/>
          <p:nvPr/>
        </p:nvSpPr>
        <p:spPr>
          <a:xfrm>
            <a:off x="6090475"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(4,a)</a:t>
            </a:r>
            <a:endParaRPr lang="zh-CN" altLang="en-US" sz="2400" b="0" dirty="0">
              <a:solidFill>
                <a:schemeClr val="tx1"/>
              </a:solidFill>
            </a:endParaRPr>
          </a:p>
        </p:txBody>
      </p:sp>
      <p:sp>
        <p:nvSpPr>
          <p:cNvPr id="22" name="矩形 21"/>
          <p:cNvSpPr/>
          <p:nvPr/>
        </p:nvSpPr>
        <p:spPr>
          <a:xfrm>
            <a:off x="7073694"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(4,b)</a:t>
            </a:r>
            <a:endParaRPr lang="zh-CN" altLang="en-US" sz="2400" b="0" dirty="0">
              <a:solidFill>
                <a:schemeClr val="tx1"/>
              </a:solidFill>
            </a:endParaRPr>
          </a:p>
        </p:txBody>
      </p:sp>
      <p:sp>
        <p:nvSpPr>
          <p:cNvPr id="23" name="矩形 22"/>
          <p:cNvSpPr/>
          <p:nvPr/>
        </p:nvSpPr>
        <p:spPr>
          <a:xfrm>
            <a:off x="4124030"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(3,c)</a:t>
            </a:r>
            <a:endParaRPr lang="zh-CN" altLang="en-US" sz="2400" b="0" dirty="0">
              <a:solidFill>
                <a:schemeClr val="tx1"/>
              </a:solidFill>
            </a:endParaRPr>
          </a:p>
        </p:txBody>
      </p:sp>
      <p:sp>
        <p:nvSpPr>
          <p:cNvPr id="24" name="矩形 23"/>
          <p:cNvSpPr/>
          <p:nvPr/>
        </p:nvSpPr>
        <p:spPr>
          <a:xfrm>
            <a:off x="5107253"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(3,d)</a:t>
            </a:r>
            <a:endParaRPr lang="zh-CN" altLang="en-US" sz="2400" b="0" dirty="0">
              <a:solidFill>
                <a:schemeClr val="tx1"/>
              </a:solidFill>
            </a:endParaRPr>
          </a:p>
        </p:txBody>
      </p:sp>
      <p:sp>
        <p:nvSpPr>
          <p:cNvPr id="25" name="矩形 24"/>
          <p:cNvSpPr/>
          <p:nvPr/>
        </p:nvSpPr>
        <p:spPr>
          <a:xfrm>
            <a:off x="6090475"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(4,c)</a:t>
            </a:r>
            <a:endParaRPr lang="zh-CN" altLang="en-US" sz="2400" b="0" dirty="0">
              <a:solidFill>
                <a:schemeClr val="tx1"/>
              </a:solidFill>
            </a:endParaRPr>
          </a:p>
        </p:txBody>
      </p:sp>
      <p:sp>
        <p:nvSpPr>
          <p:cNvPr id="26" name="矩形 25"/>
          <p:cNvSpPr/>
          <p:nvPr/>
        </p:nvSpPr>
        <p:spPr>
          <a:xfrm>
            <a:off x="7073694"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(4,d)</a:t>
            </a:r>
            <a:endParaRPr lang="zh-CN" altLang="en-US" sz="2400" b="0" dirty="0">
              <a:solidFill>
                <a:schemeClr val="tx1"/>
              </a:solidFill>
            </a:endParaRPr>
          </a:p>
        </p:txBody>
      </p:sp>
      <p:sp>
        <p:nvSpPr>
          <p:cNvPr id="27" name="矩形 26"/>
          <p:cNvSpPr/>
          <p:nvPr/>
        </p:nvSpPr>
        <p:spPr>
          <a:xfrm>
            <a:off x="4124030"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(3,e)</a:t>
            </a:r>
            <a:endParaRPr lang="zh-CN" altLang="en-US" sz="2400" b="0" dirty="0">
              <a:solidFill>
                <a:schemeClr val="tx1"/>
              </a:solidFill>
            </a:endParaRPr>
          </a:p>
        </p:txBody>
      </p:sp>
      <p:sp>
        <p:nvSpPr>
          <p:cNvPr id="28" name="矩形 27"/>
          <p:cNvSpPr/>
          <p:nvPr/>
        </p:nvSpPr>
        <p:spPr>
          <a:xfrm>
            <a:off x="5107253"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(3,f)</a:t>
            </a:r>
            <a:endParaRPr lang="zh-CN" altLang="en-US" sz="2400" b="0" dirty="0">
              <a:solidFill>
                <a:schemeClr val="tx1"/>
              </a:solidFill>
            </a:endParaRPr>
          </a:p>
        </p:txBody>
      </p:sp>
      <p:sp>
        <p:nvSpPr>
          <p:cNvPr id="29" name="矩形 28"/>
          <p:cNvSpPr/>
          <p:nvPr/>
        </p:nvSpPr>
        <p:spPr>
          <a:xfrm>
            <a:off x="6090475"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(4,e)</a:t>
            </a:r>
            <a:endParaRPr lang="zh-CN" altLang="en-US" sz="2400" b="0" dirty="0">
              <a:solidFill>
                <a:schemeClr val="tx1"/>
              </a:solidFill>
            </a:endParaRPr>
          </a:p>
        </p:txBody>
      </p:sp>
      <p:sp>
        <p:nvSpPr>
          <p:cNvPr id="30" name="矩形 29"/>
          <p:cNvSpPr/>
          <p:nvPr/>
        </p:nvSpPr>
        <p:spPr>
          <a:xfrm>
            <a:off x="7073694" y="3590977"/>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(4,f)</a:t>
            </a:r>
            <a:endParaRPr lang="zh-CN" altLang="en-US" sz="2400" b="0" dirty="0">
              <a:solidFill>
                <a:schemeClr val="tx1"/>
              </a:solidFill>
            </a:endParaRPr>
          </a:p>
        </p:txBody>
      </p:sp>
      <p:sp>
        <p:nvSpPr>
          <p:cNvPr id="31" name="椭圆 30"/>
          <p:cNvSpPr/>
          <p:nvPr/>
        </p:nvSpPr>
        <p:spPr>
          <a:xfrm>
            <a:off x="7237568" y="3503344"/>
            <a:ext cx="737417" cy="701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a:p>
        </p:txBody>
      </p:sp>
      <p:sp>
        <p:nvSpPr>
          <p:cNvPr id="32" name="TextBox 31"/>
          <p:cNvSpPr txBox="1"/>
          <p:nvPr/>
        </p:nvSpPr>
        <p:spPr>
          <a:xfrm>
            <a:off x="4929915" y="4077057"/>
            <a:ext cx="327741" cy="370099"/>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33" name="TextBox 32"/>
          <p:cNvSpPr txBox="1"/>
          <p:nvPr/>
        </p:nvSpPr>
        <p:spPr>
          <a:xfrm>
            <a:off x="461085" y="4098495"/>
            <a:ext cx="1720640" cy="431654"/>
          </a:xfrm>
          <a:prstGeom prst="rect">
            <a:avLst/>
          </a:prstGeom>
          <a:noFill/>
        </p:spPr>
        <p:txBody>
          <a:bodyPr wrap="square" lIns="61722" tIns="30860" rIns="61722" bIns="30860" rtlCol="0">
            <a:spAutoFit/>
          </a:bodyPr>
          <a:lstStyle/>
          <a:p>
            <a:r>
              <a:rPr lang="en-US" altLang="zh-CN" sz="2400" b="1" dirty="0"/>
              <a:t>Clock</a:t>
            </a:r>
            <a:endParaRPr lang="zh-CN" altLang="en-US" sz="2000" b="1" dirty="0"/>
          </a:p>
        </p:txBody>
      </p:sp>
      <p:cxnSp>
        <p:nvCxnSpPr>
          <p:cNvPr id="53" name="直接连接符 52"/>
          <p:cNvCxnSpPr/>
          <p:nvPr/>
        </p:nvCxnSpPr>
        <p:spPr>
          <a:xfrm>
            <a:off x="8061000" y="186118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43701" y="4077057"/>
            <a:ext cx="327741" cy="370099"/>
          </a:xfrm>
          <a:prstGeom prst="rect">
            <a:avLst/>
          </a:prstGeom>
          <a:noFill/>
        </p:spPr>
        <p:txBody>
          <a:bodyPr wrap="square" lIns="61722" tIns="30860" rIns="61722" bIns="30860" rtlCol="0">
            <a:spAutoFit/>
          </a:bodyPr>
          <a:lstStyle/>
          <a:p>
            <a:r>
              <a:rPr lang="en-US" altLang="zh-CN" sz="2000" b="0" dirty="0" smtClean="0"/>
              <a:t>4</a:t>
            </a:r>
            <a:endParaRPr lang="zh-CN" altLang="en-US" sz="2000" b="0" dirty="0"/>
          </a:p>
        </p:txBody>
      </p:sp>
      <p:sp>
        <p:nvSpPr>
          <p:cNvPr id="54" name="TextBox 53"/>
          <p:cNvSpPr txBox="1"/>
          <p:nvPr/>
        </p:nvSpPr>
        <p:spPr>
          <a:xfrm>
            <a:off x="7479409" y="425860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cxnSp>
        <p:nvCxnSpPr>
          <p:cNvPr id="56" name="直接连接符 55"/>
          <p:cNvCxnSpPr/>
          <p:nvPr/>
        </p:nvCxnSpPr>
        <p:spPr>
          <a:xfrm>
            <a:off x="6098850" y="191833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4117650" y="191833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650609" y="425860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
        <p:nvSpPr>
          <p:cNvPr id="60" name="TextBox 59"/>
          <p:cNvSpPr txBox="1"/>
          <p:nvPr/>
        </p:nvSpPr>
        <p:spPr>
          <a:xfrm>
            <a:off x="3669409" y="423955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
        <p:nvSpPr>
          <p:cNvPr id="43" name="矩形 42"/>
          <p:cNvSpPr/>
          <p:nvPr/>
        </p:nvSpPr>
        <p:spPr>
          <a:xfrm>
            <a:off x="1695279" y="2364024"/>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4" name="矩形 43"/>
          <p:cNvSpPr/>
          <p:nvPr/>
        </p:nvSpPr>
        <p:spPr>
          <a:xfrm>
            <a:off x="2152317" y="2363118"/>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(2,a)</a:t>
            </a:r>
            <a:endParaRPr lang="zh-CN" altLang="en-US" sz="2400" b="0" dirty="0">
              <a:solidFill>
                <a:schemeClr val="tx1"/>
              </a:solidFill>
            </a:endParaRPr>
          </a:p>
        </p:txBody>
      </p:sp>
      <p:sp>
        <p:nvSpPr>
          <p:cNvPr id="45" name="矩形 44"/>
          <p:cNvSpPr/>
          <p:nvPr/>
        </p:nvSpPr>
        <p:spPr>
          <a:xfrm>
            <a:off x="1695098" y="29763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6" name="矩形 45"/>
          <p:cNvSpPr/>
          <p:nvPr/>
        </p:nvSpPr>
        <p:spPr>
          <a:xfrm>
            <a:off x="2152136" y="297539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(2,c)</a:t>
            </a:r>
            <a:endParaRPr lang="zh-CN" altLang="en-US" sz="2400" b="0" dirty="0">
              <a:solidFill>
                <a:schemeClr val="tx1"/>
              </a:solidFill>
            </a:endParaRPr>
          </a:p>
        </p:txBody>
      </p:sp>
      <p:sp>
        <p:nvSpPr>
          <p:cNvPr id="47" name="矩形 46"/>
          <p:cNvSpPr/>
          <p:nvPr/>
        </p:nvSpPr>
        <p:spPr>
          <a:xfrm>
            <a:off x="1695279" y="35928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8" name="矩形 47"/>
          <p:cNvSpPr/>
          <p:nvPr/>
        </p:nvSpPr>
        <p:spPr>
          <a:xfrm>
            <a:off x="2152317" y="3592800"/>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(2,e)</a:t>
            </a:r>
            <a:endParaRPr lang="zh-CN" altLang="en-US" sz="2400" b="0" dirty="0">
              <a:solidFill>
                <a:schemeClr val="tx1"/>
              </a:solidFill>
            </a:endParaRPr>
          </a:p>
        </p:txBody>
      </p:sp>
      <p:sp>
        <p:nvSpPr>
          <p:cNvPr id="38" name="矩形 37"/>
          <p:cNvSpPr/>
          <p:nvPr/>
        </p:nvSpPr>
        <p:spPr>
          <a:xfrm>
            <a:off x="1629065" y="2332354"/>
            <a:ext cx="95895" cy="1744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2174550" y="1918332"/>
            <a:ext cx="0" cy="2439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26309" y="4239559"/>
            <a:ext cx="1093090" cy="370099"/>
          </a:xfrm>
          <a:prstGeom prst="rect">
            <a:avLst/>
          </a:prstGeom>
          <a:noFill/>
        </p:spPr>
        <p:txBody>
          <a:bodyPr wrap="square" lIns="61722" tIns="30860" rIns="61722" bIns="30860" rtlCol="0">
            <a:spAutoFit/>
          </a:bodyPr>
          <a:lstStyle/>
          <a:p>
            <a:r>
              <a:rPr lang="en-US" altLang="zh-CN" sz="2000" b="1" dirty="0" smtClean="0"/>
              <a:t>barrier</a:t>
            </a:r>
            <a:endParaRPr lang="zh-CN" alt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up)">
                                      <p:cBhvr>
                                        <p:cTn id="11" dur="500"/>
                                        <p:tgtEl>
                                          <p:spTgt spid="5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wipe(up)">
                                      <p:cBhvr>
                                        <p:cTn id="14" dur="500"/>
                                        <p:tgtEl>
                                          <p:spTgt spid="60"/>
                                        </p:tgtEl>
                                      </p:cBhvr>
                                    </p:animEffect>
                                  </p:childTnLst>
                                </p:cTn>
                              </p:par>
                              <p:par>
                                <p:cTn id="15" presetID="22" presetClass="entr" presetSubtype="1"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up)">
                                      <p:cBhvr>
                                        <p:cTn id="20" dur="500"/>
                                        <p:tgtEl>
                                          <p:spTgt spid="59"/>
                                        </p:tgtEl>
                                      </p:cBhvr>
                                    </p:animEffect>
                                  </p:childTnLst>
                                </p:cTn>
                              </p:par>
                              <p:par>
                                <p:cTn id="21" presetID="22" presetClass="entr" presetSubtype="1"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up)">
                                      <p:cBhvr>
                                        <p:cTn id="23" dur="500"/>
                                        <p:tgtEl>
                                          <p:spTgt spid="5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22" presetClass="entr" presetSubtype="1"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up)">
                                      <p:cBhvr>
                                        <p:cTn id="35" dur="500"/>
                                        <p:tgtEl>
                                          <p:spTgt spid="4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up)">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up)">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mph" presetSubtype="2" fill="hold" nodeType="clickEffect">
                                  <p:stCondLst>
                                    <p:cond delay="0"/>
                                  </p:stCondLst>
                                  <p:childTnLst>
                                    <p:animClr clrSpc="rgb">
                                      <p:cBhvr>
                                        <p:cTn id="47" dur="500" fill="hold"/>
                                        <p:tgtEl>
                                          <p:spTgt spid="21"/>
                                        </p:tgtEl>
                                        <p:attrNameLst>
                                          <p:attrName>fillcolor</p:attrName>
                                        </p:attrNameLst>
                                      </p:cBhvr>
                                      <p:to>
                                        <a:schemeClr val="folHlink"/>
                                      </p:to>
                                    </p:animClr>
                                    <p:set>
                                      <p:cBhvr>
                                        <p:cTn id="48" dur="500" fill="hold"/>
                                        <p:tgtEl>
                                          <p:spTgt spid="21"/>
                                        </p:tgtEl>
                                        <p:attrNameLst>
                                          <p:attrName>fill.type</p:attrName>
                                        </p:attrNameLst>
                                      </p:cBhvr>
                                      <p:to>
                                        <p:strVal val="solid"/>
                                      </p:to>
                                    </p:set>
                                    <p:set>
                                      <p:cBhvr>
                                        <p:cTn id="49" dur="500" fill="hold"/>
                                        <p:tgtEl>
                                          <p:spTgt spid="21"/>
                                        </p:tgtEl>
                                        <p:attrNameLst>
                                          <p:attrName>fill.on</p:attrName>
                                        </p:attrNameLst>
                                      </p:cBhvr>
                                      <p:to>
                                        <p:strVal val="true"/>
                                      </p:to>
                                    </p:set>
                                  </p:childTnLst>
                                </p:cTn>
                              </p:par>
                              <p:par>
                                <p:cTn id="50" presetID="1" presetClass="emph" presetSubtype="2" fill="hold" nodeType="withEffect">
                                  <p:stCondLst>
                                    <p:cond delay="0"/>
                                  </p:stCondLst>
                                  <p:childTnLst>
                                    <p:animClr clrSpc="rgb">
                                      <p:cBhvr>
                                        <p:cTn id="51" dur="500" fill="hold"/>
                                        <p:tgtEl>
                                          <p:spTgt spid="22"/>
                                        </p:tgtEl>
                                        <p:attrNameLst>
                                          <p:attrName>fillcolor</p:attrName>
                                        </p:attrNameLst>
                                      </p:cBhvr>
                                      <p:to>
                                        <a:schemeClr val="folHlink"/>
                                      </p:to>
                                    </p:animClr>
                                    <p:set>
                                      <p:cBhvr>
                                        <p:cTn id="52" dur="500" fill="hold"/>
                                        <p:tgtEl>
                                          <p:spTgt spid="22"/>
                                        </p:tgtEl>
                                        <p:attrNameLst>
                                          <p:attrName>fill.type</p:attrName>
                                        </p:attrNameLst>
                                      </p:cBhvr>
                                      <p:to>
                                        <p:strVal val="solid"/>
                                      </p:to>
                                    </p:set>
                                    <p:set>
                                      <p:cBhvr>
                                        <p:cTn id="53" dur="500" fill="hold"/>
                                        <p:tgtEl>
                                          <p:spTgt spid="22"/>
                                        </p:tgtEl>
                                        <p:attrNameLst>
                                          <p:attrName>fill.on</p:attrName>
                                        </p:attrNameLst>
                                      </p:cBhvr>
                                      <p:to>
                                        <p:strVal val="true"/>
                                      </p:to>
                                    </p:set>
                                  </p:childTnLst>
                                </p:cTn>
                              </p:par>
                              <p:par>
                                <p:cTn id="54" presetID="1" presetClass="emph" presetSubtype="2" fill="hold" nodeType="withEffect">
                                  <p:stCondLst>
                                    <p:cond delay="0"/>
                                  </p:stCondLst>
                                  <p:childTnLst>
                                    <p:animClr clrSpc="rgb">
                                      <p:cBhvr>
                                        <p:cTn id="55" dur="500" fill="hold"/>
                                        <p:tgtEl>
                                          <p:spTgt spid="26"/>
                                        </p:tgtEl>
                                        <p:attrNameLst>
                                          <p:attrName>fillcolor</p:attrName>
                                        </p:attrNameLst>
                                      </p:cBhvr>
                                      <p:to>
                                        <a:schemeClr val="folHlink"/>
                                      </p:to>
                                    </p:animClr>
                                    <p:set>
                                      <p:cBhvr>
                                        <p:cTn id="56" dur="500" fill="hold"/>
                                        <p:tgtEl>
                                          <p:spTgt spid="26"/>
                                        </p:tgtEl>
                                        <p:attrNameLst>
                                          <p:attrName>fill.type</p:attrName>
                                        </p:attrNameLst>
                                      </p:cBhvr>
                                      <p:to>
                                        <p:strVal val="solid"/>
                                      </p:to>
                                    </p:set>
                                    <p:set>
                                      <p:cBhvr>
                                        <p:cTn id="57" dur="500" fill="hold"/>
                                        <p:tgtEl>
                                          <p:spTgt spid="26"/>
                                        </p:tgtEl>
                                        <p:attrNameLst>
                                          <p:attrName>fill.on</p:attrName>
                                        </p:attrNameLst>
                                      </p:cBhvr>
                                      <p:to>
                                        <p:strVal val="true"/>
                                      </p:to>
                                    </p:set>
                                  </p:childTnLst>
                                </p:cTn>
                              </p:par>
                              <p:par>
                                <p:cTn id="58" presetID="1" presetClass="emph" presetSubtype="2" fill="hold" nodeType="withEffect">
                                  <p:stCondLst>
                                    <p:cond delay="0"/>
                                  </p:stCondLst>
                                  <p:childTnLst>
                                    <p:animClr clrSpc="rgb">
                                      <p:cBhvr>
                                        <p:cTn id="59" dur="500" fill="hold"/>
                                        <p:tgtEl>
                                          <p:spTgt spid="25"/>
                                        </p:tgtEl>
                                        <p:attrNameLst>
                                          <p:attrName>fillcolor</p:attrName>
                                        </p:attrNameLst>
                                      </p:cBhvr>
                                      <p:to>
                                        <a:schemeClr val="folHlink"/>
                                      </p:to>
                                    </p:animClr>
                                    <p:set>
                                      <p:cBhvr>
                                        <p:cTn id="60" dur="500" fill="hold"/>
                                        <p:tgtEl>
                                          <p:spTgt spid="25"/>
                                        </p:tgtEl>
                                        <p:attrNameLst>
                                          <p:attrName>fill.type</p:attrName>
                                        </p:attrNameLst>
                                      </p:cBhvr>
                                      <p:to>
                                        <p:strVal val="solid"/>
                                      </p:to>
                                    </p:set>
                                    <p:set>
                                      <p:cBhvr>
                                        <p:cTn id="61" dur="500" fill="hold"/>
                                        <p:tgtEl>
                                          <p:spTgt spid="25"/>
                                        </p:tgtEl>
                                        <p:attrNameLst>
                                          <p:attrName>fill.on</p:attrName>
                                        </p:attrNameLst>
                                      </p:cBhvr>
                                      <p:to>
                                        <p:strVal val="true"/>
                                      </p:to>
                                    </p:set>
                                  </p:childTnLst>
                                </p:cTn>
                              </p:par>
                              <p:par>
                                <p:cTn id="62" presetID="1" presetClass="emph" presetSubtype="2" fill="hold" nodeType="withEffect">
                                  <p:stCondLst>
                                    <p:cond delay="0"/>
                                  </p:stCondLst>
                                  <p:childTnLst>
                                    <p:animClr clrSpc="rgb">
                                      <p:cBhvr>
                                        <p:cTn id="63" dur="500" fill="hold"/>
                                        <p:tgtEl>
                                          <p:spTgt spid="29"/>
                                        </p:tgtEl>
                                        <p:attrNameLst>
                                          <p:attrName>fillcolor</p:attrName>
                                        </p:attrNameLst>
                                      </p:cBhvr>
                                      <p:to>
                                        <a:schemeClr val="folHlink"/>
                                      </p:to>
                                    </p:animClr>
                                    <p:set>
                                      <p:cBhvr>
                                        <p:cTn id="64" dur="500" fill="hold"/>
                                        <p:tgtEl>
                                          <p:spTgt spid="29"/>
                                        </p:tgtEl>
                                        <p:attrNameLst>
                                          <p:attrName>fill.type</p:attrName>
                                        </p:attrNameLst>
                                      </p:cBhvr>
                                      <p:to>
                                        <p:strVal val="solid"/>
                                      </p:to>
                                    </p:set>
                                    <p:set>
                                      <p:cBhvr>
                                        <p:cTn id="65" dur="500" fill="hold"/>
                                        <p:tgtEl>
                                          <p:spTgt spid="29"/>
                                        </p:tgtEl>
                                        <p:attrNameLst>
                                          <p:attrName>fill.on</p:attrName>
                                        </p:attrNameLst>
                                      </p:cBhvr>
                                      <p:to>
                                        <p:strVal val="true"/>
                                      </p:to>
                                    </p:set>
                                  </p:childTnLst>
                                </p:cTn>
                              </p:par>
                              <p:par>
                                <p:cTn id="66" presetID="1"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1" grpId="0" animBg="1"/>
      <p:bldP spid="32" grpId="0"/>
      <p:bldP spid="37" grpId="0"/>
      <p:bldP spid="54" grpId="0"/>
      <p:bldP spid="59" grpId="0"/>
      <p:bldP spid="60" grpId="0"/>
      <p:bldP spid="43" grpId="0" animBg="1"/>
      <p:bldP spid="45" grpId="0" animBg="1"/>
      <p:bldP spid="47" grpId="0" animBg="1"/>
      <p:bldP spid="5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SSP Progress and Staleness</a:t>
            </a:r>
            <a:endParaRPr lang="zh-CN" altLang="en-US" dirty="0"/>
          </a:p>
        </p:txBody>
      </p:sp>
      <p:sp>
        <p:nvSpPr>
          <p:cNvPr id="3" name="内容占位符 2"/>
          <p:cNvSpPr>
            <a:spLocks noGrp="1"/>
          </p:cNvSpPr>
          <p:nvPr>
            <p:ph idx="1"/>
          </p:nvPr>
        </p:nvSpPr>
        <p:spPr/>
        <p:txBody>
          <a:bodyPr/>
          <a:lstStyle/>
          <a:p>
            <a:pPr lvl="1"/>
            <a:r>
              <a:rPr lang="en-US" altLang="zh-CN" dirty="0" smtClean="0"/>
              <a:t>SSP, </a:t>
            </a:r>
            <a:r>
              <a:rPr lang="en-US" altLang="zh-CN" dirty="0" err="1" smtClean="0"/>
              <a:t>wpc</a:t>
            </a:r>
            <a:r>
              <a:rPr lang="en-US" altLang="zh-CN" dirty="0" smtClean="0"/>
              <a:t> = 1 iteration, slack = 1 clock</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en-US" altLang="zh-CN" dirty="0" smtClean="0"/>
              <a:t>Same staleness bound as the A-BSP one</a:t>
            </a:r>
          </a:p>
          <a:p>
            <a:pPr lvl="1"/>
            <a:r>
              <a:rPr lang="en-US" altLang="zh-CN" dirty="0" smtClean="0"/>
              <a:t>Data staleness for SSP with </a:t>
            </a:r>
            <a:r>
              <a:rPr lang="en-US" altLang="zh-CN" dirty="0" err="1" smtClean="0"/>
              <a:t>wpc</a:t>
            </a:r>
            <a:r>
              <a:rPr lang="en-US" altLang="zh-CN" dirty="0" smtClean="0"/>
              <a:t> and slack:</a:t>
            </a:r>
          </a:p>
          <a:p>
            <a:pPr lvl="2"/>
            <a:r>
              <a:rPr lang="en-US" altLang="zh-CN" i="1" dirty="0" err="1" smtClean="0">
                <a:solidFill>
                  <a:srgbClr val="FF0000"/>
                </a:solidFill>
              </a:rPr>
              <a:t>wpc</a:t>
            </a:r>
            <a:r>
              <a:rPr lang="en-US" altLang="zh-CN" i="1" dirty="0" smtClean="0">
                <a:solidFill>
                  <a:srgbClr val="FF0000"/>
                </a:solidFill>
              </a:rPr>
              <a:t> x (slack + 1) -1 = 11</a:t>
            </a:r>
          </a:p>
          <a:p>
            <a:pPr lvl="1">
              <a:buNone/>
            </a:pP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75</a:t>
            </a:fld>
            <a:endParaRPr lang="en-US" altLang="zh-CN" sz="1600"/>
          </a:p>
        </p:txBody>
      </p:sp>
      <p:sp>
        <p:nvSpPr>
          <p:cNvPr id="9" name="矩形 8"/>
          <p:cNvSpPr/>
          <p:nvPr/>
        </p:nvSpPr>
        <p:spPr>
          <a:xfrm>
            <a:off x="3401776" y="236402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(2,b)</a:t>
            </a:r>
            <a:endParaRPr lang="zh-CN" altLang="en-US" sz="2400" b="0" dirty="0">
              <a:solidFill>
                <a:schemeClr val="tx1"/>
              </a:solidFill>
            </a:endParaRPr>
          </a:p>
        </p:txBody>
      </p:sp>
      <p:sp>
        <p:nvSpPr>
          <p:cNvPr id="11" name="矩形 10"/>
          <p:cNvSpPr/>
          <p:nvPr/>
        </p:nvSpPr>
        <p:spPr>
          <a:xfrm>
            <a:off x="3401776" y="2977503"/>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(2,d)</a:t>
            </a:r>
            <a:endParaRPr lang="zh-CN" altLang="en-US" sz="2400" b="0" dirty="0">
              <a:solidFill>
                <a:schemeClr val="tx1"/>
              </a:solidFill>
            </a:endParaRPr>
          </a:p>
        </p:txBody>
      </p:sp>
      <p:sp>
        <p:nvSpPr>
          <p:cNvPr id="13" name="矩形 12"/>
          <p:cNvSpPr/>
          <p:nvPr/>
        </p:nvSpPr>
        <p:spPr>
          <a:xfrm>
            <a:off x="3401776" y="3590982"/>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(2,f)</a:t>
            </a:r>
            <a:endParaRPr lang="zh-CN" altLang="en-US" sz="2400" b="0" dirty="0">
              <a:solidFill>
                <a:schemeClr val="tx1"/>
              </a:solidFill>
            </a:endParaRPr>
          </a:p>
        </p:txBody>
      </p:sp>
      <p:sp>
        <p:nvSpPr>
          <p:cNvPr id="14" name="TextBox 13"/>
          <p:cNvSpPr txBox="1"/>
          <p:nvPr/>
        </p:nvSpPr>
        <p:spPr>
          <a:xfrm>
            <a:off x="1094777" y="1912650"/>
            <a:ext cx="493981" cy="1184405"/>
          </a:xfrm>
          <a:prstGeom prst="rect">
            <a:avLst/>
          </a:prstGeom>
          <a:noFill/>
        </p:spPr>
        <p:txBody>
          <a:bodyPr vert="vert270" wrap="square" lIns="61722" tIns="30860" rIns="61722" bIns="30860" rtlCol="0">
            <a:spAutoFit/>
          </a:bodyPr>
          <a:lstStyle/>
          <a:p>
            <a:r>
              <a:rPr lang="en-US" altLang="zh-CN" sz="2400" b="1" dirty="0"/>
              <a:t>Thread</a:t>
            </a:r>
            <a:endParaRPr lang="zh-CN" altLang="en-US" sz="2000" b="1" dirty="0"/>
          </a:p>
        </p:txBody>
      </p:sp>
      <p:sp>
        <p:nvSpPr>
          <p:cNvPr id="15" name="TextBox 14"/>
          <p:cNvSpPr txBox="1"/>
          <p:nvPr/>
        </p:nvSpPr>
        <p:spPr>
          <a:xfrm>
            <a:off x="1494598" y="2364032"/>
            <a:ext cx="327741" cy="370099"/>
          </a:xfrm>
          <a:prstGeom prst="rect">
            <a:avLst/>
          </a:prstGeom>
          <a:noFill/>
        </p:spPr>
        <p:txBody>
          <a:bodyPr wrap="square" lIns="61722" tIns="30860" rIns="61722" bIns="30860" rtlCol="0">
            <a:spAutoFit/>
          </a:bodyPr>
          <a:lstStyle/>
          <a:p>
            <a:r>
              <a:rPr lang="en-US" altLang="zh-CN" sz="2000" b="0" dirty="0" smtClean="0"/>
              <a:t>1</a:t>
            </a:r>
            <a:endParaRPr lang="zh-CN" altLang="en-US" sz="2000" b="0" dirty="0"/>
          </a:p>
        </p:txBody>
      </p:sp>
      <p:sp>
        <p:nvSpPr>
          <p:cNvPr id="16" name="TextBox 15"/>
          <p:cNvSpPr txBox="1"/>
          <p:nvPr/>
        </p:nvSpPr>
        <p:spPr>
          <a:xfrm>
            <a:off x="1494598" y="2977509"/>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17" name="TextBox 16"/>
          <p:cNvSpPr txBox="1"/>
          <p:nvPr/>
        </p:nvSpPr>
        <p:spPr>
          <a:xfrm>
            <a:off x="1494598" y="3579677"/>
            <a:ext cx="327741" cy="370099"/>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18" name="TextBox 17"/>
          <p:cNvSpPr txBox="1"/>
          <p:nvPr/>
        </p:nvSpPr>
        <p:spPr>
          <a:xfrm>
            <a:off x="3046878" y="4047398"/>
            <a:ext cx="327741" cy="370099"/>
          </a:xfrm>
          <a:prstGeom prst="rect">
            <a:avLst/>
          </a:prstGeom>
          <a:noFill/>
        </p:spPr>
        <p:txBody>
          <a:bodyPr wrap="square" lIns="61722" tIns="30860" rIns="61722" bIns="30860" rtlCol="0">
            <a:spAutoFit/>
          </a:bodyPr>
          <a:lstStyle/>
          <a:p>
            <a:r>
              <a:rPr lang="en-US" altLang="zh-CN" sz="2000" b="0" dirty="0" smtClean="0"/>
              <a:t>2</a:t>
            </a:r>
            <a:endParaRPr lang="zh-CN" altLang="en-US" sz="2000" b="0" dirty="0"/>
          </a:p>
        </p:txBody>
      </p:sp>
      <p:sp>
        <p:nvSpPr>
          <p:cNvPr id="19" name="矩形 18"/>
          <p:cNvSpPr/>
          <p:nvPr/>
        </p:nvSpPr>
        <p:spPr>
          <a:xfrm>
            <a:off x="4390730"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(3,a)</a:t>
            </a:r>
            <a:endParaRPr lang="zh-CN" altLang="en-US" sz="2400" b="0" dirty="0">
              <a:solidFill>
                <a:schemeClr val="tx1"/>
              </a:solidFill>
            </a:endParaRPr>
          </a:p>
        </p:txBody>
      </p:sp>
      <p:sp>
        <p:nvSpPr>
          <p:cNvPr id="20" name="矩形 19"/>
          <p:cNvSpPr/>
          <p:nvPr/>
        </p:nvSpPr>
        <p:spPr>
          <a:xfrm>
            <a:off x="5373953"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(3,b)</a:t>
            </a:r>
            <a:endParaRPr lang="zh-CN" altLang="en-US" sz="2400" b="0" dirty="0">
              <a:solidFill>
                <a:schemeClr val="tx1"/>
              </a:solidFill>
            </a:endParaRPr>
          </a:p>
        </p:txBody>
      </p:sp>
      <p:sp>
        <p:nvSpPr>
          <p:cNvPr id="21" name="矩形 20"/>
          <p:cNvSpPr/>
          <p:nvPr/>
        </p:nvSpPr>
        <p:spPr>
          <a:xfrm>
            <a:off x="6357175"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(4,a)</a:t>
            </a:r>
            <a:endParaRPr lang="zh-CN" altLang="en-US" sz="2400" b="0" dirty="0">
              <a:solidFill>
                <a:schemeClr val="tx1"/>
              </a:solidFill>
            </a:endParaRPr>
          </a:p>
        </p:txBody>
      </p:sp>
      <p:sp>
        <p:nvSpPr>
          <p:cNvPr id="22" name="矩形 21"/>
          <p:cNvSpPr/>
          <p:nvPr/>
        </p:nvSpPr>
        <p:spPr>
          <a:xfrm>
            <a:off x="7340394" y="2364019"/>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(4,b)</a:t>
            </a:r>
            <a:endParaRPr lang="zh-CN" altLang="en-US" sz="2400" b="0" dirty="0">
              <a:solidFill>
                <a:schemeClr val="tx1"/>
              </a:solidFill>
            </a:endParaRPr>
          </a:p>
        </p:txBody>
      </p:sp>
      <p:sp>
        <p:nvSpPr>
          <p:cNvPr id="23" name="矩形 22"/>
          <p:cNvSpPr/>
          <p:nvPr/>
        </p:nvSpPr>
        <p:spPr>
          <a:xfrm>
            <a:off x="4390730"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(3,c)</a:t>
            </a:r>
            <a:endParaRPr lang="zh-CN" altLang="en-US" sz="2400" b="0" dirty="0">
              <a:solidFill>
                <a:schemeClr val="tx1"/>
              </a:solidFill>
            </a:endParaRPr>
          </a:p>
        </p:txBody>
      </p:sp>
      <p:sp>
        <p:nvSpPr>
          <p:cNvPr id="24" name="矩形 23"/>
          <p:cNvSpPr/>
          <p:nvPr/>
        </p:nvSpPr>
        <p:spPr>
          <a:xfrm>
            <a:off x="5373953"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(3,d)</a:t>
            </a:r>
            <a:endParaRPr lang="zh-CN" altLang="en-US" sz="2400" b="0" dirty="0">
              <a:solidFill>
                <a:schemeClr val="tx1"/>
              </a:solidFill>
            </a:endParaRPr>
          </a:p>
        </p:txBody>
      </p:sp>
      <p:sp>
        <p:nvSpPr>
          <p:cNvPr id="25" name="矩形 24"/>
          <p:cNvSpPr/>
          <p:nvPr/>
        </p:nvSpPr>
        <p:spPr>
          <a:xfrm>
            <a:off x="6357175"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(4,c)</a:t>
            </a:r>
            <a:endParaRPr lang="zh-CN" altLang="en-US" sz="2400" b="0" dirty="0">
              <a:solidFill>
                <a:schemeClr val="tx1"/>
              </a:solidFill>
            </a:endParaRPr>
          </a:p>
        </p:txBody>
      </p:sp>
      <p:sp>
        <p:nvSpPr>
          <p:cNvPr id="26" name="矩形 25"/>
          <p:cNvSpPr/>
          <p:nvPr/>
        </p:nvSpPr>
        <p:spPr>
          <a:xfrm>
            <a:off x="7340394" y="2977498"/>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(4,d)</a:t>
            </a:r>
            <a:endParaRPr lang="zh-CN" altLang="en-US" sz="2400" b="0" dirty="0">
              <a:solidFill>
                <a:schemeClr val="tx1"/>
              </a:solidFill>
            </a:endParaRPr>
          </a:p>
        </p:txBody>
      </p:sp>
      <p:sp>
        <p:nvSpPr>
          <p:cNvPr id="27" name="矩形 26"/>
          <p:cNvSpPr/>
          <p:nvPr/>
        </p:nvSpPr>
        <p:spPr>
          <a:xfrm>
            <a:off x="4390730"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(3,e)</a:t>
            </a:r>
            <a:endParaRPr lang="zh-CN" altLang="en-US" sz="2400" b="0" dirty="0">
              <a:solidFill>
                <a:schemeClr val="tx1"/>
              </a:solidFill>
            </a:endParaRPr>
          </a:p>
        </p:txBody>
      </p:sp>
      <p:sp>
        <p:nvSpPr>
          <p:cNvPr id="28" name="矩形 27"/>
          <p:cNvSpPr/>
          <p:nvPr/>
        </p:nvSpPr>
        <p:spPr>
          <a:xfrm>
            <a:off x="5373953"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(3,f)</a:t>
            </a:r>
            <a:endParaRPr lang="zh-CN" altLang="en-US" sz="2400" b="0" dirty="0">
              <a:solidFill>
                <a:schemeClr val="tx1"/>
              </a:solidFill>
            </a:endParaRPr>
          </a:p>
        </p:txBody>
      </p:sp>
      <p:sp>
        <p:nvSpPr>
          <p:cNvPr id="29" name="矩形 28"/>
          <p:cNvSpPr/>
          <p:nvPr/>
        </p:nvSpPr>
        <p:spPr>
          <a:xfrm>
            <a:off x="6357175" y="3590977"/>
            <a:ext cx="983222" cy="438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(4,e)</a:t>
            </a:r>
            <a:endParaRPr lang="zh-CN" altLang="en-US" sz="2400" b="0" dirty="0">
              <a:solidFill>
                <a:schemeClr val="tx1"/>
              </a:solidFill>
            </a:endParaRPr>
          </a:p>
        </p:txBody>
      </p:sp>
      <p:sp>
        <p:nvSpPr>
          <p:cNvPr id="30" name="矩形 29"/>
          <p:cNvSpPr/>
          <p:nvPr/>
        </p:nvSpPr>
        <p:spPr>
          <a:xfrm>
            <a:off x="7340394" y="3590977"/>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(4,f)</a:t>
            </a:r>
            <a:endParaRPr lang="zh-CN" altLang="en-US" sz="2400" b="0" dirty="0">
              <a:solidFill>
                <a:schemeClr val="tx1"/>
              </a:solidFill>
            </a:endParaRPr>
          </a:p>
        </p:txBody>
      </p:sp>
      <p:sp>
        <p:nvSpPr>
          <p:cNvPr id="31" name="椭圆 30"/>
          <p:cNvSpPr/>
          <p:nvPr/>
        </p:nvSpPr>
        <p:spPr>
          <a:xfrm>
            <a:off x="7504268" y="3503344"/>
            <a:ext cx="737417" cy="701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endParaRPr lang="zh-CN" altLang="en-US"/>
          </a:p>
        </p:txBody>
      </p:sp>
      <p:sp>
        <p:nvSpPr>
          <p:cNvPr id="32" name="TextBox 31"/>
          <p:cNvSpPr txBox="1"/>
          <p:nvPr/>
        </p:nvSpPr>
        <p:spPr>
          <a:xfrm>
            <a:off x="5196615" y="4077057"/>
            <a:ext cx="327741" cy="370099"/>
          </a:xfrm>
          <a:prstGeom prst="rect">
            <a:avLst/>
          </a:prstGeom>
          <a:noFill/>
        </p:spPr>
        <p:txBody>
          <a:bodyPr wrap="square" lIns="61722" tIns="30860" rIns="61722" bIns="30860" rtlCol="0">
            <a:spAutoFit/>
          </a:bodyPr>
          <a:lstStyle/>
          <a:p>
            <a:r>
              <a:rPr lang="en-US" altLang="zh-CN" sz="2000" b="0" dirty="0" smtClean="0"/>
              <a:t>3</a:t>
            </a:r>
            <a:endParaRPr lang="zh-CN" altLang="en-US" sz="2000" b="0" dirty="0"/>
          </a:p>
        </p:txBody>
      </p:sp>
      <p:sp>
        <p:nvSpPr>
          <p:cNvPr id="33" name="TextBox 32"/>
          <p:cNvSpPr txBox="1"/>
          <p:nvPr/>
        </p:nvSpPr>
        <p:spPr>
          <a:xfrm>
            <a:off x="1268805" y="4090875"/>
            <a:ext cx="1720640" cy="431654"/>
          </a:xfrm>
          <a:prstGeom prst="rect">
            <a:avLst/>
          </a:prstGeom>
          <a:noFill/>
        </p:spPr>
        <p:txBody>
          <a:bodyPr wrap="square" lIns="61722" tIns="30860" rIns="61722" bIns="30860" rtlCol="0">
            <a:spAutoFit/>
          </a:bodyPr>
          <a:lstStyle/>
          <a:p>
            <a:r>
              <a:rPr lang="en-US" altLang="zh-CN" sz="2400" b="1" dirty="0"/>
              <a:t>Clock</a:t>
            </a:r>
            <a:endParaRPr lang="zh-CN" altLang="en-US" sz="2000" b="1" dirty="0"/>
          </a:p>
        </p:txBody>
      </p:sp>
      <p:cxnSp>
        <p:nvCxnSpPr>
          <p:cNvPr id="34" name="直接连接符 33"/>
          <p:cNvCxnSpPr/>
          <p:nvPr/>
        </p:nvCxnSpPr>
        <p:spPr>
          <a:xfrm>
            <a:off x="8323619" y="2264490"/>
            <a:ext cx="0" cy="210335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385000" y="2235426"/>
            <a:ext cx="0" cy="2103351"/>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347350" y="2235426"/>
            <a:ext cx="0" cy="213241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10401" y="4077057"/>
            <a:ext cx="327741" cy="370099"/>
          </a:xfrm>
          <a:prstGeom prst="rect">
            <a:avLst/>
          </a:prstGeom>
          <a:noFill/>
        </p:spPr>
        <p:txBody>
          <a:bodyPr wrap="square" lIns="61722" tIns="30860" rIns="61722" bIns="30860" rtlCol="0">
            <a:spAutoFit/>
          </a:bodyPr>
          <a:lstStyle/>
          <a:p>
            <a:r>
              <a:rPr lang="en-US" altLang="zh-CN" sz="2000" b="0" dirty="0" smtClean="0"/>
              <a:t>4</a:t>
            </a:r>
            <a:endParaRPr lang="zh-CN" altLang="en-US" sz="2000" b="0" dirty="0"/>
          </a:p>
        </p:txBody>
      </p:sp>
      <p:cxnSp>
        <p:nvCxnSpPr>
          <p:cNvPr id="39" name="直接箭头连接符 38"/>
          <p:cNvCxnSpPr/>
          <p:nvPr/>
        </p:nvCxnSpPr>
        <p:spPr>
          <a:xfrm flipH="1">
            <a:off x="4333564" y="2138498"/>
            <a:ext cx="4027572" cy="0"/>
          </a:xfrm>
          <a:prstGeom prst="straightConnector1">
            <a:avLst/>
          </a:prstGeom>
          <a:ln w="38100">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484299" y="1663702"/>
            <a:ext cx="2513980" cy="431655"/>
          </a:xfrm>
          <a:prstGeom prst="rect">
            <a:avLst/>
          </a:prstGeom>
          <a:noFill/>
        </p:spPr>
        <p:txBody>
          <a:bodyPr wrap="square" lIns="61722" tIns="30860" rIns="61722" bIns="30860" rtlCol="0">
            <a:spAutoFit/>
          </a:bodyPr>
          <a:lstStyle/>
          <a:p>
            <a:r>
              <a:rPr lang="en-US" altLang="zh-CN" sz="2400" b="1" dirty="0" smtClean="0"/>
              <a:t>Slack of 1 clock</a:t>
            </a:r>
            <a:endParaRPr lang="zh-CN" altLang="en-US" sz="2400" b="1" dirty="0"/>
          </a:p>
        </p:txBody>
      </p:sp>
      <p:sp>
        <p:nvSpPr>
          <p:cNvPr id="41" name="矩形 40"/>
          <p:cNvSpPr/>
          <p:nvPr/>
        </p:nvSpPr>
        <p:spPr>
          <a:xfrm>
            <a:off x="1961979" y="2364024"/>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2" name="矩形 41"/>
          <p:cNvSpPr/>
          <p:nvPr/>
        </p:nvSpPr>
        <p:spPr>
          <a:xfrm>
            <a:off x="2419017" y="2363118"/>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(2,a)</a:t>
            </a:r>
            <a:endParaRPr lang="zh-CN" altLang="en-US" sz="2400" b="0" dirty="0">
              <a:solidFill>
                <a:schemeClr val="tx1"/>
              </a:solidFill>
            </a:endParaRPr>
          </a:p>
        </p:txBody>
      </p:sp>
      <p:sp>
        <p:nvSpPr>
          <p:cNvPr id="43" name="矩形 42"/>
          <p:cNvSpPr/>
          <p:nvPr/>
        </p:nvSpPr>
        <p:spPr>
          <a:xfrm>
            <a:off x="1961798" y="29763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4" name="矩形 43"/>
          <p:cNvSpPr/>
          <p:nvPr/>
        </p:nvSpPr>
        <p:spPr>
          <a:xfrm>
            <a:off x="2418836" y="2975394"/>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(2,c)</a:t>
            </a:r>
            <a:endParaRPr lang="zh-CN" altLang="en-US" sz="2400" b="0" dirty="0">
              <a:solidFill>
                <a:schemeClr val="tx1"/>
              </a:solidFill>
            </a:endParaRPr>
          </a:p>
        </p:txBody>
      </p:sp>
      <p:sp>
        <p:nvSpPr>
          <p:cNvPr id="45" name="矩形 44"/>
          <p:cNvSpPr/>
          <p:nvPr/>
        </p:nvSpPr>
        <p:spPr>
          <a:xfrm>
            <a:off x="1961979" y="3592800"/>
            <a:ext cx="455094"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a:t>
            </a:r>
            <a:endParaRPr lang="zh-CN" altLang="en-US" sz="2400" b="0" dirty="0">
              <a:solidFill>
                <a:schemeClr val="tx1"/>
              </a:solidFill>
            </a:endParaRPr>
          </a:p>
        </p:txBody>
      </p:sp>
      <p:sp>
        <p:nvSpPr>
          <p:cNvPr id="46" name="矩形 45"/>
          <p:cNvSpPr/>
          <p:nvPr/>
        </p:nvSpPr>
        <p:spPr>
          <a:xfrm>
            <a:off x="2419017" y="3592800"/>
            <a:ext cx="983222" cy="438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1722" tIns="30860" rIns="61722" bIns="30860" rtlCol="0" anchor="ctr"/>
          <a:lstStyle/>
          <a:p>
            <a:pPr algn="ctr"/>
            <a:r>
              <a:rPr lang="en-US" altLang="zh-CN" sz="2400" b="0" dirty="0" smtClean="0">
                <a:solidFill>
                  <a:schemeClr val="tx1"/>
                </a:solidFill>
              </a:rPr>
              <a:t>(2,e)</a:t>
            </a:r>
            <a:endParaRPr lang="zh-CN" altLang="en-US" sz="2400" b="0" dirty="0">
              <a:solidFill>
                <a:schemeClr val="tx1"/>
              </a:solidFill>
            </a:endParaRPr>
          </a:p>
        </p:txBody>
      </p:sp>
      <p:sp>
        <p:nvSpPr>
          <p:cNvPr id="38" name="矩形 37"/>
          <p:cNvSpPr/>
          <p:nvPr/>
        </p:nvSpPr>
        <p:spPr>
          <a:xfrm>
            <a:off x="1927964" y="2332354"/>
            <a:ext cx="95895" cy="1744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a:off x="2422850" y="2254476"/>
            <a:ext cx="0" cy="2103351"/>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par>
                                <p:cTn id="8" presetID="22" presetClass="entr" presetSubtype="1"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par>
                                <p:cTn id="11" presetID="22" presetClass="entr" presetSubtype="1"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1"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up)">
                                      <p:cBhvr>
                                        <p:cTn id="16" dur="500"/>
                                        <p:tgtEl>
                                          <p:spTgt spid="47"/>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500"/>
                                        <p:tgtEl>
                                          <p:spTgt spid="40"/>
                                        </p:tgtEl>
                                      </p:cBhvr>
                                    </p:animEffect>
                                  </p:childTnLst>
                                </p:cTn>
                              </p:par>
                              <p:par>
                                <p:cTn id="33" presetID="22" presetClass="entr" presetSubtype="2"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par>
                                <p:cTn id="36" presetID="1" presetClass="emph" presetSubtype="2" fill="hold" nodeType="withEffect">
                                  <p:stCondLst>
                                    <p:cond delay="0"/>
                                  </p:stCondLst>
                                  <p:childTnLst>
                                    <p:animClr clrSpc="rgb">
                                      <p:cBhvr>
                                        <p:cTn id="37" dur="500" fill="hold"/>
                                        <p:tgtEl>
                                          <p:spTgt spid="22"/>
                                        </p:tgtEl>
                                        <p:attrNameLst>
                                          <p:attrName>fillcolor</p:attrName>
                                        </p:attrNameLst>
                                      </p:cBhvr>
                                      <p:to>
                                        <a:schemeClr val="folHlink"/>
                                      </p:to>
                                    </p:animClr>
                                    <p:set>
                                      <p:cBhvr>
                                        <p:cTn id="38" dur="500" fill="hold"/>
                                        <p:tgtEl>
                                          <p:spTgt spid="22"/>
                                        </p:tgtEl>
                                        <p:attrNameLst>
                                          <p:attrName>fill.type</p:attrName>
                                        </p:attrNameLst>
                                      </p:cBhvr>
                                      <p:to>
                                        <p:strVal val="solid"/>
                                      </p:to>
                                    </p:set>
                                    <p:set>
                                      <p:cBhvr>
                                        <p:cTn id="39" dur="500" fill="hold"/>
                                        <p:tgtEl>
                                          <p:spTgt spid="22"/>
                                        </p:tgtEl>
                                        <p:attrNameLst>
                                          <p:attrName>fill.on</p:attrName>
                                        </p:attrNameLst>
                                      </p:cBhvr>
                                      <p:to>
                                        <p:strVal val="true"/>
                                      </p:to>
                                    </p:set>
                                  </p:childTnLst>
                                </p:cTn>
                              </p:par>
                              <p:par>
                                <p:cTn id="40" presetID="1" presetClass="emph" presetSubtype="2" fill="hold" nodeType="withEffect">
                                  <p:stCondLst>
                                    <p:cond delay="0"/>
                                  </p:stCondLst>
                                  <p:childTnLst>
                                    <p:animClr clrSpc="rgb">
                                      <p:cBhvr>
                                        <p:cTn id="41" dur="500" fill="hold"/>
                                        <p:tgtEl>
                                          <p:spTgt spid="21"/>
                                        </p:tgtEl>
                                        <p:attrNameLst>
                                          <p:attrName>fillcolor</p:attrName>
                                        </p:attrNameLst>
                                      </p:cBhvr>
                                      <p:to>
                                        <a:schemeClr val="folHlink"/>
                                      </p:to>
                                    </p:animClr>
                                    <p:set>
                                      <p:cBhvr>
                                        <p:cTn id="42" dur="500" fill="hold"/>
                                        <p:tgtEl>
                                          <p:spTgt spid="21"/>
                                        </p:tgtEl>
                                        <p:attrNameLst>
                                          <p:attrName>fill.type</p:attrName>
                                        </p:attrNameLst>
                                      </p:cBhvr>
                                      <p:to>
                                        <p:strVal val="solid"/>
                                      </p:to>
                                    </p:set>
                                    <p:set>
                                      <p:cBhvr>
                                        <p:cTn id="43" dur="500" fill="hold"/>
                                        <p:tgtEl>
                                          <p:spTgt spid="21"/>
                                        </p:tgtEl>
                                        <p:attrNameLst>
                                          <p:attrName>fill.on</p:attrName>
                                        </p:attrNameLst>
                                      </p:cBhvr>
                                      <p:to>
                                        <p:strVal val="true"/>
                                      </p:to>
                                    </p:set>
                                  </p:childTnLst>
                                </p:cTn>
                              </p:par>
                              <p:par>
                                <p:cTn id="44" presetID="1" presetClass="emph" presetSubtype="2" fill="hold" nodeType="withEffect">
                                  <p:stCondLst>
                                    <p:cond delay="0"/>
                                  </p:stCondLst>
                                  <p:childTnLst>
                                    <p:animClr clrSpc="rgb">
                                      <p:cBhvr>
                                        <p:cTn id="45" dur="500" fill="hold"/>
                                        <p:tgtEl>
                                          <p:spTgt spid="25"/>
                                        </p:tgtEl>
                                        <p:attrNameLst>
                                          <p:attrName>fillcolor</p:attrName>
                                        </p:attrNameLst>
                                      </p:cBhvr>
                                      <p:to>
                                        <a:schemeClr val="folHlink"/>
                                      </p:to>
                                    </p:animClr>
                                    <p:set>
                                      <p:cBhvr>
                                        <p:cTn id="46" dur="500" fill="hold"/>
                                        <p:tgtEl>
                                          <p:spTgt spid="25"/>
                                        </p:tgtEl>
                                        <p:attrNameLst>
                                          <p:attrName>fill.type</p:attrName>
                                        </p:attrNameLst>
                                      </p:cBhvr>
                                      <p:to>
                                        <p:strVal val="solid"/>
                                      </p:to>
                                    </p:set>
                                    <p:set>
                                      <p:cBhvr>
                                        <p:cTn id="47" dur="500" fill="hold"/>
                                        <p:tgtEl>
                                          <p:spTgt spid="25"/>
                                        </p:tgtEl>
                                        <p:attrNameLst>
                                          <p:attrName>fill.on</p:attrName>
                                        </p:attrNameLst>
                                      </p:cBhvr>
                                      <p:to>
                                        <p:strVal val="true"/>
                                      </p:to>
                                    </p:set>
                                  </p:childTnLst>
                                </p:cTn>
                              </p:par>
                              <p:par>
                                <p:cTn id="48" presetID="1" presetClass="emph" presetSubtype="2" fill="hold" nodeType="withEffect">
                                  <p:stCondLst>
                                    <p:cond delay="0"/>
                                  </p:stCondLst>
                                  <p:childTnLst>
                                    <p:animClr clrSpc="rgb">
                                      <p:cBhvr>
                                        <p:cTn id="49" dur="500" fill="hold"/>
                                        <p:tgtEl>
                                          <p:spTgt spid="26"/>
                                        </p:tgtEl>
                                        <p:attrNameLst>
                                          <p:attrName>fillcolor</p:attrName>
                                        </p:attrNameLst>
                                      </p:cBhvr>
                                      <p:to>
                                        <a:schemeClr val="folHlink"/>
                                      </p:to>
                                    </p:animClr>
                                    <p:set>
                                      <p:cBhvr>
                                        <p:cTn id="50" dur="500" fill="hold"/>
                                        <p:tgtEl>
                                          <p:spTgt spid="26"/>
                                        </p:tgtEl>
                                        <p:attrNameLst>
                                          <p:attrName>fill.type</p:attrName>
                                        </p:attrNameLst>
                                      </p:cBhvr>
                                      <p:to>
                                        <p:strVal val="solid"/>
                                      </p:to>
                                    </p:set>
                                    <p:set>
                                      <p:cBhvr>
                                        <p:cTn id="51" dur="500" fill="hold"/>
                                        <p:tgtEl>
                                          <p:spTgt spid="26"/>
                                        </p:tgtEl>
                                        <p:attrNameLst>
                                          <p:attrName>fill.on</p:attrName>
                                        </p:attrNameLst>
                                      </p:cBhvr>
                                      <p:to>
                                        <p:strVal val="true"/>
                                      </p:to>
                                    </p:set>
                                  </p:childTnLst>
                                </p:cTn>
                              </p:par>
                              <p:par>
                                <p:cTn id="52" presetID="1" presetClass="emph" presetSubtype="2" fill="hold" nodeType="withEffect">
                                  <p:stCondLst>
                                    <p:cond delay="0"/>
                                  </p:stCondLst>
                                  <p:childTnLst>
                                    <p:animClr clrSpc="rgb">
                                      <p:cBhvr>
                                        <p:cTn id="53" dur="500" fill="hold"/>
                                        <p:tgtEl>
                                          <p:spTgt spid="29"/>
                                        </p:tgtEl>
                                        <p:attrNameLst>
                                          <p:attrName>fillcolor</p:attrName>
                                        </p:attrNameLst>
                                      </p:cBhvr>
                                      <p:to>
                                        <a:schemeClr val="folHlink"/>
                                      </p:to>
                                    </p:animClr>
                                    <p:set>
                                      <p:cBhvr>
                                        <p:cTn id="54" dur="500" fill="hold"/>
                                        <p:tgtEl>
                                          <p:spTgt spid="29"/>
                                        </p:tgtEl>
                                        <p:attrNameLst>
                                          <p:attrName>fill.type</p:attrName>
                                        </p:attrNameLst>
                                      </p:cBhvr>
                                      <p:to>
                                        <p:strVal val="solid"/>
                                      </p:to>
                                    </p:set>
                                    <p:set>
                                      <p:cBhvr>
                                        <p:cTn id="55" dur="500" fill="hold"/>
                                        <p:tgtEl>
                                          <p:spTgt spid="29"/>
                                        </p:tgtEl>
                                        <p:attrNameLst>
                                          <p:attrName>fill.on</p:attrName>
                                        </p:attrNameLst>
                                      </p:cBhvr>
                                      <p:to>
                                        <p:strVal val="true"/>
                                      </p:to>
                                    </p:set>
                                  </p:childTnLst>
                                </p:cTn>
                              </p:par>
                              <p:par>
                                <p:cTn id="56" presetID="1" presetClass="emph" presetSubtype="2" fill="hold" nodeType="withEffect">
                                  <p:stCondLst>
                                    <p:cond delay="0"/>
                                  </p:stCondLst>
                                  <p:childTnLst>
                                    <p:animClr clrSpc="rgb">
                                      <p:cBhvr>
                                        <p:cTn id="57" dur="500" fill="hold"/>
                                        <p:tgtEl>
                                          <p:spTgt spid="28"/>
                                        </p:tgtEl>
                                        <p:attrNameLst>
                                          <p:attrName>fillcolor</p:attrName>
                                        </p:attrNameLst>
                                      </p:cBhvr>
                                      <p:to>
                                        <a:schemeClr val="folHlink"/>
                                      </p:to>
                                    </p:animClr>
                                    <p:set>
                                      <p:cBhvr>
                                        <p:cTn id="58" dur="500" fill="hold"/>
                                        <p:tgtEl>
                                          <p:spTgt spid="28"/>
                                        </p:tgtEl>
                                        <p:attrNameLst>
                                          <p:attrName>fill.type</p:attrName>
                                        </p:attrNameLst>
                                      </p:cBhvr>
                                      <p:to>
                                        <p:strVal val="solid"/>
                                      </p:to>
                                    </p:set>
                                    <p:set>
                                      <p:cBhvr>
                                        <p:cTn id="59" dur="500" fill="hold"/>
                                        <p:tgtEl>
                                          <p:spTgt spid="28"/>
                                        </p:tgtEl>
                                        <p:attrNameLst>
                                          <p:attrName>fill.on</p:attrName>
                                        </p:attrNameLst>
                                      </p:cBhvr>
                                      <p:to>
                                        <p:strVal val="true"/>
                                      </p:to>
                                    </p:set>
                                  </p:childTnLst>
                                </p:cTn>
                              </p:par>
                              <p:par>
                                <p:cTn id="60" presetID="1" presetClass="emph" presetSubtype="2" fill="hold" nodeType="withEffect">
                                  <p:stCondLst>
                                    <p:cond delay="0"/>
                                  </p:stCondLst>
                                  <p:childTnLst>
                                    <p:animClr clrSpc="rgb">
                                      <p:cBhvr>
                                        <p:cTn id="61" dur="500" fill="hold"/>
                                        <p:tgtEl>
                                          <p:spTgt spid="24"/>
                                        </p:tgtEl>
                                        <p:attrNameLst>
                                          <p:attrName>fillcolor</p:attrName>
                                        </p:attrNameLst>
                                      </p:cBhvr>
                                      <p:to>
                                        <a:schemeClr val="folHlink"/>
                                      </p:to>
                                    </p:animClr>
                                    <p:set>
                                      <p:cBhvr>
                                        <p:cTn id="62" dur="500" fill="hold"/>
                                        <p:tgtEl>
                                          <p:spTgt spid="24"/>
                                        </p:tgtEl>
                                        <p:attrNameLst>
                                          <p:attrName>fill.type</p:attrName>
                                        </p:attrNameLst>
                                      </p:cBhvr>
                                      <p:to>
                                        <p:strVal val="solid"/>
                                      </p:to>
                                    </p:set>
                                    <p:set>
                                      <p:cBhvr>
                                        <p:cTn id="63" dur="500" fill="hold"/>
                                        <p:tgtEl>
                                          <p:spTgt spid="24"/>
                                        </p:tgtEl>
                                        <p:attrNameLst>
                                          <p:attrName>fill.on</p:attrName>
                                        </p:attrNameLst>
                                      </p:cBhvr>
                                      <p:to>
                                        <p:strVal val="true"/>
                                      </p:to>
                                    </p:set>
                                  </p:childTnLst>
                                </p:cTn>
                              </p:par>
                              <p:par>
                                <p:cTn id="64" presetID="1" presetClass="emph" presetSubtype="2" fill="hold" nodeType="withEffect">
                                  <p:stCondLst>
                                    <p:cond delay="0"/>
                                  </p:stCondLst>
                                  <p:childTnLst>
                                    <p:animClr clrSpc="rgb">
                                      <p:cBhvr>
                                        <p:cTn id="65" dur="500" fill="hold"/>
                                        <p:tgtEl>
                                          <p:spTgt spid="20"/>
                                        </p:tgtEl>
                                        <p:attrNameLst>
                                          <p:attrName>fillcolor</p:attrName>
                                        </p:attrNameLst>
                                      </p:cBhvr>
                                      <p:to>
                                        <a:schemeClr val="folHlink"/>
                                      </p:to>
                                    </p:animClr>
                                    <p:set>
                                      <p:cBhvr>
                                        <p:cTn id="66" dur="500" fill="hold"/>
                                        <p:tgtEl>
                                          <p:spTgt spid="20"/>
                                        </p:tgtEl>
                                        <p:attrNameLst>
                                          <p:attrName>fill.type</p:attrName>
                                        </p:attrNameLst>
                                      </p:cBhvr>
                                      <p:to>
                                        <p:strVal val="solid"/>
                                      </p:to>
                                    </p:set>
                                    <p:set>
                                      <p:cBhvr>
                                        <p:cTn id="67" dur="500" fill="hold"/>
                                        <p:tgtEl>
                                          <p:spTgt spid="20"/>
                                        </p:tgtEl>
                                        <p:attrNameLst>
                                          <p:attrName>fill.on</p:attrName>
                                        </p:attrNameLst>
                                      </p:cBhvr>
                                      <p:to>
                                        <p:strVal val="true"/>
                                      </p:to>
                                    </p:set>
                                  </p:childTnLst>
                                </p:cTn>
                              </p:par>
                              <p:par>
                                <p:cTn id="68" presetID="1" presetClass="emph" presetSubtype="2" fill="hold" nodeType="withEffect">
                                  <p:stCondLst>
                                    <p:cond delay="0"/>
                                  </p:stCondLst>
                                  <p:childTnLst>
                                    <p:animClr clrSpc="rgb">
                                      <p:cBhvr>
                                        <p:cTn id="69" dur="500" fill="hold"/>
                                        <p:tgtEl>
                                          <p:spTgt spid="19"/>
                                        </p:tgtEl>
                                        <p:attrNameLst>
                                          <p:attrName>fillcolor</p:attrName>
                                        </p:attrNameLst>
                                      </p:cBhvr>
                                      <p:to>
                                        <a:schemeClr val="folHlink"/>
                                      </p:to>
                                    </p:animClr>
                                    <p:set>
                                      <p:cBhvr>
                                        <p:cTn id="70" dur="500" fill="hold"/>
                                        <p:tgtEl>
                                          <p:spTgt spid="19"/>
                                        </p:tgtEl>
                                        <p:attrNameLst>
                                          <p:attrName>fill.type</p:attrName>
                                        </p:attrNameLst>
                                      </p:cBhvr>
                                      <p:to>
                                        <p:strVal val="solid"/>
                                      </p:to>
                                    </p:set>
                                    <p:set>
                                      <p:cBhvr>
                                        <p:cTn id="71" dur="500" fill="hold"/>
                                        <p:tgtEl>
                                          <p:spTgt spid="19"/>
                                        </p:tgtEl>
                                        <p:attrNameLst>
                                          <p:attrName>fill.on</p:attrName>
                                        </p:attrNameLst>
                                      </p:cBhvr>
                                      <p:to>
                                        <p:strVal val="true"/>
                                      </p:to>
                                    </p:set>
                                  </p:childTnLst>
                                </p:cTn>
                              </p:par>
                              <p:par>
                                <p:cTn id="72" presetID="1" presetClass="emph" presetSubtype="2" fill="hold" nodeType="withEffect">
                                  <p:stCondLst>
                                    <p:cond delay="0"/>
                                  </p:stCondLst>
                                  <p:childTnLst>
                                    <p:animClr clrSpc="rgb">
                                      <p:cBhvr>
                                        <p:cTn id="73" dur="500" fill="hold"/>
                                        <p:tgtEl>
                                          <p:spTgt spid="23"/>
                                        </p:tgtEl>
                                        <p:attrNameLst>
                                          <p:attrName>fillcolor</p:attrName>
                                        </p:attrNameLst>
                                      </p:cBhvr>
                                      <p:to>
                                        <a:schemeClr val="folHlink"/>
                                      </p:to>
                                    </p:animClr>
                                    <p:set>
                                      <p:cBhvr>
                                        <p:cTn id="74" dur="500" fill="hold"/>
                                        <p:tgtEl>
                                          <p:spTgt spid="23"/>
                                        </p:tgtEl>
                                        <p:attrNameLst>
                                          <p:attrName>fill.type</p:attrName>
                                        </p:attrNameLst>
                                      </p:cBhvr>
                                      <p:to>
                                        <p:strVal val="solid"/>
                                      </p:to>
                                    </p:set>
                                    <p:set>
                                      <p:cBhvr>
                                        <p:cTn id="75" dur="500" fill="hold"/>
                                        <p:tgtEl>
                                          <p:spTgt spid="23"/>
                                        </p:tgtEl>
                                        <p:attrNameLst>
                                          <p:attrName>fill.on</p:attrName>
                                        </p:attrNameLst>
                                      </p:cBhvr>
                                      <p:to>
                                        <p:strVal val="true"/>
                                      </p:to>
                                    </p:set>
                                  </p:childTnLst>
                                </p:cTn>
                              </p:par>
                              <p:par>
                                <p:cTn id="76" presetID="1" presetClass="emph" presetSubtype="2" fill="hold" nodeType="withEffect">
                                  <p:stCondLst>
                                    <p:cond delay="0"/>
                                  </p:stCondLst>
                                  <p:childTnLst>
                                    <p:animClr clrSpc="rgb">
                                      <p:cBhvr>
                                        <p:cTn id="77" dur="500" fill="hold"/>
                                        <p:tgtEl>
                                          <p:spTgt spid="27"/>
                                        </p:tgtEl>
                                        <p:attrNameLst>
                                          <p:attrName>fillcolor</p:attrName>
                                        </p:attrNameLst>
                                      </p:cBhvr>
                                      <p:to>
                                        <a:schemeClr val="folHlink"/>
                                      </p:to>
                                    </p:animClr>
                                    <p:set>
                                      <p:cBhvr>
                                        <p:cTn id="78" dur="500" fill="hold"/>
                                        <p:tgtEl>
                                          <p:spTgt spid="27"/>
                                        </p:tgtEl>
                                        <p:attrNameLst>
                                          <p:attrName>fill.type</p:attrName>
                                        </p:attrNameLst>
                                      </p:cBhvr>
                                      <p:to>
                                        <p:strVal val="solid"/>
                                      </p:to>
                                    </p:set>
                                    <p:set>
                                      <p:cBhvr>
                                        <p:cTn id="79" dur="500" fill="hold"/>
                                        <p:tgtEl>
                                          <p:spTgt spid="27"/>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1" grpId="0" animBg="1"/>
      <p:bldP spid="32" grpId="0"/>
      <p:bldP spid="37"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Bulk Synchronous Parallel</a:t>
            </a:r>
            <a:endParaRPr lang="zh-CN" altLang="en-US" dirty="0"/>
          </a:p>
        </p:txBody>
      </p:sp>
      <p:sp>
        <p:nvSpPr>
          <p:cNvPr id="3" name="内容占位符 2"/>
          <p:cNvSpPr>
            <a:spLocks noGrp="1"/>
          </p:cNvSpPr>
          <p:nvPr>
            <p:ph idx="1"/>
          </p:nvPr>
        </p:nvSpPr>
        <p:spPr/>
        <p:txBody>
          <a:bodyPr/>
          <a:lstStyle/>
          <a:p>
            <a:r>
              <a:rPr lang="en-US" altLang="zh-CN" dirty="0" smtClean="0"/>
              <a:t>Bulk Synchronous Parallel (BSP)</a:t>
            </a:r>
          </a:p>
          <a:p>
            <a:pPr lvl="1"/>
            <a:r>
              <a:rPr lang="en-US" altLang="zh-CN" dirty="0" smtClean="0"/>
              <a:t>Common approach to parallelizing</a:t>
            </a:r>
          </a:p>
          <a:p>
            <a:pPr lvl="1"/>
            <a:r>
              <a:rPr lang="en-US" altLang="zh-CN" dirty="0" smtClean="0"/>
              <a:t>A barrier every a fixed amount of work</a:t>
            </a:r>
          </a:p>
          <a:p>
            <a:pPr lvl="2"/>
            <a:r>
              <a:rPr lang="en-US" altLang="zh-CN" dirty="0" smtClean="0"/>
              <a:t>Define this fixed amount of work as one </a:t>
            </a:r>
            <a:r>
              <a:rPr lang="en-US" altLang="zh-CN" b="1" dirty="0" smtClean="0">
                <a:solidFill>
                  <a:srgbClr val="FF0000"/>
                </a:solidFill>
              </a:rPr>
              <a:t>clock</a:t>
            </a:r>
          </a:p>
          <a:p>
            <a:pPr lvl="2"/>
            <a:r>
              <a:rPr lang="en-US" altLang="zh-CN" dirty="0" smtClean="0"/>
              <a:t>In ML apps, often one iteration over input data</a:t>
            </a:r>
          </a:p>
          <a:p>
            <a:pPr lvl="2"/>
            <a:r>
              <a:rPr lang="en-US" altLang="zh-CN" dirty="0" smtClean="0"/>
              <a:t>Clock represents work, not time</a:t>
            </a:r>
          </a:p>
          <a:p>
            <a:pPr lvl="1"/>
            <a:r>
              <a:rPr lang="en-US" altLang="zh-CN" dirty="0" smtClean="0"/>
              <a:t>Threads compute on the states from the last clock</a:t>
            </a:r>
          </a:p>
          <a:p>
            <a:pPr lvl="2"/>
            <a:r>
              <a:rPr lang="en-US" altLang="zh-CN" dirty="0" smtClean="0"/>
              <a:t>Updates during current clock not visible</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8</a:t>
            </a:fld>
            <a:endParaRPr lang="en-US" altLang="zh-CN"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Data Staleness</a:t>
            </a:r>
            <a:endParaRPr lang="zh-CN" altLang="en-US" dirty="0"/>
          </a:p>
        </p:txBody>
      </p:sp>
      <p:sp>
        <p:nvSpPr>
          <p:cNvPr id="3" name="内容占位符 2"/>
          <p:cNvSpPr>
            <a:spLocks noGrp="1"/>
          </p:cNvSpPr>
          <p:nvPr>
            <p:ph idx="1"/>
          </p:nvPr>
        </p:nvSpPr>
        <p:spPr/>
        <p:txBody>
          <a:bodyPr/>
          <a:lstStyle/>
          <a:p>
            <a:r>
              <a:rPr lang="en-US" altLang="zh-CN" dirty="0" smtClean="0"/>
              <a:t>In BSP, threads can see "out-of-date" values</a:t>
            </a:r>
          </a:p>
          <a:p>
            <a:pPr lvl="1"/>
            <a:r>
              <a:rPr lang="en-US" altLang="zh-CN" dirty="0" smtClean="0"/>
              <a:t>May not see others' updates right away</a:t>
            </a:r>
          </a:p>
          <a:p>
            <a:r>
              <a:rPr lang="en-US" altLang="zh-CN" dirty="0" smtClean="0"/>
              <a:t>Why allow it?  Speed!</a:t>
            </a:r>
          </a:p>
          <a:p>
            <a:pPr lvl="1"/>
            <a:r>
              <a:rPr lang="en-US" altLang="zh-CN" dirty="0" smtClean="0"/>
              <a:t>Less synchronizing among threads</a:t>
            </a:r>
          </a:p>
          <a:p>
            <a:pPr lvl="1"/>
            <a:r>
              <a:rPr lang="en-US" altLang="zh-CN" dirty="0" smtClean="0"/>
              <a:t>More using cached values</a:t>
            </a:r>
          </a:p>
          <a:p>
            <a:pPr lvl="1"/>
            <a:r>
              <a:rPr lang="en-US" altLang="zh-CN" dirty="0" smtClean="0"/>
              <a:t>More delaying and batching of updates</a:t>
            </a:r>
          </a:p>
          <a:p>
            <a:r>
              <a:rPr lang="en-US" altLang="zh-CN" dirty="0" smtClean="0"/>
              <a:t>But, too much staleness hurts convergence</a:t>
            </a:r>
          </a:p>
          <a:p>
            <a:pPr lvl="1"/>
            <a:r>
              <a:rPr lang="en-US" altLang="zh-CN" dirty="0" smtClean="0"/>
              <a:t>Important to have staleness bound</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9</a:t>
            </a:fld>
            <a:endParaRPr lang="en-US" altLang="zh-CN" sz="1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6941</TotalTime>
  <Words>8402</Words>
  <Application>Microsoft Office PowerPoint</Application>
  <PresentationFormat>全屏显示(4:3)</PresentationFormat>
  <Paragraphs>1206</Paragraphs>
  <Slides>75</Slides>
  <Notes>75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77" baseType="lpstr">
      <vt:lpstr>Default Design</vt:lpstr>
      <vt:lpstr>Graph</vt:lpstr>
      <vt:lpstr>Exploiting Bounded Staleness to Speed up Big Data Analytics</vt:lpstr>
      <vt:lpstr>Big Data Analytics</vt:lpstr>
      <vt:lpstr>Big Data Analytics</vt:lpstr>
      <vt:lpstr>Big Data Analytics</vt:lpstr>
      <vt:lpstr>Big Data Analytics</vt:lpstr>
      <vt:lpstr>Example: Topic Modeling</vt:lpstr>
      <vt:lpstr>Outline</vt:lpstr>
      <vt:lpstr>Bulk Synchronous Parallel</vt:lpstr>
      <vt:lpstr>About Data Staleness</vt:lpstr>
      <vt:lpstr>Arbitrarily-sized BSP</vt:lpstr>
      <vt:lpstr>Problem of BSP: Stragglers</vt:lpstr>
      <vt:lpstr>Stale Synchronous Parallel</vt:lpstr>
      <vt:lpstr>Data Staleness</vt:lpstr>
      <vt:lpstr>Data Staleness</vt:lpstr>
      <vt:lpstr>BSP Progress and Staleness</vt:lpstr>
      <vt:lpstr>A-BSP Progress and Staleness</vt:lpstr>
      <vt:lpstr>SSP Progress and Staleness</vt:lpstr>
      <vt:lpstr>SSP VS A-BSP</vt:lpstr>
      <vt:lpstr>Outline</vt:lpstr>
      <vt:lpstr>LazyTable</vt:lpstr>
      <vt:lpstr>LazyTable Archtecture</vt:lpstr>
      <vt:lpstr>Data Model</vt:lpstr>
      <vt:lpstr>Primary API functions</vt:lpstr>
      <vt:lpstr>Outline</vt:lpstr>
      <vt:lpstr>Experiment Setup</vt:lpstr>
      <vt:lpstr>Application Benchmark</vt:lpstr>
      <vt:lpstr>Controlling Data Staleness</vt:lpstr>
      <vt:lpstr>Staleness Increases iters/sec</vt:lpstr>
      <vt:lpstr>Staleness Increases iters/sec</vt:lpstr>
      <vt:lpstr>Staleness Increases iters/sec</vt:lpstr>
      <vt:lpstr>Staleness Increases iters/sec</vt:lpstr>
      <vt:lpstr>Staleness Increases iters/sec</vt:lpstr>
      <vt:lpstr>Staleness Reduces converge/iter</vt:lpstr>
      <vt:lpstr>Staleness Reduces converge/iter</vt:lpstr>
      <vt:lpstr>Staleness Reduces converge/iter</vt:lpstr>
      <vt:lpstr>Staleness Reduces converge/iter</vt:lpstr>
      <vt:lpstr>Staleness Reduces converge/iter</vt:lpstr>
      <vt:lpstr>Sweet Spot Balances the Two</vt:lpstr>
      <vt:lpstr>Understanding the Tradeoff</vt:lpstr>
      <vt:lpstr>Staleness Tradeoff: A-BSP</vt:lpstr>
      <vt:lpstr>Key Takeaway Insight #1</vt:lpstr>
      <vt:lpstr>Introducing Stragglers</vt:lpstr>
      <vt:lpstr>Stragglers: Delay</vt:lpstr>
      <vt:lpstr>Stragglers: Delay (Results)</vt:lpstr>
      <vt:lpstr>Stragglers: Delay (Results)</vt:lpstr>
      <vt:lpstr>Stragglers: Delay (Results)</vt:lpstr>
      <vt:lpstr>Stragglers: Delay (Results)</vt:lpstr>
      <vt:lpstr>Stragglers: Bg. Work</vt:lpstr>
      <vt:lpstr>Stragglers: Bg. Work (Results)</vt:lpstr>
      <vt:lpstr>Stragglers: Bg. Work (Results)</vt:lpstr>
      <vt:lpstr>Stragglers: Bg. Work (Results)</vt:lpstr>
      <vt:lpstr>Stragglers: Bg. Work (Results)</vt:lpstr>
      <vt:lpstr>Key Takeaway Insight #2</vt:lpstr>
      <vt:lpstr>The Cost of Increased Flexibility</vt:lpstr>
      <vt:lpstr>Key Takeaway Insight #3</vt:lpstr>
      <vt:lpstr>Conclusion</vt:lpstr>
      <vt:lpstr>References</vt:lpstr>
      <vt:lpstr>Related Work References</vt:lpstr>
      <vt:lpstr>Big Data Analytics</vt:lpstr>
      <vt:lpstr>Bulk Synchronous Parallel (Cont.)</vt:lpstr>
      <vt:lpstr>Data Staleness in A-BSP</vt:lpstr>
      <vt:lpstr>SSP VS A-BSP (Cont.)</vt:lpstr>
      <vt:lpstr>LazyTable Architecture</vt:lpstr>
      <vt:lpstr>Application Benchmark</vt:lpstr>
      <vt:lpstr>Current Applications</vt:lpstr>
      <vt:lpstr>Big Data Machine Learning</vt:lpstr>
      <vt:lpstr>ML Algorithms Tolerate Staleness</vt:lpstr>
      <vt:lpstr>LazyTable Architecture</vt:lpstr>
      <vt:lpstr>Consistency Guarantees</vt:lpstr>
      <vt:lpstr>Stragglers: Delay (Results)</vt:lpstr>
      <vt:lpstr>Stragglers: Bg. Work (Results)</vt:lpstr>
      <vt:lpstr>Stragglers: Delay (Results)</vt:lpstr>
      <vt:lpstr>Stragglers: Bg. Work (Results)</vt:lpstr>
      <vt:lpstr>BSP Progress and Staleness</vt:lpstr>
      <vt:lpstr>SSP Progress and Staleness</vt:lpstr>
    </vt:vector>
  </TitlesOfParts>
  <Company>Parallel Data Laboratory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Digney</dc:creator>
  <cp:lastModifiedBy>XG</cp:lastModifiedBy>
  <cp:revision>1092</cp:revision>
  <dcterms:created xsi:type="dcterms:W3CDTF">1999-10-15T19:11:16Z</dcterms:created>
  <dcterms:modified xsi:type="dcterms:W3CDTF">2013-11-01T20:34:46Z</dcterms:modified>
</cp:coreProperties>
</file>