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09" r:id="rId3"/>
    <p:sldId id="326" r:id="rId4"/>
    <p:sldId id="321" r:id="rId5"/>
    <p:sldId id="319" r:id="rId6"/>
    <p:sldId id="315" r:id="rId7"/>
    <p:sldId id="327" r:id="rId8"/>
    <p:sldId id="329" r:id="rId9"/>
    <p:sldId id="316" r:id="rId10"/>
    <p:sldId id="325" r:id="rId11"/>
    <p:sldId id="310" r:id="rId12"/>
    <p:sldId id="304" r:id="rId13"/>
    <p:sldId id="305" r:id="rId14"/>
    <p:sldId id="303" r:id="rId15"/>
    <p:sldId id="317" r:id="rId16"/>
    <p:sldId id="311" r:id="rId17"/>
    <p:sldId id="312" r:id="rId18"/>
    <p:sldId id="320" r:id="rId19"/>
    <p:sldId id="322" r:id="rId20"/>
    <p:sldId id="324" r:id="rId21"/>
    <p:sldId id="328" r:id="rId22"/>
    <p:sldId id="318" r:id="rId23"/>
  </p:sldIdLst>
  <p:sldSz cx="9144000" cy="6858000" type="screen4x3"/>
  <p:notesSz cx="6985000" cy="9283700"/>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9A04"/>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56168" autoAdjust="0"/>
  </p:normalViewPr>
  <p:slideViewPr>
    <p:cSldViewPr snapToGrid="0">
      <p:cViewPr varScale="1">
        <p:scale>
          <a:sx n="52" d="100"/>
          <a:sy n="52" d="100"/>
        </p:scale>
        <p:origin x="196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9" d="100"/>
          <a:sy n="69"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uihe\Dropbox\hp-lab\Research\pres\2014-08%20Internship%20Summary\analytics-examp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uihe\Dropbox\CMU\Research\2014%20Timeseries%20Analytics\results\2014-10-15%20hp%20techcon%20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uihe\Dropbox\CMU\Research\2014%20Timeseries%20Analytics\results\2014-10-17%20error%20bound%20vs%20compression%20rat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uihe\Dropbox\CMU\Research\2014%20Timeseries%20Analytics\results\2014-09-19%20window%20size%20vs%20compression%20rat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8"/>
          <c:order val="0"/>
          <c:spPr>
            <a:ln w="19050" cap="rnd">
              <a:solidFill>
                <a:schemeClr val="accent3">
                  <a:lumMod val="60000"/>
                </a:schemeClr>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Sheet1!$B$1:$B$18</c:f>
              <c:numCache>
                <c:formatCode>General</c:formatCode>
                <c:ptCount val="18"/>
                <c:pt idx="0">
                  <c:v>2</c:v>
                </c:pt>
                <c:pt idx="1">
                  <c:v>3</c:v>
                </c:pt>
                <c:pt idx="2">
                  <c:v>5</c:v>
                </c:pt>
                <c:pt idx="3">
                  <c:v>6</c:v>
                </c:pt>
                <c:pt idx="4">
                  <c:v>5</c:v>
                </c:pt>
                <c:pt idx="5">
                  <c:v>7</c:v>
                </c:pt>
                <c:pt idx="6">
                  <c:v>3</c:v>
                </c:pt>
                <c:pt idx="7">
                  <c:v>2</c:v>
                </c:pt>
                <c:pt idx="8">
                  <c:v>3</c:v>
                </c:pt>
                <c:pt idx="9">
                  <c:v>1</c:v>
                </c:pt>
                <c:pt idx="10">
                  <c:v>3</c:v>
                </c:pt>
                <c:pt idx="11">
                  <c:v>6</c:v>
                </c:pt>
                <c:pt idx="12">
                  <c:v>7</c:v>
                </c:pt>
                <c:pt idx="13">
                  <c:v>6</c:v>
                </c:pt>
                <c:pt idx="14">
                  <c:v>7</c:v>
                </c:pt>
                <c:pt idx="15">
                  <c:v>8</c:v>
                </c:pt>
                <c:pt idx="16">
                  <c:v>9</c:v>
                </c:pt>
              </c:numCache>
            </c:numRef>
          </c:yVal>
          <c:smooth val="0"/>
        </c:ser>
        <c:ser>
          <c:idx val="9"/>
          <c:order val="1"/>
          <c:spPr>
            <a:ln w="19050" cap="rnd">
              <a:solidFill>
                <a:schemeClr val="accent4">
                  <a:lumMod val="60000"/>
                </a:schemeClr>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Sheet1!$C$1:$C$17</c:f>
              <c:numCache>
                <c:formatCode>General</c:formatCode>
                <c:ptCount val="17"/>
                <c:pt idx="0">
                  <c:v>11</c:v>
                </c:pt>
                <c:pt idx="1">
                  <c:v>10</c:v>
                </c:pt>
                <c:pt idx="2">
                  <c:v>12</c:v>
                </c:pt>
                <c:pt idx="3">
                  <c:v>8</c:v>
                </c:pt>
                <c:pt idx="4">
                  <c:v>7</c:v>
                </c:pt>
                <c:pt idx="5">
                  <c:v>8</c:v>
                </c:pt>
                <c:pt idx="6">
                  <c:v>6</c:v>
                </c:pt>
                <c:pt idx="7">
                  <c:v>8</c:v>
                </c:pt>
                <c:pt idx="8">
                  <c:v>11</c:v>
                </c:pt>
                <c:pt idx="9">
                  <c:v>12</c:v>
                </c:pt>
                <c:pt idx="10">
                  <c:v>11</c:v>
                </c:pt>
                <c:pt idx="11">
                  <c:v>12</c:v>
                </c:pt>
                <c:pt idx="12">
                  <c:v>13</c:v>
                </c:pt>
                <c:pt idx="13">
                  <c:v>14</c:v>
                </c:pt>
                <c:pt idx="14">
                  <c:v>13</c:v>
                </c:pt>
                <c:pt idx="15">
                  <c:v>11</c:v>
                </c:pt>
                <c:pt idx="16">
                  <c:v>12</c:v>
                </c:pt>
              </c:numCache>
            </c:numRef>
          </c:yVal>
          <c:smooth val="0"/>
        </c:ser>
        <c:ser>
          <c:idx val="10"/>
          <c:order val="2"/>
          <c:spPr>
            <a:ln w="19050" cap="rnd">
              <a:solidFill>
                <a:schemeClr val="accent1"/>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Sheet1!$B$1:$B$18</c:f>
              <c:numCache>
                <c:formatCode>General</c:formatCode>
                <c:ptCount val="18"/>
                <c:pt idx="0">
                  <c:v>2</c:v>
                </c:pt>
                <c:pt idx="1">
                  <c:v>3</c:v>
                </c:pt>
                <c:pt idx="2">
                  <c:v>5</c:v>
                </c:pt>
                <c:pt idx="3">
                  <c:v>6</c:v>
                </c:pt>
                <c:pt idx="4">
                  <c:v>5</c:v>
                </c:pt>
                <c:pt idx="5">
                  <c:v>7</c:v>
                </c:pt>
                <c:pt idx="6">
                  <c:v>3</c:v>
                </c:pt>
                <c:pt idx="7">
                  <c:v>2</c:v>
                </c:pt>
                <c:pt idx="8">
                  <c:v>3</c:v>
                </c:pt>
                <c:pt idx="9">
                  <c:v>1</c:v>
                </c:pt>
                <c:pt idx="10">
                  <c:v>3</c:v>
                </c:pt>
                <c:pt idx="11">
                  <c:v>6</c:v>
                </c:pt>
                <c:pt idx="12">
                  <c:v>7</c:v>
                </c:pt>
                <c:pt idx="13">
                  <c:v>6</c:v>
                </c:pt>
                <c:pt idx="14">
                  <c:v>7</c:v>
                </c:pt>
                <c:pt idx="15">
                  <c:v>8</c:v>
                </c:pt>
                <c:pt idx="16">
                  <c:v>9</c:v>
                </c:pt>
              </c:numCache>
            </c:numRef>
          </c:yVal>
          <c:smooth val="0"/>
        </c:ser>
        <c:ser>
          <c:idx val="11"/>
          <c:order val="3"/>
          <c:spPr>
            <a:ln w="19050" cap="rnd">
              <a:solidFill>
                <a:schemeClr val="accent2"/>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Sheet1!$C$1:$C$17</c:f>
              <c:numCache>
                <c:formatCode>General</c:formatCode>
                <c:ptCount val="17"/>
                <c:pt idx="0">
                  <c:v>11</c:v>
                </c:pt>
                <c:pt idx="1">
                  <c:v>10</c:v>
                </c:pt>
                <c:pt idx="2">
                  <c:v>12</c:v>
                </c:pt>
                <c:pt idx="3">
                  <c:v>8</c:v>
                </c:pt>
                <c:pt idx="4">
                  <c:v>7</c:v>
                </c:pt>
                <c:pt idx="5">
                  <c:v>8</c:v>
                </c:pt>
                <c:pt idx="6">
                  <c:v>6</c:v>
                </c:pt>
                <c:pt idx="7">
                  <c:v>8</c:v>
                </c:pt>
                <c:pt idx="8">
                  <c:v>11</c:v>
                </c:pt>
                <c:pt idx="9">
                  <c:v>12</c:v>
                </c:pt>
                <c:pt idx="10">
                  <c:v>11</c:v>
                </c:pt>
                <c:pt idx="11">
                  <c:v>12</c:v>
                </c:pt>
                <c:pt idx="12">
                  <c:v>13</c:v>
                </c:pt>
                <c:pt idx="13">
                  <c:v>14</c:v>
                </c:pt>
                <c:pt idx="14">
                  <c:v>13</c:v>
                </c:pt>
                <c:pt idx="15">
                  <c:v>11</c:v>
                </c:pt>
                <c:pt idx="16">
                  <c:v>12</c:v>
                </c:pt>
              </c:numCache>
            </c:numRef>
          </c:yVal>
          <c:smooth val="0"/>
        </c:ser>
        <c:ser>
          <c:idx val="12"/>
          <c:order val="4"/>
          <c:spPr>
            <a:ln w="19050" cap="rnd">
              <a:solidFill>
                <a:schemeClr val="accent1">
                  <a:lumMod val="80000"/>
                  <a:lumOff val="20000"/>
                </a:schemeClr>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Sheet1!$B$1:$B$18</c:f>
              <c:numCache>
                <c:formatCode>General</c:formatCode>
                <c:ptCount val="18"/>
                <c:pt idx="0">
                  <c:v>2</c:v>
                </c:pt>
                <c:pt idx="1">
                  <c:v>3</c:v>
                </c:pt>
                <c:pt idx="2">
                  <c:v>5</c:v>
                </c:pt>
                <c:pt idx="3">
                  <c:v>6</c:v>
                </c:pt>
                <c:pt idx="4">
                  <c:v>5</c:v>
                </c:pt>
                <c:pt idx="5">
                  <c:v>7</c:v>
                </c:pt>
                <c:pt idx="6">
                  <c:v>3</c:v>
                </c:pt>
                <c:pt idx="7">
                  <c:v>2</c:v>
                </c:pt>
                <c:pt idx="8">
                  <c:v>3</c:v>
                </c:pt>
                <c:pt idx="9">
                  <c:v>1</c:v>
                </c:pt>
                <c:pt idx="10">
                  <c:v>3</c:v>
                </c:pt>
                <c:pt idx="11">
                  <c:v>6</c:v>
                </c:pt>
                <c:pt idx="12">
                  <c:v>7</c:v>
                </c:pt>
                <c:pt idx="13">
                  <c:v>6</c:v>
                </c:pt>
                <c:pt idx="14">
                  <c:v>7</c:v>
                </c:pt>
                <c:pt idx="15">
                  <c:v>8</c:v>
                </c:pt>
                <c:pt idx="16">
                  <c:v>9</c:v>
                </c:pt>
              </c:numCache>
            </c:numRef>
          </c:yVal>
          <c:smooth val="0"/>
        </c:ser>
        <c:ser>
          <c:idx val="13"/>
          <c:order val="5"/>
          <c:spPr>
            <a:ln w="19050" cap="rnd">
              <a:solidFill>
                <a:schemeClr val="accent2">
                  <a:lumMod val="80000"/>
                  <a:lumOff val="20000"/>
                </a:schemeClr>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Sheet1!$C$1:$C$17</c:f>
              <c:numCache>
                <c:formatCode>General</c:formatCode>
                <c:ptCount val="17"/>
                <c:pt idx="0">
                  <c:v>11</c:v>
                </c:pt>
                <c:pt idx="1">
                  <c:v>10</c:v>
                </c:pt>
                <c:pt idx="2">
                  <c:v>12</c:v>
                </c:pt>
                <c:pt idx="3">
                  <c:v>8</c:v>
                </c:pt>
                <c:pt idx="4">
                  <c:v>7</c:v>
                </c:pt>
                <c:pt idx="5">
                  <c:v>8</c:v>
                </c:pt>
                <c:pt idx="6">
                  <c:v>6</c:v>
                </c:pt>
                <c:pt idx="7">
                  <c:v>8</c:v>
                </c:pt>
                <c:pt idx="8">
                  <c:v>11</c:v>
                </c:pt>
                <c:pt idx="9">
                  <c:v>12</c:v>
                </c:pt>
                <c:pt idx="10">
                  <c:v>11</c:v>
                </c:pt>
                <c:pt idx="11">
                  <c:v>12</c:v>
                </c:pt>
                <c:pt idx="12">
                  <c:v>13</c:v>
                </c:pt>
                <c:pt idx="13">
                  <c:v>14</c:v>
                </c:pt>
                <c:pt idx="14">
                  <c:v>13</c:v>
                </c:pt>
                <c:pt idx="15">
                  <c:v>11</c:v>
                </c:pt>
                <c:pt idx="16">
                  <c:v>12</c:v>
                </c:pt>
              </c:numCache>
            </c:numRef>
          </c:yVal>
          <c:smooth val="0"/>
        </c:ser>
        <c:ser>
          <c:idx val="14"/>
          <c:order val="6"/>
          <c:spPr>
            <a:ln w="19050" cap="rnd">
              <a:solidFill>
                <a:schemeClr val="accent3">
                  <a:lumMod val="80000"/>
                  <a:lumOff val="20000"/>
                </a:schemeClr>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Sheet1!$B$1:$B$18</c:f>
              <c:numCache>
                <c:formatCode>General</c:formatCode>
                <c:ptCount val="18"/>
                <c:pt idx="0">
                  <c:v>2</c:v>
                </c:pt>
                <c:pt idx="1">
                  <c:v>3</c:v>
                </c:pt>
                <c:pt idx="2">
                  <c:v>5</c:v>
                </c:pt>
                <c:pt idx="3">
                  <c:v>6</c:v>
                </c:pt>
                <c:pt idx="4">
                  <c:v>5</c:v>
                </c:pt>
                <c:pt idx="5">
                  <c:v>7</c:v>
                </c:pt>
                <c:pt idx="6">
                  <c:v>3</c:v>
                </c:pt>
                <c:pt idx="7">
                  <c:v>2</c:v>
                </c:pt>
                <c:pt idx="8">
                  <c:v>3</c:v>
                </c:pt>
                <c:pt idx="9">
                  <c:v>1</c:v>
                </c:pt>
                <c:pt idx="10">
                  <c:v>3</c:v>
                </c:pt>
                <c:pt idx="11">
                  <c:v>6</c:v>
                </c:pt>
                <c:pt idx="12">
                  <c:v>7</c:v>
                </c:pt>
                <c:pt idx="13">
                  <c:v>6</c:v>
                </c:pt>
                <c:pt idx="14">
                  <c:v>7</c:v>
                </c:pt>
                <c:pt idx="15">
                  <c:v>8</c:v>
                </c:pt>
                <c:pt idx="16">
                  <c:v>9</c:v>
                </c:pt>
              </c:numCache>
            </c:numRef>
          </c:yVal>
          <c:smooth val="0"/>
        </c:ser>
        <c:ser>
          <c:idx val="15"/>
          <c:order val="7"/>
          <c:spPr>
            <a:ln w="19050" cap="rnd">
              <a:solidFill>
                <a:schemeClr val="accent4">
                  <a:lumMod val="80000"/>
                  <a:lumOff val="20000"/>
                </a:schemeClr>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Sheet1!$C$1:$C$17</c:f>
              <c:numCache>
                <c:formatCode>General</c:formatCode>
                <c:ptCount val="17"/>
                <c:pt idx="0">
                  <c:v>11</c:v>
                </c:pt>
                <c:pt idx="1">
                  <c:v>10</c:v>
                </c:pt>
                <c:pt idx="2">
                  <c:v>12</c:v>
                </c:pt>
                <c:pt idx="3">
                  <c:v>8</c:v>
                </c:pt>
                <c:pt idx="4">
                  <c:v>7</c:v>
                </c:pt>
                <c:pt idx="5">
                  <c:v>8</c:v>
                </c:pt>
                <c:pt idx="6">
                  <c:v>6</c:v>
                </c:pt>
                <c:pt idx="7">
                  <c:v>8</c:v>
                </c:pt>
                <c:pt idx="8">
                  <c:v>11</c:v>
                </c:pt>
                <c:pt idx="9">
                  <c:v>12</c:v>
                </c:pt>
                <c:pt idx="10">
                  <c:v>11</c:v>
                </c:pt>
                <c:pt idx="11">
                  <c:v>12</c:v>
                </c:pt>
                <c:pt idx="12">
                  <c:v>13</c:v>
                </c:pt>
                <c:pt idx="13">
                  <c:v>14</c:v>
                </c:pt>
                <c:pt idx="14">
                  <c:v>13</c:v>
                </c:pt>
                <c:pt idx="15">
                  <c:v>11</c:v>
                </c:pt>
                <c:pt idx="16">
                  <c:v>12</c:v>
                </c:pt>
              </c:numCache>
            </c:numRef>
          </c:yVal>
          <c:smooth val="0"/>
        </c:ser>
        <c:ser>
          <c:idx val="4"/>
          <c:order val="8"/>
          <c:spPr>
            <a:ln w="19050" cap="rnd">
              <a:solidFill>
                <a:schemeClr val="accent5"/>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Sheet1!$B$1:$B$18</c:f>
              <c:numCache>
                <c:formatCode>General</c:formatCode>
                <c:ptCount val="18"/>
                <c:pt idx="0">
                  <c:v>2</c:v>
                </c:pt>
                <c:pt idx="1">
                  <c:v>3</c:v>
                </c:pt>
                <c:pt idx="2">
                  <c:v>5</c:v>
                </c:pt>
                <c:pt idx="3">
                  <c:v>6</c:v>
                </c:pt>
                <c:pt idx="4">
                  <c:v>5</c:v>
                </c:pt>
                <c:pt idx="5">
                  <c:v>7</c:v>
                </c:pt>
                <c:pt idx="6">
                  <c:v>3</c:v>
                </c:pt>
                <c:pt idx="7">
                  <c:v>2</c:v>
                </c:pt>
                <c:pt idx="8">
                  <c:v>3</c:v>
                </c:pt>
                <c:pt idx="9">
                  <c:v>1</c:v>
                </c:pt>
                <c:pt idx="10">
                  <c:v>3</c:v>
                </c:pt>
                <c:pt idx="11">
                  <c:v>6</c:v>
                </c:pt>
                <c:pt idx="12">
                  <c:v>7</c:v>
                </c:pt>
                <c:pt idx="13">
                  <c:v>6</c:v>
                </c:pt>
                <c:pt idx="14">
                  <c:v>7</c:v>
                </c:pt>
                <c:pt idx="15">
                  <c:v>8</c:v>
                </c:pt>
                <c:pt idx="16">
                  <c:v>9</c:v>
                </c:pt>
              </c:numCache>
            </c:numRef>
          </c:yVal>
          <c:smooth val="0"/>
        </c:ser>
        <c:ser>
          <c:idx val="5"/>
          <c:order val="9"/>
          <c:spPr>
            <a:ln w="19050" cap="rnd">
              <a:solidFill>
                <a:schemeClr val="accent6"/>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Sheet1!$C$1:$C$17</c:f>
              <c:numCache>
                <c:formatCode>General</c:formatCode>
                <c:ptCount val="17"/>
                <c:pt idx="0">
                  <c:v>11</c:v>
                </c:pt>
                <c:pt idx="1">
                  <c:v>10</c:v>
                </c:pt>
                <c:pt idx="2">
                  <c:v>12</c:v>
                </c:pt>
                <c:pt idx="3">
                  <c:v>8</c:v>
                </c:pt>
                <c:pt idx="4">
                  <c:v>7</c:v>
                </c:pt>
                <c:pt idx="5">
                  <c:v>8</c:v>
                </c:pt>
                <c:pt idx="6">
                  <c:v>6</c:v>
                </c:pt>
                <c:pt idx="7">
                  <c:v>8</c:v>
                </c:pt>
                <c:pt idx="8">
                  <c:v>11</c:v>
                </c:pt>
                <c:pt idx="9">
                  <c:v>12</c:v>
                </c:pt>
                <c:pt idx="10">
                  <c:v>11</c:v>
                </c:pt>
                <c:pt idx="11">
                  <c:v>12</c:v>
                </c:pt>
                <c:pt idx="12">
                  <c:v>13</c:v>
                </c:pt>
                <c:pt idx="13">
                  <c:v>14</c:v>
                </c:pt>
                <c:pt idx="14">
                  <c:v>13</c:v>
                </c:pt>
                <c:pt idx="15">
                  <c:v>11</c:v>
                </c:pt>
                <c:pt idx="16">
                  <c:v>12</c:v>
                </c:pt>
              </c:numCache>
            </c:numRef>
          </c:yVal>
          <c:smooth val="0"/>
        </c:ser>
        <c:ser>
          <c:idx val="6"/>
          <c:order val="10"/>
          <c:spPr>
            <a:ln w="19050" cap="rnd">
              <a:solidFill>
                <a:schemeClr val="accent1"/>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Sheet1!$B$1:$B$18</c:f>
              <c:numCache>
                <c:formatCode>General</c:formatCode>
                <c:ptCount val="18"/>
                <c:pt idx="0">
                  <c:v>2</c:v>
                </c:pt>
                <c:pt idx="1">
                  <c:v>3</c:v>
                </c:pt>
                <c:pt idx="2">
                  <c:v>5</c:v>
                </c:pt>
                <c:pt idx="3">
                  <c:v>6</c:v>
                </c:pt>
                <c:pt idx="4">
                  <c:v>5</c:v>
                </c:pt>
                <c:pt idx="5">
                  <c:v>7</c:v>
                </c:pt>
                <c:pt idx="6">
                  <c:v>3</c:v>
                </c:pt>
                <c:pt idx="7">
                  <c:v>2</c:v>
                </c:pt>
                <c:pt idx="8">
                  <c:v>3</c:v>
                </c:pt>
                <c:pt idx="9">
                  <c:v>1</c:v>
                </c:pt>
                <c:pt idx="10">
                  <c:v>3</c:v>
                </c:pt>
                <c:pt idx="11">
                  <c:v>6</c:v>
                </c:pt>
                <c:pt idx="12">
                  <c:v>7</c:v>
                </c:pt>
                <c:pt idx="13">
                  <c:v>6</c:v>
                </c:pt>
                <c:pt idx="14">
                  <c:v>7</c:v>
                </c:pt>
                <c:pt idx="15">
                  <c:v>8</c:v>
                </c:pt>
                <c:pt idx="16">
                  <c:v>9</c:v>
                </c:pt>
              </c:numCache>
            </c:numRef>
          </c:yVal>
          <c:smooth val="0"/>
        </c:ser>
        <c:ser>
          <c:idx val="7"/>
          <c:order val="11"/>
          <c:spPr>
            <a:ln w="19050" cap="rnd">
              <a:solidFill>
                <a:schemeClr val="accent2"/>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Sheet1!$C$1:$C$17</c:f>
              <c:numCache>
                <c:formatCode>General</c:formatCode>
                <c:ptCount val="17"/>
                <c:pt idx="0">
                  <c:v>11</c:v>
                </c:pt>
                <c:pt idx="1">
                  <c:v>10</c:v>
                </c:pt>
                <c:pt idx="2">
                  <c:v>12</c:v>
                </c:pt>
                <c:pt idx="3">
                  <c:v>8</c:v>
                </c:pt>
                <c:pt idx="4">
                  <c:v>7</c:v>
                </c:pt>
                <c:pt idx="5">
                  <c:v>8</c:v>
                </c:pt>
                <c:pt idx="6">
                  <c:v>6</c:v>
                </c:pt>
                <c:pt idx="7">
                  <c:v>8</c:v>
                </c:pt>
                <c:pt idx="8">
                  <c:v>11</c:v>
                </c:pt>
                <c:pt idx="9">
                  <c:v>12</c:v>
                </c:pt>
                <c:pt idx="10">
                  <c:v>11</c:v>
                </c:pt>
                <c:pt idx="11">
                  <c:v>12</c:v>
                </c:pt>
                <c:pt idx="12">
                  <c:v>13</c:v>
                </c:pt>
                <c:pt idx="13">
                  <c:v>14</c:v>
                </c:pt>
                <c:pt idx="14">
                  <c:v>13</c:v>
                </c:pt>
                <c:pt idx="15">
                  <c:v>11</c:v>
                </c:pt>
                <c:pt idx="16">
                  <c:v>12</c:v>
                </c:pt>
              </c:numCache>
            </c:numRef>
          </c:yVal>
          <c:smooth val="0"/>
        </c:ser>
        <c:ser>
          <c:idx val="2"/>
          <c:order val="12"/>
          <c:spPr>
            <a:ln w="19050" cap="rnd">
              <a:solidFill>
                <a:schemeClr val="accent3"/>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Sheet1!$B$1:$B$18</c:f>
              <c:numCache>
                <c:formatCode>General</c:formatCode>
                <c:ptCount val="18"/>
                <c:pt idx="0">
                  <c:v>2</c:v>
                </c:pt>
                <c:pt idx="1">
                  <c:v>3</c:v>
                </c:pt>
                <c:pt idx="2">
                  <c:v>5</c:v>
                </c:pt>
                <c:pt idx="3">
                  <c:v>6</c:v>
                </c:pt>
                <c:pt idx="4">
                  <c:v>5</c:v>
                </c:pt>
                <c:pt idx="5">
                  <c:v>7</c:v>
                </c:pt>
                <c:pt idx="6">
                  <c:v>3</c:v>
                </c:pt>
                <c:pt idx="7">
                  <c:v>2</c:v>
                </c:pt>
                <c:pt idx="8">
                  <c:v>3</c:v>
                </c:pt>
                <c:pt idx="9">
                  <c:v>1</c:v>
                </c:pt>
                <c:pt idx="10">
                  <c:v>3</c:v>
                </c:pt>
                <c:pt idx="11">
                  <c:v>6</c:v>
                </c:pt>
                <c:pt idx="12">
                  <c:v>7</c:v>
                </c:pt>
                <c:pt idx="13">
                  <c:v>6</c:v>
                </c:pt>
                <c:pt idx="14">
                  <c:v>7</c:v>
                </c:pt>
                <c:pt idx="15">
                  <c:v>8</c:v>
                </c:pt>
                <c:pt idx="16">
                  <c:v>9</c:v>
                </c:pt>
              </c:numCache>
            </c:numRef>
          </c:yVal>
          <c:smooth val="0"/>
        </c:ser>
        <c:ser>
          <c:idx val="3"/>
          <c:order val="13"/>
          <c:spPr>
            <a:ln w="19050" cap="rnd">
              <a:solidFill>
                <a:schemeClr val="accent4"/>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Sheet1!$C$1:$C$17</c:f>
              <c:numCache>
                <c:formatCode>General</c:formatCode>
                <c:ptCount val="17"/>
                <c:pt idx="0">
                  <c:v>11</c:v>
                </c:pt>
                <c:pt idx="1">
                  <c:v>10</c:v>
                </c:pt>
                <c:pt idx="2">
                  <c:v>12</c:v>
                </c:pt>
                <c:pt idx="3">
                  <c:v>8</c:v>
                </c:pt>
                <c:pt idx="4">
                  <c:v>7</c:v>
                </c:pt>
                <c:pt idx="5">
                  <c:v>8</c:v>
                </c:pt>
                <c:pt idx="6">
                  <c:v>6</c:v>
                </c:pt>
                <c:pt idx="7">
                  <c:v>8</c:v>
                </c:pt>
                <c:pt idx="8">
                  <c:v>11</c:v>
                </c:pt>
                <c:pt idx="9">
                  <c:v>12</c:v>
                </c:pt>
                <c:pt idx="10">
                  <c:v>11</c:v>
                </c:pt>
                <c:pt idx="11">
                  <c:v>12</c:v>
                </c:pt>
                <c:pt idx="12">
                  <c:v>13</c:v>
                </c:pt>
                <c:pt idx="13">
                  <c:v>14</c:v>
                </c:pt>
                <c:pt idx="14">
                  <c:v>13</c:v>
                </c:pt>
                <c:pt idx="15">
                  <c:v>11</c:v>
                </c:pt>
                <c:pt idx="16">
                  <c:v>12</c:v>
                </c:pt>
              </c:numCache>
            </c:numRef>
          </c:yVal>
          <c:smooth val="0"/>
        </c:ser>
        <c:ser>
          <c:idx val="0"/>
          <c:order val="14"/>
          <c:spPr>
            <a:ln w="19050" cap="rnd">
              <a:solidFill>
                <a:schemeClr val="accent1"/>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Sheet1!$B$1:$B$18</c:f>
              <c:numCache>
                <c:formatCode>General</c:formatCode>
                <c:ptCount val="18"/>
                <c:pt idx="0">
                  <c:v>2</c:v>
                </c:pt>
                <c:pt idx="1">
                  <c:v>3</c:v>
                </c:pt>
                <c:pt idx="2">
                  <c:v>5</c:v>
                </c:pt>
                <c:pt idx="3">
                  <c:v>6</c:v>
                </c:pt>
                <c:pt idx="4">
                  <c:v>5</c:v>
                </c:pt>
                <c:pt idx="5">
                  <c:v>7</c:v>
                </c:pt>
                <c:pt idx="6">
                  <c:v>3</c:v>
                </c:pt>
                <c:pt idx="7">
                  <c:v>2</c:v>
                </c:pt>
                <c:pt idx="8">
                  <c:v>3</c:v>
                </c:pt>
                <c:pt idx="9">
                  <c:v>1</c:v>
                </c:pt>
                <c:pt idx="10">
                  <c:v>3</c:v>
                </c:pt>
                <c:pt idx="11">
                  <c:v>6</c:v>
                </c:pt>
                <c:pt idx="12">
                  <c:v>7</c:v>
                </c:pt>
                <c:pt idx="13">
                  <c:v>6</c:v>
                </c:pt>
                <c:pt idx="14">
                  <c:v>7</c:v>
                </c:pt>
                <c:pt idx="15">
                  <c:v>8</c:v>
                </c:pt>
                <c:pt idx="16">
                  <c:v>9</c:v>
                </c:pt>
              </c:numCache>
            </c:numRef>
          </c:yVal>
          <c:smooth val="0"/>
        </c:ser>
        <c:ser>
          <c:idx val="1"/>
          <c:order val="15"/>
          <c:spPr>
            <a:ln w="19050" cap="rnd">
              <a:solidFill>
                <a:schemeClr val="accent2"/>
              </a:solidFill>
              <a:round/>
            </a:ln>
            <a:effectLst/>
          </c:spPr>
          <c:marker>
            <c:symbol val="none"/>
          </c:marker>
          <c:xVal>
            <c:numRef>
              <c:f>Sheet1!$A$1:$A$18</c:f>
              <c:numCache>
                <c:formatCode>General</c:formatCode>
                <c:ptCount val="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numCache>
            </c:numRef>
          </c:xVal>
          <c:yVal>
            <c:numRef>
              <c:f>Sheet1!$C$1:$C$17</c:f>
              <c:numCache>
                <c:formatCode>General</c:formatCode>
                <c:ptCount val="17"/>
                <c:pt idx="0">
                  <c:v>11</c:v>
                </c:pt>
                <c:pt idx="1">
                  <c:v>10</c:v>
                </c:pt>
                <c:pt idx="2">
                  <c:v>12</c:v>
                </c:pt>
                <c:pt idx="3">
                  <c:v>8</c:v>
                </c:pt>
                <c:pt idx="4">
                  <c:v>7</c:v>
                </c:pt>
                <c:pt idx="5">
                  <c:v>8</c:v>
                </c:pt>
                <c:pt idx="6">
                  <c:v>6</c:v>
                </c:pt>
                <c:pt idx="7">
                  <c:v>8</c:v>
                </c:pt>
                <c:pt idx="8">
                  <c:v>11</c:v>
                </c:pt>
                <c:pt idx="9">
                  <c:v>12</c:v>
                </c:pt>
                <c:pt idx="10">
                  <c:v>11</c:v>
                </c:pt>
                <c:pt idx="11">
                  <c:v>12</c:v>
                </c:pt>
                <c:pt idx="12">
                  <c:v>13</c:v>
                </c:pt>
                <c:pt idx="13">
                  <c:v>14</c:v>
                </c:pt>
                <c:pt idx="14">
                  <c:v>13</c:v>
                </c:pt>
                <c:pt idx="15">
                  <c:v>11</c:v>
                </c:pt>
                <c:pt idx="16">
                  <c:v>12</c:v>
                </c:pt>
              </c:numCache>
            </c:numRef>
          </c:yVal>
          <c:smooth val="0"/>
        </c:ser>
        <c:dLbls>
          <c:showLegendKey val="0"/>
          <c:showVal val="0"/>
          <c:showCatName val="0"/>
          <c:showSerName val="0"/>
          <c:showPercent val="0"/>
          <c:showBubbleSize val="0"/>
        </c:dLbls>
        <c:axId val="246632688"/>
        <c:axId val="246633080"/>
      </c:scatterChart>
      <c:valAx>
        <c:axId val="246632688"/>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sz="2000" dirty="0">
                    <a:solidFill>
                      <a:schemeClr val="tx1"/>
                    </a:solidFill>
                  </a:rPr>
                  <a:t>Time</a:t>
                </a: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crossAx val="246633080"/>
        <c:crosses val="autoZero"/>
        <c:crossBetween val="midCat"/>
      </c:valAx>
      <c:valAx>
        <c:axId val="246633080"/>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sz="2000" dirty="0">
                    <a:solidFill>
                      <a:schemeClr val="tx1"/>
                    </a:solidFill>
                  </a:rPr>
                  <a:t>Value</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crossAx val="246632688"/>
        <c:crosses val="autoZero"/>
        <c:crossBetween val="midCat"/>
      </c:valAx>
      <c:spPr>
        <a:noFill/>
        <a:ln>
          <a:solidFill>
            <a:schemeClr val="tx1"/>
          </a:solidFill>
        </a:ln>
        <a:effectLst/>
      </c:spPr>
    </c:plotArea>
    <c:plotVisOnly val="1"/>
    <c:dispBlanksAs val="gap"/>
    <c:showDLblsOverMax val="0"/>
  </c:chart>
  <c:spPr>
    <a:solidFill>
      <a:schemeClr val="bg1"/>
    </a:solidFill>
    <a:ln w="9525" cap="flat" cmpd="sng" algn="ctr">
      <a:solidFill>
        <a:schemeClr val="bg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178368741643144"/>
          <c:y val="7.0145660640537094E-2"/>
          <c:w val="0.71161253899866284"/>
          <c:h val="0.64253213879084081"/>
        </c:manualLayout>
      </c:layout>
      <c:barChart>
        <c:barDir val="col"/>
        <c:grouping val="clustered"/>
        <c:varyColors val="0"/>
        <c:ser>
          <c:idx val="0"/>
          <c:order val="0"/>
          <c:spPr>
            <a:solidFill>
              <a:schemeClr val="accent1"/>
            </a:solidFill>
            <a:ln>
              <a:noFill/>
            </a:ln>
            <a:effectLst/>
          </c:spPr>
          <c:invertIfNegative val="0"/>
          <c:cat>
            <c:strRef>
              <c:f>query!$A$17:$C$17</c:f>
              <c:strCache>
                <c:ptCount val="3"/>
                <c:pt idx="0">
                  <c:v>Raw data</c:v>
                </c:pt>
                <c:pt idx="1">
                  <c:v>Wavelet,             10% error</c:v>
                </c:pt>
                <c:pt idx="2">
                  <c:v>Wavelet,         20% error</c:v>
                </c:pt>
              </c:strCache>
            </c:strRef>
          </c:cat>
          <c:val>
            <c:numRef>
              <c:f>query!$A$19:$C$19</c:f>
              <c:numCache>
                <c:formatCode>General</c:formatCode>
                <c:ptCount val="3"/>
                <c:pt idx="0">
                  <c:v>3.5766666666666669E-2</c:v>
                </c:pt>
                <c:pt idx="1">
                  <c:v>7.0666666666666664E-3</c:v>
                </c:pt>
                <c:pt idx="2">
                  <c:v>5.0666666666666664E-3</c:v>
                </c:pt>
              </c:numCache>
            </c:numRef>
          </c:val>
        </c:ser>
        <c:dLbls>
          <c:showLegendKey val="0"/>
          <c:showVal val="0"/>
          <c:showCatName val="0"/>
          <c:showSerName val="0"/>
          <c:showPercent val="0"/>
          <c:showBubbleSize val="0"/>
        </c:dLbls>
        <c:gapWidth val="219"/>
        <c:overlap val="-27"/>
        <c:axId val="246634256"/>
        <c:axId val="246634648"/>
      </c:barChart>
      <c:catAx>
        <c:axId val="24663425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246634648"/>
        <c:crosses val="autoZero"/>
        <c:auto val="1"/>
        <c:lblAlgn val="ctr"/>
        <c:lblOffset val="100"/>
        <c:noMultiLvlLbl val="0"/>
      </c:catAx>
      <c:valAx>
        <c:axId val="246634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a:t>Query latency (sec)</a:t>
                </a:r>
              </a:p>
            </c:rich>
          </c:tx>
          <c:layout>
            <c:manualLayout>
              <c:xMode val="edge"/>
              <c:yMode val="edge"/>
              <c:x val="4.2512077294685993E-2"/>
              <c:y val="7.8905205133952216E-2"/>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246634256"/>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sz="24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cust"/>
            <c:noEndCap val="0"/>
            <c:plus>
              <c:numRef>
                <c:f>Sheet1!$C$7:$O$7</c:f>
                <c:numCache>
                  <c:formatCode>General</c:formatCode>
                  <c:ptCount val="13"/>
                  <c:pt idx="0">
                    <c:v>2.4999584338493381E-2</c:v>
                  </c:pt>
                  <c:pt idx="1">
                    <c:v>1.8519358129414652E-2</c:v>
                  </c:pt>
                  <c:pt idx="2">
                    <c:v>1.3436274400078134E-2</c:v>
                  </c:pt>
                  <c:pt idx="3">
                    <c:v>9.6125982092383523E-3</c:v>
                  </c:pt>
                  <c:pt idx="4">
                    <c:v>6.8093672045037136E-3</c:v>
                  </c:pt>
                </c:numCache>
              </c:numRef>
            </c:plus>
            <c:minus>
              <c:numRef>
                <c:f>Sheet1!$C$7:$O$7</c:f>
                <c:numCache>
                  <c:formatCode>General</c:formatCode>
                  <c:ptCount val="13"/>
                  <c:pt idx="0">
                    <c:v>2.4999584338493381E-2</c:v>
                  </c:pt>
                  <c:pt idx="1">
                    <c:v>1.8519358129414652E-2</c:v>
                  </c:pt>
                  <c:pt idx="2">
                    <c:v>1.3436274400078134E-2</c:v>
                  </c:pt>
                  <c:pt idx="3">
                    <c:v>9.6125982092383523E-3</c:v>
                  </c:pt>
                  <c:pt idx="4">
                    <c:v>6.8093672045037136E-3</c:v>
                  </c:pt>
                </c:numCache>
              </c:numRef>
            </c:minus>
            <c:spPr>
              <a:noFill/>
              <a:ln w="9525" cap="flat" cmpd="sng" algn="ctr">
                <a:solidFill>
                  <a:schemeClr val="tx1">
                    <a:lumMod val="65000"/>
                    <a:lumOff val="35000"/>
                  </a:schemeClr>
                </a:solidFill>
                <a:round/>
              </a:ln>
              <a:effectLst/>
            </c:spPr>
          </c:errBars>
          <c:xVal>
            <c:numRef>
              <c:f>Sheet1!$C$2:$G$2</c:f>
              <c:numCache>
                <c:formatCode>General</c:formatCode>
                <c:ptCount val="5"/>
                <c:pt idx="0">
                  <c:v>0.05</c:v>
                </c:pt>
                <c:pt idx="1">
                  <c:v>0.1</c:v>
                </c:pt>
                <c:pt idx="2">
                  <c:v>0.15</c:v>
                </c:pt>
                <c:pt idx="3">
                  <c:v>0.2</c:v>
                </c:pt>
                <c:pt idx="4">
                  <c:v>0.25</c:v>
                </c:pt>
              </c:numCache>
            </c:numRef>
          </c:xVal>
          <c:yVal>
            <c:numRef>
              <c:f>Sheet1!$C$6:$O$6</c:f>
              <c:numCache>
                <c:formatCode>General</c:formatCode>
                <c:ptCount val="13"/>
                <c:pt idx="0">
                  <c:v>9.6704101562500006E-2</c:v>
                </c:pt>
                <c:pt idx="1">
                  <c:v>5.181884765625E-2</c:v>
                </c:pt>
                <c:pt idx="2">
                  <c:v>3.1785583496093749E-2</c:v>
                </c:pt>
                <c:pt idx="3">
                  <c:v>2.0886230468749999E-2</c:v>
                </c:pt>
                <c:pt idx="4">
                  <c:v>1.439666748046875E-2</c:v>
                </c:pt>
              </c:numCache>
            </c:numRef>
          </c:yVal>
          <c:smooth val="0"/>
        </c:ser>
        <c:dLbls>
          <c:showLegendKey val="0"/>
          <c:showVal val="0"/>
          <c:showCatName val="0"/>
          <c:showSerName val="0"/>
          <c:showPercent val="0"/>
          <c:showBubbleSize val="0"/>
        </c:dLbls>
        <c:axId val="246635432"/>
        <c:axId val="247954960"/>
      </c:scatterChart>
      <c:valAx>
        <c:axId val="2466354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t>Error bound</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247954960"/>
        <c:crosses val="autoZero"/>
        <c:crossBetween val="midCat"/>
      </c:valAx>
      <c:valAx>
        <c:axId val="247954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t>Compression ratio </a:t>
                </a:r>
              </a:p>
              <a:p>
                <a:pPr>
                  <a:defRPr/>
                </a:pPr>
                <a:r>
                  <a:rPr lang="en-US"/>
                  <a:t>tsize/ original size)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246635432"/>
        <c:crosses val="autoZero"/>
        <c:crossBetween val="midCat"/>
        <c:majorUnit val="4.0000000000000008E-2"/>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20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cust"/>
            <c:noEndCap val="0"/>
            <c:plus>
              <c:numRef>
                <c:f>Sheet1!$C$7:$O$7</c:f>
                <c:numCache>
                  <c:formatCode>General</c:formatCode>
                  <c:ptCount val="13"/>
                  <c:pt idx="0">
                    <c:v>6.5680786852707562E-2</c:v>
                  </c:pt>
                  <c:pt idx="1">
                    <c:v>4.4634459758216991E-2</c:v>
                  </c:pt>
                  <c:pt idx="2">
                    <c:v>3.5502219457511044E-2</c:v>
                  </c:pt>
                  <c:pt idx="3">
                    <c:v>3.2248728920313309E-2</c:v>
                  </c:pt>
                  <c:pt idx="4">
                    <c:v>3.4065241272607093E-2</c:v>
                  </c:pt>
                  <c:pt idx="5">
                    <c:v>3.522791103597385E-2</c:v>
                  </c:pt>
                  <c:pt idx="6">
                    <c:v>3.0707403833154654E-2</c:v>
                  </c:pt>
                  <c:pt idx="7">
                    <c:v>2.4174562892052571E-2</c:v>
                  </c:pt>
                  <c:pt idx="8">
                    <c:v>1.8519358129414652E-2</c:v>
                  </c:pt>
                  <c:pt idx="9">
                    <c:v>1.2339812962592083E-2</c:v>
                  </c:pt>
                  <c:pt idx="10">
                    <c:v>8.6724612255311452E-3</c:v>
                  </c:pt>
                  <c:pt idx="11">
                    <c:v>5.6171150026221991E-3</c:v>
                  </c:pt>
                  <c:pt idx="12">
                    <c:v>3.4534639726280267E-3</c:v>
                  </c:pt>
                </c:numCache>
              </c:numRef>
            </c:plus>
            <c:minus>
              <c:numRef>
                <c:f>Sheet1!$C$7:$O$7</c:f>
                <c:numCache>
                  <c:formatCode>General</c:formatCode>
                  <c:ptCount val="13"/>
                  <c:pt idx="0">
                    <c:v>6.5680786852707562E-2</c:v>
                  </c:pt>
                  <c:pt idx="1">
                    <c:v>4.4634459758216991E-2</c:v>
                  </c:pt>
                  <c:pt idx="2">
                    <c:v>3.5502219457511044E-2</c:v>
                  </c:pt>
                  <c:pt idx="3">
                    <c:v>3.2248728920313309E-2</c:v>
                  </c:pt>
                  <c:pt idx="4">
                    <c:v>3.4065241272607093E-2</c:v>
                  </c:pt>
                  <c:pt idx="5">
                    <c:v>3.522791103597385E-2</c:v>
                  </c:pt>
                  <c:pt idx="6">
                    <c:v>3.0707403833154654E-2</c:v>
                  </c:pt>
                  <c:pt idx="7">
                    <c:v>2.4174562892052571E-2</c:v>
                  </c:pt>
                  <c:pt idx="8">
                    <c:v>1.8519358129414652E-2</c:v>
                  </c:pt>
                  <c:pt idx="9">
                    <c:v>1.2339812962592083E-2</c:v>
                  </c:pt>
                  <c:pt idx="10">
                    <c:v>8.6724612255311452E-3</c:v>
                  </c:pt>
                  <c:pt idx="11">
                    <c:v>5.6171150026221991E-3</c:v>
                  </c:pt>
                  <c:pt idx="12">
                    <c:v>3.4534639726280267E-3</c:v>
                  </c:pt>
                </c:numCache>
              </c:numRef>
            </c:minus>
            <c:spPr>
              <a:noFill/>
              <a:ln w="9525" cap="flat" cmpd="sng" algn="ctr">
                <a:solidFill>
                  <a:schemeClr val="tx1">
                    <a:lumMod val="65000"/>
                    <a:lumOff val="35000"/>
                  </a:schemeClr>
                </a:solidFill>
                <a:round/>
              </a:ln>
              <a:effectLst/>
            </c:spPr>
          </c:errBars>
          <c:errBars>
            <c:errDir val="x"/>
            <c:errBarType val="both"/>
            <c:errValType val="fixedVal"/>
            <c:noEndCap val="0"/>
            <c:val val="1"/>
            <c:spPr>
              <a:noFill/>
              <a:ln w="9525" cap="flat" cmpd="sng" algn="ctr">
                <a:solidFill>
                  <a:schemeClr val="tx1">
                    <a:lumMod val="65000"/>
                    <a:lumOff val="35000"/>
                  </a:schemeClr>
                </a:solidFill>
                <a:round/>
              </a:ln>
              <a:effectLst/>
            </c:spPr>
          </c:errBars>
          <c:xVal>
            <c:numRef>
              <c:f>Sheet1!$C$3:$O$3</c:f>
              <c:numCache>
                <c:formatCode>General</c:formatCode>
                <c:ptCount val="13"/>
                <c:pt idx="0">
                  <c:v>16</c:v>
                </c:pt>
                <c:pt idx="1">
                  <c:v>32</c:v>
                </c:pt>
                <c:pt idx="2">
                  <c:v>64</c:v>
                </c:pt>
                <c:pt idx="3">
                  <c:v>128</c:v>
                </c:pt>
                <c:pt idx="4">
                  <c:v>256</c:v>
                </c:pt>
                <c:pt idx="5">
                  <c:v>512</c:v>
                </c:pt>
                <c:pt idx="6">
                  <c:v>1024</c:v>
                </c:pt>
                <c:pt idx="7">
                  <c:v>2048</c:v>
                </c:pt>
                <c:pt idx="8">
                  <c:v>4096</c:v>
                </c:pt>
                <c:pt idx="9">
                  <c:v>8192</c:v>
                </c:pt>
                <c:pt idx="10">
                  <c:v>16384</c:v>
                </c:pt>
                <c:pt idx="11">
                  <c:v>32768</c:v>
                </c:pt>
                <c:pt idx="12">
                  <c:v>65536</c:v>
                </c:pt>
              </c:numCache>
            </c:numRef>
          </c:xVal>
          <c:yVal>
            <c:numRef>
              <c:f>Sheet1!$C$6:$O$6</c:f>
              <c:numCache>
                <c:formatCode>General</c:formatCode>
                <c:ptCount val="13"/>
                <c:pt idx="0">
                  <c:v>0.24230499267578126</c:v>
                </c:pt>
                <c:pt idx="1">
                  <c:v>0.18276672363281249</c:v>
                </c:pt>
                <c:pt idx="2">
                  <c:v>0.14435272216796874</c:v>
                </c:pt>
                <c:pt idx="3">
                  <c:v>0.11972503662109375</c:v>
                </c:pt>
                <c:pt idx="4">
                  <c:v>9.99908447265625E-2</c:v>
                </c:pt>
                <c:pt idx="5">
                  <c:v>8.1979370117187506E-2</c:v>
                </c:pt>
                <c:pt idx="6">
                  <c:v>6.7648315429687494E-2</c:v>
                </c:pt>
                <c:pt idx="7">
                  <c:v>5.8282470703124999E-2</c:v>
                </c:pt>
                <c:pt idx="8">
                  <c:v>5.181884765625E-2</c:v>
                </c:pt>
                <c:pt idx="9">
                  <c:v>4.7053527832031247E-2</c:v>
                </c:pt>
                <c:pt idx="10">
                  <c:v>4.4926452636718753E-2</c:v>
                </c:pt>
                <c:pt idx="11">
                  <c:v>4.3928527832031251E-2</c:v>
                </c:pt>
                <c:pt idx="12">
                  <c:v>4.339599609375E-2</c:v>
                </c:pt>
              </c:numCache>
            </c:numRef>
          </c:yVal>
          <c:smooth val="0"/>
        </c:ser>
        <c:dLbls>
          <c:showLegendKey val="0"/>
          <c:showVal val="0"/>
          <c:showCatName val="0"/>
          <c:showSerName val="0"/>
          <c:showPercent val="0"/>
          <c:showBubbleSize val="0"/>
        </c:dLbls>
        <c:axId val="247955744"/>
        <c:axId val="247956136"/>
      </c:scatterChart>
      <c:valAx>
        <c:axId val="247955744"/>
        <c:scaling>
          <c:logBase val="2"/>
          <c:orientation val="minMax"/>
          <c:min val="1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t>Window size</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247956136"/>
        <c:crosses val="autoZero"/>
        <c:crossBetween val="midCat"/>
      </c:valAx>
      <c:valAx>
        <c:axId val="247956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t>Compression ratio </a:t>
                </a:r>
              </a:p>
              <a:p>
                <a:pPr>
                  <a:defRPr/>
                </a:pPr>
                <a:r>
                  <a:rPr lang="en-US"/>
                  <a:t>(size/ original size)</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247955744"/>
        <c:crosses val="autoZero"/>
        <c:crossBetween val="midCat"/>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20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26833" cy="465797"/>
          </a:xfrm>
          <a:prstGeom prst="rect">
            <a:avLst/>
          </a:prstGeom>
        </p:spPr>
        <p:txBody>
          <a:bodyPr vert="horz" lIns="92956" tIns="46478" rIns="92956" bIns="46478" rtlCol="0"/>
          <a:lstStyle>
            <a:lvl1pPr algn="l">
              <a:defRPr sz="1200"/>
            </a:lvl1pPr>
          </a:lstStyle>
          <a:p>
            <a:endParaRPr lang="en-US"/>
          </a:p>
        </p:txBody>
      </p:sp>
      <p:sp>
        <p:nvSpPr>
          <p:cNvPr id="3" name="Date Placeholder 2"/>
          <p:cNvSpPr>
            <a:spLocks noGrp="1"/>
          </p:cNvSpPr>
          <p:nvPr>
            <p:ph type="dt" sz="quarter" idx="1"/>
          </p:nvPr>
        </p:nvSpPr>
        <p:spPr>
          <a:xfrm>
            <a:off x="3956550" y="1"/>
            <a:ext cx="3026833" cy="465797"/>
          </a:xfrm>
          <a:prstGeom prst="rect">
            <a:avLst/>
          </a:prstGeom>
        </p:spPr>
        <p:txBody>
          <a:bodyPr vert="horz" lIns="92956" tIns="46478" rIns="92956" bIns="46478" rtlCol="0"/>
          <a:lstStyle>
            <a:lvl1pPr algn="r">
              <a:defRPr sz="1200"/>
            </a:lvl1pPr>
          </a:lstStyle>
          <a:p>
            <a:fld id="{3D00D513-6F35-43B0-A228-E4424B38E550}" type="datetimeFigureOut">
              <a:rPr lang="en-US" smtClean="0"/>
              <a:t>10/27/2014</a:t>
            </a:fld>
            <a:endParaRPr lang="en-US"/>
          </a:p>
        </p:txBody>
      </p:sp>
      <p:sp>
        <p:nvSpPr>
          <p:cNvPr id="4" name="Footer Placeholder 3"/>
          <p:cNvSpPr>
            <a:spLocks noGrp="1"/>
          </p:cNvSpPr>
          <p:nvPr>
            <p:ph type="ftr" sz="quarter" idx="2"/>
          </p:nvPr>
        </p:nvSpPr>
        <p:spPr>
          <a:xfrm>
            <a:off x="0" y="8817904"/>
            <a:ext cx="3026833" cy="465796"/>
          </a:xfrm>
          <a:prstGeom prst="rect">
            <a:avLst/>
          </a:prstGeom>
        </p:spPr>
        <p:txBody>
          <a:bodyPr vert="horz" lIns="92956" tIns="46478" rIns="92956" bIns="46478"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904"/>
            <a:ext cx="3026833" cy="465796"/>
          </a:xfrm>
          <a:prstGeom prst="rect">
            <a:avLst/>
          </a:prstGeom>
        </p:spPr>
        <p:txBody>
          <a:bodyPr vert="horz" lIns="92956" tIns="46478" rIns="92956" bIns="46478" rtlCol="0" anchor="b"/>
          <a:lstStyle>
            <a:lvl1pPr algn="r">
              <a:defRPr sz="1200"/>
            </a:lvl1pPr>
          </a:lstStyle>
          <a:p>
            <a:fld id="{28D2A051-AD8F-4892-8B87-968DD61F6824}" type="slidenum">
              <a:rPr lang="en-US" smtClean="0"/>
              <a:t>‹#›</a:t>
            </a:fld>
            <a:endParaRPr lang="en-US"/>
          </a:p>
        </p:txBody>
      </p:sp>
    </p:spTree>
    <p:extLst>
      <p:ext uri="{BB962C8B-B14F-4D97-AF65-F5344CB8AC3E}">
        <p14:creationId xmlns:p14="http://schemas.microsoft.com/office/powerpoint/2010/main" val="2360044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4"/>
          <p:cNvSpPr>
            <a:spLocks noGrp="1" noRot="1" noChangeAspect="1" noChangeArrowheads="1" noTextEdit="1"/>
          </p:cNvSpPr>
          <p:nvPr>
            <p:ph type="sldImg" idx="2"/>
          </p:nvPr>
        </p:nvSpPr>
        <p:spPr bwMode="auto">
          <a:xfrm>
            <a:off x="0" y="0"/>
            <a:ext cx="4197927" cy="24661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0" y="2466108"/>
            <a:ext cx="6985001" cy="6121315"/>
          </a:xfrm>
          <a:prstGeom prst="rect">
            <a:avLst/>
          </a:prstGeom>
          <a:noFill/>
          <a:ln w="9525">
            <a:noFill/>
            <a:miter lim="800000"/>
            <a:headEnd/>
            <a:tailEnd/>
          </a:ln>
          <a:effectLst/>
        </p:spPr>
        <p:txBody>
          <a:bodyPr vert="horz" wrap="square" lIns="92956" tIns="46478" rIns="92956" bIns="46478"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150" name="Rectangle 6"/>
          <p:cNvSpPr>
            <a:spLocks noGrp="1" noChangeArrowheads="1"/>
          </p:cNvSpPr>
          <p:nvPr>
            <p:ph type="ftr" sz="quarter" idx="4"/>
          </p:nvPr>
        </p:nvSpPr>
        <p:spPr bwMode="auto">
          <a:xfrm>
            <a:off x="0" y="8819516"/>
            <a:ext cx="3026833" cy="464185"/>
          </a:xfrm>
          <a:prstGeom prst="rect">
            <a:avLst/>
          </a:prstGeom>
          <a:noFill/>
          <a:ln w="9525">
            <a:noFill/>
            <a:miter lim="800000"/>
            <a:headEnd/>
            <a:tailEnd/>
          </a:ln>
          <a:effectLst/>
        </p:spPr>
        <p:txBody>
          <a:bodyPr vert="horz" wrap="square" lIns="92956" tIns="46478" rIns="92956" bIns="46478" numCol="1" anchor="b" anchorCtr="0" compatLnSpc="1">
            <a:prstTxWarp prst="textNoShape">
              <a:avLst/>
            </a:prstTxWarp>
          </a:bodyPr>
          <a:lstStyle>
            <a:lvl1pPr>
              <a:defRPr sz="1200" b="0">
                <a:latin typeface="Times New Roman" panose="02020603050405020304" pitchFamily="18" charset="0"/>
              </a:defRPr>
            </a:lvl1pPr>
          </a:lstStyle>
          <a:p>
            <a:endParaRPr lang="en-US" altLang="en-US" dirty="0"/>
          </a:p>
        </p:txBody>
      </p:sp>
      <p:sp>
        <p:nvSpPr>
          <p:cNvPr id="6151" name="Rectangle 7"/>
          <p:cNvSpPr>
            <a:spLocks noGrp="1" noChangeArrowheads="1"/>
          </p:cNvSpPr>
          <p:nvPr>
            <p:ph type="sldNum" sz="quarter" idx="5"/>
          </p:nvPr>
        </p:nvSpPr>
        <p:spPr bwMode="auto">
          <a:xfrm>
            <a:off x="3958168" y="8819516"/>
            <a:ext cx="3026833" cy="464185"/>
          </a:xfrm>
          <a:prstGeom prst="rect">
            <a:avLst/>
          </a:prstGeom>
          <a:noFill/>
          <a:ln w="9525">
            <a:noFill/>
            <a:miter lim="800000"/>
            <a:headEnd/>
            <a:tailEnd/>
          </a:ln>
          <a:effectLst/>
        </p:spPr>
        <p:txBody>
          <a:bodyPr vert="horz" wrap="square" lIns="92956" tIns="46478" rIns="92956" bIns="46478" numCol="1" anchor="b" anchorCtr="0" compatLnSpc="1">
            <a:prstTxWarp prst="textNoShape">
              <a:avLst/>
            </a:prstTxWarp>
          </a:bodyPr>
          <a:lstStyle>
            <a:lvl1pPr algn="r">
              <a:defRPr sz="1200" b="0">
                <a:latin typeface="Times New Roman" panose="02020603050405020304" pitchFamily="18" charset="0"/>
              </a:defRPr>
            </a:lvl1pPr>
          </a:lstStyle>
          <a:p>
            <a:fld id="{F47855BD-C52A-419F-A002-FEEFF997D0AC}" type="slidenum">
              <a:rPr lang="en-US" altLang="en-US"/>
              <a:pPr/>
              <a:t>‹#›</a:t>
            </a:fld>
            <a:endParaRPr lang="en-US" altLang="en-US"/>
          </a:p>
        </p:txBody>
      </p:sp>
    </p:spTree>
    <p:extLst>
      <p:ext uri="{BB962C8B-B14F-4D97-AF65-F5344CB8AC3E}">
        <p14:creationId xmlns:p14="http://schemas.microsoft.com/office/powerpoint/2010/main" val="3620437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0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20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20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20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r>
              <a:rPr lang="en-US" dirty="0" smtClean="0"/>
              <a:t>My name is Cui.</a:t>
            </a:r>
            <a:r>
              <a:rPr lang="en-US" baseline="0" dirty="0" smtClean="0"/>
              <a:t> </a:t>
            </a:r>
            <a:r>
              <a:rPr lang="en-US" dirty="0" smtClean="0"/>
              <a:t>In this</a:t>
            </a:r>
            <a:r>
              <a:rPr lang="en-US" baseline="0" dirty="0" smtClean="0"/>
              <a:t> talk, I will talk about our ongoing work of using ingest time transformations to speed up analytical queries in time series databases.</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a:t>
            </a:fld>
            <a:endParaRPr lang="en-US" altLang="en-US"/>
          </a:p>
        </p:txBody>
      </p:sp>
    </p:spTree>
    <p:extLst>
      <p:ext uri="{BB962C8B-B14F-4D97-AF65-F5344CB8AC3E}">
        <p14:creationId xmlns:p14="http://schemas.microsoft.com/office/powerpoint/2010/main" val="522716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r>
              <a:rPr lang="en-US" dirty="0" smtClean="0"/>
              <a:t>We observe a tradeoff between</a:t>
            </a:r>
            <a:r>
              <a:rPr lang="en-US" baseline="0" dirty="0" smtClean="0"/>
              <a:t> the compactness of transformed data and the number of queries that can use it. </a:t>
            </a:r>
            <a:r>
              <a:rPr lang="en-US" baseline="0" dirty="0" smtClean="0"/>
              <a:t>With </a:t>
            </a:r>
            <a:r>
              <a:rPr lang="en-US" baseline="0" dirty="0" smtClean="0"/>
              <a:t>a larger </a:t>
            </a:r>
            <a:r>
              <a:rPr lang="en-US" baseline="0" dirty="0" smtClean="0"/>
              <a:t>error bound and window size, </a:t>
            </a:r>
            <a:r>
              <a:rPr lang="en-US" baseline="0" dirty="0" smtClean="0"/>
              <a:t>the transformed data is more compact and queries using such data is faster. But fewer queries can use it. (HIT) As </a:t>
            </a:r>
            <a:r>
              <a:rPr lang="en-US" baseline="0" dirty="0" smtClean="0"/>
              <a:t>a result, we </a:t>
            </a:r>
            <a:r>
              <a:rPr lang="en-US" baseline="0" dirty="0" smtClean="0"/>
              <a:t>apply </a:t>
            </a:r>
            <a:r>
              <a:rPr lang="en-US" baseline="0" dirty="0" smtClean="0"/>
              <a:t>transforms with different error bounds and window </a:t>
            </a:r>
            <a:r>
              <a:rPr lang="en-US" baseline="0" dirty="0" smtClean="0"/>
              <a:t>sizes. And our </a:t>
            </a:r>
            <a:r>
              <a:rPr lang="en-US" baseline="0" dirty="0" smtClean="0"/>
              <a:t>query engine will choose the most suitable transformed data.</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10</a:t>
            </a:fld>
            <a:endParaRPr lang="en-US" altLang="en-US"/>
          </a:p>
        </p:txBody>
      </p:sp>
    </p:spTree>
    <p:extLst>
      <p:ext uri="{BB962C8B-B14F-4D97-AF65-F5344CB8AC3E}">
        <p14:creationId xmlns:p14="http://schemas.microsoft.com/office/powerpoint/2010/main" val="487325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r>
              <a:rPr lang="en-US" dirty="0" smtClean="0"/>
              <a:t>Putting all these together,</a:t>
            </a:r>
            <a:r>
              <a:rPr lang="en-US" baseline="0" dirty="0" smtClean="0"/>
              <a:t> I will end my talk with a complete use case example. </a:t>
            </a:r>
            <a:r>
              <a:rPr lang="en-US" baseline="0" dirty="0" smtClean="0"/>
              <a:t>Now again, </a:t>
            </a:r>
            <a:r>
              <a:rPr lang="en-US" baseline="0" dirty="0" smtClean="0"/>
              <a:t>we have these power usage </a:t>
            </a:r>
            <a:r>
              <a:rPr lang="en-US" baseline="0" dirty="0" smtClean="0"/>
              <a:t>monitors, </a:t>
            </a:r>
            <a:r>
              <a:rPr lang="en-US" baseline="0" dirty="0" smtClean="0"/>
              <a:t>and some people making </a:t>
            </a:r>
            <a:r>
              <a:rPr lang="en-US" baseline="0" dirty="0" smtClean="0"/>
              <a:t>queries</a:t>
            </a:r>
            <a:r>
              <a:rPr lang="en-US" baseline="0" dirty="0" smtClean="0"/>
              <a:t>. (HIT) But now, instead of just keeping the raw data, we configure the database to do the wavelet transform </a:t>
            </a:r>
            <a:r>
              <a:rPr lang="en-US" baseline="0" dirty="0" smtClean="0"/>
              <a:t>using three </a:t>
            </a:r>
            <a:r>
              <a:rPr lang="en-US" baseline="0" dirty="0" smtClean="0"/>
              <a:t>different resolutions, so there are three versions of transformed data </a:t>
            </a:r>
            <a:r>
              <a:rPr lang="en-US" baseline="0" dirty="0" smtClean="0"/>
              <a:t>kept, along with the raw data. </a:t>
            </a:r>
            <a:r>
              <a:rPr lang="en-US" baseline="0" dirty="0" smtClean="0"/>
              <a:t>(HIT) The query user still makes that correlation query, but this time he can tolerate </a:t>
            </a:r>
            <a:r>
              <a:rPr lang="en-US" baseline="0" dirty="0" smtClean="0"/>
              <a:t>an error of 10%. </a:t>
            </a:r>
            <a:r>
              <a:rPr lang="en-US" baseline="0" dirty="0" smtClean="0"/>
              <a:t>(HIT) For the error bound, the first two transforms satisfy the error bound</a:t>
            </a:r>
            <a:r>
              <a:rPr lang="en-US" baseline="0" dirty="0" smtClean="0"/>
              <a:t>, but </a:t>
            </a:r>
            <a:r>
              <a:rPr lang="en-US" baseline="0" dirty="0" smtClean="0"/>
              <a:t>the third one does not. (HIT) Also, the finest time granularity in his query is an hour, so window size being a minute or an hour are both OK. Now we have two candidate transforms that can be used by this query. And as we discussed in the previous slide, the transformed data is more compact when we use a larger window size, (HIT) so the query engine decides to use the second transform with window size equals an hour and an error bound of 10%. The query using such data will have a much lower latency than using raw data.</a:t>
            </a:r>
          </a:p>
          <a:p>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11</a:t>
            </a:fld>
            <a:endParaRPr lang="en-US" altLang="en-US"/>
          </a:p>
        </p:txBody>
      </p:sp>
    </p:spTree>
    <p:extLst>
      <p:ext uri="{BB962C8B-B14F-4D97-AF65-F5344CB8AC3E}">
        <p14:creationId xmlns:p14="http://schemas.microsoft.com/office/powerpoint/2010/main" val="156378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r>
              <a:rPr lang="en-US" dirty="0" smtClean="0"/>
              <a:t>I</a:t>
            </a:r>
            <a:r>
              <a:rPr lang="en-US" baseline="0" dirty="0" smtClean="0"/>
              <a:t>’m still actively working on this project, we implement our prototype on </a:t>
            </a:r>
            <a:r>
              <a:rPr lang="en-US" baseline="0" dirty="0" err="1" smtClean="0"/>
              <a:t>LazyBase</a:t>
            </a:r>
            <a:r>
              <a:rPr lang="en-US" baseline="0" dirty="0" smtClean="0"/>
              <a:t>, and support a varieties of transforms and queries. </a:t>
            </a:r>
          </a:p>
          <a:p>
            <a:r>
              <a:rPr lang="en-US" baseline="0" dirty="0" smtClean="0"/>
              <a:t>Now we are still looking for more use cases that can benefit from our approach.</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12</a:t>
            </a:fld>
            <a:endParaRPr lang="en-US" altLang="en-US"/>
          </a:p>
        </p:txBody>
      </p:sp>
    </p:spTree>
    <p:extLst>
      <p:ext uri="{BB962C8B-B14F-4D97-AF65-F5344CB8AC3E}">
        <p14:creationId xmlns:p14="http://schemas.microsoft.com/office/powerpoint/2010/main" val="395750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13</a:t>
            </a:fld>
            <a:endParaRPr lang="en-US" altLang="en-US"/>
          </a:p>
        </p:txBody>
      </p:sp>
    </p:spTree>
    <p:extLst>
      <p:ext uri="{BB962C8B-B14F-4D97-AF65-F5344CB8AC3E}">
        <p14:creationId xmlns:p14="http://schemas.microsoft.com/office/powerpoint/2010/main" val="2067275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14</a:t>
            </a:fld>
            <a:endParaRPr lang="en-US" altLang="en-US"/>
          </a:p>
        </p:txBody>
      </p:sp>
    </p:spTree>
    <p:extLst>
      <p:ext uri="{BB962C8B-B14F-4D97-AF65-F5344CB8AC3E}">
        <p14:creationId xmlns:p14="http://schemas.microsoft.com/office/powerpoint/2010/main" val="2218877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sounds like a very simple use case.</a:t>
            </a:r>
            <a:r>
              <a:rPr lang="en-US" baseline="0" dirty="0" smtClean="0"/>
              <a:t> However, when the data gets big, it becomes really challenging. It is said that billions of devices are expected to connect to Internet by 2020. With so much data, to answer such a correlation query, we might need to scan gigabytes of data, and we might not be able to keep all data in main memory. However, interactive queries usually need sub-second latencies. (HIT) The goal of our work is to support analytical queries on big time series data with sub-second latencies, and we try to achieve that using ingest-time processing.</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15</a:t>
            </a:fld>
            <a:endParaRPr lang="en-US" altLang="en-US"/>
          </a:p>
        </p:txBody>
      </p:sp>
    </p:spTree>
    <p:extLst>
      <p:ext uri="{BB962C8B-B14F-4D97-AF65-F5344CB8AC3E}">
        <p14:creationId xmlns:p14="http://schemas.microsoft.com/office/powerpoint/2010/main" val="2024360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16</a:t>
            </a:fld>
            <a:endParaRPr lang="en-US" altLang="en-US"/>
          </a:p>
        </p:txBody>
      </p:sp>
    </p:spTree>
    <p:extLst>
      <p:ext uri="{BB962C8B-B14F-4D97-AF65-F5344CB8AC3E}">
        <p14:creationId xmlns:p14="http://schemas.microsoft.com/office/powerpoint/2010/main" val="1955316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17</a:t>
            </a:fld>
            <a:endParaRPr lang="en-US" altLang="en-US"/>
          </a:p>
        </p:txBody>
      </p:sp>
    </p:spTree>
    <p:extLst>
      <p:ext uri="{BB962C8B-B14F-4D97-AF65-F5344CB8AC3E}">
        <p14:creationId xmlns:p14="http://schemas.microsoft.com/office/powerpoint/2010/main" val="3136916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18</a:t>
            </a:fld>
            <a:endParaRPr lang="en-US" altLang="en-US"/>
          </a:p>
        </p:txBody>
      </p:sp>
    </p:spTree>
    <p:extLst>
      <p:ext uri="{BB962C8B-B14F-4D97-AF65-F5344CB8AC3E}">
        <p14:creationId xmlns:p14="http://schemas.microsoft.com/office/powerpoint/2010/main" val="472164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19</a:t>
            </a:fld>
            <a:endParaRPr lang="en-US" altLang="en-US"/>
          </a:p>
        </p:txBody>
      </p:sp>
    </p:spTree>
    <p:extLst>
      <p:ext uri="{BB962C8B-B14F-4D97-AF65-F5344CB8AC3E}">
        <p14:creationId xmlns:p14="http://schemas.microsoft.com/office/powerpoint/2010/main" val="3353747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r>
              <a:rPr lang="en-US" dirty="0" smtClean="0"/>
              <a:t>I will first describe</a:t>
            </a:r>
            <a:r>
              <a:rPr lang="en-US" baseline="0" dirty="0" smtClean="0"/>
              <a:t> the class of time series analytics problem that we are focusing on. Our examples of time series data include cluster performance counts, sensor data, and personal health monitors. The data sources will continuously upload their data </a:t>
            </a:r>
            <a:r>
              <a:rPr lang="en-US" baseline="0" dirty="0" smtClean="0"/>
              <a:t>in small batches into </a:t>
            </a:r>
            <a:r>
              <a:rPr lang="en-US" baseline="0" dirty="0" smtClean="0"/>
              <a:t>the time </a:t>
            </a:r>
            <a:r>
              <a:rPr lang="en-US" baseline="0" dirty="0" smtClean="0"/>
              <a:t>series. </a:t>
            </a:r>
            <a:r>
              <a:rPr lang="en-US" baseline="0" dirty="0" smtClean="0"/>
              <a:t>(HIT) At the other side, some users make analytical queries on such data. As one of our example use cases, the user might want to find out the range of data that is most correlated </a:t>
            </a:r>
            <a:r>
              <a:rPr lang="en-US" baseline="0" dirty="0" smtClean="0"/>
              <a:t>with another </a:t>
            </a:r>
            <a:r>
              <a:rPr lang="en-US" baseline="0" dirty="0" smtClean="0"/>
              <a:t>range.</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a:t>
            </a:fld>
            <a:endParaRPr lang="en-US" altLang="en-US"/>
          </a:p>
        </p:txBody>
      </p:sp>
    </p:spTree>
    <p:extLst>
      <p:ext uri="{BB962C8B-B14F-4D97-AF65-F5344CB8AC3E}">
        <p14:creationId xmlns:p14="http://schemas.microsoft.com/office/powerpoint/2010/main" val="329892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20</a:t>
            </a:fld>
            <a:endParaRPr lang="en-US" altLang="en-US"/>
          </a:p>
        </p:txBody>
      </p:sp>
    </p:spTree>
    <p:extLst>
      <p:ext uri="{BB962C8B-B14F-4D97-AF65-F5344CB8AC3E}">
        <p14:creationId xmlns:p14="http://schemas.microsoft.com/office/powerpoint/2010/main" val="2531948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to leverage ingest-time processing to speed up queries.</a:t>
            </a:r>
            <a:r>
              <a:rPr lang="en-US" baseline="0" dirty="0" smtClean="0"/>
              <a:t> </a:t>
            </a:r>
            <a:r>
              <a:rPr lang="en-US" dirty="0" smtClean="0"/>
              <a:t>We allow users to define "transforms" on the raw data. These transforms</a:t>
            </a:r>
            <a:r>
              <a:rPr lang="en-US" baseline="0" dirty="0" smtClean="0"/>
              <a:t> are applied to the ingested data inside the ingest pipeline, and the transform outputs are stored in another schema, called transformed data. The transformed data are usually intermediate analytical results. For example, we can extract some feature vectors from the raw data, and when the query wants to compare two time series, it can instead compare the feature vectors. Our example transforms include Fourier transform, Wavelet transform, and ARMA model solver.</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21</a:t>
            </a:fld>
            <a:endParaRPr lang="en-US" altLang="en-US"/>
          </a:p>
        </p:txBody>
      </p:sp>
    </p:spTree>
    <p:extLst>
      <p:ext uri="{BB962C8B-B14F-4D97-AF65-F5344CB8AC3E}">
        <p14:creationId xmlns:p14="http://schemas.microsoft.com/office/powerpoint/2010/main" val="844034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to leverage ingest-time processing to speed up queries.</a:t>
            </a:r>
            <a:r>
              <a:rPr lang="en-US" baseline="0" dirty="0" smtClean="0"/>
              <a:t> </a:t>
            </a:r>
            <a:r>
              <a:rPr lang="en-US" dirty="0" smtClean="0"/>
              <a:t>We allow users to define "transforms" on the raw data. These transforms</a:t>
            </a:r>
            <a:r>
              <a:rPr lang="en-US" baseline="0" dirty="0" smtClean="0"/>
              <a:t> are applied to the ingested data inside the ingest pipeline, and the transform outputs are stored in another schema, called transformed data. The transforms are calculated on a per window basis. </a:t>
            </a:r>
          </a:p>
          <a:p>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22</a:t>
            </a:fld>
            <a:endParaRPr lang="en-US" altLang="en-US"/>
          </a:p>
        </p:txBody>
      </p:sp>
    </p:spTree>
    <p:extLst>
      <p:ext uri="{BB962C8B-B14F-4D97-AF65-F5344CB8AC3E}">
        <p14:creationId xmlns:p14="http://schemas.microsoft.com/office/powerpoint/2010/main" val="358597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r>
              <a:rPr lang="en-US" dirty="0" smtClean="0"/>
              <a:t>As the goal</a:t>
            </a:r>
            <a:r>
              <a:rPr lang="en-US" baseline="0" dirty="0" smtClean="0"/>
              <a:t>s, we want to support interactive queries. For interactive queries, the query latency should be less than a second. And we want to support queries on both recent data and historical data. As a more concrete example, suppose we have some power usage monitors uploading cluster power consumption data to the database, and at the other side, a user wants to find a time range yesterday </a:t>
            </a:r>
            <a:r>
              <a:rPr lang="en-US" baseline="0" dirty="0" smtClean="0"/>
              <a:t>on monitor0 </a:t>
            </a:r>
            <a:r>
              <a:rPr lang="en-US" baseline="0" dirty="0" smtClean="0"/>
              <a:t>that is most correlated with the values in monitor 1 from 3am to 5am. The use might ask a lot of such queries to understand some </a:t>
            </a:r>
            <a:r>
              <a:rPr lang="en-US" baseline="0" dirty="0" smtClean="0"/>
              <a:t>task migration </a:t>
            </a:r>
            <a:r>
              <a:rPr lang="en-US" baseline="0" dirty="0" smtClean="0"/>
              <a:t>pattern inside a cluster.</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3</a:t>
            </a:fld>
            <a:endParaRPr lang="en-US" altLang="en-US"/>
          </a:p>
        </p:txBody>
      </p:sp>
    </p:spTree>
    <p:extLst>
      <p:ext uri="{BB962C8B-B14F-4D97-AF65-F5344CB8AC3E}">
        <p14:creationId xmlns:p14="http://schemas.microsoft.com/office/powerpoint/2010/main" val="1111599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r>
              <a:rPr lang="en-US" dirty="0" smtClean="0"/>
              <a:t>The workload</a:t>
            </a:r>
            <a:r>
              <a:rPr lang="en-US" baseline="0" dirty="0" smtClean="0"/>
              <a:t> </a:t>
            </a:r>
            <a:r>
              <a:rPr lang="en-US" baseline="0" dirty="0" smtClean="0"/>
              <a:t>of analytical queries on time series data is </a:t>
            </a:r>
            <a:r>
              <a:rPr lang="en-US" baseline="0" dirty="0" smtClean="0"/>
              <a:t>significantly different </a:t>
            </a:r>
            <a:r>
              <a:rPr lang="en-US" baseline="0" dirty="0" smtClean="0"/>
              <a:t>from those in traditional </a:t>
            </a:r>
            <a:r>
              <a:rPr lang="en-US" baseline="0" dirty="0" smtClean="0"/>
              <a:t>databases. That’s why people are exploring other </a:t>
            </a:r>
            <a:r>
              <a:rPr lang="en-US" baseline="0" dirty="0" smtClean="0"/>
              <a:t>approaches. </a:t>
            </a:r>
            <a:r>
              <a:rPr lang="en-US" baseline="0" dirty="0" smtClean="0"/>
              <a:t>(HIT) S</a:t>
            </a:r>
            <a:r>
              <a:rPr lang="en-US" dirty="0" smtClean="0"/>
              <a:t>treaming</a:t>
            </a:r>
            <a:r>
              <a:rPr lang="en-US" baseline="0" dirty="0" smtClean="0"/>
              <a:t> systems such as Storm can be used to to answer pre-determined queries. However, they are not suitable for interactive </a:t>
            </a:r>
            <a:r>
              <a:rPr lang="en-US" baseline="0" dirty="0" smtClean="0"/>
              <a:t>queries, and they are not able to </a:t>
            </a:r>
            <a:r>
              <a:rPr lang="en-US" baseline="0" dirty="0" smtClean="0"/>
              <a:t>combine recent data with historical data. (HIT) Systems like Scuba are designed to support interactive queries on recent data, but not on historical data. (HIT) </a:t>
            </a:r>
            <a:r>
              <a:rPr lang="en-US" baseline="0" dirty="0" err="1" smtClean="0"/>
              <a:t>BlinkDB</a:t>
            </a:r>
            <a:r>
              <a:rPr lang="en-US" baseline="0" dirty="0" smtClean="0"/>
              <a:t> is a sampling approach. In </a:t>
            </a:r>
            <a:r>
              <a:rPr lang="en-US" baseline="0" dirty="0" err="1" smtClean="0"/>
              <a:t>BlinkDB</a:t>
            </a:r>
            <a:r>
              <a:rPr lang="en-US" baseline="0" dirty="0" smtClean="0"/>
              <a:t>, queries are answered with sampled data </a:t>
            </a:r>
            <a:r>
              <a:rPr lang="en-US" baseline="0" dirty="0" smtClean="0"/>
              <a:t>to improve efficiency</a:t>
            </a:r>
            <a:r>
              <a:rPr lang="en-US" baseline="0" dirty="0" smtClean="0"/>
              <a:t>. However, sampling on time series data can lose valuable information. For example, a spike in the signal often indicates </a:t>
            </a:r>
            <a:r>
              <a:rPr lang="en-US" baseline="0" dirty="0" smtClean="0"/>
              <a:t>anomaly, but sampling </a:t>
            </a:r>
            <a:r>
              <a:rPr lang="en-US" baseline="0" dirty="0" smtClean="0"/>
              <a:t>can easily miss such spikes. (HIT) So none of the above </a:t>
            </a:r>
            <a:r>
              <a:rPr lang="en-US" baseline="0" dirty="0" smtClean="0"/>
              <a:t>approaches meets </a:t>
            </a:r>
            <a:r>
              <a:rPr lang="en-US" baseline="0" dirty="0" smtClean="0"/>
              <a:t>our goals. In this project, the key idea of our approach is to use ingest-time transformations to accelerate queries. </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4</a:t>
            </a:fld>
            <a:endParaRPr lang="en-US" altLang="en-US"/>
          </a:p>
        </p:txBody>
      </p:sp>
    </p:spTree>
    <p:extLst>
      <p:ext uri="{BB962C8B-B14F-4D97-AF65-F5344CB8AC3E}">
        <p14:creationId xmlns:p14="http://schemas.microsoft.com/office/powerpoint/2010/main" val="3351208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pPr defTabSz="929556"/>
            <a:r>
              <a:rPr lang="en-US" dirty="0" smtClean="0"/>
              <a:t>Here’s </a:t>
            </a:r>
            <a:r>
              <a:rPr lang="en-US" dirty="0" smtClean="0"/>
              <a:t>the ingest </a:t>
            </a:r>
            <a:r>
              <a:rPr lang="en-US" dirty="0" smtClean="0"/>
              <a:t>pipeline of a database.</a:t>
            </a:r>
            <a:r>
              <a:rPr lang="en-US" baseline="0" dirty="0" smtClean="0"/>
              <a:t> The data is uploaded to the database </a:t>
            </a:r>
            <a:r>
              <a:rPr lang="en-US" baseline="0" dirty="0" smtClean="0"/>
              <a:t>in small batches. </a:t>
            </a:r>
            <a:r>
              <a:rPr lang="en-US" baseline="0" dirty="0" smtClean="0"/>
              <a:t>(HIT) </a:t>
            </a:r>
            <a:r>
              <a:rPr lang="en-US" baseline="0" dirty="0" smtClean="0"/>
              <a:t>We </a:t>
            </a:r>
            <a:r>
              <a:rPr lang="en-US" baseline="0" dirty="0" smtClean="0"/>
              <a:t>add a transform stage after </a:t>
            </a:r>
            <a:r>
              <a:rPr lang="en-US" baseline="0" dirty="0" smtClean="0"/>
              <a:t>the data comes in. </a:t>
            </a:r>
            <a:r>
              <a:rPr lang="en-US" baseline="0" dirty="0" smtClean="0"/>
              <a:t>The transform stage applies some user defined transforms to the ingested </a:t>
            </a:r>
            <a:r>
              <a:rPr lang="en-US" baseline="0" dirty="0" smtClean="0"/>
              <a:t>data. The transform outputs are inserted into the pipeline and stored in the database. </a:t>
            </a:r>
            <a:r>
              <a:rPr lang="en-US" baseline="0" dirty="0" smtClean="0"/>
              <a:t>This little blue scroll is the stored transformed data (HIT) We might have multiple transforms for the same raw data. (HIT) And we can also keep the raw data, but probably not in memory. (HIT) The transformed data are intermediate analytical results, and the query engine will pick the most suitable data to answer each query. For example, we can extract some feature vectors from the raw data and store </a:t>
            </a:r>
            <a:r>
              <a:rPr lang="en-US" baseline="0" dirty="0" smtClean="0"/>
              <a:t>them as transformed data. When </a:t>
            </a:r>
            <a:r>
              <a:rPr lang="en-US" baseline="0" dirty="0" smtClean="0"/>
              <a:t>the query wants to search for some patterns in the </a:t>
            </a:r>
            <a:r>
              <a:rPr lang="en-US" baseline="0" dirty="0" smtClean="0"/>
              <a:t>time series data</a:t>
            </a:r>
            <a:r>
              <a:rPr lang="en-US" baseline="0" dirty="0" smtClean="0"/>
              <a:t>, it </a:t>
            </a:r>
            <a:r>
              <a:rPr lang="en-US" baseline="0" dirty="0" smtClean="0"/>
              <a:t>can </a:t>
            </a:r>
            <a:r>
              <a:rPr lang="en-US" baseline="0" dirty="0" smtClean="0"/>
              <a:t>choose to </a:t>
            </a:r>
            <a:r>
              <a:rPr lang="en-US" baseline="0" dirty="0" smtClean="0"/>
              <a:t>search on </a:t>
            </a:r>
            <a:r>
              <a:rPr lang="en-US" baseline="0" dirty="0" smtClean="0"/>
              <a:t>these feature vectors. </a:t>
            </a:r>
            <a:r>
              <a:rPr lang="en-US" baseline="0" dirty="0" smtClean="0"/>
              <a:t>So by using </a:t>
            </a:r>
            <a:r>
              <a:rPr lang="en-US" baseline="0" dirty="0" smtClean="0"/>
              <a:t>transformed </a:t>
            </a:r>
            <a:r>
              <a:rPr lang="en-US" baseline="0" dirty="0" smtClean="0"/>
              <a:t>data, it </a:t>
            </a:r>
            <a:r>
              <a:rPr lang="en-US" baseline="0" dirty="0" smtClean="0"/>
              <a:t>saves us the work at the query time, thus reducing the query latency. (HIT) Here we are actually using the term “transform” loosely. </a:t>
            </a:r>
            <a:r>
              <a:rPr lang="en-US" baseline="0" dirty="0" smtClean="0"/>
              <a:t>Transforms are </a:t>
            </a:r>
            <a:r>
              <a:rPr lang="en-US" baseline="0" dirty="0" smtClean="0"/>
              <a:t>not necessarily transformations like Fourier transform, instead, they can be any calculation on the </a:t>
            </a:r>
            <a:r>
              <a:rPr lang="en-US" baseline="0" dirty="0" smtClean="0"/>
              <a:t>data</a:t>
            </a:r>
            <a:r>
              <a:rPr lang="en-US" baseline="0" dirty="0" smtClean="0"/>
              <a:t>. Our example transforms include Fourier transform, wavelet transform, and ARMA coefficients calculation. </a:t>
            </a:r>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5</a:t>
            </a:fld>
            <a:endParaRPr lang="en-US" altLang="en-US"/>
          </a:p>
        </p:txBody>
      </p:sp>
    </p:spTree>
    <p:extLst>
      <p:ext uri="{BB962C8B-B14F-4D97-AF65-F5344CB8AC3E}">
        <p14:creationId xmlns:p14="http://schemas.microsoft.com/office/powerpoint/2010/main" val="99794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r>
              <a:rPr lang="en-US" dirty="0" smtClean="0"/>
              <a:t>As </a:t>
            </a:r>
            <a:r>
              <a:rPr lang="en-US" dirty="0" smtClean="0"/>
              <a:t>an example transform,</a:t>
            </a:r>
            <a:r>
              <a:rPr lang="en-US" baseline="0" dirty="0" smtClean="0"/>
              <a:t> </a:t>
            </a:r>
            <a:r>
              <a:rPr lang="en-US" baseline="0" dirty="0" smtClean="0"/>
              <a:t>we can apply wavelet transform on power consumption data. Wavelet is a compact representation of </a:t>
            </a:r>
            <a:r>
              <a:rPr lang="en-US" baseline="0" dirty="0" smtClean="0"/>
              <a:t>signals. </a:t>
            </a:r>
            <a:r>
              <a:rPr lang="en-US" baseline="0" dirty="0" smtClean="0"/>
              <a:t>It’s similar to Fourier transform, but is better at capturing spikes in the signal. The representation is compact, because we can approximate the original signal with only a few large coefficients, and throw away the small ones. When we do this, </a:t>
            </a:r>
            <a:r>
              <a:rPr lang="en-US" baseline="0" dirty="0" smtClean="0"/>
              <a:t>the </a:t>
            </a:r>
            <a:r>
              <a:rPr lang="en-US" baseline="0" dirty="0" smtClean="0"/>
              <a:t>approximation </a:t>
            </a:r>
            <a:r>
              <a:rPr lang="en-US" baseline="0" dirty="0" smtClean="0"/>
              <a:t>error can be bounded.</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6</a:t>
            </a:fld>
            <a:endParaRPr lang="en-US" altLang="en-US"/>
          </a:p>
        </p:txBody>
      </p:sp>
    </p:spTree>
    <p:extLst>
      <p:ext uri="{BB962C8B-B14F-4D97-AF65-F5344CB8AC3E}">
        <p14:creationId xmlns:p14="http://schemas.microsoft.com/office/powerpoint/2010/main" val="3811255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r>
              <a:rPr lang="en-US" dirty="0" smtClean="0"/>
              <a:t>As an ingest time transform,</a:t>
            </a:r>
            <a:r>
              <a:rPr lang="en-US" baseline="0" dirty="0" smtClean="0"/>
              <a:t> </a:t>
            </a:r>
            <a:r>
              <a:rPr lang="en-US" baseline="0" dirty="0" smtClean="0"/>
              <a:t>the </a:t>
            </a:r>
            <a:r>
              <a:rPr lang="en-US" baseline="0" dirty="0" smtClean="0"/>
              <a:t>user can define </a:t>
            </a:r>
            <a:r>
              <a:rPr lang="en-US" baseline="0" dirty="0" smtClean="0"/>
              <a:t>the wavelet transform with two parameters, </a:t>
            </a:r>
            <a:r>
              <a:rPr lang="en-US" baseline="0" dirty="0" smtClean="0"/>
              <a:t>a window </a:t>
            </a:r>
            <a:r>
              <a:rPr lang="en-US" baseline="0" dirty="0" smtClean="0"/>
              <a:t>size and </a:t>
            </a:r>
            <a:r>
              <a:rPr lang="en-US" baseline="0" dirty="0" smtClean="0"/>
              <a:t>an approximation </a:t>
            </a:r>
            <a:r>
              <a:rPr lang="en-US" baseline="0" dirty="0" smtClean="0"/>
              <a:t>error bound. Here, let’s say we use a window size of 4000 and an error bound of 10%, and I will tell you how we decide these magic numbers later. For every 4000 ingested data, we calculate the wavelet coefficients, and pick only the large coefficients, just enough of them to satisfy the error bound. (HIT) For our dataset, when we allow this 10% error, the transformed data is only 5% the size of raw </a:t>
            </a:r>
            <a:r>
              <a:rPr lang="en-US" baseline="0" dirty="0" smtClean="0"/>
              <a:t>data. In the next slide, I will show that smaller transformed data means faster query.</a:t>
            </a:r>
          </a:p>
          <a:p>
            <a:endParaRPr lang="en-US" baseline="0" dirty="0" smtClean="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7</a:t>
            </a:fld>
            <a:endParaRPr lang="en-US" altLang="en-US"/>
          </a:p>
        </p:txBody>
      </p:sp>
    </p:spTree>
    <p:extLst>
      <p:ext uri="{BB962C8B-B14F-4D97-AF65-F5344CB8AC3E}">
        <p14:creationId xmlns:p14="http://schemas.microsoft.com/office/powerpoint/2010/main" val="372220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r>
              <a:rPr lang="en-US" baseline="0" dirty="0" smtClean="0"/>
              <a:t>Queries like correlation can be calculated directly from the wavelet coefficients. Using the transformed data, the query engine can answer the same query with much less data retrieved and processed. So the latency becomes lower. This </a:t>
            </a:r>
            <a:r>
              <a:rPr lang="en-US" baseline="0" dirty="0" smtClean="0"/>
              <a:t>graph shows the latency of our correlation query when we use transformed data versus use raw data. As we can see, when we allow some error, we can reduce the query latency by nearly an order of magnitude.</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8</a:t>
            </a:fld>
            <a:endParaRPr lang="en-US" altLang="en-US"/>
          </a:p>
        </p:txBody>
      </p:sp>
    </p:spTree>
    <p:extLst>
      <p:ext uri="{BB962C8B-B14F-4D97-AF65-F5344CB8AC3E}">
        <p14:creationId xmlns:p14="http://schemas.microsoft.com/office/powerpoint/2010/main" val="587847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0"/>
            <a:ext cx="3286125" cy="2465388"/>
          </a:xfrm>
        </p:spPr>
      </p:sp>
      <p:sp>
        <p:nvSpPr>
          <p:cNvPr id="3" name="Notes Placeholder 2"/>
          <p:cNvSpPr>
            <a:spLocks noGrp="1"/>
          </p:cNvSpPr>
          <p:nvPr>
            <p:ph type="body" idx="1"/>
          </p:nvPr>
        </p:nvSpPr>
        <p:spPr/>
        <p:txBody>
          <a:bodyPr/>
          <a:lstStyle/>
          <a:p>
            <a:r>
              <a:rPr lang="en-US" baseline="0" dirty="0" smtClean="0"/>
              <a:t>We can reduce query latency by using transformed data. But the transformed data can only be used when the query can tolerate the bounded error, and when the time ranges are multiples of the window size. To allow more queries to use the transformed data, we propose to keep transformations of multiple data resolutions. I will explain that in the next slide.</a:t>
            </a:r>
            <a:endParaRPr lang="en-US" dirty="0"/>
          </a:p>
        </p:txBody>
      </p:sp>
      <p:sp>
        <p:nvSpPr>
          <p:cNvPr id="4" name="Slide Number Placeholder 3"/>
          <p:cNvSpPr>
            <a:spLocks noGrp="1"/>
          </p:cNvSpPr>
          <p:nvPr>
            <p:ph type="sldNum" sz="quarter" idx="10"/>
          </p:nvPr>
        </p:nvSpPr>
        <p:spPr/>
        <p:txBody>
          <a:bodyPr/>
          <a:lstStyle/>
          <a:p>
            <a:fld id="{F47855BD-C52A-419F-A002-FEEFF997D0AC}" type="slidenum">
              <a:rPr lang="en-US" altLang="en-US" smtClean="0"/>
              <a:pPr/>
              <a:t>9</a:t>
            </a:fld>
            <a:endParaRPr lang="en-US" altLang="en-US"/>
          </a:p>
        </p:txBody>
      </p:sp>
    </p:spTree>
    <p:extLst>
      <p:ext uri="{BB962C8B-B14F-4D97-AF65-F5344CB8AC3E}">
        <p14:creationId xmlns:p14="http://schemas.microsoft.com/office/powerpoint/2010/main" val="4194874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latin typeface="Arial" charset="0"/>
            </a:endParaRPr>
          </a:p>
        </p:txBody>
      </p:sp>
      <p:sp>
        <p:nvSpPr>
          <p:cNvPr id="5" name="Line 6"/>
          <p:cNvSpPr>
            <a:spLocks noChangeShapeType="1"/>
          </p:cNvSpPr>
          <p:nvPr/>
        </p:nvSpPr>
        <p:spPr bwMode="auto">
          <a:xfrm>
            <a:off x="465138" y="6330950"/>
            <a:ext cx="8229600" cy="0"/>
          </a:xfrm>
          <a:prstGeom prst="line">
            <a:avLst/>
          </a:prstGeom>
          <a:noFill/>
          <a:ln w="44450" cmpd="thickThin">
            <a:solidFill>
              <a:srgbClr val="336699"/>
            </a:solidFill>
            <a:round/>
            <a:headEnd/>
            <a:tailEnd/>
          </a:ln>
          <a:effectLst/>
        </p:spPr>
        <p:txBody>
          <a:bodyPr/>
          <a:lstStyle/>
          <a:p>
            <a:pPr>
              <a:defRPr/>
            </a:pPr>
            <a:endParaRPr lang="en-US">
              <a:latin typeface="Arial" charset="0"/>
            </a:endParaRPr>
          </a:p>
        </p:txBody>
      </p:sp>
      <p:pic>
        <p:nvPicPr>
          <p:cNvPr id="6" name="Picture 13" descr="mark_pdl_l_blu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3075" y="5905500"/>
            <a:ext cx="16144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55613" y="2286000"/>
            <a:ext cx="8226425" cy="1143000"/>
          </a:xfrm>
        </p:spPr>
        <p:txBody>
          <a:bodyPr/>
          <a:lstStyle>
            <a:lvl1pPr>
              <a:defRPr sz="4800"/>
            </a:lvl1pPr>
          </a:lstStyle>
          <a:p>
            <a:r>
              <a:rPr lang="en-US"/>
              <a:t>Click to edit Master title style</a:t>
            </a:r>
          </a:p>
        </p:txBody>
      </p:sp>
      <p:sp>
        <p:nvSpPr>
          <p:cNvPr id="3075" name="Rectangle 3"/>
          <p:cNvSpPr>
            <a:spLocks noGrp="1" noChangeArrowheads="1"/>
          </p:cNvSpPr>
          <p:nvPr>
            <p:ph type="subTitle" idx="1"/>
          </p:nvPr>
        </p:nvSpPr>
        <p:spPr>
          <a:xfrm>
            <a:off x="1371600" y="3886200"/>
            <a:ext cx="6400800" cy="393700"/>
          </a:xfrm>
        </p:spPr>
        <p:txBody>
          <a:bodyPr/>
          <a:lstStyle>
            <a:lvl1pPr marL="0" indent="0" algn="ctr">
              <a:defRPr sz="3200"/>
            </a:lvl1pPr>
          </a:lstStyle>
          <a:p>
            <a:endParaRPr lang="en-US"/>
          </a:p>
          <a:p>
            <a:endParaRPr lang="en-US"/>
          </a:p>
        </p:txBody>
      </p:sp>
    </p:spTree>
    <p:extLst>
      <p:ext uri="{BB962C8B-B14F-4D97-AF65-F5344CB8AC3E}">
        <p14:creationId xmlns:p14="http://schemas.microsoft.com/office/powerpoint/2010/main" val="265411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4DA95375-93BA-4E6C-A55F-C20C8FEF423F}" type="datetime6">
              <a:rPr lang="en-US" altLang="en-US"/>
              <a:pPr/>
              <a:t>October 14</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5A014CA0-BFD9-45BF-8E29-EA560342A073}" type="slidenum">
              <a:rPr lang="en-US" altLang="en-US"/>
              <a:pPr/>
              <a:t>‹#›</a:t>
            </a:fld>
            <a:endParaRPr lang="en-US" altLang="en-US" sz="1600"/>
          </a:p>
        </p:txBody>
      </p:sp>
    </p:spTree>
    <p:extLst>
      <p:ext uri="{BB962C8B-B14F-4D97-AF65-F5344CB8AC3E}">
        <p14:creationId xmlns:p14="http://schemas.microsoft.com/office/powerpoint/2010/main" val="101325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9550"/>
            <a:ext cx="2286000" cy="554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09550"/>
            <a:ext cx="6705600" cy="554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1B2C3508-E53E-48BD-90C0-A443A014A53E}" type="datetime6">
              <a:rPr lang="en-US" altLang="en-US"/>
              <a:pPr/>
              <a:t>October 14</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491CA98A-E499-419A-A0C2-C6FE6397E1B7}" type="slidenum">
              <a:rPr lang="en-US" altLang="en-US"/>
              <a:pPr/>
              <a:t>‹#›</a:t>
            </a:fld>
            <a:endParaRPr lang="en-US" altLang="en-US" sz="1600"/>
          </a:p>
        </p:txBody>
      </p:sp>
    </p:spTree>
    <p:extLst>
      <p:ext uri="{BB962C8B-B14F-4D97-AF65-F5344CB8AC3E}">
        <p14:creationId xmlns:p14="http://schemas.microsoft.com/office/powerpoint/2010/main" val="389044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dt" sz="half" idx="10"/>
          </p:nvPr>
        </p:nvSpPr>
        <p:spPr>
          <a:ln/>
        </p:spPr>
        <p:txBody>
          <a:bodyPr/>
          <a:lstStyle>
            <a:lvl1pPr>
              <a:defRPr/>
            </a:lvl1pPr>
          </a:lstStyle>
          <a:p>
            <a:r>
              <a:rPr lang="en-US" altLang="en-US" dirty="0" smtClean="0"/>
              <a:t>   Henggang Cui  © </a:t>
            </a:r>
            <a:fld id="{65FB4CC8-47B7-48C4-A12B-51BD15B375A6}" type="datetime6">
              <a:rPr lang="en-US" altLang="en-US" smtClean="0"/>
              <a:pPr/>
              <a:t>October 14</a:t>
            </a:fld>
            <a:endParaRPr lang="en-US" altLang="en-US" dirty="0"/>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76A2BE87-923C-4A5F-8547-3634F8E0B8FF}" type="slidenum">
              <a:rPr lang="en-US" altLang="en-US"/>
              <a:pPr/>
              <a:t>‹#›</a:t>
            </a:fld>
            <a:endParaRPr lang="en-US" altLang="en-US" sz="1600"/>
          </a:p>
        </p:txBody>
      </p:sp>
    </p:spTree>
    <p:extLst>
      <p:ext uri="{BB962C8B-B14F-4D97-AF65-F5344CB8AC3E}">
        <p14:creationId xmlns:p14="http://schemas.microsoft.com/office/powerpoint/2010/main" val="12805178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dt" sz="half" idx="10"/>
          </p:nvPr>
        </p:nvSpPr>
        <p:spPr>
          <a:ln/>
        </p:spPr>
        <p:txBody>
          <a:bodyPr/>
          <a:lstStyle>
            <a:lvl1pPr>
              <a:defRPr/>
            </a:lvl1pPr>
          </a:lstStyle>
          <a:p>
            <a:r>
              <a:rPr lang="en-US" altLang="en-US"/>
              <a:t>   &lt;your name here&gt;  © </a:t>
            </a:r>
            <a:fld id="{A6ABA65C-AEB0-40EE-B92D-99CBD9EB692C}" type="datetime6">
              <a:rPr lang="en-US" altLang="en-US"/>
              <a:pPr/>
              <a:t>October 14</a:t>
            </a:fld>
            <a:endParaRPr lang="en-US" altLang="en-US"/>
          </a:p>
        </p:txBody>
      </p:sp>
      <p:sp>
        <p:nvSpPr>
          <p:cNvPr id="5"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6" name="Rectangle 12"/>
          <p:cNvSpPr>
            <a:spLocks noGrp="1" noChangeArrowheads="1"/>
          </p:cNvSpPr>
          <p:nvPr>
            <p:ph type="sldNum" sz="quarter" idx="12"/>
          </p:nvPr>
        </p:nvSpPr>
        <p:spPr>
          <a:ln/>
        </p:spPr>
        <p:txBody>
          <a:bodyPr/>
          <a:lstStyle>
            <a:lvl1pPr>
              <a:defRPr/>
            </a:lvl1pPr>
          </a:lstStyle>
          <a:p>
            <a:fld id="{179F748B-67A4-49B5-9453-6F229442C2C5}" type="slidenum">
              <a:rPr lang="en-US" altLang="en-US"/>
              <a:pPr/>
              <a:t>‹#›</a:t>
            </a:fld>
            <a:endParaRPr lang="en-US" altLang="en-US" sz="1600"/>
          </a:p>
        </p:txBody>
      </p:sp>
    </p:spTree>
    <p:extLst>
      <p:ext uri="{BB962C8B-B14F-4D97-AF65-F5344CB8AC3E}">
        <p14:creationId xmlns:p14="http://schemas.microsoft.com/office/powerpoint/2010/main" val="20387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049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3C26A6B5-FFBA-424D-AC86-3B75202750A7}" type="datetime6">
              <a:rPr lang="en-US" altLang="en-US"/>
              <a:pPr/>
              <a:t>October 14</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0C9B60F0-43E1-4582-89B4-91F228B64DF0}" type="slidenum">
              <a:rPr lang="en-US" altLang="en-US"/>
              <a:pPr/>
              <a:t>‹#›</a:t>
            </a:fld>
            <a:endParaRPr lang="en-US" altLang="en-US" sz="1600"/>
          </a:p>
        </p:txBody>
      </p:sp>
    </p:spTree>
    <p:extLst>
      <p:ext uri="{BB962C8B-B14F-4D97-AF65-F5344CB8AC3E}">
        <p14:creationId xmlns:p14="http://schemas.microsoft.com/office/powerpoint/2010/main" val="86225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dt" sz="half" idx="10"/>
          </p:nvPr>
        </p:nvSpPr>
        <p:spPr>
          <a:ln/>
        </p:spPr>
        <p:txBody>
          <a:bodyPr/>
          <a:lstStyle>
            <a:lvl1pPr>
              <a:defRPr/>
            </a:lvl1pPr>
          </a:lstStyle>
          <a:p>
            <a:r>
              <a:rPr lang="en-US" altLang="en-US"/>
              <a:t>   &lt;your name here&gt;  © </a:t>
            </a:r>
            <a:fld id="{4F5F1029-84E0-44E9-9D87-8EE5E1A09C4A}" type="datetime6">
              <a:rPr lang="en-US" altLang="en-US"/>
              <a:pPr/>
              <a:t>October 14</a:t>
            </a:fld>
            <a:endParaRPr lang="en-US" altLang="en-US"/>
          </a:p>
        </p:txBody>
      </p:sp>
      <p:sp>
        <p:nvSpPr>
          <p:cNvPr id="8"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9" name="Rectangle 12"/>
          <p:cNvSpPr>
            <a:spLocks noGrp="1" noChangeArrowheads="1"/>
          </p:cNvSpPr>
          <p:nvPr>
            <p:ph type="sldNum" sz="quarter" idx="12"/>
          </p:nvPr>
        </p:nvSpPr>
        <p:spPr>
          <a:ln/>
        </p:spPr>
        <p:txBody>
          <a:bodyPr/>
          <a:lstStyle>
            <a:lvl1pPr>
              <a:defRPr/>
            </a:lvl1pPr>
          </a:lstStyle>
          <a:p>
            <a:fld id="{69BB89D0-18F0-482B-9409-2CD65655C3B8}" type="slidenum">
              <a:rPr lang="en-US" altLang="en-US"/>
              <a:pPr/>
              <a:t>‹#›</a:t>
            </a:fld>
            <a:endParaRPr lang="en-US" altLang="en-US" sz="1600"/>
          </a:p>
        </p:txBody>
      </p:sp>
    </p:spTree>
    <p:extLst>
      <p:ext uri="{BB962C8B-B14F-4D97-AF65-F5344CB8AC3E}">
        <p14:creationId xmlns:p14="http://schemas.microsoft.com/office/powerpoint/2010/main" val="106578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dt" sz="half" idx="10"/>
          </p:nvPr>
        </p:nvSpPr>
        <p:spPr>
          <a:ln/>
        </p:spPr>
        <p:txBody>
          <a:bodyPr/>
          <a:lstStyle>
            <a:lvl1pPr>
              <a:defRPr/>
            </a:lvl1pPr>
          </a:lstStyle>
          <a:p>
            <a:r>
              <a:rPr lang="en-US" altLang="en-US"/>
              <a:t>   &lt;your name here&gt;  © </a:t>
            </a:r>
            <a:fld id="{3CADE6A4-7687-4B6A-9C67-11849E3F63D9}" type="datetime6">
              <a:rPr lang="en-US" altLang="en-US"/>
              <a:pPr/>
              <a:t>October 14</a:t>
            </a:fld>
            <a:endParaRPr lang="en-US" altLang="en-US"/>
          </a:p>
        </p:txBody>
      </p:sp>
      <p:sp>
        <p:nvSpPr>
          <p:cNvPr id="4"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5" name="Rectangle 12"/>
          <p:cNvSpPr>
            <a:spLocks noGrp="1" noChangeArrowheads="1"/>
          </p:cNvSpPr>
          <p:nvPr>
            <p:ph type="sldNum" sz="quarter" idx="12"/>
          </p:nvPr>
        </p:nvSpPr>
        <p:spPr>
          <a:ln/>
        </p:spPr>
        <p:txBody>
          <a:bodyPr/>
          <a:lstStyle>
            <a:lvl1pPr>
              <a:defRPr/>
            </a:lvl1pPr>
          </a:lstStyle>
          <a:p>
            <a:fld id="{F8D31291-89CD-4C5C-96C5-C9E8575C316A}" type="slidenum">
              <a:rPr lang="en-US" altLang="en-US"/>
              <a:pPr/>
              <a:t>‹#›</a:t>
            </a:fld>
            <a:endParaRPr lang="en-US" altLang="en-US" sz="1600"/>
          </a:p>
        </p:txBody>
      </p:sp>
    </p:spTree>
    <p:extLst>
      <p:ext uri="{BB962C8B-B14F-4D97-AF65-F5344CB8AC3E}">
        <p14:creationId xmlns:p14="http://schemas.microsoft.com/office/powerpoint/2010/main" val="69083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r>
              <a:rPr lang="en-US" altLang="en-US"/>
              <a:t>   &lt;your name here&gt;  © </a:t>
            </a:r>
            <a:fld id="{6B8402F8-8CE5-45D2-9D61-A70CD5F64D3A}" type="datetime6">
              <a:rPr lang="en-US" altLang="en-US"/>
              <a:pPr/>
              <a:t>October 14</a:t>
            </a:fld>
            <a:endParaRPr lang="en-US" altLang="en-US"/>
          </a:p>
        </p:txBody>
      </p:sp>
      <p:sp>
        <p:nvSpPr>
          <p:cNvPr id="3"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4" name="Rectangle 12"/>
          <p:cNvSpPr>
            <a:spLocks noGrp="1" noChangeArrowheads="1"/>
          </p:cNvSpPr>
          <p:nvPr>
            <p:ph type="sldNum" sz="quarter" idx="12"/>
          </p:nvPr>
        </p:nvSpPr>
        <p:spPr>
          <a:ln/>
        </p:spPr>
        <p:txBody>
          <a:bodyPr/>
          <a:lstStyle>
            <a:lvl1pPr>
              <a:defRPr/>
            </a:lvl1pPr>
          </a:lstStyle>
          <a:p>
            <a:fld id="{8FFE5795-B58F-49C1-BE4D-A28E56067563}" type="slidenum">
              <a:rPr lang="en-US" altLang="en-US"/>
              <a:pPr/>
              <a:t>‹#›</a:t>
            </a:fld>
            <a:endParaRPr lang="en-US" altLang="en-US" sz="1600"/>
          </a:p>
        </p:txBody>
      </p:sp>
    </p:spTree>
    <p:extLst>
      <p:ext uri="{BB962C8B-B14F-4D97-AF65-F5344CB8AC3E}">
        <p14:creationId xmlns:p14="http://schemas.microsoft.com/office/powerpoint/2010/main" val="159174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1AE83A56-2C53-4E8F-96B8-6EE929FEFB83}" type="datetime6">
              <a:rPr lang="en-US" altLang="en-US"/>
              <a:pPr/>
              <a:t>October 14</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FD0141A3-6620-4E43-BE01-BE6EFEC8FEED}" type="slidenum">
              <a:rPr lang="en-US" altLang="en-US"/>
              <a:pPr/>
              <a:t>‹#›</a:t>
            </a:fld>
            <a:endParaRPr lang="en-US" altLang="en-US" sz="1600"/>
          </a:p>
        </p:txBody>
      </p:sp>
    </p:spTree>
    <p:extLst>
      <p:ext uri="{BB962C8B-B14F-4D97-AF65-F5344CB8AC3E}">
        <p14:creationId xmlns:p14="http://schemas.microsoft.com/office/powerpoint/2010/main" val="49755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dt" sz="half" idx="10"/>
          </p:nvPr>
        </p:nvSpPr>
        <p:spPr>
          <a:ln/>
        </p:spPr>
        <p:txBody>
          <a:bodyPr/>
          <a:lstStyle>
            <a:lvl1pPr>
              <a:defRPr/>
            </a:lvl1pPr>
          </a:lstStyle>
          <a:p>
            <a:r>
              <a:rPr lang="en-US" altLang="en-US"/>
              <a:t>   &lt;your name here&gt;  © </a:t>
            </a:r>
            <a:fld id="{26FABFE5-344B-4CF9-AC8C-0C19B6FC89D1}" type="datetime6">
              <a:rPr lang="en-US" altLang="en-US"/>
              <a:pPr/>
              <a:t>October 14</a:t>
            </a:fld>
            <a:endParaRPr lang="en-US" altLang="en-US"/>
          </a:p>
        </p:txBody>
      </p:sp>
      <p:sp>
        <p:nvSpPr>
          <p:cNvPr id="6" name="Rectangle 11"/>
          <p:cNvSpPr>
            <a:spLocks noGrp="1" noChangeArrowheads="1"/>
          </p:cNvSpPr>
          <p:nvPr>
            <p:ph type="ftr" sz="quarter" idx="11"/>
          </p:nvPr>
        </p:nvSpPr>
        <p:spPr>
          <a:ln/>
        </p:spPr>
        <p:txBody>
          <a:bodyPr/>
          <a:lstStyle>
            <a:lvl1pPr>
              <a:defRPr/>
            </a:lvl1pPr>
          </a:lstStyle>
          <a:p>
            <a:r>
              <a:rPr lang="en-US" altLang="en-US"/>
              <a:t>http://www.pdl.cmu.edu/</a:t>
            </a:r>
            <a:endParaRPr lang="en-US" altLang="en-US" sz="1600">
              <a:latin typeface="Times New Roman" panose="02020603050405020304" pitchFamily="18" charset="0"/>
            </a:endParaRPr>
          </a:p>
        </p:txBody>
      </p:sp>
      <p:sp>
        <p:nvSpPr>
          <p:cNvPr id="7" name="Rectangle 12"/>
          <p:cNvSpPr>
            <a:spLocks noGrp="1" noChangeArrowheads="1"/>
          </p:cNvSpPr>
          <p:nvPr>
            <p:ph type="sldNum" sz="quarter" idx="12"/>
          </p:nvPr>
        </p:nvSpPr>
        <p:spPr>
          <a:ln/>
        </p:spPr>
        <p:txBody>
          <a:bodyPr/>
          <a:lstStyle>
            <a:lvl1pPr>
              <a:defRPr/>
            </a:lvl1pPr>
          </a:lstStyle>
          <a:p>
            <a:fld id="{7A512791-7C7E-4365-8FAC-3025A5C02E4E}" type="slidenum">
              <a:rPr lang="en-US" altLang="en-US"/>
              <a:pPr/>
              <a:t>‹#›</a:t>
            </a:fld>
            <a:endParaRPr lang="en-US" altLang="en-US" sz="1600"/>
          </a:p>
        </p:txBody>
      </p:sp>
    </p:spTree>
    <p:extLst>
      <p:ext uri="{BB962C8B-B14F-4D97-AF65-F5344CB8AC3E}">
        <p14:creationId xmlns:p14="http://schemas.microsoft.com/office/powerpoint/2010/main" val="2901230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headEnd/>
            <a:tailEnd/>
          </a:ln>
          <a:effectLst/>
        </p:spPr>
        <p:txBody>
          <a:bodyPr/>
          <a:lstStyle/>
          <a:p>
            <a:pPr>
              <a:defRPr/>
            </a:pPr>
            <a:endParaRPr lang="en-US">
              <a:latin typeface="Arial" charset="0"/>
            </a:endParaRPr>
          </a:p>
        </p:txBody>
      </p:sp>
      <p:sp>
        <p:nvSpPr>
          <p:cNvPr id="1033" name="Line 9"/>
          <p:cNvSpPr>
            <a:spLocks noChangeShapeType="1"/>
          </p:cNvSpPr>
          <p:nvPr/>
        </p:nvSpPr>
        <p:spPr bwMode="auto">
          <a:xfrm>
            <a:off x="465138" y="6400800"/>
            <a:ext cx="8229600" cy="0"/>
          </a:xfrm>
          <a:prstGeom prst="line">
            <a:avLst/>
          </a:prstGeom>
          <a:noFill/>
          <a:ln w="44450" cmpd="thickThin">
            <a:solidFill>
              <a:srgbClr val="336699"/>
            </a:solidFill>
            <a:round/>
            <a:headEnd/>
            <a:tailEnd/>
          </a:ln>
          <a:effectLst/>
        </p:spPr>
        <p:txBody>
          <a:bodyPr/>
          <a:lstStyle/>
          <a:p>
            <a:pPr>
              <a:defRPr/>
            </a:pPr>
            <a:endParaRPr lang="en-US">
              <a:latin typeface="Arial" charset="0"/>
            </a:endParaRPr>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r" eaLnBrk="0" hangingPunct="0">
              <a:defRPr sz="900" b="0">
                <a:latin typeface="Helvetica" panose="020B0604020202020204" pitchFamily="34" charset="0"/>
              </a:defRPr>
            </a:lvl1pPr>
          </a:lstStyle>
          <a:p>
            <a:r>
              <a:rPr lang="en-US" altLang="en-US" dirty="0" smtClean="0"/>
              <a:t>   Henggang Cui © </a:t>
            </a:r>
            <a:fld id="{C7B674D4-6DB0-4F67-803F-D60BFD0D3545}" type="datetime6">
              <a:rPr lang="en-US" altLang="en-US" smtClean="0"/>
              <a:pPr/>
              <a:t>October 14</a:t>
            </a:fld>
            <a:endParaRPr lang="en-US" altLang="en-US"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eaLnBrk="0" hangingPunct="0">
              <a:defRPr sz="900" b="0">
                <a:latin typeface="Helvetica" panose="020B0604020202020204" pitchFamily="34" charset="0"/>
              </a:defRPr>
            </a:lvl1pPr>
          </a:lstStyle>
          <a:p>
            <a:r>
              <a:rPr lang="en-US" altLang="en-US"/>
              <a:t>http://www.pdl.cmu.edu/</a:t>
            </a:r>
            <a:endParaRPr lang="en-US" altLang="en-US" sz="1600">
              <a:latin typeface="Times New Roman" panose="02020603050405020304" pitchFamily="18" charset="0"/>
            </a:endParaRPr>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headEnd/>
            <a:tailEnd/>
          </a:ln>
          <a:effectLst/>
        </p:spPr>
        <p:txBody>
          <a:bodyPr vert="horz" wrap="square" lIns="101882" tIns="50941" rIns="101882" bIns="50941" numCol="1" anchor="t" anchorCtr="0" compatLnSpc="1">
            <a:prstTxWarp prst="textNoShape">
              <a:avLst/>
            </a:prstTxWarp>
          </a:bodyPr>
          <a:lstStyle>
            <a:lvl1pPr algn="ctr" eaLnBrk="0" hangingPunct="0">
              <a:defRPr sz="900" b="0"/>
            </a:lvl1pPr>
          </a:lstStyle>
          <a:p>
            <a:fld id="{4F39B8E0-E354-49BA-ADD7-A95EC6F7BDB0}" type="slidenum">
              <a:rPr lang="en-US" altLang="en-US"/>
              <a:pPr/>
              <a:t>‹#›</a:t>
            </a:fld>
            <a:endParaRPr lang="en-US" altLang="en-US" sz="1600"/>
          </a:p>
        </p:txBody>
      </p:sp>
      <p:pic>
        <p:nvPicPr>
          <p:cNvPr id="2" name="Picture 17" descr="mark_pdl_l_blu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73075" y="5972175"/>
            <a:ext cx="16144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p:cNvSpPr>
            <a:spLocks noGrp="1" noChangeArrowheads="1"/>
          </p:cNvSpPr>
          <p:nvPr>
            <p:ph type="body" idx="1"/>
          </p:nvPr>
        </p:nvSpPr>
        <p:spPr bwMode="auto">
          <a:xfrm>
            <a:off x="685800" y="11049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charset="0"/>
        </a:defRPr>
      </a:lvl2pPr>
      <a:lvl3pPr algn="ctr" rtl="0" eaLnBrk="0" fontAlgn="base" hangingPunct="0">
        <a:spcBef>
          <a:spcPct val="0"/>
        </a:spcBef>
        <a:spcAft>
          <a:spcPct val="0"/>
        </a:spcAft>
        <a:defRPr sz="4400">
          <a:solidFill>
            <a:srgbClr val="336699"/>
          </a:solidFill>
          <a:latin typeface="Arial" charset="0"/>
        </a:defRPr>
      </a:lvl3pPr>
      <a:lvl4pPr algn="ctr" rtl="0" eaLnBrk="0" fontAlgn="base" hangingPunct="0">
        <a:spcBef>
          <a:spcPct val="0"/>
        </a:spcBef>
        <a:spcAft>
          <a:spcPct val="0"/>
        </a:spcAft>
        <a:defRPr sz="4400">
          <a:solidFill>
            <a:srgbClr val="336699"/>
          </a:solidFill>
          <a:latin typeface="Arial" charset="0"/>
        </a:defRPr>
      </a:lvl4pPr>
      <a:lvl5pPr algn="ctr" rtl="0" eaLnBrk="0" fontAlgn="base" hangingPunct="0">
        <a:spcBef>
          <a:spcPct val="0"/>
        </a:spcBef>
        <a:spcAft>
          <a:spcPct val="0"/>
        </a:spcAft>
        <a:defRPr sz="4400">
          <a:solidFill>
            <a:srgbClr val="336699"/>
          </a:solidFill>
          <a:latin typeface="Arial" charset="0"/>
        </a:defRPr>
      </a:lvl5pPr>
      <a:lvl6pPr marL="457200" algn="ctr" rtl="0" fontAlgn="base">
        <a:spcBef>
          <a:spcPct val="0"/>
        </a:spcBef>
        <a:spcAft>
          <a:spcPct val="0"/>
        </a:spcAft>
        <a:defRPr sz="4400">
          <a:solidFill>
            <a:srgbClr val="336699"/>
          </a:solidFill>
          <a:latin typeface="Arial" charset="0"/>
        </a:defRPr>
      </a:lvl6pPr>
      <a:lvl7pPr marL="914400" algn="ctr" rtl="0" fontAlgn="base">
        <a:spcBef>
          <a:spcPct val="0"/>
        </a:spcBef>
        <a:spcAft>
          <a:spcPct val="0"/>
        </a:spcAft>
        <a:defRPr sz="4400">
          <a:solidFill>
            <a:srgbClr val="336699"/>
          </a:solidFill>
          <a:latin typeface="Arial" charset="0"/>
        </a:defRPr>
      </a:lvl7pPr>
      <a:lvl8pPr marL="1371600" algn="ctr" rtl="0" fontAlgn="base">
        <a:spcBef>
          <a:spcPct val="0"/>
        </a:spcBef>
        <a:spcAft>
          <a:spcPct val="0"/>
        </a:spcAft>
        <a:defRPr sz="4400">
          <a:solidFill>
            <a:srgbClr val="336699"/>
          </a:solidFill>
          <a:latin typeface="Arial" charset="0"/>
        </a:defRPr>
      </a:lvl8pPr>
      <a:lvl9pPr marL="1828800" algn="ctr" rtl="0" fontAlgn="base">
        <a:spcBef>
          <a:spcPct val="0"/>
        </a:spcBef>
        <a:spcAft>
          <a:spcPct val="0"/>
        </a:spcAft>
        <a:defRPr sz="4400">
          <a:solidFill>
            <a:srgbClr val="336699"/>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1952171"/>
            <a:ext cx="8226425" cy="1143000"/>
          </a:xfrm>
        </p:spPr>
        <p:txBody>
          <a:bodyPr/>
          <a:lstStyle/>
          <a:p>
            <a:pPr eaLnBrk="1" hangingPunct="1"/>
            <a:r>
              <a:rPr lang="en-US" altLang="en-US" dirty="0"/>
              <a:t>Ingest-time transformations in Time Series Database</a:t>
            </a:r>
            <a:endParaRPr lang="en-US" altLang="en-US" dirty="0" smtClean="0"/>
          </a:p>
        </p:txBody>
      </p:sp>
      <p:sp>
        <p:nvSpPr>
          <p:cNvPr id="3075" name="Rectangle 3"/>
          <p:cNvSpPr>
            <a:spLocks noGrp="1" noChangeArrowheads="1"/>
          </p:cNvSpPr>
          <p:nvPr>
            <p:ph type="subTitle" idx="1"/>
          </p:nvPr>
        </p:nvSpPr>
        <p:spPr>
          <a:xfrm>
            <a:off x="1371600" y="3466646"/>
            <a:ext cx="6400800" cy="393700"/>
          </a:xfrm>
        </p:spPr>
        <p:txBody>
          <a:bodyPr/>
          <a:lstStyle/>
          <a:p>
            <a:pPr eaLnBrk="1" hangingPunct="1">
              <a:buFontTx/>
              <a:buNone/>
            </a:pPr>
            <a:r>
              <a:rPr lang="en-US" altLang="en-US" sz="3600" dirty="0" smtClean="0"/>
              <a:t>Henggang Cui</a:t>
            </a:r>
          </a:p>
        </p:txBody>
      </p:sp>
      <p:sp>
        <p:nvSpPr>
          <p:cNvPr id="3076" name="Text Box 4"/>
          <p:cNvSpPr txBox="1">
            <a:spLocks noChangeArrowheads="1"/>
          </p:cNvSpPr>
          <p:nvPr/>
        </p:nvSpPr>
        <p:spPr bwMode="auto">
          <a:xfrm>
            <a:off x="696191" y="4161971"/>
            <a:ext cx="7985847" cy="212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endParaRPr lang="en-US" altLang="en-US" sz="1600" b="0" dirty="0" smtClean="0"/>
          </a:p>
          <a:p>
            <a:pPr algn="ctr" eaLnBrk="1" hangingPunct="1">
              <a:spcBef>
                <a:spcPct val="20000"/>
              </a:spcBef>
            </a:pPr>
            <a:r>
              <a:rPr lang="en-US" altLang="en-US" sz="1600" b="0" dirty="0" smtClean="0"/>
              <a:t>Kimberly </a:t>
            </a:r>
            <a:r>
              <a:rPr lang="en-US" altLang="en-US" sz="1600" b="0" dirty="0"/>
              <a:t>Keeton, Indrajit Roy, Krishnamurthy </a:t>
            </a:r>
            <a:r>
              <a:rPr lang="en-US" altLang="en-US" sz="1600" b="0" dirty="0" smtClean="0"/>
              <a:t>Viswanathan, </a:t>
            </a:r>
            <a:r>
              <a:rPr lang="en-US" altLang="en-US" sz="1600" b="0" dirty="0"/>
              <a:t>Haris </a:t>
            </a:r>
            <a:r>
              <a:rPr lang="en-US" altLang="en-US" sz="1600" b="0" dirty="0" smtClean="0"/>
              <a:t>Volos </a:t>
            </a:r>
            <a:r>
              <a:rPr lang="en-US" altLang="en-US" sz="1600" b="0" dirty="0"/>
              <a:t>(HP Labs</a:t>
            </a:r>
            <a:r>
              <a:rPr lang="en-US" altLang="en-US" sz="1600" b="0" dirty="0" smtClean="0"/>
              <a:t>)</a:t>
            </a:r>
          </a:p>
          <a:p>
            <a:pPr algn="ctr" eaLnBrk="1" hangingPunct="1">
              <a:spcBef>
                <a:spcPct val="20000"/>
              </a:spcBef>
            </a:pPr>
            <a:r>
              <a:rPr lang="en-US" altLang="en-US" sz="1600" b="0" dirty="0" smtClean="0"/>
              <a:t>Gregory R. Ganger</a:t>
            </a:r>
            <a:r>
              <a:rPr lang="en-US" altLang="en-US" sz="1600" b="0" dirty="0"/>
              <a:t/>
            </a:r>
            <a:br>
              <a:rPr lang="en-US" altLang="en-US" sz="1600" b="0" dirty="0"/>
            </a:br>
            <a:endParaRPr lang="en-US" altLang="en-US" sz="1800" b="0" dirty="0" smtClean="0"/>
          </a:p>
          <a:p>
            <a:pPr algn="ctr" eaLnBrk="1" hangingPunct="1">
              <a:spcBef>
                <a:spcPct val="20000"/>
              </a:spcBef>
            </a:pPr>
            <a:r>
              <a:rPr lang="en-US" altLang="en-US" sz="1800" b="0" dirty="0" smtClean="0"/>
              <a:t>PARALLEL </a:t>
            </a:r>
            <a:r>
              <a:rPr lang="en-US" altLang="en-US" sz="1800" b="0" dirty="0"/>
              <a:t>DATA LABORATORY</a:t>
            </a:r>
          </a:p>
          <a:p>
            <a:pPr algn="ctr" eaLnBrk="1" hangingPunct="1">
              <a:spcBef>
                <a:spcPct val="20000"/>
              </a:spcBef>
            </a:pPr>
            <a:r>
              <a:rPr lang="en-US" altLang="en-US" sz="1400" b="0" dirty="0"/>
              <a:t>Carnegie Mellon University</a:t>
            </a:r>
          </a:p>
          <a:p>
            <a:pPr eaLnBrk="1" hangingPunct="1">
              <a:spcBef>
                <a:spcPct val="50000"/>
              </a:spcBef>
            </a:pPr>
            <a:endParaRPr lang="en-US" altLang="en-US" sz="1400" b="0" dirty="0">
              <a:latin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7158" y="4849974"/>
            <a:ext cx="1059607" cy="105960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data resolutions</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10</a:t>
            </a:fld>
            <a:endParaRPr lang="en-US" altLang="en-US" sz="1600"/>
          </a:p>
        </p:txBody>
      </p:sp>
      <p:sp>
        <p:nvSpPr>
          <p:cNvPr id="7" name="TextBox 6"/>
          <p:cNvSpPr txBox="1"/>
          <p:nvPr/>
        </p:nvSpPr>
        <p:spPr>
          <a:xfrm>
            <a:off x="2038735" y="4673913"/>
            <a:ext cx="7333861"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Transforms </a:t>
            </a:r>
            <a:r>
              <a:rPr lang="en-US" sz="2400" dirty="0"/>
              <a:t>can be applied</a:t>
            </a:r>
          </a:p>
          <a:p>
            <a:pPr marL="800100" lvl="1" indent="-342900">
              <a:buFont typeface="Arial" panose="020B0604020202020204" pitchFamily="34" charset="0"/>
              <a:buChar char="•"/>
            </a:pPr>
            <a:r>
              <a:rPr lang="en-US" sz="2400" dirty="0" smtClean="0">
                <a:solidFill>
                  <a:srgbClr val="C00000"/>
                </a:solidFill>
              </a:rPr>
              <a:t>(1) With </a:t>
            </a:r>
            <a:r>
              <a:rPr lang="en-US" sz="2400" dirty="0">
                <a:solidFill>
                  <a:srgbClr val="C00000"/>
                </a:solidFill>
              </a:rPr>
              <a:t>different error bounds</a:t>
            </a:r>
          </a:p>
          <a:p>
            <a:pPr marL="800100" lvl="1" indent="-342900">
              <a:buFont typeface="Arial" panose="020B0604020202020204" pitchFamily="34" charset="0"/>
              <a:buChar char="•"/>
            </a:pPr>
            <a:r>
              <a:rPr lang="en-US" sz="2400" dirty="0" smtClean="0">
                <a:solidFill>
                  <a:srgbClr val="C00000"/>
                </a:solidFill>
              </a:rPr>
              <a:t>(2) In </a:t>
            </a:r>
            <a:r>
              <a:rPr lang="en-US" sz="2400" dirty="0">
                <a:solidFill>
                  <a:srgbClr val="C00000"/>
                </a:solidFill>
              </a:rPr>
              <a:t>different window </a:t>
            </a:r>
            <a:r>
              <a:rPr lang="en-US" sz="2400" dirty="0" smtClean="0">
                <a:solidFill>
                  <a:srgbClr val="C00000"/>
                </a:solidFill>
              </a:rPr>
              <a:t>sizes</a:t>
            </a:r>
            <a:endParaRPr lang="en-US" sz="2400" dirty="0">
              <a:solidFill>
                <a:srgbClr val="C00000"/>
              </a:solidFill>
            </a:endParaRPr>
          </a:p>
          <a:p>
            <a:endParaRPr lang="en-US" sz="2400" dirty="0">
              <a:solidFill>
                <a:srgbClr val="C00000"/>
              </a:solidFill>
            </a:endParaRPr>
          </a:p>
        </p:txBody>
      </p:sp>
      <p:cxnSp>
        <p:nvCxnSpPr>
          <p:cNvPr id="9" name="Straight Arrow Connector 8"/>
          <p:cNvCxnSpPr/>
          <p:nvPr/>
        </p:nvCxnSpPr>
        <p:spPr bwMode="auto">
          <a:xfrm flipV="1">
            <a:off x="2836502" y="1287624"/>
            <a:ext cx="0" cy="2761862"/>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2836502" y="4049486"/>
            <a:ext cx="3560730"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14" name="TextBox 13"/>
          <p:cNvSpPr txBox="1"/>
          <p:nvPr/>
        </p:nvSpPr>
        <p:spPr>
          <a:xfrm>
            <a:off x="5046043" y="4124134"/>
            <a:ext cx="2346163" cy="461665"/>
          </a:xfrm>
          <a:prstGeom prst="rect">
            <a:avLst/>
          </a:prstGeom>
          <a:noFill/>
        </p:spPr>
        <p:txBody>
          <a:bodyPr wrap="square" rtlCol="0">
            <a:spAutoFit/>
          </a:bodyPr>
          <a:lstStyle/>
          <a:p>
            <a:r>
              <a:rPr lang="en-US" sz="2400" b="0" dirty="0" smtClean="0"/>
              <a:t>Window size</a:t>
            </a:r>
            <a:endParaRPr lang="en-US" sz="2400" b="0" dirty="0"/>
          </a:p>
        </p:txBody>
      </p:sp>
      <p:sp>
        <p:nvSpPr>
          <p:cNvPr id="15" name="TextBox 14"/>
          <p:cNvSpPr txBox="1"/>
          <p:nvPr/>
        </p:nvSpPr>
        <p:spPr>
          <a:xfrm rot="16200000">
            <a:off x="1330263" y="1380717"/>
            <a:ext cx="2346163" cy="461665"/>
          </a:xfrm>
          <a:prstGeom prst="rect">
            <a:avLst/>
          </a:prstGeom>
          <a:noFill/>
        </p:spPr>
        <p:txBody>
          <a:bodyPr wrap="square" rtlCol="0">
            <a:spAutoFit/>
          </a:bodyPr>
          <a:lstStyle/>
          <a:p>
            <a:r>
              <a:rPr lang="en-US" sz="2400" b="0" dirty="0" smtClean="0"/>
              <a:t>Error bound</a:t>
            </a:r>
            <a:endParaRPr lang="en-US" sz="2400" b="0" dirty="0"/>
          </a:p>
        </p:txBody>
      </p:sp>
      <p:sp>
        <p:nvSpPr>
          <p:cNvPr id="16" name="Up Arrow 15"/>
          <p:cNvSpPr/>
          <p:nvPr/>
        </p:nvSpPr>
        <p:spPr bwMode="auto">
          <a:xfrm rot="3555281">
            <a:off x="4431756" y="1116712"/>
            <a:ext cx="542476" cy="2269796"/>
          </a:xfrm>
          <a:prstGeom prst="upArrow">
            <a:avLst/>
          </a:prstGeom>
          <a:solidFill>
            <a:schemeClr val="accent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7" name="TextBox 16"/>
          <p:cNvSpPr txBox="1"/>
          <p:nvPr/>
        </p:nvSpPr>
        <p:spPr>
          <a:xfrm rot="19748340">
            <a:off x="4228431" y="1763112"/>
            <a:ext cx="3825458" cy="1200329"/>
          </a:xfrm>
          <a:prstGeom prst="rect">
            <a:avLst/>
          </a:prstGeom>
          <a:noFill/>
        </p:spPr>
        <p:txBody>
          <a:bodyPr wrap="square" rtlCol="0">
            <a:spAutoFit/>
          </a:bodyPr>
          <a:lstStyle/>
          <a:p>
            <a:r>
              <a:rPr lang="en-US" sz="2400" b="0" dirty="0" smtClean="0"/>
              <a:t>More compact transformed data.</a:t>
            </a:r>
          </a:p>
          <a:p>
            <a:r>
              <a:rPr lang="en-US" sz="2400" b="0" dirty="0" smtClean="0"/>
              <a:t>Fewer queries can use</a:t>
            </a:r>
            <a:endParaRPr lang="en-US" sz="2400" b="0" dirty="0"/>
          </a:p>
        </p:txBody>
      </p:sp>
      <p:sp>
        <p:nvSpPr>
          <p:cNvPr id="18" name="4-Point Star 17"/>
          <p:cNvSpPr/>
          <p:nvPr/>
        </p:nvSpPr>
        <p:spPr bwMode="auto">
          <a:xfrm>
            <a:off x="3350594" y="1295574"/>
            <a:ext cx="583231" cy="672759"/>
          </a:xfrm>
          <a:prstGeom prst="star4">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9" name="4-Point Star 18"/>
          <p:cNvSpPr/>
          <p:nvPr/>
        </p:nvSpPr>
        <p:spPr bwMode="auto">
          <a:xfrm>
            <a:off x="3169660" y="2843225"/>
            <a:ext cx="964805" cy="1067798"/>
          </a:xfrm>
          <a:prstGeom prst="star4">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0" name="4-Point Star 19"/>
          <p:cNvSpPr/>
          <p:nvPr/>
        </p:nvSpPr>
        <p:spPr bwMode="auto">
          <a:xfrm>
            <a:off x="5788458" y="1329928"/>
            <a:ext cx="447870" cy="391886"/>
          </a:xfrm>
          <a:prstGeom prst="star4">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2" name="4-Point Star 21"/>
          <p:cNvSpPr/>
          <p:nvPr/>
        </p:nvSpPr>
        <p:spPr bwMode="auto">
          <a:xfrm>
            <a:off x="5567032" y="3173292"/>
            <a:ext cx="696701" cy="720054"/>
          </a:xfrm>
          <a:prstGeom prst="star4">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6280" y="5854290"/>
            <a:ext cx="662473" cy="662473"/>
          </a:xfrm>
          <a:prstGeom prst="rect">
            <a:avLst/>
          </a:prstGeom>
        </p:spPr>
      </p:pic>
    </p:spTree>
    <p:extLst>
      <p:ext uri="{BB962C8B-B14F-4D97-AF65-F5344CB8AC3E}">
        <p14:creationId xmlns:p14="http://schemas.microsoft.com/office/powerpoint/2010/main" val="68774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0" y="5644460"/>
            <a:ext cx="2655888" cy="70151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A complete use case example</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11</a:t>
            </a:fld>
            <a:endParaRPr lang="en-US" altLang="en-US" sz="1600"/>
          </a:p>
        </p:txBody>
      </p:sp>
      <p:sp>
        <p:nvSpPr>
          <p:cNvPr id="45" name="Rounded Rectangular Callout 44"/>
          <p:cNvSpPr/>
          <p:nvPr/>
        </p:nvSpPr>
        <p:spPr bwMode="auto">
          <a:xfrm>
            <a:off x="224352" y="4275961"/>
            <a:ext cx="3890450" cy="1732953"/>
          </a:xfrm>
          <a:prstGeom prst="wedgeRoundRectCallout">
            <a:avLst>
              <a:gd name="adj1" fmla="val -1516"/>
              <a:gd name="adj2" fmla="val -78333"/>
              <a:gd name="adj3" fmla="val 16667"/>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9" name="TextBox 18"/>
          <p:cNvSpPr txBox="1"/>
          <p:nvPr/>
        </p:nvSpPr>
        <p:spPr>
          <a:xfrm>
            <a:off x="4114801" y="1008239"/>
            <a:ext cx="4668838" cy="1836400"/>
          </a:xfrm>
          <a:prstGeom prst="rect">
            <a:avLst/>
          </a:prstGeom>
          <a:noFill/>
        </p:spPr>
        <p:txBody>
          <a:bodyPr wrap="square" rtlCol="0">
            <a:spAutoFit/>
          </a:bodyPr>
          <a:lstStyle/>
          <a:p>
            <a:pPr marL="0" defTabSz="430213">
              <a:spcAft>
                <a:spcPts val="400"/>
              </a:spcAft>
              <a:buSzPct val="100000"/>
            </a:pPr>
            <a:r>
              <a:rPr lang="en-US" sz="2000" dirty="0" smtClean="0">
                <a:solidFill>
                  <a:srgbClr val="C00000"/>
                </a:solidFill>
                <a:latin typeface="+mn-lt"/>
                <a:cs typeface="HP Simplified" pitchFamily="34" charset="0"/>
              </a:rPr>
              <a:t>Transforms defined:</a:t>
            </a:r>
          </a:p>
          <a:p>
            <a:pPr marL="0" defTabSz="430213">
              <a:spcAft>
                <a:spcPts val="400"/>
              </a:spcAft>
              <a:buSzPct val="100000"/>
            </a:pPr>
            <a:r>
              <a:rPr lang="en-US" sz="2000" b="0" dirty="0" smtClean="0">
                <a:solidFill>
                  <a:srgbClr val="000000"/>
                </a:solidFill>
                <a:latin typeface="+mn-lt"/>
                <a:cs typeface="Consolas" panose="020B0609020204030204" pitchFamily="49" charset="0"/>
              </a:rPr>
              <a:t>Wavelet(window=1min, error=10%)</a:t>
            </a:r>
          </a:p>
          <a:p>
            <a:pPr defTabSz="430213">
              <a:spcAft>
                <a:spcPts val="400"/>
              </a:spcAft>
              <a:buSzPct val="100000"/>
            </a:pPr>
            <a:r>
              <a:rPr lang="en-US" sz="2000" b="0" dirty="0" smtClean="0">
                <a:solidFill>
                  <a:srgbClr val="000000"/>
                </a:solidFill>
                <a:cs typeface="Consolas" panose="020B0609020204030204" pitchFamily="49" charset="0"/>
              </a:rPr>
              <a:t>Wavelet(window=1hour, error=10</a:t>
            </a:r>
            <a:r>
              <a:rPr lang="en-US" sz="2000" b="0" dirty="0">
                <a:solidFill>
                  <a:srgbClr val="000000"/>
                </a:solidFill>
                <a:cs typeface="Consolas" panose="020B0609020204030204" pitchFamily="49" charset="0"/>
              </a:rPr>
              <a:t>%)</a:t>
            </a:r>
          </a:p>
          <a:p>
            <a:pPr defTabSz="430213">
              <a:spcAft>
                <a:spcPts val="400"/>
              </a:spcAft>
              <a:buSzPct val="100000"/>
            </a:pPr>
            <a:r>
              <a:rPr lang="en-US" sz="2000" b="0" dirty="0" smtClean="0">
                <a:solidFill>
                  <a:srgbClr val="000000"/>
                </a:solidFill>
                <a:cs typeface="Consolas" panose="020B0609020204030204" pitchFamily="49" charset="0"/>
              </a:rPr>
              <a:t>Wavelet(window=1hour, error=20</a:t>
            </a:r>
            <a:r>
              <a:rPr lang="en-US" sz="2000" b="0" dirty="0">
                <a:solidFill>
                  <a:srgbClr val="000000"/>
                </a:solidFill>
                <a:cs typeface="Consolas" panose="020B0609020204030204" pitchFamily="49" charset="0"/>
              </a:rPr>
              <a:t>%)</a:t>
            </a:r>
          </a:p>
          <a:p>
            <a:pPr marL="0" defTabSz="430213">
              <a:spcAft>
                <a:spcPts val="400"/>
              </a:spcAft>
              <a:buSzPct val="100000"/>
            </a:pPr>
            <a:endParaRPr lang="en-US" sz="2000" b="0" dirty="0" smtClean="0">
              <a:solidFill>
                <a:srgbClr val="000000"/>
              </a:solidFill>
              <a:latin typeface="+mn-lt"/>
              <a:cs typeface="Consolas" panose="020B0609020204030204" pitchFamily="49" charset="0"/>
            </a:endParaRPr>
          </a:p>
        </p:txBody>
      </p:sp>
      <p:sp>
        <p:nvSpPr>
          <p:cNvPr id="20" name="TextBox 19"/>
          <p:cNvSpPr txBox="1"/>
          <p:nvPr/>
        </p:nvSpPr>
        <p:spPr>
          <a:xfrm>
            <a:off x="390547" y="4410393"/>
            <a:ext cx="7056533" cy="1426031"/>
          </a:xfrm>
          <a:prstGeom prst="rect">
            <a:avLst/>
          </a:prstGeom>
          <a:noFill/>
        </p:spPr>
        <p:txBody>
          <a:bodyPr wrap="square" rtlCol="0">
            <a:spAutoFit/>
          </a:bodyPr>
          <a:lstStyle/>
          <a:p>
            <a:pPr marL="0" defTabSz="430213">
              <a:spcAft>
                <a:spcPts val="400"/>
              </a:spcAft>
              <a:buSzPct val="100000"/>
            </a:pPr>
            <a:r>
              <a:rPr lang="en-US" sz="2000" b="0" dirty="0">
                <a:solidFill>
                  <a:srgbClr val="000000"/>
                </a:solidFill>
                <a:cs typeface="HP Simplified" pitchFamily="34" charset="0"/>
              </a:rPr>
              <a:t>Find most correlated range </a:t>
            </a:r>
            <a:r>
              <a:rPr lang="en-US" sz="2000" b="0" dirty="0" smtClean="0">
                <a:solidFill>
                  <a:srgbClr val="000000"/>
                </a:solidFill>
                <a:cs typeface="HP Simplified" pitchFamily="34" charset="0"/>
              </a:rPr>
              <a:t>in</a:t>
            </a:r>
            <a:br>
              <a:rPr lang="en-US" sz="2000" b="0" dirty="0" smtClean="0">
                <a:solidFill>
                  <a:srgbClr val="000000"/>
                </a:solidFill>
                <a:cs typeface="HP Simplified" pitchFamily="34" charset="0"/>
              </a:rPr>
            </a:br>
            <a:r>
              <a:rPr lang="en-US" sz="2000" b="0" dirty="0" smtClean="0">
                <a:solidFill>
                  <a:srgbClr val="000000"/>
                </a:solidFill>
                <a:cs typeface="HP Simplified" pitchFamily="34" charset="0"/>
              </a:rPr>
              <a:t>{</a:t>
            </a:r>
            <a:r>
              <a:rPr lang="en-US" sz="2000" dirty="0" smtClean="0">
                <a:cs typeface="HP Simplified" pitchFamily="34" charset="0"/>
              </a:rPr>
              <a:t>monitor0</a:t>
            </a:r>
            <a:r>
              <a:rPr lang="en-US" sz="2000" dirty="0">
                <a:cs typeface="HP Simplified" pitchFamily="34" charset="0"/>
              </a:rPr>
              <a:t>, </a:t>
            </a:r>
            <a:r>
              <a:rPr lang="en-US" sz="2000" dirty="0">
                <a:solidFill>
                  <a:srgbClr val="C00000"/>
                </a:solidFill>
                <a:cs typeface="HP Simplified" pitchFamily="34" charset="0"/>
              </a:rPr>
              <a:t>yesterday</a:t>
            </a:r>
            <a:r>
              <a:rPr lang="en-US" sz="2000" b="0" dirty="0">
                <a:solidFill>
                  <a:srgbClr val="000000"/>
                </a:solidFill>
                <a:cs typeface="HP Simplified" pitchFamily="34" charset="0"/>
              </a:rPr>
              <a:t>}</a:t>
            </a:r>
          </a:p>
          <a:p>
            <a:pPr marL="0" defTabSz="430213">
              <a:spcAft>
                <a:spcPts val="400"/>
              </a:spcAft>
              <a:buSzPct val="100000"/>
            </a:pPr>
            <a:r>
              <a:rPr lang="en-US" sz="2000" b="0" dirty="0">
                <a:solidFill>
                  <a:srgbClr val="000000"/>
                </a:solidFill>
                <a:cs typeface="HP Simplified" pitchFamily="34" charset="0"/>
              </a:rPr>
              <a:t>with {</a:t>
            </a:r>
            <a:r>
              <a:rPr lang="en-US" sz="2000" dirty="0">
                <a:solidFill>
                  <a:srgbClr val="000000"/>
                </a:solidFill>
                <a:cs typeface="HP Simplified" pitchFamily="34" charset="0"/>
              </a:rPr>
              <a:t>monitor1, </a:t>
            </a:r>
            <a:r>
              <a:rPr lang="en-US" sz="2000" dirty="0">
                <a:solidFill>
                  <a:srgbClr val="C00000"/>
                </a:solidFill>
                <a:cs typeface="HP Simplified" pitchFamily="34" charset="0"/>
              </a:rPr>
              <a:t>3am to 5am</a:t>
            </a:r>
            <a:r>
              <a:rPr lang="en-US" sz="2000" b="0" dirty="0" smtClean="0">
                <a:solidFill>
                  <a:srgbClr val="000000"/>
                </a:solidFill>
                <a:cs typeface="HP Simplified" pitchFamily="34" charset="0"/>
              </a:rPr>
              <a:t>},</a:t>
            </a:r>
          </a:p>
          <a:p>
            <a:pPr marL="0" defTabSz="430213">
              <a:spcAft>
                <a:spcPts val="400"/>
              </a:spcAft>
              <a:buSzPct val="100000"/>
            </a:pPr>
            <a:r>
              <a:rPr lang="en-US" sz="2000" dirty="0" smtClean="0">
                <a:solidFill>
                  <a:srgbClr val="C00000"/>
                </a:solidFill>
                <a:cs typeface="HP Simplified" pitchFamily="34" charset="0"/>
              </a:rPr>
              <a:t>with data error bound 10%</a:t>
            </a:r>
            <a:endParaRPr lang="en-US" sz="2000" dirty="0">
              <a:solidFill>
                <a:srgbClr val="C00000"/>
              </a:solidFill>
              <a:cs typeface="HP Simplified" pitchFamily="34" charset="0"/>
            </a:endParaRPr>
          </a:p>
        </p:txBody>
      </p:sp>
      <p:sp>
        <p:nvSpPr>
          <p:cNvPr id="29" name="Cloud 28"/>
          <p:cNvSpPr/>
          <p:nvPr/>
        </p:nvSpPr>
        <p:spPr>
          <a:xfrm>
            <a:off x="4350248" y="2874699"/>
            <a:ext cx="3602486" cy="1338457"/>
          </a:xfrm>
          <a:prstGeom prst="clou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Time Series Database</a:t>
            </a:r>
            <a:endParaRPr lang="en-US" sz="1400" b="1" dirty="0"/>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0007" y="3071188"/>
            <a:ext cx="778977" cy="778977"/>
          </a:xfrm>
          <a:prstGeom prst="rect">
            <a:avLst/>
          </a:prstGeom>
        </p:spPr>
      </p:pic>
      <p:grpSp>
        <p:nvGrpSpPr>
          <p:cNvPr id="34" name="Group 33"/>
          <p:cNvGrpSpPr/>
          <p:nvPr/>
        </p:nvGrpSpPr>
        <p:grpSpPr>
          <a:xfrm>
            <a:off x="2471787" y="1338986"/>
            <a:ext cx="840186" cy="962644"/>
            <a:chOff x="1586097" y="850897"/>
            <a:chExt cx="840186" cy="962644"/>
          </a:xfrm>
        </p:grpSpPr>
        <p:pic>
          <p:nvPicPr>
            <p:cNvPr id="35"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1639573" y="850897"/>
              <a:ext cx="383721" cy="505659"/>
            </a:xfrm>
            <a:prstGeom prst="rect">
              <a:avLst/>
            </a:prstGeom>
          </p:spPr>
        </p:pic>
        <p:pic>
          <p:nvPicPr>
            <p:cNvPr id="36"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2042562" y="909643"/>
              <a:ext cx="383721" cy="505659"/>
            </a:xfrm>
            <a:prstGeom prst="rect">
              <a:avLst/>
            </a:prstGeom>
          </p:spPr>
        </p:pic>
        <p:pic>
          <p:nvPicPr>
            <p:cNvPr id="37"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1586097" y="1287531"/>
              <a:ext cx="383721" cy="505659"/>
            </a:xfrm>
            <a:prstGeom prst="rect">
              <a:avLst/>
            </a:prstGeom>
          </p:spPr>
        </p:pic>
        <p:pic>
          <p:nvPicPr>
            <p:cNvPr id="38"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2023294" y="1307882"/>
              <a:ext cx="383721" cy="505659"/>
            </a:xfrm>
            <a:prstGeom prst="rect">
              <a:avLst/>
            </a:prstGeom>
          </p:spPr>
        </p:pic>
      </p:grpSp>
      <p:cxnSp>
        <p:nvCxnSpPr>
          <p:cNvPr id="41" name="Straight Arrow Connector 40"/>
          <p:cNvCxnSpPr/>
          <p:nvPr/>
        </p:nvCxnSpPr>
        <p:spPr bwMode="auto">
          <a:xfrm>
            <a:off x="3254368" y="2377050"/>
            <a:ext cx="1113316" cy="825201"/>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6" name="Straight Arrow Connector 45"/>
          <p:cNvCxnSpPr/>
          <p:nvPr/>
        </p:nvCxnSpPr>
        <p:spPr bwMode="auto">
          <a:xfrm flipV="1">
            <a:off x="3100844" y="3441522"/>
            <a:ext cx="1013957" cy="19154"/>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52" name="TextBox 51"/>
          <p:cNvSpPr txBox="1"/>
          <p:nvPr/>
        </p:nvSpPr>
        <p:spPr>
          <a:xfrm>
            <a:off x="4569961" y="4373109"/>
            <a:ext cx="5869920" cy="1118255"/>
          </a:xfrm>
          <a:prstGeom prst="rect">
            <a:avLst/>
          </a:prstGeom>
          <a:noFill/>
        </p:spPr>
        <p:txBody>
          <a:bodyPr wrap="square" rtlCol="0">
            <a:spAutoFit/>
          </a:bodyPr>
          <a:lstStyle/>
          <a:p>
            <a:pPr marL="0" defTabSz="430213">
              <a:spcAft>
                <a:spcPts val="400"/>
              </a:spcAft>
              <a:buSzPct val="100000"/>
            </a:pPr>
            <a:r>
              <a:rPr lang="en-US" sz="2000" b="0" dirty="0" smtClean="0">
                <a:latin typeface="+mn-lt"/>
                <a:cs typeface="HP Simplified" pitchFamily="34" charset="0"/>
              </a:rPr>
              <a:t>Correlation calculated using transform</a:t>
            </a:r>
          </a:p>
          <a:p>
            <a:pPr defTabSz="430213">
              <a:spcAft>
                <a:spcPts val="400"/>
              </a:spcAft>
              <a:buSzPct val="100000"/>
            </a:pPr>
            <a:r>
              <a:rPr lang="en-US" sz="2000" dirty="0" smtClean="0">
                <a:solidFill>
                  <a:srgbClr val="C00000"/>
                </a:solidFill>
                <a:cs typeface="Consolas" panose="020B0609020204030204" pitchFamily="49" charset="0"/>
              </a:rPr>
              <a:t>Wavelet(window=1hour, error=10</a:t>
            </a:r>
            <a:r>
              <a:rPr lang="en-US" sz="2000" dirty="0">
                <a:solidFill>
                  <a:srgbClr val="C00000"/>
                </a:solidFill>
                <a:cs typeface="Consolas" panose="020B0609020204030204" pitchFamily="49" charset="0"/>
              </a:rPr>
              <a:t>%)</a:t>
            </a:r>
          </a:p>
          <a:p>
            <a:pPr marL="0" defTabSz="430213">
              <a:spcAft>
                <a:spcPts val="400"/>
              </a:spcAft>
              <a:buSzPct val="100000"/>
            </a:pPr>
            <a:endParaRPr lang="en-US" sz="2000" dirty="0" smtClean="0">
              <a:solidFill>
                <a:srgbClr val="C00000"/>
              </a:solidFill>
              <a:latin typeface="+mn-lt"/>
              <a:cs typeface="HP Simplified" pitchFamily="34" charset="0"/>
            </a:endParaRPr>
          </a:p>
        </p:txBody>
      </p:sp>
      <p:cxnSp>
        <p:nvCxnSpPr>
          <p:cNvPr id="53" name="Straight Arrow Connector 52"/>
          <p:cNvCxnSpPr/>
          <p:nvPr/>
        </p:nvCxnSpPr>
        <p:spPr bwMode="auto">
          <a:xfrm flipH="1">
            <a:off x="3100844" y="3653324"/>
            <a:ext cx="1013957" cy="46623"/>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3" name="TextBox 2"/>
          <p:cNvSpPr txBox="1"/>
          <p:nvPr/>
        </p:nvSpPr>
        <p:spPr>
          <a:xfrm>
            <a:off x="986661" y="1564481"/>
            <a:ext cx="1733970" cy="1200329"/>
          </a:xfrm>
          <a:prstGeom prst="rect">
            <a:avLst/>
          </a:prstGeom>
          <a:noFill/>
        </p:spPr>
        <p:txBody>
          <a:bodyPr wrap="square" rtlCol="0">
            <a:spAutoFit/>
          </a:bodyPr>
          <a:lstStyle/>
          <a:p>
            <a:r>
              <a:rPr lang="en-US" sz="2400" dirty="0" smtClean="0"/>
              <a:t>Power usage</a:t>
            </a:r>
          </a:p>
          <a:p>
            <a:r>
              <a:rPr lang="en-US" sz="2400" dirty="0" smtClean="0"/>
              <a:t>monitors</a:t>
            </a:r>
            <a:endParaRPr lang="en-US" sz="2400" dirty="0"/>
          </a:p>
        </p:txBody>
      </p:sp>
      <p:grpSp>
        <p:nvGrpSpPr>
          <p:cNvPr id="11" name="Group 10"/>
          <p:cNvGrpSpPr/>
          <p:nvPr/>
        </p:nvGrpSpPr>
        <p:grpSpPr>
          <a:xfrm>
            <a:off x="5918225" y="1436914"/>
            <a:ext cx="279375" cy="270505"/>
            <a:chOff x="-4068147" y="1781629"/>
            <a:chExt cx="929362" cy="821110"/>
          </a:xfrm>
        </p:grpSpPr>
        <p:cxnSp>
          <p:nvCxnSpPr>
            <p:cNvPr id="8" name="Straight Connector 7"/>
            <p:cNvCxnSpPr/>
            <p:nvPr/>
          </p:nvCxnSpPr>
          <p:spPr bwMode="auto">
            <a:xfrm>
              <a:off x="-4068147" y="2220687"/>
              <a:ext cx="453528" cy="382052"/>
            </a:xfrm>
            <a:prstGeom prst="line">
              <a:avLst/>
            </a:prstGeom>
            <a:solidFill>
              <a:schemeClr val="accent1"/>
            </a:solidFill>
            <a:ln w="63500" cap="flat" cmpd="sng" algn="ctr">
              <a:solidFill>
                <a:srgbClr val="249A04"/>
              </a:solidFill>
              <a:prstDash val="solid"/>
              <a:round/>
              <a:headEnd type="none" w="med" len="med"/>
              <a:tailEnd type="none" w="med" len="med"/>
            </a:ln>
            <a:effectLst/>
          </p:spPr>
        </p:cxnSp>
        <p:cxnSp>
          <p:nvCxnSpPr>
            <p:cNvPr id="28" name="Straight Connector 27"/>
            <p:cNvCxnSpPr/>
            <p:nvPr/>
          </p:nvCxnSpPr>
          <p:spPr bwMode="auto">
            <a:xfrm flipV="1">
              <a:off x="-3725492" y="1781629"/>
              <a:ext cx="586707" cy="821109"/>
            </a:xfrm>
            <a:prstGeom prst="line">
              <a:avLst/>
            </a:prstGeom>
            <a:solidFill>
              <a:schemeClr val="accent1"/>
            </a:solidFill>
            <a:ln w="63500" cap="flat" cmpd="sng" algn="ctr">
              <a:solidFill>
                <a:srgbClr val="249A04"/>
              </a:solidFill>
              <a:prstDash val="solid"/>
              <a:round/>
              <a:headEnd type="none" w="med" len="med"/>
              <a:tailEnd type="none" w="med" len="med"/>
            </a:ln>
            <a:effectLst/>
          </p:spPr>
        </p:cxnSp>
      </p:grpSp>
      <p:grpSp>
        <p:nvGrpSpPr>
          <p:cNvPr id="32" name="Group 31"/>
          <p:cNvGrpSpPr/>
          <p:nvPr/>
        </p:nvGrpSpPr>
        <p:grpSpPr>
          <a:xfrm>
            <a:off x="5903316" y="1820308"/>
            <a:ext cx="279375" cy="270505"/>
            <a:chOff x="-4068147" y="1781629"/>
            <a:chExt cx="929362" cy="821110"/>
          </a:xfrm>
        </p:grpSpPr>
        <p:cxnSp>
          <p:nvCxnSpPr>
            <p:cNvPr id="39" name="Straight Connector 38"/>
            <p:cNvCxnSpPr/>
            <p:nvPr/>
          </p:nvCxnSpPr>
          <p:spPr bwMode="auto">
            <a:xfrm>
              <a:off x="-4068147" y="2220687"/>
              <a:ext cx="453528" cy="382052"/>
            </a:xfrm>
            <a:prstGeom prst="line">
              <a:avLst/>
            </a:prstGeom>
            <a:solidFill>
              <a:schemeClr val="accent1"/>
            </a:solidFill>
            <a:ln w="63500" cap="flat" cmpd="sng" algn="ctr">
              <a:solidFill>
                <a:srgbClr val="249A04"/>
              </a:solidFill>
              <a:prstDash val="solid"/>
              <a:round/>
              <a:headEnd type="none" w="med" len="med"/>
              <a:tailEnd type="none" w="med" len="med"/>
            </a:ln>
            <a:effectLst/>
          </p:spPr>
        </p:cxnSp>
        <p:cxnSp>
          <p:nvCxnSpPr>
            <p:cNvPr id="42" name="Straight Connector 41"/>
            <p:cNvCxnSpPr/>
            <p:nvPr/>
          </p:nvCxnSpPr>
          <p:spPr bwMode="auto">
            <a:xfrm flipV="1">
              <a:off x="-3725492" y="1781629"/>
              <a:ext cx="586707" cy="821109"/>
            </a:xfrm>
            <a:prstGeom prst="line">
              <a:avLst/>
            </a:prstGeom>
            <a:solidFill>
              <a:schemeClr val="accent1"/>
            </a:solidFill>
            <a:ln w="63500" cap="flat" cmpd="sng" algn="ctr">
              <a:solidFill>
                <a:srgbClr val="249A04"/>
              </a:solidFill>
              <a:prstDash val="solid"/>
              <a:round/>
              <a:headEnd type="none" w="med" len="med"/>
              <a:tailEnd type="none" w="med" len="med"/>
            </a:ln>
            <a:effectLst/>
          </p:spPr>
        </p:cxnSp>
      </p:grpSp>
      <p:grpSp>
        <p:nvGrpSpPr>
          <p:cNvPr id="43" name="Group 42"/>
          <p:cNvGrpSpPr/>
          <p:nvPr/>
        </p:nvGrpSpPr>
        <p:grpSpPr>
          <a:xfrm>
            <a:off x="5899963" y="2187897"/>
            <a:ext cx="279375" cy="270505"/>
            <a:chOff x="-4068147" y="1781629"/>
            <a:chExt cx="929362" cy="821110"/>
          </a:xfrm>
        </p:grpSpPr>
        <p:cxnSp>
          <p:nvCxnSpPr>
            <p:cNvPr id="47" name="Straight Connector 46"/>
            <p:cNvCxnSpPr/>
            <p:nvPr/>
          </p:nvCxnSpPr>
          <p:spPr bwMode="auto">
            <a:xfrm>
              <a:off x="-4068147" y="2220687"/>
              <a:ext cx="453528" cy="382052"/>
            </a:xfrm>
            <a:prstGeom prst="line">
              <a:avLst/>
            </a:prstGeom>
            <a:solidFill>
              <a:schemeClr val="accent1"/>
            </a:solidFill>
            <a:ln w="63500" cap="flat" cmpd="sng" algn="ctr">
              <a:solidFill>
                <a:srgbClr val="249A04"/>
              </a:solidFill>
              <a:prstDash val="solid"/>
              <a:round/>
              <a:headEnd type="none" w="med" len="med"/>
              <a:tailEnd type="none" w="med" len="med"/>
            </a:ln>
            <a:effectLst/>
          </p:spPr>
        </p:cxnSp>
        <p:cxnSp>
          <p:nvCxnSpPr>
            <p:cNvPr id="48" name="Straight Connector 47"/>
            <p:cNvCxnSpPr/>
            <p:nvPr/>
          </p:nvCxnSpPr>
          <p:spPr bwMode="auto">
            <a:xfrm flipV="1">
              <a:off x="-3725492" y="1781629"/>
              <a:ext cx="586707" cy="821109"/>
            </a:xfrm>
            <a:prstGeom prst="line">
              <a:avLst/>
            </a:prstGeom>
            <a:solidFill>
              <a:schemeClr val="accent1"/>
            </a:solidFill>
            <a:ln w="63500" cap="flat" cmpd="sng" algn="ctr">
              <a:solidFill>
                <a:srgbClr val="249A04"/>
              </a:solidFill>
              <a:prstDash val="solid"/>
              <a:round/>
              <a:headEnd type="none" w="med" len="med"/>
              <a:tailEnd type="none" w="med" len="med"/>
            </a:ln>
            <a:effectLst/>
          </p:spPr>
        </p:cxnSp>
      </p:grpSp>
      <p:grpSp>
        <p:nvGrpSpPr>
          <p:cNvPr id="49" name="Group 48"/>
          <p:cNvGrpSpPr/>
          <p:nvPr/>
        </p:nvGrpSpPr>
        <p:grpSpPr>
          <a:xfrm>
            <a:off x="7255890" y="1466190"/>
            <a:ext cx="279375" cy="270505"/>
            <a:chOff x="-4068147" y="1781629"/>
            <a:chExt cx="929362" cy="821110"/>
          </a:xfrm>
        </p:grpSpPr>
        <p:cxnSp>
          <p:nvCxnSpPr>
            <p:cNvPr id="50" name="Straight Connector 49"/>
            <p:cNvCxnSpPr/>
            <p:nvPr/>
          </p:nvCxnSpPr>
          <p:spPr bwMode="auto">
            <a:xfrm>
              <a:off x="-4068147" y="2220687"/>
              <a:ext cx="453528" cy="382052"/>
            </a:xfrm>
            <a:prstGeom prst="line">
              <a:avLst/>
            </a:prstGeom>
            <a:solidFill>
              <a:schemeClr val="accent1"/>
            </a:solidFill>
            <a:ln w="63500" cap="flat" cmpd="sng" algn="ctr">
              <a:solidFill>
                <a:srgbClr val="249A04"/>
              </a:solidFill>
              <a:prstDash val="solid"/>
              <a:round/>
              <a:headEnd type="none" w="med" len="med"/>
              <a:tailEnd type="none" w="med" len="med"/>
            </a:ln>
            <a:effectLst/>
          </p:spPr>
        </p:cxnSp>
        <p:cxnSp>
          <p:nvCxnSpPr>
            <p:cNvPr id="51" name="Straight Connector 50"/>
            <p:cNvCxnSpPr/>
            <p:nvPr/>
          </p:nvCxnSpPr>
          <p:spPr bwMode="auto">
            <a:xfrm flipV="1">
              <a:off x="-3725492" y="1781629"/>
              <a:ext cx="586707" cy="821109"/>
            </a:xfrm>
            <a:prstGeom prst="line">
              <a:avLst/>
            </a:prstGeom>
            <a:solidFill>
              <a:schemeClr val="accent1"/>
            </a:solidFill>
            <a:ln w="63500" cap="flat" cmpd="sng" algn="ctr">
              <a:solidFill>
                <a:srgbClr val="249A04"/>
              </a:solidFill>
              <a:prstDash val="solid"/>
              <a:round/>
              <a:headEnd type="none" w="med" len="med"/>
              <a:tailEnd type="none" w="med" len="med"/>
            </a:ln>
            <a:effectLst/>
          </p:spPr>
        </p:cxnSp>
      </p:grpSp>
      <p:grpSp>
        <p:nvGrpSpPr>
          <p:cNvPr id="54" name="Group 53"/>
          <p:cNvGrpSpPr/>
          <p:nvPr/>
        </p:nvGrpSpPr>
        <p:grpSpPr>
          <a:xfrm>
            <a:off x="7292573" y="1781303"/>
            <a:ext cx="279375" cy="270505"/>
            <a:chOff x="-4068147" y="1781629"/>
            <a:chExt cx="929362" cy="821110"/>
          </a:xfrm>
        </p:grpSpPr>
        <p:cxnSp>
          <p:nvCxnSpPr>
            <p:cNvPr id="55" name="Straight Connector 54"/>
            <p:cNvCxnSpPr/>
            <p:nvPr/>
          </p:nvCxnSpPr>
          <p:spPr bwMode="auto">
            <a:xfrm>
              <a:off x="-4068147" y="2220687"/>
              <a:ext cx="453528" cy="382052"/>
            </a:xfrm>
            <a:prstGeom prst="line">
              <a:avLst/>
            </a:prstGeom>
            <a:solidFill>
              <a:schemeClr val="accent1"/>
            </a:solidFill>
            <a:ln w="63500" cap="flat" cmpd="sng" algn="ctr">
              <a:solidFill>
                <a:srgbClr val="249A04"/>
              </a:solidFill>
              <a:prstDash val="solid"/>
              <a:round/>
              <a:headEnd type="none" w="med" len="med"/>
              <a:tailEnd type="none" w="med" len="med"/>
            </a:ln>
            <a:effectLst/>
          </p:spPr>
        </p:cxnSp>
        <p:cxnSp>
          <p:nvCxnSpPr>
            <p:cNvPr id="56" name="Straight Connector 55"/>
            <p:cNvCxnSpPr/>
            <p:nvPr/>
          </p:nvCxnSpPr>
          <p:spPr bwMode="auto">
            <a:xfrm flipV="1">
              <a:off x="-3725492" y="1781629"/>
              <a:ext cx="586707" cy="821109"/>
            </a:xfrm>
            <a:prstGeom prst="line">
              <a:avLst/>
            </a:prstGeom>
            <a:solidFill>
              <a:schemeClr val="accent1"/>
            </a:solidFill>
            <a:ln w="63500" cap="flat" cmpd="sng" algn="ctr">
              <a:solidFill>
                <a:srgbClr val="249A04"/>
              </a:solidFill>
              <a:prstDash val="solid"/>
              <a:round/>
              <a:headEnd type="none" w="med" len="med"/>
              <a:tailEnd type="none" w="med" len="med"/>
            </a:ln>
            <a:effectLst/>
          </p:spPr>
        </p:cxnSp>
      </p:grpSp>
      <p:grpSp>
        <p:nvGrpSpPr>
          <p:cNvPr id="57" name="Group 56"/>
          <p:cNvGrpSpPr/>
          <p:nvPr/>
        </p:nvGrpSpPr>
        <p:grpSpPr>
          <a:xfrm>
            <a:off x="7292573" y="2194646"/>
            <a:ext cx="227873" cy="229174"/>
            <a:chOff x="-3896822" y="1767666"/>
            <a:chExt cx="758037" cy="695650"/>
          </a:xfrm>
        </p:grpSpPr>
        <p:cxnSp>
          <p:nvCxnSpPr>
            <p:cNvPr id="58" name="Straight Connector 57"/>
            <p:cNvCxnSpPr/>
            <p:nvPr/>
          </p:nvCxnSpPr>
          <p:spPr bwMode="auto">
            <a:xfrm>
              <a:off x="-3896822" y="1767666"/>
              <a:ext cx="706392" cy="695650"/>
            </a:xfrm>
            <a:prstGeom prst="line">
              <a:avLst/>
            </a:prstGeom>
            <a:solidFill>
              <a:schemeClr val="accent1"/>
            </a:solidFill>
            <a:ln w="63500" cap="flat" cmpd="sng" algn="ctr">
              <a:solidFill>
                <a:srgbClr val="C00000"/>
              </a:solidFill>
              <a:prstDash val="solid"/>
              <a:round/>
              <a:headEnd type="none" w="med" len="med"/>
              <a:tailEnd type="none" w="med" len="med"/>
            </a:ln>
            <a:effectLst/>
          </p:spPr>
        </p:cxnSp>
        <p:cxnSp>
          <p:nvCxnSpPr>
            <p:cNvPr id="59" name="Straight Connector 58"/>
            <p:cNvCxnSpPr/>
            <p:nvPr/>
          </p:nvCxnSpPr>
          <p:spPr bwMode="auto">
            <a:xfrm flipV="1">
              <a:off x="-3896822" y="1781632"/>
              <a:ext cx="758037" cy="681684"/>
            </a:xfrm>
            <a:prstGeom prst="line">
              <a:avLst/>
            </a:prstGeom>
            <a:solidFill>
              <a:schemeClr val="accent1"/>
            </a:solidFill>
            <a:ln w="63500" cap="flat" cmpd="sng" algn="ctr">
              <a:solidFill>
                <a:srgbClr val="C00000"/>
              </a:solidFill>
              <a:prstDash val="solid"/>
              <a:round/>
              <a:headEnd type="none" w="med" len="med"/>
              <a:tailEnd type="none" w="med" len="med"/>
            </a:ln>
            <a:effectLst/>
          </p:spPr>
        </p:cxnSp>
      </p:grpSp>
    </p:spTree>
    <p:extLst>
      <p:ext uri="{BB962C8B-B14F-4D97-AF65-F5344CB8AC3E}">
        <p14:creationId xmlns:p14="http://schemas.microsoft.com/office/powerpoint/2010/main" val="74840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9" grpId="0"/>
      <p:bldP spid="20"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Continuing work</a:t>
            </a:r>
          </a:p>
        </p:txBody>
      </p:sp>
      <p:sp>
        <p:nvSpPr>
          <p:cNvPr id="3" name="Content Placeholder 2"/>
          <p:cNvSpPr>
            <a:spLocks noGrp="1"/>
          </p:cNvSpPr>
          <p:nvPr>
            <p:ph idx="1"/>
          </p:nvPr>
        </p:nvSpPr>
        <p:spPr>
          <a:xfrm>
            <a:off x="685800" y="1104900"/>
            <a:ext cx="7749073" cy="4648200"/>
          </a:xfrm>
        </p:spPr>
        <p:txBody>
          <a:bodyPr/>
          <a:lstStyle/>
          <a:p>
            <a:r>
              <a:rPr lang="en-US" dirty="0"/>
              <a:t>Prototype </a:t>
            </a:r>
            <a:r>
              <a:rPr lang="en-US" dirty="0" smtClean="0"/>
              <a:t>implemented </a:t>
            </a:r>
            <a:r>
              <a:rPr lang="en-US" dirty="0"/>
              <a:t>in </a:t>
            </a:r>
            <a:r>
              <a:rPr lang="en-US" dirty="0" err="1" smtClean="0"/>
              <a:t>LazyBase</a:t>
            </a:r>
            <a:endParaRPr lang="en-US" dirty="0" smtClean="0"/>
          </a:p>
          <a:p>
            <a:pPr lvl="1"/>
            <a:r>
              <a:rPr lang="en-US" dirty="0" smtClean="0"/>
              <a:t>Supported transforms:</a:t>
            </a:r>
          </a:p>
          <a:p>
            <a:pPr lvl="2"/>
            <a:r>
              <a:rPr lang="en-US" dirty="0" smtClean="0"/>
              <a:t>Fourier</a:t>
            </a:r>
            <a:r>
              <a:rPr lang="en-US" dirty="0"/>
              <a:t>, Wavelet, ARMA </a:t>
            </a:r>
            <a:r>
              <a:rPr lang="en-US" dirty="0" smtClean="0"/>
              <a:t>coefficients</a:t>
            </a:r>
          </a:p>
          <a:p>
            <a:r>
              <a:rPr lang="en-US" dirty="0"/>
              <a:t>Exploring additional </a:t>
            </a:r>
            <a:r>
              <a:rPr lang="en-US" dirty="0" smtClean="0"/>
              <a:t>transformations</a:t>
            </a:r>
          </a:p>
          <a:p>
            <a:pPr lvl="1"/>
            <a:r>
              <a:rPr lang="en-US" dirty="0" smtClean="0"/>
              <a:t>And query optimization challenges</a:t>
            </a:r>
          </a:p>
          <a:p>
            <a:pPr lvl="1"/>
            <a:endParaRPr lang="en-US" dirty="0" smtClean="0"/>
          </a:p>
          <a:p>
            <a:r>
              <a:rPr lang="en-US" dirty="0" smtClean="0"/>
              <a:t>Looking </a:t>
            </a:r>
            <a:r>
              <a:rPr lang="en-US" dirty="0"/>
              <a:t>for more </a:t>
            </a:r>
            <a:r>
              <a:rPr lang="en-US" dirty="0" smtClean="0"/>
              <a:t>…</a:t>
            </a:r>
          </a:p>
          <a:p>
            <a:pPr lvl="1"/>
            <a:r>
              <a:rPr lang="en-US" dirty="0"/>
              <a:t>U</a:t>
            </a:r>
            <a:r>
              <a:rPr lang="en-US" dirty="0" smtClean="0"/>
              <a:t>se cases</a:t>
            </a:r>
          </a:p>
          <a:p>
            <a:pPr lvl="1"/>
            <a:r>
              <a:rPr lang="en-US" dirty="0" smtClean="0"/>
              <a:t>Datasets</a:t>
            </a:r>
            <a:endParaRPr lang="en-US" dirty="0"/>
          </a:p>
          <a:p>
            <a:pPr lvl="1"/>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12</a:t>
            </a:fld>
            <a:endParaRPr lang="en-US" altLang="en-US" sz="160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6280" y="5854290"/>
            <a:ext cx="662473" cy="662473"/>
          </a:xfrm>
          <a:prstGeom prst="rect">
            <a:avLst/>
          </a:prstGeom>
        </p:spPr>
      </p:pic>
    </p:spTree>
    <p:extLst>
      <p:ext uri="{BB962C8B-B14F-4D97-AF65-F5344CB8AC3E}">
        <p14:creationId xmlns:p14="http://schemas.microsoft.com/office/powerpoint/2010/main" val="2469182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2000" b="1" dirty="0" smtClean="0"/>
              <a:t>[</a:t>
            </a:r>
            <a:r>
              <a:rPr lang="en-US" sz="2000" b="1" dirty="0" err="1" smtClean="0"/>
              <a:t>BlinkDB</a:t>
            </a:r>
            <a:r>
              <a:rPr lang="en-US" sz="2000" b="1" dirty="0" smtClean="0"/>
              <a:t>] </a:t>
            </a:r>
            <a:r>
              <a:rPr lang="en-US" sz="2000" dirty="0"/>
              <a:t>Sameer </a:t>
            </a:r>
            <a:r>
              <a:rPr lang="en-US" sz="2000" dirty="0" smtClean="0"/>
              <a:t>Agarwal, </a:t>
            </a:r>
            <a:r>
              <a:rPr lang="en-US" sz="2000" dirty="0"/>
              <a:t>et al. "</a:t>
            </a:r>
            <a:r>
              <a:rPr lang="en-US" sz="2000" dirty="0" err="1"/>
              <a:t>BlinkDB</a:t>
            </a:r>
            <a:r>
              <a:rPr lang="en-US" sz="2000" dirty="0"/>
              <a:t>: queries with bounded errors and bounded response times on very large data." In </a:t>
            </a:r>
            <a:r>
              <a:rPr lang="en-US" sz="2000" dirty="0" err="1"/>
              <a:t>Eurosys</a:t>
            </a:r>
            <a:r>
              <a:rPr lang="en-US" sz="2000" dirty="0"/>
              <a:t>, 2013</a:t>
            </a:r>
            <a:r>
              <a:rPr lang="en-US" sz="2000" dirty="0" smtClean="0"/>
              <a:t>.</a:t>
            </a:r>
          </a:p>
          <a:p>
            <a:r>
              <a:rPr lang="en-US" sz="2000" b="1" dirty="0" smtClean="0"/>
              <a:t>[Scuba</a:t>
            </a:r>
            <a:r>
              <a:rPr lang="en-US" sz="2000" b="1" dirty="0"/>
              <a:t>] </a:t>
            </a:r>
            <a:r>
              <a:rPr lang="en-US" sz="2000" dirty="0" err="1"/>
              <a:t>Lior</a:t>
            </a:r>
            <a:r>
              <a:rPr lang="en-US" sz="2000" dirty="0"/>
              <a:t> Abraham, et al. "Scuba: Diving into Data at Facebook</a:t>
            </a:r>
            <a:r>
              <a:rPr lang="en-US" sz="2000" dirty="0" smtClean="0"/>
              <a:t>.“ In VLDB, 2013.</a:t>
            </a:r>
          </a:p>
          <a:p>
            <a:r>
              <a:rPr lang="en-US" sz="2000" b="1" dirty="0" smtClean="0"/>
              <a:t>[</a:t>
            </a:r>
            <a:r>
              <a:rPr lang="en-US" sz="2000" b="1" dirty="0" err="1" smtClean="0"/>
              <a:t>SparkStreaming</a:t>
            </a:r>
            <a:r>
              <a:rPr lang="en-US" sz="2000" b="1" dirty="0" smtClean="0"/>
              <a:t>] </a:t>
            </a:r>
            <a:r>
              <a:rPr lang="en-US" sz="2000" dirty="0" err="1"/>
              <a:t>Matei</a:t>
            </a:r>
            <a:r>
              <a:rPr lang="en-US" sz="2000" dirty="0"/>
              <a:t> </a:t>
            </a:r>
            <a:r>
              <a:rPr lang="en-US" sz="2000" dirty="0" err="1" smtClean="0"/>
              <a:t>Zaharia</a:t>
            </a:r>
            <a:r>
              <a:rPr lang="en-US" sz="2000" dirty="0" smtClean="0"/>
              <a:t>, </a:t>
            </a:r>
            <a:r>
              <a:rPr lang="en-US" sz="2000" dirty="0"/>
              <a:t>et al. "Discretized streams: Fault-tolerant streaming computation at scale." </a:t>
            </a:r>
            <a:r>
              <a:rPr lang="en-US" sz="2000" dirty="0" smtClean="0"/>
              <a:t>In SOSP, 2013.</a:t>
            </a:r>
          </a:p>
          <a:p>
            <a:r>
              <a:rPr lang="en-US" sz="2000" b="1" dirty="0" smtClean="0"/>
              <a:t>[</a:t>
            </a:r>
            <a:r>
              <a:rPr lang="en-US" sz="2000" b="1" dirty="0" err="1" smtClean="0"/>
              <a:t>LazyBase</a:t>
            </a:r>
            <a:r>
              <a:rPr lang="en-US" sz="2000" b="1" dirty="0" smtClean="0"/>
              <a:t>] </a:t>
            </a:r>
            <a:r>
              <a:rPr lang="en-US" sz="2000" dirty="0" smtClean="0"/>
              <a:t>James </a:t>
            </a:r>
            <a:r>
              <a:rPr lang="en-US" sz="2000" dirty="0" err="1" smtClean="0"/>
              <a:t>Cipar</a:t>
            </a:r>
            <a:r>
              <a:rPr lang="en-US" sz="2000" dirty="0" smtClean="0"/>
              <a:t>, </a:t>
            </a:r>
            <a:r>
              <a:rPr lang="en-US" sz="2000" dirty="0"/>
              <a:t>et al. "</a:t>
            </a:r>
            <a:r>
              <a:rPr lang="en-US" sz="2000" dirty="0" err="1"/>
              <a:t>LazyBase</a:t>
            </a:r>
            <a:r>
              <a:rPr lang="en-US" sz="2000" dirty="0"/>
              <a:t>: trading freshness for performance in a scalable database." </a:t>
            </a:r>
            <a:r>
              <a:rPr lang="en-US" sz="2000" dirty="0" smtClean="0"/>
              <a:t>In </a:t>
            </a:r>
            <a:r>
              <a:rPr lang="en-US" sz="2000" dirty="0" err="1" smtClean="0"/>
              <a:t>Eurosys</a:t>
            </a:r>
            <a:r>
              <a:rPr lang="en-US" sz="2000" dirty="0" smtClean="0"/>
              <a:t>, </a:t>
            </a:r>
            <a:r>
              <a:rPr lang="en-US" sz="2000" dirty="0"/>
              <a:t>2012.</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13</a:t>
            </a:fld>
            <a:endParaRPr lang="en-US" altLang="en-US" sz="160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6280" y="5854290"/>
            <a:ext cx="662473" cy="662473"/>
          </a:xfrm>
          <a:prstGeom prst="rect">
            <a:avLst/>
          </a:prstGeom>
        </p:spPr>
      </p:pic>
    </p:spTree>
    <p:extLst>
      <p:ext uri="{BB962C8B-B14F-4D97-AF65-F5344CB8AC3E}">
        <p14:creationId xmlns:p14="http://schemas.microsoft.com/office/powerpoint/2010/main" val="902623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Backup Slides</a:t>
            </a:r>
            <a:endParaRPr lang="en-US" b="1" dirty="0"/>
          </a:p>
        </p:txBody>
      </p:sp>
    </p:spTree>
    <p:extLst>
      <p:ext uri="{BB962C8B-B14F-4D97-AF65-F5344CB8AC3E}">
        <p14:creationId xmlns:p14="http://schemas.microsoft.com/office/powerpoint/2010/main" val="78148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&amp; goals</a:t>
            </a:r>
            <a:endParaRPr lang="en-US" dirty="0"/>
          </a:p>
        </p:txBody>
      </p:sp>
      <p:sp>
        <p:nvSpPr>
          <p:cNvPr id="3" name="Content Placeholder 2"/>
          <p:cNvSpPr>
            <a:spLocks noGrp="1"/>
          </p:cNvSpPr>
          <p:nvPr>
            <p:ph idx="1"/>
          </p:nvPr>
        </p:nvSpPr>
        <p:spPr>
          <a:xfrm>
            <a:off x="685800" y="1104900"/>
            <a:ext cx="8332076" cy="4648200"/>
          </a:xfrm>
        </p:spPr>
        <p:txBody>
          <a:bodyPr/>
          <a:lstStyle/>
          <a:p>
            <a:r>
              <a:rPr lang="en-US" dirty="0" smtClean="0"/>
              <a:t>Things become challenging</a:t>
            </a:r>
          </a:p>
          <a:p>
            <a:pPr lvl="1"/>
            <a:r>
              <a:rPr lang="en-US" dirty="0"/>
              <a:t>Lots of data to be </a:t>
            </a:r>
            <a:r>
              <a:rPr lang="en-US" dirty="0" smtClean="0"/>
              <a:t>scanned</a:t>
            </a:r>
          </a:p>
          <a:p>
            <a:pPr lvl="1"/>
            <a:r>
              <a:rPr lang="en-US" dirty="0" smtClean="0"/>
              <a:t>Hard to keep all data in memory</a:t>
            </a:r>
          </a:p>
          <a:p>
            <a:pPr lvl="1"/>
            <a:r>
              <a:rPr lang="en-US" dirty="0" smtClean="0"/>
              <a:t>Interactive queries need sub-second latencies</a:t>
            </a:r>
            <a:endParaRPr lang="en-US" dirty="0"/>
          </a:p>
          <a:p>
            <a:r>
              <a:rPr lang="en-US" dirty="0" smtClean="0"/>
              <a:t>Goals</a:t>
            </a:r>
          </a:p>
          <a:p>
            <a:pPr lvl="1"/>
            <a:r>
              <a:rPr lang="en-US" dirty="0" smtClean="0"/>
              <a:t>Analytical queries on big time series data</a:t>
            </a:r>
          </a:p>
          <a:p>
            <a:pPr lvl="1"/>
            <a:r>
              <a:rPr lang="en-US" dirty="0" smtClean="0"/>
              <a:t>With sub-second latencies</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15</a:t>
            </a:fld>
            <a:endParaRPr lang="en-US" altLang="en-US" sz="1600"/>
          </a:p>
        </p:txBody>
      </p:sp>
    </p:spTree>
    <p:extLst>
      <p:ext uri="{BB962C8B-B14F-4D97-AF65-F5344CB8AC3E}">
        <p14:creationId xmlns:p14="http://schemas.microsoft.com/office/powerpoint/2010/main" val="14222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bound </a:t>
            </a:r>
            <a:r>
              <a:rPr lang="en-US" i="1" dirty="0" smtClean="0"/>
              <a:t>VS</a:t>
            </a:r>
            <a:r>
              <a:rPr lang="en-US" dirty="0" smtClean="0"/>
              <a:t> Compression</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16</a:t>
            </a:fld>
            <a:endParaRPr lang="en-US" altLang="en-US" sz="1600"/>
          </a:p>
        </p:txBody>
      </p:sp>
      <p:graphicFrame>
        <p:nvGraphicFramePr>
          <p:cNvPr id="7" name="Chart 6"/>
          <p:cNvGraphicFramePr>
            <a:graphicFrameLocks/>
          </p:cNvGraphicFramePr>
          <p:nvPr>
            <p:extLst>
              <p:ext uri="{D42A27DB-BD31-4B8C-83A1-F6EECF244321}">
                <p14:modId xmlns:p14="http://schemas.microsoft.com/office/powerpoint/2010/main" val="3093055488"/>
              </p:ext>
            </p:extLst>
          </p:nvPr>
        </p:nvGraphicFramePr>
        <p:xfrm>
          <a:off x="190500" y="2057400"/>
          <a:ext cx="8593138" cy="325755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534878" y="1081176"/>
            <a:ext cx="5849007" cy="830997"/>
          </a:xfrm>
          <a:prstGeom prst="rect">
            <a:avLst/>
          </a:prstGeom>
          <a:noFill/>
        </p:spPr>
        <p:txBody>
          <a:bodyPr wrap="square" rtlCol="0">
            <a:spAutoFit/>
          </a:bodyPr>
          <a:lstStyle/>
          <a:p>
            <a:r>
              <a:rPr lang="en-US" sz="2400" b="0" dirty="0" smtClean="0"/>
              <a:t>Power consumption data</a:t>
            </a:r>
          </a:p>
          <a:p>
            <a:r>
              <a:rPr lang="en-US" sz="2400" b="0" dirty="0" smtClean="0"/>
              <a:t>Wavelet transform, window size=4096</a:t>
            </a:r>
            <a:endParaRPr lang="en-US" sz="2400" b="0" dirty="0"/>
          </a:p>
        </p:txBody>
      </p:sp>
      <p:sp>
        <p:nvSpPr>
          <p:cNvPr id="9" name="TextBox 8"/>
          <p:cNvSpPr txBox="1"/>
          <p:nvPr/>
        </p:nvSpPr>
        <p:spPr>
          <a:xfrm>
            <a:off x="3270195" y="5242690"/>
            <a:ext cx="6227379" cy="954107"/>
          </a:xfrm>
          <a:prstGeom prst="rect">
            <a:avLst/>
          </a:prstGeom>
          <a:noFill/>
        </p:spPr>
        <p:txBody>
          <a:bodyPr wrap="square" rtlCol="0">
            <a:spAutoFit/>
          </a:bodyPr>
          <a:lstStyle/>
          <a:p>
            <a:r>
              <a:rPr lang="en-US" sz="2800" dirty="0" smtClean="0">
                <a:solidFill>
                  <a:srgbClr val="C00000"/>
                </a:solidFill>
              </a:rPr>
              <a:t>More compact transformed data</a:t>
            </a:r>
            <a:br>
              <a:rPr lang="en-US" sz="2800" dirty="0" smtClean="0">
                <a:solidFill>
                  <a:srgbClr val="C00000"/>
                </a:solidFill>
              </a:rPr>
            </a:br>
            <a:r>
              <a:rPr lang="en-US" sz="2800" dirty="0" smtClean="0">
                <a:solidFill>
                  <a:srgbClr val="C00000"/>
                </a:solidFill>
              </a:rPr>
              <a:t>with larger error bound</a:t>
            </a:r>
            <a:endParaRPr lang="en-US" sz="2800" dirty="0">
              <a:solidFill>
                <a:srgbClr val="C00000"/>
              </a:solidFill>
            </a:endParaRPr>
          </a:p>
        </p:txBody>
      </p:sp>
    </p:spTree>
    <p:extLst>
      <p:ext uri="{BB962C8B-B14F-4D97-AF65-F5344CB8AC3E}">
        <p14:creationId xmlns:p14="http://schemas.microsoft.com/office/powerpoint/2010/main" val="729946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size </a:t>
            </a:r>
            <a:r>
              <a:rPr lang="en-US" i="1" dirty="0" smtClean="0"/>
              <a:t>VS</a:t>
            </a:r>
            <a:r>
              <a:rPr lang="en-US" dirty="0" smtClean="0"/>
              <a:t> Compression</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17</a:t>
            </a:fld>
            <a:endParaRPr lang="en-US" altLang="en-US" sz="1600"/>
          </a:p>
        </p:txBody>
      </p:sp>
      <p:graphicFrame>
        <p:nvGraphicFramePr>
          <p:cNvPr id="7" name="Chart 6"/>
          <p:cNvGraphicFramePr>
            <a:graphicFrameLocks/>
          </p:cNvGraphicFramePr>
          <p:nvPr>
            <p:extLst>
              <p:ext uri="{D42A27DB-BD31-4B8C-83A1-F6EECF244321}">
                <p14:modId xmlns:p14="http://schemas.microsoft.com/office/powerpoint/2010/main" val="2334664509"/>
              </p:ext>
            </p:extLst>
          </p:nvPr>
        </p:nvGraphicFramePr>
        <p:xfrm>
          <a:off x="369889" y="2065284"/>
          <a:ext cx="8413750" cy="321784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34878" y="1081176"/>
            <a:ext cx="5849007" cy="830997"/>
          </a:xfrm>
          <a:prstGeom prst="rect">
            <a:avLst/>
          </a:prstGeom>
          <a:noFill/>
        </p:spPr>
        <p:txBody>
          <a:bodyPr wrap="square" rtlCol="0">
            <a:spAutoFit/>
          </a:bodyPr>
          <a:lstStyle/>
          <a:p>
            <a:r>
              <a:rPr lang="en-US" sz="2400" b="0" dirty="0" smtClean="0"/>
              <a:t>Power consumption data</a:t>
            </a:r>
          </a:p>
          <a:p>
            <a:r>
              <a:rPr lang="en-US" sz="2400" b="0" dirty="0" smtClean="0"/>
              <a:t>Wavelet transform, error bound=10%</a:t>
            </a:r>
            <a:endParaRPr lang="en-US" sz="2400" b="0" dirty="0"/>
          </a:p>
        </p:txBody>
      </p:sp>
      <p:sp>
        <p:nvSpPr>
          <p:cNvPr id="10" name="TextBox 9"/>
          <p:cNvSpPr txBox="1"/>
          <p:nvPr/>
        </p:nvSpPr>
        <p:spPr>
          <a:xfrm>
            <a:off x="3270195" y="5242690"/>
            <a:ext cx="6227379" cy="954107"/>
          </a:xfrm>
          <a:prstGeom prst="rect">
            <a:avLst/>
          </a:prstGeom>
          <a:noFill/>
        </p:spPr>
        <p:txBody>
          <a:bodyPr wrap="square" rtlCol="0">
            <a:spAutoFit/>
          </a:bodyPr>
          <a:lstStyle/>
          <a:p>
            <a:r>
              <a:rPr lang="en-US" sz="2800" dirty="0" smtClean="0">
                <a:solidFill>
                  <a:srgbClr val="C00000"/>
                </a:solidFill>
              </a:rPr>
              <a:t>More compact transformed data</a:t>
            </a:r>
            <a:br>
              <a:rPr lang="en-US" sz="2800" dirty="0" smtClean="0">
                <a:solidFill>
                  <a:srgbClr val="C00000"/>
                </a:solidFill>
              </a:rPr>
            </a:br>
            <a:r>
              <a:rPr lang="en-US" sz="2800" dirty="0" smtClean="0">
                <a:solidFill>
                  <a:srgbClr val="C00000"/>
                </a:solidFill>
              </a:rPr>
              <a:t>with larger window size</a:t>
            </a:r>
            <a:endParaRPr lang="en-US" sz="2800" dirty="0">
              <a:solidFill>
                <a:srgbClr val="C00000"/>
              </a:solidFill>
            </a:endParaRPr>
          </a:p>
        </p:txBody>
      </p:sp>
    </p:spTree>
    <p:extLst>
      <p:ext uri="{BB962C8B-B14F-4D97-AF65-F5344CB8AC3E}">
        <p14:creationId xmlns:p14="http://schemas.microsoft.com/office/powerpoint/2010/main" val="762159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data resolutions</a:t>
            </a:r>
            <a:endParaRPr lang="en-US" dirty="0"/>
          </a:p>
        </p:txBody>
      </p:sp>
      <p:sp>
        <p:nvSpPr>
          <p:cNvPr id="3" name="Content Placeholder 2"/>
          <p:cNvSpPr>
            <a:spLocks noGrp="1"/>
          </p:cNvSpPr>
          <p:nvPr>
            <p:ph idx="1"/>
          </p:nvPr>
        </p:nvSpPr>
        <p:spPr/>
        <p:txBody>
          <a:bodyPr/>
          <a:lstStyle/>
          <a:p>
            <a:r>
              <a:rPr lang="en-US" dirty="0" smtClean="0"/>
              <a:t>Two tradeoffs</a:t>
            </a:r>
          </a:p>
          <a:p>
            <a:pPr lvl="1"/>
            <a:r>
              <a:rPr lang="en-US" dirty="0" smtClean="0"/>
              <a:t>Error bound VS compression</a:t>
            </a:r>
          </a:p>
          <a:p>
            <a:pPr lvl="1"/>
            <a:r>
              <a:rPr lang="en-US" dirty="0" smtClean="0"/>
              <a:t>Window size VS compression</a:t>
            </a:r>
          </a:p>
          <a:p>
            <a:endParaRPr lang="en-US" dirty="0"/>
          </a:p>
          <a:p>
            <a:r>
              <a:rPr lang="en-US" dirty="0" smtClean="0"/>
              <a:t>Transformations </a:t>
            </a:r>
            <a:r>
              <a:rPr lang="en-US" dirty="0"/>
              <a:t>can be </a:t>
            </a:r>
            <a:r>
              <a:rPr lang="en-US" dirty="0" smtClean="0"/>
              <a:t>applied</a:t>
            </a:r>
          </a:p>
          <a:p>
            <a:pPr lvl="1"/>
            <a:r>
              <a:rPr lang="en-US" dirty="0" smtClean="0"/>
              <a:t>With different </a:t>
            </a:r>
            <a:r>
              <a:rPr lang="en-US" dirty="0"/>
              <a:t>error </a:t>
            </a:r>
            <a:r>
              <a:rPr lang="en-US" dirty="0" smtClean="0"/>
              <a:t>bounds</a:t>
            </a:r>
          </a:p>
          <a:p>
            <a:pPr lvl="1"/>
            <a:r>
              <a:rPr lang="en-US" dirty="0"/>
              <a:t>In different window size granularities</a:t>
            </a:r>
            <a:endParaRPr lang="en-US" dirty="0" smtClean="0"/>
          </a:p>
          <a:p>
            <a:pPr lvl="1"/>
            <a:endParaRPr lang="en-US" dirty="0"/>
          </a:p>
          <a:p>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18</a:t>
            </a:fld>
            <a:endParaRPr lang="en-US" altLang="en-US" sz="1600"/>
          </a:p>
        </p:txBody>
      </p:sp>
    </p:spTree>
    <p:extLst>
      <p:ext uri="{BB962C8B-B14F-4D97-AF65-F5344CB8AC3E}">
        <p14:creationId xmlns:p14="http://schemas.microsoft.com/office/powerpoint/2010/main" val="2284672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0" y="5644460"/>
            <a:ext cx="2655888" cy="70151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3" name="Rounded Rectangular Callout 32"/>
          <p:cNvSpPr/>
          <p:nvPr/>
        </p:nvSpPr>
        <p:spPr bwMode="auto">
          <a:xfrm>
            <a:off x="369888" y="1008993"/>
            <a:ext cx="5621009" cy="1659548"/>
          </a:xfrm>
          <a:prstGeom prst="wedgeRoundRectCallout">
            <a:avLst>
              <a:gd name="adj1" fmla="val -7468"/>
              <a:gd name="adj2" fmla="val 65350"/>
              <a:gd name="adj3" fmla="val 16667"/>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Challenges &amp; </a:t>
            </a:r>
            <a:r>
              <a:rPr lang="en-US" dirty="0" smtClean="0"/>
              <a:t>goals</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19</a:t>
            </a:fld>
            <a:endParaRPr lang="en-US" altLang="en-US" sz="1600"/>
          </a:p>
        </p:txBody>
      </p:sp>
      <p:sp>
        <p:nvSpPr>
          <p:cNvPr id="19" name="TextBox 18"/>
          <p:cNvSpPr txBox="1"/>
          <p:nvPr/>
        </p:nvSpPr>
        <p:spPr>
          <a:xfrm>
            <a:off x="369888" y="1120338"/>
            <a:ext cx="7262446" cy="1836400"/>
          </a:xfrm>
          <a:prstGeom prst="rect">
            <a:avLst/>
          </a:prstGeom>
          <a:noFill/>
        </p:spPr>
        <p:txBody>
          <a:bodyPr wrap="square" rtlCol="0">
            <a:spAutoFit/>
          </a:bodyPr>
          <a:lstStyle/>
          <a:p>
            <a:pPr marL="0" defTabSz="430213">
              <a:spcAft>
                <a:spcPts val="400"/>
              </a:spcAft>
              <a:buSzPct val="100000"/>
            </a:pPr>
            <a:r>
              <a:rPr lang="en-US" sz="2000" dirty="0" smtClean="0">
                <a:solidFill>
                  <a:srgbClr val="000000"/>
                </a:solidFill>
                <a:latin typeface="+mn-lt"/>
                <a:cs typeface="HP Simplified" pitchFamily="34" charset="0"/>
              </a:rPr>
              <a:t>Transformations defined:</a:t>
            </a:r>
          </a:p>
          <a:p>
            <a:pPr marL="0" defTabSz="430213">
              <a:spcAft>
                <a:spcPts val="400"/>
              </a:spcAft>
              <a:buSzPct val="100000"/>
            </a:pPr>
            <a:r>
              <a:rPr lang="en-US" sz="2000" b="0" dirty="0" smtClean="0">
                <a:solidFill>
                  <a:srgbClr val="000000"/>
                </a:solidFill>
                <a:latin typeface="+mn-lt"/>
                <a:cs typeface="Consolas" panose="020B0609020204030204" pitchFamily="49" charset="0"/>
              </a:rPr>
              <a:t>Wavelet(</a:t>
            </a:r>
            <a:r>
              <a:rPr lang="en-US" sz="2000" b="0" dirty="0" err="1" smtClean="0">
                <a:solidFill>
                  <a:srgbClr val="000000"/>
                </a:solidFill>
                <a:latin typeface="+mn-lt"/>
                <a:cs typeface="Consolas" panose="020B0609020204030204" pitchFamily="49" charset="0"/>
              </a:rPr>
              <a:t>window_size</a:t>
            </a:r>
            <a:r>
              <a:rPr lang="en-US" sz="2000" b="0" dirty="0" smtClean="0">
                <a:solidFill>
                  <a:srgbClr val="000000"/>
                </a:solidFill>
                <a:latin typeface="+mn-lt"/>
                <a:cs typeface="Consolas" panose="020B0609020204030204" pitchFamily="49" charset="0"/>
              </a:rPr>
              <a:t>=1000, </a:t>
            </a:r>
            <a:r>
              <a:rPr lang="en-US" sz="2000" b="0" dirty="0" err="1" smtClean="0">
                <a:solidFill>
                  <a:srgbClr val="000000"/>
                </a:solidFill>
                <a:latin typeface="+mn-lt"/>
                <a:cs typeface="Consolas" panose="020B0609020204030204" pitchFamily="49" charset="0"/>
              </a:rPr>
              <a:t>error_bound</a:t>
            </a:r>
            <a:r>
              <a:rPr lang="en-US" sz="2000" b="0" dirty="0" smtClean="0">
                <a:solidFill>
                  <a:srgbClr val="000000"/>
                </a:solidFill>
                <a:latin typeface="+mn-lt"/>
                <a:cs typeface="Consolas" panose="020B0609020204030204" pitchFamily="49" charset="0"/>
              </a:rPr>
              <a:t>=10%)</a:t>
            </a:r>
          </a:p>
          <a:p>
            <a:pPr defTabSz="430213">
              <a:spcAft>
                <a:spcPts val="400"/>
              </a:spcAft>
              <a:buSzPct val="100000"/>
            </a:pPr>
            <a:r>
              <a:rPr lang="en-US" sz="2000" b="0" dirty="0" smtClean="0">
                <a:solidFill>
                  <a:srgbClr val="000000"/>
                </a:solidFill>
                <a:cs typeface="Consolas" panose="020B0609020204030204" pitchFamily="49" charset="0"/>
              </a:rPr>
              <a:t>Wavelet(</a:t>
            </a:r>
            <a:r>
              <a:rPr lang="en-US" sz="2000" b="0" dirty="0" err="1" smtClean="0">
                <a:solidFill>
                  <a:srgbClr val="000000"/>
                </a:solidFill>
                <a:cs typeface="Consolas" panose="020B0609020204030204" pitchFamily="49" charset="0"/>
              </a:rPr>
              <a:t>window_size</a:t>
            </a:r>
            <a:r>
              <a:rPr lang="en-US" sz="2000" b="0" dirty="0" smtClean="0">
                <a:solidFill>
                  <a:srgbClr val="000000"/>
                </a:solidFill>
                <a:cs typeface="Consolas" panose="020B0609020204030204" pitchFamily="49" charset="0"/>
              </a:rPr>
              <a:t>=100, </a:t>
            </a:r>
            <a:r>
              <a:rPr lang="en-US" sz="2000" b="0" dirty="0" err="1">
                <a:solidFill>
                  <a:srgbClr val="000000"/>
                </a:solidFill>
                <a:cs typeface="Consolas" panose="020B0609020204030204" pitchFamily="49" charset="0"/>
              </a:rPr>
              <a:t>error_bound</a:t>
            </a:r>
            <a:r>
              <a:rPr lang="en-US" sz="2000" b="0" dirty="0">
                <a:solidFill>
                  <a:srgbClr val="000000"/>
                </a:solidFill>
                <a:cs typeface="Consolas" panose="020B0609020204030204" pitchFamily="49" charset="0"/>
              </a:rPr>
              <a:t>=10%)</a:t>
            </a:r>
          </a:p>
          <a:p>
            <a:pPr defTabSz="430213">
              <a:spcAft>
                <a:spcPts val="400"/>
              </a:spcAft>
              <a:buSzPct val="100000"/>
            </a:pPr>
            <a:r>
              <a:rPr lang="en-US" sz="2000" b="0" dirty="0">
                <a:solidFill>
                  <a:srgbClr val="000000"/>
                </a:solidFill>
                <a:cs typeface="Consolas" panose="020B0609020204030204" pitchFamily="49" charset="0"/>
              </a:rPr>
              <a:t>Wavelet(</a:t>
            </a:r>
            <a:r>
              <a:rPr lang="en-US" sz="2000" b="0" dirty="0" err="1">
                <a:solidFill>
                  <a:srgbClr val="000000"/>
                </a:solidFill>
                <a:cs typeface="Consolas" panose="020B0609020204030204" pitchFamily="49" charset="0"/>
              </a:rPr>
              <a:t>window_size</a:t>
            </a:r>
            <a:r>
              <a:rPr lang="en-US" sz="2000" b="0" dirty="0">
                <a:solidFill>
                  <a:srgbClr val="000000"/>
                </a:solidFill>
                <a:cs typeface="Consolas" panose="020B0609020204030204" pitchFamily="49" charset="0"/>
              </a:rPr>
              <a:t>=100, </a:t>
            </a:r>
            <a:r>
              <a:rPr lang="en-US" sz="2000" b="0" dirty="0" err="1" smtClean="0">
                <a:solidFill>
                  <a:srgbClr val="000000"/>
                </a:solidFill>
                <a:cs typeface="Consolas" panose="020B0609020204030204" pitchFamily="49" charset="0"/>
              </a:rPr>
              <a:t>error_bound</a:t>
            </a:r>
            <a:r>
              <a:rPr lang="en-US" sz="2000" b="0" dirty="0" smtClean="0">
                <a:solidFill>
                  <a:srgbClr val="000000"/>
                </a:solidFill>
                <a:cs typeface="Consolas" panose="020B0609020204030204" pitchFamily="49" charset="0"/>
              </a:rPr>
              <a:t>=20</a:t>
            </a:r>
            <a:r>
              <a:rPr lang="en-US" sz="2000" b="0" dirty="0">
                <a:solidFill>
                  <a:srgbClr val="000000"/>
                </a:solidFill>
                <a:cs typeface="Consolas" panose="020B0609020204030204" pitchFamily="49" charset="0"/>
              </a:rPr>
              <a:t>%)</a:t>
            </a:r>
          </a:p>
          <a:p>
            <a:pPr marL="0" defTabSz="430213">
              <a:spcAft>
                <a:spcPts val="400"/>
              </a:spcAft>
              <a:buSzPct val="100000"/>
            </a:pPr>
            <a:endParaRPr lang="en-US" sz="2000" b="0" dirty="0" smtClean="0">
              <a:solidFill>
                <a:srgbClr val="000000"/>
              </a:solidFill>
              <a:latin typeface="+mn-lt"/>
              <a:cs typeface="Consolas" panose="020B0609020204030204" pitchFamily="49" charset="0"/>
            </a:endParaRPr>
          </a:p>
        </p:txBody>
      </p:sp>
      <p:sp>
        <p:nvSpPr>
          <p:cNvPr id="20" name="TextBox 19"/>
          <p:cNvSpPr txBox="1"/>
          <p:nvPr/>
        </p:nvSpPr>
        <p:spPr>
          <a:xfrm>
            <a:off x="515415" y="5360488"/>
            <a:ext cx="4702972" cy="759182"/>
          </a:xfrm>
          <a:prstGeom prst="rect">
            <a:avLst/>
          </a:prstGeom>
          <a:noFill/>
        </p:spPr>
        <p:txBody>
          <a:bodyPr wrap="square" rtlCol="0">
            <a:spAutoFit/>
          </a:bodyPr>
          <a:lstStyle/>
          <a:p>
            <a:pPr marL="0" defTabSz="430213">
              <a:spcAft>
                <a:spcPts val="400"/>
              </a:spcAft>
              <a:buSzPct val="100000"/>
            </a:pPr>
            <a:r>
              <a:rPr lang="en-US" sz="2000" b="0" dirty="0" smtClean="0">
                <a:solidFill>
                  <a:srgbClr val="000000"/>
                </a:solidFill>
                <a:latin typeface="+mn-lt"/>
                <a:cs typeface="HP Simplified" pitchFamily="34" charset="0"/>
              </a:rPr>
              <a:t>Correlation of [0, 200) and [1000, 1200) </a:t>
            </a:r>
          </a:p>
          <a:p>
            <a:pPr marL="0" defTabSz="430213">
              <a:spcAft>
                <a:spcPts val="400"/>
              </a:spcAft>
              <a:buSzPct val="100000"/>
            </a:pPr>
            <a:r>
              <a:rPr lang="en-US" sz="2000" b="0" dirty="0">
                <a:solidFill>
                  <a:srgbClr val="000000"/>
                </a:solidFill>
                <a:latin typeface="+mn-lt"/>
                <a:cs typeface="HP Simplified" pitchFamily="34" charset="0"/>
              </a:rPr>
              <a:t>w</a:t>
            </a:r>
            <a:r>
              <a:rPr lang="en-US" sz="2000" b="0" dirty="0" smtClean="0">
                <a:solidFill>
                  <a:srgbClr val="000000"/>
                </a:solidFill>
                <a:latin typeface="+mn-lt"/>
                <a:cs typeface="HP Simplified" pitchFamily="34" charset="0"/>
              </a:rPr>
              <a:t>ith data error bound 15%</a:t>
            </a: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4155" y="2754751"/>
            <a:ext cx="514892" cy="514892"/>
          </a:xfrm>
          <a:prstGeom prst="rect">
            <a:avLst/>
          </a:prstGeom>
        </p:spPr>
      </p:pic>
      <p:sp>
        <p:nvSpPr>
          <p:cNvPr id="29" name="Cloud 28"/>
          <p:cNvSpPr/>
          <p:nvPr/>
        </p:nvSpPr>
        <p:spPr>
          <a:xfrm>
            <a:off x="4350248" y="2874699"/>
            <a:ext cx="3602486" cy="1338457"/>
          </a:xfrm>
          <a:prstGeom prst="clou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Time Series Database</a:t>
            </a:r>
            <a:endParaRPr lang="en-US" sz="1400" b="1" dirty="0"/>
          </a:p>
        </p:txBody>
      </p:sp>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3313" y="4257512"/>
            <a:ext cx="778977" cy="778977"/>
          </a:xfrm>
          <a:prstGeom prst="rect">
            <a:avLst/>
          </a:prstGeom>
        </p:spPr>
      </p:pic>
      <p:grpSp>
        <p:nvGrpSpPr>
          <p:cNvPr id="34" name="Group 33"/>
          <p:cNvGrpSpPr/>
          <p:nvPr/>
        </p:nvGrpSpPr>
        <p:grpSpPr>
          <a:xfrm>
            <a:off x="1394410" y="3125564"/>
            <a:ext cx="840186" cy="962644"/>
            <a:chOff x="1586097" y="850897"/>
            <a:chExt cx="840186" cy="962644"/>
          </a:xfrm>
        </p:grpSpPr>
        <p:pic>
          <p:nvPicPr>
            <p:cNvPr id="35" name="Content Placeholder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black">
            <a:xfrm>
              <a:off x="1639573" y="850897"/>
              <a:ext cx="383721" cy="505659"/>
            </a:xfrm>
            <a:prstGeom prst="rect">
              <a:avLst/>
            </a:prstGeom>
          </p:spPr>
        </p:pic>
        <p:pic>
          <p:nvPicPr>
            <p:cNvPr id="36" name="Content Placeholder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black">
            <a:xfrm>
              <a:off x="2042562" y="909643"/>
              <a:ext cx="383721" cy="505659"/>
            </a:xfrm>
            <a:prstGeom prst="rect">
              <a:avLst/>
            </a:prstGeom>
          </p:spPr>
        </p:pic>
        <p:pic>
          <p:nvPicPr>
            <p:cNvPr id="37" name="Content Placeholder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black">
            <a:xfrm>
              <a:off x="1586097" y="1287531"/>
              <a:ext cx="383721" cy="505659"/>
            </a:xfrm>
            <a:prstGeom prst="rect">
              <a:avLst/>
            </a:prstGeom>
          </p:spPr>
        </p:pic>
        <p:pic>
          <p:nvPicPr>
            <p:cNvPr id="38" name="Content Placeholder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black">
            <a:xfrm>
              <a:off x="2023294" y="1307882"/>
              <a:ext cx="383721" cy="505659"/>
            </a:xfrm>
            <a:prstGeom prst="rect">
              <a:avLst/>
            </a:prstGeom>
          </p:spPr>
        </p:pic>
      </p:grpSp>
      <p:cxnSp>
        <p:nvCxnSpPr>
          <p:cNvPr id="40" name="Straight Arrow Connector 39"/>
          <p:cNvCxnSpPr/>
          <p:nvPr/>
        </p:nvCxnSpPr>
        <p:spPr bwMode="auto">
          <a:xfrm>
            <a:off x="3531476" y="3086468"/>
            <a:ext cx="782847" cy="116299"/>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41" name="Straight Arrow Connector 40"/>
          <p:cNvCxnSpPr/>
          <p:nvPr/>
        </p:nvCxnSpPr>
        <p:spPr bwMode="auto">
          <a:xfrm flipV="1">
            <a:off x="2385454" y="3523479"/>
            <a:ext cx="1729346" cy="213514"/>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45" name="Rounded Rectangular Callout 44"/>
          <p:cNvSpPr/>
          <p:nvPr/>
        </p:nvSpPr>
        <p:spPr bwMode="auto">
          <a:xfrm>
            <a:off x="478632" y="5338083"/>
            <a:ext cx="4739755" cy="753186"/>
          </a:xfrm>
          <a:prstGeom prst="wedgeRoundRectCallout">
            <a:avLst>
              <a:gd name="adj1" fmla="val -4738"/>
              <a:gd name="adj2" fmla="val -99062"/>
              <a:gd name="adj3" fmla="val 16667"/>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46" name="Straight Arrow Connector 45"/>
          <p:cNvCxnSpPr/>
          <p:nvPr/>
        </p:nvCxnSpPr>
        <p:spPr bwMode="auto">
          <a:xfrm flipV="1">
            <a:off x="3476133" y="3925615"/>
            <a:ext cx="857458" cy="425987"/>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52" name="TextBox 51"/>
          <p:cNvSpPr txBox="1"/>
          <p:nvPr/>
        </p:nvSpPr>
        <p:spPr>
          <a:xfrm>
            <a:off x="3815256" y="4411722"/>
            <a:ext cx="5442434" cy="1025922"/>
          </a:xfrm>
          <a:prstGeom prst="rect">
            <a:avLst/>
          </a:prstGeom>
          <a:noFill/>
        </p:spPr>
        <p:txBody>
          <a:bodyPr wrap="square" rtlCol="0">
            <a:spAutoFit/>
          </a:bodyPr>
          <a:lstStyle/>
          <a:p>
            <a:pPr marL="0" defTabSz="430213">
              <a:spcAft>
                <a:spcPts val="400"/>
              </a:spcAft>
              <a:buSzPct val="100000"/>
            </a:pPr>
            <a:r>
              <a:rPr lang="en-US" sz="1800" b="0" dirty="0" smtClean="0">
                <a:latin typeface="+mn-lt"/>
                <a:cs typeface="HP Simplified" pitchFamily="34" charset="0"/>
              </a:rPr>
              <a:t>Correlation calculated using transformation</a:t>
            </a:r>
          </a:p>
          <a:p>
            <a:pPr defTabSz="430213">
              <a:spcAft>
                <a:spcPts val="400"/>
              </a:spcAft>
              <a:buSzPct val="100000"/>
            </a:pPr>
            <a:r>
              <a:rPr lang="en-US" sz="1800" dirty="0">
                <a:cs typeface="Consolas" panose="020B0609020204030204" pitchFamily="49" charset="0"/>
              </a:rPr>
              <a:t>Wavelet(</a:t>
            </a:r>
            <a:r>
              <a:rPr lang="en-US" sz="1800" dirty="0" err="1">
                <a:cs typeface="Consolas" panose="020B0609020204030204" pitchFamily="49" charset="0"/>
              </a:rPr>
              <a:t>window_size</a:t>
            </a:r>
            <a:r>
              <a:rPr lang="en-US" sz="1800" dirty="0">
                <a:cs typeface="Consolas" panose="020B0609020204030204" pitchFamily="49" charset="0"/>
              </a:rPr>
              <a:t>=100, </a:t>
            </a:r>
            <a:r>
              <a:rPr lang="en-US" sz="1800" dirty="0" err="1">
                <a:cs typeface="Consolas" panose="020B0609020204030204" pitchFamily="49" charset="0"/>
              </a:rPr>
              <a:t>error_bound</a:t>
            </a:r>
            <a:r>
              <a:rPr lang="en-US" sz="1800" dirty="0">
                <a:cs typeface="Consolas" panose="020B0609020204030204" pitchFamily="49" charset="0"/>
              </a:rPr>
              <a:t>=10%)</a:t>
            </a:r>
          </a:p>
          <a:p>
            <a:pPr marL="0" defTabSz="430213">
              <a:spcAft>
                <a:spcPts val="400"/>
              </a:spcAft>
              <a:buSzPct val="100000"/>
            </a:pPr>
            <a:endParaRPr lang="en-US" sz="1800" dirty="0" smtClean="0">
              <a:solidFill>
                <a:srgbClr val="C00000"/>
              </a:solidFill>
              <a:latin typeface="+mn-lt"/>
              <a:cs typeface="HP Simplified" pitchFamily="34" charset="0"/>
            </a:endParaRPr>
          </a:p>
        </p:txBody>
      </p:sp>
      <p:cxnSp>
        <p:nvCxnSpPr>
          <p:cNvPr id="53" name="Straight Arrow Connector 52"/>
          <p:cNvCxnSpPr/>
          <p:nvPr/>
        </p:nvCxnSpPr>
        <p:spPr bwMode="auto">
          <a:xfrm flipH="1">
            <a:off x="3626764" y="4014591"/>
            <a:ext cx="956801" cy="511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7095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9" grpId="0" animBg="1"/>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t>
            </a:r>
            <a:r>
              <a:rPr lang="en-US" dirty="0"/>
              <a:t>Series Data Analytics</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a:t>
            </a:fld>
            <a:endParaRPr lang="en-US" altLang="en-US" sz="1600"/>
          </a:p>
        </p:txBody>
      </p:sp>
      <p:graphicFrame>
        <p:nvGraphicFramePr>
          <p:cNvPr id="52" name="Chart 51"/>
          <p:cNvGraphicFramePr>
            <a:graphicFrameLocks/>
          </p:cNvGraphicFramePr>
          <p:nvPr>
            <p:extLst>
              <p:ext uri="{D42A27DB-BD31-4B8C-83A1-F6EECF244321}">
                <p14:modId xmlns:p14="http://schemas.microsoft.com/office/powerpoint/2010/main" val="2421759266"/>
              </p:ext>
            </p:extLst>
          </p:nvPr>
        </p:nvGraphicFramePr>
        <p:xfrm>
          <a:off x="3374361" y="3206110"/>
          <a:ext cx="4384786" cy="2586794"/>
        </p:xfrm>
        <a:graphic>
          <a:graphicData uri="http://schemas.openxmlformats.org/drawingml/2006/chart">
            <c:chart xmlns:c="http://schemas.openxmlformats.org/drawingml/2006/chart" xmlns:r="http://schemas.openxmlformats.org/officeDocument/2006/relationships" r:id="rId3"/>
          </a:graphicData>
        </a:graphic>
      </p:graphicFrame>
      <p:grpSp>
        <p:nvGrpSpPr>
          <p:cNvPr id="53" name="Group 52"/>
          <p:cNvGrpSpPr/>
          <p:nvPr/>
        </p:nvGrpSpPr>
        <p:grpSpPr>
          <a:xfrm>
            <a:off x="1369040" y="2652505"/>
            <a:ext cx="1222581" cy="1210203"/>
            <a:chOff x="1407182" y="1769636"/>
            <a:chExt cx="1222581" cy="1210203"/>
          </a:xfrm>
        </p:grpSpPr>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182" y="1769636"/>
              <a:ext cx="464783" cy="656598"/>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4980" y="1829927"/>
              <a:ext cx="464783" cy="656598"/>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1433" y="2323241"/>
              <a:ext cx="464783" cy="656598"/>
            </a:xfrm>
            <a:prstGeom prst="rect">
              <a:avLst/>
            </a:prstGeom>
          </p:spPr>
        </p:pic>
      </p:grpSp>
      <p:grpSp>
        <p:nvGrpSpPr>
          <p:cNvPr id="57" name="Group 56"/>
          <p:cNvGrpSpPr/>
          <p:nvPr/>
        </p:nvGrpSpPr>
        <p:grpSpPr>
          <a:xfrm>
            <a:off x="1547955" y="1733766"/>
            <a:ext cx="840186" cy="962644"/>
            <a:chOff x="1586097" y="850897"/>
            <a:chExt cx="840186" cy="962644"/>
          </a:xfrm>
        </p:grpSpPr>
        <p:pic>
          <p:nvPicPr>
            <p:cNvPr id="58" name="Content Placeholder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black">
            <a:xfrm>
              <a:off x="1639573" y="850897"/>
              <a:ext cx="383721" cy="505659"/>
            </a:xfrm>
            <a:prstGeom prst="rect">
              <a:avLst/>
            </a:prstGeom>
          </p:spPr>
        </p:pic>
        <p:pic>
          <p:nvPicPr>
            <p:cNvPr id="59" name="Content Placeholder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black">
            <a:xfrm>
              <a:off x="2042562" y="909643"/>
              <a:ext cx="383721" cy="505659"/>
            </a:xfrm>
            <a:prstGeom prst="rect">
              <a:avLst/>
            </a:prstGeom>
          </p:spPr>
        </p:pic>
        <p:pic>
          <p:nvPicPr>
            <p:cNvPr id="60" name="Content Placeholder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black">
            <a:xfrm>
              <a:off x="1586097" y="1287531"/>
              <a:ext cx="383721" cy="505659"/>
            </a:xfrm>
            <a:prstGeom prst="rect">
              <a:avLst/>
            </a:prstGeom>
          </p:spPr>
        </p:pic>
        <p:pic>
          <p:nvPicPr>
            <p:cNvPr id="61" name="Content Placeholder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black">
            <a:xfrm>
              <a:off x="2023294" y="1307882"/>
              <a:ext cx="383721" cy="505659"/>
            </a:xfrm>
            <a:prstGeom prst="rect">
              <a:avLst/>
            </a:prstGeom>
          </p:spPr>
        </p:pic>
      </p:grpSp>
      <p:sp>
        <p:nvSpPr>
          <p:cNvPr id="63" name="Cloud 62"/>
          <p:cNvSpPr/>
          <p:nvPr/>
        </p:nvSpPr>
        <p:spPr>
          <a:xfrm>
            <a:off x="3374360" y="1754646"/>
            <a:ext cx="3411631" cy="1377868"/>
          </a:xfrm>
          <a:prstGeom prst="clou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t>Time Series Database</a:t>
            </a:r>
            <a:endParaRPr lang="en-US" sz="2800" b="1" dirty="0"/>
          </a:p>
        </p:txBody>
      </p:sp>
      <p:cxnSp>
        <p:nvCxnSpPr>
          <p:cNvPr id="64" name="Straight Arrow Connector 63"/>
          <p:cNvCxnSpPr/>
          <p:nvPr/>
        </p:nvCxnSpPr>
        <p:spPr>
          <a:xfrm flipV="1">
            <a:off x="2714415" y="2748401"/>
            <a:ext cx="581965" cy="232404"/>
          </a:xfrm>
          <a:prstGeom prst="straightConnector1">
            <a:avLst/>
          </a:prstGeom>
          <a:ln w="25400" cmpd="sng">
            <a:solidFill>
              <a:schemeClr val="tx1"/>
            </a:solidFill>
            <a:headEnd w="med"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6929704" y="2495089"/>
            <a:ext cx="561076" cy="342425"/>
          </a:xfrm>
          <a:prstGeom prst="straightConnector1">
            <a:avLst/>
          </a:prstGeom>
          <a:ln w="25400" cmpd="sng">
            <a:solidFill>
              <a:schemeClr val="tx1"/>
            </a:solidFill>
            <a:headEnd w="med" len="lg"/>
            <a:tailEnd type="triangle" w="lg" len="lg"/>
          </a:ln>
          <a:effectLst/>
        </p:spPr>
        <p:style>
          <a:lnRef idx="2">
            <a:schemeClr val="accent1"/>
          </a:lnRef>
          <a:fillRef idx="0">
            <a:schemeClr val="accent1"/>
          </a:fillRef>
          <a:effectRef idx="1">
            <a:schemeClr val="accent1"/>
          </a:effectRef>
          <a:fontRef idx="minor">
            <a:schemeClr val="tx1"/>
          </a:fontRef>
        </p:style>
      </p:cxnSp>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10242" y="2919614"/>
            <a:ext cx="778977" cy="778977"/>
          </a:xfrm>
          <a:prstGeom prst="rect">
            <a:avLst/>
          </a:prstGeom>
        </p:spPr>
      </p:pic>
      <p:grpSp>
        <p:nvGrpSpPr>
          <p:cNvPr id="67" name="Group 66"/>
          <p:cNvGrpSpPr/>
          <p:nvPr/>
        </p:nvGrpSpPr>
        <p:grpSpPr>
          <a:xfrm>
            <a:off x="7073273" y="3681976"/>
            <a:ext cx="1518934" cy="698534"/>
            <a:chOff x="6521478" y="2799107"/>
            <a:chExt cx="1518934" cy="698534"/>
          </a:xfrm>
        </p:grpSpPr>
        <p:sp>
          <p:nvSpPr>
            <p:cNvPr id="68" name="TextBox 78"/>
            <p:cNvSpPr txBox="1"/>
            <p:nvPr/>
          </p:nvSpPr>
          <p:spPr>
            <a:xfrm>
              <a:off x="6521478" y="2799107"/>
              <a:ext cx="1518934" cy="28347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a:solidFill>
                    <a:srgbClr val="C00000"/>
                  </a:solidFill>
                </a:rPr>
                <a:t>Metric M1</a:t>
              </a:r>
            </a:p>
          </p:txBody>
        </p:sp>
        <p:sp>
          <p:nvSpPr>
            <p:cNvPr id="69" name="TextBox 79"/>
            <p:cNvSpPr txBox="1"/>
            <p:nvPr/>
          </p:nvSpPr>
          <p:spPr>
            <a:xfrm>
              <a:off x="6531053" y="3246783"/>
              <a:ext cx="1500373" cy="25085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a:solidFill>
                    <a:srgbClr val="0070C0"/>
                  </a:solidFill>
                </a:rPr>
                <a:t>Metric M2</a:t>
              </a:r>
            </a:p>
          </p:txBody>
        </p:sp>
      </p:grpSp>
      <p:grpSp>
        <p:nvGrpSpPr>
          <p:cNvPr id="70" name="Group 69"/>
          <p:cNvGrpSpPr/>
          <p:nvPr/>
        </p:nvGrpSpPr>
        <p:grpSpPr>
          <a:xfrm>
            <a:off x="4988783" y="3829050"/>
            <a:ext cx="2127160" cy="1361508"/>
            <a:chOff x="4374375" y="2866564"/>
            <a:chExt cx="2547993" cy="1561451"/>
          </a:xfrm>
        </p:grpSpPr>
        <p:grpSp>
          <p:nvGrpSpPr>
            <p:cNvPr id="71" name="Group 70"/>
            <p:cNvGrpSpPr/>
            <p:nvPr/>
          </p:nvGrpSpPr>
          <p:grpSpPr>
            <a:xfrm>
              <a:off x="4374375" y="2866564"/>
              <a:ext cx="1117821" cy="879291"/>
              <a:chOff x="8212" y="-58377"/>
              <a:chExt cx="1113867" cy="879291"/>
            </a:xfrm>
          </p:grpSpPr>
          <p:cxnSp>
            <p:nvCxnSpPr>
              <p:cNvPr id="80" name="Straight Connector 79"/>
              <p:cNvCxnSpPr/>
              <p:nvPr/>
            </p:nvCxnSpPr>
            <p:spPr>
              <a:xfrm>
                <a:off x="8212" y="530847"/>
                <a:ext cx="210863" cy="290067"/>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228600" y="541733"/>
                <a:ext cx="229914" cy="257175"/>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50260" y="95300"/>
                <a:ext cx="223504" cy="447676"/>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73764" y="-58377"/>
                <a:ext cx="228853" cy="153677"/>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882640" y="-58377"/>
                <a:ext cx="239439" cy="153677"/>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5032054" y="3590863"/>
              <a:ext cx="1130576" cy="837152"/>
              <a:chOff x="665920" y="665922"/>
              <a:chExt cx="1126577" cy="837152"/>
            </a:xfrm>
          </p:grpSpPr>
          <p:cxnSp>
            <p:nvCxnSpPr>
              <p:cNvPr id="75" name="Straight Connector 74"/>
              <p:cNvCxnSpPr/>
              <p:nvPr/>
            </p:nvCxnSpPr>
            <p:spPr>
              <a:xfrm>
                <a:off x="665920" y="1229661"/>
                <a:ext cx="239052" cy="273413"/>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904972" y="1207655"/>
                <a:ext cx="219462" cy="295419"/>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1116180" y="789916"/>
                <a:ext cx="223504" cy="418982"/>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1332670" y="665922"/>
                <a:ext cx="239439" cy="142011"/>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568537" y="673064"/>
                <a:ext cx="223960" cy="134541"/>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73" name="Straight Arrow Connector 72"/>
            <p:cNvCxnSpPr/>
            <p:nvPr/>
          </p:nvCxnSpPr>
          <p:spPr>
            <a:xfrm>
              <a:off x="4932154" y="3438099"/>
              <a:ext cx="507550" cy="447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18"/>
            <p:cNvSpPr txBox="1"/>
            <p:nvPr/>
          </p:nvSpPr>
          <p:spPr>
            <a:xfrm>
              <a:off x="4889369" y="3102230"/>
              <a:ext cx="2032999" cy="28442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dirty="0" smtClean="0"/>
                <a:t>correlation</a:t>
              </a:r>
              <a:endParaRPr lang="en-US" sz="2000" dirty="0"/>
            </a:p>
          </p:txBody>
        </p:sp>
      </p:grpSp>
      <p:sp>
        <p:nvSpPr>
          <p:cNvPr id="47" name="TextBox 53"/>
          <p:cNvSpPr txBox="1"/>
          <p:nvPr/>
        </p:nvSpPr>
        <p:spPr>
          <a:xfrm rot="1603367">
            <a:off x="6641678" y="2506973"/>
            <a:ext cx="328234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400" dirty="0" smtClean="0">
                <a:latin typeface="Calibri" panose="020F0502020204030204" pitchFamily="34" charset="0"/>
                <a:cs typeface="HP Simplified" pitchFamily="34" charset="0"/>
              </a:rPr>
              <a:t>Analytical queries</a:t>
            </a:r>
          </a:p>
        </p:txBody>
      </p:sp>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96280" y="5854290"/>
            <a:ext cx="662473" cy="662473"/>
          </a:xfrm>
          <a:prstGeom prst="rect">
            <a:avLst/>
          </a:prstGeom>
        </p:spPr>
      </p:pic>
    </p:spTree>
    <p:extLst>
      <p:ext uri="{BB962C8B-B14F-4D97-AF65-F5344CB8AC3E}">
        <p14:creationId xmlns:p14="http://schemas.microsoft.com/office/powerpoint/2010/main" val="4182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2" grpId="0">
        <p:bldAsOne/>
      </p:bldGraphic>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5644460"/>
            <a:ext cx="2655888" cy="70151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Example: Wavelet transformation </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20</a:t>
            </a:fld>
            <a:endParaRPr lang="en-US" altLang="en-US" sz="1600"/>
          </a:p>
        </p:txBody>
      </p:sp>
      <p:sp>
        <p:nvSpPr>
          <p:cNvPr id="8" name="Content Placeholder 2"/>
          <p:cNvSpPr>
            <a:spLocks noGrp="1"/>
          </p:cNvSpPr>
          <p:nvPr>
            <p:ph idx="1"/>
          </p:nvPr>
        </p:nvSpPr>
        <p:spPr>
          <a:xfrm>
            <a:off x="685800" y="1104900"/>
            <a:ext cx="7772400" cy="1333500"/>
          </a:xfrm>
        </p:spPr>
        <p:txBody>
          <a:bodyPr/>
          <a:lstStyle/>
          <a:p>
            <a:r>
              <a:rPr lang="en-US" b="1" dirty="0" smtClean="0"/>
              <a:t>Wavelet applied to windows of data with error bound</a:t>
            </a:r>
          </a:p>
        </p:txBody>
      </p:sp>
      <p:sp>
        <p:nvSpPr>
          <p:cNvPr id="9" name="TextBox 8"/>
          <p:cNvSpPr txBox="1"/>
          <p:nvPr/>
        </p:nvSpPr>
        <p:spPr>
          <a:xfrm>
            <a:off x="370255" y="2394857"/>
            <a:ext cx="8413383" cy="3108543"/>
          </a:xfrm>
          <a:prstGeom prst="rect">
            <a:avLst/>
          </a:prstGeom>
          <a:noFill/>
        </p:spPr>
        <p:txBody>
          <a:bodyPr wrap="square" rtlCol="0">
            <a:spAutoFit/>
          </a:bodyPr>
          <a:lstStyle/>
          <a:p>
            <a:r>
              <a:rPr lang="en-US" sz="2800" b="0" dirty="0" err="1">
                <a:latin typeface="Consolas" panose="020B0609020204030204" pitchFamily="49" charset="0"/>
                <a:cs typeface="Consolas" panose="020B0609020204030204" pitchFamily="49" charset="0"/>
              </a:rPr>
              <a:t>a</a:t>
            </a:r>
            <a:r>
              <a:rPr lang="en-US" sz="2800" b="0" dirty="0" err="1" smtClean="0">
                <a:latin typeface="Consolas" panose="020B0609020204030204" pitchFamily="49" charset="0"/>
                <a:cs typeface="Consolas" panose="020B0609020204030204" pitchFamily="49" charset="0"/>
              </a:rPr>
              <a:t>pply_wavelet</a:t>
            </a:r>
            <a:r>
              <a:rPr lang="en-US" sz="2800" b="0" dirty="0" smtClean="0">
                <a:latin typeface="Consolas" panose="020B0609020204030204" pitchFamily="49" charset="0"/>
                <a:cs typeface="Consolas" panose="020B0609020204030204" pitchFamily="49" charset="0"/>
              </a:rPr>
              <a:t> (</a:t>
            </a:r>
            <a:r>
              <a:rPr lang="en-US" sz="2800" dirty="0" err="1" smtClean="0">
                <a:solidFill>
                  <a:srgbClr val="C00000"/>
                </a:solidFill>
                <a:latin typeface="Consolas" panose="020B0609020204030204" pitchFamily="49" charset="0"/>
                <a:cs typeface="Consolas" panose="020B0609020204030204" pitchFamily="49" charset="0"/>
              </a:rPr>
              <a:t>error_bound</a:t>
            </a:r>
            <a:r>
              <a:rPr lang="en-US" sz="2800" b="0" dirty="0" smtClean="0">
                <a:latin typeface="Consolas" panose="020B0609020204030204" pitchFamily="49" charset="0"/>
                <a:cs typeface="Consolas" panose="020B0609020204030204" pitchFamily="49" charset="0"/>
              </a:rPr>
              <a:t>, </a:t>
            </a:r>
            <a:r>
              <a:rPr lang="en-US" sz="2800" dirty="0" err="1" smtClean="0">
                <a:solidFill>
                  <a:srgbClr val="C00000"/>
                </a:solidFill>
                <a:latin typeface="Consolas" panose="020B0609020204030204" pitchFamily="49" charset="0"/>
                <a:cs typeface="Consolas" panose="020B0609020204030204" pitchFamily="49" charset="0"/>
              </a:rPr>
              <a:t>window_size</a:t>
            </a:r>
            <a:r>
              <a:rPr lang="en-US" sz="2800" b="0" dirty="0" smtClean="0">
                <a:latin typeface="Consolas" panose="020B0609020204030204" pitchFamily="49" charset="0"/>
                <a:cs typeface="Consolas" panose="020B0609020204030204" pitchFamily="49" charset="0"/>
              </a:rPr>
              <a:t>) {</a:t>
            </a:r>
          </a:p>
          <a:p>
            <a:r>
              <a:rPr lang="en-US" sz="2800" b="0" dirty="0" smtClean="0">
                <a:latin typeface="Consolas" panose="020B0609020204030204" pitchFamily="49" charset="0"/>
                <a:cs typeface="Consolas" panose="020B0609020204030204" pitchFamily="49" charset="0"/>
              </a:rPr>
              <a:t>  </a:t>
            </a:r>
            <a:r>
              <a:rPr lang="en-US" sz="2800" b="0" dirty="0" err="1" smtClean="0">
                <a:latin typeface="Consolas" panose="020B0609020204030204" pitchFamily="49" charset="0"/>
                <a:cs typeface="Consolas" panose="020B0609020204030204" pitchFamily="49" charset="0"/>
              </a:rPr>
              <a:t>foreach</a:t>
            </a:r>
            <a:r>
              <a:rPr lang="en-US" sz="2800" b="0" dirty="0" smtClean="0">
                <a:latin typeface="Consolas" panose="020B0609020204030204" pitchFamily="49" charset="0"/>
                <a:cs typeface="Consolas" panose="020B0609020204030204" pitchFamily="49" charset="0"/>
              </a:rPr>
              <a:t> </a:t>
            </a:r>
            <a:r>
              <a:rPr lang="en-US" sz="2800" b="0" dirty="0" err="1" smtClean="0">
                <a:latin typeface="Consolas" panose="020B0609020204030204" pitchFamily="49" charset="0"/>
                <a:cs typeface="Consolas" panose="020B0609020204030204" pitchFamily="49" charset="0"/>
              </a:rPr>
              <a:t>window_size</a:t>
            </a:r>
            <a:r>
              <a:rPr lang="en-US" sz="2800" b="0" dirty="0" smtClean="0">
                <a:latin typeface="Consolas" panose="020B0609020204030204" pitchFamily="49" charset="0"/>
                <a:cs typeface="Consolas" panose="020B0609020204030204" pitchFamily="49" charset="0"/>
              </a:rPr>
              <a:t> data {</a:t>
            </a:r>
          </a:p>
          <a:p>
            <a:r>
              <a:rPr lang="en-US" sz="2800" b="0" dirty="0" smtClean="0">
                <a:latin typeface="Consolas" panose="020B0609020204030204" pitchFamily="49" charset="0"/>
                <a:cs typeface="Consolas" panose="020B0609020204030204" pitchFamily="49" charset="0"/>
              </a:rPr>
              <a:t>    </a:t>
            </a:r>
            <a:r>
              <a:rPr lang="en-US" sz="2800" b="0" dirty="0" err="1" smtClean="0">
                <a:latin typeface="Consolas" panose="020B0609020204030204" pitchFamily="49" charset="0"/>
                <a:cs typeface="Consolas" panose="020B0609020204030204" pitchFamily="49" charset="0"/>
              </a:rPr>
              <a:t>wavelet_coef</a:t>
            </a:r>
            <a:r>
              <a:rPr lang="en-US" sz="2800" b="0" dirty="0" smtClean="0">
                <a:latin typeface="Consolas" panose="020B0609020204030204" pitchFamily="49" charset="0"/>
                <a:cs typeface="Consolas" panose="020B0609020204030204" pitchFamily="49" charset="0"/>
              </a:rPr>
              <a:t> := wavelet(data)</a:t>
            </a:r>
          </a:p>
          <a:p>
            <a:r>
              <a:rPr lang="en-US" sz="2800" b="0" dirty="0">
                <a:latin typeface="Consolas" panose="020B0609020204030204" pitchFamily="49" charset="0"/>
                <a:cs typeface="Consolas" panose="020B0609020204030204" pitchFamily="49" charset="0"/>
              </a:rPr>
              <a:t> </a:t>
            </a:r>
            <a:r>
              <a:rPr lang="en-US" sz="2800" b="0" dirty="0" smtClean="0">
                <a:latin typeface="Consolas" panose="020B0609020204030204" pitchFamily="49" charset="0"/>
                <a:cs typeface="Consolas" panose="020B0609020204030204" pitchFamily="49" charset="0"/>
              </a:rPr>
              <a:t>   keep the minimal number of \</a:t>
            </a:r>
            <a:br>
              <a:rPr lang="en-US" sz="2800" b="0" dirty="0" smtClean="0">
                <a:latin typeface="Consolas" panose="020B0609020204030204" pitchFamily="49" charset="0"/>
                <a:cs typeface="Consolas" panose="020B0609020204030204" pitchFamily="49" charset="0"/>
              </a:rPr>
            </a:br>
            <a:r>
              <a:rPr lang="en-US" sz="2800" b="0" dirty="0" smtClean="0">
                <a:latin typeface="Consolas" panose="020B0609020204030204" pitchFamily="49" charset="0"/>
                <a:cs typeface="Consolas" panose="020B0609020204030204" pitchFamily="49" charset="0"/>
              </a:rPr>
              <a:t>    coefficients to </a:t>
            </a:r>
            <a:r>
              <a:rPr lang="en-US" sz="2800" b="0" dirty="0" err="1" smtClean="0">
                <a:latin typeface="Consolas" panose="020B0609020204030204" pitchFamily="49" charset="0"/>
                <a:cs typeface="Consolas" panose="020B0609020204030204" pitchFamily="49" charset="0"/>
              </a:rPr>
              <a:t>satify</a:t>
            </a:r>
            <a:r>
              <a:rPr lang="en-US" sz="2800" b="0" dirty="0" smtClean="0">
                <a:latin typeface="Consolas" panose="020B0609020204030204" pitchFamily="49" charset="0"/>
                <a:cs typeface="Consolas" panose="020B0609020204030204" pitchFamily="49" charset="0"/>
              </a:rPr>
              <a:t> the </a:t>
            </a:r>
            <a:r>
              <a:rPr lang="en-US" sz="2800" b="0" dirty="0" err="1" smtClean="0">
                <a:latin typeface="Consolas" panose="020B0609020204030204" pitchFamily="49" charset="0"/>
                <a:cs typeface="Consolas" panose="020B0609020204030204" pitchFamily="49" charset="0"/>
              </a:rPr>
              <a:t>error_bound</a:t>
            </a:r>
            <a:endParaRPr lang="en-US" sz="2800" b="0" dirty="0">
              <a:latin typeface="Consolas" panose="020B0609020204030204" pitchFamily="49" charset="0"/>
              <a:cs typeface="Consolas" panose="020B0609020204030204" pitchFamily="49" charset="0"/>
            </a:endParaRPr>
          </a:p>
          <a:p>
            <a:r>
              <a:rPr lang="en-US" sz="2800" b="0" dirty="0" smtClean="0">
                <a:latin typeface="Consolas" panose="020B0609020204030204" pitchFamily="49" charset="0"/>
                <a:cs typeface="Consolas" panose="020B0609020204030204" pitchFamily="49" charset="0"/>
              </a:rPr>
              <a:t>  }</a:t>
            </a:r>
            <a:endParaRPr lang="en-US" sz="2800" b="0" dirty="0">
              <a:latin typeface="Consolas" panose="020B0609020204030204" pitchFamily="49" charset="0"/>
              <a:cs typeface="Consolas" panose="020B0609020204030204" pitchFamily="49" charset="0"/>
            </a:endParaRPr>
          </a:p>
          <a:p>
            <a:r>
              <a:rPr lang="en-US" sz="2800" b="0" dirty="0" smtClean="0">
                <a:latin typeface="Consolas" panose="020B0609020204030204" pitchFamily="49" charset="0"/>
                <a:cs typeface="Consolas" panose="020B0609020204030204" pitchFamily="49" charset="0"/>
              </a:rPr>
              <a:t>}</a:t>
            </a:r>
            <a:endParaRPr lang="en-US" sz="28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038035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0" y="5644460"/>
            <a:ext cx="2655888" cy="70151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Ingest-time transformations</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21</a:t>
            </a:fld>
            <a:endParaRPr lang="en-US" altLang="en-US" sz="1600"/>
          </a:p>
        </p:txBody>
      </p:sp>
      <p:sp>
        <p:nvSpPr>
          <p:cNvPr id="13" name="Rectangle 12"/>
          <p:cNvSpPr/>
          <p:nvPr/>
        </p:nvSpPr>
        <p:spPr>
          <a:xfrm>
            <a:off x="2611098" y="1916012"/>
            <a:ext cx="1581326" cy="608403"/>
          </a:xfrm>
          <a:prstGeom prst="rect">
            <a:avLst/>
          </a:prstGeom>
          <a:solidFill>
            <a:schemeClr val="accent2">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latin typeface="Calibri" panose="020F0502020204030204" pitchFamily="34" charset="0"/>
              </a:rPr>
              <a:t>Transform</a:t>
            </a:r>
            <a:endParaRPr lang="en-US" sz="2400" dirty="0">
              <a:solidFill>
                <a:schemeClr val="tx1"/>
              </a:solidFill>
              <a:latin typeface="Calibri" panose="020F0502020204030204" pitchFamily="34" charset="0"/>
            </a:endParaRPr>
          </a:p>
        </p:txBody>
      </p:sp>
      <p:sp>
        <p:nvSpPr>
          <p:cNvPr id="14" name="Rectangle 13"/>
          <p:cNvSpPr/>
          <p:nvPr/>
        </p:nvSpPr>
        <p:spPr>
          <a:xfrm>
            <a:off x="1084243" y="1899398"/>
            <a:ext cx="1066828" cy="606160"/>
          </a:xfrm>
          <a:prstGeom prst="rect">
            <a:avLst/>
          </a:prstGeom>
          <a:solidFill>
            <a:schemeClr val="accent3"/>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latin typeface="Calibri" panose="020F0502020204030204" pitchFamily="34" charset="0"/>
              </a:rPr>
              <a:t>Ingest</a:t>
            </a:r>
            <a:endParaRPr lang="en-US" sz="2400" dirty="0">
              <a:solidFill>
                <a:schemeClr val="tx1"/>
              </a:solidFill>
              <a:latin typeface="Calibri" panose="020F0502020204030204" pitchFamily="34" charset="0"/>
            </a:endParaRPr>
          </a:p>
        </p:txBody>
      </p:sp>
      <p:cxnSp>
        <p:nvCxnSpPr>
          <p:cNvPr id="17" name="Straight Arrow Connector 16"/>
          <p:cNvCxnSpPr/>
          <p:nvPr/>
        </p:nvCxnSpPr>
        <p:spPr>
          <a:xfrm>
            <a:off x="4192424" y="2073170"/>
            <a:ext cx="2461436" cy="0"/>
          </a:xfrm>
          <a:prstGeom prst="straightConnector1">
            <a:avLst/>
          </a:prstGeom>
          <a:ln w="254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4" idx="3"/>
            <a:endCxn id="13" idx="1"/>
          </p:cNvCxnSpPr>
          <p:nvPr/>
        </p:nvCxnSpPr>
        <p:spPr>
          <a:xfrm>
            <a:off x="2151071" y="2202478"/>
            <a:ext cx="460027" cy="17736"/>
          </a:xfrm>
          <a:prstGeom prst="straightConnector1">
            <a:avLst/>
          </a:prstGeom>
          <a:ln w="254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1528421" y="2605911"/>
            <a:ext cx="264127" cy="632552"/>
          </a:xfrm>
          <a:prstGeom prst="straightConnector1">
            <a:avLst/>
          </a:prstGeom>
          <a:ln w="254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41"/>
          <p:cNvSpPr txBox="1"/>
          <p:nvPr/>
        </p:nvSpPr>
        <p:spPr>
          <a:xfrm>
            <a:off x="2599306" y="1101047"/>
            <a:ext cx="3666925"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800" dirty="0" smtClean="0">
                <a:solidFill>
                  <a:srgbClr val="C00000"/>
                </a:solidFill>
                <a:latin typeface="Calibri" panose="020F0502020204030204" pitchFamily="34" charset="0"/>
                <a:cs typeface="HP Simplified" pitchFamily="34" charset="0"/>
              </a:rPr>
              <a:t>Ingest-time processing</a:t>
            </a:r>
          </a:p>
        </p:txBody>
      </p:sp>
      <p:sp>
        <p:nvSpPr>
          <p:cNvPr id="11" name="Vertical Scroll 10"/>
          <p:cNvSpPr/>
          <p:nvPr/>
        </p:nvSpPr>
        <p:spPr bwMode="auto">
          <a:xfrm>
            <a:off x="6762122" y="1812445"/>
            <a:ext cx="603516" cy="588869"/>
          </a:xfrm>
          <a:prstGeom prst="verticalScroll">
            <a:avLst/>
          </a:prstGeom>
          <a:solidFill>
            <a:schemeClr val="accent5">
              <a:lumMod val="60000"/>
              <a:lumOff val="40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1"/>
              </a:solidFill>
              <a:effectLst/>
            </a:endParaRPr>
          </a:p>
        </p:txBody>
      </p:sp>
      <p:grpSp>
        <p:nvGrpSpPr>
          <p:cNvPr id="44" name="Group 43"/>
          <p:cNvGrpSpPr/>
          <p:nvPr/>
        </p:nvGrpSpPr>
        <p:grpSpPr>
          <a:xfrm>
            <a:off x="1200340" y="4177553"/>
            <a:ext cx="1222581" cy="1210203"/>
            <a:chOff x="1407182" y="1769636"/>
            <a:chExt cx="1222581" cy="1210203"/>
          </a:xfrm>
        </p:grpSpPr>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7182" y="1769636"/>
              <a:ext cx="464783" cy="656598"/>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4980" y="1829927"/>
              <a:ext cx="464783" cy="656598"/>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1433" y="2323241"/>
              <a:ext cx="464783" cy="656598"/>
            </a:xfrm>
            <a:prstGeom prst="rect">
              <a:avLst/>
            </a:prstGeom>
          </p:spPr>
        </p:pic>
      </p:grpSp>
      <p:grpSp>
        <p:nvGrpSpPr>
          <p:cNvPr id="48" name="Group 47"/>
          <p:cNvGrpSpPr/>
          <p:nvPr/>
        </p:nvGrpSpPr>
        <p:grpSpPr>
          <a:xfrm>
            <a:off x="1379255" y="3258814"/>
            <a:ext cx="840186" cy="962644"/>
            <a:chOff x="1586097" y="850897"/>
            <a:chExt cx="840186" cy="962644"/>
          </a:xfrm>
        </p:grpSpPr>
        <p:pic>
          <p:nvPicPr>
            <p:cNvPr id="49"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1639573" y="850897"/>
              <a:ext cx="383721" cy="505659"/>
            </a:xfrm>
            <a:prstGeom prst="rect">
              <a:avLst/>
            </a:prstGeom>
          </p:spPr>
        </p:pic>
        <p:pic>
          <p:nvPicPr>
            <p:cNvPr id="50"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2042562" y="909643"/>
              <a:ext cx="383721" cy="505659"/>
            </a:xfrm>
            <a:prstGeom prst="rect">
              <a:avLst/>
            </a:prstGeom>
          </p:spPr>
        </p:pic>
        <p:pic>
          <p:nvPicPr>
            <p:cNvPr id="51"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1586097" y="1287531"/>
              <a:ext cx="383721" cy="505659"/>
            </a:xfrm>
            <a:prstGeom prst="rect">
              <a:avLst/>
            </a:prstGeom>
          </p:spPr>
        </p:pic>
        <p:pic>
          <p:nvPicPr>
            <p:cNvPr id="52"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2023294" y="1307882"/>
              <a:ext cx="383721" cy="505659"/>
            </a:xfrm>
            <a:prstGeom prst="rect">
              <a:avLst/>
            </a:prstGeom>
          </p:spPr>
        </p:pic>
      </p:grpSp>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375" y="4798658"/>
            <a:ext cx="923664" cy="923664"/>
          </a:xfrm>
          <a:prstGeom prst="rect">
            <a:avLst/>
          </a:prstGeom>
        </p:spPr>
      </p:pic>
      <p:sp>
        <p:nvSpPr>
          <p:cNvPr id="86" name="TextBox 53"/>
          <p:cNvSpPr txBox="1"/>
          <p:nvPr/>
        </p:nvSpPr>
        <p:spPr>
          <a:xfrm>
            <a:off x="4192424" y="1568428"/>
            <a:ext cx="328234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400" dirty="0" smtClean="0">
                <a:latin typeface="Calibri" panose="020F0502020204030204" pitchFamily="34" charset="0"/>
                <a:cs typeface="HP Simplified" pitchFamily="34" charset="0"/>
              </a:rPr>
              <a:t>Transformation</a:t>
            </a:r>
          </a:p>
        </p:txBody>
      </p:sp>
      <p:sp>
        <p:nvSpPr>
          <p:cNvPr id="60" name="TextBox 53"/>
          <p:cNvSpPr txBox="1"/>
          <p:nvPr/>
        </p:nvSpPr>
        <p:spPr>
          <a:xfrm>
            <a:off x="5982004" y="2427220"/>
            <a:ext cx="328234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400" dirty="0" smtClean="0">
                <a:latin typeface="Calibri" panose="020F0502020204030204" pitchFamily="34" charset="0"/>
                <a:cs typeface="HP Simplified" pitchFamily="34" charset="0"/>
              </a:rPr>
              <a:t>Transformed data</a:t>
            </a:r>
          </a:p>
        </p:txBody>
      </p:sp>
      <p:sp>
        <p:nvSpPr>
          <p:cNvPr id="7" name="Rectangle 6"/>
          <p:cNvSpPr/>
          <p:nvPr/>
        </p:nvSpPr>
        <p:spPr>
          <a:xfrm>
            <a:off x="1914305" y="3832437"/>
            <a:ext cx="7211507" cy="1200329"/>
          </a:xfrm>
          <a:prstGeom prst="rect">
            <a:avLst/>
          </a:prstGeom>
        </p:spPr>
        <p:txBody>
          <a:bodyPr wrap="square">
            <a:spAutoFit/>
          </a:bodyPr>
          <a:lstStyle/>
          <a:p>
            <a:pPr marL="800100" lvl="1" indent="-342900">
              <a:buFont typeface="Arial" panose="020B0604020202020204" pitchFamily="34" charset="0"/>
              <a:buChar char="•"/>
            </a:pPr>
            <a:r>
              <a:rPr lang="en-US" sz="2400" b="0" dirty="0"/>
              <a:t>Calculate valuable transforms at ingest</a:t>
            </a:r>
          </a:p>
          <a:p>
            <a:pPr marL="800100" lvl="1" indent="-342900">
              <a:buFont typeface="Arial" panose="020B0604020202020204" pitchFamily="34" charset="0"/>
              <a:buChar char="•"/>
            </a:pPr>
            <a:r>
              <a:rPr lang="en-US" sz="2400" b="0" dirty="0"/>
              <a:t>Transformed data can be used for queries</a:t>
            </a:r>
          </a:p>
          <a:p>
            <a:pPr marL="800100" lvl="1" indent="-342900">
              <a:buFont typeface="Arial" panose="020B0604020202020204" pitchFamily="34" charset="0"/>
              <a:buChar char="•"/>
            </a:pPr>
            <a:r>
              <a:rPr lang="en-US" sz="2400" b="0" dirty="0"/>
              <a:t>Example transforms: Fourier, Wavelet, ARMA</a:t>
            </a:r>
          </a:p>
        </p:txBody>
      </p:sp>
    </p:spTree>
    <p:extLst>
      <p:ext uri="{BB962C8B-B14F-4D97-AF65-F5344CB8AC3E}">
        <p14:creationId xmlns:p14="http://schemas.microsoft.com/office/powerpoint/2010/main" val="2379003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0" y="5644460"/>
            <a:ext cx="2655888" cy="70151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Ingest-time </a:t>
            </a:r>
            <a:r>
              <a:rPr lang="en-US" dirty="0"/>
              <a:t>transformations</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22</a:t>
            </a:fld>
            <a:endParaRPr lang="en-US" altLang="en-US" sz="1600"/>
          </a:p>
        </p:txBody>
      </p:sp>
      <p:sp>
        <p:nvSpPr>
          <p:cNvPr id="13" name="Rectangle 12"/>
          <p:cNvSpPr/>
          <p:nvPr/>
        </p:nvSpPr>
        <p:spPr>
          <a:xfrm>
            <a:off x="2611098" y="1916012"/>
            <a:ext cx="1581326" cy="608403"/>
          </a:xfrm>
          <a:prstGeom prst="rect">
            <a:avLst/>
          </a:prstGeom>
          <a:solidFill>
            <a:schemeClr val="accent2">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latin typeface="Calibri" panose="020F0502020204030204" pitchFamily="34" charset="0"/>
              </a:rPr>
              <a:t>Transform</a:t>
            </a:r>
            <a:endParaRPr lang="en-US" sz="2400" dirty="0">
              <a:solidFill>
                <a:schemeClr val="tx1"/>
              </a:solidFill>
              <a:latin typeface="Calibri" panose="020F0502020204030204" pitchFamily="34" charset="0"/>
            </a:endParaRPr>
          </a:p>
        </p:txBody>
      </p:sp>
      <p:sp>
        <p:nvSpPr>
          <p:cNvPr id="14" name="Rectangle 13"/>
          <p:cNvSpPr/>
          <p:nvPr/>
        </p:nvSpPr>
        <p:spPr>
          <a:xfrm>
            <a:off x="1084243" y="1899398"/>
            <a:ext cx="1066828" cy="606160"/>
          </a:xfrm>
          <a:prstGeom prst="rect">
            <a:avLst/>
          </a:prstGeom>
          <a:solidFill>
            <a:schemeClr val="accent3"/>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latin typeface="Calibri" panose="020F0502020204030204" pitchFamily="34" charset="0"/>
              </a:rPr>
              <a:t>Ingest</a:t>
            </a:r>
            <a:endParaRPr lang="en-US" sz="2400" dirty="0">
              <a:solidFill>
                <a:schemeClr val="tx1"/>
              </a:solidFill>
              <a:latin typeface="Calibri" panose="020F0502020204030204" pitchFamily="34" charset="0"/>
            </a:endParaRPr>
          </a:p>
        </p:txBody>
      </p:sp>
      <p:cxnSp>
        <p:nvCxnSpPr>
          <p:cNvPr id="17" name="Straight Arrow Connector 16"/>
          <p:cNvCxnSpPr/>
          <p:nvPr/>
        </p:nvCxnSpPr>
        <p:spPr>
          <a:xfrm>
            <a:off x="4192424" y="2073170"/>
            <a:ext cx="2461436" cy="0"/>
          </a:xfrm>
          <a:prstGeom prst="straightConnector1">
            <a:avLst/>
          </a:prstGeom>
          <a:ln w="254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4" idx="3"/>
            <a:endCxn id="13" idx="1"/>
          </p:cNvCxnSpPr>
          <p:nvPr/>
        </p:nvCxnSpPr>
        <p:spPr>
          <a:xfrm>
            <a:off x="2151071" y="2202478"/>
            <a:ext cx="460027" cy="17736"/>
          </a:xfrm>
          <a:prstGeom prst="straightConnector1">
            <a:avLst/>
          </a:prstGeom>
          <a:ln w="254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1528421" y="2605911"/>
            <a:ext cx="264127" cy="632552"/>
          </a:xfrm>
          <a:prstGeom prst="straightConnector1">
            <a:avLst/>
          </a:prstGeom>
          <a:ln w="254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41"/>
          <p:cNvSpPr txBox="1"/>
          <p:nvPr/>
        </p:nvSpPr>
        <p:spPr>
          <a:xfrm>
            <a:off x="2599306" y="1101047"/>
            <a:ext cx="3666925"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800" dirty="0" smtClean="0">
                <a:solidFill>
                  <a:srgbClr val="C00000"/>
                </a:solidFill>
                <a:latin typeface="Calibri" panose="020F0502020204030204" pitchFamily="34" charset="0"/>
                <a:cs typeface="HP Simplified" pitchFamily="34" charset="0"/>
              </a:rPr>
              <a:t>Ingest-time processing</a:t>
            </a:r>
          </a:p>
        </p:txBody>
      </p:sp>
      <p:sp>
        <p:nvSpPr>
          <p:cNvPr id="11" name="Vertical Scroll 10"/>
          <p:cNvSpPr/>
          <p:nvPr/>
        </p:nvSpPr>
        <p:spPr bwMode="auto">
          <a:xfrm>
            <a:off x="6762122" y="1812445"/>
            <a:ext cx="603516" cy="588869"/>
          </a:xfrm>
          <a:prstGeom prst="verticalScroll">
            <a:avLst/>
          </a:prstGeom>
          <a:solidFill>
            <a:schemeClr val="accent5">
              <a:lumMod val="60000"/>
              <a:lumOff val="40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1"/>
              </a:solidFill>
              <a:effectLst/>
            </a:endParaRPr>
          </a:p>
        </p:txBody>
      </p:sp>
      <p:grpSp>
        <p:nvGrpSpPr>
          <p:cNvPr id="44" name="Group 43"/>
          <p:cNvGrpSpPr/>
          <p:nvPr/>
        </p:nvGrpSpPr>
        <p:grpSpPr>
          <a:xfrm>
            <a:off x="1200340" y="4177553"/>
            <a:ext cx="1222581" cy="1210203"/>
            <a:chOff x="1407182" y="1769636"/>
            <a:chExt cx="1222581" cy="1210203"/>
          </a:xfrm>
        </p:grpSpPr>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7182" y="1769636"/>
              <a:ext cx="464783" cy="656598"/>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4980" y="1829927"/>
              <a:ext cx="464783" cy="656598"/>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1433" y="2323241"/>
              <a:ext cx="464783" cy="656598"/>
            </a:xfrm>
            <a:prstGeom prst="rect">
              <a:avLst/>
            </a:prstGeom>
          </p:spPr>
        </p:pic>
      </p:grpSp>
      <p:grpSp>
        <p:nvGrpSpPr>
          <p:cNvPr id="48" name="Group 47"/>
          <p:cNvGrpSpPr/>
          <p:nvPr/>
        </p:nvGrpSpPr>
        <p:grpSpPr>
          <a:xfrm>
            <a:off x="1379255" y="3258814"/>
            <a:ext cx="840186" cy="962644"/>
            <a:chOff x="1586097" y="850897"/>
            <a:chExt cx="840186" cy="962644"/>
          </a:xfrm>
        </p:grpSpPr>
        <p:pic>
          <p:nvPicPr>
            <p:cNvPr id="49"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1639573" y="850897"/>
              <a:ext cx="383721" cy="505659"/>
            </a:xfrm>
            <a:prstGeom prst="rect">
              <a:avLst/>
            </a:prstGeom>
          </p:spPr>
        </p:pic>
        <p:pic>
          <p:nvPicPr>
            <p:cNvPr id="50"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2042562" y="909643"/>
              <a:ext cx="383721" cy="505659"/>
            </a:xfrm>
            <a:prstGeom prst="rect">
              <a:avLst/>
            </a:prstGeom>
          </p:spPr>
        </p:pic>
        <p:pic>
          <p:nvPicPr>
            <p:cNvPr id="51"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1586097" y="1287531"/>
              <a:ext cx="383721" cy="505659"/>
            </a:xfrm>
            <a:prstGeom prst="rect">
              <a:avLst/>
            </a:prstGeom>
          </p:spPr>
        </p:pic>
        <p:pic>
          <p:nvPicPr>
            <p:cNvPr id="52"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2023294" y="1307882"/>
              <a:ext cx="383721" cy="505659"/>
            </a:xfrm>
            <a:prstGeom prst="rect">
              <a:avLst/>
            </a:prstGeom>
          </p:spPr>
        </p:pic>
      </p:grpSp>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375" y="4798658"/>
            <a:ext cx="923664" cy="923664"/>
          </a:xfrm>
          <a:prstGeom prst="rect">
            <a:avLst/>
          </a:prstGeom>
        </p:spPr>
      </p:pic>
      <p:sp>
        <p:nvSpPr>
          <p:cNvPr id="86" name="TextBox 53"/>
          <p:cNvSpPr txBox="1"/>
          <p:nvPr/>
        </p:nvSpPr>
        <p:spPr>
          <a:xfrm>
            <a:off x="4192424" y="1568428"/>
            <a:ext cx="328234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400" dirty="0" smtClean="0">
                <a:latin typeface="Calibri" panose="020F0502020204030204" pitchFamily="34" charset="0"/>
                <a:cs typeface="HP Simplified" pitchFamily="34" charset="0"/>
              </a:rPr>
              <a:t>Transformation-1</a:t>
            </a:r>
          </a:p>
        </p:txBody>
      </p:sp>
      <p:grpSp>
        <p:nvGrpSpPr>
          <p:cNvPr id="26" name="Group 25"/>
          <p:cNvGrpSpPr/>
          <p:nvPr/>
        </p:nvGrpSpPr>
        <p:grpSpPr>
          <a:xfrm>
            <a:off x="2983890" y="3121467"/>
            <a:ext cx="5311140" cy="3065665"/>
            <a:chOff x="2983890" y="3121467"/>
            <a:chExt cx="5311140" cy="3065665"/>
          </a:xfrm>
        </p:grpSpPr>
        <p:sp>
          <p:nvSpPr>
            <p:cNvPr id="3" name="Rectangle 2"/>
            <p:cNvSpPr/>
            <p:nvPr/>
          </p:nvSpPr>
          <p:spPr bwMode="auto">
            <a:xfrm>
              <a:off x="4072251" y="3649328"/>
              <a:ext cx="898635" cy="536027"/>
            </a:xfrm>
            <a:prstGeom prst="rect">
              <a:avLst/>
            </a:prstGeom>
            <a:solidFill>
              <a:schemeClr val="accent3"/>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8" name="Rectangle 37"/>
            <p:cNvSpPr/>
            <p:nvPr/>
          </p:nvSpPr>
          <p:spPr bwMode="auto">
            <a:xfrm>
              <a:off x="4051260" y="4360678"/>
              <a:ext cx="898635" cy="536027"/>
            </a:xfrm>
            <a:prstGeom prst="rect">
              <a:avLst/>
            </a:prstGeom>
            <a:solidFill>
              <a:schemeClr val="accent3"/>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39" name="Rectangle 38"/>
            <p:cNvSpPr/>
            <p:nvPr/>
          </p:nvSpPr>
          <p:spPr bwMode="auto">
            <a:xfrm>
              <a:off x="4051259" y="5097822"/>
              <a:ext cx="898635" cy="536027"/>
            </a:xfrm>
            <a:prstGeom prst="rect">
              <a:avLst/>
            </a:prstGeom>
            <a:solidFill>
              <a:schemeClr val="accent3"/>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40" name="TextBox 53"/>
            <p:cNvSpPr txBox="1"/>
            <p:nvPr/>
          </p:nvSpPr>
          <p:spPr>
            <a:xfrm>
              <a:off x="2983890" y="3121467"/>
              <a:ext cx="328234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400" dirty="0" smtClean="0">
                  <a:latin typeface="Calibri" panose="020F0502020204030204" pitchFamily="34" charset="0"/>
                  <a:cs typeface="HP Simplified" pitchFamily="34" charset="0"/>
                </a:rPr>
                <a:t>Windows of raw data</a:t>
              </a:r>
            </a:p>
          </p:txBody>
        </p:sp>
        <p:sp>
          <p:nvSpPr>
            <p:cNvPr id="41" name="Vertical Scroll 40"/>
            <p:cNvSpPr/>
            <p:nvPr/>
          </p:nvSpPr>
          <p:spPr bwMode="auto">
            <a:xfrm>
              <a:off x="6266231" y="3395378"/>
              <a:ext cx="833000" cy="1862742"/>
            </a:xfrm>
            <a:prstGeom prst="verticalScroll">
              <a:avLst/>
            </a:prstGeom>
            <a:solidFill>
              <a:schemeClr val="accent5">
                <a:lumMod val="60000"/>
                <a:lumOff val="40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1"/>
                </a:solidFill>
                <a:effectLst/>
              </a:endParaRPr>
            </a:p>
          </p:txBody>
        </p:sp>
        <p:sp>
          <p:nvSpPr>
            <p:cNvPr id="43" name="Rectangle 42"/>
            <p:cNvSpPr/>
            <p:nvPr/>
          </p:nvSpPr>
          <p:spPr bwMode="auto">
            <a:xfrm>
              <a:off x="6352519" y="3988792"/>
              <a:ext cx="660423" cy="303030"/>
            </a:xfrm>
            <a:prstGeom prst="rect">
              <a:avLst/>
            </a:prstGeom>
            <a:solidFill>
              <a:schemeClr val="accent2">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4" name="Rectangle 53"/>
            <p:cNvSpPr/>
            <p:nvPr/>
          </p:nvSpPr>
          <p:spPr bwMode="auto">
            <a:xfrm>
              <a:off x="6351382" y="4282726"/>
              <a:ext cx="660423" cy="303030"/>
            </a:xfrm>
            <a:prstGeom prst="rect">
              <a:avLst/>
            </a:prstGeom>
            <a:solidFill>
              <a:schemeClr val="accent2">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55" name="Rectangle 54"/>
            <p:cNvSpPr/>
            <p:nvPr/>
          </p:nvSpPr>
          <p:spPr bwMode="auto">
            <a:xfrm>
              <a:off x="6352519" y="4576660"/>
              <a:ext cx="660423" cy="303030"/>
            </a:xfrm>
            <a:prstGeom prst="rect">
              <a:avLst/>
            </a:prstGeom>
            <a:solidFill>
              <a:schemeClr val="accent2">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cxnSp>
          <p:nvCxnSpPr>
            <p:cNvPr id="56" name="Straight Arrow Connector 55"/>
            <p:cNvCxnSpPr/>
            <p:nvPr/>
          </p:nvCxnSpPr>
          <p:spPr>
            <a:xfrm>
              <a:off x="4949894" y="3987487"/>
              <a:ext cx="1402625" cy="152820"/>
            </a:xfrm>
            <a:prstGeom prst="straightConnector1">
              <a:avLst/>
            </a:prstGeom>
            <a:ln w="254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38" idx="3"/>
              <a:endCxn id="54" idx="1"/>
            </p:cNvCxnSpPr>
            <p:nvPr/>
          </p:nvCxnSpPr>
          <p:spPr>
            <a:xfrm flipV="1">
              <a:off x="4949895" y="4434241"/>
              <a:ext cx="1401487" cy="194451"/>
            </a:xfrm>
            <a:prstGeom prst="straightConnector1">
              <a:avLst/>
            </a:prstGeom>
            <a:ln w="254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39" idx="3"/>
              <a:endCxn id="55" idx="1"/>
            </p:cNvCxnSpPr>
            <p:nvPr/>
          </p:nvCxnSpPr>
          <p:spPr>
            <a:xfrm flipV="1">
              <a:off x="4949894" y="4728175"/>
              <a:ext cx="1402625" cy="637661"/>
            </a:xfrm>
            <a:prstGeom prst="straightConnector1">
              <a:avLst/>
            </a:prstGeom>
            <a:ln w="254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9" name="TextBox 53"/>
            <p:cNvSpPr txBox="1"/>
            <p:nvPr/>
          </p:nvSpPr>
          <p:spPr>
            <a:xfrm>
              <a:off x="5012689" y="5356135"/>
              <a:ext cx="3282341"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algn="ctr" defTabSz="430213">
                <a:spcAft>
                  <a:spcPts val="400"/>
                </a:spcAft>
                <a:buSzPct val="100000"/>
              </a:pPr>
              <a:r>
                <a:rPr lang="en-US" sz="2400" dirty="0" smtClean="0">
                  <a:latin typeface="Calibri" panose="020F0502020204030204" pitchFamily="34" charset="0"/>
                  <a:cs typeface="HP Simplified" pitchFamily="34" charset="0"/>
                </a:rPr>
                <a:t>Windows of transformed data</a:t>
              </a:r>
            </a:p>
          </p:txBody>
        </p:sp>
      </p:grpSp>
      <p:sp>
        <p:nvSpPr>
          <p:cNvPr id="60" name="TextBox 53"/>
          <p:cNvSpPr txBox="1"/>
          <p:nvPr/>
        </p:nvSpPr>
        <p:spPr>
          <a:xfrm>
            <a:off x="5982004" y="2427220"/>
            <a:ext cx="328234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400" dirty="0" smtClean="0">
                <a:latin typeface="Calibri" panose="020F0502020204030204" pitchFamily="34" charset="0"/>
                <a:cs typeface="HP Simplified" pitchFamily="34" charset="0"/>
              </a:rPr>
              <a:t>Transformed data</a:t>
            </a:r>
          </a:p>
        </p:txBody>
      </p:sp>
    </p:spTree>
    <p:extLst>
      <p:ext uri="{BB962C8B-B14F-4D97-AF65-F5344CB8AC3E}">
        <p14:creationId xmlns:p14="http://schemas.microsoft.com/office/powerpoint/2010/main" val="2678806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0" y="5644460"/>
            <a:ext cx="2655888" cy="70151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Goals and an example use case</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3</a:t>
            </a:fld>
            <a:endParaRPr lang="en-US" altLang="en-US" sz="1600"/>
          </a:p>
        </p:txBody>
      </p:sp>
      <p:sp>
        <p:nvSpPr>
          <p:cNvPr id="45" name="Rounded Rectangular Callout 44"/>
          <p:cNvSpPr/>
          <p:nvPr/>
        </p:nvSpPr>
        <p:spPr bwMode="auto">
          <a:xfrm>
            <a:off x="971584" y="4086560"/>
            <a:ext cx="3898996" cy="1232046"/>
          </a:xfrm>
          <a:prstGeom prst="wedgeRoundRectCallout">
            <a:avLst>
              <a:gd name="adj1" fmla="val -8606"/>
              <a:gd name="adj2" fmla="val -88124"/>
              <a:gd name="adj3" fmla="val 16667"/>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0" name="TextBox 19"/>
          <p:cNvSpPr txBox="1"/>
          <p:nvPr/>
        </p:nvSpPr>
        <p:spPr>
          <a:xfrm>
            <a:off x="1072113" y="4128456"/>
            <a:ext cx="4097046" cy="1066959"/>
          </a:xfrm>
          <a:prstGeom prst="rect">
            <a:avLst/>
          </a:prstGeom>
          <a:noFill/>
        </p:spPr>
        <p:txBody>
          <a:bodyPr wrap="square" rtlCol="0">
            <a:spAutoFit/>
          </a:bodyPr>
          <a:lstStyle/>
          <a:p>
            <a:pPr marL="0" defTabSz="430213">
              <a:spcAft>
                <a:spcPts val="400"/>
              </a:spcAft>
              <a:buSzPct val="100000"/>
            </a:pPr>
            <a:r>
              <a:rPr lang="en-US" sz="2000" b="0" dirty="0">
                <a:solidFill>
                  <a:srgbClr val="000000"/>
                </a:solidFill>
                <a:cs typeface="HP Simplified" pitchFamily="34" charset="0"/>
              </a:rPr>
              <a:t>Find most correlated range in</a:t>
            </a:r>
            <a:br>
              <a:rPr lang="en-US" sz="2000" b="0" dirty="0">
                <a:solidFill>
                  <a:srgbClr val="000000"/>
                </a:solidFill>
                <a:cs typeface="HP Simplified" pitchFamily="34" charset="0"/>
              </a:rPr>
            </a:br>
            <a:r>
              <a:rPr lang="en-US" sz="2000" b="0" dirty="0">
                <a:solidFill>
                  <a:srgbClr val="000000"/>
                </a:solidFill>
                <a:cs typeface="HP Simplified" pitchFamily="34" charset="0"/>
              </a:rPr>
              <a:t>{</a:t>
            </a:r>
            <a:r>
              <a:rPr lang="en-US" sz="2000" dirty="0">
                <a:cs typeface="HP Simplified" pitchFamily="34" charset="0"/>
              </a:rPr>
              <a:t>monitor0, </a:t>
            </a:r>
            <a:r>
              <a:rPr lang="en-US" sz="2000" dirty="0">
                <a:solidFill>
                  <a:srgbClr val="C00000"/>
                </a:solidFill>
                <a:cs typeface="HP Simplified" pitchFamily="34" charset="0"/>
              </a:rPr>
              <a:t>yesterday</a:t>
            </a:r>
            <a:r>
              <a:rPr lang="en-US" sz="2000" b="0" dirty="0">
                <a:solidFill>
                  <a:srgbClr val="000000"/>
                </a:solidFill>
                <a:cs typeface="HP Simplified" pitchFamily="34" charset="0"/>
              </a:rPr>
              <a:t>}</a:t>
            </a:r>
          </a:p>
          <a:p>
            <a:pPr marL="0" defTabSz="430213">
              <a:spcAft>
                <a:spcPts val="400"/>
              </a:spcAft>
              <a:buSzPct val="100000"/>
            </a:pPr>
            <a:r>
              <a:rPr lang="en-US" sz="2000" b="0" dirty="0">
                <a:solidFill>
                  <a:srgbClr val="000000"/>
                </a:solidFill>
                <a:cs typeface="HP Simplified" pitchFamily="34" charset="0"/>
              </a:rPr>
              <a:t>with {</a:t>
            </a:r>
            <a:r>
              <a:rPr lang="en-US" sz="2000" dirty="0">
                <a:solidFill>
                  <a:srgbClr val="000000"/>
                </a:solidFill>
                <a:cs typeface="HP Simplified" pitchFamily="34" charset="0"/>
              </a:rPr>
              <a:t>monitor1, </a:t>
            </a:r>
            <a:r>
              <a:rPr lang="en-US" sz="2000" dirty="0">
                <a:solidFill>
                  <a:srgbClr val="C00000"/>
                </a:solidFill>
                <a:cs typeface="HP Simplified" pitchFamily="34" charset="0"/>
              </a:rPr>
              <a:t>3am to 5am</a:t>
            </a:r>
            <a:r>
              <a:rPr lang="en-US" sz="2000" b="0" dirty="0" smtClean="0">
                <a:solidFill>
                  <a:srgbClr val="000000"/>
                </a:solidFill>
                <a:cs typeface="HP Simplified" pitchFamily="34" charset="0"/>
              </a:rPr>
              <a:t>},</a:t>
            </a:r>
            <a:endParaRPr lang="en-US" sz="2000" b="0" dirty="0">
              <a:solidFill>
                <a:srgbClr val="000000"/>
              </a:solidFill>
              <a:cs typeface="HP Simplified" pitchFamily="34" charset="0"/>
            </a:endParaRPr>
          </a:p>
        </p:txBody>
      </p:sp>
      <p:sp>
        <p:nvSpPr>
          <p:cNvPr id="29" name="Cloud 28"/>
          <p:cNvSpPr/>
          <p:nvPr/>
        </p:nvSpPr>
        <p:spPr>
          <a:xfrm>
            <a:off x="4350248" y="1437789"/>
            <a:ext cx="3602486" cy="1338457"/>
          </a:xfrm>
          <a:prstGeom prst="clou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Time Series Database</a:t>
            </a:r>
            <a:endParaRPr lang="en-US" sz="1400" b="1" dirty="0"/>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313" y="2820602"/>
            <a:ext cx="778977" cy="778977"/>
          </a:xfrm>
          <a:prstGeom prst="rect">
            <a:avLst/>
          </a:prstGeom>
        </p:spPr>
      </p:pic>
      <p:grpSp>
        <p:nvGrpSpPr>
          <p:cNvPr id="34" name="Group 33"/>
          <p:cNvGrpSpPr/>
          <p:nvPr/>
        </p:nvGrpSpPr>
        <p:grpSpPr>
          <a:xfrm>
            <a:off x="1723127" y="1246138"/>
            <a:ext cx="840186" cy="962644"/>
            <a:chOff x="1586097" y="850897"/>
            <a:chExt cx="840186" cy="962644"/>
          </a:xfrm>
        </p:grpSpPr>
        <p:pic>
          <p:nvPicPr>
            <p:cNvPr id="35"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1639573" y="850897"/>
              <a:ext cx="383721" cy="505659"/>
            </a:xfrm>
            <a:prstGeom prst="rect">
              <a:avLst/>
            </a:prstGeom>
          </p:spPr>
        </p:pic>
        <p:pic>
          <p:nvPicPr>
            <p:cNvPr id="36"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2042562" y="909643"/>
              <a:ext cx="383721" cy="505659"/>
            </a:xfrm>
            <a:prstGeom prst="rect">
              <a:avLst/>
            </a:prstGeom>
          </p:spPr>
        </p:pic>
        <p:pic>
          <p:nvPicPr>
            <p:cNvPr id="37"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1586097" y="1287531"/>
              <a:ext cx="383721" cy="505659"/>
            </a:xfrm>
            <a:prstGeom prst="rect">
              <a:avLst/>
            </a:prstGeom>
          </p:spPr>
        </p:pic>
        <p:pic>
          <p:nvPicPr>
            <p:cNvPr id="38"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2023294" y="1307882"/>
              <a:ext cx="383721" cy="505659"/>
            </a:xfrm>
            <a:prstGeom prst="rect">
              <a:avLst/>
            </a:prstGeom>
          </p:spPr>
        </p:pic>
      </p:grpSp>
      <p:cxnSp>
        <p:nvCxnSpPr>
          <p:cNvPr id="41" name="Straight Arrow Connector 40"/>
          <p:cNvCxnSpPr/>
          <p:nvPr/>
        </p:nvCxnSpPr>
        <p:spPr bwMode="auto">
          <a:xfrm>
            <a:off x="2732398" y="1854833"/>
            <a:ext cx="1382402" cy="231736"/>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46" name="Straight Arrow Connector 45"/>
          <p:cNvCxnSpPr/>
          <p:nvPr/>
        </p:nvCxnSpPr>
        <p:spPr bwMode="auto">
          <a:xfrm flipV="1">
            <a:off x="3476133" y="2488705"/>
            <a:ext cx="857458" cy="425987"/>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cxnSp>
        <p:nvCxnSpPr>
          <p:cNvPr id="53" name="Straight Arrow Connector 52"/>
          <p:cNvCxnSpPr/>
          <p:nvPr/>
        </p:nvCxnSpPr>
        <p:spPr bwMode="auto">
          <a:xfrm flipH="1">
            <a:off x="3626764" y="2577681"/>
            <a:ext cx="956801" cy="51180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p:sp>
        <p:nvSpPr>
          <p:cNvPr id="3" name="TextBox 2"/>
          <p:cNvSpPr txBox="1"/>
          <p:nvPr/>
        </p:nvSpPr>
        <p:spPr>
          <a:xfrm>
            <a:off x="238000" y="1471633"/>
            <a:ext cx="1672349" cy="1200329"/>
          </a:xfrm>
          <a:prstGeom prst="rect">
            <a:avLst/>
          </a:prstGeom>
          <a:noFill/>
        </p:spPr>
        <p:txBody>
          <a:bodyPr wrap="square" rtlCol="0">
            <a:spAutoFit/>
          </a:bodyPr>
          <a:lstStyle/>
          <a:p>
            <a:r>
              <a:rPr lang="en-US" sz="2400" dirty="0" smtClean="0"/>
              <a:t>Power usage</a:t>
            </a:r>
          </a:p>
          <a:p>
            <a:r>
              <a:rPr lang="en-US" sz="2400" dirty="0" smtClean="0"/>
              <a:t>monitors</a:t>
            </a:r>
            <a:endParaRPr lang="en-US" sz="2400" dirty="0"/>
          </a:p>
        </p:txBody>
      </p:sp>
      <p:sp>
        <p:nvSpPr>
          <p:cNvPr id="28" name="TextBox 27"/>
          <p:cNvSpPr txBox="1"/>
          <p:nvPr/>
        </p:nvSpPr>
        <p:spPr>
          <a:xfrm>
            <a:off x="4114800" y="2963423"/>
            <a:ext cx="4340611" cy="830997"/>
          </a:xfrm>
          <a:prstGeom prst="rect">
            <a:avLst/>
          </a:prstGeom>
          <a:noFill/>
        </p:spPr>
        <p:txBody>
          <a:bodyPr wrap="square" rtlCol="0">
            <a:spAutoFit/>
          </a:bodyPr>
          <a:lstStyle/>
          <a:p>
            <a:r>
              <a:rPr lang="en-US" sz="2400" dirty="0" smtClean="0">
                <a:solidFill>
                  <a:srgbClr val="C00000"/>
                </a:solidFill>
              </a:rPr>
              <a:t>(1) Interactive queries:</a:t>
            </a:r>
            <a:br>
              <a:rPr lang="en-US" sz="2400" dirty="0" smtClean="0">
                <a:solidFill>
                  <a:srgbClr val="C00000"/>
                </a:solidFill>
              </a:rPr>
            </a:br>
            <a:r>
              <a:rPr lang="en-US" sz="2400" dirty="0" smtClean="0">
                <a:solidFill>
                  <a:srgbClr val="C00000"/>
                </a:solidFill>
              </a:rPr>
              <a:t>need sub-second latency</a:t>
            </a:r>
            <a:endParaRPr lang="en-US" sz="2400" dirty="0">
              <a:solidFill>
                <a:srgbClr val="C00000"/>
              </a:solidFill>
            </a:endParaRPr>
          </a:p>
        </p:txBody>
      </p:sp>
      <p:sp>
        <p:nvSpPr>
          <p:cNvPr id="30" name="TextBox 29"/>
          <p:cNvSpPr txBox="1"/>
          <p:nvPr/>
        </p:nvSpPr>
        <p:spPr>
          <a:xfrm>
            <a:off x="1171984" y="5365498"/>
            <a:ext cx="4340611" cy="830997"/>
          </a:xfrm>
          <a:prstGeom prst="rect">
            <a:avLst/>
          </a:prstGeom>
          <a:noFill/>
        </p:spPr>
        <p:txBody>
          <a:bodyPr wrap="square" rtlCol="0">
            <a:spAutoFit/>
          </a:bodyPr>
          <a:lstStyle/>
          <a:p>
            <a:r>
              <a:rPr lang="en-US" sz="2400" dirty="0" smtClean="0">
                <a:solidFill>
                  <a:srgbClr val="C00000"/>
                </a:solidFill>
              </a:rPr>
              <a:t>(2) Queries on both recent data and historical data</a:t>
            </a:r>
            <a:endParaRPr lang="en-US" sz="2400" dirty="0">
              <a:solidFill>
                <a:srgbClr val="C00000"/>
              </a:solidFill>
            </a:endParaRPr>
          </a:p>
        </p:txBody>
      </p:sp>
    </p:spTree>
    <p:extLst>
      <p:ext uri="{BB962C8B-B14F-4D97-AF65-F5344CB8AC3E}">
        <p14:creationId xmlns:p14="http://schemas.microsoft.com/office/powerpoint/2010/main" val="3923473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5644460"/>
            <a:ext cx="2655888" cy="70151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Approaches</a:t>
            </a:r>
            <a:endParaRPr lang="en-US" dirty="0"/>
          </a:p>
        </p:txBody>
      </p:sp>
      <p:sp>
        <p:nvSpPr>
          <p:cNvPr id="3" name="Content Placeholder 2"/>
          <p:cNvSpPr>
            <a:spLocks noGrp="1"/>
          </p:cNvSpPr>
          <p:nvPr>
            <p:ph idx="1"/>
          </p:nvPr>
        </p:nvSpPr>
        <p:spPr>
          <a:xfrm>
            <a:off x="685800" y="1104900"/>
            <a:ext cx="8458200" cy="4648200"/>
          </a:xfrm>
        </p:spPr>
        <p:txBody>
          <a:bodyPr/>
          <a:lstStyle/>
          <a:p>
            <a:r>
              <a:rPr lang="en-US" dirty="0" smtClean="0"/>
              <a:t>Streaming queries (e.g., Storm)</a:t>
            </a:r>
          </a:p>
          <a:p>
            <a:pPr lvl="1"/>
            <a:r>
              <a:rPr lang="en-US" dirty="0" smtClean="0"/>
              <a:t>Only </a:t>
            </a:r>
            <a:r>
              <a:rPr lang="en-US" dirty="0"/>
              <a:t>for pre-determined </a:t>
            </a:r>
            <a:r>
              <a:rPr lang="en-US" dirty="0" smtClean="0"/>
              <a:t>queries</a:t>
            </a:r>
          </a:p>
          <a:p>
            <a:pPr lvl="1"/>
            <a:r>
              <a:rPr lang="en-US" dirty="0"/>
              <a:t>No interactive queries, no revisiting </a:t>
            </a:r>
            <a:r>
              <a:rPr lang="en-US" dirty="0" smtClean="0"/>
              <a:t>history</a:t>
            </a:r>
          </a:p>
          <a:p>
            <a:r>
              <a:rPr lang="en-US" dirty="0"/>
              <a:t>Systems for queries on recent data (e.g., Scuba</a:t>
            </a:r>
            <a:r>
              <a:rPr lang="en-US" dirty="0" smtClean="0"/>
              <a:t>)</a:t>
            </a:r>
          </a:p>
          <a:p>
            <a:pPr lvl="1"/>
            <a:r>
              <a:rPr lang="en-US" dirty="0"/>
              <a:t>Not for historical data</a:t>
            </a:r>
            <a:endParaRPr lang="en-US" dirty="0" smtClean="0"/>
          </a:p>
          <a:p>
            <a:r>
              <a:rPr lang="en-US" dirty="0"/>
              <a:t>Sampling approaches (e.g., </a:t>
            </a:r>
            <a:r>
              <a:rPr lang="en-US" dirty="0" err="1"/>
              <a:t>BlinkDB</a:t>
            </a:r>
            <a:r>
              <a:rPr lang="en-US" dirty="0" smtClean="0"/>
              <a:t>)</a:t>
            </a:r>
          </a:p>
          <a:p>
            <a:pPr lvl="1"/>
            <a:r>
              <a:rPr lang="en-US" dirty="0" smtClean="0"/>
              <a:t>Can miss too much information (e.g., spikes)</a:t>
            </a:r>
          </a:p>
          <a:p>
            <a:pPr lvl="1"/>
            <a:endParaRPr lang="en-US" dirty="0"/>
          </a:p>
          <a:p>
            <a:r>
              <a:rPr lang="en-US" dirty="0" smtClean="0">
                <a:solidFill>
                  <a:srgbClr val="C00000"/>
                </a:solidFill>
              </a:rPr>
              <a:t>Our approach: ingest-time transformations</a:t>
            </a:r>
          </a:p>
          <a:p>
            <a:pPr lvl="1"/>
            <a:r>
              <a:rPr lang="en-US" dirty="0">
                <a:solidFill>
                  <a:srgbClr val="C00000"/>
                </a:solidFill>
              </a:rPr>
              <a:t>Reduce work to be done at query-time</a:t>
            </a:r>
          </a:p>
          <a:p>
            <a:pPr lvl="1"/>
            <a:endParaRPr lang="en-US" dirty="0" smtClean="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4</a:t>
            </a:fld>
            <a:endParaRPr lang="en-US" altLang="en-US" sz="1600"/>
          </a:p>
        </p:txBody>
      </p:sp>
    </p:spTree>
    <p:extLst>
      <p:ext uri="{BB962C8B-B14F-4D97-AF65-F5344CB8AC3E}">
        <p14:creationId xmlns:p14="http://schemas.microsoft.com/office/powerpoint/2010/main" val="355662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0" y="5644460"/>
            <a:ext cx="2655888" cy="70151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Ingest-time </a:t>
            </a:r>
            <a:r>
              <a:rPr lang="en-US" dirty="0"/>
              <a:t>transformations</a:t>
            </a:r>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5</a:t>
            </a:fld>
            <a:endParaRPr lang="en-US" altLang="en-US" sz="1600"/>
          </a:p>
        </p:txBody>
      </p:sp>
      <p:sp>
        <p:nvSpPr>
          <p:cNvPr id="14" name="Rectangle 13"/>
          <p:cNvSpPr/>
          <p:nvPr/>
        </p:nvSpPr>
        <p:spPr>
          <a:xfrm>
            <a:off x="1084243" y="1899398"/>
            <a:ext cx="1066828" cy="606160"/>
          </a:xfrm>
          <a:prstGeom prst="rect">
            <a:avLst/>
          </a:prstGeom>
          <a:solidFill>
            <a:schemeClr val="accent3"/>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latin typeface="Calibri" panose="020F0502020204030204" pitchFamily="34" charset="0"/>
              </a:rPr>
              <a:t>Ingest</a:t>
            </a:r>
            <a:endParaRPr lang="en-US" sz="2400" dirty="0">
              <a:solidFill>
                <a:schemeClr val="tx1"/>
              </a:solidFill>
              <a:latin typeface="Calibri" panose="020F0502020204030204" pitchFamily="34" charset="0"/>
            </a:endParaRPr>
          </a:p>
        </p:txBody>
      </p:sp>
      <p:cxnSp>
        <p:nvCxnSpPr>
          <p:cNvPr id="20" name="Straight Arrow Connector 19"/>
          <p:cNvCxnSpPr/>
          <p:nvPr/>
        </p:nvCxnSpPr>
        <p:spPr>
          <a:xfrm flipH="1" flipV="1">
            <a:off x="1528421" y="2605911"/>
            <a:ext cx="264127" cy="632552"/>
          </a:xfrm>
          <a:prstGeom prst="straightConnector1">
            <a:avLst/>
          </a:prstGeom>
          <a:ln w="25400" cmpd="sng">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22" name="TextBox 41"/>
          <p:cNvSpPr txBox="1"/>
          <p:nvPr/>
        </p:nvSpPr>
        <p:spPr>
          <a:xfrm>
            <a:off x="2599306" y="1101047"/>
            <a:ext cx="3666925"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800" dirty="0" smtClean="0">
                <a:solidFill>
                  <a:srgbClr val="C00000"/>
                </a:solidFill>
                <a:latin typeface="Calibri" panose="020F0502020204030204" pitchFamily="34" charset="0"/>
                <a:cs typeface="HP Simplified" pitchFamily="34" charset="0"/>
              </a:rPr>
              <a:t>Ingest-time processing</a:t>
            </a:r>
          </a:p>
        </p:txBody>
      </p:sp>
      <p:grpSp>
        <p:nvGrpSpPr>
          <p:cNvPr id="44" name="Group 43"/>
          <p:cNvGrpSpPr/>
          <p:nvPr/>
        </p:nvGrpSpPr>
        <p:grpSpPr>
          <a:xfrm>
            <a:off x="1200340" y="4177553"/>
            <a:ext cx="1222581" cy="1210203"/>
            <a:chOff x="1407182" y="1769636"/>
            <a:chExt cx="1222581" cy="1210203"/>
          </a:xfrm>
        </p:grpSpPr>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7182" y="1769636"/>
              <a:ext cx="464783" cy="656598"/>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4980" y="1829927"/>
              <a:ext cx="464783" cy="656598"/>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1433" y="2323241"/>
              <a:ext cx="464783" cy="656598"/>
            </a:xfrm>
            <a:prstGeom prst="rect">
              <a:avLst/>
            </a:prstGeom>
          </p:spPr>
        </p:pic>
      </p:grpSp>
      <p:grpSp>
        <p:nvGrpSpPr>
          <p:cNvPr id="48" name="Group 47"/>
          <p:cNvGrpSpPr/>
          <p:nvPr/>
        </p:nvGrpSpPr>
        <p:grpSpPr>
          <a:xfrm>
            <a:off x="1379255" y="3258814"/>
            <a:ext cx="840186" cy="962644"/>
            <a:chOff x="1586097" y="850897"/>
            <a:chExt cx="840186" cy="962644"/>
          </a:xfrm>
        </p:grpSpPr>
        <p:pic>
          <p:nvPicPr>
            <p:cNvPr id="49"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1639573" y="850897"/>
              <a:ext cx="383721" cy="505659"/>
            </a:xfrm>
            <a:prstGeom prst="rect">
              <a:avLst/>
            </a:prstGeom>
          </p:spPr>
        </p:pic>
        <p:pic>
          <p:nvPicPr>
            <p:cNvPr id="50"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2042562" y="909643"/>
              <a:ext cx="383721" cy="505659"/>
            </a:xfrm>
            <a:prstGeom prst="rect">
              <a:avLst/>
            </a:prstGeom>
          </p:spPr>
        </p:pic>
        <p:pic>
          <p:nvPicPr>
            <p:cNvPr id="51"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1586097" y="1287531"/>
              <a:ext cx="383721" cy="505659"/>
            </a:xfrm>
            <a:prstGeom prst="rect">
              <a:avLst/>
            </a:prstGeom>
          </p:spPr>
        </p:pic>
        <p:pic>
          <p:nvPicPr>
            <p:cNvPr id="52"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black">
            <a:xfrm>
              <a:off x="2023294" y="1307882"/>
              <a:ext cx="383721" cy="505659"/>
            </a:xfrm>
            <a:prstGeom prst="rect">
              <a:avLst/>
            </a:prstGeom>
          </p:spPr>
        </p:pic>
      </p:grpSp>
      <p:grpSp>
        <p:nvGrpSpPr>
          <p:cNvPr id="12" name="Group 11"/>
          <p:cNvGrpSpPr/>
          <p:nvPr/>
        </p:nvGrpSpPr>
        <p:grpSpPr>
          <a:xfrm>
            <a:off x="4192424" y="2304623"/>
            <a:ext cx="3308518" cy="1155182"/>
            <a:chOff x="4192424" y="2304623"/>
            <a:chExt cx="3308518" cy="1155182"/>
          </a:xfrm>
        </p:grpSpPr>
        <p:cxnSp>
          <p:nvCxnSpPr>
            <p:cNvPr id="19" name="Straight Arrow Connector 18"/>
            <p:cNvCxnSpPr/>
            <p:nvPr/>
          </p:nvCxnSpPr>
          <p:spPr>
            <a:xfrm>
              <a:off x="4192424" y="2457426"/>
              <a:ext cx="1463589" cy="287009"/>
            </a:xfrm>
            <a:prstGeom prst="straightConnector1">
              <a:avLst/>
            </a:prstGeom>
            <a:ln w="25400" cmpd="sng">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0" name="Vertical Scroll 89"/>
            <p:cNvSpPr/>
            <p:nvPr/>
          </p:nvSpPr>
          <p:spPr bwMode="auto">
            <a:xfrm>
              <a:off x="5717598" y="2868511"/>
              <a:ext cx="629786" cy="591294"/>
            </a:xfrm>
            <a:prstGeom prst="verticalScroll">
              <a:avLst/>
            </a:prstGeom>
            <a:solidFill>
              <a:schemeClr val="accent5">
                <a:lumMod val="60000"/>
                <a:lumOff val="40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1"/>
                </a:solidFill>
                <a:effectLst/>
              </a:endParaRPr>
            </a:p>
          </p:txBody>
        </p:sp>
        <p:sp>
          <p:nvSpPr>
            <p:cNvPr id="95" name="TextBox 53"/>
            <p:cNvSpPr txBox="1"/>
            <p:nvPr/>
          </p:nvSpPr>
          <p:spPr>
            <a:xfrm rot="639146">
              <a:off x="4218601" y="2304623"/>
              <a:ext cx="328234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400" dirty="0" smtClean="0">
                  <a:latin typeface="Calibri" panose="020F0502020204030204" pitchFamily="34" charset="0"/>
                  <a:cs typeface="HP Simplified" pitchFamily="34" charset="0"/>
                </a:rPr>
                <a:t>Transformation-2</a:t>
              </a:r>
            </a:p>
          </p:txBody>
        </p:sp>
      </p:grpSp>
      <p:grpSp>
        <p:nvGrpSpPr>
          <p:cNvPr id="16" name="Group 15"/>
          <p:cNvGrpSpPr/>
          <p:nvPr/>
        </p:nvGrpSpPr>
        <p:grpSpPr>
          <a:xfrm>
            <a:off x="2277973" y="2214299"/>
            <a:ext cx="2213034" cy="2409502"/>
            <a:chOff x="2277973" y="2214299"/>
            <a:chExt cx="2213034" cy="2409502"/>
          </a:xfrm>
        </p:grpSpPr>
        <p:sp>
          <p:nvSpPr>
            <p:cNvPr id="8" name="Vertical Scroll 7"/>
            <p:cNvSpPr/>
            <p:nvPr/>
          </p:nvSpPr>
          <p:spPr bwMode="auto">
            <a:xfrm>
              <a:off x="3857195" y="4021250"/>
              <a:ext cx="633812" cy="602551"/>
            </a:xfrm>
            <a:prstGeom prst="verticalScroll">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1"/>
                </a:solidFill>
                <a:effectLst/>
              </a:endParaRPr>
            </a:p>
          </p:txBody>
        </p:sp>
        <p:cxnSp>
          <p:nvCxnSpPr>
            <p:cNvPr id="15" name="Straight Arrow Connector 14"/>
            <p:cNvCxnSpPr/>
            <p:nvPr/>
          </p:nvCxnSpPr>
          <p:spPr>
            <a:xfrm>
              <a:off x="2277973" y="2214299"/>
              <a:ext cx="1503526" cy="1819953"/>
            </a:xfrm>
            <a:prstGeom prst="straightConnector1">
              <a:avLst/>
            </a:prstGeom>
            <a:ln w="25400" cmpd="sng">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96" name="TextBox 53"/>
            <p:cNvSpPr txBox="1"/>
            <p:nvPr/>
          </p:nvSpPr>
          <p:spPr>
            <a:xfrm rot="2974366">
              <a:off x="2824603" y="3048925"/>
              <a:ext cx="142407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400" dirty="0" smtClean="0">
                  <a:latin typeface="Calibri" panose="020F0502020204030204" pitchFamily="34" charset="0"/>
                  <a:cs typeface="HP Simplified" pitchFamily="34" charset="0"/>
                </a:rPr>
                <a:t>Raw Data</a:t>
              </a:r>
            </a:p>
          </p:txBody>
        </p:sp>
      </p:grpSp>
      <p:grpSp>
        <p:nvGrpSpPr>
          <p:cNvPr id="3" name="Group 2"/>
          <p:cNvGrpSpPr/>
          <p:nvPr/>
        </p:nvGrpSpPr>
        <p:grpSpPr>
          <a:xfrm>
            <a:off x="3044725" y="2521323"/>
            <a:ext cx="5357427" cy="3440768"/>
            <a:chOff x="3044725" y="2521323"/>
            <a:chExt cx="5357427" cy="3440768"/>
          </a:xfrm>
        </p:grpSpPr>
        <p:sp>
          <p:nvSpPr>
            <p:cNvPr id="23" name="TextBox 53"/>
            <p:cNvSpPr txBox="1"/>
            <p:nvPr/>
          </p:nvSpPr>
          <p:spPr>
            <a:xfrm>
              <a:off x="3044725" y="4835520"/>
              <a:ext cx="3573607"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800" dirty="0" smtClean="0">
                  <a:solidFill>
                    <a:schemeClr val="accent6">
                      <a:lumMod val="75000"/>
                    </a:schemeClr>
                  </a:solidFill>
                  <a:latin typeface="Calibri" panose="020F0502020204030204" pitchFamily="34" charset="0"/>
                  <a:cs typeface="HP Simplified" pitchFamily="34" charset="0"/>
                </a:rPr>
                <a:t>Query-time processing</a:t>
              </a:r>
            </a:p>
          </p:txBody>
        </p:sp>
        <p:sp>
          <p:nvSpPr>
            <p:cNvPr id="24" name="Rectangle 23"/>
            <p:cNvSpPr/>
            <p:nvPr/>
          </p:nvSpPr>
          <p:spPr>
            <a:xfrm>
              <a:off x="5640685" y="4249107"/>
              <a:ext cx="1758583" cy="423151"/>
            </a:xfrm>
            <a:prstGeom prst="rect">
              <a:avLst/>
            </a:prstGeom>
            <a:solidFill>
              <a:srgbClr val="FFC00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latin typeface="Calibri" panose="020F0502020204030204" pitchFamily="34" charset="0"/>
                </a:rPr>
                <a:t>Query</a:t>
              </a:r>
              <a:endParaRPr lang="en-US" sz="2400" dirty="0">
                <a:solidFill>
                  <a:schemeClr val="tx1"/>
                </a:solidFill>
                <a:latin typeface="Calibri" panose="020F0502020204030204" pitchFamily="34" charset="0"/>
              </a:endParaRPr>
            </a:p>
          </p:txBody>
        </p: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3175" y="5183114"/>
              <a:ext cx="778977" cy="778977"/>
            </a:xfrm>
            <a:prstGeom prst="rect">
              <a:avLst/>
            </a:prstGeom>
          </p:spPr>
        </p:pic>
        <p:cxnSp>
          <p:nvCxnSpPr>
            <p:cNvPr id="99" name="Straight Arrow Connector 98"/>
            <p:cNvCxnSpPr/>
            <p:nvPr/>
          </p:nvCxnSpPr>
          <p:spPr>
            <a:xfrm>
              <a:off x="4622519" y="4354351"/>
              <a:ext cx="899994" cy="38681"/>
            </a:xfrm>
            <a:prstGeom prst="straightConnector1">
              <a:avLst/>
            </a:prstGeom>
            <a:ln w="25400" cmpd="sng">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974232" y="3567401"/>
              <a:ext cx="58259" cy="530966"/>
            </a:xfrm>
            <a:prstGeom prst="straightConnector1">
              <a:avLst/>
            </a:prstGeom>
            <a:ln w="25400" cmpd="sng">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flipH="1">
              <a:off x="6807205" y="2521323"/>
              <a:ext cx="219640" cy="1577044"/>
            </a:xfrm>
            <a:prstGeom prst="straightConnector1">
              <a:avLst/>
            </a:prstGeom>
            <a:ln w="25400" cmpd="sng">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a:off x="7063880" y="4786287"/>
              <a:ext cx="450615" cy="392995"/>
            </a:xfrm>
            <a:prstGeom prst="straightConnector1">
              <a:avLst/>
            </a:prstGeom>
            <a:ln w="25400" cmpd="sng">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1432731" y="5488876"/>
            <a:ext cx="7211507" cy="830997"/>
          </a:xfrm>
          <a:prstGeom prst="rect">
            <a:avLst/>
          </a:prstGeom>
        </p:spPr>
        <p:txBody>
          <a:bodyPr wrap="square">
            <a:spAutoFit/>
          </a:bodyPr>
          <a:lstStyle/>
          <a:p>
            <a:pPr marL="800100" lvl="1" indent="-342900">
              <a:buFont typeface="Arial" panose="020B0604020202020204" pitchFamily="34" charset="0"/>
              <a:buChar char="•"/>
            </a:pPr>
            <a:r>
              <a:rPr lang="en-US" sz="2400" b="0" dirty="0" smtClean="0"/>
              <a:t>Example transforms</a:t>
            </a:r>
          </a:p>
          <a:p>
            <a:pPr marL="1257300" lvl="2" indent="-342900">
              <a:buFont typeface="Arial" panose="020B0604020202020204" pitchFamily="34" charset="0"/>
              <a:buChar char="•"/>
            </a:pPr>
            <a:r>
              <a:rPr lang="en-US" sz="2400" b="0" dirty="0" smtClean="0"/>
              <a:t>Fourier</a:t>
            </a:r>
            <a:r>
              <a:rPr lang="en-US" sz="2400" b="0" dirty="0"/>
              <a:t>, </a:t>
            </a:r>
            <a:r>
              <a:rPr lang="en-US" sz="2400" b="0" dirty="0" smtClean="0"/>
              <a:t>wavelet</a:t>
            </a:r>
            <a:r>
              <a:rPr lang="en-US" sz="2400" b="0" dirty="0"/>
              <a:t>, </a:t>
            </a:r>
            <a:r>
              <a:rPr lang="en-US" sz="2400" b="0" dirty="0" smtClean="0"/>
              <a:t>ARMA coefficients</a:t>
            </a:r>
            <a:endParaRPr lang="en-US" sz="2400" b="0" dirty="0"/>
          </a:p>
        </p:txBody>
      </p:sp>
      <p:grpSp>
        <p:nvGrpSpPr>
          <p:cNvPr id="10" name="Group 9"/>
          <p:cNvGrpSpPr/>
          <p:nvPr/>
        </p:nvGrpSpPr>
        <p:grpSpPr>
          <a:xfrm>
            <a:off x="2151071" y="1284591"/>
            <a:ext cx="7797683" cy="1239824"/>
            <a:chOff x="2151071" y="1284591"/>
            <a:chExt cx="7797683" cy="1239824"/>
          </a:xfrm>
        </p:grpSpPr>
        <p:sp>
          <p:nvSpPr>
            <p:cNvPr id="13" name="Rectangle 12"/>
            <p:cNvSpPr/>
            <p:nvPr/>
          </p:nvSpPr>
          <p:spPr>
            <a:xfrm>
              <a:off x="2611098" y="1916012"/>
              <a:ext cx="1581326" cy="608403"/>
            </a:xfrm>
            <a:prstGeom prst="rect">
              <a:avLst/>
            </a:prstGeom>
            <a:solidFill>
              <a:schemeClr val="accent2">
                <a:lumMod val="60000"/>
                <a:lumOff val="4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dirty="0" smtClean="0">
                  <a:solidFill>
                    <a:schemeClr val="tx1"/>
                  </a:solidFill>
                  <a:latin typeface="Calibri" panose="020F0502020204030204" pitchFamily="34" charset="0"/>
                </a:rPr>
                <a:t>Transform</a:t>
              </a:r>
              <a:endParaRPr lang="en-US" sz="2400" dirty="0">
                <a:solidFill>
                  <a:schemeClr val="tx1"/>
                </a:solidFill>
                <a:latin typeface="Calibri" panose="020F0502020204030204" pitchFamily="34" charset="0"/>
              </a:endParaRPr>
            </a:p>
          </p:txBody>
        </p:sp>
        <p:cxnSp>
          <p:nvCxnSpPr>
            <p:cNvPr id="17" name="Straight Arrow Connector 16"/>
            <p:cNvCxnSpPr/>
            <p:nvPr/>
          </p:nvCxnSpPr>
          <p:spPr>
            <a:xfrm>
              <a:off x="4192424" y="2073170"/>
              <a:ext cx="2461436" cy="0"/>
            </a:xfrm>
            <a:prstGeom prst="straightConnector1">
              <a:avLst/>
            </a:prstGeom>
            <a:ln w="25400" cmpd="sng">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4" idx="3"/>
              <a:endCxn id="13" idx="1"/>
            </p:cNvCxnSpPr>
            <p:nvPr/>
          </p:nvCxnSpPr>
          <p:spPr>
            <a:xfrm>
              <a:off x="2151071" y="2202478"/>
              <a:ext cx="460027" cy="17736"/>
            </a:xfrm>
            <a:prstGeom prst="straightConnector1">
              <a:avLst/>
            </a:prstGeom>
            <a:ln w="25400" cmpd="sng">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Vertical Scroll 10"/>
            <p:cNvSpPr/>
            <p:nvPr/>
          </p:nvSpPr>
          <p:spPr bwMode="auto">
            <a:xfrm>
              <a:off x="6762122" y="1812445"/>
              <a:ext cx="603516" cy="588869"/>
            </a:xfrm>
            <a:prstGeom prst="verticalScroll">
              <a:avLst/>
            </a:prstGeom>
            <a:solidFill>
              <a:schemeClr val="accent5">
                <a:lumMod val="60000"/>
                <a:lumOff val="40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1"/>
                </a:solidFill>
                <a:effectLst/>
              </a:endParaRPr>
            </a:p>
          </p:txBody>
        </p:sp>
        <p:sp>
          <p:nvSpPr>
            <p:cNvPr id="86" name="TextBox 53"/>
            <p:cNvSpPr txBox="1"/>
            <p:nvPr/>
          </p:nvSpPr>
          <p:spPr>
            <a:xfrm>
              <a:off x="4192424" y="1568428"/>
              <a:ext cx="328234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400" dirty="0" smtClean="0">
                  <a:latin typeface="Calibri" panose="020F0502020204030204" pitchFamily="34" charset="0"/>
                  <a:cs typeface="HP Simplified" pitchFamily="34" charset="0"/>
                </a:rPr>
                <a:t>Transformation-1</a:t>
              </a:r>
            </a:p>
          </p:txBody>
        </p:sp>
        <p:sp>
          <p:nvSpPr>
            <p:cNvPr id="40" name="TextBox 53"/>
            <p:cNvSpPr txBox="1"/>
            <p:nvPr/>
          </p:nvSpPr>
          <p:spPr>
            <a:xfrm>
              <a:off x="6666413" y="1284591"/>
              <a:ext cx="328234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400" dirty="0" smtClean="0">
                  <a:latin typeface="Calibri" panose="020F0502020204030204" pitchFamily="34" charset="0"/>
                  <a:cs typeface="HP Simplified" pitchFamily="34" charset="0"/>
                </a:rPr>
                <a:t>Transformed data</a:t>
              </a:r>
            </a:p>
          </p:txBody>
        </p:sp>
      </p:grpSp>
    </p:spTree>
    <p:extLst>
      <p:ext uri="{BB962C8B-B14F-4D97-AF65-F5344CB8AC3E}">
        <p14:creationId xmlns:p14="http://schemas.microsoft.com/office/powerpoint/2010/main" val="409284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wavelet transformation</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6</a:t>
            </a:fld>
            <a:endParaRPr lang="en-US" altLang="en-US" sz="1600"/>
          </a:p>
        </p:txBody>
      </p:sp>
      <p:sp>
        <p:nvSpPr>
          <p:cNvPr id="8" name="Content Placeholder 2"/>
          <p:cNvSpPr>
            <a:spLocks noGrp="1"/>
          </p:cNvSpPr>
          <p:nvPr>
            <p:ph idx="1"/>
          </p:nvPr>
        </p:nvSpPr>
        <p:spPr>
          <a:xfrm>
            <a:off x="685799" y="1104900"/>
            <a:ext cx="8252927" cy="4648200"/>
          </a:xfrm>
        </p:spPr>
        <p:txBody>
          <a:bodyPr/>
          <a:lstStyle/>
          <a:p>
            <a:r>
              <a:rPr lang="en-US" dirty="0"/>
              <a:t>Compact representation of signal</a:t>
            </a:r>
            <a:endParaRPr lang="en-US" dirty="0" smtClean="0"/>
          </a:p>
          <a:p>
            <a:pPr lvl="1"/>
            <a:r>
              <a:rPr lang="en-US" dirty="0" smtClean="0"/>
              <a:t>Similar to Fourier transform</a:t>
            </a:r>
          </a:p>
          <a:p>
            <a:pPr lvl="1"/>
            <a:r>
              <a:rPr lang="en-US" dirty="0" smtClean="0"/>
              <a:t>But better at capturing </a:t>
            </a:r>
            <a:r>
              <a:rPr lang="en-US" dirty="0" smtClean="0"/>
              <a:t>spikes</a:t>
            </a:r>
          </a:p>
          <a:p>
            <a:pPr lvl="1"/>
            <a:r>
              <a:rPr lang="en-US" dirty="0" smtClean="0"/>
              <a:t>E.g., applied on power consumption data</a:t>
            </a:r>
            <a:endParaRPr lang="en-US" dirty="0" smtClean="0"/>
          </a:p>
          <a:p>
            <a:r>
              <a:rPr lang="en-US" dirty="0"/>
              <a:t>Can be approximated with few coefficients</a:t>
            </a:r>
          </a:p>
          <a:p>
            <a:pPr lvl="1"/>
            <a:r>
              <a:rPr lang="en-US" dirty="0" smtClean="0"/>
              <a:t>Much </a:t>
            </a:r>
            <a:r>
              <a:rPr lang="en-US" dirty="0"/>
              <a:t>smaller than raw data</a:t>
            </a:r>
          </a:p>
          <a:p>
            <a:pPr lvl="1"/>
            <a:r>
              <a:rPr lang="en-US" dirty="0" smtClean="0"/>
              <a:t>With just a small amount of error</a:t>
            </a:r>
          </a:p>
          <a:p>
            <a:pPr lvl="2"/>
            <a:endParaRPr lang="en-US" dirty="0" smtClean="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6280" y="5854290"/>
            <a:ext cx="662473" cy="662473"/>
          </a:xfrm>
          <a:prstGeom prst="rect">
            <a:avLst/>
          </a:prstGeom>
        </p:spPr>
      </p:pic>
    </p:spTree>
    <p:extLst>
      <p:ext uri="{BB962C8B-B14F-4D97-AF65-F5344CB8AC3E}">
        <p14:creationId xmlns:p14="http://schemas.microsoft.com/office/powerpoint/2010/main" val="2034816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wavelet transformation </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7</a:t>
            </a:fld>
            <a:endParaRPr lang="en-US" altLang="en-US" sz="1600"/>
          </a:p>
        </p:txBody>
      </p:sp>
      <p:sp>
        <p:nvSpPr>
          <p:cNvPr id="11" name="Rectangle 10"/>
          <p:cNvSpPr/>
          <p:nvPr/>
        </p:nvSpPr>
        <p:spPr bwMode="auto">
          <a:xfrm>
            <a:off x="810342" y="2040665"/>
            <a:ext cx="1219096" cy="711204"/>
          </a:xfrm>
          <a:prstGeom prst="rect">
            <a:avLst/>
          </a:prstGeom>
          <a:solidFill>
            <a:schemeClr val="accent3"/>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800527" y="2984489"/>
            <a:ext cx="1219096" cy="711204"/>
          </a:xfrm>
          <a:prstGeom prst="rect">
            <a:avLst/>
          </a:prstGeom>
          <a:solidFill>
            <a:schemeClr val="accent3"/>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800525" y="3962537"/>
            <a:ext cx="1219096" cy="711204"/>
          </a:xfrm>
          <a:prstGeom prst="rect">
            <a:avLst/>
          </a:prstGeom>
          <a:solidFill>
            <a:schemeClr val="accent3"/>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4" name="TextBox 53"/>
          <p:cNvSpPr txBox="1"/>
          <p:nvPr/>
        </p:nvSpPr>
        <p:spPr>
          <a:xfrm>
            <a:off x="429461" y="1342849"/>
            <a:ext cx="445285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800" dirty="0" smtClean="0">
                <a:latin typeface="Calibri" panose="020F0502020204030204" pitchFamily="34" charset="0"/>
                <a:cs typeface="HP Simplified" pitchFamily="34" charset="0"/>
              </a:rPr>
              <a:t>Ingested raw data</a:t>
            </a:r>
          </a:p>
        </p:txBody>
      </p:sp>
      <p:grpSp>
        <p:nvGrpSpPr>
          <p:cNvPr id="24" name="Group 23"/>
          <p:cNvGrpSpPr/>
          <p:nvPr/>
        </p:nvGrpSpPr>
        <p:grpSpPr>
          <a:xfrm>
            <a:off x="7330339" y="2893977"/>
            <a:ext cx="585671" cy="1068560"/>
            <a:chOff x="5253378" y="1726298"/>
            <a:chExt cx="1130055" cy="2471498"/>
          </a:xfrm>
        </p:grpSpPr>
        <p:sp>
          <p:nvSpPr>
            <p:cNvPr id="15" name="Vertical Scroll 14"/>
            <p:cNvSpPr/>
            <p:nvPr/>
          </p:nvSpPr>
          <p:spPr bwMode="auto">
            <a:xfrm>
              <a:off x="5253378" y="1726298"/>
              <a:ext cx="1130055" cy="2471498"/>
            </a:xfrm>
            <a:prstGeom prst="verticalScroll">
              <a:avLst/>
            </a:prstGeom>
            <a:solidFill>
              <a:schemeClr val="accent5">
                <a:lumMod val="60000"/>
                <a:lumOff val="40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bg1"/>
                </a:solidFill>
                <a:effectLst/>
              </a:endParaRPr>
            </a:p>
          </p:txBody>
        </p:sp>
        <p:sp>
          <p:nvSpPr>
            <p:cNvPr id="16" name="Rectangle 15"/>
            <p:cNvSpPr/>
            <p:nvPr/>
          </p:nvSpPr>
          <p:spPr bwMode="auto">
            <a:xfrm>
              <a:off x="5370437" y="2513644"/>
              <a:ext cx="895936" cy="402062"/>
            </a:xfrm>
            <a:prstGeom prst="rect">
              <a:avLst/>
            </a:prstGeom>
            <a:solidFill>
              <a:schemeClr val="accent2">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5368894" y="2903637"/>
              <a:ext cx="895936" cy="402062"/>
            </a:xfrm>
            <a:prstGeom prst="rect">
              <a:avLst/>
            </a:prstGeom>
            <a:solidFill>
              <a:schemeClr val="accent2">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18" name="Rectangle 17"/>
            <p:cNvSpPr/>
            <p:nvPr/>
          </p:nvSpPr>
          <p:spPr bwMode="auto">
            <a:xfrm>
              <a:off x="5370437" y="3293631"/>
              <a:ext cx="895936" cy="402062"/>
            </a:xfrm>
            <a:prstGeom prst="rect">
              <a:avLst/>
            </a:prstGeom>
            <a:solidFill>
              <a:schemeClr val="accent2">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grpSp>
      <p:cxnSp>
        <p:nvCxnSpPr>
          <p:cNvPr id="21" name="Straight Arrow Connector 20"/>
          <p:cNvCxnSpPr>
            <a:stCxn id="13" idx="3"/>
            <a:endCxn id="18" idx="1"/>
          </p:cNvCxnSpPr>
          <p:nvPr/>
        </p:nvCxnSpPr>
        <p:spPr>
          <a:xfrm flipV="1">
            <a:off x="2019621" y="3658535"/>
            <a:ext cx="5371386" cy="659604"/>
          </a:xfrm>
          <a:prstGeom prst="straightConnector1">
            <a:avLst/>
          </a:prstGeom>
          <a:ln w="25400" cmpd="sng">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27" name="TextBox 53"/>
          <p:cNvSpPr txBox="1"/>
          <p:nvPr/>
        </p:nvSpPr>
        <p:spPr>
          <a:xfrm>
            <a:off x="2655887" y="2280186"/>
            <a:ext cx="5368439" cy="14875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800" b="0" dirty="0" smtClean="0">
                <a:latin typeface="Calibri" panose="020F0502020204030204" pitchFamily="34" charset="0"/>
                <a:cs typeface="HP Simplified" pitchFamily="34" charset="0"/>
              </a:rPr>
              <a:t>Wavelet </a:t>
            </a:r>
            <a:r>
              <a:rPr lang="en-US" sz="2800" b="0" dirty="0">
                <a:latin typeface="Calibri" panose="020F0502020204030204" pitchFamily="34" charset="0"/>
                <a:cs typeface="HP Simplified" pitchFamily="34" charset="0"/>
              </a:rPr>
              <a:t>t</a:t>
            </a:r>
            <a:r>
              <a:rPr lang="en-US" sz="2800" b="0" dirty="0" smtClean="0">
                <a:latin typeface="Calibri" panose="020F0502020204030204" pitchFamily="34" charset="0"/>
                <a:cs typeface="HP Simplified" pitchFamily="34" charset="0"/>
              </a:rPr>
              <a:t>ransform,</a:t>
            </a:r>
          </a:p>
          <a:p>
            <a:pPr marL="0" defTabSz="430213">
              <a:spcAft>
                <a:spcPts val="400"/>
              </a:spcAft>
              <a:buSzPct val="100000"/>
            </a:pPr>
            <a:r>
              <a:rPr lang="en-US" sz="2800" b="0" dirty="0" smtClean="0">
                <a:latin typeface="Calibri" panose="020F0502020204030204" pitchFamily="34" charset="0"/>
                <a:cs typeface="HP Simplified" pitchFamily="34" charset="0"/>
              </a:rPr>
              <a:t>4096 points per window,</a:t>
            </a:r>
          </a:p>
          <a:p>
            <a:pPr marL="0" defTabSz="430213">
              <a:spcAft>
                <a:spcPts val="400"/>
              </a:spcAft>
              <a:buSzPct val="100000"/>
            </a:pPr>
            <a:r>
              <a:rPr lang="en-US" sz="2800" b="0" dirty="0" smtClean="0">
                <a:latin typeface="Calibri" panose="020F0502020204030204" pitchFamily="34" charset="0"/>
                <a:cs typeface="HP Simplified" pitchFamily="34" charset="0"/>
              </a:rPr>
              <a:t>with 10% error</a:t>
            </a:r>
          </a:p>
        </p:txBody>
      </p:sp>
      <p:sp>
        <p:nvSpPr>
          <p:cNvPr id="28" name="TextBox 53"/>
          <p:cNvSpPr txBox="1"/>
          <p:nvPr/>
        </p:nvSpPr>
        <p:spPr>
          <a:xfrm>
            <a:off x="4030093" y="4276799"/>
            <a:ext cx="4865239" cy="191847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defTabSz="430213">
              <a:spcAft>
                <a:spcPts val="400"/>
              </a:spcAft>
              <a:buSzPct val="100000"/>
            </a:pPr>
            <a:r>
              <a:rPr lang="en-US" sz="2800" b="0" dirty="0" smtClean="0">
                <a:latin typeface="Calibri" panose="020F0502020204030204" pitchFamily="34" charset="0"/>
                <a:cs typeface="HP Simplified" pitchFamily="34" charset="0"/>
              </a:rPr>
              <a:t>The large wavelet coefficients</a:t>
            </a:r>
            <a:br>
              <a:rPr lang="en-US" sz="2800" b="0" dirty="0" smtClean="0">
                <a:latin typeface="Calibri" panose="020F0502020204030204" pitchFamily="34" charset="0"/>
                <a:cs typeface="HP Simplified" pitchFamily="34" charset="0"/>
              </a:rPr>
            </a:br>
            <a:r>
              <a:rPr lang="en-US" sz="2800" b="0" dirty="0" smtClean="0">
                <a:latin typeface="Calibri" panose="020F0502020204030204" pitchFamily="34" charset="0"/>
                <a:cs typeface="HP Simplified" pitchFamily="34" charset="0"/>
              </a:rPr>
              <a:t>that satisfy the error bound</a:t>
            </a:r>
          </a:p>
          <a:p>
            <a:pPr marL="0" defTabSz="430213">
              <a:spcAft>
                <a:spcPts val="400"/>
              </a:spcAft>
              <a:buSzPct val="100000"/>
            </a:pPr>
            <a:r>
              <a:rPr lang="en-US" sz="2800" dirty="0" smtClean="0">
                <a:solidFill>
                  <a:srgbClr val="C00000"/>
                </a:solidFill>
                <a:latin typeface="Calibri" panose="020F0502020204030204" pitchFamily="34" charset="0"/>
                <a:cs typeface="HP Simplified" pitchFamily="34" charset="0"/>
              </a:rPr>
              <a:t>   5% the size of raw data </a:t>
            </a:r>
          </a:p>
          <a:p>
            <a:pPr marL="0" defTabSz="430213">
              <a:spcAft>
                <a:spcPts val="400"/>
              </a:spcAft>
              <a:buSzPct val="100000"/>
            </a:pPr>
            <a:r>
              <a:rPr lang="en-US" sz="2800" dirty="0" smtClean="0">
                <a:solidFill>
                  <a:srgbClr val="C00000"/>
                </a:solidFill>
                <a:latin typeface="Calibri" panose="020F0502020204030204" pitchFamily="34" charset="0"/>
                <a:cs typeface="HP Simplified" pitchFamily="34" charset="0"/>
              </a:rPr>
              <a:t>-&gt; more efficient queries</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6280" y="5854290"/>
            <a:ext cx="662473" cy="662473"/>
          </a:xfrm>
          <a:prstGeom prst="rect">
            <a:avLst/>
          </a:prstGeom>
        </p:spPr>
      </p:pic>
    </p:spTree>
    <p:extLst>
      <p:ext uri="{BB962C8B-B14F-4D97-AF65-F5344CB8AC3E}">
        <p14:creationId xmlns:p14="http://schemas.microsoft.com/office/powerpoint/2010/main" val="250612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using wavelet </a:t>
            </a:r>
            <a:r>
              <a:rPr lang="en-US" dirty="0" err="1" smtClean="0"/>
              <a:t>coeffs</a:t>
            </a:r>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8</a:t>
            </a:fld>
            <a:endParaRPr lang="en-US" altLang="en-US" sz="1600"/>
          </a:p>
        </p:txBody>
      </p:sp>
      <p:sp>
        <p:nvSpPr>
          <p:cNvPr id="11" name="Content Placeholder 2"/>
          <p:cNvSpPr>
            <a:spLocks noGrp="1"/>
          </p:cNvSpPr>
          <p:nvPr>
            <p:ph idx="1"/>
          </p:nvPr>
        </p:nvSpPr>
        <p:spPr>
          <a:xfrm>
            <a:off x="685800" y="1104900"/>
            <a:ext cx="7772400" cy="4648200"/>
          </a:xfrm>
        </p:spPr>
        <p:txBody>
          <a:bodyPr/>
          <a:lstStyle/>
          <a:p>
            <a:r>
              <a:rPr lang="en-US" dirty="0" smtClean="0"/>
              <a:t>Query </a:t>
            </a:r>
            <a:r>
              <a:rPr lang="en-US" dirty="0"/>
              <a:t>latency </a:t>
            </a:r>
            <a:r>
              <a:rPr lang="en-US" dirty="0" smtClean="0"/>
              <a:t>vs. </a:t>
            </a:r>
            <a:r>
              <a:rPr lang="en-US" dirty="0"/>
              <a:t>error bound</a:t>
            </a:r>
            <a:endParaRPr lang="en-US" dirty="0" smtClean="0"/>
          </a:p>
          <a:p>
            <a:endParaRPr lang="en-US" dirty="0"/>
          </a:p>
          <a:p>
            <a:pPr marL="0" indent="0">
              <a:buNone/>
            </a:pPr>
            <a:r>
              <a:rPr lang="en-US" dirty="0" smtClean="0"/>
              <a:t>    </a:t>
            </a:r>
          </a:p>
          <a:p>
            <a:pPr marL="0" indent="0">
              <a:buNone/>
            </a:pPr>
            <a:endParaRPr lang="en-US" dirty="0"/>
          </a:p>
        </p:txBody>
      </p:sp>
      <p:graphicFrame>
        <p:nvGraphicFramePr>
          <p:cNvPr id="10" name="Chart 9"/>
          <p:cNvGraphicFramePr>
            <a:graphicFrameLocks/>
          </p:cNvGraphicFramePr>
          <p:nvPr>
            <p:extLst>
              <p:ext uri="{D42A27DB-BD31-4B8C-83A1-F6EECF244321}">
                <p14:modId xmlns:p14="http://schemas.microsoft.com/office/powerpoint/2010/main" val="597444389"/>
              </p:ext>
            </p:extLst>
          </p:nvPr>
        </p:nvGraphicFramePr>
        <p:xfrm>
          <a:off x="0" y="2312194"/>
          <a:ext cx="8413750" cy="3332266"/>
        </p:xfrm>
        <a:graphic>
          <a:graphicData uri="http://schemas.openxmlformats.org/drawingml/2006/chart">
            <c:chart xmlns:c="http://schemas.openxmlformats.org/drawingml/2006/chart" xmlns:r="http://schemas.openxmlformats.org/officeDocument/2006/relationships" r:id="rId3"/>
          </a:graphicData>
        </a:graphic>
      </p:graphicFrame>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6280" y="5854290"/>
            <a:ext cx="662473" cy="662473"/>
          </a:xfrm>
          <a:prstGeom prst="rect">
            <a:avLst/>
          </a:prstGeom>
        </p:spPr>
      </p:pic>
    </p:spTree>
    <p:extLst>
      <p:ext uri="{BB962C8B-B14F-4D97-AF65-F5344CB8AC3E}">
        <p14:creationId xmlns:p14="http://schemas.microsoft.com/office/powerpoint/2010/main" val="3890213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a:t>pre-computed transforms</a:t>
            </a:r>
          </a:p>
        </p:txBody>
      </p:sp>
      <p:sp>
        <p:nvSpPr>
          <p:cNvPr id="3" name="Content Placeholder 2"/>
          <p:cNvSpPr>
            <a:spLocks noGrp="1"/>
          </p:cNvSpPr>
          <p:nvPr>
            <p:ph idx="1"/>
          </p:nvPr>
        </p:nvSpPr>
        <p:spPr>
          <a:xfrm>
            <a:off x="685800" y="1104900"/>
            <a:ext cx="8458200" cy="4648200"/>
          </a:xfrm>
        </p:spPr>
        <p:txBody>
          <a:bodyPr/>
          <a:lstStyle/>
          <a:p>
            <a:pPr marL="0" indent="0">
              <a:buNone/>
            </a:pPr>
            <a:r>
              <a:rPr lang="en-US" sz="4400" b="1" dirty="0" smtClean="0">
                <a:solidFill>
                  <a:srgbClr val="249A04"/>
                </a:solidFill>
              </a:rPr>
              <a:t>+</a:t>
            </a:r>
            <a:r>
              <a:rPr lang="en-US" dirty="0" smtClean="0"/>
              <a:t> Reduced latency</a:t>
            </a:r>
          </a:p>
          <a:p>
            <a:pPr lvl="1"/>
            <a:r>
              <a:rPr lang="en-US" dirty="0"/>
              <a:t>Less data to be retrieved and processed </a:t>
            </a:r>
            <a:endParaRPr lang="en-US" dirty="0" smtClean="0"/>
          </a:p>
          <a:p>
            <a:pPr marL="0" indent="0">
              <a:buNone/>
            </a:pPr>
            <a:r>
              <a:rPr lang="en-US" sz="5200" b="1" dirty="0" smtClean="0">
                <a:solidFill>
                  <a:srgbClr val="C00000"/>
                </a:solidFill>
              </a:rPr>
              <a:t>-</a:t>
            </a:r>
            <a:r>
              <a:rPr lang="en-US" dirty="0"/>
              <a:t> Can only be used when</a:t>
            </a:r>
            <a:endParaRPr lang="en-US" dirty="0" smtClean="0"/>
          </a:p>
          <a:p>
            <a:pPr lvl="1"/>
            <a:r>
              <a:rPr lang="en-US" dirty="0"/>
              <a:t>Query can tolerate the bounded error</a:t>
            </a:r>
            <a:endParaRPr lang="en-US" dirty="0" smtClean="0"/>
          </a:p>
          <a:p>
            <a:pPr lvl="1"/>
            <a:r>
              <a:rPr lang="en-US" dirty="0"/>
              <a:t>Time ranges are multiples of the window </a:t>
            </a:r>
            <a:r>
              <a:rPr lang="en-US" dirty="0" smtClean="0"/>
              <a:t>size</a:t>
            </a:r>
          </a:p>
          <a:p>
            <a:pPr lvl="1"/>
            <a:endParaRPr lang="en-US" dirty="0" smtClean="0"/>
          </a:p>
          <a:p>
            <a:r>
              <a:rPr lang="en-US" dirty="0"/>
              <a:t>Idea: keep transforms </a:t>
            </a:r>
            <a:r>
              <a:rPr lang="en-US" dirty="0" smtClean="0"/>
              <a:t>of multiple </a:t>
            </a:r>
            <a:r>
              <a:rPr lang="en-US" dirty="0"/>
              <a:t>data </a:t>
            </a:r>
            <a:r>
              <a:rPr lang="en-US" dirty="0" smtClean="0"/>
              <a:t>resolutions</a:t>
            </a:r>
          </a:p>
          <a:p>
            <a:pPr lvl="1"/>
            <a:r>
              <a:rPr lang="en-US" dirty="0"/>
              <a:t>Can increase likelihood that query can use one</a:t>
            </a:r>
            <a:endParaRPr lang="en-US" dirty="0" smtClean="0"/>
          </a:p>
          <a:p>
            <a:endParaRPr lang="en-US" dirty="0"/>
          </a:p>
        </p:txBody>
      </p:sp>
      <p:sp>
        <p:nvSpPr>
          <p:cNvPr id="4" name="Date Placeholder 3"/>
          <p:cNvSpPr>
            <a:spLocks noGrp="1"/>
          </p:cNvSpPr>
          <p:nvPr>
            <p:ph type="dt" sz="half" idx="10"/>
          </p:nvPr>
        </p:nvSpPr>
        <p:spPr/>
        <p:txBody>
          <a:bodyPr/>
          <a:lstStyle/>
          <a:p>
            <a:r>
              <a:rPr lang="en-US" altLang="en-US" smtClean="0"/>
              <a:t>   Henggang Cui  © </a:t>
            </a:r>
            <a:fld id="{65FB4CC8-47B7-48C4-A12B-51BD15B375A6}" type="datetime6">
              <a:rPr lang="en-US" altLang="en-US" smtClean="0"/>
              <a:pPr/>
              <a:t>October 14</a:t>
            </a:fld>
            <a:endParaRPr lang="en-US" altLang="en-US" dirty="0"/>
          </a:p>
        </p:txBody>
      </p:sp>
      <p:sp>
        <p:nvSpPr>
          <p:cNvPr id="5" name="Footer Placeholder 4"/>
          <p:cNvSpPr>
            <a:spLocks noGrp="1"/>
          </p:cNvSpPr>
          <p:nvPr>
            <p:ph type="ftr" sz="quarter" idx="11"/>
          </p:nvPr>
        </p:nvSpPr>
        <p:spPr/>
        <p:txBody>
          <a:bodyPr/>
          <a:lstStyle/>
          <a:p>
            <a:r>
              <a:rPr lang="en-US" altLang="en-US" smtClean="0"/>
              <a:t>http://www.pdl.cmu.edu/</a:t>
            </a:r>
            <a:endParaRPr lang="en-US" altLang="en-US" sz="16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6A2BE87-923C-4A5F-8547-3634F8E0B8FF}" type="slidenum">
              <a:rPr lang="en-US" altLang="en-US" smtClean="0"/>
              <a:pPr/>
              <a:t>9</a:t>
            </a:fld>
            <a:endParaRPr lang="en-US" altLang="en-US" sz="160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6280" y="5854290"/>
            <a:ext cx="662473" cy="662473"/>
          </a:xfrm>
          <a:prstGeom prst="rect">
            <a:avLst/>
          </a:prstGeom>
        </p:spPr>
      </p:pic>
    </p:spTree>
    <p:extLst>
      <p:ext uri="{BB962C8B-B14F-4D97-AF65-F5344CB8AC3E}">
        <p14:creationId xmlns:p14="http://schemas.microsoft.com/office/powerpoint/2010/main" val="3704821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6333</TotalTime>
  <Words>2585</Words>
  <Application>Microsoft Office PowerPoint</Application>
  <PresentationFormat>On-screen Show (4:3)</PresentationFormat>
  <Paragraphs>276</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Helvetica</vt:lpstr>
      <vt:lpstr>HP Simplified</vt:lpstr>
      <vt:lpstr>Times New Roman</vt:lpstr>
      <vt:lpstr>Default Design</vt:lpstr>
      <vt:lpstr>Ingest-time transformations in Time Series Database</vt:lpstr>
      <vt:lpstr>Time Series Data Analytics</vt:lpstr>
      <vt:lpstr>Goals and an example use case</vt:lpstr>
      <vt:lpstr>Approaches</vt:lpstr>
      <vt:lpstr>Ingest-time transformations</vt:lpstr>
      <vt:lpstr>Example: wavelet transformation</vt:lpstr>
      <vt:lpstr>Example: wavelet transformation </vt:lpstr>
      <vt:lpstr>Correlation using wavelet coeffs</vt:lpstr>
      <vt:lpstr>Using pre-computed transforms</vt:lpstr>
      <vt:lpstr>Multiple data resolutions</vt:lpstr>
      <vt:lpstr>A complete use case example</vt:lpstr>
      <vt:lpstr>Continuing work</vt:lpstr>
      <vt:lpstr>References</vt:lpstr>
      <vt:lpstr>Backup Slides</vt:lpstr>
      <vt:lpstr>Challenges &amp; goals</vt:lpstr>
      <vt:lpstr>Error bound VS Compression</vt:lpstr>
      <vt:lpstr>Window size VS Compression</vt:lpstr>
      <vt:lpstr>Multiple data resolutions</vt:lpstr>
      <vt:lpstr>Challenges &amp; goals</vt:lpstr>
      <vt:lpstr>Example: Wavelet transformation </vt:lpstr>
      <vt:lpstr>Ingest-time transformations</vt:lpstr>
      <vt:lpstr>Ingest-time transformations</vt:lpstr>
    </vt:vector>
  </TitlesOfParts>
  <Company>Parallel Data Laboratory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 Digney</dc:creator>
  <cp:lastModifiedBy>Cui, Henggang</cp:lastModifiedBy>
  <cp:revision>724</cp:revision>
  <cp:lastPrinted>2014-10-22T18:55:34Z</cp:lastPrinted>
  <dcterms:created xsi:type="dcterms:W3CDTF">1999-10-15T19:11:16Z</dcterms:created>
  <dcterms:modified xsi:type="dcterms:W3CDTF">2014-10-27T20:52:34Z</dcterms:modified>
</cp:coreProperties>
</file>