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431" r:id="rId3"/>
    <p:sldId id="375" r:id="rId4"/>
    <p:sldId id="387" r:id="rId5"/>
    <p:sldId id="438" r:id="rId6"/>
    <p:sldId id="418" r:id="rId7"/>
    <p:sldId id="416" r:id="rId8"/>
    <p:sldId id="417" r:id="rId9"/>
    <p:sldId id="402" r:id="rId10"/>
    <p:sldId id="427" r:id="rId11"/>
    <p:sldId id="436" r:id="rId12"/>
    <p:sldId id="439" r:id="rId13"/>
    <p:sldId id="421" r:id="rId14"/>
    <p:sldId id="342" r:id="rId15"/>
    <p:sldId id="441" r:id="rId16"/>
    <p:sldId id="338" r:id="rId17"/>
    <p:sldId id="424" r:id="rId18"/>
    <p:sldId id="423" r:id="rId19"/>
    <p:sldId id="339" r:id="rId20"/>
    <p:sldId id="435" r:id="rId21"/>
    <p:sldId id="425" r:id="rId22"/>
    <p:sldId id="406" r:id="rId23"/>
    <p:sldId id="340" r:id="rId24"/>
    <p:sldId id="380" r:id="rId25"/>
    <p:sldId id="382" r:id="rId26"/>
    <p:sldId id="394" r:id="rId27"/>
    <p:sldId id="381" r:id="rId28"/>
    <p:sldId id="384" r:id="rId29"/>
    <p:sldId id="429" r:id="rId30"/>
    <p:sldId id="428" r:id="rId31"/>
    <p:sldId id="445" r:id="rId32"/>
    <p:sldId id="331" r:id="rId33"/>
    <p:sldId id="365" r:id="rId34"/>
    <p:sldId id="367" r:id="rId35"/>
    <p:sldId id="366" r:id="rId36"/>
    <p:sldId id="332" r:id="rId37"/>
    <p:sldId id="368" r:id="rId38"/>
    <p:sldId id="369" r:id="rId39"/>
    <p:sldId id="370" r:id="rId40"/>
    <p:sldId id="371" r:id="rId41"/>
    <p:sldId id="372" r:id="rId42"/>
    <p:sldId id="337" r:id="rId43"/>
    <p:sldId id="305" r:id="rId44"/>
    <p:sldId id="443" r:id="rId45"/>
    <p:sldId id="430" r:id="rId46"/>
    <p:sldId id="303" r:id="rId47"/>
    <p:sldId id="444" r:id="rId48"/>
    <p:sldId id="433" r:id="rId49"/>
    <p:sldId id="434" r:id="rId50"/>
    <p:sldId id="432" r:id="rId51"/>
    <p:sldId id="437" r:id="rId52"/>
  </p:sldIdLst>
  <p:sldSz cx="9144000" cy="6858000" type="screen4x3"/>
  <p:notesSz cx="6985000" cy="9283700"/>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CCFF"/>
    <a:srgbClr val="3399FF"/>
    <a:srgbClr val="33CCCC"/>
    <a:srgbClr val="33CCFF"/>
    <a:srgbClr val="33CC33"/>
    <a:srgbClr val="009900"/>
    <a:srgbClr val="FFCC66"/>
    <a:srgbClr val="66FFFF"/>
    <a:srgbClr val="00FF00"/>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174" autoAdjust="0"/>
    <p:restoredTop sz="55247" autoAdjust="0"/>
  </p:normalViewPr>
  <p:slideViewPr>
    <p:cSldViewPr snapToGrid="0">
      <p:cViewPr varScale="1">
        <p:scale>
          <a:sx n="36" d="100"/>
          <a:sy n="36" d="100"/>
        </p:scale>
        <p:origin x="-166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958167"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334" y="4409758"/>
            <a:ext cx="5122333"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19515"/>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958167" y="8819515"/>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a:defRPr sz="1200" b="0">
                <a:latin typeface="Times New Roman" panose="02020603050405020304" pitchFamily="18" charset="0"/>
              </a:defRPr>
            </a:lvl1pPr>
          </a:lstStyle>
          <a:p>
            <a:fld id="{F47855BD-C52A-419F-A002-FEEFF997D0AC}" type="slidenum">
              <a:rPr lang="en-US" altLang="en-US"/>
              <a:pPr/>
              <a:t>‹#›</a:t>
            </a:fld>
            <a:endParaRPr lang="en-US" altLang="en-US"/>
          </a:p>
        </p:txBody>
      </p:sp>
    </p:spTree>
    <p:extLst>
      <p:ext uri="{BB962C8B-B14F-4D97-AF65-F5344CB8AC3E}">
        <p14:creationId xmlns="" xmlns:p14="http://schemas.microsoft.com/office/powerpoint/2010/main" val="3620437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talk, I will present our work of doing scaling deep learning with a GPU-based parameter server.</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a:t>
            </a:fld>
            <a:endParaRPr lang="en-US" altLang="en-US"/>
          </a:p>
        </p:txBody>
      </p:sp>
    </p:spTree>
    <p:extLst>
      <p:ext uri="{BB962C8B-B14F-4D97-AF65-F5344CB8AC3E}">
        <p14:creationId xmlns="" xmlns:p14="http://schemas.microsoft.com/office/powerpoint/2010/main" val="400293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I</a:t>
            </a:r>
            <a:r>
              <a:rPr lang="en-US" baseline="0" dirty="0" smtClean="0"/>
              <a:t> have said, we can do machine learning on multiple machines by using a parameter server. Traditional, the parameter servers is CPU-based and knows nothing about GPUs. But we can still use them to host GPU applications, and I will show you how to do that using our previous parameter server system </a:t>
            </a:r>
            <a:r>
              <a:rPr lang="en-US" baseline="0" dirty="0" err="1" smtClean="0"/>
              <a:t>IterStore</a:t>
            </a:r>
            <a:r>
              <a:rPr lang="en-US" baseline="0" dirty="0" smtClean="0"/>
              <a:t>.</a:t>
            </a:r>
          </a:p>
          <a:p>
            <a:endParaRPr lang="en-US" baseline="0" dirty="0" smtClean="0"/>
          </a:p>
          <a:p>
            <a:r>
              <a:rPr lang="en-US" baseline="0" dirty="0" smtClean="0"/>
              <a:t>(HIT) (POINT) </a:t>
            </a:r>
            <a:r>
              <a:rPr lang="en-US" baseline="0" dirty="0" err="1" smtClean="0"/>
              <a:t>IterStore</a:t>
            </a:r>
            <a:r>
              <a:rPr lang="en-US" baseline="0" dirty="0" smtClean="0"/>
              <a:t> runs as a library linked to the machine learning application. Inside </a:t>
            </a:r>
            <a:r>
              <a:rPr lang="en-US" baseline="0" dirty="0" err="1" smtClean="0"/>
              <a:t>IterStore</a:t>
            </a:r>
            <a:r>
              <a:rPr lang="en-US" baseline="0" dirty="0" smtClean="0"/>
              <a:t>, we shard the parameter data across all machines.</a:t>
            </a:r>
          </a:p>
          <a:p>
            <a:endParaRPr lang="en-US" baseline="0" dirty="0" smtClean="0"/>
          </a:p>
          <a:p>
            <a:r>
              <a:rPr lang="en-US" baseline="0" dirty="0" smtClean="0"/>
              <a:t>(HIT) In order to reduce network traffic and latency, each machine has a parameter cache that caches one copy of the parameter data locally.</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(POINT) The application will need a piece of memory to store its working copy of the parameter data, for its computation. On every clock, the application will refresh its parameter data from the parameter server.</a:t>
            </a:r>
          </a:p>
          <a:p>
            <a:endParaRPr lang="en-US" baseline="0" dirty="0" smtClean="0"/>
          </a:p>
          <a:p>
            <a:r>
              <a:rPr lang="en-US" baseline="0" dirty="0" smtClean="0"/>
              <a:t>(HIT) Because </a:t>
            </a:r>
            <a:r>
              <a:rPr lang="en-US" baseline="0" dirty="0" err="1" smtClean="0"/>
              <a:t>IterStore</a:t>
            </a:r>
            <a:r>
              <a:rPr lang="en-US" baseline="0" dirty="0" smtClean="0"/>
              <a:t> does not understand GPU memory, the application can only read data to some staging CPU memory. Then it copies the data to its GPU memory. This is very expensive and will stall the computation.</a:t>
            </a:r>
          </a:p>
          <a:p>
            <a:endParaRPr lang="en-US" baseline="0" dirty="0" smtClean="0"/>
          </a:p>
          <a:p>
            <a:r>
              <a:rPr lang="en-US" baseline="0" dirty="0" smtClean="0"/>
              <a:t>The second problem of this approach is that the a CPU-based parameter server cannot fully exploit the performance potential of GPUs.</a:t>
            </a:r>
          </a:p>
          <a:p>
            <a:endParaRPr lang="en-US" baseline="0" dirty="0" smtClean="0"/>
          </a:p>
          <a:p>
            <a:r>
              <a:rPr lang="en-US" baseline="0" dirty="0" smtClean="0"/>
              <a:t>Also, this setup only works when our data fits in GPU memory. Since GPU memory is very small, it will limit the scale of the problems we can solve.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result, we design a parameter server that is</a:t>
            </a:r>
            <a:r>
              <a:rPr lang="en-US" baseline="0" dirty="0" smtClean="0"/>
              <a:t> specialized for GPUs. </a:t>
            </a:r>
            <a:r>
              <a:rPr lang="en-US" baseline="0" dirty="0" err="1" smtClean="0"/>
              <a:t>GeePS</a:t>
            </a:r>
            <a:r>
              <a:rPr lang="en-US" baseline="0" dirty="0" smtClean="0"/>
              <a:t> </a:t>
            </a:r>
            <a:r>
              <a:rPr lang="en-US" baseline="0" dirty="0" smtClean="0"/>
              <a:t>allows the application to directly access data through GPU memory. </a:t>
            </a:r>
            <a:r>
              <a:rPr lang="en-US" baseline="0" dirty="0" smtClean="0"/>
              <a:t>Also, it allows applications to work on problems that do not fit in GPU memory by swapping data to CPU memory in the background.</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Here is the structure of our machine learning program that uses </a:t>
            </a:r>
            <a:r>
              <a:rPr lang="en-US" baseline="0" dirty="0" err="1" smtClean="0"/>
              <a:t>GeePS</a:t>
            </a:r>
            <a:r>
              <a:rPr lang="en-US" baseline="0" dirty="0" smtClean="0"/>
              <a:t>. </a:t>
            </a:r>
          </a:p>
          <a:p>
            <a:endParaRPr lang="en-US" baseline="0" dirty="0" smtClean="0"/>
          </a:p>
          <a:p>
            <a:r>
              <a:rPr lang="en-US" baseline="0" dirty="0" smtClean="0"/>
              <a:t>(POINT) </a:t>
            </a:r>
            <a:r>
              <a:rPr lang="en-US" baseline="0" dirty="0" err="1" smtClean="0"/>
              <a:t>GeePS</a:t>
            </a:r>
            <a:r>
              <a:rPr lang="en-US" baseline="0" dirty="0" smtClean="0"/>
              <a:t> keeps the parameter cache in GPU memory, and the application can directly access parameter data through GPU memory.</a:t>
            </a:r>
          </a:p>
          <a:p>
            <a:endParaRPr lang="en-US" baseline="0" dirty="0" smtClean="0"/>
          </a:p>
          <a:p>
            <a:r>
              <a:rPr lang="en-US" baseline="0" dirty="0" smtClean="0"/>
              <a:t>(HIT) Certainly, we still need to copy data between GPU and CPU memory when we send data through the network. But because it’s inside the parameter server, we can optimize this. We will make this data movement happen less often and do that in the background. </a:t>
            </a:r>
          </a:p>
          <a:p>
            <a:r>
              <a:rPr lang="en-US" baseline="0" dirty="0" smtClean="0"/>
              <a:t>(Moreover</a:t>
            </a:r>
            <a:r>
              <a:rPr lang="en-US" baseline="0" dirty="0" smtClean="0"/>
              <a:t>, we will have higher parameter server throughput by using GPUs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exploit</a:t>
            </a:r>
            <a:r>
              <a:rPr lang="en-US" baseline="0" dirty="0" smtClean="0"/>
              <a:t> the parallelism of GPUs, </a:t>
            </a:r>
            <a:r>
              <a:rPr lang="en-US" baseline="0" dirty="0" err="1" smtClean="0"/>
              <a:t>GeePS</a:t>
            </a:r>
            <a:r>
              <a:rPr lang="en-US" baseline="0" dirty="0" smtClean="0"/>
              <a:t> provides an interface that allows the application to read and update parameter data in large batches. One batched access is often millions of values. And these batched read and update operations will be executed by all GPUs and the throughput is much higher than using CPUs.</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by</a:t>
            </a:r>
            <a:r>
              <a:rPr lang="en-US" baseline="0" dirty="0" smtClean="0"/>
              <a:t> keeping the parameter cache in GPU memory, we can perform data movement in the background.</a:t>
            </a:r>
          </a:p>
          <a:p>
            <a:r>
              <a:rPr lang="en-US" baseline="0" dirty="0" smtClean="0"/>
              <a:t>And we provide interfaces for batch operations, so that we have higher data access throughput.</a:t>
            </a:r>
            <a:endParaRPr lang="en-US" dirty="0" smtClean="0"/>
          </a:p>
          <a:p>
            <a:endParaRPr lang="en-US" baseline="0" dirty="0" smtClean="0"/>
          </a:p>
          <a:p>
            <a:r>
              <a:rPr lang="en-US" baseline="0" dirty="0" smtClean="0"/>
              <a:t>Remember that the GPU memory is quite small and it sometimes limits the scale of problems that we can solve. </a:t>
            </a:r>
            <a:r>
              <a:rPr lang="en-US" dirty="0" smtClean="0"/>
              <a:t>Next, I will show you</a:t>
            </a:r>
            <a:r>
              <a:rPr lang="en-US" baseline="0" dirty="0" smtClean="0"/>
              <a:t> how </a:t>
            </a:r>
            <a:r>
              <a:rPr lang="en-US" baseline="0" dirty="0" err="1" smtClean="0"/>
              <a:t>GeePS</a:t>
            </a:r>
            <a:r>
              <a:rPr lang="en-US" baseline="0" dirty="0" smtClean="0"/>
              <a:t> address this problem.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baseline="0" dirty="0" smtClean="0"/>
              <a:t>First, to motivate this approach. We find for neural network training,</a:t>
            </a:r>
            <a:r>
              <a:rPr lang="en-US" dirty="0" smtClean="0"/>
              <a:t> the application does not always use all data all the time. Instead, it just uses a small fraction of the data. This graph shows the memory usage of training our neural </a:t>
            </a:r>
            <a:r>
              <a:rPr lang="en-US" dirty="0" smtClean="0"/>
              <a:t>network. </a:t>
            </a:r>
            <a:r>
              <a:rPr lang="en-US" dirty="0" smtClean="0"/>
              <a:t>The network has 25</a:t>
            </a:r>
            <a:r>
              <a:rPr lang="en-US" baseline="0" dirty="0" smtClean="0"/>
              <a:t> layers, we do one forward pass, from zero to 24 and a backward pass from layer 24 to 0. </a:t>
            </a:r>
            <a:r>
              <a:rPr lang="en-US" dirty="0" smtClean="0"/>
              <a:t>Each bar here stands for the memory usage of that layer. We find that even at the peak usage, (POINT) we use only 20% of all data, so that we can hopefully swap the rest 80% data out to CPU memory.</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 </a:t>
            </a:r>
            <a:r>
              <a:rPr lang="en-US" dirty="0" err="1" smtClean="0"/>
              <a:t>GeePS</a:t>
            </a:r>
            <a:r>
              <a:rPr lang="en-US" dirty="0" smtClean="0"/>
              <a:t> to manage the GPU memory and </a:t>
            </a:r>
            <a:r>
              <a:rPr lang="en-US" baseline="0" dirty="0" smtClean="0"/>
              <a:t>swap data to CPU memory if necessary</a:t>
            </a:r>
            <a:r>
              <a:rPr lang="en-US" baseline="0" dirty="0" smtClean="0"/>
              <a:t>. I will first talk about how do we get control of all the GPU memory, and then I will talk about how do we manage these memory.</a:t>
            </a:r>
            <a:endParaRPr lang="en-US" baseline="0" dirty="0" smtClean="0"/>
          </a:p>
          <a:p>
            <a:endParaRPr lang="en-US" baseline="0" dirty="0" smtClean="0"/>
          </a:p>
          <a:p>
            <a:r>
              <a:rPr lang="en-US" baseline="0" dirty="0" smtClean="0"/>
              <a:t>Back to our system diagram. (POINT) The</a:t>
            </a:r>
            <a:r>
              <a:rPr lang="en-US" dirty="0" smtClean="0"/>
              <a:t> application has a piece of memory that </a:t>
            </a:r>
            <a:r>
              <a:rPr lang="en-US" baseline="0" dirty="0" smtClean="0"/>
              <a:t>stores a working copy of the parameter data. It needs that for its computation.</a:t>
            </a:r>
          </a:p>
          <a:p>
            <a:endParaRPr lang="en-US" baseline="0" dirty="0" smtClean="0"/>
          </a:p>
          <a:p>
            <a:r>
              <a:rPr lang="en-US" baseline="0" dirty="0" smtClean="0"/>
              <a:t>(POINT) Each time the application makes parameter server calls, it gives us the pointer to this piece of memory as the buffer.</a:t>
            </a:r>
          </a:p>
          <a:p>
            <a:r>
              <a:rPr lang="en-US" baseline="0" dirty="0" smtClean="0"/>
              <a:t>But we don’t want to do that. We don’t want the application to use its own buffer.</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(SLOW) So we let the application get rid of parameter data working copy memory. (POINT) We will provide some memory for the application to use.</a:t>
            </a:r>
          </a:p>
          <a:p>
            <a:endParaRPr lang="en-US" baseline="0" dirty="0" smtClean="0"/>
          </a:p>
          <a:p>
            <a:r>
              <a:rPr lang="en-US" baseline="0" dirty="0" err="1" smtClean="0"/>
              <a:t>GeePS</a:t>
            </a:r>
            <a:r>
              <a:rPr lang="en-US" baseline="0" dirty="0" smtClean="0"/>
              <a:t> will maintain a pool of access buffers. Each time the application reads the data, </a:t>
            </a:r>
            <a:r>
              <a:rPr lang="en-US" baseline="0" dirty="0" err="1" smtClean="0"/>
              <a:t>GeePS</a:t>
            </a:r>
            <a:r>
              <a:rPr lang="en-US" baseline="0" dirty="0" smtClean="0"/>
              <a:t> will allocate a buffer from the buffer pool and copy the parameter data to the buffer, and give the application the pointer to the buffer.</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a:t>
            </a:r>
            <a:r>
              <a:rPr lang="en-US" baseline="0" dirty="0" smtClean="0"/>
              <a:t> list of our interfaces to the </a:t>
            </a:r>
            <a:r>
              <a:rPr lang="en-US" baseline="0" dirty="0" err="1" smtClean="0"/>
              <a:t>GeePS</a:t>
            </a:r>
            <a:r>
              <a:rPr lang="en-US" baseline="0" dirty="0" smtClean="0"/>
              <a:t> managed buffers.</a:t>
            </a:r>
            <a:r>
              <a:rPr lang="en-US" dirty="0" smtClean="0"/>
              <a:t> I just talked</a:t>
            </a:r>
            <a:r>
              <a:rPr lang="en-US" baseline="0" dirty="0" smtClean="0"/>
              <a:t> about reads. Post-read is for after the application finishes using the read buffer, it will call post-read to release the buffer.</a:t>
            </a:r>
          </a:p>
          <a:p>
            <a:endParaRPr lang="en-US" baseline="0" dirty="0" smtClean="0"/>
          </a:p>
          <a:p>
            <a:r>
              <a:rPr lang="en-US" baseline="0" dirty="0" smtClean="0"/>
              <a:t>Similarly, when the application updates data, it first request a buffer by calling pre-update. And when it has the updates ready in the buffer, it calls update, and </a:t>
            </a:r>
            <a:r>
              <a:rPr lang="en-US" baseline="0" dirty="0" err="1" smtClean="0"/>
              <a:t>GeePS</a:t>
            </a:r>
            <a:r>
              <a:rPr lang="en-US" baseline="0" dirty="0" smtClean="0"/>
              <a:t> will apply the updates and reclaim the buffer.</a:t>
            </a:r>
            <a:endParaRPr lang="en-US"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smtClean="0"/>
              <a:t>I will first give some background on deep learning, and I will use image classification as a concrete example.</a:t>
            </a:r>
          </a:p>
          <a:p>
            <a:endParaRPr lang="en-US" altLang="zh-CN" baseline="0" dirty="0" smtClean="0"/>
          </a:p>
          <a:p>
            <a:r>
              <a:rPr lang="en-US" altLang="zh-CN" baseline="0" dirty="0" smtClean="0"/>
              <a:t>Suppose we have the picture of an unidentified flying raptor, a UFR. We want to know whether it’s an eagle, a vulture, or an osprey.</a:t>
            </a:r>
          </a:p>
          <a:p>
            <a:endParaRPr lang="en-US" altLang="zh-CN" baseline="0" dirty="0" smtClean="0"/>
          </a:p>
          <a:p>
            <a:r>
              <a:rPr lang="en-US" altLang="zh-CN" baseline="0" dirty="0" smtClean="0"/>
              <a:t>This is not an easy task even for humans, but we can teach a machine to do that using deep learning.</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dirty="0" smtClean="0"/>
              <a:t>Now the application does</a:t>
            </a:r>
            <a:r>
              <a:rPr lang="en-US" baseline="0" dirty="0" smtClean="0"/>
              <a:t> not have its own memory to store </a:t>
            </a:r>
            <a:r>
              <a:rPr lang="en-US" dirty="0" smtClean="0"/>
              <a:t>parameter data any more. (POINT) But we find the intermediate states actually consumes</a:t>
            </a:r>
            <a:r>
              <a:rPr lang="en-US" baseline="0" dirty="0" smtClean="0"/>
              <a:t> more memory. So </a:t>
            </a:r>
            <a:r>
              <a:rPr lang="en-US" baseline="0" dirty="0" err="1" smtClean="0"/>
              <a:t>GeePS</a:t>
            </a:r>
            <a:r>
              <a:rPr lang="en-US" baseline="0" dirty="0" smtClean="0"/>
              <a:t> should manage these intermediate states also.</a:t>
            </a:r>
            <a:endParaRPr lang="en-US"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(POINT) Here, the application has memory for its input data and intermediate states.</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GeePS</a:t>
            </a:r>
            <a:r>
              <a:rPr lang="en-US" dirty="0" smtClean="0"/>
              <a:t> encourages</a:t>
            </a:r>
            <a:r>
              <a:rPr lang="en-US" baseline="0" dirty="0" smtClean="0"/>
              <a:t> the application to store its input data and intermediate data also in the library. (POINT) Because </a:t>
            </a:r>
            <a:r>
              <a:rPr lang="en-US" baseline="0" dirty="0" err="1" smtClean="0"/>
              <a:t>GeePS</a:t>
            </a:r>
            <a:r>
              <a:rPr lang="en-US" baseline="0" dirty="0" smtClean="0"/>
              <a:t> does not distinguish input data and intermediate states, so we just call them local data here.</a:t>
            </a:r>
          </a:p>
          <a:p>
            <a:r>
              <a:rPr lang="en-US" baseline="0" dirty="0" smtClean="0"/>
              <a:t>The application will tell us that these data is local, so that we don’t need to send them to other machines.</a:t>
            </a:r>
          </a:p>
          <a:p>
            <a:endParaRPr lang="en-US" baseline="0" dirty="0" smtClean="0"/>
          </a:p>
          <a:p>
            <a:r>
              <a:rPr lang="en-US" baseline="0" dirty="0" smtClean="0"/>
              <a:t>Now, we finally have all GPU memory managed by </a:t>
            </a:r>
            <a:r>
              <a:rPr lang="en-US" baseline="0" dirty="0" err="1" smtClean="0"/>
              <a:t>GeePS</a:t>
            </a:r>
            <a:r>
              <a:rPr lang="en-US" baseline="0" dirty="0" smtClean="0"/>
              <a:t>. How is the memory managed then?</a:t>
            </a:r>
          </a:p>
          <a:p>
            <a:r>
              <a:rPr lang="en-US" baseline="0" dirty="0" smtClean="0"/>
              <a:t>The application will tell us how much GPU memory we are supposed to use. And if we find the GPU memory is not large enough to store everything, we will store some of the data in CPU memory.</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Here’s how we do it. Suppose the size of the parameter data and local data become larger than our GPU memory. We divide the parameter cache and local data into two parts, a part that is pinned in GPU memory, and a part that is in CPU memory. </a:t>
            </a:r>
          </a:p>
          <a:p>
            <a:endParaRPr lang="en-US" baseline="0" dirty="0" smtClean="0"/>
          </a:p>
          <a:p>
            <a:r>
              <a:rPr lang="en-US" baseline="0" dirty="0" smtClean="0"/>
              <a:t>(POINT) The pinned local data and pinned parameter cache was there in the previous slide also, and these two CPU part data is newly added. We will try to pin as much data as possible in GPU memory, and we put the rest in CPU memory. We will copy them to the access buffer when they are used.</a:t>
            </a:r>
          </a:p>
          <a:p>
            <a:endParaRPr lang="en-US" baseline="0" dirty="0" smtClean="0"/>
          </a:p>
          <a:p>
            <a:r>
              <a:rPr lang="en-US" baseline="0" dirty="0" smtClean="0"/>
              <a:t>(SLOW) You can understand the GPU memory as a special kind of cache. The GPU part of the local data and parameter cache are entries that are pinned in the cache. The access buffer pool is used for </a:t>
            </a:r>
            <a:r>
              <a:rPr lang="en-US" baseline="0" dirty="0" err="1" smtClean="0"/>
              <a:t>GeePS</a:t>
            </a:r>
            <a:r>
              <a:rPr lang="en-US" baseline="0" dirty="0" smtClean="0"/>
              <a:t> to copy data back and forth between GPU memory and CPU memory.</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dirty="0" smtClean="0"/>
              <a:t>Now I will show you how we decide which data do we pin in GPU memory. </a:t>
            </a:r>
            <a:r>
              <a:rPr lang="en-US" dirty="0" smtClean="0"/>
              <a:t>First</a:t>
            </a:r>
            <a:r>
              <a:rPr lang="en-US" dirty="0" smtClean="0"/>
              <a:t>, we assume that we know the access pattern of the application, essentially this graph, because previous work show that it’s easy to get such information from iterative machine learning applications,</a:t>
            </a:r>
            <a:r>
              <a:rPr lang="en-US" baseline="0" dirty="0" smtClean="0"/>
              <a:t> including our neural network one</a:t>
            </a:r>
            <a:r>
              <a:rPr lang="en-US" dirty="0" smtClean="0"/>
              <a:t>.</a:t>
            </a:r>
          </a:p>
          <a:p>
            <a:pPr defTabSz="929579">
              <a:defRPr/>
            </a:pPr>
            <a:endParaRPr lang="en-US" dirty="0" smtClean="0"/>
          </a:p>
          <a:p>
            <a:pPr defTabSz="929579">
              <a:defRPr/>
            </a:pPr>
            <a:r>
              <a:rPr lang="en-US" dirty="0" smtClean="0"/>
              <a:t>(POINT) If</a:t>
            </a:r>
            <a:r>
              <a:rPr lang="en-US" baseline="0" dirty="0" smtClean="0"/>
              <a:t> we look at those bars more carefully, you might probably notice that each bar is divided into multiple segments. Each segment is a batch of data that is accessed the application. We pin data in GPU memory in the unit of data batches.</a:t>
            </a:r>
            <a:endParaRPr lang="en-US"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dirty="0" smtClean="0"/>
              <a:t>We will start with everything in CPU memory. In that case, (POINT) we will only have the access buffer pool in GPU memory, because</a:t>
            </a:r>
            <a:r>
              <a:rPr lang="en-US" baseline="0" dirty="0" smtClean="0"/>
              <a:t> we will use the access buffer pool to move data back and forth between GPU memory and CPU memory</a:t>
            </a:r>
            <a:r>
              <a:rPr lang="en-US" dirty="0" smtClean="0"/>
              <a:t>. The size of this buffer pool needs to be at least big</a:t>
            </a:r>
            <a:r>
              <a:rPr lang="en-US" baseline="0" dirty="0" smtClean="0"/>
              <a:t> enough to store all actively used data </a:t>
            </a:r>
            <a:r>
              <a:rPr lang="en-US" dirty="0" smtClean="0"/>
              <a:t>at the peak memory usage.</a:t>
            </a:r>
          </a:p>
          <a:p>
            <a:pPr defTabSz="929579">
              <a:defRPr/>
            </a:pPr>
            <a:endParaRPr lang="en-US" dirty="0" smtClean="0"/>
          </a:p>
          <a:p>
            <a:pPr marL="0" marR="0" indent="0" algn="l" defTabSz="929579" rtl="0" eaLnBrk="0" fontAlgn="base" latinLnBrk="0" hangingPunct="0">
              <a:lnSpc>
                <a:spcPct val="100000"/>
              </a:lnSpc>
              <a:spcBef>
                <a:spcPct val="30000"/>
              </a:spcBef>
              <a:spcAft>
                <a:spcPct val="0"/>
              </a:spcAft>
              <a:buClrTx/>
              <a:buSzTx/>
              <a:buFontTx/>
              <a:buNone/>
              <a:tabLst/>
              <a:defRPr/>
            </a:pPr>
            <a:r>
              <a:rPr lang="en-US" dirty="0" smtClean="0"/>
              <a:t>In our implementation, if the local</a:t>
            </a:r>
            <a:r>
              <a:rPr lang="en-US" baseline="0" dirty="0" smtClean="0"/>
              <a:t> data is pinned in GPU memory, they do not take any access buffer space. But for the parameter data, because they are not local, they still need to go through the access buffer.</a:t>
            </a:r>
            <a:endParaRPr lang="en-US" dirty="0" smtClean="0"/>
          </a:p>
          <a:p>
            <a:pPr marL="0" marR="0" indent="0" algn="l" defTabSz="929579" rtl="0" eaLnBrk="0" fontAlgn="base" latinLnBrk="0" hangingPunct="0">
              <a:lnSpc>
                <a:spcPct val="100000"/>
              </a:lnSpc>
              <a:spcBef>
                <a:spcPct val="30000"/>
              </a:spcBef>
              <a:spcAft>
                <a:spcPct val="0"/>
              </a:spcAft>
              <a:buClrTx/>
              <a:buSzTx/>
              <a:buFontTx/>
              <a:buNone/>
              <a:tabLst/>
              <a:defRPr/>
            </a:pPr>
            <a:r>
              <a:rPr lang="en-US" dirty="0" smtClean="0"/>
              <a:t>(Moreover, keeping them in GPU memory can save us the work of copying them.)</a:t>
            </a:r>
          </a:p>
          <a:p>
            <a:pPr defTabSz="929579">
              <a:defRPr/>
            </a:pPr>
            <a:endParaRPr lang="en-US"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dirty="0" smtClean="0"/>
              <a:t>So as our policy, we will first pin the local data in GPU memory. We will choose the local data that is</a:t>
            </a:r>
            <a:r>
              <a:rPr lang="en-US" baseline="0" dirty="0" smtClean="0"/>
              <a:t> (POINT) at peak memory usage and pin it in GPU memory.</a:t>
            </a:r>
            <a:endParaRPr lang="en-US" dirty="0" smtClean="0"/>
          </a:p>
          <a:p>
            <a:pPr defTabSz="929579">
              <a:defRPr/>
            </a:pPr>
            <a:endParaRPr lang="en-US"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dirty="0" smtClean="0"/>
              <a:t>(POINT)</a:t>
            </a:r>
            <a:r>
              <a:rPr lang="en-US" baseline="0" dirty="0" smtClean="0"/>
              <a:t> </a:t>
            </a:r>
            <a:r>
              <a:rPr lang="en-US" dirty="0" smtClean="0"/>
              <a:t>So, we will pin this piece of data in GPU memory. It is some</a:t>
            </a:r>
            <a:r>
              <a:rPr lang="en-US" baseline="0" dirty="0" smtClean="0"/>
              <a:t> intermediate states. After we pin it in GPU memory,</a:t>
            </a:r>
            <a:r>
              <a:rPr lang="en-US" dirty="0" smtClean="0"/>
              <a:t> (POINT) we can reserve a smaller space for the access buffer now.</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dirty="0" smtClean="0"/>
              <a:t>(POINT) We will keep doing that. To pin more local data in GPU memory.</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dirty="0" smtClean="0"/>
              <a:t>When we have pinned</a:t>
            </a:r>
            <a:r>
              <a:rPr lang="en-US" baseline="0" dirty="0" smtClean="0"/>
              <a:t> </a:t>
            </a:r>
            <a:r>
              <a:rPr lang="en-US" dirty="0" smtClean="0"/>
              <a:t>all local data in GPU memory and if we still have space, (POINT) we will start to pin some parameter data in GPU memory, until there is no more space.</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To do image classification, we can train a classifier using some training data. The training data is a lot of images with known labels.</a:t>
            </a:r>
          </a:p>
          <a:p>
            <a:r>
              <a:rPr lang="en-US" altLang="zh-CN" baseline="0" dirty="0" smtClean="0"/>
              <a:t>(HIT) In deep learning, we use a deep neural network as the classifier, so deep learning is essentially training this deep neural network with a lot of training data.</a:t>
            </a:r>
          </a:p>
          <a:p>
            <a:endParaRPr lang="en-US" altLang="zh-CN" baseline="0" dirty="0" smtClean="0"/>
          </a:p>
          <a:p>
            <a:r>
              <a:rPr lang="en-US" altLang="zh-CN" baseline="0" dirty="0" smtClean="0"/>
              <a:t>The neural network consists of some interconnected neurons. (POINT) The first layer of neurons are the pixels of the input image, and the last layer is the predicted label of that image. The neurons in the middle are intermediate states. There is a value associated with each neuron, and each connection here also has a weight associate with it. To react to an image, the network will do a forward pass, from the first layer to the last layer, and activate each neuron by taking the weighted sum of all its connected neurons from the layer </a:t>
            </a:r>
            <a:r>
              <a:rPr lang="en-US" altLang="zh-CN" baseline="0" smtClean="0"/>
              <a:t>below. </a:t>
            </a:r>
            <a:r>
              <a:rPr lang="en-US" altLang="zh-CN" baseline="0" dirty="0" smtClean="0"/>
              <a:t>The topology of this network is predefined, but there connections weights need to be trained, and they are called the parameters of this neural network model.</a:t>
            </a:r>
          </a:p>
          <a:p>
            <a:endParaRPr lang="en-US" altLang="zh-CN" baseline="0" dirty="0" smtClean="0"/>
          </a:p>
          <a:p>
            <a:r>
              <a:rPr lang="en-US" altLang="zh-CN" baseline="0" dirty="0" smtClean="0"/>
              <a:t>(HIT) We can learn these parameters from training data, using machine learning. For each training image, we do a forward pass, calculate the predicted labels, compare it will the true label, and then do a backward pass to adjust the connection weights.</a:t>
            </a:r>
          </a:p>
          <a:p>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a:t>
            </a:fld>
            <a:endParaRPr lang="en-US" altLang="zh-CN"/>
          </a:p>
        </p:txBody>
      </p:sp>
    </p:spTree>
    <p:extLst>
      <p:ext uri="{BB962C8B-B14F-4D97-AF65-F5344CB8AC3E}">
        <p14:creationId xmlns="" xmlns:p14="http://schemas.microsoft.com/office/powerpoint/2010/main" val="1569103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now, some data is pinned</a:t>
            </a:r>
            <a:r>
              <a:rPr lang="en-US" baseline="0" dirty="0" smtClean="0"/>
              <a:t> in GPU memory, and some data is still in CPU memory. </a:t>
            </a:r>
            <a:r>
              <a:rPr lang="en-US" dirty="0" smtClean="0"/>
              <a:t>When the</a:t>
            </a:r>
            <a:r>
              <a:rPr lang="en-US" baseline="0" dirty="0" smtClean="0"/>
              <a:t> </a:t>
            </a:r>
            <a:r>
              <a:rPr lang="en-US" dirty="0" smtClean="0"/>
              <a:t>data is in CPU memory, we need to perform expensive data movement </a:t>
            </a:r>
            <a:r>
              <a:rPr lang="en-US" baseline="0" dirty="0" smtClean="0"/>
              <a:t>to access the data in CPU memory.</a:t>
            </a:r>
          </a:p>
          <a:p>
            <a:endParaRPr lang="en-US" baseline="0" dirty="0" smtClean="0"/>
          </a:p>
          <a:p>
            <a:r>
              <a:rPr lang="en-US" baseline="0" dirty="0" smtClean="0"/>
              <a:t>In order not to stall the useful computation work of the application, </a:t>
            </a:r>
            <a:r>
              <a:rPr lang="en-US" baseline="0" dirty="0" err="1" smtClean="0"/>
              <a:t>GeePS</a:t>
            </a:r>
            <a:r>
              <a:rPr lang="en-US" baseline="0" dirty="0" smtClean="0"/>
              <a:t> is able to perform the data access in the background. Here’s how we do that. We have two background threads. The allocator thread performs the read and pre-update operations, and the </a:t>
            </a:r>
            <a:r>
              <a:rPr lang="en-US" baseline="0" dirty="0" err="1" smtClean="0"/>
              <a:t>reclaimer</a:t>
            </a:r>
            <a:r>
              <a:rPr lang="en-US" baseline="0" dirty="0" smtClean="0"/>
              <a:t> thread performs the post-read and update operations. This design allows us to overlap data movement with computation.</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30</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using </a:t>
            </a:r>
            <a:r>
              <a:rPr lang="en-US" dirty="0" err="1" smtClean="0"/>
              <a:t>GeePS</a:t>
            </a:r>
            <a:r>
              <a:rPr lang="en-US" dirty="0" smtClean="0"/>
              <a:t>,</a:t>
            </a:r>
            <a:r>
              <a:rPr lang="en-US" baseline="0" dirty="0" smtClean="0"/>
              <a:t> we can handle problems that do not fit in GPU memory by maintaining the GPU memory as a cache.</a:t>
            </a:r>
          </a:p>
          <a:p>
            <a:endParaRPr lang="en-US" baseline="0" dirty="0" smtClean="0"/>
          </a:p>
          <a:p>
            <a:r>
              <a:rPr lang="en-US" baseline="0" dirty="0" smtClean="0"/>
              <a:t>Next, I will show you our experiment results.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use a cluster of GPU machines, each has 5 gigabytes of GPU memory. </a:t>
            </a:r>
          </a:p>
          <a:p>
            <a:endParaRPr lang="en-US" baseline="0" dirty="0" smtClean="0"/>
          </a:p>
          <a:p>
            <a:r>
              <a:rPr lang="en-US" baseline="0" dirty="0" smtClean="0"/>
              <a:t>We use an existing single machine deep learning implementation, called </a:t>
            </a:r>
            <a:r>
              <a:rPr lang="en-US" baseline="0" dirty="0" err="1" smtClean="0"/>
              <a:t>Caffe</a:t>
            </a:r>
            <a:r>
              <a:rPr lang="en-US" baseline="0" dirty="0" smtClean="0"/>
              <a:t>. And we use </a:t>
            </a:r>
            <a:r>
              <a:rPr lang="en-US" baseline="0" dirty="0" err="1" smtClean="0"/>
              <a:t>GeePS</a:t>
            </a:r>
            <a:r>
              <a:rPr lang="en-US" baseline="0" dirty="0" smtClean="0"/>
              <a:t> to store both the parameter data and local data for </a:t>
            </a:r>
            <a:r>
              <a:rPr lang="en-US" baseline="0" dirty="0" err="1" smtClean="0"/>
              <a:t>Caffe</a:t>
            </a:r>
            <a:r>
              <a:rPr lang="en-US" baseline="0" dirty="0" smtClean="0"/>
              <a:t>.</a:t>
            </a:r>
          </a:p>
          <a:p>
            <a:endParaRPr lang="en-US" baseline="0" dirty="0" smtClean="0"/>
          </a:p>
          <a:p>
            <a:r>
              <a:rPr lang="en-US" baseline="0" dirty="0" smtClean="0"/>
              <a:t>We run the image classification task, using the full </a:t>
            </a:r>
            <a:r>
              <a:rPr lang="en-US" baseline="0" dirty="0" err="1" smtClean="0"/>
              <a:t>ImageNet</a:t>
            </a:r>
            <a:r>
              <a:rPr lang="en-US" baseline="0" dirty="0" smtClean="0"/>
              <a:t> dataset, with 14 million  images labeled into 22 thousand classes.</a:t>
            </a:r>
          </a:p>
          <a:p>
            <a:endParaRPr lang="en-US" baseline="0" dirty="0" smtClean="0"/>
          </a:p>
          <a:p>
            <a:r>
              <a:rPr lang="en-US" baseline="0" dirty="0" smtClean="0"/>
              <a:t>The neural network we use has 25 layers and 2.4 billion connections. We try to use the same neural network as the </a:t>
            </a:r>
            <a:r>
              <a:rPr lang="en-US" baseline="0" dirty="0" err="1" smtClean="0"/>
              <a:t>ProjectAdam</a:t>
            </a:r>
            <a:r>
              <a:rPr lang="en-US" baseline="0" dirty="0" smtClean="0"/>
              <a:t> paper used. But we are not able to get all the details of their network. But at least, the network that we use has the same number of layers and same number of connections as the one </a:t>
            </a:r>
            <a:r>
              <a:rPr lang="en-US" baseline="0" dirty="0" err="1" smtClean="0"/>
              <a:t>ProjectAdam</a:t>
            </a:r>
            <a:r>
              <a:rPr lang="en-US" baseline="0" dirty="0" smtClean="0"/>
              <a:t> uses. So at least the training throughput is relevant.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32</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compare our</a:t>
            </a:r>
            <a:r>
              <a:rPr lang="en-US" baseline="0" dirty="0" smtClean="0"/>
              <a:t> performance with three classes of systems.</a:t>
            </a:r>
          </a:p>
          <a:p>
            <a:endParaRPr lang="en-US" baseline="0" dirty="0" smtClean="0"/>
          </a:p>
          <a:p>
            <a:r>
              <a:rPr lang="en-US" baseline="0" dirty="0" smtClean="0"/>
              <a:t>First, we compare with the original unmodified </a:t>
            </a:r>
            <a:r>
              <a:rPr lang="en-US" baseline="0" dirty="0" err="1" smtClean="0"/>
              <a:t>Caffe</a:t>
            </a:r>
            <a:r>
              <a:rPr lang="en-US" baseline="0" dirty="0" smtClean="0"/>
              <a:t>.</a:t>
            </a:r>
          </a:p>
          <a:p>
            <a:endParaRPr lang="en-US" baseline="0" dirty="0" smtClean="0"/>
          </a:p>
          <a:p>
            <a:r>
              <a:rPr lang="en-US" baseline="0" dirty="0" smtClean="0"/>
              <a:t>Second, we use a CPU-based parameter server </a:t>
            </a:r>
            <a:r>
              <a:rPr lang="en-US" baseline="0" dirty="0" err="1" smtClean="0"/>
              <a:t>IterStore</a:t>
            </a:r>
            <a:r>
              <a:rPr lang="en-US" baseline="0" dirty="0" smtClean="0"/>
              <a:t>. </a:t>
            </a:r>
          </a:p>
          <a:p>
            <a:endParaRPr lang="en-US" baseline="0" dirty="0" smtClean="0"/>
          </a:p>
          <a:p>
            <a:r>
              <a:rPr lang="en-US" baseline="0" dirty="0" smtClean="0"/>
              <a:t>Third, we compare with the reported numbers of </a:t>
            </a:r>
            <a:r>
              <a:rPr lang="en-US" baseline="0" dirty="0" err="1" smtClean="0"/>
              <a:t>ProjectAdam</a:t>
            </a:r>
            <a:r>
              <a:rPr lang="en-US" baseline="0" dirty="0" smtClean="0"/>
              <a:t> from their OSDI paper. The </a:t>
            </a:r>
            <a:r>
              <a:rPr lang="en-US" baseline="0" dirty="0" err="1" smtClean="0"/>
              <a:t>ProjectAdam</a:t>
            </a:r>
            <a:r>
              <a:rPr lang="en-US" baseline="0" dirty="0" smtClean="0"/>
              <a:t> system uses CPU workers and CPU parameter servers.</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33</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first compare the training throughput.</a:t>
            </a:r>
            <a:r>
              <a:rPr lang="en-US" baseline="0" dirty="0" smtClean="0"/>
              <a:t> The Y axis is the number of images that we can train in one second, and the X axis is the number of machines we use.</a:t>
            </a:r>
          </a:p>
          <a:p>
            <a:endParaRPr lang="en-US" baseline="0" dirty="0" smtClean="0"/>
          </a:p>
          <a:p>
            <a:r>
              <a:rPr lang="en-US" baseline="0" dirty="0" smtClean="0"/>
              <a:t>When we use one machine, </a:t>
            </a:r>
            <a:r>
              <a:rPr lang="en-US" baseline="0" dirty="0" err="1" smtClean="0"/>
              <a:t>GeePS</a:t>
            </a:r>
            <a:r>
              <a:rPr lang="en-US" baseline="0" dirty="0" smtClean="0"/>
              <a:t> is slightly slower than </a:t>
            </a:r>
            <a:r>
              <a:rPr lang="en-US" baseline="0" dirty="0" err="1" smtClean="0"/>
              <a:t>Caffe</a:t>
            </a:r>
            <a:r>
              <a:rPr lang="en-US" baseline="0" dirty="0" smtClean="0"/>
              <a:t>, because it has some initial overhead of storing data in the parameter server.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we use more machines, </a:t>
            </a:r>
            <a:r>
              <a:rPr lang="en-US" dirty="0" err="1" smtClean="0"/>
              <a:t>GeePS</a:t>
            </a:r>
            <a:r>
              <a:rPr lang="en-US" dirty="0" smtClean="0"/>
              <a:t> scales almost linearly.</a:t>
            </a:r>
            <a:r>
              <a:rPr lang="en-US" baseline="0" dirty="0" smtClean="0"/>
              <a:t> The dash line here is the idea line. When we use 16 machines, </a:t>
            </a:r>
            <a:r>
              <a:rPr lang="en-US" baseline="0" dirty="0" err="1" smtClean="0"/>
              <a:t>GeePS</a:t>
            </a:r>
            <a:r>
              <a:rPr lang="en-US" baseline="0" dirty="0" smtClean="0"/>
              <a:t> runs 14 times faster than its own single machine setup, and nearly 10 times faster than </a:t>
            </a:r>
            <a:r>
              <a:rPr lang="en-US" baseline="0" dirty="0" err="1" smtClean="0"/>
              <a:t>Caffe</a:t>
            </a:r>
            <a:r>
              <a:rPr lang="en-US" baseline="0" dirty="0" smtClean="0"/>
              <a:t>, the optimized single machine system.</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35</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 we compare to </a:t>
            </a:r>
            <a:r>
              <a:rPr lang="en-US" dirty="0" err="1" smtClean="0"/>
              <a:t>IterStore</a:t>
            </a:r>
            <a:r>
              <a:rPr lang="en-US" dirty="0" smtClean="0"/>
              <a:t>,</a:t>
            </a:r>
            <a:r>
              <a:rPr lang="en-US" baseline="0" dirty="0" smtClean="0"/>
              <a:t> the CPU-based parameter server, </a:t>
            </a:r>
            <a:r>
              <a:rPr lang="en-US" baseline="0" dirty="0" err="1" smtClean="0"/>
              <a:t>GeePS</a:t>
            </a:r>
            <a:r>
              <a:rPr lang="en-US" baseline="0" dirty="0" smtClean="0"/>
              <a:t> is about 2 times faster.</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36</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 we compare with</a:t>
            </a:r>
            <a:r>
              <a:rPr lang="en-US" baseline="0" dirty="0" smtClean="0"/>
              <a:t> the reported numbers of </a:t>
            </a:r>
            <a:r>
              <a:rPr lang="en-US" dirty="0" err="1" smtClean="0"/>
              <a:t>ProjectAdam</a:t>
            </a:r>
            <a:r>
              <a:rPr lang="en-US" dirty="0" smtClean="0"/>
              <a:t>.</a:t>
            </a:r>
          </a:p>
          <a:p>
            <a:endParaRPr lang="en-US" dirty="0" smtClean="0"/>
          </a:p>
          <a:p>
            <a:r>
              <a:rPr lang="en-US" dirty="0" smtClean="0"/>
              <a:t>They</a:t>
            </a:r>
            <a:r>
              <a:rPr lang="en-US" baseline="0" dirty="0" smtClean="0"/>
              <a:t> report that they train about 300 images per second using a hundred and eight machines, while </a:t>
            </a:r>
            <a:r>
              <a:rPr lang="en-US" baseline="0" dirty="0" err="1" smtClean="0"/>
              <a:t>GeePS</a:t>
            </a:r>
            <a:r>
              <a:rPr lang="en-US" baseline="0" dirty="0" smtClean="0"/>
              <a:t> needs just a little more than four machines to reach the same throughput.</a:t>
            </a:r>
          </a:p>
          <a:p>
            <a:endParaRPr lang="en-US" baseline="0" dirty="0" smtClean="0"/>
          </a:p>
          <a:p>
            <a:r>
              <a:rPr lang="en-US" baseline="0" dirty="0" smtClean="0"/>
              <a:t>That is because we use GPUs, and the computation runs much faster on GPUs.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37</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throughput</a:t>
            </a:r>
            <a:r>
              <a:rPr lang="en-US" baseline="0" dirty="0" smtClean="0"/>
              <a:t> scales pretty well. But the throughput itself doesn’t say how good we speed up machine learning. The real measure is how quickly you can move toward good solution.</a:t>
            </a:r>
            <a:endParaRPr lang="en-US" dirty="0" smtClean="0"/>
          </a:p>
          <a:p>
            <a:r>
              <a:rPr lang="en-US" dirty="0" smtClean="0"/>
              <a:t>So,</a:t>
            </a:r>
            <a:r>
              <a:rPr lang="en-US" baseline="0" dirty="0" smtClean="0"/>
              <a:t> we compare the classification accuracies. The Y axis here shows the classification accuracy. It is defined as the fraction of the testing images that are correctly labeled by the model. The X axis is the run time.</a:t>
            </a:r>
          </a:p>
          <a:p>
            <a:endParaRPr lang="en-US" baseline="0" dirty="0" smtClean="0"/>
          </a:p>
          <a:p>
            <a:r>
              <a:rPr lang="en-US" baseline="0" dirty="0" smtClean="0"/>
              <a:t>We run </a:t>
            </a:r>
            <a:r>
              <a:rPr lang="en-US" baseline="0" dirty="0" err="1" smtClean="0"/>
              <a:t>GeePS</a:t>
            </a:r>
            <a:r>
              <a:rPr lang="en-US" baseline="0" dirty="0" smtClean="0"/>
              <a:t> on 8 machine, and </a:t>
            </a:r>
            <a:r>
              <a:rPr lang="en-US" baseline="0" dirty="0" err="1" smtClean="0"/>
              <a:t>Caffe</a:t>
            </a:r>
            <a:r>
              <a:rPr lang="en-US" baseline="0" dirty="0" smtClean="0"/>
              <a:t> on one machine. To compare the performance, we compare how long does each of them take to reach the same accuracy, which is 5 percent here.</a:t>
            </a:r>
          </a:p>
          <a:p>
            <a:endParaRPr lang="en-US" baseline="0" dirty="0" smtClean="0"/>
          </a:p>
          <a:p>
            <a:r>
              <a:rPr lang="en-US" baseline="0" dirty="0" err="1" smtClean="0"/>
              <a:t>Caffe</a:t>
            </a:r>
            <a:r>
              <a:rPr lang="en-US" baseline="0" dirty="0" smtClean="0"/>
              <a:t> needs 12 hours, while </a:t>
            </a:r>
            <a:r>
              <a:rPr lang="en-US" baseline="0" dirty="0" err="1" smtClean="0"/>
              <a:t>GeePS</a:t>
            </a:r>
            <a:r>
              <a:rPr lang="en-US" baseline="0" dirty="0" smtClean="0"/>
              <a:t> needs only 3 hours. It is about 4 times speedup. </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38</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ProjectAdam</a:t>
            </a:r>
            <a:r>
              <a:rPr lang="en-US" dirty="0" smtClean="0"/>
              <a:t> paper reports that they get</a:t>
            </a:r>
            <a:r>
              <a:rPr lang="en-US" baseline="0" dirty="0" smtClean="0"/>
              <a:t> 13.6 percent accuracy in one day using 58 machines. </a:t>
            </a:r>
            <a:r>
              <a:rPr lang="en-US" baseline="0" dirty="0" err="1" smtClean="0"/>
              <a:t>GeePS</a:t>
            </a:r>
            <a:r>
              <a:rPr lang="en-US" baseline="0" dirty="0" smtClean="0"/>
              <a:t> spends only 12 hours using 8 machines, because the computation runs much faster on GPUs.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Because we might have millions of training images, we want the model training to be parallelized over multiple machines. To do that, we can partition the training data, and each worker trains the model on just one partition of the data.</a:t>
            </a:r>
          </a:p>
          <a:p>
            <a:endParaRPr lang="en-US" altLang="zh-CN" baseline="0" dirty="0" smtClean="0"/>
          </a:p>
          <a:p>
            <a:r>
              <a:rPr lang="en-US" altLang="zh-CN" baseline="0" dirty="0" smtClean="0"/>
              <a:t>(HIT) Because they train the same model, they will share the model parameters. The workers will need to read and update the shared model parameters concurrently.</a:t>
            </a:r>
          </a:p>
          <a:p>
            <a:endParaRPr lang="en-US" altLang="zh-CN" baseline="0" dirty="0" smtClean="0"/>
          </a:p>
          <a:p>
            <a:r>
              <a:rPr lang="en-US" altLang="zh-CN" baseline="0" dirty="0" smtClean="0"/>
              <a:t>(HIT) To make it easy for the machine learning people, people are building systems called parameter servers to manage these shared model parameters for machine learning applications. If you remember the talks earlier this morning about the parameter servers and my talks in previous years on parameter servers. Yes, that’s the parameter server.</a:t>
            </a:r>
          </a:p>
          <a:p>
            <a:endParaRPr lang="en-US" altLang="zh-CN" baseline="0" dirty="0" smtClean="0"/>
          </a:p>
          <a:p>
            <a:r>
              <a:rPr lang="en-US" altLang="zh-CN" baseline="0" dirty="0" smtClean="0"/>
              <a:t>(HIT) In this work, we design a parameter server that is specialized for GPUs.</a:t>
            </a:r>
          </a:p>
          <a:p>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a:t>
            </a:fld>
            <a:endParaRPr lang="en-US" altLang="zh-CN"/>
          </a:p>
        </p:txBody>
      </p:sp>
    </p:spTree>
    <p:extLst>
      <p:ext uri="{BB962C8B-B14F-4D97-AF65-F5344CB8AC3E}">
        <p14:creationId xmlns="" xmlns:p14="http://schemas.microsoft.com/office/powerpoint/2010/main" val="15691036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US" dirty="0" smtClean="0"/>
              <a:t>Next, I will show how well can we manage the GPU memory. The memory usage graph of this neural network is the same as the one I have shown before. And I will use the memory management policy</a:t>
            </a:r>
            <a:r>
              <a:rPr lang="en-US" baseline="0" dirty="0" smtClean="0"/>
              <a:t> that I described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40</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measure</a:t>
            </a:r>
            <a:r>
              <a:rPr lang="en-US" baseline="0" dirty="0" smtClean="0"/>
              <a:t> the image training throughput when we assign different amount of GPU memory for </a:t>
            </a:r>
            <a:r>
              <a:rPr lang="en-US" baseline="0" dirty="0" err="1" smtClean="0"/>
              <a:t>GeePS</a:t>
            </a:r>
            <a:r>
              <a:rPr lang="en-US" baseline="0" dirty="0" smtClean="0"/>
              <a:t> to use. The X axis here is the GPU memory budget, and the Y axis is the throughput. The rightmost point is when everything is in GPU memory. The leftmost point is the case we store all parameter data and local data in CPU memory, and we make the buffer pool twice the size as the peak memory usage for double buffering. </a:t>
            </a:r>
          </a:p>
          <a:p>
            <a:endParaRPr lang="en-US" baseline="0" dirty="0" smtClean="0"/>
          </a:p>
          <a:p>
            <a:r>
              <a:rPr lang="en-US" baseline="0" dirty="0" smtClean="0"/>
              <a:t>Comparing these two points, we get about 90 percent of the throughput when we use only 40 percent of the GPU memory.</a:t>
            </a:r>
          </a:p>
          <a:p>
            <a:endParaRPr lang="en-US" baseline="0" dirty="0" smtClean="0"/>
          </a:p>
          <a:p>
            <a:r>
              <a:rPr lang="en-US" baseline="0" dirty="0" smtClean="0"/>
              <a:t>This result means that we can do 2.5 times bigger problems using </a:t>
            </a:r>
            <a:r>
              <a:rPr lang="en-US" baseline="0" dirty="0" err="1" smtClean="0"/>
              <a:t>GeePS</a:t>
            </a:r>
            <a:r>
              <a:rPr lang="en-US" baseline="0" dirty="0" smtClean="0"/>
              <a:t>, with little overhead.</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41</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conclusion, we design a GPU-based</a:t>
            </a:r>
            <a:r>
              <a:rPr lang="en-US" baseline="0" dirty="0" smtClean="0"/>
              <a:t> parameter server for GPU machine learning applications.</a:t>
            </a:r>
          </a:p>
          <a:p>
            <a:endParaRPr lang="en-US" baseline="0" dirty="0" smtClean="0"/>
          </a:p>
          <a:p>
            <a:r>
              <a:rPr lang="en-US" baseline="0" dirty="0" smtClean="0"/>
              <a:t>It provides about 10 times throughput speedup using 16 machines, and is about 2 times faster than a CPU-based parameter server.</a:t>
            </a:r>
          </a:p>
          <a:p>
            <a:endParaRPr lang="en-US" baseline="0" dirty="0" smtClean="0"/>
          </a:p>
          <a:p>
            <a:r>
              <a:rPr lang="en-US" baseline="0" dirty="0" smtClean="0"/>
              <a:t>It is able to efficiently manage the limited GPU memory, by </a:t>
            </a:r>
            <a:r>
              <a:rPr lang="en-US" dirty="0" smtClean="0"/>
              <a:t>managing all GPU memory inside </a:t>
            </a:r>
            <a:r>
              <a:rPr lang="en-US" dirty="0" err="1" smtClean="0"/>
              <a:t>GeePS</a:t>
            </a:r>
            <a:r>
              <a:rPr lang="en-US" dirty="0" smtClean="0"/>
              <a:t> </a:t>
            </a:r>
            <a:r>
              <a:rPr lang="en-US" baseline="0" dirty="0" smtClean="0"/>
              <a:t>and swapping data to CPU memory if necessary. When we put data in CPU memory, it can get handle 2.5 times larger problems with low overhead.</a:t>
            </a:r>
          </a:p>
          <a:p>
            <a:endParaRPr lang="en-US" dirty="0" smtClean="0"/>
          </a:p>
          <a:p>
            <a:r>
              <a:rPr lang="en-US" dirty="0" smtClean="0"/>
              <a:t>All while, it maintains an</a:t>
            </a:r>
            <a:r>
              <a:rPr lang="en-US" baseline="0" dirty="0" smtClean="0"/>
              <a:t> easy-to-use data parallel parameter server model.</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42</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45</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To address this problem, </a:t>
            </a:r>
            <a:r>
              <a:rPr lang="en-US" baseline="0" dirty="0" err="1" smtClean="0"/>
              <a:t>GeePS</a:t>
            </a:r>
            <a:r>
              <a:rPr lang="en-US" baseline="0" dirty="0" smtClean="0"/>
              <a:t> is able to swap data to CPU memory when necessary.</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outline of my talk.</a:t>
            </a:r>
          </a:p>
          <a:p>
            <a:endParaRPr lang="en-US" dirty="0" smtClean="0"/>
          </a:p>
          <a:p>
            <a:r>
              <a:rPr lang="en-US" dirty="0" smtClean="0"/>
              <a:t>I will first talk about the background of deep learning using GPUs</a:t>
            </a:r>
            <a:r>
              <a:rPr lang="en-US" baseline="0" dirty="0" smtClean="0"/>
              <a:t> and a most straightforward way of making it parallel, using the traditional parameter server.</a:t>
            </a:r>
          </a:p>
          <a:p>
            <a:endParaRPr lang="en-US" baseline="0" dirty="0" smtClean="0"/>
          </a:p>
          <a:p>
            <a:r>
              <a:rPr lang="en-US" baseline="0" dirty="0" smtClean="0"/>
              <a:t>Then, I will present our new system, </a:t>
            </a:r>
            <a:r>
              <a:rPr lang="en-US" baseline="0" dirty="0" err="1" smtClean="0"/>
              <a:t>GeePS</a:t>
            </a:r>
            <a:r>
              <a:rPr lang="en-US" baseline="0" dirty="0" smtClean="0"/>
              <a:t>. It is a parameter server specialized for GPUs.</a:t>
            </a:r>
          </a:p>
          <a:p>
            <a:endParaRPr lang="en-US" baseline="0" dirty="0" smtClean="0"/>
          </a:p>
          <a:p>
            <a:r>
              <a:rPr lang="en-US" baseline="0" dirty="0" smtClean="0"/>
              <a:t>Finally, I will show you our experiment results.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8" charset="0"/>
                <a:ea typeface="+mn-ea"/>
                <a:cs typeface="+mn-cs"/>
              </a:rPr>
              <a:t>People often train neural networks on GPUs. </a:t>
            </a:r>
            <a:r>
              <a:rPr lang="en-US" dirty="0" smtClean="0"/>
              <a:t>I will first give some backgrounds on GPUs, and I will start with a machine with no GPUs. (POINT) So here, we have some CPU cores, (HIT) and we have a DRAM</a:t>
            </a:r>
            <a:r>
              <a:rPr lang="en-US" baseline="0" dirty="0" smtClean="0"/>
              <a:t> that can be accessed by the CPUs. (HIT) The machine has a NIC that connects to the network (HIT) and has some persistent storage.</a:t>
            </a:r>
          </a:p>
          <a:p>
            <a:endParaRPr lang="en-US" baseline="0" dirty="0" smtClean="0"/>
          </a:p>
          <a:p>
            <a:r>
              <a:rPr lang="en-US" baseline="0" dirty="0" smtClean="0"/>
              <a:t>(HIT) Then, here is the GPU device. It is a separate device. (HIT)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GPU device has a</a:t>
            </a:r>
            <a:r>
              <a:rPr lang="en-US" baseline="0" dirty="0" smtClean="0"/>
              <a:t> lot of small cores, and these cores do computations in a single instruction multiple data fashion. So it has potential for large speedups, but we want to use them carefully.</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One of the limitations of GPU computation is that the GPU cores can only accesses a small piece of separate device memory, and we call it GPU memory. The GPU memory is quite small, only a few gigabytes. We can copy data between GPU memory and CPU memory, but it is very expensive.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8" charset="0"/>
                <a:ea typeface="+mn-ea"/>
                <a:cs typeface="+mn-cs"/>
              </a:rPr>
              <a:t>(POINT) Then I will show you </a:t>
            </a:r>
            <a:r>
              <a:rPr lang="en-US" baseline="0" dirty="0" smtClean="0"/>
              <a:t>the basic architecture of a GPU machine learning program. Here we have a piece of CPU memory, and a piece of GPU memory. The GPU memory is much smaller than CPU memory. We have a file that stores input training data.</a:t>
            </a:r>
          </a:p>
          <a:p>
            <a:endParaRPr lang="en-US" baseline="0" dirty="0" smtClean="0"/>
          </a:p>
          <a:p>
            <a:r>
              <a:rPr lang="en-US" baseline="0" dirty="0" smtClean="0"/>
              <a:t>(HIT) The input data can only be read to the CPU memory, and then copied to the GPU memory.</a:t>
            </a:r>
          </a:p>
          <a:p>
            <a:r>
              <a:rPr lang="en-US" baseline="0" dirty="0" smtClean="0"/>
              <a:t>Because the input data is quite large, each time we just train on a small batch of the input data, and then we train the next batch. This is called mini-batching.</a:t>
            </a:r>
          </a:p>
          <a:p>
            <a:endParaRPr lang="en-US" baseline="0" dirty="0" smtClean="0"/>
          </a:p>
          <a:p>
            <a:r>
              <a:rPr lang="en-US" baseline="0" dirty="0" smtClean="0"/>
              <a:t>(HIT) We store the model parameter values in GPU memory,</a:t>
            </a:r>
          </a:p>
          <a:p>
            <a:endParaRPr lang="en-US" baseline="0" dirty="0" smtClean="0"/>
          </a:p>
          <a:p>
            <a:r>
              <a:rPr lang="en-US" baseline="0" dirty="0" smtClean="0"/>
              <a:t>(HIT) and it also has some intermediate states, essentially the states of the neurons.</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latin typeface="Arial" charset="0"/>
            </a:endParaRPr>
          </a:p>
        </p:txBody>
      </p:sp>
      <p:sp>
        <p:nvSpPr>
          <p:cNvPr id="5" name="Line 6"/>
          <p:cNvSpPr>
            <a:spLocks noChangeShapeType="1"/>
          </p:cNvSpPr>
          <p:nvPr/>
        </p:nvSpPr>
        <p:spPr bwMode="auto">
          <a:xfrm>
            <a:off x="465138" y="6330950"/>
            <a:ext cx="8229600" cy="0"/>
          </a:xfrm>
          <a:prstGeom prst="line">
            <a:avLst/>
          </a:prstGeom>
          <a:noFill/>
          <a:ln w="44450" cmpd="thickThin">
            <a:solidFill>
              <a:srgbClr val="336699"/>
            </a:solidFill>
            <a:round/>
            <a:headEnd/>
            <a:tailEnd/>
          </a:ln>
          <a:effectLst/>
        </p:spPr>
        <p:txBody>
          <a:bodyPr/>
          <a:lstStyle/>
          <a:p>
            <a:pPr>
              <a:defRPr/>
            </a:pPr>
            <a:endParaRPr lang="en-US">
              <a:latin typeface="Arial" charset="0"/>
            </a:endParaRPr>
          </a:p>
        </p:txBody>
      </p:sp>
      <p:pic>
        <p:nvPicPr>
          <p:cNvPr id="6" name="Picture 13" descr="mark_pdl_l_blue"/>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73075" y="5905500"/>
            <a:ext cx="1614488" cy="39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5613" y="2286000"/>
            <a:ext cx="8226425" cy="11430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393700"/>
          </a:xfrm>
        </p:spPr>
        <p:txBody>
          <a:bodyPr/>
          <a:lstStyle>
            <a:lvl1pPr marL="0" indent="0" algn="ctr">
              <a:defRPr sz="3200"/>
            </a:lvl1pPr>
          </a:lstStyle>
          <a:p>
            <a:endParaRPr lang="en-US"/>
          </a:p>
          <a:p>
            <a:endParaRPr lang="en-US"/>
          </a:p>
        </p:txBody>
      </p:sp>
    </p:spTree>
    <p:extLst>
      <p:ext uri="{BB962C8B-B14F-4D97-AF65-F5344CB8AC3E}">
        <p14:creationId xmlns="" xmlns:p14="http://schemas.microsoft.com/office/powerpoint/2010/main" val="265411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26FABFE5-344B-4CF9-AC8C-0C19B6FC89D1}" type="datetime6">
              <a:rPr lang="en-US" altLang="en-US"/>
              <a:pPr/>
              <a:t>October 15</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7A512791-7C7E-4365-8FAC-3025A5C02E4E}" type="slidenum">
              <a:rPr lang="en-US" altLang="en-US"/>
              <a:pPr/>
              <a:t>‹#›</a:t>
            </a:fld>
            <a:endParaRPr lang="en-US" altLang="en-US" sz="1600"/>
          </a:p>
        </p:txBody>
      </p:sp>
    </p:spTree>
    <p:extLst>
      <p:ext uri="{BB962C8B-B14F-4D97-AF65-F5344CB8AC3E}">
        <p14:creationId xmlns="" xmlns:p14="http://schemas.microsoft.com/office/powerpoint/2010/main" val="290123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4DA95375-93BA-4E6C-A55F-C20C8FEF423F}" type="datetime6">
              <a:rPr lang="en-US" altLang="en-US"/>
              <a:pPr/>
              <a:t>October 15</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5A014CA0-BFD9-45BF-8E29-EA560342A073}" type="slidenum">
              <a:rPr lang="en-US" altLang="en-US"/>
              <a:pPr/>
              <a:t>‹#›</a:t>
            </a:fld>
            <a:endParaRPr lang="en-US" altLang="en-US" sz="1600"/>
          </a:p>
        </p:txBody>
      </p:sp>
    </p:spTree>
    <p:extLst>
      <p:ext uri="{BB962C8B-B14F-4D97-AF65-F5344CB8AC3E}">
        <p14:creationId xmlns="" xmlns:p14="http://schemas.microsoft.com/office/powerpoint/2010/main" val="101325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9550"/>
            <a:ext cx="2286000" cy="554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9550"/>
            <a:ext cx="6705600" cy="554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1B2C3508-E53E-48BD-90C0-A443A014A53E}" type="datetime6">
              <a:rPr lang="en-US" altLang="en-US"/>
              <a:pPr/>
              <a:t>October 15</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491CA98A-E499-419A-A0C2-C6FE6397E1B7}" type="slidenum">
              <a:rPr lang="en-US" altLang="en-US"/>
              <a:pPr/>
              <a:t>‹#›</a:t>
            </a:fld>
            <a:endParaRPr lang="en-US" altLang="en-US" sz="1600"/>
          </a:p>
        </p:txBody>
      </p:sp>
    </p:spTree>
    <p:extLst>
      <p:ext uri="{BB962C8B-B14F-4D97-AF65-F5344CB8AC3E}">
        <p14:creationId xmlns="" xmlns:p14="http://schemas.microsoft.com/office/powerpoint/2010/main" val="38904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dirty="0" smtClean="0"/>
              <a:t>   Henggang Cui  © </a:t>
            </a:r>
            <a:fld id="{65FB4CC8-47B7-48C4-A12B-51BD15B375A6}" type="datetime6">
              <a:rPr lang="en-US" altLang="en-US" smtClean="0"/>
              <a:pPr/>
              <a:t>October 15</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76A2BE87-923C-4A5F-8547-3634F8E0B8FF}" type="slidenum">
              <a:rPr lang="en-US" altLang="en-US"/>
              <a:pPr/>
              <a:t>‹#›</a:t>
            </a:fld>
            <a:endParaRPr lang="en-US" altLang="en-US" sz="1600"/>
          </a:p>
        </p:txBody>
      </p:sp>
    </p:spTree>
    <p:extLst>
      <p:ext uri="{BB962C8B-B14F-4D97-AF65-F5344CB8AC3E}">
        <p14:creationId xmlns="" xmlns:p14="http://schemas.microsoft.com/office/powerpoint/2010/main" val="1280517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dirty="0" smtClean="0"/>
              <a:t>   Henggang Cui  © </a:t>
            </a:r>
            <a:fld id="{65FB4CC8-47B7-48C4-A12B-51BD15B375A6}" type="datetime6">
              <a:rPr lang="en-US" altLang="en-US" smtClean="0"/>
              <a:pPr/>
              <a:t>October 15</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76A2BE87-923C-4A5F-8547-3634F8E0B8FF}" type="slidenum">
              <a:rPr lang="en-US" altLang="en-US"/>
              <a:pPr/>
              <a:t>‹#›</a:t>
            </a:fld>
            <a:endParaRPr lang="en-US" altLang="en-US" sz="1600"/>
          </a:p>
        </p:txBody>
      </p:sp>
      <p:sp>
        <p:nvSpPr>
          <p:cNvPr id="7" name="Rectangle 6"/>
          <p:cNvSpPr/>
          <p:nvPr userDrawn="1"/>
        </p:nvSpPr>
        <p:spPr bwMode="auto">
          <a:xfrm>
            <a:off x="228600" y="571578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1280517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A6ABA65C-AEB0-40EE-B92D-99CBD9EB692C}" type="datetime6">
              <a:rPr lang="en-US" altLang="en-US"/>
              <a:pPr/>
              <a:t>October 15</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179F748B-67A4-49B5-9453-6F229442C2C5}" type="slidenum">
              <a:rPr lang="en-US" altLang="en-US"/>
              <a:pPr/>
              <a:t>‹#›</a:t>
            </a:fld>
            <a:endParaRPr lang="en-US" altLang="en-US" sz="1600"/>
          </a:p>
        </p:txBody>
      </p:sp>
    </p:spTree>
    <p:extLst>
      <p:ext uri="{BB962C8B-B14F-4D97-AF65-F5344CB8AC3E}">
        <p14:creationId xmlns="" xmlns:p14="http://schemas.microsoft.com/office/powerpoint/2010/main" val="203873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3C26A6B5-FFBA-424D-AC86-3B75202750A7}" type="datetime6">
              <a:rPr lang="en-US" altLang="en-US"/>
              <a:pPr/>
              <a:t>October 15</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0C9B60F0-43E1-4582-89B4-91F228B64DF0}" type="slidenum">
              <a:rPr lang="en-US" altLang="en-US"/>
              <a:pPr/>
              <a:t>‹#›</a:t>
            </a:fld>
            <a:endParaRPr lang="en-US" altLang="en-US" sz="1600"/>
          </a:p>
        </p:txBody>
      </p:sp>
    </p:spTree>
    <p:extLst>
      <p:ext uri="{BB962C8B-B14F-4D97-AF65-F5344CB8AC3E}">
        <p14:creationId xmlns="" xmlns:p14="http://schemas.microsoft.com/office/powerpoint/2010/main" val="86225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dt" sz="half" idx="10"/>
          </p:nvPr>
        </p:nvSpPr>
        <p:spPr>
          <a:ln/>
        </p:spPr>
        <p:txBody>
          <a:bodyPr/>
          <a:lstStyle>
            <a:lvl1pPr>
              <a:defRPr/>
            </a:lvl1pPr>
          </a:lstStyle>
          <a:p>
            <a:r>
              <a:rPr lang="en-US" altLang="en-US"/>
              <a:t>   &lt;your name here&gt;  © </a:t>
            </a:r>
            <a:fld id="{4F5F1029-84E0-44E9-9D87-8EE5E1A09C4A}" type="datetime6">
              <a:rPr lang="en-US" altLang="en-US"/>
              <a:pPr/>
              <a:t>October 15</a:t>
            </a:fld>
            <a:endParaRPr lang="en-US" altLang="en-US"/>
          </a:p>
        </p:txBody>
      </p:sp>
      <p:sp>
        <p:nvSpPr>
          <p:cNvPr id="8"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9" name="Rectangle 12"/>
          <p:cNvSpPr>
            <a:spLocks noGrp="1" noChangeArrowheads="1"/>
          </p:cNvSpPr>
          <p:nvPr>
            <p:ph type="sldNum" sz="quarter" idx="12"/>
          </p:nvPr>
        </p:nvSpPr>
        <p:spPr>
          <a:ln/>
        </p:spPr>
        <p:txBody>
          <a:bodyPr/>
          <a:lstStyle>
            <a:lvl1pPr>
              <a:defRPr/>
            </a:lvl1pPr>
          </a:lstStyle>
          <a:p>
            <a:fld id="{69BB89D0-18F0-482B-9409-2CD65655C3B8}" type="slidenum">
              <a:rPr lang="en-US" altLang="en-US"/>
              <a:pPr/>
              <a:t>‹#›</a:t>
            </a:fld>
            <a:endParaRPr lang="en-US" altLang="en-US" sz="1600"/>
          </a:p>
        </p:txBody>
      </p:sp>
    </p:spTree>
    <p:extLst>
      <p:ext uri="{BB962C8B-B14F-4D97-AF65-F5344CB8AC3E}">
        <p14:creationId xmlns="" xmlns:p14="http://schemas.microsoft.com/office/powerpoint/2010/main" val="106578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r>
              <a:rPr lang="en-US" altLang="en-US"/>
              <a:t>   &lt;your name here&gt;  © </a:t>
            </a:r>
            <a:fld id="{3CADE6A4-7687-4B6A-9C67-11849E3F63D9}" type="datetime6">
              <a:rPr lang="en-US" altLang="en-US"/>
              <a:pPr/>
              <a:t>October 15</a:t>
            </a:fld>
            <a:endParaRPr lang="en-US" altLang="en-US"/>
          </a:p>
        </p:txBody>
      </p:sp>
      <p:sp>
        <p:nvSpPr>
          <p:cNvPr id="4"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5" name="Rectangle 12"/>
          <p:cNvSpPr>
            <a:spLocks noGrp="1" noChangeArrowheads="1"/>
          </p:cNvSpPr>
          <p:nvPr>
            <p:ph type="sldNum" sz="quarter" idx="12"/>
          </p:nvPr>
        </p:nvSpPr>
        <p:spPr>
          <a:ln/>
        </p:spPr>
        <p:txBody>
          <a:bodyPr/>
          <a:lstStyle>
            <a:lvl1pPr>
              <a:defRPr/>
            </a:lvl1pPr>
          </a:lstStyle>
          <a:p>
            <a:fld id="{F8D31291-89CD-4C5C-96C5-C9E8575C316A}" type="slidenum">
              <a:rPr lang="en-US" altLang="en-US"/>
              <a:pPr/>
              <a:t>‹#›</a:t>
            </a:fld>
            <a:endParaRPr lang="en-US" altLang="en-US" sz="1600"/>
          </a:p>
        </p:txBody>
      </p:sp>
    </p:spTree>
    <p:extLst>
      <p:ext uri="{BB962C8B-B14F-4D97-AF65-F5344CB8AC3E}">
        <p14:creationId xmlns="" xmlns:p14="http://schemas.microsoft.com/office/powerpoint/2010/main" val="69083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en-US" altLang="en-US"/>
              <a:t>   &lt;your name here&gt;  © </a:t>
            </a:r>
            <a:fld id="{6B8402F8-8CE5-45D2-9D61-A70CD5F64D3A}" type="datetime6">
              <a:rPr lang="en-US" altLang="en-US"/>
              <a:pPr/>
              <a:t>October 15</a:t>
            </a:fld>
            <a:endParaRPr lang="en-US" altLang="en-US"/>
          </a:p>
        </p:txBody>
      </p:sp>
      <p:sp>
        <p:nvSpPr>
          <p:cNvPr id="3"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4" name="Rectangle 12"/>
          <p:cNvSpPr>
            <a:spLocks noGrp="1" noChangeArrowheads="1"/>
          </p:cNvSpPr>
          <p:nvPr>
            <p:ph type="sldNum" sz="quarter" idx="12"/>
          </p:nvPr>
        </p:nvSpPr>
        <p:spPr>
          <a:ln/>
        </p:spPr>
        <p:txBody>
          <a:bodyPr/>
          <a:lstStyle>
            <a:lvl1pPr>
              <a:defRPr/>
            </a:lvl1pPr>
          </a:lstStyle>
          <a:p>
            <a:fld id="{8FFE5795-B58F-49C1-BE4D-A28E56067563}" type="slidenum">
              <a:rPr lang="en-US" altLang="en-US"/>
              <a:pPr/>
              <a:t>‹#›</a:t>
            </a:fld>
            <a:endParaRPr lang="en-US" altLang="en-US" sz="1600"/>
          </a:p>
        </p:txBody>
      </p:sp>
    </p:spTree>
    <p:extLst>
      <p:ext uri="{BB962C8B-B14F-4D97-AF65-F5344CB8AC3E}">
        <p14:creationId xmlns="" xmlns:p14="http://schemas.microsoft.com/office/powerpoint/2010/main" val="159174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1AE83A56-2C53-4E8F-96B8-6EE929FEFB83}" type="datetime6">
              <a:rPr lang="en-US" altLang="en-US"/>
              <a:pPr/>
              <a:t>October 15</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FD0141A3-6620-4E43-BE01-BE6EFEC8FEED}" type="slidenum">
              <a:rPr lang="en-US" altLang="en-US"/>
              <a:pPr/>
              <a:t>‹#›</a:t>
            </a:fld>
            <a:endParaRPr lang="en-US" altLang="en-US" sz="1600"/>
          </a:p>
        </p:txBody>
      </p:sp>
    </p:spTree>
    <p:extLst>
      <p:ext uri="{BB962C8B-B14F-4D97-AF65-F5344CB8AC3E}">
        <p14:creationId xmlns="" xmlns:p14="http://schemas.microsoft.com/office/powerpoint/2010/main" val="49755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latin typeface="Arial" charset="0"/>
            </a:endParaRPr>
          </a:p>
        </p:txBody>
      </p:sp>
      <p:sp>
        <p:nvSpPr>
          <p:cNvPr id="1033" name="Line 9"/>
          <p:cNvSpPr>
            <a:spLocks noChangeShapeType="1"/>
          </p:cNvSpPr>
          <p:nvPr/>
        </p:nvSpPr>
        <p:spPr bwMode="auto">
          <a:xfrm>
            <a:off x="465138" y="6400800"/>
            <a:ext cx="8229600" cy="0"/>
          </a:xfrm>
          <a:prstGeom prst="line">
            <a:avLst/>
          </a:prstGeom>
          <a:noFill/>
          <a:ln w="44450" cmpd="thickThin">
            <a:solidFill>
              <a:srgbClr val="336699"/>
            </a:solidFill>
            <a:round/>
            <a:headEnd/>
            <a:tailEnd/>
          </a:ln>
          <a:effectLst/>
        </p:spPr>
        <p:txBody>
          <a:bodyPr/>
          <a:lstStyle/>
          <a:p>
            <a:pPr>
              <a:defRPr/>
            </a:pPr>
            <a:endParaRPr lang="en-US">
              <a:latin typeface="Arial" charset="0"/>
            </a:endParaRPr>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eaLnBrk="0" hangingPunct="0">
              <a:defRPr sz="900" b="0">
                <a:latin typeface="Helvetica" panose="020B0604020202020204" pitchFamily="34" charset="0"/>
              </a:defRPr>
            </a:lvl1pPr>
          </a:lstStyle>
          <a:p>
            <a:r>
              <a:rPr lang="en-US" altLang="en-US" dirty="0" smtClean="0"/>
              <a:t>   Henggang Cui © </a:t>
            </a:r>
            <a:fld id="{C7B674D4-6DB0-4F67-803F-D60BFD0D3545}" type="datetime6">
              <a:rPr lang="en-US" altLang="en-US" smtClean="0"/>
              <a:pPr/>
              <a:t>October 15</a:t>
            </a:fld>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a:latin typeface="Helvetica" panose="020B0604020202020204" pitchFamily="34" charset="0"/>
              </a:defRPr>
            </a:lvl1pPr>
          </a:lstStyle>
          <a:p>
            <a:r>
              <a:rPr lang="en-US" altLang="en-US"/>
              <a:t>http://www.pdl.cmu.edu/</a:t>
            </a:r>
            <a:endParaRPr lang="en-US" altLang="en-US" sz="1600">
              <a:latin typeface="Times New Roman" panose="02020603050405020304" pitchFamily="18" charset="0"/>
            </a:endParaRPr>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4F39B8E0-E354-49BA-ADD7-A95EC6F7BDB0}" type="slidenum">
              <a:rPr lang="en-US" altLang="en-US"/>
              <a:pPr/>
              <a:t>‹#›</a:t>
            </a:fld>
            <a:endParaRPr lang="en-US" altLang="en-US" sz="1600"/>
          </a:p>
        </p:txBody>
      </p:sp>
      <p:pic>
        <p:nvPicPr>
          <p:cNvPr id="2" name="Picture 17" descr="mark_pdl_l_blue"/>
          <p:cNvPicPr>
            <a:picLocks noChangeAspect="1" noChangeArrowheads="1"/>
          </p:cNvPicPr>
          <p:nvPr userDrawn="1"/>
        </p:nvPicPr>
        <p:blipFill>
          <a:blip r:embed="rId14">
            <a:extLst>
              <a:ext uri="{28A0092B-C50C-407E-A947-70E740481C1C}">
                <a14:useLocalDpi xmlns="" xmlns:a14="http://schemas.microsoft.com/office/drawing/2010/main" val="0"/>
              </a:ext>
            </a:extLst>
          </a:blip>
          <a:srcRect/>
          <a:stretch>
            <a:fillRect/>
          </a:stretch>
        </p:blipFill>
        <p:spPr bwMode="auto">
          <a:xfrm>
            <a:off x="473075" y="5972175"/>
            <a:ext cx="1614488" cy="39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18"/>
          <p:cNvSpPr>
            <a:spLocks noGrp="1" noChangeArrowheads="1"/>
          </p:cNvSpPr>
          <p:nvPr>
            <p:ph type="body" idx="1"/>
          </p:nvPr>
        </p:nvSpPr>
        <p:spPr bwMode="auto">
          <a:xfrm>
            <a:off x="685800" y="1104900"/>
            <a:ext cx="77724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84"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hdr="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charset="0"/>
        </a:defRPr>
      </a:lvl2pPr>
      <a:lvl3pPr algn="ctr" rtl="0" eaLnBrk="0" fontAlgn="base" hangingPunct="0">
        <a:spcBef>
          <a:spcPct val="0"/>
        </a:spcBef>
        <a:spcAft>
          <a:spcPct val="0"/>
        </a:spcAft>
        <a:defRPr sz="4400">
          <a:solidFill>
            <a:srgbClr val="336699"/>
          </a:solidFill>
          <a:latin typeface="Arial" charset="0"/>
        </a:defRPr>
      </a:lvl3pPr>
      <a:lvl4pPr algn="ctr" rtl="0" eaLnBrk="0" fontAlgn="base" hangingPunct="0">
        <a:spcBef>
          <a:spcPct val="0"/>
        </a:spcBef>
        <a:spcAft>
          <a:spcPct val="0"/>
        </a:spcAft>
        <a:defRPr sz="4400">
          <a:solidFill>
            <a:srgbClr val="336699"/>
          </a:solidFill>
          <a:latin typeface="Arial" charset="0"/>
        </a:defRPr>
      </a:lvl4pPr>
      <a:lvl5pPr algn="ctr" rtl="0" eaLnBrk="0" fontAlgn="base" hangingPunct="0">
        <a:spcBef>
          <a:spcPct val="0"/>
        </a:spcBef>
        <a:spcAft>
          <a:spcPct val="0"/>
        </a:spcAft>
        <a:defRPr sz="4400">
          <a:solidFill>
            <a:srgbClr val="336699"/>
          </a:solidFill>
          <a:latin typeface="Arial" charset="0"/>
        </a:defRPr>
      </a:lvl5pPr>
      <a:lvl6pPr marL="457200" algn="ctr" rtl="0" fontAlgn="base">
        <a:spcBef>
          <a:spcPct val="0"/>
        </a:spcBef>
        <a:spcAft>
          <a:spcPct val="0"/>
        </a:spcAft>
        <a:defRPr sz="4400">
          <a:solidFill>
            <a:srgbClr val="336699"/>
          </a:solidFill>
          <a:latin typeface="Arial" charset="0"/>
        </a:defRPr>
      </a:lvl6pPr>
      <a:lvl7pPr marL="914400" algn="ctr" rtl="0" fontAlgn="base">
        <a:spcBef>
          <a:spcPct val="0"/>
        </a:spcBef>
        <a:spcAft>
          <a:spcPct val="0"/>
        </a:spcAft>
        <a:defRPr sz="4400">
          <a:solidFill>
            <a:srgbClr val="336699"/>
          </a:solidFill>
          <a:latin typeface="Arial" charset="0"/>
        </a:defRPr>
      </a:lvl7pPr>
      <a:lvl8pPr marL="1371600" algn="ctr" rtl="0" fontAlgn="base">
        <a:spcBef>
          <a:spcPct val="0"/>
        </a:spcBef>
        <a:spcAft>
          <a:spcPct val="0"/>
        </a:spcAft>
        <a:defRPr sz="4400">
          <a:solidFill>
            <a:srgbClr val="336699"/>
          </a:solidFill>
          <a:latin typeface="Arial" charset="0"/>
        </a:defRPr>
      </a:lvl8pPr>
      <a:lvl9pPr marL="1828800" algn="ctr" rtl="0" fontAlgn="base">
        <a:spcBef>
          <a:spcPct val="0"/>
        </a:spcBef>
        <a:spcAft>
          <a:spcPct val="0"/>
        </a:spcAft>
        <a:defRPr sz="4400">
          <a:solidFill>
            <a:srgbClr val="336699"/>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952171"/>
            <a:ext cx="9143999" cy="1143000"/>
          </a:xfrm>
        </p:spPr>
        <p:txBody>
          <a:bodyPr/>
          <a:lstStyle/>
          <a:p>
            <a:r>
              <a:rPr lang="en-US" sz="4400" dirty="0" smtClean="0"/>
              <a:t>Scalable deep learning on distributed GPUs with a</a:t>
            </a:r>
            <a:br>
              <a:rPr lang="en-US" sz="4400" dirty="0" smtClean="0"/>
            </a:br>
            <a:r>
              <a:rPr lang="en-US" sz="4400" dirty="0" smtClean="0"/>
              <a:t>GPU-specialized parameter server</a:t>
            </a:r>
            <a:endParaRPr lang="en-US" altLang="en-US" sz="4400" dirty="0" smtClean="0"/>
          </a:p>
        </p:txBody>
      </p:sp>
      <p:sp>
        <p:nvSpPr>
          <p:cNvPr id="3075" name="Rectangle 3"/>
          <p:cNvSpPr>
            <a:spLocks noGrp="1" noChangeArrowheads="1"/>
          </p:cNvSpPr>
          <p:nvPr>
            <p:ph type="subTitle" idx="1"/>
          </p:nvPr>
        </p:nvSpPr>
        <p:spPr>
          <a:xfrm>
            <a:off x="1371600" y="3832406"/>
            <a:ext cx="6400800" cy="393700"/>
          </a:xfrm>
        </p:spPr>
        <p:txBody>
          <a:bodyPr/>
          <a:lstStyle/>
          <a:p>
            <a:pPr eaLnBrk="1" hangingPunct="1">
              <a:buFontTx/>
              <a:buNone/>
            </a:pPr>
            <a:r>
              <a:rPr lang="en-US" altLang="en-US" sz="3600" dirty="0" smtClean="0"/>
              <a:t>Henggang Cui</a:t>
            </a:r>
          </a:p>
        </p:txBody>
      </p:sp>
      <p:sp>
        <p:nvSpPr>
          <p:cNvPr id="3076" name="Text Box 4"/>
          <p:cNvSpPr txBox="1">
            <a:spLocks noChangeArrowheads="1"/>
          </p:cNvSpPr>
          <p:nvPr/>
        </p:nvSpPr>
        <p:spPr bwMode="auto">
          <a:xfrm>
            <a:off x="696191" y="4527731"/>
            <a:ext cx="7985847" cy="1548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endParaRPr lang="en-US" altLang="en-US" sz="1600" b="0" dirty="0" smtClean="0"/>
          </a:p>
          <a:p>
            <a:pPr algn="ctr" eaLnBrk="1" hangingPunct="1">
              <a:spcBef>
                <a:spcPct val="20000"/>
              </a:spcBef>
            </a:pPr>
            <a:r>
              <a:rPr lang="en-US" altLang="en-US" sz="1600" b="0" dirty="0" smtClean="0"/>
              <a:t>Gregory R. Ganger and Phillip B. Gibbons</a:t>
            </a:r>
            <a:endParaRPr lang="en-US" altLang="en-US" sz="1800" b="0" dirty="0" smtClean="0"/>
          </a:p>
          <a:p>
            <a:pPr algn="ctr" eaLnBrk="1" hangingPunct="1">
              <a:spcBef>
                <a:spcPct val="20000"/>
              </a:spcBef>
            </a:pPr>
            <a:r>
              <a:rPr lang="en-US" altLang="en-US" sz="1800" b="0" dirty="0" smtClean="0"/>
              <a:t>PARALLEL </a:t>
            </a:r>
            <a:r>
              <a:rPr lang="en-US" altLang="en-US" sz="1800" b="0" dirty="0"/>
              <a:t>DATA LABORATORY</a:t>
            </a:r>
          </a:p>
          <a:p>
            <a:pPr algn="ctr" eaLnBrk="1" hangingPunct="1">
              <a:spcBef>
                <a:spcPct val="20000"/>
              </a:spcBef>
            </a:pPr>
            <a:r>
              <a:rPr lang="en-US" altLang="en-US" sz="1400" b="0" dirty="0"/>
              <a:t>Carnegie Mellon University</a:t>
            </a:r>
          </a:p>
          <a:p>
            <a:pPr eaLnBrk="1" hangingPunct="1">
              <a:spcBef>
                <a:spcPct val="50000"/>
              </a:spcBef>
            </a:pPr>
            <a:endParaRPr lang="en-US" altLang="en-US" sz="1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454660" y="4115093"/>
            <a:ext cx="2517649" cy="543954"/>
            <a:chOff x="891539" y="1383907"/>
            <a:chExt cx="2517649" cy="543954"/>
          </a:xfrm>
        </p:grpSpPr>
        <p:sp>
          <p:nvSpPr>
            <p:cNvPr id="44" name="矩形 67"/>
            <p:cNvSpPr/>
            <p:nvPr/>
          </p:nvSpPr>
          <p:spPr>
            <a:xfrm>
              <a:off x="891539" y="1383907"/>
              <a:ext cx="2517649" cy="543954"/>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5" name="TextBox 44"/>
            <p:cNvSpPr txBox="1"/>
            <p:nvPr/>
          </p:nvSpPr>
          <p:spPr>
            <a:xfrm>
              <a:off x="900328" y="1450096"/>
              <a:ext cx="2371696" cy="400110"/>
            </a:xfrm>
            <a:prstGeom prst="rect">
              <a:avLst/>
            </a:prstGeom>
            <a:noFill/>
          </p:spPr>
          <p:txBody>
            <a:bodyPr wrap="square" rtlCol="0">
              <a:spAutoFit/>
            </a:bodyPr>
            <a:lstStyle/>
            <a:p>
              <a:pPr algn="ctr"/>
              <a:r>
                <a:rPr lang="en-US" altLang="zh-CN" sz="2000" b="0" dirty="0" smtClean="0"/>
                <a:t>Parameter cache</a:t>
              </a:r>
            </a:p>
          </p:txBody>
        </p:sp>
      </p:grpSp>
      <p:grpSp>
        <p:nvGrpSpPr>
          <p:cNvPr id="77" name="Group 76"/>
          <p:cNvGrpSpPr/>
          <p:nvPr/>
        </p:nvGrpSpPr>
        <p:grpSpPr>
          <a:xfrm>
            <a:off x="389621" y="4613220"/>
            <a:ext cx="1943760" cy="707886"/>
            <a:chOff x="389621" y="4613220"/>
            <a:chExt cx="1943760" cy="707886"/>
          </a:xfrm>
        </p:grpSpPr>
        <p:sp>
          <p:nvSpPr>
            <p:cNvPr id="78" name="矩形 67"/>
            <p:cNvSpPr/>
            <p:nvPr/>
          </p:nvSpPr>
          <p:spPr>
            <a:xfrm>
              <a:off x="451217" y="4681727"/>
              <a:ext cx="1816495" cy="603761"/>
            </a:xfrm>
            <a:prstGeom prst="rect">
              <a:avLst/>
            </a:prstGeom>
            <a:solidFill>
              <a:srgbClr val="99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0" name="TextBox 79"/>
            <p:cNvSpPr txBox="1"/>
            <p:nvPr/>
          </p:nvSpPr>
          <p:spPr>
            <a:xfrm>
              <a:off x="389621" y="4613220"/>
              <a:ext cx="1943760" cy="707886"/>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54" name="Group 53"/>
          <p:cNvGrpSpPr/>
          <p:nvPr/>
        </p:nvGrpSpPr>
        <p:grpSpPr>
          <a:xfrm>
            <a:off x="5778545" y="1159412"/>
            <a:ext cx="2435287" cy="1278988"/>
            <a:chOff x="5778545" y="1159412"/>
            <a:chExt cx="2435287" cy="1278988"/>
          </a:xfrm>
        </p:grpSpPr>
        <p:sp>
          <p:nvSpPr>
            <p:cNvPr id="55" name="Can 54"/>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sp>
        <p:nvSpPr>
          <p:cNvPr id="2" name="Title 1"/>
          <p:cNvSpPr>
            <a:spLocks noGrp="1"/>
          </p:cNvSpPr>
          <p:nvPr>
            <p:ph type="title"/>
          </p:nvPr>
        </p:nvSpPr>
        <p:spPr/>
        <p:txBody>
          <a:bodyPr/>
          <a:lstStyle/>
          <a:p>
            <a:r>
              <a:rPr lang="en-US" dirty="0" smtClean="0"/>
              <a:t>GPU ML on CPU parameter servers</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10</a:t>
            </a:fld>
            <a:endParaRPr lang="en-US" altLang="en-US" sz="1600"/>
          </a:p>
        </p:txBody>
      </p:sp>
      <p:sp>
        <p:nvSpPr>
          <p:cNvPr id="37"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48" name="矩形 67"/>
          <p:cNvSpPr/>
          <p:nvPr/>
        </p:nvSpPr>
        <p:spPr>
          <a:xfrm>
            <a:off x="5627017" y="3531870"/>
            <a:ext cx="791362" cy="670853"/>
          </a:xfrm>
          <a:prstGeom prst="rect">
            <a:avLst/>
          </a:prstGeom>
          <a:solidFill>
            <a:srgbClr val="00FF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2" name="TextBox 51"/>
          <p:cNvSpPr txBox="1"/>
          <p:nvPr/>
        </p:nvSpPr>
        <p:spPr>
          <a:xfrm>
            <a:off x="5569864" y="3534354"/>
            <a:ext cx="914400" cy="707886"/>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sp>
        <p:nvSpPr>
          <p:cNvPr id="67" name="TextBox 66"/>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69" name="矩形 67"/>
          <p:cNvSpPr/>
          <p:nvPr/>
        </p:nvSpPr>
        <p:spPr>
          <a:xfrm>
            <a:off x="6412463" y="3541248"/>
            <a:ext cx="1781962" cy="670853"/>
          </a:xfrm>
          <a:prstGeom prst="rect">
            <a:avLst/>
          </a:prstGeom>
          <a:solidFill>
            <a:srgbClr val="FFCC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0" name="TextBox 69"/>
          <p:cNvSpPr txBox="1"/>
          <p:nvPr/>
        </p:nvSpPr>
        <p:spPr>
          <a:xfrm>
            <a:off x="6252772" y="3551523"/>
            <a:ext cx="2095017" cy="707886"/>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states</a:t>
            </a:r>
          </a:p>
        </p:txBody>
      </p:sp>
      <p:sp>
        <p:nvSpPr>
          <p:cNvPr id="84"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5" name="TextBox 104"/>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cxnSp>
        <p:nvCxnSpPr>
          <p:cNvPr id="106" name="直接箭头连接符 12"/>
          <p:cNvCxnSpPr/>
          <p:nvPr/>
        </p:nvCxnSpPr>
        <p:spPr>
          <a:xfrm rot="16200000" flipV="1">
            <a:off x="2149717" y="4868304"/>
            <a:ext cx="1450733" cy="32472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12"/>
          <p:cNvCxnSpPr/>
          <p:nvPr/>
        </p:nvCxnSpPr>
        <p:spPr>
          <a:xfrm rot="16200000" flipV="1">
            <a:off x="4643506" y="2357121"/>
            <a:ext cx="1554480" cy="108711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3" name="TextBox 14"/>
          <p:cNvSpPr txBox="1"/>
          <p:nvPr/>
        </p:nvSpPr>
        <p:spPr>
          <a:xfrm>
            <a:off x="1852485" y="5672079"/>
            <a:ext cx="2435287" cy="461665"/>
          </a:xfrm>
          <a:prstGeom prst="rect">
            <a:avLst/>
          </a:prstGeom>
          <a:noFill/>
        </p:spPr>
        <p:txBody>
          <a:bodyPr wrap="square" rtlCol="0">
            <a:spAutoFit/>
          </a:bodyPr>
          <a:lstStyle/>
          <a:p>
            <a:pPr algn="ctr"/>
            <a:r>
              <a:rPr lang="en-US" altLang="zh-CN" sz="2400" b="0" dirty="0" smtClean="0"/>
              <a:t>Network</a:t>
            </a:r>
          </a:p>
        </p:txBody>
      </p:sp>
      <p:grpSp>
        <p:nvGrpSpPr>
          <p:cNvPr id="63" name="Group 69"/>
          <p:cNvGrpSpPr/>
          <p:nvPr/>
        </p:nvGrpSpPr>
        <p:grpSpPr>
          <a:xfrm>
            <a:off x="2935344" y="1403211"/>
            <a:ext cx="2456090" cy="707886"/>
            <a:chOff x="367995" y="1403211"/>
            <a:chExt cx="2456090" cy="707886"/>
          </a:xfrm>
        </p:grpSpPr>
        <p:sp>
          <p:nvSpPr>
            <p:cNvPr id="64"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5" name="TextBox 64"/>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cxnSp>
        <p:nvCxnSpPr>
          <p:cNvPr id="68"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12"/>
          <p:cNvCxnSpPr/>
          <p:nvPr/>
        </p:nvCxnSpPr>
        <p:spPr>
          <a:xfrm rot="16200000" flipV="1">
            <a:off x="2055287" y="5150185"/>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64280" y="5715000"/>
            <a:ext cx="5379720" cy="523220"/>
          </a:xfrm>
          <a:prstGeom prst="rect">
            <a:avLst/>
          </a:prstGeom>
          <a:noFill/>
        </p:spPr>
        <p:txBody>
          <a:bodyPr wrap="square" rtlCol="0">
            <a:spAutoFit/>
          </a:bodyPr>
          <a:lstStyle/>
          <a:p>
            <a:r>
              <a:rPr lang="en-US" sz="2800" dirty="0" err="1" smtClean="0"/>
              <a:t>IterStore</a:t>
            </a:r>
            <a:r>
              <a:rPr lang="en-US" sz="2800" dirty="0" smtClean="0"/>
              <a:t>: a CPU </a:t>
            </a:r>
            <a:r>
              <a:rPr lang="en-US" sz="2800" dirty="0" err="1" smtClean="0"/>
              <a:t>Param</a:t>
            </a:r>
            <a:r>
              <a:rPr lang="en-US" sz="2800" dirty="0" smtClean="0"/>
              <a:t> Server</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2"/>
          <p:cNvGrpSpPr/>
          <p:nvPr/>
        </p:nvGrpSpPr>
        <p:grpSpPr>
          <a:xfrm>
            <a:off x="454660" y="4115093"/>
            <a:ext cx="2517649" cy="543954"/>
            <a:chOff x="891539" y="1383907"/>
            <a:chExt cx="2517649" cy="543954"/>
          </a:xfrm>
        </p:grpSpPr>
        <p:sp>
          <p:nvSpPr>
            <p:cNvPr id="44" name="矩形 67"/>
            <p:cNvSpPr/>
            <p:nvPr/>
          </p:nvSpPr>
          <p:spPr>
            <a:xfrm>
              <a:off x="891539" y="1383907"/>
              <a:ext cx="2517649" cy="543954"/>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5" name="TextBox 44"/>
            <p:cNvSpPr txBox="1"/>
            <p:nvPr/>
          </p:nvSpPr>
          <p:spPr>
            <a:xfrm>
              <a:off x="900328" y="1450096"/>
              <a:ext cx="2371696" cy="400110"/>
            </a:xfrm>
            <a:prstGeom prst="rect">
              <a:avLst/>
            </a:prstGeom>
            <a:noFill/>
          </p:spPr>
          <p:txBody>
            <a:bodyPr wrap="square" rtlCol="0">
              <a:spAutoFit/>
            </a:bodyPr>
            <a:lstStyle/>
            <a:p>
              <a:pPr algn="ctr"/>
              <a:r>
                <a:rPr lang="en-US" altLang="zh-CN" sz="2000" b="0" dirty="0" smtClean="0"/>
                <a:t>Parameter cache</a:t>
              </a:r>
            </a:p>
          </p:txBody>
        </p:sp>
      </p:grpSp>
      <p:grpSp>
        <p:nvGrpSpPr>
          <p:cNvPr id="7" name="Group 76"/>
          <p:cNvGrpSpPr/>
          <p:nvPr/>
        </p:nvGrpSpPr>
        <p:grpSpPr>
          <a:xfrm>
            <a:off x="389621" y="4613220"/>
            <a:ext cx="1943760" cy="707886"/>
            <a:chOff x="389621" y="4613220"/>
            <a:chExt cx="1943760" cy="707886"/>
          </a:xfrm>
        </p:grpSpPr>
        <p:sp>
          <p:nvSpPr>
            <p:cNvPr id="78" name="矩形 67"/>
            <p:cNvSpPr/>
            <p:nvPr/>
          </p:nvSpPr>
          <p:spPr>
            <a:xfrm>
              <a:off x="451217" y="4681727"/>
              <a:ext cx="1816495" cy="603761"/>
            </a:xfrm>
            <a:prstGeom prst="rect">
              <a:avLst/>
            </a:prstGeom>
            <a:solidFill>
              <a:srgbClr val="99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0" name="TextBox 79"/>
            <p:cNvSpPr txBox="1"/>
            <p:nvPr/>
          </p:nvSpPr>
          <p:spPr>
            <a:xfrm>
              <a:off x="389621" y="4613220"/>
              <a:ext cx="1943760" cy="707886"/>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8" name="Group 45"/>
          <p:cNvGrpSpPr/>
          <p:nvPr/>
        </p:nvGrpSpPr>
        <p:grpSpPr>
          <a:xfrm>
            <a:off x="457199" y="1312936"/>
            <a:ext cx="2517649" cy="707886"/>
            <a:chOff x="457199" y="1312936"/>
            <a:chExt cx="2517649" cy="707886"/>
          </a:xfrm>
        </p:grpSpPr>
        <p:sp>
          <p:nvSpPr>
            <p:cNvPr id="92" name="矩形 67"/>
            <p:cNvSpPr/>
            <p:nvPr/>
          </p:nvSpPr>
          <p:spPr>
            <a:xfrm>
              <a:off x="457199" y="1406767"/>
              <a:ext cx="2517649" cy="543954"/>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97" name="TextBox 96"/>
            <p:cNvSpPr txBox="1"/>
            <p:nvPr/>
          </p:nvSpPr>
          <p:spPr>
            <a:xfrm>
              <a:off x="580288" y="1312936"/>
              <a:ext cx="2371696"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PS access</a:t>
              </a:r>
            </a:p>
          </p:txBody>
        </p:sp>
      </p:grpSp>
      <p:grpSp>
        <p:nvGrpSpPr>
          <p:cNvPr id="9" name="Group 53"/>
          <p:cNvGrpSpPr/>
          <p:nvPr/>
        </p:nvGrpSpPr>
        <p:grpSpPr>
          <a:xfrm>
            <a:off x="5778545" y="1159412"/>
            <a:ext cx="2435287" cy="1278988"/>
            <a:chOff x="5778545" y="1159412"/>
            <a:chExt cx="2435287" cy="1278988"/>
          </a:xfrm>
        </p:grpSpPr>
        <p:sp>
          <p:nvSpPr>
            <p:cNvPr id="55" name="Can 54"/>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sp>
        <p:nvSpPr>
          <p:cNvPr id="2" name="Title 1"/>
          <p:cNvSpPr>
            <a:spLocks noGrp="1"/>
          </p:cNvSpPr>
          <p:nvPr>
            <p:ph type="title"/>
          </p:nvPr>
        </p:nvSpPr>
        <p:spPr/>
        <p:txBody>
          <a:bodyPr/>
          <a:lstStyle/>
          <a:p>
            <a:r>
              <a:rPr lang="en-US" dirty="0" smtClean="0"/>
              <a:t>GPU ML on CPU parameter servers</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11</a:t>
            </a:fld>
            <a:endParaRPr lang="en-US" altLang="en-US" sz="1600"/>
          </a:p>
        </p:txBody>
      </p:sp>
      <p:sp>
        <p:nvSpPr>
          <p:cNvPr id="37"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48" name="矩形 67"/>
          <p:cNvSpPr/>
          <p:nvPr/>
        </p:nvSpPr>
        <p:spPr>
          <a:xfrm>
            <a:off x="5627017" y="3531870"/>
            <a:ext cx="791362" cy="670853"/>
          </a:xfrm>
          <a:prstGeom prst="rect">
            <a:avLst/>
          </a:prstGeom>
          <a:solidFill>
            <a:srgbClr val="00FF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2" name="TextBox 51"/>
          <p:cNvSpPr txBox="1"/>
          <p:nvPr/>
        </p:nvSpPr>
        <p:spPr>
          <a:xfrm>
            <a:off x="5569864" y="3534354"/>
            <a:ext cx="914400" cy="707886"/>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sp>
        <p:nvSpPr>
          <p:cNvPr id="67" name="TextBox 66"/>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69" name="矩形 67"/>
          <p:cNvSpPr/>
          <p:nvPr/>
        </p:nvSpPr>
        <p:spPr>
          <a:xfrm>
            <a:off x="6412463" y="3541248"/>
            <a:ext cx="1781962" cy="670853"/>
          </a:xfrm>
          <a:prstGeom prst="rect">
            <a:avLst/>
          </a:prstGeom>
          <a:solidFill>
            <a:srgbClr val="FFCC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0" name="TextBox 69"/>
          <p:cNvSpPr txBox="1"/>
          <p:nvPr/>
        </p:nvSpPr>
        <p:spPr>
          <a:xfrm>
            <a:off x="6252772" y="3551523"/>
            <a:ext cx="2095017" cy="707886"/>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states</a:t>
            </a:r>
          </a:p>
        </p:txBody>
      </p:sp>
      <p:sp>
        <p:nvSpPr>
          <p:cNvPr id="84"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5" name="TextBox 104"/>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cxnSp>
        <p:nvCxnSpPr>
          <p:cNvPr id="106" name="直接箭头连接符 12"/>
          <p:cNvCxnSpPr/>
          <p:nvPr/>
        </p:nvCxnSpPr>
        <p:spPr>
          <a:xfrm rot="16200000" flipV="1">
            <a:off x="2149717" y="4868304"/>
            <a:ext cx="1450733" cy="32472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12"/>
          <p:cNvCxnSpPr/>
          <p:nvPr/>
        </p:nvCxnSpPr>
        <p:spPr>
          <a:xfrm rot="16200000" flipV="1">
            <a:off x="4643506" y="2357121"/>
            <a:ext cx="1554480" cy="108711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直接箭头连接符 12"/>
          <p:cNvCxnSpPr/>
          <p:nvPr/>
        </p:nvCxnSpPr>
        <p:spPr>
          <a:xfrm rot="5400000" flipH="1" flipV="1">
            <a:off x="-719658" y="3027650"/>
            <a:ext cx="2672013"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46"/>
          <p:cNvGrpSpPr/>
          <p:nvPr/>
        </p:nvGrpSpPr>
        <p:grpSpPr>
          <a:xfrm>
            <a:off x="5607760" y="4104187"/>
            <a:ext cx="2565400" cy="707886"/>
            <a:chOff x="5629025" y="4104187"/>
            <a:chExt cx="2565400" cy="707886"/>
          </a:xfrm>
        </p:grpSpPr>
        <p:sp>
          <p:nvSpPr>
            <p:cNvPr id="122" name="矩形 67"/>
            <p:cNvSpPr/>
            <p:nvPr/>
          </p:nvSpPr>
          <p:spPr>
            <a:xfrm>
              <a:off x="5629025" y="4202714"/>
              <a:ext cx="2565400" cy="531332"/>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23" name="TextBox 122"/>
            <p:cNvSpPr txBox="1"/>
            <p:nvPr/>
          </p:nvSpPr>
          <p:spPr>
            <a:xfrm>
              <a:off x="6078358" y="4104187"/>
              <a:ext cx="1876921" cy="707886"/>
            </a:xfrm>
            <a:prstGeom prst="rect">
              <a:avLst/>
            </a:prstGeom>
            <a:noFill/>
          </p:spPr>
          <p:txBody>
            <a:bodyPr wrap="square" rtlCol="0">
              <a:spAutoFit/>
            </a:bodyPr>
            <a:lstStyle/>
            <a:p>
              <a:pPr algn="ctr"/>
              <a:r>
                <a:rPr lang="en-US" altLang="zh-CN" sz="2000" b="0" dirty="0" smtClean="0"/>
                <a:t>Parameter working copy</a:t>
              </a:r>
            </a:p>
          </p:txBody>
        </p:sp>
      </p:grpSp>
      <p:cxnSp>
        <p:nvCxnSpPr>
          <p:cNvPr id="110" name="直接箭头连接符 12"/>
          <p:cNvCxnSpPr/>
          <p:nvPr/>
        </p:nvCxnSpPr>
        <p:spPr>
          <a:xfrm rot="10800000">
            <a:off x="2727960" y="1783081"/>
            <a:ext cx="3198052" cy="271858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137090" y="3168748"/>
            <a:ext cx="1980028" cy="1323439"/>
          </a:xfrm>
          <a:prstGeom prst="rect">
            <a:avLst/>
          </a:prstGeom>
          <a:noFill/>
        </p:spPr>
        <p:txBody>
          <a:bodyPr wrap="square" rtlCol="0">
            <a:spAutoFit/>
          </a:bodyPr>
          <a:lstStyle/>
          <a:p>
            <a:pPr algn="ctr"/>
            <a:r>
              <a:rPr lang="en-US" sz="2000" dirty="0" smtClean="0">
                <a:solidFill>
                  <a:srgbClr val="C00000"/>
                </a:solidFill>
              </a:rPr>
              <a:t>Expensive</a:t>
            </a:r>
          </a:p>
          <a:p>
            <a:pPr algn="ctr"/>
            <a:r>
              <a:rPr lang="en-US" sz="2000" dirty="0" smtClean="0">
                <a:solidFill>
                  <a:srgbClr val="C00000"/>
                </a:solidFill>
              </a:rPr>
              <a:t>CPU/GPU</a:t>
            </a:r>
          </a:p>
          <a:p>
            <a:pPr algn="ctr"/>
            <a:r>
              <a:rPr lang="en-US" sz="2000" dirty="0" smtClean="0">
                <a:solidFill>
                  <a:srgbClr val="C00000"/>
                </a:solidFill>
              </a:rPr>
              <a:t>data movement</a:t>
            </a:r>
            <a:endParaRPr lang="en-US" sz="2000" dirty="0">
              <a:solidFill>
                <a:srgbClr val="C00000"/>
              </a:solidFill>
            </a:endParaRPr>
          </a:p>
        </p:txBody>
      </p:sp>
      <p:sp>
        <p:nvSpPr>
          <p:cNvPr id="51" name="TextBox 50"/>
          <p:cNvSpPr txBox="1"/>
          <p:nvPr/>
        </p:nvSpPr>
        <p:spPr>
          <a:xfrm>
            <a:off x="697522" y="2475327"/>
            <a:ext cx="2362200" cy="707886"/>
          </a:xfrm>
          <a:prstGeom prst="rect">
            <a:avLst/>
          </a:prstGeom>
          <a:noFill/>
        </p:spPr>
        <p:txBody>
          <a:bodyPr wrap="square" rtlCol="0">
            <a:spAutoFit/>
          </a:bodyPr>
          <a:lstStyle/>
          <a:p>
            <a:r>
              <a:rPr lang="en-US" sz="2000" dirty="0" smtClean="0">
                <a:solidFill>
                  <a:srgbClr val="C00000"/>
                </a:solidFill>
              </a:rPr>
              <a:t>Sub-optimal</a:t>
            </a:r>
          </a:p>
          <a:p>
            <a:r>
              <a:rPr lang="en-US" sz="2000" dirty="0" smtClean="0">
                <a:solidFill>
                  <a:srgbClr val="C00000"/>
                </a:solidFill>
              </a:rPr>
              <a:t>PS throughput</a:t>
            </a:r>
            <a:endParaRPr lang="en-US" sz="2000" dirty="0">
              <a:solidFill>
                <a:srgbClr val="C00000"/>
              </a:solidFill>
            </a:endParaRPr>
          </a:p>
        </p:txBody>
      </p:sp>
      <p:sp>
        <p:nvSpPr>
          <p:cNvPr id="53" name="TextBox 14"/>
          <p:cNvSpPr txBox="1"/>
          <p:nvPr/>
        </p:nvSpPr>
        <p:spPr>
          <a:xfrm>
            <a:off x="1852485" y="5672079"/>
            <a:ext cx="2435287" cy="461665"/>
          </a:xfrm>
          <a:prstGeom prst="rect">
            <a:avLst/>
          </a:prstGeom>
          <a:noFill/>
        </p:spPr>
        <p:txBody>
          <a:bodyPr wrap="square" rtlCol="0">
            <a:spAutoFit/>
          </a:bodyPr>
          <a:lstStyle/>
          <a:p>
            <a:pPr algn="ctr"/>
            <a:r>
              <a:rPr lang="en-US" altLang="zh-CN" sz="2400" b="0" dirty="0" smtClean="0"/>
              <a:t>Network</a:t>
            </a:r>
          </a:p>
        </p:txBody>
      </p:sp>
      <p:grpSp>
        <p:nvGrpSpPr>
          <p:cNvPr id="11" name="Group 69"/>
          <p:cNvGrpSpPr/>
          <p:nvPr/>
        </p:nvGrpSpPr>
        <p:grpSpPr>
          <a:xfrm>
            <a:off x="2935344" y="1403211"/>
            <a:ext cx="2456090" cy="707886"/>
            <a:chOff x="367995" y="1403211"/>
            <a:chExt cx="2456090" cy="707886"/>
          </a:xfrm>
        </p:grpSpPr>
        <p:sp>
          <p:nvSpPr>
            <p:cNvPr id="64"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5" name="TextBox 64"/>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cxnSp>
        <p:nvCxnSpPr>
          <p:cNvPr id="68"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12"/>
          <p:cNvCxnSpPr/>
          <p:nvPr/>
        </p:nvCxnSpPr>
        <p:spPr>
          <a:xfrm rot="16200000" flipV="1">
            <a:off x="2055287" y="5150185"/>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764280" y="5715000"/>
            <a:ext cx="5379720" cy="523220"/>
          </a:xfrm>
          <a:prstGeom prst="rect">
            <a:avLst/>
          </a:prstGeom>
          <a:noFill/>
        </p:spPr>
        <p:txBody>
          <a:bodyPr wrap="square" rtlCol="0">
            <a:spAutoFit/>
          </a:bodyPr>
          <a:lstStyle/>
          <a:p>
            <a:r>
              <a:rPr lang="en-US" sz="2800" dirty="0" err="1" smtClean="0"/>
              <a:t>IterStore</a:t>
            </a:r>
            <a:r>
              <a:rPr lang="en-US" sz="2800" dirty="0" smtClean="0"/>
              <a:t>: a CPU </a:t>
            </a:r>
            <a:r>
              <a:rPr lang="en-US" sz="2800" dirty="0" err="1" smtClean="0"/>
              <a:t>Param</a:t>
            </a:r>
            <a:r>
              <a:rPr lang="en-US" sz="2800" dirty="0" smtClean="0"/>
              <a:t> Server</a:t>
            </a:r>
            <a:endParaRPr lang="en-US" sz="2800" dirty="0"/>
          </a:p>
        </p:txBody>
      </p:sp>
      <p:sp>
        <p:nvSpPr>
          <p:cNvPr id="42" name="TextBox 41"/>
          <p:cNvSpPr txBox="1"/>
          <p:nvPr/>
        </p:nvSpPr>
        <p:spPr>
          <a:xfrm>
            <a:off x="5715449" y="2742651"/>
            <a:ext cx="3167294" cy="707886"/>
          </a:xfrm>
          <a:prstGeom prst="rect">
            <a:avLst/>
          </a:prstGeom>
          <a:noFill/>
        </p:spPr>
        <p:txBody>
          <a:bodyPr wrap="square" rtlCol="0">
            <a:spAutoFit/>
          </a:bodyPr>
          <a:lstStyle/>
          <a:p>
            <a:pPr algn="ctr"/>
            <a:r>
              <a:rPr lang="en-US" sz="2000" dirty="0" smtClean="0">
                <a:solidFill>
                  <a:srgbClr val="C00000"/>
                </a:solidFill>
              </a:rPr>
              <a:t>Only works when data fits in GPU memory</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Background</a:t>
            </a:r>
          </a:p>
          <a:p>
            <a:pPr lvl="1"/>
            <a:r>
              <a:rPr lang="en-US" dirty="0" smtClean="0">
                <a:solidFill>
                  <a:schemeClr val="bg1">
                    <a:lumMod val="75000"/>
                  </a:schemeClr>
                </a:solidFill>
              </a:rPr>
              <a:t>Deep learning with GPUs</a:t>
            </a:r>
          </a:p>
          <a:p>
            <a:pPr lvl="1"/>
            <a:r>
              <a:rPr lang="en-US" dirty="0" smtClean="0">
                <a:solidFill>
                  <a:schemeClr val="bg1">
                    <a:lumMod val="75000"/>
                  </a:schemeClr>
                </a:solidFill>
              </a:rPr>
              <a:t>Parallel ML using parameter servers</a:t>
            </a:r>
          </a:p>
          <a:p>
            <a:r>
              <a:rPr lang="en-US" dirty="0" err="1" smtClean="0"/>
              <a:t>GeePS</a:t>
            </a:r>
            <a:r>
              <a:rPr lang="en-US" dirty="0" smtClean="0"/>
              <a:t>: GPU-specialized parameter server</a:t>
            </a:r>
          </a:p>
          <a:p>
            <a:pPr lvl="1"/>
            <a:r>
              <a:rPr lang="en-US" dirty="0" smtClean="0"/>
              <a:t>Maintaining the parameter cache in GPU memory</a:t>
            </a:r>
          </a:p>
          <a:p>
            <a:pPr lvl="1"/>
            <a:r>
              <a:rPr lang="en-US" dirty="0" smtClean="0"/>
              <a:t>Batch operations for higher throughput</a:t>
            </a:r>
          </a:p>
          <a:p>
            <a:pPr lvl="1"/>
            <a:r>
              <a:rPr lang="en-US" dirty="0" smtClean="0"/>
              <a:t>Managing limited GPU device memory</a:t>
            </a:r>
          </a:p>
          <a:p>
            <a:r>
              <a:rPr lang="en-US" dirty="0" smtClean="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12</a:t>
            </a:fld>
            <a:endParaRPr lang="en-US" altLang="en-US"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389621" y="4613220"/>
            <a:ext cx="1943760" cy="707886"/>
            <a:chOff x="389621" y="4613220"/>
            <a:chExt cx="1943760" cy="707886"/>
          </a:xfrm>
        </p:grpSpPr>
        <p:sp>
          <p:nvSpPr>
            <p:cNvPr id="87" name="矩形 67"/>
            <p:cNvSpPr/>
            <p:nvPr/>
          </p:nvSpPr>
          <p:spPr>
            <a:xfrm>
              <a:off x="451217" y="4681727"/>
              <a:ext cx="1816495" cy="603761"/>
            </a:xfrm>
            <a:prstGeom prst="rect">
              <a:avLst/>
            </a:prstGeom>
            <a:solidFill>
              <a:srgbClr val="99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9" name="TextBox 88"/>
            <p:cNvSpPr txBox="1"/>
            <p:nvPr/>
          </p:nvSpPr>
          <p:spPr>
            <a:xfrm>
              <a:off x="389621" y="4613220"/>
              <a:ext cx="1943760" cy="707886"/>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56" name="Group 55"/>
          <p:cNvGrpSpPr/>
          <p:nvPr/>
        </p:nvGrpSpPr>
        <p:grpSpPr>
          <a:xfrm>
            <a:off x="5778545" y="1159412"/>
            <a:ext cx="2435287" cy="1278988"/>
            <a:chOff x="5778545" y="1159412"/>
            <a:chExt cx="2435287" cy="1278988"/>
          </a:xfrm>
        </p:grpSpPr>
        <p:sp>
          <p:nvSpPr>
            <p:cNvPr id="57" name="Can 56"/>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9" name="TextBox 58"/>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grpSp>
        <p:nvGrpSpPr>
          <p:cNvPr id="92" name="Group 91"/>
          <p:cNvGrpSpPr/>
          <p:nvPr/>
        </p:nvGrpSpPr>
        <p:grpSpPr>
          <a:xfrm>
            <a:off x="2770548" y="4619629"/>
            <a:ext cx="2614251" cy="707886"/>
            <a:chOff x="2770548" y="4619629"/>
            <a:chExt cx="2614251" cy="707886"/>
          </a:xfrm>
        </p:grpSpPr>
        <p:sp>
          <p:nvSpPr>
            <p:cNvPr id="49" name="矩形 67"/>
            <p:cNvSpPr/>
            <p:nvPr/>
          </p:nvSpPr>
          <p:spPr>
            <a:xfrm>
              <a:off x="2895600" y="4709160"/>
              <a:ext cx="2391447" cy="55171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0" name="TextBox 49"/>
            <p:cNvSpPr txBox="1"/>
            <p:nvPr/>
          </p:nvSpPr>
          <p:spPr>
            <a:xfrm>
              <a:off x="2770548" y="4619629"/>
              <a:ext cx="2614251" cy="707886"/>
            </a:xfrm>
            <a:prstGeom prst="rect">
              <a:avLst/>
            </a:prstGeom>
            <a:noFill/>
          </p:spPr>
          <p:txBody>
            <a:bodyPr wrap="square" rtlCol="0">
              <a:spAutoFit/>
            </a:bodyPr>
            <a:lstStyle/>
            <a:p>
              <a:pPr algn="ctr"/>
              <a:r>
                <a:rPr lang="en-US" altLang="zh-CN" sz="2000" b="0" dirty="0" smtClean="0"/>
                <a:t>Staging memory for parameter cache</a:t>
              </a:r>
            </a:p>
          </p:txBody>
        </p:sp>
      </p:grpSp>
      <p:sp>
        <p:nvSpPr>
          <p:cNvPr id="2" name="Title 1"/>
          <p:cNvSpPr>
            <a:spLocks noGrp="1"/>
          </p:cNvSpPr>
          <p:nvPr>
            <p:ph type="title"/>
          </p:nvPr>
        </p:nvSpPr>
        <p:spPr/>
        <p:txBody>
          <a:bodyPr/>
          <a:lstStyle/>
          <a:p>
            <a:r>
              <a:rPr lang="en-US" dirty="0" smtClean="0"/>
              <a:t>GPU ML on </a:t>
            </a:r>
            <a:r>
              <a:rPr lang="en-US" dirty="0" err="1" smtClean="0"/>
              <a:t>GeePS</a:t>
            </a:r>
            <a:endParaRPr lang="en-US" dirty="0" smtClean="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13</a:t>
            </a:fld>
            <a:endParaRPr lang="en-US" altLang="en-US" sz="1600"/>
          </a:p>
        </p:txBody>
      </p:sp>
      <p:sp>
        <p:nvSpPr>
          <p:cNvPr id="37"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47" name="矩形 67"/>
          <p:cNvSpPr/>
          <p:nvPr/>
        </p:nvSpPr>
        <p:spPr>
          <a:xfrm>
            <a:off x="5629025" y="4202714"/>
            <a:ext cx="2565400" cy="531332"/>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8" name="矩形 67"/>
          <p:cNvSpPr/>
          <p:nvPr/>
        </p:nvSpPr>
        <p:spPr>
          <a:xfrm>
            <a:off x="5627017" y="3531870"/>
            <a:ext cx="791362" cy="670853"/>
          </a:xfrm>
          <a:prstGeom prst="rect">
            <a:avLst/>
          </a:prstGeom>
          <a:solidFill>
            <a:srgbClr val="00FF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2" name="TextBox 51"/>
          <p:cNvSpPr txBox="1"/>
          <p:nvPr/>
        </p:nvSpPr>
        <p:spPr>
          <a:xfrm>
            <a:off x="5569864" y="3534354"/>
            <a:ext cx="914400" cy="707886"/>
          </a:xfrm>
          <a:prstGeom prst="rect">
            <a:avLst/>
          </a:prstGeom>
          <a:noFill/>
        </p:spPr>
        <p:txBody>
          <a:bodyPr wrap="square" rtlCol="0">
            <a:spAutoFit/>
          </a:bodyPr>
          <a:lstStyle/>
          <a:p>
            <a:pPr algn="ctr"/>
            <a:r>
              <a:rPr lang="en-US" altLang="zh-CN" sz="2000" b="0" smtClean="0"/>
              <a:t>Input</a:t>
            </a:r>
          </a:p>
          <a:p>
            <a:pPr algn="ctr"/>
            <a:r>
              <a:rPr lang="en-US" altLang="zh-CN" sz="2000" b="0" smtClean="0"/>
              <a:t>data</a:t>
            </a:r>
            <a:endParaRPr lang="en-US" altLang="zh-CN" sz="2000" b="0" dirty="0" smtClean="0"/>
          </a:p>
        </p:txBody>
      </p:sp>
      <p:sp>
        <p:nvSpPr>
          <p:cNvPr id="67" name="TextBox 66"/>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69" name="矩形 67"/>
          <p:cNvSpPr/>
          <p:nvPr/>
        </p:nvSpPr>
        <p:spPr>
          <a:xfrm>
            <a:off x="6412463" y="3541248"/>
            <a:ext cx="1781962" cy="670853"/>
          </a:xfrm>
          <a:prstGeom prst="rect">
            <a:avLst/>
          </a:prstGeom>
          <a:solidFill>
            <a:srgbClr val="FFCC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0" name="TextBox 69"/>
          <p:cNvSpPr txBox="1"/>
          <p:nvPr/>
        </p:nvSpPr>
        <p:spPr>
          <a:xfrm>
            <a:off x="6252772" y="3551523"/>
            <a:ext cx="2095017" cy="707886"/>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states</a:t>
            </a:r>
          </a:p>
        </p:txBody>
      </p:sp>
      <p:sp>
        <p:nvSpPr>
          <p:cNvPr id="84"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5" name="TextBox 104"/>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cxnSp>
        <p:nvCxnSpPr>
          <p:cNvPr id="76" name="直接箭头连接符 12"/>
          <p:cNvCxnSpPr/>
          <p:nvPr/>
        </p:nvCxnSpPr>
        <p:spPr>
          <a:xfrm rot="16200000" flipV="1">
            <a:off x="4643506" y="2357121"/>
            <a:ext cx="1554480" cy="108711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5" name="矩形 67"/>
          <p:cNvSpPr/>
          <p:nvPr/>
        </p:nvSpPr>
        <p:spPr>
          <a:xfrm>
            <a:off x="5623164" y="4745620"/>
            <a:ext cx="2565400" cy="52390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cxnSp>
        <p:nvCxnSpPr>
          <p:cNvPr id="53" name="直接箭头连接符 12"/>
          <p:cNvCxnSpPr/>
          <p:nvPr/>
        </p:nvCxnSpPr>
        <p:spPr>
          <a:xfrm rot="16200000" flipV="1">
            <a:off x="5735510" y="4627678"/>
            <a:ext cx="621330" cy="585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852160" y="4801858"/>
            <a:ext cx="2392680" cy="400110"/>
          </a:xfrm>
          <a:prstGeom prst="rect">
            <a:avLst/>
          </a:prstGeom>
          <a:noFill/>
        </p:spPr>
        <p:txBody>
          <a:bodyPr wrap="square" rtlCol="0">
            <a:spAutoFit/>
          </a:bodyPr>
          <a:lstStyle/>
          <a:p>
            <a:pPr algn="ctr"/>
            <a:r>
              <a:rPr lang="en-US" altLang="zh-CN" sz="2000" b="0" dirty="0" smtClean="0"/>
              <a:t>Parameter cache</a:t>
            </a:r>
          </a:p>
        </p:txBody>
      </p:sp>
      <p:sp>
        <p:nvSpPr>
          <p:cNvPr id="75" name="TextBox 74"/>
          <p:cNvSpPr txBox="1"/>
          <p:nvPr/>
        </p:nvSpPr>
        <p:spPr>
          <a:xfrm>
            <a:off x="6078358" y="4104187"/>
            <a:ext cx="1876921" cy="707886"/>
          </a:xfrm>
          <a:prstGeom prst="rect">
            <a:avLst/>
          </a:prstGeom>
          <a:noFill/>
        </p:spPr>
        <p:txBody>
          <a:bodyPr wrap="square" rtlCol="0">
            <a:spAutoFit/>
          </a:bodyPr>
          <a:lstStyle/>
          <a:p>
            <a:pPr algn="ctr"/>
            <a:r>
              <a:rPr lang="en-US" altLang="zh-CN" sz="2000" b="0" dirty="0" smtClean="0"/>
              <a:t>Parameter working copy</a:t>
            </a:r>
          </a:p>
        </p:txBody>
      </p:sp>
      <p:sp>
        <p:nvSpPr>
          <p:cNvPr id="77" name="TextBox 76"/>
          <p:cNvSpPr txBox="1"/>
          <p:nvPr/>
        </p:nvSpPr>
        <p:spPr>
          <a:xfrm>
            <a:off x="2954210" y="3976468"/>
            <a:ext cx="2425510" cy="707886"/>
          </a:xfrm>
          <a:prstGeom prst="rect">
            <a:avLst/>
          </a:prstGeom>
          <a:noFill/>
        </p:spPr>
        <p:txBody>
          <a:bodyPr wrap="square" rtlCol="0">
            <a:spAutoFit/>
          </a:bodyPr>
          <a:lstStyle/>
          <a:p>
            <a:pPr algn="ctr"/>
            <a:r>
              <a:rPr lang="en-US" sz="2000" dirty="0" smtClean="0">
                <a:solidFill>
                  <a:srgbClr val="C00000"/>
                </a:solidFill>
              </a:rPr>
              <a:t>CPU/GPU copy</a:t>
            </a:r>
          </a:p>
          <a:p>
            <a:pPr algn="ctr"/>
            <a:r>
              <a:rPr lang="en-US" sz="2000" dirty="0" smtClean="0">
                <a:solidFill>
                  <a:srgbClr val="C00000"/>
                </a:solidFill>
              </a:rPr>
              <a:t>in the background</a:t>
            </a:r>
            <a:endParaRPr lang="en-US" sz="2000" dirty="0">
              <a:solidFill>
                <a:srgbClr val="C00000"/>
              </a:solidFill>
            </a:endParaRPr>
          </a:p>
        </p:txBody>
      </p:sp>
      <p:sp>
        <p:nvSpPr>
          <p:cNvPr id="78" name="TextBox 77"/>
          <p:cNvSpPr txBox="1"/>
          <p:nvPr/>
        </p:nvSpPr>
        <p:spPr>
          <a:xfrm>
            <a:off x="5986970" y="2757268"/>
            <a:ext cx="3157030" cy="707886"/>
          </a:xfrm>
          <a:prstGeom prst="rect">
            <a:avLst/>
          </a:prstGeom>
          <a:noFill/>
        </p:spPr>
        <p:txBody>
          <a:bodyPr wrap="square" rtlCol="0">
            <a:spAutoFit/>
          </a:bodyPr>
          <a:lstStyle/>
          <a:p>
            <a:pPr algn="ctr"/>
            <a:r>
              <a:rPr lang="en-US" sz="2000" dirty="0" smtClean="0">
                <a:solidFill>
                  <a:srgbClr val="C00000"/>
                </a:solidFill>
              </a:rPr>
              <a:t>Access PS</a:t>
            </a:r>
          </a:p>
          <a:p>
            <a:pPr algn="ctr"/>
            <a:r>
              <a:rPr lang="en-US" sz="2000" dirty="0" smtClean="0">
                <a:solidFill>
                  <a:srgbClr val="C00000"/>
                </a:solidFill>
              </a:rPr>
              <a:t>through GPU memory</a:t>
            </a:r>
            <a:endParaRPr lang="en-US" sz="2000" dirty="0">
              <a:solidFill>
                <a:srgbClr val="C00000"/>
              </a:solidFill>
            </a:endParaRPr>
          </a:p>
        </p:txBody>
      </p:sp>
      <p:sp>
        <p:nvSpPr>
          <p:cNvPr id="54" name="TextBox 14"/>
          <p:cNvSpPr txBox="1"/>
          <p:nvPr/>
        </p:nvSpPr>
        <p:spPr>
          <a:xfrm>
            <a:off x="1852485" y="5672079"/>
            <a:ext cx="2435287" cy="461665"/>
          </a:xfrm>
          <a:prstGeom prst="rect">
            <a:avLst/>
          </a:prstGeom>
          <a:noFill/>
        </p:spPr>
        <p:txBody>
          <a:bodyPr wrap="square" rtlCol="0">
            <a:spAutoFit/>
          </a:bodyPr>
          <a:lstStyle/>
          <a:p>
            <a:pPr algn="ctr"/>
            <a:r>
              <a:rPr lang="en-US" altLang="zh-CN" sz="2400" b="0" dirty="0" smtClean="0"/>
              <a:t>Network</a:t>
            </a:r>
          </a:p>
        </p:txBody>
      </p:sp>
      <p:grpSp>
        <p:nvGrpSpPr>
          <p:cNvPr id="79" name="Group 69"/>
          <p:cNvGrpSpPr/>
          <p:nvPr/>
        </p:nvGrpSpPr>
        <p:grpSpPr>
          <a:xfrm>
            <a:off x="2935344" y="1403211"/>
            <a:ext cx="2456090" cy="707886"/>
            <a:chOff x="367995" y="1403211"/>
            <a:chExt cx="2456090" cy="707886"/>
          </a:xfrm>
        </p:grpSpPr>
        <p:sp>
          <p:nvSpPr>
            <p:cNvPr id="82"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3" name="TextBox 82"/>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cxnSp>
        <p:nvCxnSpPr>
          <p:cNvPr id="85"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12"/>
          <p:cNvCxnSpPr/>
          <p:nvPr/>
        </p:nvCxnSpPr>
        <p:spPr>
          <a:xfrm rot="16200000" flipV="1">
            <a:off x="2055287" y="5150185"/>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12"/>
          <p:cNvCxnSpPr/>
          <p:nvPr/>
        </p:nvCxnSpPr>
        <p:spPr>
          <a:xfrm rot="5400000" flipH="1" flipV="1">
            <a:off x="2716112" y="5339036"/>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12"/>
          <p:cNvCxnSpPr/>
          <p:nvPr/>
        </p:nvCxnSpPr>
        <p:spPr>
          <a:xfrm rot="10800000" flipV="1">
            <a:off x="5038519" y="5108909"/>
            <a:ext cx="896815" cy="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069080" y="5715000"/>
            <a:ext cx="5379720" cy="523220"/>
          </a:xfrm>
          <a:prstGeom prst="rect">
            <a:avLst/>
          </a:prstGeom>
          <a:noFill/>
        </p:spPr>
        <p:txBody>
          <a:bodyPr wrap="square" rtlCol="0">
            <a:spAutoFit/>
          </a:bodyPr>
          <a:lstStyle/>
          <a:p>
            <a:r>
              <a:rPr lang="en-US" sz="2800" dirty="0" err="1" smtClean="0"/>
              <a:t>GeePS</a:t>
            </a:r>
            <a:r>
              <a:rPr lang="en-US" sz="2800" dirty="0" smtClean="0"/>
              <a:t>: a GPU </a:t>
            </a:r>
            <a:r>
              <a:rPr lang="en-US" sz="2800" dirty="0" err="1" smtClean="0"/>
              <a:t>Param</a:t>
            </a:r>
            <a:r>
              <a:rPr lang="en-US" sz="2800" dirty="0" smtClean="0"/>
              <a:t> Server</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w/ batched access</a:t>
            </a:r>
            <a:endParaRPr lang="en-US" dirty="0"/>
          </a:p>
        </p:txBody>
      </p:sp>
      <p:sp>
        <p:nvSpPr>
          <p:cNvPr id="3" name="Content Placeholder 2"/>
          <p:cNvSpPr>
            <a:spLocks noGrp="1"/>
          </p:cNvSpPr>
          <p:nvPr>
            <p:ph idx="1"/>
          </p:nvPr>
        </p:nvSpPr>
        <p:spPr/>
        <p:txBody>
          <a:bodyPr/>
          <a:lstStyle/>
          <a:p>
            <a:r>
              <a:rPr lang="en-US" dirty="0" smtClean="0"/>
              <a:t>Applications access data in batches</a:t>
            </a:r>
          </a:p>
          <a:p>
            <a:pPr lvl="1"/>
            <a:r>
              <a:rPr lang="en-US" dirty="0" err="1" smtClean="0"/>
              <a:t>Read_batch</a:t>
            </a:r>
            <a:endParaRPr lang="en-US" dirty="0" smtClean="0"/>
          </a:p>
          <a:p>
            <a:pPr lvl="1"/>
            <a:r>
              <a:rPr lang="en-US" dirty="0" err="1" smtClean="0"/>
              <a:t>Update_batch</a:t>
            </a:r>
            <a:endParaRPr lang="en-US" dirty="0" smtClean="0"/>
          </a:p>
          <a:p>
            <a:r>
              <a:rPr lang="en-US" dirty="0" smtClean="0"/>
              <a:t>Millions of values in one batch</a:t>
            </a:r>
          </a:p>
          <a:p>
            <a:pPr lvl="1"/>
            <a:r>
              <a:rPr lang="en-US" dirty="0" smtClean="0"/>
              <a:t>Allow all GPU cores to execute in parallel</a:t>
            </a:r>
          </a:p>
          <a:p>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14</a:t>
            </a:fld>
            <a:endParaRPr lang="en-US" altLang="en-US"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Background</a:t>
            </a:r>
          </a:p>
          <a:p>
            <a:r>
              <a:rPr lang="en-US" dirty="0" err="1" smtClean="0"/>
              <a:t>GeePS</a:t>
            </a:r>
            <a:r>
              <a:rPr lang="en-US" dirty="0" smtClean="0"/>
              <a:t>: GPU-specialized parameter server</a:t>
            </a:r>
          </a:p>
          <a:p>
            <a:pPr lvl="1"/>
            <a:r>
              <a:rPr lang="en-US" dirty="0" smtClean="0">
                <a:solidFill>
                  <a:schemeClr val="bg1">
                    <a:lumMod val="75000"/>
                  </a:schemeClr>
                </a:solidFill>
              </a:rPr>
              <a:t>Maintaining the parameter cache in GPU memory</a:t>
            </a:r>
          </a:p>
          <a:p>
            <a:pPr lvl="1"/>
            <a:r>
              <a:rPr lang="en-US" dirty="0" smtClean="0">
                <a:solidFill>
                  <a:schemeClr val="bg1">
                    <a:lumMod val="75000"/>
                  </a:schemeClr>
                </a:solidFill>
              </a:rPr>
              <a:t>Batch operations for higher throughput</a:t>
            </a:r>
          </a:p>
          <a:p>
            <a:pPr lvl="1"/>
            <a:r>
              <a:rPr lang="en-US" dirty="0" smtClean="0"/>
              <a:t>Managing limited GPU device memory</a:t>
            </a:r>
          </a:p>
          <a:p>
            <a:r>
              <a:rPr lang="en-US" dirty="0" smtClean="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15</a:t>
            </a:fld>
            <a:endParaRPr lang="en-US" altLang="en-US" sz="1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ui\Dropbox\CMU\Research\2013 LazyTable\pres\2015-10 PDL Retreat Talk\figs\adamnet-layer-sizes.png"/>
          <p:cNvPicPr>
            <a:picLocks noChangeAspect="1" noChangeArrowheads="1"/>
          </p:cNvPicPr>
          <p:nvPr/>
        </p:nvPicPr>
        <p:blipFill>
          <a:blip r:embed="rId3" cstate="print"/>
          <a:srcRect/>
          <a:stretch>
            <a:fillRect/>
          </a:stretch>
        </p:blipFill>
        <p:spPr bwMode="auto">
          <a:xfrm>
            <a:off x="767396" y="1504315"/>
            <a:ext cx="7805103" cy="4079546"/>
          </a:xfrm>
          <a:prstGeom prst="rect">
            <a:avLst/>
          </a:prstGeom>
          <a:noFill/>
        </p:spPr>
      </p:pic>
      <p:sp>
        <p:nvSpPr>
          <p:cNvPr id="2" name="Title 1"/>
          <p:cNvSpPr>
            <a:spLocks noGrp="1"/>
          </p:cNvSpPr>
          <p:nvPr>
            <p:ph type="title"/>
          </p:nvPr>
        </p:nvSpPr>
        <p:spPr/>
        <p:txBody>
          <a:bodyPr/>
          <a:lstStyle/>
          <a:p>
            <a:r>
              <a:rPr lang="en-US" dirty="0" smtClean="0"/>
              <a:t>Managing limited GPU memory</a:t>
            </a:r>
            <a:endParaRPr lang="en-US" dirty="0"/>
          </a:p>
        </p:txBody>
      </p:sp>
      <p:sp>
        <p:nvSpPr>
          <p:cNvPr id="3" name="Content Placeholder 2"/>
          <p:cNvSpPr>
            <a:spLocks noGrp="1"/>
          </p:cNvSpPr>
          <p:nvPr>
            <p:ph idx="1"/>
          </p:nvPr>
        </p:nvSpPr>
        <p:spPr>
          <a:xfrm>
            <a:off x="685800" y="1104900"/>
            <a:ext cx="8458200" cy="4648200"/>
          </a:xfrm>
        </p:spPr>
        <p:txBody>
          <a:bodyPr/>
          <a:lstStyle/>
          <a:p>
            <a:r>
              <a:rPr lang="en-US" sz="2400" dirty="0" smtClean="0"/>
              <a:t>Memory usage fluctuation of a neural network</a:t>
            </a:r>
            <a:endParaRPr lang="en-US" sz="2400"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16</a:t>
            </a:fld>
            <a:endParaRPr lang="en-US" altLang="en-US" sz="1600"/>
          </a:p>
        </p:txBody>
      </p:sp>
      <p:sp>
        <p:nvSpPr>
          <p:cNvPr id="10" name="TextBox 9"/>
          <p:cNvSpPr txBox="1"/>
          <p:nvPr/>
        </p:nvSpPr>
        <p:spPr>
          <a:xfrm>
            <a:off x="1390823" y="5656375"/>
            <a:ext cx="8198069" cy="461665"/>
          </a:xfrm>
          <a:prstGeom prst="rect">
            <a:avLst/>
          </a:prstGeom>
          <a:noFill/>
        </p:spPr>
        <p:txBody>
          <a:bodyPr wrap="square" rtlCol="0">
            <a:spAutoFit/>
          </a:bodyPr>
          <a:lstStyle/>
          <a:p>
            <a:r>
              <a:rPr lang="en-US" sz="2400" dirty="0" smtClean="0"/>
              <a:t>Only 20% of total memory at peak usage</a:t>
            </a:r>
          </a:p>
        </p:txBody>
      </p:sp>
      <p:sp>
        <p:nvSpPr>
          <p:cNvPr id="13" name="Oval 12"/>
          <p:cNvSpPr/>
          <p:nvPr/>
        </p:nvSpPr>
        <p:spPr bwMode="auto">
          <a:xfrm>
            <a:off x="7475220" y="1862433"/>
            <a:ext cx="898635" cy="914400"/>
          </a:xfrm>
          <a:prstGeom prst="ellips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389621" y="4613220"/>
            <a:ext cx="1943760" cy="707886"/>
            <a:chOff x="389621" y="4613220"/>
            <a:chExt cx="1943760" cy="707886"/>
          </a:xfrm>
        </p:grpSpPr>
        <p:sp>
          <p:nvSpPr>
            <p:cNvPr id="99" name="矩形 67"/>
            <p:cNvSpPr/>
            <p:nvPr/>
          </p:nvSpPr>
          <p:spPr>
            <a:xfrm>
              <a:off x="451217" y="4681727"/>
              <a:ext cx="1816495" cy="603761"/>
            </a:xfrm>
            <a:prstGeom prst="rect">
              <a:avLst/>
            </a:prstGeom>
            <a:solidFill>
              <a:srgbClr val="99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00" name="TextBox 99"/>
            <p:cNvSpPr txBox="1"/>
            <p:nvPr/>
          </p:nvSpPr>
          <p:spPr>
            <a:xfrm>
              <a:off x="389621" y="4613220"/>
              <a:ext cx="1943760" cy="707886"/>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cxnSp>
        <p:nvCxnSpPr>
          <p:cNvPr id="101" name="直接箭头连接符 12"/>
          <p:cNvCxnSpPr/>
          <p:nvPr/>
        </p:nvCxnSpPr>
        <p:spPr>
          <a:xfrm rot="16200000" flipV="1">
            <a:off x="2055287" y="5150185"/>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2770548" y="4619629"/>
            <a:ext cx="2614251" cy="707886"/>
            <a:chOff x="2770548" y="4619629"/>
            <a:chExt cx="2614251" cy="707886"/>
          </a:xfrm>
        </p:grpSpPr>
        <p:sp>
          <p:nvSpPr>
            <p:cNvPr id="95" name="矩形 67"/>
            <p:cNvSpPr/>
            <p:nvPr/>
          </p:nvSpPr>
          <p:spPr>
            <a:xfrm>
              <a:off x="2895600" y="4709160"/>
              <a:ext cx="2391447" cy="55171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96" name="TextBox 95"/>
            <p:cNvSpPr txBox="1"/>
            <p:nvPr/>
          </p:nvSpPr>
          <p:spPr>
            <a:xfrm>
              <a:off x="2770548" y="4619629"/>
              <a:ext cx="2614251" cy="707886"/>
            </a:xfrm>
            <a:prstGeom prst="rect">
              <a:avLst/>
            </a:prstGeom>
            <a:noFill/>
          </p:spPr>
          <p:txBody>
            <a:bodyPr wrap="square" rtlCol="0">
              <a:spAutoFit/>
            </a:bodyPr>
            <a:lstStyle/>
            <a:p>
              <a:pPr algn="ctr"/>
              <a:r>
                <a:rPr lang="en-US" altLang="zh-CN" sz="2000" b="0" dirty="0" smtClean="0"/>
                <a:t>Staging memory for parameter cache</a:t>
              </a:r>
            </a:p>
          </p:txBody>
        </p:sp>
      </p:grpSp>
      <p:grpSp>
        <p:nvGrpSpPr>
          <p:cNvPr id="73" name="Group 72"/>
          <p:cNvGrpSpPr/>
          <p:nvPr/>
        </p:nvGrpSpPr>
        <p:grpSpPr>
          <a:xfrm>
            <a:off x="5778545" y="1159412"/>
            <a:ext cx="2435287" cy="1278988"/>
            <a:chOff x="5778545" y="1159412"/>
            <a:chExt cx="2435287" cy="1278988"/>
          </a:xfrm>
        </p:grpSpPr>
        <p:sp>
          <p:nvSpPr>
            <p:cNvPr id="74" name="Can 73"/>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5" name="TextBox 74"/>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sp>
        <p:nvSpPr>
          <p:cNvPr id="2" name="Title 1"/>
          <p:cNvSpPr>
            <a:spLocks noGrp="1"/>
          </p:cNvSpPr>
          <p:nvPr>
            <p:ph type="title"/>
          </p:nvPr>
        </p:nvSpPr>
        <p:spPr/>
        <p:txBody>
          <a:bodyPr/>
          <a:lstStyle/>
          <a:p>
            <a:r>
              <a:rPr lang="en-US" dirty="0" smtClean="0"/>
              <a:t>Managing limited GPU memory</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17</a:t>
            </a:fld>
            <a:endParaRPr lang="en-US" altLang="en-US" sz="1600"/>
          </a:p>
        </p:txBody>
      </p:sp>
      <p:sp>
        <p:nvSpPr>
          <p:cNvPr id="37"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47" name="矩形 67"/>
          <p:cNvSpPr/>
          <p:nvPr/>
        </p:nvSpPr>
        <p:spPr>
          <a:xfrm>
            <a:off x="5629025" y="4202714"/>
            <a:ext cx="2565400" cy="531332"/>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8" name="矩形 67"/>
          <p:cNvSpPr/>
          <p:nvPr/>
        </p:nvSpPr>
        <p:spPr>
          <a:xfrm>
            <a:off x="5627017" y="3531870"/>
            <a:ext cx="791362" cy="670853"/>
          </a:xfrm>
          <a:prstGeom prst="rect">
            <a:avLst/>
          </a:prstGeom>
          <a:solidFill>
            <a:srgbClr val="00FF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2" name="TextBox 51"/>
          <p:cNvSpPr txBox="1"/>
          <p:nvPr/>
        </p:nvSpPr>
        <p:spPr>
          <a:xfrm>
            <a:off x="5569864" y="3534354"/>
            <a:ext cx="914400" cy="707886"/>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sp>
        <p:nvSpPr>
          <p:cNvPr id="67" name="TextBox 66"/>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69" name="矩形 67"/>
          <p:cNvSpPr/>
          <p:nvPr/>
        </p:nvSpPr>
        <p:spPr>
          <a:xfrm>
            <a:off x="6412463" y="3541248"/>
            <a:ext cx="1781962" cy="670853"/>
          </a:xfrm>
          <a:prstGeom prst="rect">
            <a:avLst/>
          </a:prstGeom>
          <a:solidFill>
            <a:srgbClr val="FFCC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0" name="TextBox 69"/>
          <p:cNvSpPr txBox="1"/>
          <p:nvPr/>
        </p:nvSpPr>
        <p:spPr>
          <a:xfrm>
            <a:off x="6252772" y="3551523"/>
            <a:ext cx="2095017" cy="707886"/>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states</a:t>
            </a:r>
          </a:p>
        </p:txBody>
      </p:sp>
      <p:sp>
        <p:nvSpPr>
          <p:cNvPr id="84"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5" name="TextBox 104"/>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cxnSp>
        <p:nvCxnSpPr>
          <p:cNvPr id="76" name="直接箭头连接符 12"/>
          <p:cNvCxnSpPr/>
          <p:nvPr/>
        </p:nvCxnSpPr>
        <p:spPr>
          <a:xfrm rot="16200000" flipV="1">
            <a:off x="4643506" y="2357121"/>
            <a:ext cx="1554480" cy="108711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5" name="矩形 67"/>
          <p:cNvSpPr/>
          <p:nvPr/>
        </p:nvSpPr>
        <p:spPr>
          <a:xfrm>
            <a:off x="5623164" y="4745620"/>
            <a:ext cx="2565400" cy="52390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cxnSp>
        <p:nvCxnSpPr>
          <p:cNvPr id="51" name="直接箭头连接符 12"/>
          <p:cNvCxnSpPr/>
          <p:nvPr/>
        </p:nvCxnSpPr>
        <p:spPr>
          <a:xfrm rot="5400000" flipH="1" flipV="1">
            <a:off x="2716112" y="5339036"/>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12"/>
          <p:cNvCxnSpPr/>
          <p:nvPr/>
        </p:nvCxnSpPr>
        <p:spPr>
          <a:xfrm rot="16200000" flipV="1">
            <a:off x="5735510" y="4627678"/>
            <a:ext cx="621330" cy="585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12"/>
          <p:cNvCxnSpPr/>
          <p:nvPr/>
        </p:nvCxnSpPr>
        <p:spPr>
          <a:xfrm rot="10800000" flipV="1">
            <a:off x="5038519" y="5108909"/>
            <a:ext cx="896815" cy="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852160" y="4801858"/>
            <a:ext cx="2392680" cy="400110"/>
          </a:xfrm>
          <a:prstGeom prst="rect">
            <a:avLst/>
          </a:prstGeom>
          <a:noFill/>
        </p:spPr>
        <p:txBody>
          <a:bodyPr wrap="square" rtlCol="0">
            <a:spAutoFit/>
          </a:bodyPr>
          <a:lstStyle/>
          <a:p>
            <a:pPr algn="ctr"/>
            <a:r>
              <a:rPr lang="en-US" altLang="zh-CN" sz="2000" b="0" dirty="0" smtClean="0"/>
              <a:t>Parameter cache</a:t>
            </a:r>
          </a:p>
        </p:txBody>
      </p:sp>
      <p:sp>
        <p:nvSpPr>
          <p:cNvPr id="64" name="TextBox 63"/>
          <p:cNvSpPr txBox="1"/>
          <p:nvPr/>
        </p:nvSpPr>
        <p:spPr>
          <a:xfrm>
            <a:off x="6078358" y="4104187"/>
            <a:ext cx="1876921" cy="707886"/>
          </a:xfrm>
          <a:prstGeom prst="rect">
            <a:avLst/>
          </a:prstGeom>
          <a:noFill/>
        </p:spPr>
        <p:txBody>
          <a:bodyPr wrap="square" rtlCol="0">
            <a:spAutoFit/>
          </a:bodyPr>
          <a:lstStyle/>
          <a:p>
            <a:pPr algn="ctr"/>
            <a:r>
              <a:rPr lang="en-US" altLang="zh-CN" sz="2000" b="0" dirty="0" smtClean="0"/>
              <a:t>Parameter working copy</a:t>
            </a:r>
          </a:p>
        </p:txBody>
      </p:sp>
      <p:sp>
        <p:nvSpPr>
          <p:cNvPr id="46" name="TextBox 45"/>
          <p:cNvSpPr txBox="1"/>
          <p:nvPr/>
        </p:nvSpPr>
        <p:spPr>
          <a:xfrm>
            <a:off x="5516880" y="3016348"/>
            <a:ext cx="3627120" cy="400110"/>
          </a:xfrm>
          <a:prstGeom prst="rect">
            <a:avLst/>
          </a:prstGeom>
          <a:noFill/>
        </p:spPr>
        <p:txBody>
          <a:bodyPr wrap="square" rtlCol="0">
            <a:spAutoFit/>
          </a:bodyPr>
          <a:lstStyle/>
          <a:p>
            <a:pPr algn="ctr"/>
            <a:r>
              <a:rPr lang="en-US" sz="2000" dirty="0" smtClean="0">
                <a:solidFill>
                  <a:srgbClr val="C00000"/>
                </a:solidFill>
              </a:rPr>
              <a:t>App has its own buffer</a:t>
            </a:r>
            <a:endParaRPr lang="en-US" sz="2000" dirty="0">
              <a:solidFill>
                <a:srgbClr val="C00000"/>
              </a:solidFill>
            </a:endParaRPr>
          </a:p>
        </p:txBody>
      </p:sp>
      <p:cxnSp>
        <p:nvCxnSpPr>
          <p:cNvPr id="56" name="Straight Arrow Connector 55"/>
          <p:cNvCxnSpPr>
            <a:endCxn id="64" idx="3"/>
          </p:cNvCxnSpPr>
          <p:nvPr/>
        </p:nvCxnSpPr>
        <p:spPr bwMode="auto">
          <a:xfrm rot="5400000">
            <a:off x="7440715" y="3913085"/>
            <a:ext cx="1059610" cy="30481"/>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
        <p:nvSpPr>
          <p:cNvPr id="72" name="TextBox 14"/>
          <p:cNvSpPr txBox="1"/>
          <p:nvPr/>
        </p:nvSpPr>
        <p:spPr>
          <a:xfrm>
            <a:off x="1852485" y="5672079"/>
            <a:ext cx="2435287" cy="461665"/>
          </a:xfrm>
          <a:prstGeom prst="rect">
            <a:avLst/>
          </a:prstGeom>
          <a:noFill/>
        </p:spPr>
        <p:txBody>
          <a:bodyPr wrap="square" rtlCol="0">
            <a:spAutoFit/>
          </a:bodyPr>
          <a:lstStyle/>
          <a:p>
            <a:pPr algn="ctr"/>
            <a:r>
              <a:rPr lang="en-US" altLang="zh-CN" sz="2400" b="0" dirty="0" smtClean="0"/>
              <a:t>Network</a:t>
            </a:r>
          </a:p>
        </p:txBody>
      </p:sp>
      <p:grpSp>
        <p:nvGrpSpPr>
          <p:cNvPr id="77" name="Group 69"/>
          <p:cNvGrpSpPr/>
          <p:nvPr/>
        </p:nvGrpSpPr>
        <p:grpSpPr>
          <a:xfrm>
            <a:off x="2935344" y="1403211"/>
            <a:ext cx="2456090" cy="707886"/>
            <a:chOff x="367995" y="1403211"/>
            <a:chExt cx="2456090" cy="707886"/>
          </a:xfrm>
        </p:grpSpPr>
        <p:sp>
          <p:nvSpPr>
            <p:cNvPr id="78"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9" name="TextBox 78"/>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cxnSp>
        <p:nvCxnSpPr>
          <p:cNvPr id="80"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389621" y="4613220"/>
            <a:ext cx="1943760" cy="707886"/>
            <a:chOff x="389621" y="4613220"/>
            <a:chExt cx="1943760" cy="707886"/>
          </a:xfrm>
        </p:grpSpPr>
        <p:sp>
          <p:nvSpPr>
            <p:cNvPr id="77" name="矩形 67"/>
            <p:cNvSpPr/>
            <p:nvPr/>
          </p:nvSpPr>
          <p:spPr>
            <a:xfrm>
              <a:off x="451217" y="4681727"/>
              <a:ext cx="1816495" cy="603761"/>
            </a:xfrm>
            <a:prstGeom prst="rect">
              <a:avLst/>
            </a:prstGeom>
            <a:solidFill>
              <a:srgbClr val="99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8" name="TextBox 77"/>
            <p:cNvSpPr txBox="1"/>
            <p:nvPr/>
          </p:nvSpPr>
          <p:spPr>
            <a:xfrm>
              <a:off x="389621" y="4613220"/>
              <a:ext cx="1943760" cy="707886"/>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80" name="Group 79"/>
          <p:cNvGrpSpPr/>
          <p:nvPr/>
        </p:nvGrpSpPr>
        <p:grpSpPr>
          <a:xfrm>
            <a:off x="2770548" y="4619629"/>
            <a:ext cx="2614251" cy="707886"/>
            <a:chOff x="2770548" y="4619629"/>
            <a:chExt cx="2614251" cy="707886"/>
          </a:xfrm>
        </p:grpSpPr>
        <p:sp>
          <p:nvSpPr>
            <p:cNvPr id="82" name="矩形 67"/>
            <p:cNvSpPr/>
            <p:nvPr/>
          </p:nvSpPr>
          <p:spPr>
            <a:xfrm>
              <a:off x="2895600" y="4709160"/>
              <a:ext cx="2391447" cy="55171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3" name="TextBox 82"/>
            <p:cNvSpPr txBox="1"/>
            <p:nvPr/>
          </p:nvSpPr>
          <p:spPr>
            <a:xfrm>
              <a:off x="2770548" y="4619629"/>
              <a:ext cx="2614251" cy="707886"/>
            </a:xfrm>
            <a:prstGeom prst="rect">
              <a:avLst/>
            </a:prstGeom>
            <a:noFill/>
          </p:spPr>
          <p:txBody>
            <a:bodyPr wrap="square" rtlCol="0">
              <a:spAutoFit/>
            </a:bodyPr>
            <a:lstStyle/>
            <a:p>
              <a:pPr algn="ctr"/>
              <a:r>
                <a:rPr lang="en-US" altLang="zh-CN" sz="2000" b="0" dirty="0" smtClean="0"/>
                <a:t>Staging memory for parameter cache</a:t>
              </a:r>
            </a:p>
          </p:txBody>
        </p:sp>
      </p:grpSp>
      <p:grpSp>
        <p:nvGrpSpPr>
          <p:cNvPr id="57" name="Group 56"/>
          <p:cNvGrpSpPr/>
          <p:nvPr/>
        </p:nvGrpSpPr>
        <p:grpSpPr>
          <a:xfrm>
            <a:off x="5778545" y="1159412"/>
            <a:ext cx="2435287" cy="1278988"/>
            <a:chOff x="5778545" y="1159412"/>
            <a:chExt cx="2435287" cy="1278988"/>
          </a:xfrm>
        </p:grpSpPr>
        <p:sp>
          <p:nvSpPr>
            <p:cNvPr id="65" name="Can 64"/>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8" name="TextBox 67"/>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sp>
        <p:nvSpPr>
          <p:cNvPr id="2" name="Title 1"/>
          <p:cNvSpPr>
            <a:spLocks noGrp="1"/>
          </p:cNvSpPr>
          <p:nvPr>
            <p:ph type="title"/>
          </p:nvPr>
        </p:nvSpPr>
        <p:spPr/>
        <p:txBody>
          <a:bodyPr/>
          <a:lstStyle/>
          <a:p>
            <a:r>
              <a:rPr lang="en-US" dirty="0" err="1" smtClean="0"/>
              <a:t>GeePS</a:t>
            </a:r>
            <a:r>
              <a:rPr lang="en-US" dirty="0" smtClean="0"/>
              <a:t>-managed buffers</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18</a:t>
            </a:fld>
            <a:endParaRPr lang="en-US" altLang="en-US" sz="1600"/>
          </a:p>
        </p:txBody>
      </p:sp>
      <p:sp>
        <p:nvSpPr>
          <p:cNvPr id="37"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47" name="矩形 67"/>
          <p:cNvSpPr/>
          <p:nvPr/>
        </p:nvSpPr>
        <p:spPr>
          <a:xfrm>
            <a:off x="5629025" y="4202714"/>
            <a:ext cx="2565400" cy="531332"/>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8" name="矩形 67"/>
          <p:cNvSpPr/>
          <p:nvPr/>
        </p:nvSpPr>
        <p:spPr>
          <a:xfrm>
            <a:off x="5627017" y="3531870"/>
            <a:ext cx="791362" cy="670853"/>
          </a:xfrm>
          <a:prstGeom prst="rect">
            <a:avLst/>
          </a:prstGeom>
          <a:solidFill>
            <a:srgbClr val="00FF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2" name="TextBox 51"/>
          <p:cNvSpPr txBox="1"/>
          <p:nvPr/>
        </p:nvSpPr>
        <p:spPr>
          <a:xfrm>
            <a:off x="5569864" y="3534354"/>
            <a:ext cx="914400" cy="707886"/>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sp>
        <p:nvSpPr>
          <p:cNvPr id="62" name="TextBox 61"/>
          <p:cNvSpPr txBox="1"/>
          <p:nvPr/>
        </p:nvSpPr>
        <p:spPr>
          <a:xfrm>
            <a:off x="6154559" y="4104187"/>
            <a:ext cx="1706348" cy="707886"/>
          </a:xfrm>
          <a:prstGeom prst="rect">
            <a:avLst/>
          </a:prstGeom>
          <a:noFill/>
        </p:spPr>
        <p:txBody>
          <a:bodyPr wrap="square" rtlCol="0">
            <a:spAutoFit/>
          </a:bodyPr>
          <a:lstStyle/>
          <a:p>
            <a:pPr algn="ctr"/>
            <a:r>
              <a:rPr lang="en-US" altLang="zh-CN" sz="2000" b="0" dirty="0" smtClean="0"/>
              <a:t>Access</a:t>
            </a:r>
          </a:p>
          <a:p>
            <a:pPr algn="ctr"/>
            <a:r>
              <a:rPr lang="en-US" altLang="zh-CN" sz="2000" b="0" dirty="0" smtClean="0"/>
              <a:t>buffer pool</a:t>
            </a:r>
          </a:p>
        </p:txBody>
      </p:sp>
      <p:sp>
        <p:nvSpPr>
          <p:cNvPr id="67" name="TextBox 66"/>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69" name="矩形 67"/>
          <p:cNvSpPr/>
          <p:nvPr/>
        </p:nvSpPr>
        <p:spPr>
          <a:xfrm>
            <a:off x="6412463" y="3541248"/>
            <a:ext cx="1781962" cy="670853"/>
          </a:xfrm>
          <a:prstGeom prst="rect">
            <a:avLst/>
          </a:prstGeom>
          <a:solidFill>
            <a:srgbClr val="FFCC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0" name="TextBox 69"/>
          <p:cNvSpPr txBox="1"/>
          <p:nvPr/>
        </p:nvSpPr>
        <p:spPr>
          <a:xfrm>
            <a:off x="6252772" y="3551523"/>
            <a:ext cx="2095017" cy="707886"/>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states</a:t>
            </a:r>
          </a:p>
        </p:txBody>
      </p:sp>
      <p:sp>
        <p:nvSpPr>
          <p:cNvPr id="84"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5" name="TextBox 104"/>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cxnSp>
        <p:nvCxnSpPr>
          <p:cNvPr id="76" name="直接箭头连接符 12"/>
          <p:cNvCxnSpPr/>
          <p:nvPr/>
        </p:nvCxnSpPr>
        <p:spPr>
          <a:xfrm rot="16200000" flipV="1">
            <a:off x="4643506" y="2357121"/>
            <a:ext cx="1554480" cy="108711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5" name="矩形 67"/>
          <p:cNvSpPr/>
          <p:nvPr/>
        </p:nvSpPr>
        <p:spPr>
          <a:xfrm>
            <a:off x="5623164" y="4745620"/>
            <a:ext cx="2565400" cy="52390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cxnSp>
        <p:nvCxnSpPr>
          <p:cNvPr id="53" name="直接箭头连接符 12"/>
          <p:cNvCxnSpPr/>
          <p:nvPr/>
        </p:nvCxnSpPr>
        <p:spPr>
          <a:xfrm rot="16200000" flipV="1">
            <a:off x="5735510" y="4627678"/>
            <a:ext cx="621330" cy="585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852160" y="4801858"/>
            <a:ext cx="2392680" cy="400110"/>
          </a:xfrm>
          <a:prstGeom prst="rect">
            <a:avLst/>
          </a:prstGeom>
          <a:noFill/>
        </p:spPr>
        <p:txBody>
          <a:bodyPr wrap="square" rtlCol="0">
            <a:spAutoFit/>
          </a:bodyPr>
          <a:lstStyle/>
          <a:p>
            <a:pPr algn="ctr"/>
            <a:r>
              <a:rPr lang="en-US" altLang="zh-CN" sz="2000" b="0" dirty="0" smtClean="0"/>
              <a:t>Parameter cache</a:t>
            </a:r>
          </a:p>
        </p:txBody>
      </p:sp>
      <p:sp>
        <p:nvSpPr>
          <p:cNvPr id="46" name="TextBox 45"/>
          <p:cNvSpPr txBox="1"/>
          <p:nvPr/>
        </p:nvSpPr>
        <p:spPr>
          <a:xfrm>
            <a:off x="5516880" y="3016348"/>
            <a:ext cx="3627120" cy="400110"/>
          </a:xfrm>
          <a:prstGeom prst="rect">
            <a:avLst/>
          </a:prstGeom>
          <a:noFill/>
        </p:spPr>
        <p:txBody>
          <a:bodyPr wrap="square" rtlCol="0">
            <a:spAutoFit/>
          </a:bodyPr>
          <a:lstStyle/>
          <a:p>
            <a:pPr algn="ctr"/>
            <a:r>
              <a:rPr lang="en-US" sz="2000" dirty="0" err="1" smtClean="0">
                <a:solidFill>
                  <a:srgbClr val="C00000"/>
                </a:solidFill>
              </a:rPr>
              <a:t>GeePS</a:t>
            </a:r>
            <a:r>
              <a:rPr lang="en-US" sz="2000" dirty="0" smtClean="0">
                <a:solidFill>
                  <a:srgbClr val="C00000"/>
                </a:solidFill>
              </a:rPr>
              <a:t> manages all buffers</a:t>
            </a:r>
            <a:endParaRPr lang="en-US" sz="2000" dirty="0">
              <a:solidFill>
                <a:srgbClr val="C00000"/>
              </a:solidFill>
            </a:endParaRPr>
          </a:p>
        </p:txBody>
      </p:sp>
      <p:cxnSp>
        <p:nvCxnSpPr>
          <p:cNvPr id="55" name="Straight Arrow Connector 54"/>
          <p:cNvCxnSpPr/>
          <p:nvPr/>
        </p:nvCxnSpPr>
        <p:spPr bwMode="auto">
          <a:xfrm rot="5400000">
            <a:off x="7440715" y="3913085"/>
            <a:ext cx="1059610" cy="30481"/>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
        <p:nvSpPr>
          <p:cNvPr id="56" name="TextBox 14"/>
          <p:cNvSpPr txBox="1"/>
          <p:nvPr/>
        </p:nvSpPr>
        <p:spPr>
          <a:xfrm>
            <a:off x="1852485" y="5672079"/>
            <a:ext cx="2435287" cy="461665"/>
          </a:xfrm>
          <a:prstGeom prst="rect">
            <a:avLst/>
          </a:prstGeom>
          <a:noFill/>
        </p:spPr>
        <p:txBody>
          <a:bodyPr wrap="square" rtlCol="0">
            <a:spAutoFit/>
          </a:bodyPr>
          <a:lstStyle/>
          <a:p>
            <a:pPr algn="ctr"/>
            <a:r>
              <a:rPr lang="en-US" altLang="zh-CN" sz="2400" b="0" dirty="0" smtClean="0"/>
              <a:t>Network</a:t>
            </a:r>
          </a:p>
        </p:txBody>
      </p:sp>
      <p:grpSp>
        <p:nvGrpSpPr>
          <p:cNvPr id="71" name="Group 69"/>
          <p:cNvGrpSpPr/>
          <p:nvPr/>
        </p:nvGrpSpPr>
        <p:grpSpPr>
          <a:xfrm>
            <a:off x="2935344" y="1403211"/>
            <a:ext cx="2456090" cy="707886"/>
            <a:chOff x="367995" y="1403211"/>
            <a:chExt cx="2456090" cy="707886"/>
          </a:xfrm>
        </p:grpSpPr>
        <p:sp>
          <p:nvSpPr>
            <p:cNvPr id="72"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3" name="TextBox 72"/>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cxnSp>
        <p:nvCxnSpPr>
          <p:cNvPr id="74"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9" name="直接箭头连接符 12"/>
          <p:cNvCxnSpPr/>
          <p:nvPr/>
        </p:nvCxnSpPr>
        <p:spPr>
          <a:xfrm rot="16200000" flipV="1">
            <a:off x="2055287" y="5150185"/>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12"/>
          <p:cNvCxnSpPr/>
          <p:nvPr/>
        </p:nvCxnSpPr>
        <p:spPr>
          <a:xfrm rot="5400000" flipH="1" flipV="1">
            <a:off x="2716112" y="5339036"/>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12"/>
          <p:cNvCxnSpPr/>
          <p:nvPr/>
        </p:nvCxnSpPr>
        <p:spPr>
          <a:xfrm rot="10800000" flipV="1">
            <a:off x="5038519" y="5108909"/>
            <a:ext cx="896815" cy="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685800"/>
          </a:xfrm>
        </p:spPr>
        <p:txBody>
          <a:bodyPr/>
          <a:lstStyle/>
          <a:p>
            <a:r>
              <a:rPr lang="en-US" dirty="0" smtClean="0"/>
              <a:t>Interface to </a:t>
            </a:r>
            <a:r>
              <a:rPr lang="en-US" dirty="0" err="1" smtClean="0"/>
              <a:t>GeePS</a:t>
            </a:r>
            <a:r>
              <a:rPr lang="en-US" dirty="0" smtClean="0"/>
              <a:t>-managed buffer</a:t>
            </a:r>
            <a:endParaRPr lang="en-US" dirty="0"/>
          </a:p>
        </p:txBody>
      </p:sp>
      <p:sp>
        <p:nvSpPr>
          <p:cNvPr id="3" name="Content Placeholder 2"/>
          <p:cNvSpPr>
            <a:spLocks noGrp="1"/>
          </p:cNvSpPr>
          <p:nvPr>
            <p:ph idx="1"/>
          </p:nvPr>
        </p:nvSpPr>
        <p:spPr>
          <a:xfrm>
            <a:off x="685800" y="1104900"/>
            <a:ext cx="7772400" cy="5090948"/>
          </a:xfrm>
        </p:spPr>
        <p:txBody>
          <a:bodyPr/>
          <a:lstStyle/>
          <a:p>
            <a:pPr lvl="1"/>
            <a:r>
              <a:rPr lang="en-US" dirty="0" smtClean="0"/>
              <a:t>Read</a:t>
            </a:r>
          </a:p>
          <a:p>
            <a:pPr lvl="2"/>
            <a:r>
              <a:rPr lang="en-US" dirty="0" smtClean="0"/>
              <a:t>Buffer “allocated” by </a:t>
            </a:r>
            <a:r>
              <a:rPr lang="en-US" dirty="0" err="1" smtClean="0"/>
              <a:t>GeePS</a:t>
            </a:r>
            <a:endParaRPr lang="en-US" dirty="0" smtClean="0"/>
          </a:p>
          <a:p>
            <a:pPr lvl="2"/>
            <a:r>
              <a:rPr lang="en-US" dirty="0" smtClean="0"/>
              <a:t>Data copied to buffer</a:t>
            </a:r>
          </a:p>
          <a:p>
            <a:pPr lvl="1"/>
            <a:r>
              <a:rPr lang="en-US" dirty="0" smtClean="0"/>
              <a:t>Post-read</a:t>
            </a:r>
          </a:p>
          <a:p>
            <a:pPr lvl="2"/>
            <a:r>
              <a:rPr lang="en-US" dirty="0" smtClean="0"/>
              <a:t>Buffer reclaimed</a:t>
            </a:r>
          </a:p>
          <a:p>
            <a:pPr lvl="1"/>
            <a:r>
              <a:rPr lang="en-US" dirty="0" smtClean="0"/>
              <a:t>Pre-update</a:t>
            </a:r>
          </a:p>
          <a:p>
            <a:pPr lvl="2"/>
            <a:r>
              <a:rPr lang="en-US" dirty="0" smtClean="0"/>
              <a:t>Buffer “allocated” by </a:t>
            </a:r>
            <a:r>
              <a:rPr lang="en-US" dirty="0" err="1" smtClean="0"/>
              <a:t>GeePS</a:t>
            </a:r>
            <a:endParaRPr lang="en-US" dirty="0" smtClean="0"/>
          </a:p>
          <a:p>
            <a:pPr lvl="1"/>
            <a:r>
              <a:rPr lang="en-US" dirty="0" smtClean="0"/>
              <a:t>Update</a:t>
            </a:r>
          </a:p>
          <a:p>
            <a:pPr lvl="2"/>
            <a:r>
              <a:rPr lang="en-US" dirty="0" smtClean="0"/>
              <a:t>Updates applied to data</a:t>
            </a:r>
          </a:p>
          <a:p>
            <a:pPr lvl="2"/>
            <a:r>
              <a:rPr lang="en-US" dirty="0" smtClean="0"/>
              <a:t>Buffer reclaimed</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19</a:t>
            </a:fld>
            <a:endParaRPr lang="en-US" altLang="en-US" sz="1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a:t>
            </a:fld>
            <a:endParaRPr lang="en-US" altLang="en-US" sz="1600"/>
          </a:p>
        </p:txBody>
      </p:sp>
      <p:sp>
        <p:nvSpPr>
          <p:cNvPr id="9" name="标题 1"/>
          <p:cNvSpPr txBox="1">
            <a:spLocks/>
          </p:cNvSpPr>
          <p:nvPr/>
        </p:nvSpPr>
        <p:spPr bwMode="auto">
          <a:xfrm>
            <a:off x="-146304" y="209550"/>
            <a:ext cx="9454896"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0" i="0" u="none" strike="noStrike" kern="0" cap="none" spc="0" normalizeH="0" baseline="0" noProof="0" dirty="0" smtClean="0">
                <a:ln>
                  <a:noFill/>
                </a:ln>
                <a:solidFill>
                  <a:srgbClr val="336699"/>
                </a:solidFill>
                <a:effectLst/>
                <a:uLnTx/>
                <a:uFillTx/>
                <a:latin typeface="+mj-lt"/>
                <a:ea typeface="+mj-ea"/>
                <a:cs typeface="+mj-cs"/>
              </a:rPr>
              <a:t>Image classification w/ deep learning</a:t>
            </a:r>
            <a:endParaRPr kumimoji="0" lang="zh-CN" altLang="en-US" sz="4400" b="0" i="0" u="none" strike="noStrike" kern="0" cap="none" spc="0" normalizeH="0" baseline="0" noProof="0" dirty="0">
              <a:ln>
                <a:noFill/>
              </a:ln>
              <a:solidFill>
                <a:srgbClr val="336699"/>
              </a:solidFill>
              <a:effectLst/>
              <a:uLnTx/>
              <a:uFillTx/>
              <a:latin typeface="+mj-lt"/>
              <a:ea typeface="+mj-ea"/>
              <a:cs typeface="+mj-cs"/>
            </a:endParaRPr>
          </a:p>
        </p:txBody>
      </p:sp>
      <p:pic>
        <p:nvPicPr>
          <p:cNvPr id="3074" name="Picture 2" descr="C:\Users\cui\Desktop\turkey_vulture_5.jpg"/>
          <p:cNvPicPr>
            <a:picLocks noChangeAspect="1" noChangeArrowheads="1"/>
          </p:cNvPicPr>
          <p:nvPr/>
        </p:nvPicPr>
        <p:blipFill>
          <a:blip r:embed="rId3"/>
          <a:srcRect/>
          <a:stretch>
            <a:fillRect/>
          </a:stretch>
        </p:blipFill>
        <p:spPr bwMode="auto">
          <a:xfrm>
            <a:off x="2620391" y="1936369"/>
            <a:ext cx="4048125" cy="2857500"/>
          </a:xfrm>
          <a:prstGeom prst="rect">
            <a:avLst/>
          </a:prstGeom>
          <a:noFill/>
        </p:spPr>
      </p:pic>
      <p:sp>
        <p:nvSpPr>
          <p:cNvPr id="11" name="TextBox 10"/>
          <p:cNvSpPr txBox="1"/>
          <p:nvPr/>
        </p:nvSpPr>
        <p:spPr>
          <a:xfrm>
            <a:off x="1920240" y="1243584"/>
            <a:ext cx="5285232" cy="584775"/>
          </a:xfrm>
          <a:prstGeom prst="rect">
            <a:avLst/>
          </a:prstGeom>
          <a:noFill/>
        </p:spPr>
        <p:txBody>
          <a:bodyPr wrap="square" rtlCol="0">
            <a:spAutoFit/>
          </a:bodyPr>
          <a:lstStyle/>
          <a:p>
            <a:r>
              <a:rPr lang="en-US" dirty="0" smtClean="0"/>
              <a:t>Unidentified flying raptor</a:t>
            </a:r>
            <a:endParaRPr lang="en-US" dirty="0"/>
          </a:p>
        </p:txBody>
      </p:sp>
      <p:sp>
        <p:nvSpPr>
          <p:cNvPr id="12" name="TextBox 11"/>
          <p:cNvSpPr txBox="1"/>
          <p:nvPr/>
        </p:nvSpPr>
        <p:spPr>
          <a:xfrm>
            <a:off x="1231392" y="4925568"/>
            <a:ext cx="7290816" cy="584775"/>
          </a:xfrm>
          <a:prstGeom prst="rect">
            <a:avLst/>
          </a:prstGeom>
          <a:noFill/>
        </p:spPr>
        <p:txBody>
          <a:bodyPr wrap="square" rtlCol="0">
            <a:spAutoFit/>
          </a:bodyPr>
          <a:lstStyle/>
          <a:p>
            <a:r>
              <a:rPr lang="en-US" dirty="0" smtClean="0"/>
              <a:t>Eagle? Vulture? Osprey? Accipiter?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ui\Dropbox\CMU\Research\2013 LazyTable\pres\2015-10 PDL Retreat Talk\figs\adamnet-layer-sizes.png"/>
          <p:cNvPicPr>
            <a:picLocks noChangeAspect="1" noChangeArrowheads="1"/>
          </p:cNvPicPr>
          <p:nvPr/>
        </p:nvPicPr>
        <p:blipFill>
          <a:blip r:embed="rId3" cstate="print"/>
          <a:srcRect/>
          <a:stretch>
            <a:fillRect/>
          </a:stretch>
        </p:blipFill>
        <p:spPr bwMode="auto">
          <a:xfrm>
            <a:off x="767396" y="1504315"/>
            <a:ext cx="7805103" cy="4079546"/>
          </a:xfrm>
          <a:prstGeom prst="rect">
            <a:avLst/>
          </a:prstGeom>
          <a:noFill/>
        </p:spPr>
      </p:pic>
      <p:sp>
        <p:nvSpPr>
          <p:cNvPr id="2" name="Title 1"/>
          <p:cNvSpPr>
            <a:spLocks noGrp="1"/>
          </p:cNvSpPr>
          <p:nvPr>
            <p:ph type="title"/>
          </p:nvPr>
        </p:nvSpPr>
        <p:spPr/>
        <p:txBody>
          <a:bodyPr/>
          <a:lstStyle/>
          <a:p>
            <a:r>
              <a:rPr lang="en-US" dirty="0" err="1" smtClean="0"/>
              <a:t>GeePS</a:t>
            </a:r>
            <a:r>
              <a:rPr lang="en-US" dirty="0" smtClean="0"/>
              <a:t> manages local data also</a:t>
            </a:r>
            <a:endParaRPr lang="en-US" dirty="0"/>
          </a:p>
        </p:txBody>
      </p:sp>
      <p:sp>
        <p:nvSpPr>
          <p:cNvPr id="3" name="Content Placeholder 2"/>
          <p:cNvSpPr>
            <a:spLocks noGrp="1"/>
          </p:cNvSpPr>
          <p:nvPr>
            <p:ph idx="1"/>
          </p:nvPr>
        </p:nvSpPr>
        <p:spPr>
          <a:xfrm>
            <a:off x="685800" y="1104900"/>
            <a:ext cx="8458200" cy="4648200"/>
          </a:xfrm>
        </p:spPr>
        <p:txBody>
          <a:bodyPr/>
          <a:lstStyle/>
          <a:p>
            <a:r>
              <a:rPr lang="en-US" sz="2400" dirty="0" smtClean="0"/>
              <a:t>Memory usage fluctuation of a neural network</a:t>
            </a:r>
            <a:endParaRPr lang="en-US" sz="2400"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20</a:t>
            </a:fld>
            <a:endParaRPr lang="en-US" altLang="en-US" sz="1600"/>
          </a:p>
        </p:txBody>
      </p:sp>
      <p:sp>
        <p:nvSpPr>
          <p:cNvPr id="10" name="TextBox 9"/>
          <p:cNvSpPr txBox="1"/>
          <p:nvPr/>
        </p:nvSpPr>
        <p:spPr>
          <a:xfrm>
            <a:off x="1436543" y="5610655"/>
            <a:ext cx="8198069" cy="461665"/>
          </a:xfrm>
          <a:prstGeom prst="rect">
            <a:avLst/>
          </a:prstGeom>
          <a:noFill/>
        </p:spPr>
        <p:txBody>
          <a:bodyPr wrap="square" rtlCol="0">
            <a:spAutoFit/>
          </a:bodyPr>
          <a:lstStyle/>
          <a:p>
            <a:r>
              <a:rPr lang="en-US" sz="2400" dirty="0" smtClean="0"/>
              <a:t>Intermediate states consume most memory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389621" y="4613220"/>
            <a:ext cx="1943760" cy="707886"/>
            <a:chOff x="389621" y="4613220"/>
            <a:chExt cx="1943760" cy="707886"/>
          </a:xfrm>
        </p:grpSpPr>
        <p:sp>
          <p:nvSpPr>
            <p:cNvPr id="64" name="矩形 67"/>
            <p:cNvSpPr/>
            <p:nvPr/>
          </p:nvSpPr>
          <p:spPr>
            <a:xfrm>
              <a:off x="451217" y="4681727"/>
              <a:ext cx="1816495" cy="603761"/>
            </a:xfrm>
            <a:prstGeom prst="rect">
              <a:avLst/>
            </a:prstGeom>
            <a:solidFill>
              <a:srgbClr val="99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8" name="TextBox 77"/>
            <p:cNvSpPr txBox="1"/>
            <p:nvPr/>
          </p:nvSpPr>
          <p:spPr>
            <a:xfrm>
              <a:off x="389621" y="4613220"/>
              <a:ext cx="1943760" cy="707886"/>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79" name="Group 78"/>
          <p:cNvGrpSpPr/>
          <p:nvPr/>
        </p:nvGrpSpPr>
        <p:grpSpPr>
          <a:xfrm>
            <a:off x="2770548" y="4619629"/>
            <a:ext cx="2614251" cy="707886"/>
            <a:chOff x="2770548" y="4619629"/>
            <a:chExt cx="2614251" cy="707886"/>
          </a:xfrm>
        </p:grpSpPr>
        <p:sp>
          <p:nvSpPr>
            <p:cNvPr id="82" name="矩形 67"/>
            <p:cNvSpPr/>
            <p:nvPr/>
          </p:nvSpPr>
          <p:spPr>
            <a:xfrm>
              <a:off x="2895600" y="4709160"/>
              <a:ext cx="2391447" cy="55171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3" name="TextBox 82"/>
            <p:cNvSpPr txBox="1"/>
            <p:nvPr/>
          </p:nvSpPr>
          <p:spPr>
            <a:xfrm>
              <a:off x="2770548" y="4619629"/>
              <a:ext cx="2614251" cy="707886"/>
            </a:xfrm>
            <a:prstGeom prst="rect">
              <a:avLst/>
            </a:prstGeom>
            <a:noFill/>
          </p:spPr>
          <p:txBody>
            <a:bodyPr wrap="square" rtlCol="0">
              <a:spAutoFit/>
            </a:bodyPr>
            <a:lstStyle/>
            <a:p>
              <a:pPr algn="ctr"/>
              <a:r>
                <a:rPr lang="en-US" altLang="zh-CN" sz="2000" b="0" dirty="0" smtClean="0"/>
                <a:t>Staging memory for parameter cache</a:t>
              </a:r>
            </a:p>
          </p:txBody>
        </p:sp>
      </p:grpSp>
      <p:grpSp>
        <p:nvGrpSpPr>
          <p:cNvPr id="50" name="Group 49"/>
          <p:cNvGrpSpPr/>
          <p:nvPr/>
        </p:nvGrpSpPr>
        <p:grpSpPr>
          <a:xfrm>
            <a:off x="5778545" y="1159412"/>
            <a:ext cx="2435287" cy="1278988"/>
            <a:chOff x="5778545" y="1159412"/>
            <a:chExt cx="2435287" cy="1278988"/>
          </a:xfrm>
        </p:grpSpPr>
        <p:sp>
          <p:nvSpPr>
            <p:cNvPr id="51" name="Can 50"/>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sp>
        <p:nvSpPr>
          <p:cNvPr id="72" name="矩形 67"/>
          <p:cNvSpPr/>
          <p:nvPr/>
        </p:nvSpPr>
        <p:spPr>
          <a:xfrm>
            <a:off x="6412463" y="3541248"/>
            <a:ext cx="1781962" cy="670853"/>
          </a:xfrm>
          <a:prstGeom prst="rect">
            <a:avLst/>
          </a:prstGeom>
          <a:solidFill>
            <a:srgbClr val="FFCC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2" name="Title 1"/>
          <p:cNvSpPr>
            <a:spLocks noGrp="1"/>
          </p:cNvSpPr>
          <p:nvPr>
            <p:ph type="title"/>
          </p:nvPr>
        </p:nvSpPr>
        <p:spPr/>
        <p:txBody>
          <a:bodyPr/>
          <a:lstStyle/>
          <a:p>
            <a:r>
              <a:rPr lang="en-US" dirty="0" err="1" smtClean="0"/>
              <a:t>GeePS</a:t>
            </a:r>
            <a:r>
              <a:rPr lang="en-US" dirty="0" smtClean="0"/>
              <a:t> manages local data also</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21</a:t>
            </a:fld>
            <a:endParaRPr lang="en-US" altLang="en-US" sz="1600"/>
          </a:p>
        </p:txBody>
      </p:sp>
      <p:sp>
        <p:nvSpPr>
          <p:cNvPr id="60"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61" name="矩形 67"/>
          <p:cNvSpPr/>
          <p:nvPr/>
        </p:nvSpPr>
        <p:spPr>
          <a:xfrm>
            <a:off x="5629025" y="4202714"/>
            <a:ext cx="2565400" cy="531332"/>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2" name="矩形 67"/>
          <p:cNvSpPr/>
          <p:nvPr/>
        </p:nvSpPr>
        <p:spPr>
          <a:xfrm>
            <a:off x="5627017" y="3531870"/>
            <a:ext cx="791362" cy="670853"/>
          </a:xfrm>
          <a:prstGeom prst="rect">
            <a:avLst/>
          </a:prstGeom>
          <a:solidFill>
            <a:srgbClr val="00FF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3" name="TextBox 62"/>
          <p:cNvSpPr txBox="1"/>
          <p:nvPr/>
        </p:nvSpPr>
        <p:spPr>
          <a:xfrm>
            <a:off x="5569864" y="3534354"/>
            <a:ext cx="914400" cy="707886"/>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sp>
        <p:nvSpPr>
          <p:cNvPr id="70" name="TextBox 69"/>
          <p:cNvSpPr txBox="1"/>
          <p:nvPr/>
        </p:nvSpPr>
        <p:spPr>
          <a:xfrm>
            <a:off x="6154559" y="4104187"/>
            <a:ext cx="1706348" cy="707886"/>
          </a:xfrm>
          <a:prstGeom prst="rect">
            <a:avLst/>
          </a:prstGeom>
          <a:noFill/>
        </p:spPr>
        <p:txBody>
          <a:bodyPr wrap="square" rtlCol="0">
            <a:spAutoFit/>
          </a:bodyPr>
          <a:lstStyle/>
          <a:p>
            <a:pPr algn="ctr"/>
            <a:r>
              <a:rPr lang="en-US" altLang="zh-CN" sz="2000" b="0" dirty="0" smtClean="0"/>
              <a:t>Access</a:t>
            </a:r>
          </a:p>
          <a:p>
            <a:pPr algn="ctr"/>
            <a:r>
              <a:rPr lang="en-US" altLang="zh-CN" sz="2000" b="0" dirty="0" smtClean="0"/>
              <a:t>buffer pool</a:t>
            </a:r>
          </a:p>
        </p:txBody>
      </p:sp>
      <p:sp>
        <p:nvSpPr>
          <p:cNvPr id="71" name="TextBox 70"/>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73" name="TextBox 72"/>
          <p:cNvSpPr txBox="1"/>
          <p:nvPr/>
        </p:nvSpPr>
        <p:spPr>
          <a:xfrm>
            <a:off x="6252772" y="3551523"/>
            <a:ext cx="2095017" cy="707886"/>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states</a:t>
            </a:r>
          </a:p>
        </p:txBody>
      </p:sp>
      <p:sp>
        <p:nvSpPr>
          <p:cNvPr id="75"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8" name="TextBox 97"/>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cxnSp>
        <p:nvCxnSpPr>
          <p:cNvPr id="122" name="直接箭头连接符 12"/>
          <p:cNvCxnSpPr/>
          <p:nvPr/>
        </p:nvCxnSpPr>
        <p:spPr>
          <a:xfrm rot="16200000" flipV="1">
            <a:off x="4643506" y="2357121"/>
            <a:ext cx="1554480" cy="108711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3" name="矩形 67"/>
          <p:cNvSpPr/>
          <p:nvPr/>
        </p:nvSpPr>
        <p:spPr>
          <a:xfrm>
            <a:off x="5623164" y="4745620"/>
            <a:ext cx="2565400" cy="52390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cxnSp>
        <p:nvCxnSpPr>
          <p:cNvPr id="126" name="直接箭头连接符 12"/>
          <p:cNvCxnSpPr/>
          <p:nvPr/>
        </p:nvCxnSpPr>
        <p:spPr>
          <a:xfrm rot="16200000" flipV="1">
            <a:off x="5735510" y="4627678"/>
            <a:ext cx="621330" cy="585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852160" y="4801858"/>
            <a:ext cx="2392680" cy="400110"/>
          </a:xfrm>
          <a:prstGeom prst="rect">
            <a:avLst/>
          </a:prstGeom>
          <a:noFill/>
        </p:spPr>
        <p:txBody>
          <a:bodyPr wrap="square" rtlCol="0">
            <a:spAutoFit/>
          </a:bodyPr>
          <a:lstStyle/>
          <a:p>
            <a:pPr algn="ctr"/>
            <a:r>
              <a:rPr lang="en-US" altLang="zh-CN" sz="2000" b="0" dirty="0" smtClean="0"/>
              <a:t>Parameter cache</a:t>
            </a:r>
          </a:p>
        </p:txBody>
      </p:sp>
      <p:sp>
        <p:nvSpPr>
          <p:cNvPr id="49" name="TextBox 14"/>
          <p:cNvSpPr txBox="1"/>
          <p:nvPr/>
        </p:nvSpPr>
        <p:spPr>
          <a:xfrm>
            <a:off x="1852485" y="5672079"/>
            <a:ext cx="2435287" cy="461665"/>
          </a:xfrm>
          <a:prstGeom prst="rect">
            <a:avLst/>
          </a:prstGeom>
          <a:noFill/>
        </p:spPr>
        <p:txBody>
          <a:bodyPr wrap="square" rtlCol="0">
            <a:spAutoFit/>
          </a:bodyPr>
          <a:lstStyle/>
          <a:p>
            <a:pPr algn="ctr"/>
            <a:r>
              <a:rPr lang="en-US" altLang="zh-CN" sz="2400" b="0" dirty="0" smtClean="0"/>
              <a:t>Network</a:t>
            </a:r>
          </a:p>
        </p:txBody>
      </p:sp>
      <p:grpSp>
        <p:nvGrpSpPr>
          <p:cNvPr id="53" name="Group 69"/>
          <p:cNvGrpSpPr/>
          <p:nvPr/>
        </p:nvGrpSpPr>
        <p:grpSpPr>
          <a:xfrm>
            <a:off x="2935344" y="1403211"/>
            <a:ext cx="2456090" cy="707886"/>
            <a:chOff x="367995" y="1403211"/>
            <a:chExt cx="2456090" cy="707886"/>
          </a:xfrm>
        </p:grpSpPr>
        <p:sp>
          <p:nvSpPr>
            <p:cNvPr id="54"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5" name="TextBox 54"/>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cxnSp>
        <p:nvCxnSpPr>
          <p:cNvPr id="56"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直接箭头连接符 12"/>
          <p:cNvCxnSpPr/>
          <p:nvPr/>
        </p:nvCxnSpPr>
        <p:spPr>
          <a:xfrm rot="16200000" flipV="1">
            <a:off x="2055287" y="5150185"/>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12"/>
          <p:cNvCxnSpPr/>
          <p:nvPr/>
        </p:nvCxnSpPr>
        <p:spPr>
          <a:xfrm rot="5400000" flipH="1" flipV="1">
            <a:off x="2716112" y="5339036"/>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12"/>
          <p:cNvCxnSpPr/>
          <p:nvPr/>
        </p:nvCxnSpPr>
        <p:spPr>
          <a:xfrm rot="10800000" flipV="1">
            <a:off x="5038519" y="5108909"/>
            <a:ext cx="896815" cy="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389621" y="4613220"/>
            <a:ext cx="1943760" cy="707886"/>
            <a:chOff x="389621" y="4613220"/>
            <a:chExt cx="1943760" cy="707886"/>
          </a:xfrm>
        </p:grpSpPr>
        <p:sp>
          <p:nvSpPr>
            <p:cNvPr id="66" name="矩形 67"/>
            <p:cNvSpPr/>
            <p:nvPr/>
          </p:nvSpPr>
          <p:spPr>
            <a:xfrm>
              <a:off x="451217" y="4681727"/>
              <a:ext cx="1816495" cy="603761"/>
            </a:xfrm>
            <a:prstGeom prst="rect">
              <a:avLst/>
            </a:prstGeom>
            <a:solidFill>
              <a:srgbClr val="99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7" name="TextBox 66"/>
            <p:cNvSpPr txBox="1"/>
            <p:nvPr/>
          </p:nvSpPr>
          <p:spPr>
            <a:xfrm>
              <a:off x="389621" y="4613220"/>
              <a:ext cx="1943760" cy="707886"/>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68" name="Group 67"/>
          <p:cNvGrpSpPr/>
          <p:nvPr/>
        </p:nvGrpSpPr>
        <p:grpSpPr>
          <a:xfrm>
            <a:off x="2770548" y="4619629"/>
            <a:ext cx="2614251" cy="707886"/>
            <a:chOff x="2770548" y="4619629"/>
            <a:chExt cx="2614251" cy="707886"/>
          </a:xfrm>
        </p:grpSpPr>
        <p:sp>
          <p:nvSpPr>
            <p:cNvPr id="69" name="矩形 67"/>
            <p:cNvSpPr/>
            <p:nvPr/>
          </p:nvSpPr>
          <p:spPr>
            <a:xfrm>
              <a:off x="2895600" y="4709160"/>
              <a:ext cx="2391447" cy="55171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0" name="TextBox 69"/>
            <p:cNvSpPr txBox="1"/>
            <p:nvPr/>
          </p:nvSpPr>
          <p:spPr>
            <a:xfrm>
              <a:off x="2770548" y="4619629"/>
              <a:ext cx="2614251" cy="707886"/>
            </a:xfrm>
            <a:prstGeom prst="rect">
              <a:avLst/>
            </a:prstGeom>
            <a:noFill/>
          </p:spPr>
          <p:txBody>
            <a:bodyPr wrap="square" rtlCol="0">
              <a:spAutoFit/>
            </a:bodyPr>
            <a:lstStyle/>
            <a:p>
              <a:pPr algn="ctr"/>
              <a:r>
                <a:rPr lang="en-US" altLang="zh-CN" sz="2000" b="0" dirty="0" smtClean="0"/>
                <a:t>Staging memory for parameter cache</a:t>
              </a:r>
            </a:p>
          </p:txBody>
        </p:sp>
      </p:grpSp>
      <p:sp>
        <p:nvSpPr>
          <p:cNvPr id="55" name="Rectangle 54"/>
          <p:cNvSpPr/>
          <p:nvPr/>
        </p:nvSpPr>
        <p:spPr bwMode="auto">
          <a:xfrm>
            <a:off x="5608320" y="4191000"/>
            <a:ext cx="883310" cy="558707"/>
          </a:xfrm>
          <a:prstGeom prst="rect">
            <a:avLst/>
          </a:prstGeom>
          <a:solidFill>
            <a:srgbClr val="66FF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6355080" y="4191000"/>
            <a:ext cx="1844040" cy="563880"/>
          </a:xfrm>
          <a:prstGeom prst="rect">
            <a:avLst/>
          </a:prstGeom>
          <a:solidFill>
            <a:srgbClr val="FFCC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grpSp>
        <p:nvGrpSpPr>
          <p:cNvPr id="51" name="Group 50"/>
          <p:cNvGrpSpPr/>
          <p:nvPr/>
        </p:nvGrpSpPr>
        <p:grpSpPr>
          <a:xfrm>
            <a:off x="5778545" y="1159412"/>
            <a:ext cx="2435287" cy="1278988"/>
            <a:chOff x="5778545" y="1159412"/>
            <a:chExt cx="2435287" cy="1278988"/>
          </a:xfrm>
        </p:grpSpPr>
        <p:sp>
          <p:nvSpPr>
            <p:cNvPr id="53" name="Can 52"/>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4" name="TextBox 53"/>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sp>
        <p:nvSpPr>
          <p:cNvPr id="132"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2" name="Title 1"/>
          <p:cNvSpPr>
            <a:spLocks noGrp="1"/>
          </p:cNvSpPr>
          <p:nvPr>
            <p:ph type="title"/>
          </p:nvPr>
        </p:nvSpPr>
        <p:spPr/>
        <p:txBody>
          <a:bodyPr/>
          <a:lstStyle/>
          <a:p>
            <a:r>
              <a:rPr lang="en-US" dirty="0" err="1" smtClean="0"/>
              <a:t>GeePS</a:t>
            </a:r>
            <a:r>
              <a:rPr lang="en-US" dirty="0" smtClean="0"/>
              <a:t> manages local data also</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22</a:t>
            </a:fld>
            <a:endParaRPr lang="en-US" altLang="en-US" sz="1600"/>
          </a:p>
        </p:txBody>
      </p:sp>
      <p:sp>
        <p:nvSpPr>
          <p:cNvPr id="52"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grpSp>
        <p:nvGrpSpPr>
          <p:cNvPr id="128" name="Group 127"/>
          <p:cNvGrpSpPr/>
          <p:nvPr/>
        </p:nvGrpSpPr>
        <p:grpSpPr>
          <a:xfrm>
            <a:off x="5522283" y="3481604"/>
            <a:ext cx="2816831" cy="714835"/>
            <a:chOff x="5522283" y="3481604"/>
            <a:chExt cx="2816831" cy="714835"/>
          </a:xfrm>
        </p:grpSpPr>
        <p:sp>
          <p:nvSpPr>
            <p:cNvPr id="82" name="矩形 67"/>
            <p:cNvSpPr/>
            <p:nvPr/>
          </p:nvSpPr>
          <p:spPr>
            <a:xfrm>
              <a:off x="5627017" y="3531870"/>
              <a:ext cx="2572488" cy="664569"/>
            </a:xfrm>
            <a:prstGeom prst="rect">
              <a:avLst/>
            </a:prstGeom>
            <a:solidFill>
              <a:srgbClr val="66FF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3" name="TextBox 82"/>
            <p:cNvSpPr txBox="1"/>
            <p:nvPr/>
          </p:nvSpPr>
          <p:spPr>
            <a:xfrm>
              <a:off x="5522283" y="3481604"/>
              <a:ext cx="2816831" cy="707886"/>
            </a:xfrm>
            <a:prstGeom prst="rect">
              <a:avLst/>
            </a:prstGeom>
            <a:noFill/>
          </p:spPr>
          <p:txBody>
            <a:bodyPr wrap="square" rtlCol="0">
              <a:spAutoFit/>
            </a:bodyPr>
            <a:lstStyle/>
            <a:p>
              <a:pPr algn="ctr"/>
              <a:r>
                <a:rPr lang="en-US" altLang="zh-CN" sz="2000" b="0" dirty="0" smtClean="0"/>
                <a:t>Access</a:t>
              </a:r>
            </a:p>
            <a:p>
              <a:pPr algn="ctr"/>
              <a:r>
                <a:rPr lang="en-US" altLang="zh-CN" sz="2000" b="0" dirty="0" smtClean="0"/>
                <a:t>buffer pool</a:t>
              </a:r>
            </a:p>
          </p:txBody>
        </p:sp>
      </p:grpSp>
      <p:grpSp>
        <p:nvGrpSpPr>
          <p:cNvPr id="126" name="Group 125"/>
          <p:cNvGrpSpPr/>
          <p:nvPr/>
        </p:nvGrpSpPr>
        <p:grpSpPr>
          <a:xfrm>
            <a:off x="5627077" y="4192555"/>
            <a:ext cx="2777780" cy="552166"/>
            <a:chOff x="5627077" y="4192555"/>
            <a:chExt cx="2777780" cy="552166"/>
          </a:xfrm>
        </p:grpSpPr>
        <p:sp>
          <p:nvSpPr>
            <p:cNvPr id="103" name="矩形 67"/>
            <p:cNvSpPr/>
            <p:nvPr/>
          </p:nvSpPr>
          <p:spPr>
            <a:xfrm>
              <a:off x="5627077" y="4192555"/>
              <a:ext cx="2561432" cy="552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05" name="TextBox 104"/>
            <p:cNvSpPr txBox="1"/>
            <p:nvPr/>
          </p:nvSpPr>
          <p:spPr>
            <a:xfrm>
              <a:off x="5699760" y="4241353"/>
              <a:ext cx="2705097" cy="400110"/>
            </a:xfrm>
            <a:prstGeom prst="rect">
              <a:avLst/>
            </a:prstGeom>
            <a:noFill/>
          </p:spPr>
          <p:txBody>
            <a:bodyPr wrap="square" rtlCol="0">
              <a:spAutoFit/>
            </a:bodyPr>
            <a:lstStyle/>
            <a:p>
              <a:pPr algn="ctr"/>
              <a:r>
                <a:rPr lang="en-US" altLang="zh-CN" sz="2000" b="0" dirty="0" smtClean="0"/>
                <a:t>Local data</a:t>
              </a:r>
            </a:p>
          </p:txBody>
        </p:sp>
      </p:grpSp>
      <p:sp>
        <p:nvSpPr>
          <p:cNvPr id="114" name="TextBox 113"/>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115" name="TextBox 114"/>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grpSp>
        <p:nvGrpSpPr>
          <p:cNvPr id="127" name="Group 126"/>
          <p:cNvGrpSpPr/>
          <p:nvPr/>
        </p:nvGrpSpPr>
        <p:grpSpPr>
          <a:xfrm>
            <a:off x="5623164" y="4745620"/>
            <a:ext cx="2621676" cy="523903"/>
            <a:chOff x="5623164" y="4745620"/>
            <a:chExt cx="2621676" cy="523903"/>
          </a:xfrm>
        </p:grpSpPr>
        <p:sp>
          <p:nvSpPr>
            <p:cNvPr id="123" name="矩形 67"/>
            <p:cNvSpPr/>
            <p:nvPr/>
          </p:nvSpPr>
          <p:spPr>
            <a:xfrm>
              <a:off x="5623164" y="4745620"/>
              <a:ext cx="2565400" cy="52390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24" name="TextBox 123"/>
            <p:cNvSpPr txBox="1"/>
            <p:nvPr/>
          </p:nvSpPr>
          <p:spPr>
            <a:xfrm>
              <a:off x="5852160" y="4801858"/>
              <a:ext cx="2392680" cy="400110"/>
            </a:xfrm>
            <a:prstGeom prst="rect">
              <a:avLst/>
            </a:prstGeom>
            <a:noFill/>
          </p:spPr>
          <p:txBody>
            <a:bodyPr wrap="square" rtlCol="0">
              <a:spAutoFit/>
            </a:bodyPr>
            <a:lstStyle/>
            <a:p>
              <a:pPr algn="ctr"/>
              <a:r>
                <a:rPr lang="en-US" altLang="zh-CN" sz="2000" b="0" dirty="0" smtClean="0"/>
                <a:t>Parameter cache</a:t>
              </a:r>
            </a:p>
          </p:txBody>
        </p:sp>
      </p:grpSp>
      <p:cxnSp>
        <p:nvCxnSpPr>
          <p:cNvPr id="122" name="直接箭头连接符 12"/>
          <p:cNvCxnSpPr/>
          <p:nvPr/>
        </p:nvCxnSpPr>
        <p:spPr>
          <a:xfrm rot="16200000" flipV="1">
            <a:off x="5276552" y="4453591"/>
            <a:ext cx="1148873" cy="234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TextBox 14"/>
          <p:cNvSpPr txBox="1"/>
          <p:nvPr/>
        </p:nvSpPr>
        <p:spPr>
          <a:xfrm>
            <a:off x="1852485" y="5672079"/>
            <a:ext cx="2435287" cy="461665"/>
          </a:xfrm>
          <a:prstGeom prst="rect">
            <a:avLst/>
          </a:prstGeom>
          <a:noFill/>
        </p:spPr>
        <p:txBody>
          <a:bodyPr wrap="square" rtlCol="0">
            <a:spAutoFit/>
          </a:bodyPr>
          <a:lstStyle/>
          <a:p>
            <a:pPr algn="ctr"/>
            <a:r>
              <a:rPr lang="en-US" altLang="zh-CN" sz="2400" b="0" dirty="0" smtClean="0"/>
              <a:t>Network</a:t>
            </a:r>
          </a:p>
        </p:txBody>
      </p:sp>
      <p:grpSp>
        <p:nvGrpSpPr>
          <p:cNvPr id="60" name="Group 69"/>
          <p:cNvGrpSpPr/>
          <p:nvPr/>
        </p:nvGrpSpPr>
        <p:grpSpPr>
          <a:xfrm>
            <a:off x="2935344" y="1403211"/>
            <a:ext cx="2456090" cy="707886"/>
            <a:chOff x="367995" y="1403211"/>
            <a:chExt cx="2456090" cy="707886"/>
          </a:xfrm>
        </p:grpSpPr>
        <p:sp>
          <p:nvSpPr>
            <p:cNvPr id="61"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2" name="TextBox 61"/>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cxnSp>
        <p:nvCxnSpPr>
          <p:cNvPr id="63"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1" name="直接箭头连接符 12"/>
          <p:cNvCxnSpPr/>
          <p:nvPr/>
        </p:nvCxnSpPr>
        <p:spPr>
          <a:xfrm rot="16200000" flipV="1">
            <a:off x="2055287" y="5150185"/>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12"/>
          <p:cNvCxnSpPr/>
          <p:nvPr/>
        </p:nvCxnSpPr>
        <p:spPr>
          <a:xfrm rot="5400000" flipH="1" flipV="1">
            <a:off x="2716112" y="5339036"/>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12"/>
          <p:cNvCxnSpPr/>
          <p:nvPr/>
        </p:nvCxnSpPr>
        <p:spPr>
          <a:xfrm rot="10800000" flipV="1">
            <a:off x="5038519" y="5108909"/>
            <a:ext cx="896815" cy="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7"/>
          <p:cNvSpPr/>
          <p:nvPr/>
        </p:nvSpPr>
        <p:spPr>
          <a:xfrm>
            <a:off x="5627017" y="3531870"/>
            <a:ext cx="2572488" cy="664569"/>
          </a:xfrm>
          <a:prstGeom prst="rect">
            <a:avLst/>
          </a:prstGeom>
          <a:blipFill>
            <a:blip r:embed="rId3"/>
            <a:stretch>
              <a:fillRect/>
            </a:stretch>
          </a:bli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95" name="Group 94"/>
          <p:cNvGrpSpPr/>
          <p:nvPr/>
        </p:nvGrpSpPr>
        <p:grpSpPr>
          <a:xfrm>
            <a:off x="389621" y="4613220"/>
            <a:ext cx="1943760" cy="707886"/>
            <a:chOff x="389621" y="4613220"/>
            <a:chExt cx="1943760" cy="707886"/>
          </a:xfrm>
        </p:grpSpPr>
        <p:sp>
          <p:nvSpPr>
            <p:cNvPr id="100" name="矩形 67"/>
            <p:cNvSpPr/>
            <p:nvPr/>
          </p:nvSpPr>
          <p:spPr>
            <a:xfrm>
              <a:off x="451217" y="4681727"/>
              <a:ext cx="1816495" cy="603761"/>
            </a:xfrm>
            <a:prstGeom prst="rect">
              <a:avLst/>
            </a:prstGeom>
            <a:solidFill>
              <a:srgbClr val="99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01" name="TextBox 100"/>
            <p:cNvSpPr txBox="1"/>
            <p:nvPr/>
          </p:nvSpPr>
          <p:spPr>
            <a:xfrm>
              <a:off x="389621" y="4613220"/>
              <a:ext cx="1943760" cy="707886"/>
            </a:xfrm>
            <a:prstGeom prst="rect">
              <a:avLst/>
            </a:prstGeom>
            <a:noFill/>
          </p:spPr>
          <p:txBody>
            <a:bodyPr wrap="square" rtlCol="0">
              <a:spAutoFit/>
            </a:bodyPr>
            <a:lstStyle/>
            <a:p>
              <a:pPr algn="ctr"/>
              <a:r>
                <a:rPr lang="en-US" sz="2000" b="0" dirty="0" smtClean="0"/>
                <a:t>Parameter server shard 0</a:t>
              </a:r>
              <a:endParaRPr lang="en-US" altLang="zh-CN" sz="2000" b="0" dirty="0" smtClean="0"/>
            </a:p>
          </p:txBody>
        </p:sp>
      </p:grpSp>
      <p:grpSp>
        <p:nvGrpSpPr>
          <p:cNvPr id="156" name="Group 155"/>
          <p:cNvGrpSpPr/>
          <p:nvPr/>
        </p:nvGrpSpPr>
        <p:grpSpPr>
          <a:xfrm>
            <a:off x="345631" y="2597590"/>
            <a:ext cx="5203969" cy="1096586"/>
            <a:chOff x="5576175" y="4026060"/>
            <a:chExt cx="2705096" cy="1096586"/>
          </a:xfrm>
        </p:grpSpPr>
        <p:sp>
          <p:nvSpPr>
            <p:cNvPr id="157" name="Rectangle 156"/>
            <p:cNvSpPr/>
            <p:nvPr/>
          </p:nvSpPr>
          <p:spPr bwMode="auto">
            <a:xfrm>
              <a:off x="5634102" y="4026060"/>
              <a:ext cx="675255" cy="1096586"/>
            </a:xfrm>
            <a:prstGeom prst="rect">
              <a:avLst/>
            </a:prstGeom>
            <a:solidFill>
              <a:srgbClr val="66FF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8" name="Rectangle 157"/>
            <p:cNvSpPr/>
            <p:nvPr/>
          </p:nvSpPr>
          <p:spPr bwMode="auto">
            <a:xfrm>
              <a:off x="6309357" y="4031462"/>
              <a:ext cx="1833435" cy="1072896"/>
            </a:xfrm>
            <a:prstGeom prst="rect">
              <a:avLst/>
            </a:prstGeom>
            <a:solidFill>
              <a:srgbClr val="FFCC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9" name="矩形 67"/>
            <p:cNvSpPr/>
            <p:nvPr/>
          </p:nvSpPr>
          <p:spPr>
            <a:xfrm>
              <a:off x="5634173" y="4026060"/>
              <a:ext cx="2503342" cy="100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60" name="TextBox 159"/>
            <p:cNvSpPr txBox="1"/>
            <p:nvPr/>
          </p:nvSpPr>
          <p:spPr>
            <a:xfrm>
              <a:off x="5576175" y="4193893"/>
              <a:ext cx="2705096" cy="707886"/>
            </a:xfrm>
            <a:prstGeom prst="rect">
              <a:avLst/>
            </a:prstGeom>
            <a:noFill/>
          </p:spPr>
          <p:txBody>
            <a:bodyPr wrap="square" rtlCol="0">
              <a:spAutoFit/>
            </a:bodyPr>
            <a:lstStyle/>
            <a:p>
              <a:pPr algn="ctr"/>
              <a:r>
                <a:rPr lang="en-US" altLang="zh-CN" sz="2000" b="0" dirty="0" smtClean="0"/>
                <a:t>Local data</a:t>
              </a:r>
            </a:p>
            <a:p>
              <a:pPr algn="ctr"/>
              <a:r>
                <a:rPr lang="en-US" altLang="zh-CN" sz="2000" b="0" dirty="0" smtClean="0"/>
                <a:t>(CPU part)</a:t>
              </a:r>
            </a:p>
          </p:txBody>
        </p:sp>
      </p:grpSp>
      <p:grpSp>
        <p:nvGrpSpPr>
          <p:cNvPr id="161" name="Group 160"/>
          <p:cNvGrpSpPr/>
          <p:nvPr/>
        </p:nvGrpSpPr>
        <p:grpSpPr>
          <a:xfrm>
            <a:off x="451413" y="3602736"/>
            <a:ext cx="4826643" cy="1117650"/>
            <a:chOff x="5484471" y="4563589"/>
            <a:chExt cx="4826643" cy="1117650"/>
          </a:xfrm>
        </p:grpSpPr>
        <p:sp>
          <p:nvSpPr>
            <p:cNvPr id="162" name="矩形 67"/>
            <p:cNvSpPr/>
            <p:nvPr/>
          </p:nvSpPr>
          <p:spPr>
            <a:xfrm>
              <a:off x="5484471" y="4563589"/>
              <a:ext cx="4826643" cy="1117650"/>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63" name="TextBox 162"/>
            <p:cNvSpPr txBox="1"/>
            <p:nvPr/>
          </p:nvSpPr>
          <p:spPr>
            <a:xfrm>
              <a:off x="6808692" y="4760339"/>
              <a:ext cx="2392680" cy="707886"/>
            </a:xfrm>
            <a:prstGeom prst="rect">
              <a:avLst/>
            </a:prstGeom>
            <a:noFill/>
          </p:spPr>
          <p:txBody>
            <a:bodyPr wrap="square" rtlCol="0">
              <a:spAutoFit/>
            </a:bodyPr>
            <a:lstStyle/>
            <a:p>
              <a:pPr algn="ctr"/>
              <a:r>
                <a:rPr lang="en-US" altLang="zh-CN" sz="2000" b="0" dirty="0" smtClean="0"/>
                <a:t>Parameter cache</a:t>
              </a:r>
            </a:p>
            <a:p>
              <a:pPr algn="ctr"/>
              <a:r>
                <a:rPr lang="en-US" altLang="zh-CN" sz="2000" b="0" dirty="0" smtClean="0"/>
                <a:t>(CPU part)</a:t>
              </a:r>
            </a:p>
          </p:txBody>
        </p:sp>
      </p:grpSp>
      <p:grpSp>
        <p:nvGrpSpPr>
          <p:cNvPr id="102" name="Group 101"/>
          <p:cNvGrpSpPr/>
          <p:nvPr/>
        </p:nvGrpSpPr>
        <p:grpSpPr>
          <a:xfrm>
            <a:off x="2770548" y="4619629"/>
            <a:ext cx="2614251" cy="707886"/>
            <a:chOff x="2770548" y="4619629"/>
            <a:chExt cx="2614251" cy="707886"/>
          </a:xfrm>
        </p:grpSpPr>
        <p:sp>
          <p:nvSpPr>
            <p:cNvPr id="103" name="矩形 67"/>
            <p:cNvSpPr/>
            <p:nvPr/>
          </p:nvSpPr>
          <p:spPr>
            <a:xfrm>
              <a:off x="2895600" y="4709160"/>
              <a:ext cx="2391447" cy="55171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07" name="TextBox 106"/>
            <p:cNvSpPr txBox="1"/>
            <p:nvPr/>
          </p:nvSpPr>
          <p:spPr>
            <a:xfrm>
              <a:off x="2770548" y="4619629"/>
              <a:ext cx="2614251" cy="707886"/>
            </a:xfrm>
            <a:prstGeom prst="rect">
              <a:avLst/>
            </a:prstGeom>
            <a:noFill/>
          </p:spPr>
          <p:txBody>
            <a:bodyPr wrap="square" rtlCol="0">
              <a:spAutoFit/>
            </a:bodyPr>
            <a:lstStyle/>
            <a:p>
              <a:pPr algn="ctr"/>
              <a:r>
                <a:rPr lang="en-US" altLang="zh-CN" sz="2000" b="0" dirty="0" smtClean="0"/>
                <a:t>Staging memory for parameter cache</a:t>
              </a:r>
            </a:p>
          </p:txBody>
        </p:sp>
      </p:grpSp>
      <p:sp>
        <p:nvSpPr>
          <p:cNvPr id="72" name="Rectangle 71"/>
          <p:cNvSpPr/>
          <p:nvPr/>
        </p:nvSpPr>
        <p:spPr bwMode="auto">
          <a:xfrm>
            <a:off x="5608320" y="4191000"/>
            <a:ext cx="883310" cy="558707"/>
          </a:xfrm>
          <a:prstGeom prst="rect">
            <a:avLst/>
          </a:prstGeom>
          <a:solidFill>
            <a:srgbClr val="66FF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4" name="Rectangle 73"/>
          <p:cNvSpPr/>
          <p:nvPr/>
        </p:nvSpPr>
        <p:spPr bwMode="auto">
          <a:xfrm>
            <a:off x="6355080" y="4191000"/>
            <a:ext cx="1844040" cy="563880"/>
          </a:xfrm>
          <a:prstGeom prst="rect">
            <a:avLst/>
          </a:prstGeom>
          <a:solidFill>
            <a:srgbClr val="FFCC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grpSp>
        <p:nvGrpSpPr>
          <p:cNvPr id="65" name="Group 64"/>
          <p:cNvGrpSpPr/>
          <p:nvPr/>
        </p:nvGrpSpPr>
        <p:grpSpPr>
          <a:xfrm>
            <a:off x="5778545" y="1159412"/>
            <a:ext cx="2435287" cy="1278988"/>
            <a:chOff x="5778545" y="1159412"/>
            <a:chExt cx="2435287" cy="1278988"/>
          </a:xfrm>
        </p:grpSpPr>
        <p:sp>
          <p:nvSpPr>
            <p:cNvPr id="70" name="Can 69"/>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1" name="TextBox 70"/>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sp>
        <p:nvSpPr>
          <p:cNvPr id="2" name="Title 1"/>
          <p:cNvSpPr>
            <a:spLocks noGrp="1"/>
          </p:cNvSpPr>
          <p:nvPr>
            <p:ph type="title"/>
          </p:nvPr>
        </p:nvSpPr>
        <p:spPr/>
        <p:txBody>
          <a:bodyPr/>
          <a:lstStyle/>
          <a:p>
            <a:r>
              <a:rPr lang="en-US" dirty="0" smtClean="0"/>
              <a:t>Swapping data to CPU memory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23</a:t>
            </a:fld>
            <a:endParaRPr lang="en-US" altLang="en-US" sz="1600"/>
          </a:p>
        </p:txBody>
      </p:sp>
      <p:sp>
        <p:nvSpPr>
          <p:cNvPr id="58"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59"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64" name="TextBox 14"/>
          <p:cNvSpPr txBox="1"/>
          <p:nvPr/>
        </p:nvSpPr>
        <p:spPr>
          <a:xfrm>
            <a:off x="1852485" y="5672079"/>
            <a:ext cx="2435287" cy="461665"/>
          </a:xfrm>
          <a:prstGeom prst="rect">
            <a:avLst/>
          </a:prstGeom>
          <a:noFill/>
        </p:spPr>
        <p:txBody>
          <a:bodyPr wrap="square" rtlCol="0">
            <a:spAutoFit/>
          </a:bodyPr>
          <a:lstStyle/>
          <a:p>
            <a:pPr algn="ctr"/>
            <a:r>
              <a:rPr lang="en-US" altLang="zh-CN" sz="2400" b="0" dirty="0" smtClean="0"/>
              <a:t>Network</a:t>
            </a:r>
          </a:p>
        </p:txBody>
      </p:sp>
      <p:sp>
        <p:nvSpPr>
          <p:cNvPr id="67" name="TextBox 66"/>
          <p:cNvSpPr txBox="1"/>
          <p:nvPr/>
        </p:nvSpPr>
        <p:spPr>
          <a:xfrm>
            <a:off x="5522283" y="3481604"/>
            <a:ext cx="2816831" cy="707886"/>
          </a:xfrm>
          <a:prstGeom prst="rect">
            <a:avLst/>
          </a:prstGeom>
          <a:noFill/>
        </p:spPr>
        <p:txBody>
          <a:bodyPr wrap="square" rtlCol="0">
            <a:spAutoFit/>
          </a:bodyPr>
          <a:lstStyle/>
          <a:p>
            <a:pPr algn="ctr"/>
            <a:r>
              <a:rPr lang="en-US" altLang="zh-CN" sz="2000" b="0" dirty="0" smtClean="0"/>
              <a:t>Access</a:t>
            </a:r>
          </a:p>
          <a:p>
            <a:pPr algn="ctr"/>
            <a:r>
              <a:rPr lang="en-US" altLang="zh-CN" sz="2000" b="0" dirty="0" smtClean="0"/>
              <a:t>buffer pool</a:t>
            </a:r>
          </a:p>
        </p:txBody>
      </p:sp>
      <p:sp>
        <p:nvSpPr>
          <p:cNvPr id="92" name="TextBox 91"/>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93" name="TextBox 92"/>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grpSp>
        <p:nvGrpSpPr>
          <p:cNvPr id="104" name="Group 103"/>
          <p:cNvGrpSpPr/>
          <p:nvPr/>
        </p:nvGrpSpPr>
        <p:grpSpPr>
          <a:xfrm>
            <a:off x="5627077" y="4192555"/>
            <a:ext cx="2777780" cy="552166"/>
            <a:chOff x="5627077" y="4192555"/>
            <a:chExt cx="2777780" cy="552166"/>
          </a:xfrm>
        </p:grpSpPr>
        <p:sp>
          <p:nvSpPr>
            <p:cNvPr id="150" name="矩形 67"/>
            <p:cNvSpPr/>
            <p:nvPr/>
          </p:nvSpPr>
          <p:spPr>
            <a:xfrm>
              <a:off x="5627077" y="4192555"/>
              <a:ext cx="2561432" cy="552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51" name="TextBox 150"/>
            <p:cNvSpPr txBox="1"/>
            <p:nvPr/>
          </p:nvSpPr>
          <p:spPr>
            <a:xfrm>
              <a:off x="5699760" y="4239613"/>
              <a:ext cx="2705097" cy="400110"/>
            </a:xfrm>
            <a:prstGeom prst="rect">
              <a:avLst/>
            </a:prstGeom>
            <a:noFill/>
          </p:spPr>
          <p:txBody>
            <a:bodyPr wrap="square" rtlCol="0">
              <a:spAutoFit/>
            </a:bodyPr>
            <a:lstStyle/>
            <a:p>
              <a:pPr algn="ctr"/>
              <a:r>
                <a:rPr lang="en-US" altLang="zh-CN" sz="2000" b="0" dirty="0" smtClean="0"/>
                <a:t>Pinned local data</a:t>
              </a:r>
            </a:p>
          </p:txBody>
        </p:sp>
      </p:grpSp>
      <p:grpSp>
        <p:nvGrpSpPr>
          <p:cNvPr id="152" name="Group 151"/>
          <p:cNvGrpSpPr/>
          <p:nvPr/>
        </p:nvGrpSpPr>
        <p:grpSpPr>
          <a:xfrm>
            <a:off x="5516880" y="4745620"/>
            <a:ext cx="2941320" cy="523903"/>
            <a:chOff x="5516880" y="4745620"/>
            <a:chExt cx="2941320" cy="523903"/>
          </a:xfrm>
        </p:grpSpPr>
        <p:sp>
          <p:nvSpPr>
            <p:cNvPr id="153" name="矩形 67"/>
            <p:cNvSpPr/>
            <p:nvPr/>
          </p:nvSpPr>
          <p:spPr>
            <a:xfrm>
              <a:off x="5623164" y="4745620"/>
              <a:ext cx="2565400" cy="523903"/>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54" name="TextBox 153"/>
            <p:cNvSpPr txBox="1"/>
            <p:nvPr/>
          </p:nvSpPr>
          <p:spPr>
            <a:xfrm>
              <a:off x="5516880" y="4807448"/>
              <a:ext cx="2941320" cy="400110"/>
            </a:xfrm>
            <a:prstGeom prst="rect">
              <a:avLst/>
            </a:prstGeom>
            <a:noFill/>
          </p:spPr>
          <p:txBody>
            <a:bodyPr wrap="square" rtlCol="0">
              <a:spAutoFit/>
            </a:bodyPr>
            <a:lstStyle/>
            <a:p>
              <a:pPr algn="ctr"/>
              <a:r>
                <a:rPr lang="en-US" altLang="zh-CN" sz="2000" b="0" dirty="0" smtClean="0"/>
                <a:t>Pinned </a:t>
              </a:r>
              <a:r>
                <a:rPr lang="en-US" altLang="zh-CN" sz="2000" b="0" dirty="0" err="1" smtClean="0"/>
                <a:t>param</a:t>
              </a:r>
              <a:r>
                <a:rPr lang="en-US" altLang="zh-CN" sz="2000" b="0" dirty="0" smtClean="0"/>
                <a:t> cache</a:t>
              </a:r>
            </a:p>
          </p:txBody>
        </p:sp>
      </p:grpSp>
      <p:cxnSp>
        <p:nvCxnSpPr>
          <p:cNvPr id="85" name="直接箭头连接符 12"/>
          <p:cNvCxnSpPr/>
          <p:nvPr/>
        </p:nvCxnSpPr>
        <p:spPr>
          <a:xfrm rot="16200000" flipV="1">
            <a:off x="5599415" y="4465095"/>
            <a:ext cx="926360" cy="507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12"/>
          <p:cNvCxnSpPr/>
          <p:nvPr/>
        </p:nvCxnSpPr>
        <p:spPr>
          <a:xfrm rot="16200000" flipV="1">
            <a:off x="2119379" y="5031229"/>
            <a:ext cx="1196850" cy="5893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12"/>
          <p:cNvCxnSpPr/>
          <p:nvPr/>
        </p:nvCxnSpPr>
        <p:spPr>
          <a:xfrm flipV="1">
            <a:off x="4856480" y="3948748"/>
            <a:ext cx="1143385" cy="349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12"/>
          <p:cNvCxnSpPr/>
          <p:nvPr/>
        </p:nvCxnSpPr>
        <p:spPr>
          <a:xfrm>
            <a:off x="4886960" y="3251200"/>
            <a:ext cx="1064870" cy="44223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81" name="Group 69"/>
          <p:cNvGrpSpPr/>
          <p:nvPr/>
        </p:nvGrpSpPr>
        <p:grpSpPr>
          <a:xfrm>
            <a:off x="2935344" y="1403211"/>
            <a:ext cx="2456090" cy="707886"/>
            <a:chOff x="367995" y="1403211"/>
            <a:chExt cx="2456090" cy="707886"/>
          </a:xfrm>
        </p:grpSpPr>
        <p:sp>
          <p:nvSpPr>
            <p:cNvPr id="82"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83" name="TextBox 82"/>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cxnSp>
        <p:nvCxnSpPr>
          <p:cNvPr id="84"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8" name="直接箭头连接符 12"/>
          <p:cNvCxnSpPr/>
          <p:nvPr/>
        </p:nvCxnSpPr>
        <p:spPr>
          <a:xfrm rot="16200000" flipV="1">
            <a:off x="2055287" y="5150185"/>
            <a:ext cx="650632" cy="40866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2"/>
          <p:cNvCxnSpPr/>
          <p:nvPr/>
        </p:nvCxnSpPr>
        <p:spPr>
          <a:xfrm rot="5400000" flipH="1" flipV="1">
            <a:off x="2716112" y="5339036"/>
            <a:ext cx="615468" cy="703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2"/>
          <p:cNvCxnSpPr/>
          <p:nvPr/>
        </p:nvCxnSpPr>
        <p:spPr>
          <a:xfrm rot="10800000" flipV="1">
            <a:off x="5038519" y="5108909"/>
            <a:ext cx="896815" cy="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placement policy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24</a:t>
            </a:fld>
            <a:endParaRPr lang="en-US" altLang="en-US" sz="1600"/>
          </a:p>
        </p:txBody>
      </p:sp>
      <p:sp>
        <p:nvSpPr>
          <p:cNvPr id="10" name="TextBox 9"/>
          <p:cNvSpPr txBox="1"/>
          <p:nvPr/>
        </p:nvSpPr>
        <p:spPr>
          <a:xfrm>
            <a:off x="-386862" y="5177154"/>
            <a:ext cx="8905461" cy="830997"/>
          </a:xfrm>
          <a:prstGeom prst="rect">
            <a:avLst/>
          </a:prstGeom>
          <a:noFill/>
        </p:spPr>
        <p:txBody>
          <a:bodyPr wrap="square" rtlCol="0">
            <a:spAutoFit/>
          </a:bodyPr>
          <a:lstStyle/>
          <a:p>
            <a:pPr lvl="1"/>
            <a:r>
              <a:rPr lang="en-US" sz="2400" dirty="0" smtClean="0"/>
              <a:t>- The set of data entries used by the app is known</a:t>
            </a:r>
          </a:p>
          <a:p>
            <a:pPr lvl="1"/>
            <a:r>
              <a:rPr lang="en-US" sz="2400" dirty="0" smtClean="0"/>
              <a:t>   - Can gather such info from iterative ML apps </a:t>
            </a:r>
            <a:r>
              <a:rPr lang="en-US" sz="2400" baseline="30000" dirty="0" smtClean="0"/>
              <a:t>[</a:t>
            </a:r>
            <a:r>
              <a:rPr lang="en-US" sz="2400" baseline="30000" dirty="0" err="1" smtClean="0"/>
              <a:t>iterstore</a:t>
            </a:r>
            <a:r>
              <a:rPr lang="en-US" sz="2400" baseline="30000" dirty="0" smtClean="0"/>
              <a:t>]</a:t>
            </a:r>
            <a:endParaRPr lang="en-US" sz="2400" baseline="30000" dirty="0">
              <a:solidFill>
                <a:srgbClr val="C00000"/>
              </a:solidFill>
            </a:endParaRPr>
          </a:p>
        </p:txBody>
      </p:sp>
      <p:pic>
        <p:nvPicPr>
          <p:cNvPr id="8" name="Picture 2" descr="C:\Users\cui\Dropbox\CMU\Research\2013 LazyTable\pres\2015-10 PDL Retreat Talk\figs\adamnet-placement-policy1.png"/>
          <p:cNvPicPr>
            <a:picLocks noChangeAspect="1" noChangeArrowheads="1"/>
          </p:cNvPicPr>
          <p:nvPr/>
        </p:nvPicPr>
        <p:blipFill>
          <a:blip r:embed="rId3" cstate="print"/>
          <a:srcRect/>
          <a:stretch>
            <a:fillRect/>
          </a:stretch>
        </p:blipFill>
        <p:spPr bwMode="auto">
          <a:xfrm>
            <a:off x="0" y="1119188"/>
            <a:ext cx="6572250" cy="388628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ui\Dropbox\CMU\Research\2013 LazyTable\pres\2015-10 PDL Retreat Talk\figs\adamnet-placement-policy1.png"/>
          <p:cNvPicPr>
            <a:picLocks noChangeAspect="1" noChangeArrowheads="1"/>
          </p:cNvPicPr>
          <p:nvPr/>
        </p:nvPicPr>
        <p:blipFill>
          <a:blip r:embed="rId3" cstate="print"/>
          <a:srcRect/>
          <a:stretch>
            <a:fillRect/>
          </a:stretch>
        </p:blipFill>
        <p:spPr bwMode="auto">
          <a:xfrm>
            <a:off x="0" y="1119188"/>
            <a:ext cx="6572250" cy="3886283"/>
          </a:xfrm>
          <a:prstGeom prst="rect">
            <a:avLst/>
          </a:prstGeom>
          <a:noFill/>
        </p:spPr>
      </p:pic>
      <p:sp>
        <p:nvSpPr>
          <p:cNvPr id="16" name="Rectangle 15"/>
          <p:cNvSpPr/>
          <p:nvPr/>
        </p:nvSpPr>
        <p:spPr bwMode="auto">
          <a:xfrm>
            <a:off x="6714699" y="3657600"/>
            <a:ext cx="1743501" cy="1082040"/>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Data placement policy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25</a:t>
            </a:fld>
            <a:endParaRPr lang="en-US" altLang="en-US" sz="1600"/>
          </a:p>
        </p:txBody>
      </p:sp>
      <p:sp>
        <p:nvSpPr>
          <p:cNvPr id="14" name="Rectangle 13"/>
          <p:cNvSpPr/>
          <p:nvPr/>
        </p:nvSpPr>
        <p:spPr bwMode="auto">
          <a:xfrm>
            <a:off x="6720840" y="1737360"/>
            <a:ext cx="1737360" cy="301752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6446520" y="1249680"/>
            <a:ext cx="2270760" cy="461665"/>
          </a:xfrm>
          <a:prstGeom prst="rect">
            <a:avLst/>
          </a:prstGeom>
          <a:noFill/>
        </p:spPr>
        <p:txBody>
          <a:bodyPr wrap="square" rtlCol="0">
            <a:spAutoFit/>
          </a:bodyPr>
          <a:lstStyle/>
          <a:p>
            <a:r>
              <a:rPr lang="en-US" sz="2400" dirty="0" smtClean="0"/>
              <a:t>GPU memory</a:t>
            </a:r>
            <a:endParaRPr lang="en-US" sz="2400" dirty="0"/>
          </a:p>
        </p:txBody>
      </p:sp>
      <p:sp>
        <p:nvSpPr>
          <p:cNvPr id="18" name="TextBox 17"/>
          <p:cNvSpPr txBox="1"/>
          <p:nvPr/>
        </p:nvSpPr>
        <p:spPr>
          <a:xfrm>
            <a:off x="4237545" y="1892458"/>
            <a:ext cx="1482460" cy="461665"/>
          </a:xfrm>
          <a:prstGeom prst="rect">
            <a:avLst/>
          </a:prstGeom>
          <a:noFill/>
        </p:spPr>
        <p:txBody>
          <a:bodyPr wrap="square" rtlCol="0">
            <a:spAutoFit/>
          </a:bodyPr>
          <a:lstStyle/>
          <a:p>
            <a:pPr lvl="1"/>
            <a:r>
              <a:rPr lang="en-US" sz="2400" dirty="0" smtClean="0"/>
              <a:t>peak</a:t>
            </a:r>
            <a:endParaRPr lang="en-US" sz="2400" dirty="0"/>
          </a:p>
        </p:txBody>
      </p:sp>
      <p:cxnSp>
        <p:nvCxnSpPr>
          <p:cNvPr id="20" name="Straight Arrow Connector 19"/>
          <p:cNvCxnSpPr/>
          <p:nvPr/>
        </p:nvCxnSpPr>
        <p:spPr bwMode="auto">
          <a:xfrm rot="10800000">
            <a:off x="3858769" y="1993393"/>
            <a:ext cx="859538" cy="10973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9" name="TextBox 18"/>
          <p:cNvSpPr txBox="1"/>
          <p:nvPr/>
        </p:nvSpPr>
        <p:spPr>
          <a:xfrm>
            <a:off x="-212764" y="5006584"/>
            <a:ext cx="9944100" cy="1569660"/>
          </a:xfrm>
          <a:prstGeom prst="rect">
            <a:avLst/>
          </a:prstGeom>
          <a:noFill/>
        </p:spPr>
        <p:txBody>
          <a:bodyPr wrap="square" rtlCol="0">
            <a:spAutoFit/>
          </a:bodyPr>
          <a:lstStyle/>
          <a:p>
            <a:pPr lvl="1"/>
            <a:r>
              <a:rPr lang="en-US" sz="2400" dirty="0" smtClean="0"/>
              <a:t>- Access buffers need to be in GPU memory</a:t>
            </a:r>
          </a:p>
          <a:p>
            <a:pPr lvl="1"/>
            <a:r>
              <a:rPr lang="en-US" sz="2400" dirty="0" smtClean="0"/>
              <a:t>   - Must be big enough for peak memory usage</a:t>
            </a:r>
          </a:p>
          <a:p>
            <a:pPr lvl="1"/>
            <a:r>
              <a:rPr lang="en-US" sz="2400" dirty="0" smtClean="0"/>
              <a:t>   - Local data kept in GPU memory needs no access buffers</a:t>
            </a:r>
          </a:p>
          <a:p>
            <a:pPr lvl="1"/>
            <a:endParaRPr lang="en-US" sz="2400" dirty="0"/>
          </a:p>
        </p:txBody>
      </p:sp>
      <p:sp>
        <p:nvSpPr>
          <p:cNvPr id="24" name="TextBox 23"/>
          <p:cNvSpPr txBox="1"/>
          <p:nvPr/>
        </p:nvSpPr>
        <p:spPr>
          <a:xfrm>
            <a:off x="6992112" y="3534543"/>
            <a:ext cx="1288121" cy="830997"/>
          </a:xfrm>
          <a:prstGeom prst="rect">
            <a:avLst/>
          </a:prstGeom>
          <a:noFill/>
        </p:spPr>
        <p:txBody>
          <a:bodyPr wrap="square" rtlCol="0">
            <a:spAutoFit/>
          </a:bodyPr>
          <a:lstStyle/>
          <a:p>
            <a:pPr algn="ctr"/>
            <a:r>
              <a:rPr lang="en-US" sz="2400" dirty="0" smtClean="0"/>
              <a:t>Access</a:t>
            </a:r>
          </a:p>
          <a:p>
            <a:pPr algn="ctr"/>
            <a:r>
              <a:rPr lang="en-US" sz="2400" dirty="0" smtClean="0"/>
              <a:t>buffer</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placement policy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26</a:t>
            </a:fld>
            <a:endParaRPr lang="en-US" altLang="en-US" sz="1600"/>
          </a:p>
        </p:txBody>
      </p:sp>
      <p:sp>
        <p:nvSpPr>
          <p:cNvPr id="21" name="TextBox 20"/>
          <p:cNvSpPr txBox="1"/>
          <p:nvPr/>
        </p:nvSpPr>
        <p:spPr>
          <a:xfrm>
            <a:off x="166475" y="5225219"/>
            <a:ext cx="9144000" cy="830997"/>
          </a:xfrm>
          <a:prstGeom prst="rect">
            <a:avLst/>
          </a:prstGeom>
          <a:noFill/>
        </p:spPr>
        <p:txBody>
          <a:bodyPr wrap="square" rtlCol="0">
            <a:spAutoFit/>
          </a:bodyPr>
          <a:lstStyle/>
          <a:p>
            <a:pPr lvl="1"/>
            <a:r>
              <a:rPr lang="en-US" sz="2400" dirty="0" smtClean="0"/>
              <a:t>   - Pin as much local data as can in GPU memory</a:t>
            </a:r>
            <a:br>
              <a:rPr lang="en-US" sz="2400" dirty="0" smtClean="0"/>
            </a:br>
            <a:r>
              <a:rPr lang="en-US" sz="2400" dirty="0" smtClean="0"/>
              <a:t>      - Select local data that causes peak usage</a:t>
            </a:r>
            <a:endParaRPr lang="en-US" sz="2400" dirty="0"/>
          </a:p>
        </p:txBody>
      </p:sp>
      <p:pic>
        <p:nvPicPr>
          <p:cNvPr id="22" name="Picture 2" descr="C:\Users\cui\Dropbox\CMU\Research\2013 LazyTable\pres\2015-10 PDL Retreat Talk\figs\adamnet-placement-policy1.png"/>
          <p:cNvPicPr>
            <a:picLocks noChangeAspect="1" noChangeArrowheads="1"/>
          </p:cNvPicPr>
          <p:nvPr/>
        </p:nvPicPr>
        <p:blipFill>
          <a:blip r:embed="rId3" cstate="print"/>
          <a:srcRect/>
          <a:stretch>
            <a:fillRect/>
          </a:stretch>
        </p:blipFill>
        <p:spPr bwMode="auto">
          <a:xfrm>
            <a:off x="0" y="1119188"/>
            <a:ext cx="6572250" cy="3886283"/>
          </a:xfrm>
          <a:prstGeom prst="rect">
            <a:avLst/>
          </a:prstGeom>
          <a:noFill/>
        </p:spPr>
      </p:pic>
      <p:sp>
        <p:nvSpPr>
          <p:cNvPr id="23" name="Rectangle 22"/>
          <p:cNvSpPr/>
          <p:nvPr/>
        </p:nvSpPr>
        <p:spPr bwMode="auto">
          <a:xfrm>
            <a:off x="6714699" y="3657600"/>
            <a:ext cx="1743501" cy="1082040"/>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4" name="Rectangle 23"/>
          <p:cNvSpPr/>
          <p:nvPr/>
        </p:nvSpPr>
        <p:spPr bwMode="auto">
          <a:xfrm>
            <a:off x="6720840" y="1737360"/>
            <a:ext cx="1737360" cy="301752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5" name="TextBox 24"/>
          <p:cNvSpPr txBox="1"/>
          <p:nvPr/>
        </p:nvSpPr>
        <p:spPr>
          <a:xfrm>
            <a:off x="6446520" y="1249680"/>
            <a:ext cx="2270760" cy="461665"/>
          </a:xfrm>
          <a:prstGeom prst="rect">
            <a:avLst/>
          </a:prstGeom>
          <a:noFill/>
        </p:spPr>
        <p:txBody>
          <a:bodyPr wrap="square" rtlCol="0">
            <a:spAutoFit/>
          </a:bodyPr>
          <a:lstStyle/>
          <a:p>
            <a:r>
              <a:rPr lang="en-US" sz="2400" dirty="0" smtClean="0"/>
              <a:t>GPU memory</a:t>
            </a:r>
            <a:endParaRPr lang="en-US" sz="2400" dirty="0"/>
          </a:p>
        </p:txBody>
      </p:sp>
      <p:sp>
        <p:nvSpPr>
          <p:cNvPr id="28" name="TextBox 27"/>
          <p:cNvSpPr txBox="1"/>
          <p:nvPr/>
        </p:nvSpPr>
        <p:spPr>
          <a:xfrm>
            <a:off x="6992112" y="3534543"/>
            <a:ext cx="1288121" cy="830997"/>
          </a:xfrm>
          <a:prstGeom prst="rect">
            <a:avLst/>
          </a:prstGeom>
          <a:noFill/>
        </p:spPr>
        <p:txBody>
          <a:bodyPr wrap="square" rtlCol="0">
            <a:spAutoFit/>
          </a:bodyPr>
          <a:lstStyle/>
          <a:p>
            <a:pPr algn="ctr"/>
            <a:r>
              <a:rPr lang="en-US" sz="2400" dirty="0" smtClean="0"/>
              <a:t>Access</a:t>
            </a:r>
          </a:p>
          <a:p>
            <a:pPr algn="ctr"/>
            <a:r>
              <a:rPr lang="en-US" sz="2400" dirty="0" smtClean="0"/>
              <a:t>buffer</a:t>
            </a:r>
            <a:endParaRPr lang="en-US" sz="2400" dirty="0"/>
          </a:p>
        </p:txBody>
      </p:sp>
      <p:sp>
        <p:nvSpPr>
          <p:cNvPr id="31" name="TextBox 30"/>
          <p:cNvSpPr txBox="1"/>
          <p:nvPr/>
        </p:nvSpPr>
        <p:spPr>
          <a:xfrm>
            <a:off x="4237545" y="1892458"/>
            <a:ext cx="1482460" cy="461665"/>
          </a:xfrm>
          <a:prstGeom prst="rect">
            <a:avLst/>
          </a:prstGeom>
          <a:noFill/>
        </p:spPr>
        <p:txBody>
          <a:bodyPr wrap="square" rtlCol="0">
            <a:spAutoFit/>
          </a:bodyPr>
          <a:lstStyle/>
          <a:p>
            <a:pPr lvl="1"/>
            <a:r>
              <a:rPr lang="en-US" sz="2400" dirty="0" smtClean="0"/>
              <a:t>peak</a:t>
            </a:r>
            <a:endParaRPr lang="en-US" sz="2400" dirty="0"/>
          </a:p>
        </p:txBody>
      </p:sp>
      <p:cxnSp>
        <p:nvCxnSpPr>
          <p:cNvPr id="32" name="Straight Arrow Connector 31"/>
          <p:cNvCxnSpPr/>
          <p:nvPr/>
        </p:nvCxnSpPr>
        <p:spPr bwMode="auto">
          <a:xfrm rot="10800000">
            <a:off x="3858769" y="1993393"/>
            <a:ext cx="859538" cy="10973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Users\cui\Dropbox\CMU\Research\2013 LazyTable\pres\2015-10 PDL Retreat Talk\figs\adamnet-placement-policy1.png"/>
          <p:cNvPicPr>
            <a:picLocks noChangeAspect="1" noChangeArrowheads="1"/>
          </p:cNvPicPr>
          <p:nvPr/>
        </p:nvPicPr>
        <p:blipFill>
          <a:blip r:embed="rId3" cstate="print"/>
          <a:srcRect/>
          <a:stretch>
            <a:fillRect/>
          </a:stretch>
        </p:blipFill>
        <p:spPr bwMode="auto">
          <a:xfrm>
            <a:off x="0" y="1119188"/>
            <a:ext cx="6572250" cy="3886283"/>
          </a:xfrm>
          <a:prstGeom prst="rect">
            <a:avLst/>
          </a:prstGeom>
          <a:noFill/>
        </p:spPr>
      </p:pic>
      <p:sp>
        <p:nvSpPr>
          <p:cNvPr id="22" name="Rectangle 21"/>
          <p:cNvSpPr/>
          <p:nvPr/>
        </p:nvSpPr>
        <p:spPr bwMode="auto">
          <a:xfrm>
            <a:off x="6716974" y="3207224"/>
            <a:ext cx="1743501" cy="532263"/>
          </a:xfrm>
          <a:prstGeom prst="rect">
            <a:avLst/>
          </a:prstGeom>
          <a:solidFill>
            <a:srgbClr val="FFCC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6714699" y="3739488"/>
            <a:ext cx="1743501" cy="1000152"/>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Data placement policy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27</a:t>
            </a:fld>
            <a:endParaRPr lang="en-US" altLang="en-US" sz="1600"/>
          </a:p>
        </p:txBody>
      </p:sp>
      <p:sp>
        <p:nvSpPr>
          <p:cNvPr id="14" name="Rectangle 13"/>
          <p:cNvSpPr/>
          <p:nvPr/>
        </p:nvSpPr>
        <p:spPr bwMode="auto">
          <a:xfrm>
            <a:off x="6720840" y="1737360"/>
            <a:ext cx="1737360" cy="301752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6446520" y="1249680"/>
            <a:ext cx="2270760" cy="461665"/>
          </a:xfrm>
          <a:prstGeom prst="rect">
            <a:avLst/>
          </a:prstGeom>
          <a:noFill/>
        </p:spPr>
        <p:txBody>
          <a:bodyPr wrap="square" rtlCol="0">
            <a:spAutoFit/>
          </a:bodyPr>
          <a:lstStyle/>
          <a:p>
            <a:r>
              <a:rPr lang="en-US" sz="2400" dirty="0" smtClean="0"/>
              <a:t>GPU memory</a:t>
            </a:r>
            <a:endParaRPr lang="en-US" sz="2400" dirty="0"/>
          </a:p>
        </p:txBody>
      </p:sp>
      <p:sp>
        <p:nvSpPr>
          <p:cNvPr id="17" name="TextBox 16"/>
          <p:cNvSpPr txBox="1"/>
          <p:nvPr/>
        </p:nvSpPr>
        <p:spPr>
          <a:xfrm>
            <a:off x="6763512" y="3613015"/>
            <a:ext cx="1738497" cy="1200329"/>
          </a:xfrm>
          <a:prstGeom prst="rect">
            <a:avLst/>
          </a:prstGeom>
          <a:noFill/>
        </p:spPr>
        <p:txBody>
          <a:bodyPr wrap="square" rtlCol="0">
            <a:spAutoFit/>
          </a:bodyPr>
          <a:lstStyle/>
          <a:p>
            <a:pPr algn="ctr"/>
            <a:r>
              <a:rPr lang="en-US" sz="2400" dirty="0" smtClean="0"/>
              <a:t>Access</a:t>
            </a:r>
          </a:p>
          <a:p>
            <a:pPr algn="ctr"/>
            <a:r>
              <a:rPr lang="en-US" sz="2400" dirty="0" smtClean="0"/>
              <a:t>buffer</a:t>
            </a:r>
          </a:p>
          <a:p>
            <a:pPr algn="ctr"/>
            <a:r>
              <a:rPr lang="en-US" sz="2400" dirty="0" smtClean="0"/>
              <a:t>(smaller)</a:t>
            </a:r>
            <a:endParaRPr lang="en-US" sz="2400" dirty="0"/>
          </a:p>
        </p:txBody>
      </p:sp>
      <p:sp>
        <p:nvSpPr>
          <p:cNvPr id="24" name="TextBox 23"/>
          <p:cNvSpPr txBox="1"/>
          <p:nvPr/>
        </p:nvSpPr>
        <p:spPr>
          <a:xfrm>
            <a:off x="4253513" y="1754592"/>
            <a:ext cx="1998799" cy="830997"/>
          </a:xfrm>
          <a:prstGeom prst="rect">
            <a:avLst/>
          </a:prstGeom>
          <a:noFill/>
        </p:spPr>
        <p:txBody>
          <a:bodyPr wrap="square" rtlCol="0">
            <a:spAutoFit/>
          </a:bodyPr>
          <a:lstStyle/>
          <a:p>
            <a:pPr lvl="1"/>
            <a:r>
              <a:rPr lang="en-US" sz="2400" dirty="0" smtClean="0"/>
              <a:t>to GPU memory</a:t>
            </a:r>
            <a:endParaRPr lang="en-US" sz="2400" dirty="0"/>
          </a:p>
        </p:txBody>
      </p:sp>
      <p:cxnSp>
        <p:nvCxnSpPr>
          <p:cNvPr id="25" name="Straight Arrow Connector 24"/>
          <p:cNvCxnSpPr/>
          <p:nvPr/>
        </p:nvCxnSpPr>
        <p:spPr bwMode="auto">
          <a:xfrm rot="10800000" flipV="1">
            <a:off x="3858768" y="2157983"/>
            <a:ext cx="859536" cy="9143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8" name="Rectangle 27"/>
          <p:cNvSpPr/>
          <p:nvPr/>
        </p:nvSpPr>
        <p:spPr bwMode="auto">
          <a:xfrm>
            <a:off x="3645408" y="1950720"/>
            <a:ext cx="82296" cy="749808"/>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9" name="TextBox 28"/>
          <p:cNvSpPr txBox="1"/>
          <p:nvPr/>
        </p:nvSpPr>
        <p:spPr>
          <a:xfrm>
            <a:off x="6071616" y="3219505"/>
            <a:ext cx="3127248" cy="461665"/>
          </a:xfrm>
          <a:prstGeom prst="rect">
            <a:avLst/>
          </a:prstGeom>
          <a:noFill/>
        </p:spPr>
        <p:txBody>
          <a:bodyPr wrap="square" rtlCol="0">
            <a:spAutoFit/>
          </a:bodyPr>
          <a:lstStyle/>
          <a:p>
            <a:r>
              <a:rPr lang="en-US" sz="2400" dirty="0" smtClean="0"/>
              <a:t>Intermediate </a:t>
            </a:r>
            <a:r>
              <a:rPr lang="en-US" altLang="zh-CN" sz="2400" dirty="0" smtClean="0"/>
              <a:t>states</a:t>
            </a:r>
            <a:endParaRPr lang="en-US" sz="2400" dirty="0"/>
          </a:p>
        </p:txBody>
      </p:sp>
      <p:sp>
        <p:nvSpPr>
          <p:cNvPr id="20" name="TextBox 19"/>
          <p:cNvSpPr txBox="1"/>
          <p:nvPr/>
        </p:nvSpPr>
        <p:spPr>
          <a:xfrm>
            <a:off x="166475" y="5225219"/>
            <a:ext cx="9144000" cy="830997"/>
          </a:xfrm>
          <a:prstGeom prst="rect">
            <a:avLst/>
          </a:prstGeom>
          <a:noFill/>
        </p:spPr>
        <p:txBody>
          <a:bodyPr wrap="square" rtlCol="0">
            <a:spAutoFit/>
          </a:bodyPr>
          <a:lstStyle/>
          <a:p>
            <a:pPr lvl="1"/>
            <a:r>
              <a:rPr lang="en-US" sz="2400" dirty="0" smtClean="0"/>
              <a:t>   Pin as much local data as can in GPU memory</a:t>
            </a:r>
            <a:br>
              <a:rPr lang="en-US" sz="2400" dirty="0" smtClean="0"/>
            </a:br>
            <a:r>
              <a:rPr lang="en-US" sz="2400" dirty="0" smtClean="0"/>
              <a:t>      Select local data that causes peak usage</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716974" y="3207224"/>
            <a:ext cx="1743501" cy="532263"/>
          </a:xfrm>
          <a:prstGeom prst="rect">
            <a:avLst/>
          </a:prstGeom>
          <a:solidFill>
            <a:srgbClr val="FFCC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19" name="Picture 2" descr="C:\Users\cui\Dropbox\CMU\Research\2013 LazyTable\pres\2015-10 PDL Retreat Talk\figs\adamnet-placement-policy1.png"/>
          <p:cNvPicPr>
            <a:picLocks noChangeAspect="1" noChangeArrowheads="1"/>
          </p:cNvPicPr>
          <p:nvPr/>
        </p:nvPicPr>
        <p:blipFill>
          <a:blip r:embed="rId3" cstate="print"/>
          <a:srcRect/>
          <a:stretch>
            <a:fillRect/>
          </a:stretch>
        </p:blipFill>
        <p:spPr bwMode="auto">
          <a:xfrm>
            <a:off x="0" y="1119188"/>
            <a:ext cx="6572250" cy="3886283"/>
          </a:xfrm>
          <a:prstGeom prst="rect">
            <a:avLst/>
          </a:prstGeom>
          <a:noFill/>
        </p:spPr>
      </p:pic>
      <p:sp>
        <p:nvSpPr>
          <p:cNvPr id="16" name="Rectangle 15"/>
          <p:cNvSpPr/>
          <p:nvPr/>
        </p:nvSpPr>
        <p:spPr bwMode="auto">
          <a:xfrm>
            <a:off x="6714699" y="3739488"/>
            <a:ext cx="1743501" cy="1000152"/>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Data placement policy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28</a:t>
            </a:fld>
            <a:endParaRPr lang="en-US" altLang="en-US" sz="1600"/>
          </a:p>
        </p:txBody>
      </p:sp>
      <p:sp>
        <p:nvSpPr>
          <p:cNvPr id="14" name="Rectangle 13"/>
          <p:cNvSpPr/>
          <p:nvPr/>
        </p:nvSpPr>
        <p:spPr bwMode="auto">
          <a:xfrm>
            <a:off x="6720840" y="1737360"/>
            <a:ext cx="1737360" cy="301752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6446520" y="1249680"/>
            <a:ext cx="2270760" cy="461665"/>
          </a:xfrm>
          <a:prstGeom prst="rect">
            <a:avLst/>
          </a:prstGeom>
          <a:noFill/>
        </p:spPr>
        <p:txBody>
          <a:bodyPr wrap="square" rtlCol="0">
            <a:spAutoFit/>
          </a:bodyPr>
          <a:lstStyle/>
          <a:p>
            <a:r>
              <a:rPr lang="en-US" sz="2400" dirty="0" smtClean="0"/>
              <a:t>GPU memory</a:t>
            </a:r>
            <a:endParaRPr lang="en-US" sz="2400" dirty="0"/>
          </a:p>
        </p:txBody>
      </p:sp>
      <p:sp>
        <p:nvSpPr>
          <p:cNvPr id="21" name="TextBox 20"/>
          <p:cNvSpPr txBox="1"/>
          <p:nvPr/>
        </p:nvSpPr>
        <p:spPr>
          <a:xfrm>
            <a:off x="282737" y="5075094"/>
            <a:ext cx="9144000" cy="461665"/>
          </a:xfrm>
          <a:prstGeom prst="rect">
            <a:avLst/>
          </a:prstGeom>
          <a:noFill/>
        </p:spPr>
        <p:txBody>
          <a:bodyPr wrap="square" rtlCol="0">
            <a:spAutoFit/>
          </a:bodyPr>
          <a:lstStyle/>
          <a:p>
            <a:pPr lvl="1"/>
            <a:r>
              <a:rPr lang="en-US" sz="2400" dirty="0" smtClean="0"/>
              <a:t>- Keep moving local data to GPU memory</a:t>
            </a:r>
          </a:p>
        </p:txBody>
      </p:sp>
      <p:sp>
        <p:nvSpPr>
          <p:cNvPr id="24" name="TextBox 23"/>
          <p:cNvSpPr txBox="1"/>
          <p:nvPr/>
        </p:nvSpPr>
        <p:spPr>
          <a:xfrm>
            <a:off x="3267192" y="2198275"/>
            <a:ext cx="2106502" cy="461665"/>
          </a:xfrm>
          <a:prstGeom prst="rect">
            <a:avLst/>
          </a:prstGeom>
          <a:noFill/>
        </p:spPr>
        <p:txBody>
          <a:bodyPr wrap="square" rtlCol="0">
            <a:spAutoFit/>
          </a:bodyPr>
          <a:lstStyle/>
          <a:p>
            <a:pPr lvl="1"/>
            <a:r>
              <a:rPr lang="en-US" sz="2400" dirty="0" smtClean="0"/>
              <a:t>next peak</a:t>
            </a:r>
            <a:endParaRPr lang="en-US" sz="2400" dirty="0"/>
          </a:p>
        </p:txBody>
      </p:sp>
      <p:sp>
        <p:nvSpPr>
          <p:cNvPr id="17" name="TextBox 16"/>
          <p:cNvSpPr txBox="1"/>
          <p:nvPr/>
        </p:nvSpPr>
        <p:spPr>
          <a:xfrm>
            <a:off x="6763512" y="3613015"/>
            <a:ext cx="1738497" cy="1200329"/>
          </a:xfrm>
          <a:prstGeom prst="rect">
            <a:avLst/>
          </a:prstGeom>
          <a:noFill/>
        </p:spPr>
        <p:txBody>
          <a:bodyPr wrap="square" rtlCol="0">
            <a:spAutoFit/>
          </a:bodyPr>
          <a:lstStyle/>
          <a:p>
            <a:pPr algn="ctr"/>
            <a:r>
              <a:rPr lang="en-US" sz="2400" dirty="0" smtClean="0"/>
              <a:t>Access</a:t>
            </a:r>
          </a:p>
          <a:p>
            <a:pPr algn="ctr"/>
            <a:r>
              <a:rPr lang="en-US" sz="2400" dirty="0" smtClean="0"/>
              <a:t>buffer</a:t>
            </a:r>
          </a:p>
          <a:p>
            <a:pPr algn="ctr"/>
            <a:r>
              <a:rPr lang="en-US" sz="2400" dirty="0" smtClean="0"/>
              <a:t>(smaller)</a:t>
            </a:r>
            <a:endParaRPr lang="en-US" sz="2400" dirty="0"/>
          </a:p>
        </p:txBody>
      </p:sp>
      <p:sp>
        <p:nvSpPr>
          <p:cNvPr id="26" name="Rectangle 25"/>
          <p:cNvSpPr/>
          <p:nvPr/>
        </p:nvSpPr>
        <p:spPr bwMode="auto">
          <a:xfrm>
            <a:off x="3645408" y="1950720"/>
            <a:ext cx="82296" cy="749808"/>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V="1">
            <a:off x="5230368" y="2267712"/>
            <a:ext cx="493776" cy="128016"/>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33" name="TextBox 32"/>
          <p:cNvSpPr txBox="1"/>
          <p:nvPr/>
        </p:nvSpPr>
        <p:spPr>
          <a:xfrm>
            <a:off x="6071616" y="3219505"/>
            <a:ext cx="3127248" cy="461665"/>
          </a:xfrm>
          <a:prstGeom prst="rect">
            <a:avLst/>
          </a:prstGeom>
          <a:noFill/>
        </p:spPr>
        <p:txBody>
          <a:bodyPr wrap="square" rtlCol="0">
            <a:spAutoFit/>
          </a:bodyPr>
          <a:lstStyle/>
          <a:p>
            <a:r>
              <a:rPr lang="en-US" sz="2400" dirty="0" smtClean="0"/>
              <a:t>Intermediate </a:t>
            </a:r>
            <a:r>
              <a:rPr lang="en-US" altLang="zh-CN" sz="2400" dirty="0" smtClean="0"/>
              <a:t>states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716974" y="2682240"/>
            <a:ext cx="1743501" cy="1181100"/>
          </a:xfrm>
          <a:prstGeom prst="rect">
            <a:avLst/>
          </a:prstGeom>
          <a:solidFill>
            <a:srgbClr val="FFCC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19" name="Picture 2" descr="C:\Users\cui\Dropbox\CMU\Research\2013 LazyTable\pres\2015-10 PDL Retreat Talk\figs\adamnet-placement-policy1.png"/>
          <p:cNvPicPr>
            <a:picLocks noChangeAspect="1" noChangeArrowheads="1"/>
          </p:cNvPicPr>
          <p:nvPr/>
        </p:nvPicPr>
        <p:blipFill>
          <a:blip r:embed="rId3" cstate="print"/>
          <a:srcRect/>
          <a:stretch>
            <a:fillRect/>
          </a:stretch>
        </p:blipFill>
        <p:spPr bwMode="auto">
          <a:xfrm>
            <a:off x="0" y="1119188"/>
            <a:ext cx="6572250" cy="3886283"/>
          </a:xfrm>
          <a:prstGeom prst="rect">
            <a:avLst/>
          </a:prstGeom>
          <a:noFill/>
        </p:spPr>
      </p:pic>
      <p:sp>
        <p:nvSpPr>
          <p:cNvPr id="16" name="Rectangle 15"/>
          <p:cNvSpPr/>
          <p:nvPr/>
        </p:nvSpPr>
        <p:spPr bwMode="auto">
          <a:xfrm>
            <a:off x="6714699" y="3817620"/>
            <a:ext cx="1743501" cy="922020"/>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Data placement policy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29</a:t>
            </a:fld>
            <a:endParaRPr lang="en-US" altLang="en-US" sz="1600"/>
          </a:p>
        </p:txBody>
      </p:sp>
      <p:sp>
        <p:nvSpPr>
          <p:cNvPr id="14" name="Rectangle 13"/>
          <p:cNvSpPr/>
          <p:nvPr/>
        </p:nvSpPr>
        <p:spPr bwMode="auto">
          <a:xfrm>
            <a:off x="6720840" y="1737360"/>
            <a:ext cx="1737360" cy="301752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6446520" y="1249680"/>
            <a:ext cx="2270760" cy="461665"/>
          </a:xfrm>
          <a:prstGeom prst="rect">
            <a:avLst/>
          </a:prstGeom>
          <a:noFill/>
        </p:spPr>
        <p:txBody>
          <a:bodyPr wrap="square" rtlCol="0">
            <a:spAutoFit/>
          </a:bodyPr>
          <a:lstStyle/>
          <a:p>
            <a:r>
              <a:rPr lang="en-US" sz="2400" dirty="0" smtClean="0"/>
              <a:t>GPU memory</a:t>
            </a:r>
            <a:endParaRPr lang="en-US" sz="2400" dirty="0"/>
          </a:p>
        </p:txBody>
      </p:sp>
      <p:sp>
        <p:nvSpPr>
          <p:cNvPr id="21" name="TextBox 20"/>
          <p:cNvSpPr txBox="1"/>
          <p:nvPr/>
        </p:nvSpPr>
        <p:spPr>
          <a:xfrm>
            <a:off x="282737" y="5075094"/>
            <a:ext cx="9144000" cy="830997"/>
          </a:xfrm>
          <a:prstGeom prst="rect">
            <a:avLst/>
          </a:prstGeom>
          <a:noFill/>
        </p:spPr>
        <p:txBody>
          <a:bodyPr wrap="square" rtlCol="0">
            <a:spAutoFit/>
          </a:bodyPr>
          <a:lstStyle/>
          <a:p>
            <a:pPr lvl="1"/>
            <a:r>
              <a:rPr lang="en-US" sz="2400" dirty="0" smtClean="0"/>
              <a:t>- Keep moving local data to GPU memory</a:t>
            </a:r>
          </a:p>
          <a:p>
            <a:pPr lvl="1"/>
            <a:r>
              <a:rPr lang="en-US" sz="2400" dirty="0" smtClean="0"/>
              <a:t>- If still have space, put parameter data</a:t>
            </a:r>
          </a:p>
        </p:txBody>
      </p:sp>
      <p:sp>
        <p:nvSpPr>
          <p:cNvPr id="24" name="TextBox 23"/>
          <p:cNvSpPr txBox="1"/>
          <p:nvPr/>
        </p:nvSpPr>
        <p:spPr>
          <a:xfrm>
            <a:off x="3267192" y="2198275"/>
            <a:ext cx="2106502" cy="461665"/>
          </a:xfrm>
          <a:prstGeom prst="rect">
            <a:avLst/>
          </a:prstGeom>
          <a:noFill/>
        </p:spPr>
        <p:txBody>
          <a:bodyPr wrap="square" rtlCol="0">
            <a:spAutoFit/>
          </a:bodyPr>
          <a:lstStyle/>
          <a:p>
            <a:pPr lvl="1"/>
            <a:r>
              <a:rPr lang="en-US" sz="2400" dirty="0" smtClean="0"/>
              <a:t>next peak</a:t>
            </a:r>
            <a:endParaRPr lang="en-US" sz="2400" dirty="0"/>
          </a:p>
        </p:txBody>
      </p:sp>
      <p:sp>
        <p:nvSpPr>
          <p:cNvPr id="17" name="TextBox 16"/>
          <p:cNvSpPr txBox="1"/>
          <p:nvPr/>
        </p:nvSpPr>
        <p:spPr>
          <a:xfrm>
            <a:off x="6763512" y="3681595"/>
            <a:ext cx="1738497" cy="1200329"/>
          </a:xfrm>
          <a:prstGeom prst="rect">
            <a:avLst/>
          </a:prstGeom>
          <a:noFill/>
        </p:spPr>
        <p:txBody>
          <a:bodyPr wrap="square" rtlCol="0">
            <a:spAutoFit/>
          </a:bodyPr>
          <a:lstStyle/>
          <a:p>
            <a:pPr algn="ctr"/>
            <a:r>
              <a:rPr lang="en-US" sz="2400" dirty="0" smtClean="0"/>
              <a:t>Access</a:t>
            </a:r>
          </a:p>
          <a:p>
            <a:pPr algn="ctr"/>
            <a:r>
              <a:rPr lang="en-US" sz="2400" dirty="0" smtClean="0"/>
              <a:t>buffer</a:t>
            </a:r>
          </a:p>
          <a:p>
            <a:pPr algn="ctr"/>
            <a:r>
              <a:rPr lang="en-US" sz="2400" dirty="0" smtClean="0"/>
              <a:t>(smaller)</a:t>
            </a:r>
            <a:endParaRPr lang="en-US" sz="2400" dirty="0"/>
          </a:p>
        </p:txBody>
      </p:sp>
      <p:sp>
        <p:nvSpPr>
          <p:cNvPr id="26" name="Rectangle 25"/>
          <p:cNvSpPr/>
          <p:nvPr/>
        </p:nvSpPr>
        <p:spPr bwMode="auto">
          <a:xfrm>
            <a:off x="3645408" y="1950720"/>
            <a:ext cx="82296" cy="749808"/>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6016752" y="2975665"/>
            <a:ext cx="3127248" cy="461665"/>
          </a:xfrm>
          <a:prstGeom prst="rect">
            <a:avLst/>
          </a:prstGeom>
          <a:noFill/>
        </p:spPr>
        <p:txBody>
          <a:bodyPr wrap="square" rtlCol="0">
            <a:spAutoFit/>
          </a:bodyPr>
          <a:lstStyle/>
          <a:p>
            <a:r>
              <a:rPr lang="en-US" sz="2400" dirty="0" smtClean="0"/>
              <a:t>Intermediate </a:t>
            </a:r>
            <a:r>
              <a:rPr lang="en-US" altLang="zh-CN" sz="2400" dirty="0" smtClean="0"/>
              <a:t>states</a:t>
            </a:r>
            <a:endParaRPr lang="en-US" sz="2400" dirty="0"/>
          </a:p>
        </p:txBody>
      </p:sp>
      <p:sp>
        <p:nvSpPr>
          <p:cNvPr id="20" name="Rectangle 19"/>
          <p:cNvSpPr/>
          <p:nvPr/>
        </p:nvSpPr>
        <p:spPr bwMode="auto">
          <a:xfrm>
            <a:off x="5772150" y="2103120"/>
            <a:ext cx="80010" cy="97917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a:off x="5242560" y="2499360"/>
            <a:ext cx="640080" cy="7315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7" name="Picture 7" descr="C:\Users\cui\Dropbox\CMU\Research\2013 LazyTable\pres\2015-10 PDL Retreat Talk\pics\neural-network.png"/>
          <p:cNvPicPr>
            <a:picLocks noChangeAspect="1" noChangeArrowheads="1"/>
          </p:cNvPicPr>
          <p:nvPr/>
        </p:nvPicPr>
        <p:blipFill>
          <a:blip r:embed="rId3"/>
          <a:srcRect/>
          <a:stretch>
            <a:fillRect/>
          </a:stretch>
        </p:blipFill>
        <p:spPr bwMode="auto">
          <a:xfrm>
            <a:off x="6673391" y="2058901"/>
            <a:ext cx="2035965" cy="2300525"/>
          </a:xfrm>
          <a:prstGeom prst="rect">
            <a:avLst/>
          </a:prstGeom>
          <a:noFill/>
        </p:spPr>
      </p:pic>
      <p:sp>
        <p:nvSpPr>
          <p:cNvPr id="14" name="TextBox 13"/>
          <p:cNvSpPr txBox="1"/>
          <p:nvPr/>
        </p:nvSpPr>
        <p:spPr>
          <a:xfrm>
            <a:off x="3126529" y="4706117"/>
            <a:ext cx="2819400" cy="830997"/>
          </a:xfrm>
          <a:prstGeom prst="rect">
            <a:avLst/>
          </a:prstGeom>
          <a:noFill/>
        </p:spPr>
        <p:txBody>
          <a:bodyPr wrap="square" rtlCol="0">
            <a:spAutoFit/>
          </a:bodyPr>
          <a:lstStyle/>
          <a:p>
            <a:pPr algn="ctr"/>
            <a:r>
              <a:rPr lang="en-US" altLang="zh-CN" sz="2400" b="0" dirty="0" smtClean="0"/>
              <a:t>Machine learning program</a:t>
            </a:r>
            <a:endParaRPr lang="zh-CN" altLang="en-US" sz="2400" b="0" dirty="0" smtClean="0"/>
          </a:p>
        </p:txBody>
      </p:sp>
      <p:sp>
        <p:nvSpPr>
          <p:cNvPr id="2" name="标题 1"/>
          <p:cNvSpPr>
            <a:spLocks noGrp="1"/>
          </p:cNvSpPr>
          <p:nvPr>
            <p:ph type="title"/>
          </p:nvPr>
        </p:nvSpPr>
        <p:spPr>
          <a:xfrm>
            <a:off x="-146304" y="209550"/>
            <a:ext cx="9454896" cy="685800"/>
          </a:xfrm>
        </p:spPr>
        <p:txBody>
          <a:bodyPr/>
          <a:lstStyle/>
          <a:p>
            <a:r>
              <a:rPr lang="en-US" altLang="zh-CN" dirty="0" smtClean="0"/>
              <a:t>Image classification w/ deep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October 15</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a:t>
            </a:fld>
            <a:endParaRPr lang="en-US" altLang="zh-CN" sz="1600"/>
          </a:p>
        </p:txBody>
      </p:sp>
      <p:sp>
        <p:nvSpPr>
          <p:cNvPr id="9" name="右箭头 8"/>
          <p:cNvSpPr/>
          <p:nvPr/>
        </p:nvSpPr>
        <p:spPr bwMode="auto">
          <a:xfrm>
            <a:off x="2672431" y="2815505"/>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321276" y="5150379"/>
            <a:ext cx="2743035" cy="830997"/>
          </a:xfrm>
          <a:prstGeom prst="rect">
            <a:avLst/>
          </a:prstGeom>
          <a:noFill/>
        </p:spPr>
        <p:txBody>
          <a:bodyPr wrap="square" rtlCol="0">
            <a:spAutoFit/>
          </a:bodyPr>
          <a:lstStyle/>
          <a:p>
            <a:pPr algn="ctr"/>
            <a:r>
              <a:rPr lang="en-US" altLang="zh-CN" sz="2400" b="0" dirty="0" smtClean="0"/>
              <a:t>Input training data:</a:t>
            </a:r>
          </a:p>
          <a:p>
            <a:pPr algn="ctr"/>
            <a:r>
              <a:rPr lang="en-US" sz="2400" b="0" dirty="0" smtClean="0"/>
              <a:t>images w/ labels</a:t>
            </a:r>
          </a:p>
        </p:txBody>
      </p:sp>
      <p:sp>
        <p:nvSpPr>
          <p:cNvPr id="36" name="左右箭头 35"/>
          <p:cNvSpPr/>
          <p:nvPr/>
        </p:nvSpPr>
        <p:spPr bwMode="auto">
          <a:xfrm>
            <a:off x="5069249" y="2875268"/>
            <a:ext cx="1926149"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5129497" y="3350544"/>
            <a:ext cx="2035577" cy="461665"/>
          </a:xfrm>
          <a:prstGeom prst="rect">
            <a:avLst/>
          </a:prstGeom>
          <a:noFill/>
        </p:spPr>
        <p:txBody>
          <a:bodyPr wrap="square" rtlCol="0">
            <a:spAutoFit/>
          </a:bodyPr>
          <a:lstStyle/>
          <a:p>
            <a:r>
              <a:rPr lang="en-US" sz="2400" b="0" dirty="0" smtClean="0"/>
              <a:t>read, update</a:t>
            </a:r>
            <a:endParaRPr lang="en-US" sz="2400" b="0" dirty="0"/>
          </a:p>
        </p:txBody>
      </p:sp>
      <p:sp>
        <p:nvSpPr>
          <p:cNvPr id="32" name="TextBox 31"/>
          <p:cNvSpPr txBox="1"/>
          <p:nvPr/>
        </p:nvSpPr>
        <p:spPr>
          <a:xfrm>
            <a:off x="5699760" y="1170432"/>
            <a:ext cx="3444240" cy="830997"/>
          </a:xfrm>
          <a:prstGeom prst="rect">
            <a:avLst/>
          </a:prstGeom>
          <a:noFill/>
        </p:spPr>
        <p:txBody>
          <a:bodyPr wrap="square" rtlCol="0">
            <a:spAutoFit/>
          </a:bodyPr>
          <a:lstStyle/>
          <a:p>
            <a:pPr algn="ctr"/>
            <a:r>
              <a:rPr lang="en-US" sz="2400" b="0" dirty="0" smtClean="0"/>
              <a:t>Deep neural network:</a:t>
            </a:r>
          </a:p>
          <a:p>
            <a:pPr algn="ctr"/>
            <a:r>
              <a:rPr lang="en-US" sz="2400" b="0" dirty="0" smtClean="0"/>
              <a:t>interconnected neurons</a:t>
            </a:r>
            <a:endParaRPr lang="en-US" sz="2400" b="0" dirty="0"/>
          </a:p>
        </p:txBody>
      </p:sp>
      <p:grpSp>
        <p:nvGrpSpPr>
          <p:cNvPr id="30" name="Group 29"/>
          <p:cNvGrpSpPr/>
          <p:nvPr/>
        </p:nvGrpSpPr>
        <p:grpSpPr>
          <a:xfrm>
            <a:off x="853578" y="1417456"/>
            <a:ext cx="2430806" cy="3606932"/>
            <a:chOff x="853578" y="1801504"/>
            <a:chExt cx="2430806" cy="3606932"/>
          </a:xfrm>
        </p:grpSpPr>
        <p:pic>
          <p:nvPicPr>
            <p:cNvPr id="10242" name="Picture 2" descr="C:\Users\cui\Desktop\eagle.jpg"/>
            <p:cNvPicPr>
              <a:picLocks noChangeAspect="1" noChangeArrowheads="1"/>
            </p:cNvPicPr>
            <p:nvPr/>
          </p:nvPicPr>
          <p:blipFill>
            <a:blip r:embed="rId4"/>
            <a:srcRect/>
            <a:stretch>
              <a:fillRect/>
            </a:stretch>
          </p:blipFill>
          <p:spPr bwMode="auto">
            <a:xfrm>
              <a:off x="887096" y="1801504"/>
              <a:ext cx="1740694" cy="928047"/>
            </a:xfrm>
            <a:prstGeom prst="rect">
              <a:avLst/>
            </a:prstGeom>
            <a:noFill/>
          </p:spPr>
        </p:pic>
        <p:pic>
          <p:nvPicPr>
            <p:cNvPr id="10243" name="Picture 3" descr="C:\Users\cui\Desktop\vulture.jpg"/>
            <p:cNvPicPr>
              <a:picLocks noChangeAspect="1" noChangeArrowheads="1"/>
            </p:cNvPicPr>
            <p:nvPr/>
          </p:nvPicPr>
          <p:blipFill>
            <a:blip r:embed="rId5" cstate="print"/>
            <a:srcRect/>
            <a:stretch>
              <a:fillRect/>
            </a:stretch>
          </p:blipFill>
          <p:spPr bwMode="auto">
            <a:xfrm>
              <a:off x="872495" y="2674735"/>
              <a:ext cx="1753839" cy="969218"/>
            </a:xfrm>
            <a:prstGeom prst="rect">
              <a:avLst/>
            </a:prstGeom>
            <a:noFill/>
          </p:spPr>
        </p:pic>
        <p:pic>
          <p:nvPicPr>
            <p:cNvPr id="10244" name="Picture 4" descr="C:\Users\cui\Desktop\accipiter.jpg"/>
            <p:cNvPicPr>
              <a:picLocks noChangeAspect="1" noChangeArrowheads="1"/>
            </p:cNvPicPr>
            <p:nvPr/>
          </p:nvPicPr>
          <p:blipFill>
            <a:blip r:embed="rId6" cstate="print"/>
            <a:srcRect/>
            <a:stretch>
              <a:fillRect/>
            </a:stretch>
          </p:blipFill>
          <p:spPr bwMode="auto">
            <a:xfrm>
              <a:off x="875981" y="4507684"/>
              <a:ext cx="1761769" cy="900752"/>
            </a:xfrm>
            <a:prstGeom prst="rect">
              <a:avLst/>
            </a:prstGeom>
            <a:noFill/>
          </p:spPr>
        </p:pic>
        <p:pic>
          <p:nvPicPr>
            <p:cNvPr id="10245" name="Picture 5" descr="C:\Users\cui\Desktop\osprey.jpg"/>
            <p:cNvPicPr>
              <a:picLocks noChangeAspect="1" noChangeArrowheads="1"/>
            </p:cNvPicPr>
            <p:nvPr/>
          </p:nvPicPr>
          <p:blipFill>
            <a:blip r:embed="rId7" cstate="print"/>
            <a:srcRect/>
            <a:stretch>
              <a:fillRect/>
            </a:stretch>
          </p:blipFill>
          <p:spPr bwMode="auto">
            <a:xfrm>
              <a:off x="853578" y="3638424"/>
              <a:ext cx="1766791" cy="887105"/>
            </a:xfrm>
            <a:prstGeom prst="rect">
              <a:avLst/>
            </a:prstGeom>
            <a:noFill/>
          </p:spPr>
        </p:pic>
        <p:sp>
          <p:nvSpPr>
            <p:cNvPr id="41" name="TextBox 40"/>
            <p:cNvSpPr txBox="1"/>
            <p:nvPr/>
          </p:nvSpPr>
          <p:spPr>
            <a:xfrm>
              <a:off x="1770275" y="2255888"/>
              <a:ext cx="1082106" cy="400110"/>
            </a:xfrm>
            <a:prstGeom prst="rect">
              <a:avLst/>
            </a:prstGeom>
            <a:noFill/>
          </p:spPr>
          <p:txBody>
            <a:bodyPr wrap="square" rtlCol="0">
              <a:spAutoFit/>
            </a:bodyPr>
            <a:lstStyle/>
            <a:p>
              <a:r>
                <a:rPr lang="en-US" altLang="zh-CN" sz="2000" dirty="0" smtClean="0">
                  <a:solidFill>
                    <a:srgbClr val="FFFF00"/>
                  </a:solidFill>
                </a:rPr>
                <a:t>Eagle</a:t>
              </a:r>
              <a:endParaRPr lang="zh-CN" altLang="en-US" sz="2000" dirty="0">
                <a:solidFill>
                  <a:srgbClr val="FFFF00"/>
                </a:solidFill>
              </a:endParaRPr>
            </a:p>
          </p:txBody>
        </p:sp>
        <p:sp>
          <p:nvSpPr>
            <p:cNvPr id="44" name="TextBox 43"/>
            <p:cNvSpPr txBox="1"/>
            <p:nvPr/>
          </p:nvSpPr>
          <p:spPr>
            <a:xfrm>
              <a:off x="1596787" y="3186212"/>
              <a:ext cx="1298810" cy="400110"/>
            </a:xfrm>
            <a:prstGeom prst="rect">
              <a:avLst/>
            </a:prstGeom>
            <a:noFill/>
          </p:spPr>
          <p:txBody>
            <a:bodyPr wrap="square" rtlCol="0">
              <a:spAutoFit/>
            </a:bodyPr>
            <a:lstStyle/>
            <a:p>
              <a:r>
                <a:rPr lang="en-US" altLang="zh-CN" sz="2000" dirty="0" smtClean="0">
                  <a:solidFill>
                    <a:srgbClr val="FFFF00"/>
                  </a:solidFill>
                </a:rPr>
                <a:t>Vulture</a:t>
              </a:r>
              <a:endParaRPr lang="zh-CN" altLang="en-US" sz="2000" dirty="0">
                <a:solidFill>
                  <a:srgbClr val="FFFF00"/>
                </a:solidFill>
              </a:endParaRPr>
            </a:p>
          </p:txBody>
        </p:sp>
        <p:sp>
          <p:nvSpPr>
            <p:cNvPr id="45" name="TextBox 44"/>
            <p:cNvSpPr txBox="1"/>
            <p:nvPr/>
          </p:nvSpPr>
          <p:spPr>
            <a:xfrm>
              <a:off x="1382154" y="4925675"/>
              <a:ext cx="1683222" cy="400110"/>
            </a:xfrm>
            <a:prstGeom prst="rect">
              <a:avLst/>
            </a:prstGeom>
            <a:noFill/>
          </p:spPr>
          <p:txBody>
            <a:bodyPr wrap="square" rtlCol="0">
              <a:spAutoFit/>
            </a:bodyPr>
            <a:lstStyle/>
            <a:p>
              <a:r>
                <a:rPr lang="en-US" altLang="zh-CN" sz="2000" dirty="0" smtClean="0">
                  <a:solidFill>
                    <a:srgbClr val="FFFF00"/>
                  </a:solidFill>
                </a:rPr>
                <a:t>Accipiter</a:t>
              </a:r>
              <a:endParaRPr lang="zh-CN" altLang="en-US" sz="2000" dirty="0">
                <a:solidFill>
                  <a:srgbClr val="FFFF00"/>
                </a:solidFill>
              </a:endParaRPr>
            </a:p>
          </p:txBody>
        </p:sp>
        <p:sp>
          <p:nvSpPr>
            <p:cNvPr id="46" name="TextBox 45"/>
            <p:cNvSpPr txBox="1"/>
            <p:nvPr/>
          </p:nvSpPr>
          <p:spPr>
            <a:xfrm>
              <a:off x="1601162" y="4125093"/>
              <a:ext cx="1683222" cy="400110"/>
            </a:xfrm>
            <a:prstGeom prst="rect">
              <a:avLst/>
            </a:prstGeom>
            <a:noFill/>
          </p:spPr>
          <p:txBody>
            <a:bodyPr wrap="square" rtlCol="0">
              <a:spAutoFit/>
            </a:bodyPr>
            <a:lstStyle/>
            <a:p>
              <a:r>
                <a:rPr lang="en-US" altLang="zh-CN" sz="2000" dirty="0" smtClean="0">
                  <a:solidFill>
                    <a:srgbClr val="FFFF00"/>
                  </a:solidFill>
                </a:rPr>
                <a:t>Osprey</a:t>
              </a:r>
              <a:endParaRPr lang="zh-CN" altLang="en-US" sz="2000" dirty="0">
                <a:solidFill>
                  <a:srgbClr val="FFFF00"/>
                </a:solidFill>
              </a:endParaRPr>
            </a:p>
          </p:txBody>
        </p:sp>
      </p:grpSp>
      <p:pic>
        <p:nvPicPr>
          <p:cNvPr id="47" name="Picture 46"/>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384194" y="2034728"/>
            <a:ext cx="1556296" cy="2198576"/>
          </a:xfrm>
          <a:prstGeom prst="rect">
            <a:avLst/>
          </a:prstGeom>
        </p:spPr>
      </p:pic>
      <p:sp>
        <p:nvSpPr>
          <p:cNvPr id="52" name="TextBox 51"/>
          <p:cNvSpPr txBox="1"/>
          <p:nvPr/>
        </p:nvSpPr>
        <p:spPr>
          <a:xfrm>
            <a:off x="5907024" y="4601150"/>
            <a:ext cx="2982309" cy="1200329"/>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connection</a:t>
            </a:r>
            <a:r>
              <a:rPr lang="en-US" sz="2400" b="0" dirty="0" smtClean="0"/>
              <a:t> weights</a:t>
            </a:r>
          </a:p>
          <a:p>
            <a:pPr algn="ctr"/>
            <a:r>
              <a:rPr lang="en-US" altLang="zh-CN" sz="2400" b="0" dirty="0" smtClean="0"/>
              <a:t>(solution)</a:t>
            </a:r>
          </a:p>
        </p:txBody>
      </p:sp>
    </p:spTree>
    <p:extLst>
      <p:ext uri="{BB962C8B-B14F-4D97-AF65-F5344CB8AC3E}">
        <p14:creationId xmlns="" xmlns:p14="http://schemas.microsoft.com/office/powerpoint/2010/main" val="321434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animBg="1"/>
      <p:bldP spid="36" grpId="0" animBg="1"/>
      <p:bldP spid="11" grpId="0"/>
      <p:bldP spid="32"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movement in background</a:t>
            </a:r>
            <a:endParaRPr lang="en-US" dirty="0"/>
          </a:p>
        </p:txBody>
      </p:sp>
      <p:sp>
        <p:nvSpPr>
          <p:cNvPr id="82" name="Content Placeholder 81"/>
          <p:cNvSpPr>
            <a:spLocks noGrp="1"/>
          </p:cNvSpPr>
          <p:nvPr>
            <p:ph idx="1"/>
          </p:nvPr>
        </p:nvSpPr>
        <p:spPr/>
        <p:txBody>
          <a:bodyPr/>
          <a:lstStyle/>
          <a:p>
            <a:r>
              <a:rPr lang="en-US" dirty="0" smtClean="0"/>
              <a:t>Read/update with two background threads</a:t>
            </a:r>
          </a:p>
          <a:p>
            <a:pPr lvl="1"/>
            <a:r>
              <a:rPr lang="en-US" dirty="0" smtClean="0"/>
              <a:t>Allocator for read and pre-update</a:t>
            </a:r>
          </a:p>
          <a:p>
            <a:pPr lvl="1"/>
            <a:r>
              <a:rPr lang="en-US" dirty="0" err="1" smtClean="0"/>
              <a:t>Reclaimer</a:t>
            </a:r>
            <a:r>
              <a:rPr lang="en-US" dirty="0" smtClean="0"/>
              <a:t> for post-read and update</a:t>
            </a:r>
          </a:p>
          <a:p>
            <a:r>
              <a:rPr lang="en-US" dirty="0" smtClean="0"/>
              <a:t>Overlap data movement with computation</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30</a:t>
            </a:fld>
            <a:endParaRPr lang="en-US" altLang="en-US" sz="16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Background</a:t>
            </a:r>
          </a:p>
          <a:p>
            <a:r>
              <a:rPr lang="en-US" dirty="0" err="1" smtClean="0">
                <a:solidFill>
                  <a:schemeClr val="bg1">
                    <a:lumMod val="75000"/>
                  </a:schemeClr>
                </a:solidFill>
              </a:rPr>
              <a:t>GeePS</a:t>
            </a:r>
            <a:r>
              <a:rPr lang="en-US" dirty="0" smtClean="0">
                <a:solidFill>
                  <a:schemeClr val="bg1">
                    <a:lumMod val="75000"/>
                  </a:schemeClr>
                </a:solidFill>
              </a:rPr>
              <a:t>: GPU-specialized parameter server</a:t>
            </a:r>
          </a:p>
          <a:p>
            <a:pPr lvl="1"/>
            <a:r>
              <a:rPr lang="en-US" dirty="0" smtClean="0">
                <a:solidFill>
                  <a:schemeClr val="bg1">
                    <a:lumMod val="75000"/>
                  </a:schemeClr>
                </a:solidFill>
              </a:rPr>
              <a:t>Maintaining the parameter cache in GPU memory</a:t>
            </a:r>
          </a:p>
          <a:p>
            <a:pPr lvl="1"/>
            <a:r>
              <a:rPr lang="en-US" dirty="0" smtClean="0">
                <a:solidFill>
                  <a:schemeClr val="bg1">
                    <a:lumMod val="75000"/>
                  </a:schemeClr>
                </a:solidFill>
              </a:rPr>
              <a:t>Batch operations for higher throughput</a:t>
            </a:r>
          </a:p>
          <a:p>
            <a:pPr lvl="1"/>
            <a:r>
              <a:rPr lang="en-US" dirty="0" smtClean="0">
                <a:solidFill>
                  <a:schemeClr val="bg1">
                    <a:lumMod val="75000"/>
                  </a:schemeClr>
                </a:solidFill>
              </a:rPr>
              <a:t>Managing limited GPU device memory</a:t>
            </a:r>
          </a:p>
          <a:p>
            <a:r>
              <a:rPr lang="en-US" dirty="0" smtClean="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31</a:t>
            </a:fld>
            <a:endParaRPr lang="en-US" altLang="en-US" sz="16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setups</a:t>
            </a:r>
            <a:endParaRPr lang="en-US" dirty="0"/>
          </a:p>
        </p:txBody>
      </p:sp>
      <p:sp>
        <p:nvSpPr>
          <p:cNvPr id="3" name="Content Placeholder 2"/>
          <p:cNvSpPr>
            <a:spLocks noGrp="1"/>
          </p:cNvSpPr>
          <p:nvPr>
            <p:ph idx="1"/>
          </p:nvPr>
        </p:nvSpPr>
        <p:spPr>
          <a:xfrm>
            <a:off x="685800" y="1104900"/>
            <a:ext cx="7772400" cy="5128260"/>
          </a:xfrm>
        </p:spPr>
        <p:txBody>
          <a:bodyPr/>
          <a:lstStyle/>
          <a:p>
            <a:r>
              <a:rPr lang="en-US" altLang="zh-CN" dirty="0" smtClean="0"/>
              <a:t>Cluster information</a:t>
            </a:r>
          </a:p>
          <a:p>
            <a:pPr lvl="1"/>
            <a:r>
              <a:rPr lang="en-US" altLang="zh-CN" dirty="0" smtClean="0"/>
              <a:t>Each machine has</a:t>
            </a:r>
          </a:p>
          <a:p>
            <a:pPr lvl="2"/>
            <a:r>
              <a:rPr lang="en-US" altLang="zh-CN" dirty="0" smtClean="0"/>
              <a:t>one Tesla K20C GPU with 5 GB GPU memory</a:t>
            </a:r>
          </a:p>
          <a:p>
            <a:pPr lvl="1"/>
            <a:r>
              <a:rPr lang="en-US" altLang="zh-CN" dirty="0" smtClean="0"/>
              <a:t>Machines connected with 40 </a:t>
            </a:r>
            <a:r>
              <a:rPr lang="en-US" altLang="zh-CN" dirty="0" err="1" smtClean="0"/>
              <a:t>Gbps</a:t>
            </a:r>
            <a:r>
              <a:rPr lang="en-US" altLang="zh-CN" dirty="0" smtClean="0"/>
              <a:t> Ethernet</a:t>
            </a:r>
          </a:p>
          <a:p>
            <a:r>
              <a:rPr lang="en-US" altLang="zh-CN" dirty="0" smtClean="0"/>
              <a:t>Neural network implementation</a:t>
            </a:r>
          </a:p>
          <a:p>
            <a:pPr lvl="1"/>
            <a:r>
              <a:rPr lang="en-US" altLang="zh-CN" dirty="0" err="1" smtClean="0"/>
              <a:t>Caffe</a:t>
            </a:r>
            <a:r>
              <a:rPr lang="en-US" altLang="zh-CN" dirty="0" smtClean="0"/>
              <a:t>: single-machine GPU deep learning system</a:t>
            </a:r>
          </a:p>
          <a:p>
            <a:pPr lvl="1"/>
            <a:r>
              <a:rPr lang="en-US" altLang="zh-CN" dirty="0" smtClean="0"/>
              <a:t>Use </a:t>
            </a:r>
            <a:r>
              <a:rPr lang="en-US" altLang="zh-CN" dirty="0" err="1" smtClean="0"/>
              <a:t>GeePS</a:t>
            </a:r>
            <a:r>
              <a:rPr lang="en-US" altLang="zh-CN" dirty="0" smtClean="0"/>
              <a:t> to store </a:t>
            </a:r>
            <a:r>
              <a:rPr lang="en-US" altLang="zh-CN" dirty="0" err="1" smtClean="0"/>
              <a:t>param</a:t>
            </a:r>
            <a:r>
              <a:rPr lang="en-US" altLang="zh-CN" dirty="0" smtClean="0"/>
              <a:t> and local data</a:t>
            </a:r>
          </a:p>
          <a:p>
            <a:r>
              <a:rPr lang="en-US" altLang="zh-CN" dirty="0" smtClean="0"/>
              <a:t>Image classification dataset</a:t>
            </a:r>
          </a:p>
          <a:p>
            <a:pPr lvl="1"/>
            <a:r>
              <a:rPr lang="en-US" altLang="zh-CN" dirty="0" err="1" smtClean="0"/>
              <a:t>ImageNet</a:t>
            </a:r>
            <a:r>
              <a:rPr lang="en-US" altLang="zh-CN" dirty="0" smtClean="0"/>
              <a:t>: 14 million images with 22,000 classes</a:t>
            </a:r>
          </a:p>
          <a:p>
            <a:r>
              <a:rPr lang="en-US" altLang="zh-CN" dirty="0" smtClean="0"/>
              <a:t>Neural network size</a:t>
            </a:r>
          </a:p>
          <a:p>
            <a:pPr lvl="1"/>
            <a:r>
              <a:rPr lang="en-US" altLang="zh-CN" dirty="0" smtClean="0"/>
              <a:t>25 layers, 2.4 billion connections</a:t>
            </a:r>
          </a:p>
          <a:p>
            <a:endParaRPr lang="en-US" altLang="zh-CN"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32</a:t>
            </a:fld>
            <a:endParaRPr lang="en-US" altLang="en-US" sz="16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baselines</a:t>
            </a:r>
            <a:endParaRPr lang="en-US" dirty="0"/>
          </a:p>
        </p:txBody>
      </p:sp>
      <p:sp>
        <p:nvSpPr>
          <p:cNvPr id="3" name="Content Placeholder 2"/>
          <p:cNvSpPr>
            <a:spLocks noGrp="1"/>
          </p:cNvSpPr>
          <p:nvPr>
            <p:ph idx="1"/>
          </p:nvPr>
        </p:nvSpPr>
        <p:spPr>
          <a:xfrm>
            <a:off x="685800" y="1104900"/>
            <a:ext cx="8458200" cy="4648200"/>
          </a:xfrm>
        </p:spPr>
        <p:txBody>
          <a:bodyPr/>
          <a:lstStyle/>
          <a:p>
            <a:r>
              <a:rPr lang="en-US" dirty="0" smtClean="0"/>
              <a:t>Single GPU worker</a:t>
            </a:r>
          </a:p>
          <a:p>
            <a:pPr lvl="1"/>
            <a:r>
              <a:rPr lang="en-US" dirty="0" smtClean="0"/>
              <a:t>The original unmodified </a:t>
            </a:r>
            <a:r>
              <a:rPr lang="en-US" dirty="0" err="1" smtClean="0"/>
              <a:t>Caffe</a:t>
            </a:r>
            <a:endParaRPr lang="en-US" dirty="0" smtClean="0"/>
          </a:p>
          <a:p>
            <a:r>
              <a:rPr lang="en-US" dirty="0" smtClean="0"/>
              <a:t>GPU workers with CPU-based parameter server</a:t>
            </a:r>
          </a:p>
          <a:p>
            <a:pPr lvl="1"/>
            <a:r>
              <a:rPr lang="en-US" dirty="0" err="1" smtClean="0"/>
              <a:t>Caffe</a:t>
            </a:r>
            <a:r>
              <a:rPr lang="en-US" dirty="0" smtClean="0"/>
              <a:t> linked with </a:t>
            </a:r>
            <a:r>
              <a:rPr lang="en-US" dirty="0" err="1" smtClean="0"/>
              <a:t>IterStore</a:t>
            </a:r>
            <a:endParaRPr lang="en-US" dirty="0" smtClean="0"/>
          </a:p>
          <a:p>
            <a:r>
              <a:rPr lang="en-US" dirty="0" smtClean="0"/>
              <a:t>CPU workers with CPU-based parameter server</a:t>
            </a:r>
          </a:p>
          <a:p>
            <a:pPr lvl="1"/>
            <a:r>
              <a:rPr lang="en-US" dirty="0" err="1" smtClean="0"/>
              <a:t>ProjectAdam</a:t>
            </a:r>
            <a:r>
              <a:rPr lang="en-US" dirty="0" smtClean="0"/>
              <a:t> (reported numbers from OSDI’14)</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33</a:t>
            </a:fld>
            <a:endParaRPr lang="en-US" altLang="en-US" sz="1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throughput</a:t>
            </a:r>
            <a:endParaRPr lang="en-US" dirty="0"/>
          </a:p>
        </p:txBody>
      </p:sp>
      <p:sp>
        <p:nvSpPr>
          <p:cNvPr id="10" name="Content Placeholder 9"/>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34</a:t>
            </a:fld>
            <a:endParaRPr lang="en-US" altLang="en-US" sz="1600"/>
          </a:p>
        </p:txBody>
      </p:sp>
      <p:sp>
        <p:nvSpPr>
          <p:cNvPr id="11" name="TextBox 10"/>
          <p:cNvSpPr txBox="1"/>
          <p:nvPr/>
        </p:nvSpPr>
        <p:spPr>
          <a:xfrm>
            <a:off x="1150034" y="5424268"/>
            <a:ext cx="9144000" cy="461665"/>
          </a:xfrm>
          <a:prstGeom prst="rect">
            <a:avLst/>
          </a:prstGeom>
          <a:noFill/>
        </p:spPr>
        <p:txBody>
          <a:bodyPr wrap="square" rtlCol="0">
            <a:spAutoFit/>
          </a:bodyPr>
          <a:lstStyle/>
          <a:p>
            <a:r>
              <a:rPr lang="en-US" sz="2400" dirty="0" smtClean="0"/>
              <a:t>Initial overhead for keeping data in </a:t>
            </a:r>
            <a:r>
              <a:rPr lang="en-US" sz="2400" dirty="0" err="1" smtClean="0"/>
              <a:t>GeePS</a:t>
            </a:r>
            <a:endParaRPr lang="en-US" sz="2400" dirty="0"/>
          </a:p>
        </p:txBody>
      </p:sp>
      <p:pic>
        <p:nvPicPr>
          <p:cNvPr id="1026" name="Picture 2" descr="C:\Users\cui\Dropbox\CMU\Research\2013 LazyTable\pres\2015-10 PDL Retreat Talk\figs\imagenet-scale1.png"/>
          <p:cNvPicPr>
            <a:picLocks noChangeAspect="1" noChangeArrowheads="1"/>
          </p:cNvPicPr>
          <p:nvPr/>
        </p:nvPicPr>
        <p:blipFill>
          <a:blip r:embed="rId3" cstate="print"/>
          <a:srcRect/>
          <a:stretch>
            <a:fillRect/>
          </a:stretch>
        </p:blipFill>
        <p:spPr bwMode="auto">
          <a:xfrm>
            <a:off x="658368" y="1097280"/>
            <a:ext cx="7606020" cy="4187952"/>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throughput</a:t>
            </a:r>
            <a:endParaRPr lang="en-US" dirty="0"/>
          </a:p>
        </p:txBody>
      </p:sp>
      <p:sp>
        <p:nvSpPr>
          <p:cNvPr id="10" name="Content Placeholder 9"/>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35</a:t>
            </a:fld>
            <a:endParaRPr lang="en-US" altLang="en-US" sz="1600"/>
          </a:p>
        </p:txBody>
      </p:sp>
      <p:sp>
        <p:nvSpPr>
          <p:cNvPr id="11" name="TextBox 10"/>
          <p:cNvSpPr txBox="1"/>
          <p:nvPr/>
        </p:nvSpPr>
        <p:spPr>
          <a:xfrm>
            <a:off x="850081" y="5299386"/>
            <a:ext cx="8293919" cy="830997"/>
          </a:xfrm>
          <a:prstGeom prst="rect">
            <a:avLst/>
          </a:prstGeom>
          <a:noFill/>
        </p:spPr>
        <p:txBody>
          <a:bodyPr wrap="square" rtlCol="0">
            <a:spAutoFit/>
          </a:bodyPr>
          <a:lstStyle/>
          <a:p>
            <a:r>
              <a:rPr lang="en-US" sz="2400" dirty="0" smtClean="0"/>
              <a:t>- </a:t>
            </a:r>
            <a:r>
              <a:rPr lang="en-US" sz="2400" dirty="0" err="1" smtClean="0"/>
              <a:t>GeePS</a:t>
            </a:r>
            <a:r>
              <a:rPr lang="en-US" sz="2400" dirty="0" smtClean="0"/>
              <a:t> scales close to linear with more machines</a:t>
            </a:r>
          </a:p>
          <a:p>
            <a:r>
              <a:rPr lang="en-US" sz="2400" dirty="0" smtClean="0"/>
              <a:t>- With 16 machines, </a:t>
            </a:r>
            <a:r>
              <a:rPr lang="en-US" sz="2400" dirty="0" err="1" smtClean="0"/>
              <a:t>GeePS</a:t>
            </a:r>
            <a:r>
              <a:rPr lang="en-US" sz="2400" dirty="0" smtClean="0"/>
              <a:t> runs 9.5x faster than </a:t>
            </a:r>
            <a:r>
              <a:rPr lang="en-US" sz="2400" dirty="0" err="1" smtClean="0"/>
              <a:t>Caffe</a:t>
            </a:r>
            <a:endParaRPr lang="en-US" sz="2400" dirty="0" smtClean="0"/>
          </a:p>
        </p:txBody>
      </p:sp>
      <p:pic>
        <p:nvPicPr>
          <p:cNvPr id="2050" name="Picture 2" descr="C:\Users\cui\Dropbox\CMU\Research\2013 LazyTable\pres\2015-10 PDL Retreat Talk\figs\imagenet-scale2.png"/>
          <p:cNvPicPr>
            <a:picLocks noChangeAspect="1" noChangeArrowheads="1"/>
          </p:cNvPicPr>
          <p:nvPr/>
        </p:nvPicPr>
        <p:blipFill>
          <a:blip r:embed="rId3" cstate="print"/>
          <a:srcRect/>
          <a:stretch>
            <a:fillRect/>
          </a:stretch>
        </p:blipFill>
        <p:spPr bwMode="auto">
          <a:xfrm>
            <a:off x="658368" y="1097280"/>
            <a:ext cx="7606020" cy="4187952"/>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throughput</a:t>
            </a:r>
            <a:endParaRPr lang="en-US" dirty="0"/>
          </a:p>
        </p:txBody>
      </p:sp>
      <p:sp>
        <p:nvSpPr>
          <p:cNvPr id="10" name="Content Placeholder 9"/>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36</a:t>
            </a:fld>
            <a:endParaRPr lang="en-US" altLang="en-US" sz="1600"/>
          </a:p>
        </p:txBody>
      </p:sp>
      <p:sp>
        <p:nvSpPr>
          <p:cNvPr id="11" name="TextBox 10"/>
          <p:cNvSpPr txBox="1"/>
          <p:nvPr/>
        </p:nvSpPr>
        <p:spPr>
          <a:xfrm>
            <a:off x="1470014" y="5376878"/>
            <a:ext cx="7269480" cy="461665"/>
          </a:xfrm>
          <a:prstGeom prst="rect">
            <a:avLst/>
          </a:prstGeom>
          <a:noFill/>
        </p:spPr>
        <p:txBody>
          <a:bodyPr wrap="square" rtlCol="0">
            <a:spAutoFit/>
          </a:bodyPr>
          <a:lstStyle/>
          <a:p>
            <a:r>
              <a:rPr lang="en-US" sz="2400" dirty="0" smtClean="0"/>
              <a:t>70% more throughput than </a:t>
            </a:r>
            <a:r>
              <a:rPr lang="en-US" sz="2400" dirty="0" err="1" smtClean="0"/>
              <a:t>IterStore</a:t>
            </a:r>
            <a:endParaRPr lang="en-US" sz="2400" dirty="0"/>
          </a:p>
        </p:txBody>
      </p:sp>
      <p:pic>
        <p:nvPicPr>
          <p:cNvPr id="3074" name="Picture 2" descr="C:\Users\cui\Dropbox\CMU\Research\2013 LazyTable\pres\2015-10 PDL Retreat Talk\figs\imagenet-scale3.png"/>
          <p:cNvPicPr>
            <a:picLocks noChangeAspect="1" noChangeArrowheads="1"/>
          </p:cNvPicPr>
          <p:nvPr/>
        </p:nvPicPr>
        <p:blipFill>
          <a:blip r:embed="rId3" cstate="print"/>
          <a:srcRect/>
          <a:stretch>
            <a:fillRect/>
          </a:stretch>
        </p:blipFill>
        <p:spPr bwMode="auto">
          <a:xfrm>
            <a:off x="658368" y="1097280"/>
            <a:ext cx="7606020" cy="4187952"/>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cui\Dropbox\CMU\Research\2013 LazyTable\pres\2015-10 PDL Retreat Talk\figs\imagenet-scale4.png"/>
          <p:cNvPicPr>
            <a:picLocks noChangeAspect="1" noChangeArrowheads="1"/>
          </p:cNvPicPr>
          <p:nvPr/>
        </p:nvPicPr>
        <p:blipFill>
          <a:blip r:embed="rId3" cstate="print"/>
          <a:srcRect/>
          <a:stretch>
            <a:fillRect/>
          </a:stretch>
        </p:blipFill>
        <p:spPr bwMode="auto">
          <a:xfrm>
            <a:off x="658368" y="1097280"/>
            <a:ext cx="7603291" cy="4187952"/>
          </a:xfrm>
          <a:prstGeom prst="rect">
            <a:avLst/>
          </a:prstGeom>
          <a:noFill/>
        </p:spPr>
      </p:pic>
      <p:sp>
        <p:nvSpPr>
          <p:cNvPr id="2" name="Title 1"/>
          <p:cNvSpPr>
            <a:spLocks noGrp="1"/>
          </p:cNvSpPr>
          <p:nvPr>
            <p:ph type="title"/>
          </p:nvPr>
        </p:nvSpPr>
        <p:spPr/>
        <p:txBody>
          <a:bodyPr/>
          <a:lstStyle/>
          <a:p>
            <a:r>
              <a:rPr lang="en-US" dirty="0" smtClean="0"/>
              <a:t>Training throughput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37</a:t>
            </a:fld>
            <a:endParaRPr lang="en-US" altLang="en-US" sz="1600"/>
          </a:p>
        </p:txBody>
      </p:sp>
      <p:sp>
        <p:nvSpPr>
          <p:cNvPr id="11" name="TextBox 10"/>
          <p:cNvSpPr txBox="1"/>
          <p:nvPr/>
        </p:nvSpPr>
        <p:spPr>
          <a:xfrm>
            <a:off x="548640" y="5389099"/>
            <a:ext cx="8595360" cy="461665"/>
          </a:xfrm>
          <a:prstGeom prst="rect">
            <a:avLst/>
          </a:prstGeom>
          <a:noFill/>
        </p:spPr>
        <p:txBody>
          <a:bodyPr wrap="square" rtlCol="0">
            <a:spAutoFit/>
          </a:bodyPr>
          <a:lstStyle/>
          <a:p>
            <a:r>
              <a:rPr lang="en-US" sz="2400" dirty="0" smtClean="0"/>
              <a:t>- </a:t>
            </a:r>
            <a:r>
              <a:rPr lang="en-US" sz="2400" dirty="0" err="1" smtClean="0"/>
              <a:t>GeePS</a:t>
            </a:r>
            <a:r>
              <a:rPr lang="en-US" sz="2400" dirty="0" smtClean="0"/>
              <a:t> with 4 machines close to </a:t>
            </a:r>
            <a:r>
              <a:rPr lang="en-US" sz="2400" dirty="0" err="1" smtClean="0"/>
              <a:t>ProjectAdam</a:t>
            </a:r>
            <a:r>
              <a:rPr lang="en-US" sz="2400" dirty="0" smtClean="0"/>
              <a:t> with 108</a:t>
            </a:r>
            <a:endParaRPr lang="en-US" sz="2400" dirty="0"/>
          </a:p>
        </p:txBody>
      </p:sp>
      <p:sp>
        <p:nvSpPr>
          <p:cNvPr id="12" name="Oval 11"/>
          <p:cNvSpPr/>
          <p:nvPr/>
        </p:nvSpPr>
        <p:spPr bwMode="auto">
          <a:xfrm>
            <a:off x="6964680" y="3444240"/>
            <a:ext cx="655320" cy="624840"/>
          </a:xfrm>
          <a:prstGeom prst="ellips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3083168" y="4009292"/>
            <a:ext cx="1881554" cy="461665"/>
          </a:xfrm>
          <a:prstGeom prst="rect">
            <a:avLst/>
          </a:prstGeom>
          <a:solidFill>
            <a:schemeClr val="bg1"/>
          </a:solidFill>
        </p:spPr>
        <p:txBody>
          <a:bodyPr wrap="square" rtlCol="0">
            <a:spAutoFit/>
          </a:bodyPr>
          <a:lstStyle/>
          <a:p>
            <a:r>
              <a:rPr lang="en-US" sz="2400" dirty="0" smtClean="0"/>
              <a:t>4 machines</a:t>
            </a:r>
            <a:endParaRPr lang="en-US" sz="2400" dirty="0"/>
          </a:p>
        </p:txBody>
      </p:sp>
      <p:cxnSp>
        <p:nvCxnSpPr>
          <p:cNvPr id="15" name="Straight Arrow Connector 14"/>
          <p:cNvCxnSpPr/>
          <p:nvPr/>
        </p:nvCxnSpPr>
        <p:spPr bwMode="auto">
          <a:xfrm rot="10800000">
            <a:off x="2243798" y="3938955"/>
            <a:ext cx="808891" cy="301171"/>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6" name="TextBox 15"/>
          <p:cNvSpPr txBox="1"/>
          <p:nvPr/>
        </p:nvSpPr>
        <p:spPr>
          <a:xfrm>
            <a:off x="6060830" y="4117146"/>
            <a:ext cx="2221524" cy="461665"/>
          </a:xfrm>
          <a:prstGeom prst="rect">
            <a:avLst/>
          </a:prstGeom>
          <a:solidFill>
            <a:schemeClr val="bg1"/>
          </a:solidFill>
        </p:spPr>
        <p:txBody>
          <a:bodyPr wrap="square" rtlCol="0">
            <a:spAutoFit/>
          </a:bodyPr>
          <a:lstStyle/>
          <a:p>
            <a:r>
              <a:rPr lang="en-US" sz="2400" dirty="0" smtClean="0"/>
              <a:t>108 machines</a:t>
            </a:r>
            <a:endParaRPr lang="en-US" sz="2400" dirty="0"/>
          </a:p>
        </p:txBody>
      </p:sp>
      <p:cxnSp>
        <p:nvCxnSpPr>
          <p:cNvPr id="14" name="Straight Connector 13"/>
          <p:cNvCxnSpPr/>
          <p:nvPr/>
        </p:nvCxnSpPr>
        <p:spPr bwMode="auto">
          <a:xfrm rot="10800000">
            <a:off x="1729740" y="3794760"/>
            <a:ext cx="6263640" cy="1588"/>
          </a:xfrm>
          <a:prstGeom prst="line">
            <a:avLst/>
          </a:prstGeom>
          <a:solidFill>
            <a:schemeClr val="accent1"/>
          </a:solidFill>
          <a:ln w="50800" cap="flat" cmpd="sng" algn="ctr">
            <a:solidFill>
              <a:srgbClr val="C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cui\Dropbox\CMU\Research\2013 LazyTable\pres\2015-10 PDL Retreat Talk\figs\imagenet-accuracy.png"/>
          <p:cNvPicPr>
            <a:picLocks noChangeAspect="1" noChangeArrowheads="1"/>
          </p:cNvPicPr>
          <p:nvPr/>
        </p:nvPicPr>
        <p:blipFill>
          <a:blip r:embed="rId3" cstate="print"/>
          <a:srcRect/>
          <a:stretch>
            <a:fillRect/>
          </a:stretch>
        </p:blipFill>
        <p:spPr bwMode="auto">
          <a:xfrm>
            <a:off x="658368" y="960120"/>
            <a:ext cx="7477557" cy="4187952"/>
          </a:xfrm>
          <a:prstGeom prst="rect">
            <a:avLst/>
          </a:prstGeom>
          <a:noFill/>
        </p:spPr>
      </p:pic>
      <p:sp>
        <p:nvSpPr>
          <p:cNvPr id="2" name="Title 1"/>
          <p:cNvSpPr>
            <a:spLocks noGrp="1"/>
          </p:cNvSpPr>
          <p:nvPr>
            <p:ph type="title"/>
          </p:nvPr>
        </p:nvSpPr>
        <p:spPr/>
        <p:txBody>
          <a:bodyPr/>
          <a:lstStyle/>
          <a:p>
            <a:r>
              <a:rPr lang="en-US" dirty="0" smtClean="0"/>
              <a:t>Image classification accuracy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38</a:t>
            </a:fld>
            <a:endParaRPr lang="en-US" altLang="en-US" sz="1600"/>
          </a:p>
        </p:txBody>
      </p:sp>
      <p:cxnSp>
        <p:nvCxnSpPr>
          <p:cNvPr id="9" name="Straight Connector 8"/>
          <p:cNvCxnSpPr/>
          <p:nvPr/>
        </p:nvCxnSpPr>
        <p:spPr bwMode="auto">
          <a:xfrm rot="10800000">
            <a:off x="1706880" y="3566740"/>
            <a:ext cx="6263640" cy="1588"/>
          </a:xfrm>
          <a:prstGeom prst="line">
            <a:avLst/>
          </a:prstGeom>
          <a:solidFill>
            <a:schemeClr val="accent1"/>
          </a:solidFill>
          <a:ln w="50800" cap="flat" cmpd="sng" algn="ctr">
            <a:solidFill>
              <a:srgbClr val="C00000"/>
            </a:solidFill>
            <a:prstDash val="dash"/>
            <a:round/>
            <a:headEnd type="none" w="med" len="med"/>
            <a:tailEnd type="none" w="med" len="med"/>
          </a:ln>
          <a:effectLst/>
        </p:spPr>
      </p:cxnSp>
      <p:sp>
        <p:nvSpPr>
          <p:cNvPr id="10" name="TextBox 9"/>
          <p:cNvSpPr txBox="1"/>
          <p:nvPr/>
        </p:nvSpPr>
        <p:spPr>
          <a:xfrm>
            <a:off x="1051560" y="5044440"/>
            <a:ext cx="8092440" cy="1200329"/>
          </a:xfrm>
          <a:prstGeom prst="rect">
            <a:avLst/>
          </a:prstGeom>
          <a:noFill/>
        </p:spPr>
        <p:txBody>
          <a:bodyPr wrap="square" rtlCol="0">
            <a:spAutoFit/>
          </a:bodyPr>
          <a:lstStyle/>
          <a:p>
            <a:r>
              <a:rPr lang="en-US" sz="2400" dirty="0" smtClean="0"/>
              <a:t>To reach 5% classification accuracy:</a:t>
            </a:r>
          </a:p>
          <a:p>
            <a:pPr>
              <a:buFontTx/>
              <a:buChar char="-"/>
            </a:pPr>
            <a:r>
              <a:rPr lang="en-US" sz="2400" dirty="0" smtClean="0"/>
              <a:t>  </a:t>
            </a:r>
            <a:r>
              <a:rPr lang="en-US" sz="2400" dirty="0" err="1" smtClean="0"/>
              <a:t>Caffe</a:t>
            </a:r>
            <a:r>
              <a:rPr lang="en-US" sz="2400" dirty="0" smtClean="0"/>
              <a:t> needs 12.2 hours</a:t>
            </a:r>
          </a:p>
          <a:p>
            <a:pPr>
              <a:buFontTx/>
              <a:buChar char="-"/>
            </a:pPr>
            <a:r>
              <a:rPr lang="en-US" sz="2400" dirty="0" smtClean="0"/>
              <a:t>  </a:t>
            </a:r>
            <a:r>
              <a:rPr lang="en-US" sz="2400" dirty="0" err="1" smtClean="0"/>
              <a:t>GeePS</a:t>
            </a:r>
            <a:r>
              <a:rPr lang="en-US" sz="2400" dirty="0" smtClean="0"/>
              <a:t> needs only 3.3 hours (3.7x speedup) </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classification accuracy</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39</a:t>
            </a:fld>
            <a:endParaRPr lang="en-US" altLang="en-US" sz="1600"/>
          </a:p>
        </p:txBody>
      </p:sp>
      <p:pic>
        <p:nvPicPr>
          <p:cNvPr id="5122" name="Picture 2" descr="C:\Users\cui\Dropbox\CMU\Research\2013 LazyTable\pres\2015-10 PDL Retreat Talk\figs\imagenet-accuracy.png"/>
          <p:cNvPicPr>
            <a:picLocks noChangeAspect="1" noChangeArrowheads="1"/>
          </p:cNvPicPr>
          <p:nvPr/>
        </p:nvPicPr>
        <p:blipFill>
          <a:blip r:embed="rId3" cstate="print"/>
          <a:srcRect/>
          <a:stretch>
            <a:fillRect/>
          </a:stretch>
        </p:blipFill>
        <p:spPr bwMode="auto">
          <a:xfrm>
            <a:off x="658368" y="960120"/>
            <a:ext cx="7477557" cy="4187952"/>
          </a:xfrm>
          <a:prstGeom prst="rect">
            <a:avLst/>
          </a:prstGeom>
          <a:noFill/>
        </p:spPr>
      </p:pic>
      <p:cxnSp>
        <p:nvCxnSpPr>
          <p:cNvPr id="9" name="Straight Connector 8"/>
          <p:cNvCxnSpPr/>
          <p:nvPr/>
        </p:nvCxnSpPr>
        <p:spPr bwMode="auto">
          <a:xfrm rot="10800000">
            <a:off x="1765246" y="2282109"/>
            <a:ext cx="6263640" cy="1588"/>
          </a:xfrm>
          <a:prstGeom prst="line">
            <a:avLst/>
          </a:prstGeom>
          <a:solidFill>
            <a:schemeClr val="accent1"/>
          </a:solidFill>
          <a:ln w="50800" cap="flat" cmpd="sng" algn="ctr">
            <a:solidFill>
              <a:srgbClr val="C00000"/>
            </a:solidFill>
            <a:prstDash val="dash"/>
            <a:round/>
            <a:headEnd type="none" w="med" len="med"/>
            <a:tailEnd type="none" w="med" len="med"/>
          </a:ln>
          <a:effectLst/>
        </p:spPr>
      </p:cxnSp>
      <p:sp>
        <p:nvSpPr>
          <p:cNvPr id="10" name="TextBox 9"/>
          <p:cNvSpPr txBox="1"/>
          <p:nvPr/>
        </p:nvSpPr>
        <p:spPr>
          <a:xfrm>
            <a:off x="493540" y="5156982"/>
            <a:ext cx="8580120" cy="830997"/>
          </a:xfrm>
          <a:prstGeom prst="rect">
            <a:avLst/>
          </a:prstGeom>
          <a:noFill/>
        </p:spPr>
        <p:txBody>
          <a:bodyPr wrap="square" rtlCol="0">
            <a:spAutoFit/>
          </a:bodyPr>
          <a:lstStyle/>
          <a:p>
            <a:r>
              <a:rPr lang="en-US" sz="2400" dirty="0" smtClean="0"/>
              <a:t>- </a:t>
            </a:r>
            <a:r>
              <a:rPr lang="en-US" sz="2400" dirty="0" err="1" smtClean="0"/>
              <a:t>ProjectAdam</a:t>
            </a:r>
            <a:r>
              <a:rPr lang="en-US" sz="2400" dirty="0" smtClean="0"/>
              <a:t> with 58 machines reach 13.6% in one day</a:t>
            </a:r>
          </a:p>
          <a:p>
            <a:r>
              <a:rPr lang="en-US" sz="2400" dirty="0" smtClean="0"/>
              <a:t>- </a:t>
            </a:r>
            <a:r>
              <a:rPr lang="en-US" sz="2400" dirty="0" err="1" smtClean="0"/>
              <a:t>GeePS</a:t>
            </a:r>
            <a:r>
              <a:rPr lang="en-US" sz="2400" dirty="0" smtClean="0"/>
              <a:t> with 8 machines spends only 12.6 hours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7" name="Picture 7" descr="C:\Users\cui\Dropbox\CMU\Research\2013 LazyTable\pres\2015-10 PDL Retreat Talk\pics\neural-network.png"/>
          <p:cNvPicPr>
            <a:picLocks noChangeAspect="1" noChangeArrowheads="1"/>
          </p:cNvPicPr>
          <p:nvPr/>
        </p:nvPicPr>
        <p:blipFill>
          <a:blip r:embed="rId3"/>
          <a:srcRect/>
          <a:stretch>
            <a:fillRect/>
          </a:stretch>
        </p:blipFill>
        <p:spPr bwMode="auto">
          <a:xfrm>
            <a:off x="6673391" y="2022325"/>
            <a:ext cx="2035965" cy="2300525"/>
          </a:xfrm>
          <a:prstGeom prst="rect">
            <a:avLst/>
          </a:prstGeom>
          <a:noFill/>
        </p:spPr>
      </p:pic>
      <p:pic>
        <p:nvPicPr>
          <p:cNvPr id="10242" name="Picture 2" descr="C:\Users\cui\Desktop\eagle.jpg"/>
          <p:cNvPicPr>
            <a:picLocks noChangeAspect="1" noChangeArrowheads="1"/>
          </p:cNvPicPr>
          <p:nvPr/>
        </p:nvPicPr>
        <p:blipFill>
          <a:blip r:embed="rId4"/>
          <a:srcRect/>
          <a:stretch>
            <a:fillRect/>
          </a:stretch>
        </p:blipFill>
        <p:spPr bwMode="auto">
          <a:xfrm>
            <a:off x="887096" y="1217104"/>
            <a:ext cx="1740694" cy="928047"/>
          </a:xfrm>
          <a:prstGeom prst="rect">
            <a:avLst/>
          </a:prstGeom>
          <a:noFill/>
        </p:spPr>
      </p:pic>
      <p:pic>
        <p:nvPicPr>
          <p:cNvPr id="10243" name="Picture 3" descr="C:\Users\cui\Desktop\vulture.jpg"/>
          <p:cNvPicPr>
            <a:picLocks noChangeAspect="1" noChangeArrowheads="1"/>
          </p:cNvPicPr>
          <p:nvPr/>
        </p:nvPicPr>
        <p:blipFill>
          <a:blip r:embed="rId5" cstate="print"/>
          <a:srcRect/>
          <a:stretch>
            <a:fillRect/>
          </a:stretch>
        </p:blipFill>
        <p:spPr bwMode="auto">
          <a:xfrm>
            <a:off x="872495" y="2090335"/>
            <a:ext cx="1753839" cy="969218"/>
          </a:xfrm>
          <a:prstGeom prst="rect">
            <a:avLst/>
          </a:prstGeom>
          <a:noFill/>
        </p:spPr>
      </p:pic>
      <p:pic>
        <p:nvPicPr>
          <p:cNvPr id="10244" name="Picture 4" descr="C:\Users\cui\Desktop\accipiter.jpg"/>
          <p:cNvPicPr>
            <a:picLocks noChangeAspect="1" noChangeArrowheads="1"/>
          </p:cNvPicPr>
          <p:nvPr/>
        </p:nvPicPr>
        <p:blipFill>
          <a:blip r:embed="rId6" cstate="print"/>
          <a:srcRect/>
          <a:stretch>
            <a:fillRect/>
          </a:stretch>
        </p:blipFill>
        <p:spPr bwMode="auto">
          <a:xfrm>
            <a:off x="854740" y="4098381"/>
            <a:ext cx="1761769" cy="900752"/>
          </a:xfrm>
          <a:prstGeom prst="rect">
            <a:avLst/>
          </a:prstGeom>
          <a:noFill/>
        </p:spPr>
      </p:pic>
      <p:pic>
        <p:nvPicPr>
          <p:cNvPr id="10245" name="Picture 5" descr="C:\Users\cui\Desktop\osprey.jpg"/>
          <p:cNvPicPr>
            <a:picLocks noChangeAspect="1" noChangeArrowheads="1"/>
          </p:cNvPicPr>
          <p:nvPr/>
        </p:nvPicPr>
        <p:blipFill>
          <a:blip r:embed="rId7" cstate="print"/>
          <a:srcRect/>
          <a:stretch>
            <a:fillRect/>
          </a:stretch>
        </p:blipFill>
        <p:spPr bwMode="auto">
          <a:xfrm>
            <a:off x="853578" y="3229085"/>
            <a:ext cx="1766791" cy="887105"/>
          </a:xfrm>
          <a:prstGeom prst="rect">
            <a:avLst/>
          </a:prstGeom>
          <a:noFill/>
        </p:spPr>
      </p:pic>
      <p:sp>
        <p:nvSpPr>
          <p:cNvPr id="14" name="TextBox 13"/>
          <p:cNvSpPr txBox="1"/>
          <p:nvPr/>
        </p:nvSpPr>
        <p:spPr>
          <a:xfrm>
            <a:off x="3226155" y="5131381"/>
            <a:ext cx="2819400" cy="830997"/>
          </a:xfrm>
          <a:prstGeom prst="rect">
            <a:avLst/>
          </a:prstGeom>
          <a:noFill/>
        </p:spPr>
        <p:txBody>
          <a:bodyPr wrap="square" rtlCol="0">
            <a:spAutoFit/>
          </a:bodyPr>
          <a:lstStyle/>
          <a:p>
            <a:pPr algn="ctr"/>
            <a:r>
              <a:rPr lang="en-US" altLang="zh-CN" sz="2400" dirty="0" smtClean="0">
                <a:solidFill>
                  <a:srgbClr val="C00000"/>
                </a:solidFill>
              </a:rPr>
              <a:t>Distributed</a:t>
            </a:r>
          </a:p>
          <a:p>
            <a:pPr algn="ctr"/>
            <a:r>
              <a:rPr lang="en-US" altLang="zh-CN" sz="2400" b="0" dirty="0" smtClean="0"/>
              <a:t>ML workers</a:t>
            </a:r>
            <a:endParaRPr lang="zh-CN" altLang="en-US" sz="2400" b="0" dirty="0" smtClean="0"/>
          </a:p>
        </p:txBody>
      </p:sp>
      <p:sp>
        <p:nvSpPr>
          <p:cNvPr id="2" name="标题 1"/>
          <p:cNvSpPr>
            <a:spLocks noGrp="1"/>
          </p:cNvSpPr>
          <p:nvPr>
            <p:ph type="title"/>
          </p:nvPr>
        </p:nvSpPr>
        <p:spPr/>
        <p:txBody>
          <a:bodyPr/>
          <a:lstStyle/>
          <a:p>
            <a:r>
              <a:rPr lang="en-US" altLang="zh-CN" dirty="0" smtClean="0"/>
              <a:t>Distributed deep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October 15</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a:t>
            </a:fld>
            <a:endParaRPr lang="en-US" altLang="zh-CN" sz="1600"/>
          </a:p>
        </p:txBody>
      </p:sp>
      <p:sp>
        <p:nvSpPr>
          <p:cNvPr id="9" name="右箭头 8"/>
          <p:cNvSpPr/>
          <p:nvPr/>
        </p:nvSpPr>
        <p:spPr bwMode="auto">
          <a:xfrm>
            <a:off x="2781613" y="1864531"/>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162681" y="5116640"/>
            <a:ext cx="3275463" cy="830997"/>
          </a:xfrm>
          <a:prstGeom prst="rect">
            <a:avLst/>
          </a:prstGeom>
          <a:noFill/>
        </p:spPr>
        <p:txBody>
          <a:bodyPr wrap="square" rtlCol="0">
            <a:spAutoFit/>
          </a:bodyPr>
          <a:lstStyle/>
          <a:p>
            <a:pPr algn="ctr"/>
            <a:r>
              <a:rPr lang="en-US" altLang="zh-CN" sz="2400" dirty="0" smtClean="0">
                <a:solidFill>
                  <a:srgbClr val="C00000"/>
                </a:solidFill>
              </a:rPr>
              <a:t>Partitioned</a:t>
            </a:r>
            <a:endParaRPr lang="en-US" altLang="zh-CN" sz="2400" b="0" dirty="0" smtClean="0">
              <a:solidFill>
                <a:srgbClr val="C00000"/>
              </a:solidFill>
            </a:endParaRPr>
          </a:p>
          <a:p>
            <a:pPr algn="ctr"/>
            <a:r>
              <a:rPr lang="en-US" altLang="zh-CN" sz="2400" b="0" dirty="0" smtClean="0"/>
              <a:t>input training data</a:t>
            </a:r>
            <a:endParaRPr lang="zh-CN" altLang="en-US" sz="2400" b="0" dirty="0"/>
          </a:p>
        </p:txBody>
      </p:sp>
      <p:sp>
        <p:nvSpPr>
          <p:cNvPr id="13" name="TextBox 12"/>
          <p:cNvSpPr txBox="1"/>
          <p:nvPr/>
        </p:nvSpPr>
        <p:spPr>
          <a:xfrm>
            <a:off x="6200416" y="5094926"/>
            <a:ext cx="2670629" cy="830997"/>
          </a:xfrm>
          <a:prstGeom prst="rect">
            <a:avLst/>
          </a:prstGeom>
          <a:noFill/>
        </p:spPr>
        <p:txBody>
          <a:bodyPr wrap="square" rtlCol="0">
            <a:spAutoFit/>
          </a:bodyPr>
          <a:lstStyle/>
          <a:p>
            <a:pPr algn="ctr"/>
            <a:r>
              <a:rPr lang="en-US" altLang="zh-CN" sz="2400" dirty="0" smtClean="0">
                <a:solidFill>
                  <a:srgbClr val="C00000"/>
                </a:solidFill>
              </a:rPr>
              <a:t>Shared</a:t>
            </a:r>
            <a:endParaRPr lang="en-US" altLang="zh-CN" sz="2400" b="0" dirty="0" smtClean="0">
              <a:solidFill>
                <a:srgbClr val="C00000"/>
              </a:solidFill>
            </a:endParaRPr>
          </a:p>
          <a:p>
            <a:pPr algn="ctr"/>
            <a:r>
              <a:rPr lang="en-US" altLang="zh-CN" sz="2400" b="0" dirty="0" smtClean="0"/>
              <a:t>model parameters</a:t>
            </a:r>
          </a:p>
        </p:txBody>
      </p:sp>
      <p:sp>
        <p:nvSpPr>
          <p:cNvPr id="36" name="左右箭头 35"/>
          <p:cNvSpPr/>
          <p:nvPr/>
        </p:nvSpPr>
        <p:spPr bwMode="auto">
          <a:xfrm rot="862959">
            <a:off x="4876626" y="2086812"/>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1" name="TextBox 40"/>
          <p:cNvSpPr txBox="1"/>
          <p:nvPr/>
        </p:nvSpPr>
        <p:spPr>
          <a:xfrm>
            <a:off x="1770275" y="1671488"/>
            <a:ext cx="1082106" cy="400110"/>
          </a:xfrm>
          <a:prstGeom prst="rect">
            <a:avLst/>
          </a:prstGeom>
          <a:noFill/>
        </p:spPr>
        <p:txBody>
          <a:bodyPr wrap="square" rtlCol="0">
            <a:spAutoFit/>
          </a:bodyPr>
          <a:lstStyle/>
          <a:p>
            <a:r>
              <a:rPr lang="en-US" altLang="zh-CN" sz="2000" dirty="0" smtClean="0">
                <a:solidFill>
                  <a:srgbClr val="FFFF00"/>
                </a:solidFill>
              </a:rPr>
              <a:t>Eagle</a:t>
            </a:r>
            <a:endParaRPr lang="zh-CN" altLang="en-US" sz="2000" dirty="0">
              <a:solidFill>
                <a:srgbClr val="FFFF00"/>
              </a:solidFill>
            </a:endParaRPr>
          </a:p>
        </p:txBody>
      </p:sp>
      <p:sp>
        <p:nvSpPr>
          <p:cNvPr id="44" name="TextBox 43"/>
          <p:cNvSpPr txBox="1"/>
          <p:nvPr/>
        </p:nvSpPr>
        <p:spPr>
          <a:xfrm>
            <a:off x="1596787" y="2601812"/>
            <a:ext cx="1298810" cy="400110"/>
          </a:xfrm>
          <a:prstGeom prst="rect">
            <a:avLst/>
          </a:prstGeom>
          <a:noFill/>
        </p:spPr>
        <p:txBody>
          <a:bodyPr wrap="square" rtlCol="0">
            <a:spAutoFit/>
          </a:bodyPr>
          <a:lstStyle/>
          <a:p>
            <a:r>
              <a:rPr lang="en-US" altLang="zh-CN" sz="2000" dirty="0" smtClean="0">
                <a:solidFill>
                  <a:srgbClr val="FFFF00"/>
                </a:solidFill>
              </a:rPr>
              <a:t>Vulture</a:t>
            </a:r>
            <a:endParaRPr lang="zh-CN" altLang="en-US" sz="2000" dirty="0">
              <a:solidFill>
                <a:srgbClr val="FFFF00"/>
              </a:solidFill>
            </a:endParaRPr>
          </a:p>
        </p:txBody>
      </p:sp>
      <p:sp>
        <p:nvSpPr>
          <p:cNvPr id="45" name="TextBox 44"/>
          <p:cNvSpPr txBox="1"/>
          <p:nvPr/>
        </p:nvSpPr>
        <p:spPr>
          <a:xfrm>
            <a:off x="1378498" y="4586712"/>
            <a:ext cx="1683222" cy="400110"/>
          </a:xfrm>
          <a:prstGeom prst="rect">
            <a:avLst/>
          </a:prstGeom>
          <a:noFill/>
        </p:spPr>
        <p:txBody>
          <a:bodyPr wrap="square" rtlCol="0">
            <a:spAutoFit/>
          </a:bodyPr>
          <a:lstStyle/>
          <a:p>
            <a:r>
              <a:rPr lang="en-US" altLang="zh-CN" sz="2000" dirty="0" smtClean="0">
                <a:solidFill>
                  <a:srgbClr val="FFFF00"/>
                </a:solidFill>
              </a:rPr>
              <a:t>Accipiter</a:t>
            </a:r>
            <a:endParaRPr lang="zh-CN" altLang="en-US" sz="2000" dirty="0">
              <a:solidFill>
                <a:srgbClr val="FFFF00"/>
              </a:solidFill>
            </a:endParaRPr>
          </a:p>
        </p:txBody>
      </p:sp>
      <p:sp>
        <p:nvSpPr>
          <p:cNvPr id="46" name="TextBox 45"/>
          <p:cNvSpPr txBox="1"/>
          <p:nvPr/>
        </p:nvSpPr>
        <p:spPr>
          <a:xfrm>
            <a:off x="1530822" y="3662999"/>
            <a:ext cx="1683222" cy="400110"/>
          </a:xfrm>
          <a:prstGeom prst="rect">
            <a:avLst/>
          </a:prstGeom>
          <a:noFill/>
        </p:spPr>
        <p:txBody>
          <a:bodyPr wrap="square" rtlCol="0">
            <a:spAutoFit/>
          </a:bodyPr>
          <a:lstStyle/>
          <a:p>
            <a:r>
              <a:rPr lang="en-US" altLang="zh-CN" sz="2000" dirty="0" smtClean="0">
                <a:solidFill>
                  <a:srgbClr val="FFFF00"/>
                </a:solidFill>
              </a:rPr>
              <a:t>Osprey</a:t>
            </a:r>
            <a:endParaRPr lang="zh-CN" altLang="en-US" sz="2000" dirty="0">
              <a:solidFill>
                <a:srgbClr val="FFFF00"/>
              </a:solidFill>
            </a:endParaRPr>
          </a:p>
        </p:txBody>
      </p:sp>
      <p:pic>
        <p:nvPicPr>
          <p:cNvPr id="47" name="Picture 46"/>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739036" y="1396570"/>
            <a:ext cx="996737" cy="1408088"/>
          </a:xfrm>
          <a:prstGeom prst="rect">
            <a:avLst/>
          </a:prstGeom>
        </p:spPr>
      </p:pic>
      <p:sp>
        <p:nvSpPr>
          <p:cNvPr id="54" name="右箭头 8"/>
          <p:cNvSpPr/>
          <p:nvPr/>
        </p:nvSpPr>
        <p:spPr bwMode="auto">
          <a:xfrm>
            <a:off x="2797535" y="3886675"/>
            <a:ext cx="725715" cy="493486"/>
          </a:xfrm>
          <a:prstGeom prs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pic>
        <p:nvPicPr>
          <p:cNvPr id="55" name="Picture 54"/>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754958" y="3418714"/>
            <a:ext cx="996737" cy="1408088"/>
          </a:xfrm>
          <a:prstGeom prst="rect">
            <a:avLst/>
          </a:prstGeom>
        </p:spPr>
      </p:pic>
      <p:sp>
        <p:nvSpPr>
          <p:cNvPr id="56" name="左右箭头 35"/>
          <p:cNvSpPr/>
          <p:nvPr/>
        </p:nvSpPr>
        <p:spPr bwMode="auto">
          <a:xfrm rot="20882896">
            <a:off x="4947140" y="3617636"/>
            <a:ext cx="1654876" cy="481261"/>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4472610" y="2836296"/>
            <a:ext cx="2715905" cy="461665"/>
          </a:xfrm>
          <a:prstGeom prst="rect">
            <a:avLst/>
          </a:prstGeom>
          <a:noFill/>
        </p:spPr>
        <p:txBody>
          <a:bodyPr wrap="square" rtlCol="0">
            <a:spAutoFit/>
          </a:bodyPr>
          <a:lstStyle/>
          <a:p>
            <a:r>
              <a:rPr lang="en-US" sz="2400" b="0" dirty="0" smtClean="0"/>
              <a:t>read, update</a:t>
            </a:r>
            <a:endParaRPr lang="en-US" sz="2400" b="0" dirty="0"/>
          </a:p>
        </p:txBody>
      </p:sp>
      <p:sp>
        <p:nvSpPr>
          <p:cNvPr id="34" name="TextBox 33"/>
          <p:cNvSpPr txBox="1"/>
          <p:nvPr/>
        </p:nvSpPr>
        <p:spPr>
          <a:xfrm>
            <a:off x="6291618" y="1858681"/>
            <a:ext cx="2574351" cy="2800767"/>
          </a:xfrm>
          <a:prstGeom prst="rect">
            <a:avLst/>
          </a:prstGeom>
          <a:solidFill>
            <a:schemeClr val="bg1">
              <a:alpha val="51000"/>
            </a:schemeClr>
          </a:solidFill>
          <a:ln w="38100">
            <a:solidFill>
              <a:schemeClr val="tx1"/>
            </a:solidFill>
            <a:prstDash val="dash"/>
          </a:ln>
        </p:spPr>
        <p:txBody>
          <a:bodyPr wrap="square" rtlCol="0">
            <a:noAutofit/>
          </a:bodyPr>
          <a:lstStyle/>
          <a:p>
            <a:pPr algn="ctr"/>
            <a:endParaRPr lang="en-US" altLang="zh-CN" dirty="0" smtClean="0"/>
          </a:p>
          <a:p>
            <a:pPr algn="ctr"/>
            <a:r>
              <a:rPr lang="en-US" altLang="zh-CN" dirty="0" smtClean="0"/>
              <a:t>Parameter server</a:t>
            </a:r>
          </a:p>
          <a:p>
            <a:pPr algn="ctr"/>
            <a:endParaRPr lang="en-US" altLang="zh-CN" dirty="0" smtClean="0"/>
          </a:p>
          <a:p>
            <a:pPr algn="ctr"/>
            <a:endParaRPr lang="zh-CN" altLang="en-US" sz="2400" dirty="0"/>
          </a:p>
        </p:txBody>
      </p:sp>
      <p:sp>
        <p:nvSpPr>
          <p:cNvPr id="40" name="TextBox 39"/>
          <p:cNvSpPr txBox="1"/>
          <p:nvPr/>
        </p:nvSpPr>
        <p:spPr>
          <a:xfrm>
            <a:off x="6698976" y="3316491"/>
            <a:ext cx="2305878" cy="584775"/>
          </a:xfrm>
          <a:prstGeom prst="rect">
            <a:avLst/>
          </a:prstGeom>
          <a:noFill/>
        </p:spPr>
        <p:txBody>
          <a:bodyPr wrap="square" rtlCol="0">
            <a:spAutoFit/>
          </a:bodyPr>
          <a:lstStyle/>
          <a:p>
            <a:r>
              <a:rPr lang="en-US" dirty="0" smtClean="0">
                <a:solidFill>
                  <a:srgbClr val="C00000"/>
                </a:solidFill>
              </a:rPr>
              <a:t>for GPUs</a:t>
            </a:r>
            <a:endParaRPr lang="en-US" dirty="0">
              <a:solidFill>
                <a:srgbClr val="C00000"/>
              </a:solidFill>
            </a:endParaRPr>
          </a:p>
        </p:txBody>
      </p:sp>
    </p:spTree>
    <p:extLst>
      <p:ext uri="{BB962C8B-B14F-4D97-AF65-F5344CB8AC3E}">
        <p14:creationId xmlns="" xmlns:p14="http://schemas.microsoft.com/office/powerpoint/2010/main" val="321434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6" grpId="0" animBg="1"/>
      <p:bldP spid="56" grpId="0" animBg="1"/>
      <p:bldP spid="33" grpId="0"/>
      <p:bldP spid="34" grpId="0" animBg="1"/>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GPU memory</a:t>
            </a:r>
            <a:endParaRPr lang="en-US" dirty="0"/>
          </a:p>
        </p:txBody>
      </p:sp>
      <p:sp>
        <p:nvSpPr>
          <p:cNvPr id="3" name="Content Placeholder 2"/>
          <p:cNvSpPr>
            <a:spLocks noGrp="1"/>
          </p:cNvSpPr>
          <p:nvPr>
            <p:ph idx="1"/>
          </p:nvPr>
        </p:nvSpPr>
        <p:spPr/>
        <p:txBody>
          <a:bodyPr/>
          <a:lstStyle/>
          <a:p>
            <a:r>
              <a:rPr lang="en-US" sz="2400" dirty="0" smtClean="0"/>
              <a:t>Memory usage fluctuation of the neural network</a:t>
            </a:r>
          </a:p>
          <a:p>
            <a:pPr lvl="1"/>
            <a:r>
              <a:rPr lang="en-US" sz="2000" dirty="0" smtClean="0"/>
              <a:t>Same figure as shown before</a:t>
            </a:r>
            <a:endParaRPr lang="en-US" sz="2000"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40</a:t>
            </a:fld>
            <a:endParaRPr lang="en-US" altLang="en-US" sz="1600"/>
          </a:p>
        </p:txBody>
      </p:sp>
      <p:pic>
        <p:nvPicPr>
          <p:cNvPr id="8" name="Picture 2" descr="C:\Users\cui\Dropbox\CMU\Research\2013 LazyTable\pres\2015-10 PDL Retreat Talk\figs\adamnet-layer-sizes.png"/>
          <p:cNvPicPr>
            <a:picLocks noChangeAspect="1" noChangeArrowheads="1"/>
          </p:cNvPicPr>
          <p:nvPr/>
        </p:nvPicPr>
        <p:blipFill>
          <a:blip r:embed="rId3" cstate="print"/>
          <a:srcRect/>
          <a:stretch>
            <a:fillRect/>
          </a:stretch>
        </p:blipFill>
        <p:spPr bwMode="auto">
          <a:xfrm>
            <a:off x="813116" y="2075815"/>
            <a:ext cx="7805103" cy="407954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cui\Dropbox\CMU\Research\2013 LazyTable\pres\2015-10 PDL Retreat Talk\figs\adamnet-time-vs-mem.png"/>
          <p:cNvPicPr>
            <a:picLocks noChangeAspect="1" noChangeArrowheads="1"/>
          </p:cNvPicPr>
          <p:nvPr/>
        </p:nvPicPr>
        <p:blipFill>
          <a:blip r:embed="rId3" cstate="print"/>
          <a:srcRect/>
          <a:stretch>
            <a:fillRect/>
          </a:stretch>
        </p:blipFill>
        <p:spPr bwMode="auto">
          <a:xfrm>
            <a:off x="658368" y="960120"/>
            <a:ext cx="7477560" cy="4187952"/>
          </a:xfrm>
          <a:prstGeom prst="rect">
            <a:avLst/>
          </a:prstGeom>
          <a:noFill/>
        </p:spPr>
      </p:pic>
      <p:sp>
        <p:nvSpPr>
          <p:cNvPr id="2" name="Title 1"/>
          <p:cNvSpPr>
            <a:spLocks noGrp="1"/>
          </p:cNvSpPr>
          <p:nvPr>
            <p:ph type="title"/>
          </p:nvPr>
        </p:nvSpPr>
        <p:spPr/>
        <p:txBody>
          <a:bodyPr/>
          <a:lstStyle/>
          <a:p>
            <a:r>
              <a:rPr lang="en-US" dirty="0" smtClean="0"/>
              <a:t>Throughput vs. memory budget</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41</a:t>
            </a:fld>
            <a:endParaRPr lang="en-US" altLang="en-US" sz="1600"/>
          </a:p>
        </p:txBody>
      </p:sp>
      <p:sp>
        <p:nvSpPr>
          <p:cNvPr id="8" name="TextBox 7"/>
          <p:cNvSpPr txBox="1"/>
          <p:nvPr/>
        </p:nvSpPr>
        <p:spPr>
          <a:xfrm>
            <a:off x="5334000" y="2225040"/>
            <a:ext cx="3810000" cy="461665"/>
          </a:xfrm>
          <a:prstGeom prst="rect">
            <a:avLst/>
          </a:prstGeom>
          <a:solidFill>
            <a:schemeClr val="bg1"/>
          </a:solidFill>
        </p:spPr>
        <p:txBody>
          <a:bodyPr wrap="square" rtlCol="0">
            <a:spAutoFit/>
          </a:bodyPr>
          <a:lstStyle/>
          <a:p>
            <a:r>
              <a:rPr lang="en-US" sz="2400" dirty="0" smtClean="0"/>
              <a:t>All data in GPU memory</a:t>
            </a:r>
            <a:endParaRPr lang="en-US" sz="2400" dirty="0"/>
          </a:p>
        </p:txBody>
      </p:sp>
      <p:cxnSp>
        <p:nvCxnSpPr>
          <p:cNvPr id="10" name="Straight Arrow Connector 9"/>
          <p:cNvCxnSpPr/>
          <p:nvPr/>
        </p:nvCxnSpPr>
        <p:spPr bwMode="auto">
          <a:xfrm rot="5400000" flipH="1" flipV="1">
            <a:off x="7300284" y="1883600"/>
            <a:ext cx="478277" cy="174125"/>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2" name="TextBox 11"/>
          <p:cNvSpPr txBox="1"/>
          <p:nvPr/>
        </p:nvSpPr>
        <p:spPr>
          <a:xfrm>
            <a:off x="1901760" y="2880360"/>
            <a:ext cx="6016558" cy="830997"/>
          </a:xfrm>
          <a:prstGeom prst="rect">
            <a:avLst/>
          </a:prstGeom>
          <a:solidFill>
            <a:schemeClr val="bg1"/>
          </a:solidFill>
        </p:spPr>
        <p:txBody>
          <a:bodyPr wrap="square" rtlCol="0">
            <a:spAutoFit/>
          </a:bodyPr>
          <a:lstStyle/>
          <a:p>
            <a:r>
              <a:rPr lang="en-US" sz="2400" dirty="0" smtClean="0"/>
              <a:t>Only buffer pool in GPU memory</a:t>
            </a:r>
          </a:p>
          <a:p>
            <a:r>
              <a:rPr lang="en-US" sz="2400" dirty="0" smtClean="0"/>
              <a:t>Twice the peak size for double buffering</a:t>
            </a:r>
            <a:endParaRPr lang="en-US" sz="2400" dirty="0"/>
          </a:p>
        </p:txBody>
      </p:sp>
      <p:cxnSp>
        <p:nvCxnSpPr>
          <p:cNvPr id="13" name="Straight Arrow Connector 12"/>
          <p:cNvCxnSpPr/>
          <p:nvPr/>
        </p:nvCxnSpPr>
        <p:spPr bwMode="auto">
          <a:xfrm rot="5400000" flipH="1" flipV="1">
            <a:off x="3657600" y="2514600"/>
            <a:ext cx="640080" cy="6096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5" name="TextBox 14"/>
          <p:cNvSpPr txBox="1"/>
          <p:nvPr/>
        </p:nvSpPr>
        <p:spPr>
          <a:xfrm>
            <a:off x="404446" y="5090155"/>
            <a:ext cx="8495714" cy="830997"/>
          </a:xfrm>
          <a:prstGeom prst="rect">
            <a:avLst/>
          </a:prstGeom>
          <a:noFill/>
        </p:spPr>
        <p:txBody>
          <a:bodyPr wrap="square" rtlCol="0">
            <a:spAutoFit/>
          </a:bodyPr>
          <a:lstStyle/>
          <a:p>
            <a:r>
              <a:rPr lang="en-US" sz="2400" dirty="0" smtClean="0"/>
              <a:t>- 88% of the original throughput with 38% memory usage</a:t>
            </a:r>
          </a:p>
          <a:p>
            <a:r>
              <a:rPr lang="en-US" sz="2400" dirty="0" smtClean="0"/>
              <a:t>- Can do 2.5x bigger problems with little overhead</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85800" y="1104900"/>
            <a:ext cx="8092440" cy="4648200"/>
          </a:xfrm>
        </p:spPr>
        <p:txBody>
          <a:bodyPr/>
          <a:lstStyle/>
          <a:p>
            <a:r>
              <a:rPr lang="en-US" dirty="0" smtClean="0"/>
              <a:t>GPU-specialized </a:t>
            </a:r>
            <a:r>
              <a:rPr lang="en-US" dirty="0" smtClean="0"/>
              <a:t>parameter server for GPU </a:t>
            </a:r>
            <a:r>
              <a:rPr lang="en-US" dirty="0" smtClean="0"/>
              <a:t>ML</a:t>
            </a:r>
            <a:endParaRPr lang="en-US" dirty="0" smtClean="0"/>
          </a:p>
          <a:p>
            <a:pPr lvl="1"/>
            <a:r>
              <a:rPr lang="en-US" dirty="0" smtClean="0"/>
              <a:t>10x throughput speedup using 16 machines</a:t>
            </a:r>
          </a:p>
          <a:p>
            <a:pPr lvl="1"/>
            <a:r>
              <a:rPr lang="en-US" dirty="0" smtClean="0"/>
              <a:t>About 2x faster compared to CPU-based PS</a:t>
            </a:r>
          </a:p>
          <a:p>
            <a:r>
              <a:rPr lang="en-US" dirty="0" smtClean="0"/>
              <a:t>Managing limited GPU memory</a:t>
            </a:r>
          </a:p>
          <a:p>
            <a:pPr lvl="1"/>
            <a:r>
              <a:rPr lang="en-US" dirty="0" smtClean="0"/>
              <a:t>By managing all GPU memory inside </a:t>
            </a:r>
            <a:r>
              <a:rPr lang="en-US" dirty="0" err="1" smtClean="0"/>
              <a:t>GeePS</a:t>
            </a:r>
            <a:endParaRPr lang="en-US" dirty="0" smtClean="0"/>
          </a:p>
          <a:p>
            <a:pPr lvl="1"/>
            <a:r>
              <a:rPr lang="en-US" dirty="0" smtClean="0"/>
              <a:t>Swap data to CPU memory if necessary</a:t>
            </a:r>
          </a:p>
          <a:p>
            <a:pPr lvl="1"/>
            <a:r>
              <a:rPr lang="en-US" dirty="0" smtClean="0"/>
              <a:t>Can handle 2.5x larger problems with low overhead</a:t>
            </a:r>
          </a:p>
          <a:p>
            <a:endParaRPr lang="en-US" dirty="0" smtClean="0"/>
          </a:p>
          <a:p>
            <a:pPr>
              <a:buNone/>
            </a:pPr>
            <a:r>
              <a:rPr lang="en-US" dirty="0" smtClean="0"/>
              <a:t>         Enable use of data-parallel PS model</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42</a:t>
            </a:fld>
            <a:endParaRPr lang="en-US" altLang="en-US" sz="1600"/>
          </a:p>
        </p:txBody>
      </p:sp>
      <p:cxnSp>
        <p:nvCxnSpPr>
          <p:cNvPr id="8" name="Straight Arrow Connector 7"/>
          <p:cNvCxnSpPr/>
          <p:nvPr/>
        </p:nvCxnSpPr>
        <p:spPr bwMode="auto">
          <a:xfrm>
            <a:off x="822960" y="5052060"/>
            <a:ext cx="617220" cy="1588"/>
          </a:xfrm>
          <a:prstGeom prst="straightConnector1">
            <a:avLst/>
          </a:prstGeom>
          <a:solidFill>
            <a:schemeClr val="accent1"/>
          </a:solidFill>
          <a:ln w="635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000" b="1" dirty="0" smtClean="0"/>
              <a:t>[</a:t>
            </a:r>
            <a:r>
              <a:rPr lang="en-US" sz="2000" b="1" dirty="0" err="1" smtClean="0"/>
              <a:t>IterStore</a:t>
            </a:r>
            <a:r>
              <a:rPr lang="en-US" sz="2000" b="1" dirty="0" smtClean="0"/>
              <a:t>] </a:t>
            </a:r>
            <a:r>
              <a:rPr lang="en-US" sz="2000" dirty="0" smtClean="0"/>
              <a:t>H. Cui, A. </a:t>
            </a:r>
            <a:r>
              <a:rPr lang="en-US" sz="2000" dirty="0" err="1" smtClean="0"/>
              <a:t>Tumanov</a:t>
            </a:r>
            <a:r>
              <a:rPr lang="en-US" sz="2000" dirty="0" smtClean="0"/>
              <a:t>, J. Wei, L. </a:t>
            </a:r>
            <a:r>
              <a:rPr lang="en-US" sz="2000" dirty="0" err="1" smtClean="0"/>
              <a:t>Xu</a:t>
            </a:r>
            <a:r>
              <a:rPr lang="en-US" sz="2000" dirty="0" smtClean="0"/>
              <a:t>, W. Dai, J. Haber-</a:t>
            </a:r>
            <a:r>
              <a:rPr lang="en-US" sz="2000" dirty="0" err="1" smtClean="0"/>
              <a:t>Kucharsky</a:t>
            </a:r>
            <a:r>
              <a:rPr lang="en-US" sz="2000" dirty="0" smtClean="0"/>
              <a:t>, Q. Ho, G. R. Ganger, P. B. Gibbons, G. A. Gibson, and E. P. Xing. Exploiting iterative-</a:t>
            </a:r>
            <a:r>
              <a:rPr lang="en-US" sz="2000" dirty="0" err="1" smtClean="0"/>
              <a:t>ness</a:t>
            </a:r>
            <a:r>
              <a:rPr lang="en-US" sz="2000" dirty="0" smtClean="0"/>
              <a:t> for parallel ML computations. In ACM </a:t>
            </a:r>
            <a:r>
              <a:rPr lang="en-US" sz="2000" dirty="0" err="1" smtClean="0"/>
              <a:t>SoCC</a:t>
            </a:r>
            <a:r>
              <a:rPr lang="en-US" sz="2000" dirty="0" smtClean="0"/>
              <a:t>, 2014.</a:t>
            </a:r>
          </a:p>
          <a:p>
            <a:r>
              <a:rPr lang="en-US" sz="2000" b="1" dirty="0" smtClean="0"/>
              <a:t>[</a:t>
            </a:r>
            <a:r>
              <a:rPr lang="en-US" sz="2000" b="1" dirty="0" err="1" smtClean="0"/>
              <a:t>ProjectAdam</a:t>
            </a:r>
            <a:r>
              <a:rPr lang="en-US" sz="2000" b="1" dirty="0" smtClean="0"/>
              <a:t>]</a:t>
            </a:r>
            <a:r>
              <a:rPr lang="en-US" sz="2000" dirty="0" smtClean="0"/>
              <a:t> T. </a:t>
            </a:r>
            <a:r>
              <a:rPr lang="en-US" sz="2000" dirty="0" err="1" smtClean="0"/>
              <a:t>Chilimbi</a:t>
            </a:r>
            <a:r>
              <a:rPr lang="en-US" sz="2000" dirty="0" smtClean="0"/>
              <a:t>, Y. </a:t>
            </a:r>
            <a:r>
              <a:rPr lang="en-US" sz="2000" dirty="0" err="1" smtClean="0"/>
              <a:t>Suzue</a:t>
            </a:r>
            <a:r>
              <a:rPr lang="en-US" sz="2000" dirty="0" smtClean="0"/>
              <a:t>, J. </a:t>
            </a:r>
            <a:r>
              <a:rPr lang="en-US" sz="2000" dirty="0" err="1" smtClean="0"/>
              <a:t>Apacible</a:t>
            </a:r>
            <a:r>
              <a:rPr lang="en-US" sz="2000" dirty="0" smtClean="0"/>
              <a:t>, and K. </a:t>
            </a:r>
            <a:r>
              <a:rPr lang="en-US" sz="2000" dirty="0" err="1" smtClean="0"/>
              <a:t>Kalyanaraman</a:t>
            </a:r>
            <a:r>
              <a:rPr lang="en-US" sz="2000" dirty="0" smtClean="0"/>
              <a:t>. Project Adam: Building an efficient and scalable deep learning training system. In USENIX OSDI, 2014.</a:t>
            </a:r>
          </a:p>
          <a:p>
            <a:r>
              <a:rPr lang="en-US" sz="2000" b="1" dirty="0" smtClean="0"/>
              <a:t>[</a:t>
            </a:r>
            <a:r>
              <a:rPr lang="en-US" sz="2000" b="1" dirty="0" err="1" smtClean="0"/>
              <a:t>Caffe</a:t>
            </a:r>
            <a:r>
              <a:rPr lang="en-US" sz="2000" b="1" dirty="0" smtClean="0"/>
              <a:t>] </a:t>
            </a:r>
            <a:r>
              <a:rPr lang="en-US" sz="2000" dirty="0" smtClean="0"/>
              <a:t>Y. </a:t>
            </a:r>
            <a:r>
              <a:rPr lang="en-US" sz="2000" dirty="0" err="1" smtClean="0"/>
              <a:t>Jia</a:t>
            </a:r>
            <a:r>
              <a:rPr lang="en-US" sz="2000" dirty="0" smtClean="0"/>
              <a:t>, E. </a:t>
            </a:r>
            <a:r>
              <a:rPr lang="en-US" sz="2000" dirty="0" err="1" smtClean="0"/>
              <a:t>Shelhamer</a:t>
            </a:r>
            <a:r>
              <a:rPr lang="en-US" sz="2000" dirty="0" smtClean="0"/>
              <a:t>, J. Donahue, S. </a:t>
            </a:r>
            <a:r>
              <a:rPr lang="en-US" sz="2000" dirty="0" err="1" smtClean="0"/>
              <a:t>Karayev</a:t>
            </a:r>
            <a:r>
              <a:rPr lang="en-US" sz="2000" dirty="0" smtClean="0"/>
              <a:t>, J. Long, R. </a:t>
            </a:r>
            <a:r>
              <a:rPr lang="en-US" sz="2000" dirty="0" err="1" smtClean="0"/>
              <a:t>Girshick</a:t>
            </a:r>
            <a:r>
              <a:rPr lang="en-US" sz="2000" dirty="0" smtClean="0"/>
              <a:t>, S. </a:t>
            </a:r>
            <a:r>
              <a:rPr lang="en-US" sz="2000" dirty="0" err="1" smtClean="0"/>
              <a:t>Guadarrama</a:t>
            </a:r>
            <a:r>
              <a:rPr lang="en-US" sz="2000" dirty="0" smtClean="0"/>
              <a:t>, and T. Darrell. </a:t>
            </a:r>
            <a:r>
              <a:rPr lang="en-US" sz="2000" dirty="0" err="1" smtClean="0"/>
              <a:t>Caffe</a:t>
            </a:r>
            <a:r>
              <a:rPr lang="en-US" sz="2000" dirty="0" smtClean="0"/>
              <a:t>: </a:t>
            </a:r>
            <a:r>
              <a:rPr lang="en-US" sz="2000" dirty="0" err="1" smtClean="0"/>
              <a:t>Convolutional</a:t>
            </a:r>
            <a:r>
              <a:rPr lang="en-US" sz="2000" dirty="0" smtClean="0"/>
              <a:t> architecture for fast feature embedding. </a:t>
            </a:r>
            <a:r>
              <a:rPr lang="en-US" sz="2000" dirty="0" err="1" smtClean="0"/>
              <a:t>arXiv</a:t>
            </a:r>
            <a:r>
              <a:rPr lang="en-US" sz="2000" dirty="0" smtClean="0"/>
              <a:t> preprint arXiv:1408.5093, 2014.</a:t>
            </a:r>
          </a:p>
          <a:p>
            <a:r>
              <a:rPr lang="en-US" sz="2000" b="1" dirty="0" smtClean="0"/>
              <a:t>[</a:t>
            </a:r>
            <a:r>
              <a:rPr lang="en-US" sz="2000" b="1" dirty="0" err="1" smtClean="0"/>
              <a:t>ImageNet</a:t>
            </a:r>
            <a:r>
              <a:rPr lang="en-US" sz="2000" b="1" dirty="0" smtClean="0"/>
              <a:t>]</a:t>
            </a:r>
            <a:r>
              <a:rPr lang="en-US" sz="2000" dirty="0" smtClean="0"/>
              <a:t> </a:t>
            </a:r>
            <a:r>
              <a:rPr lang="it-IT" sz="2000" dirty="0" smtClean="0"/>
              <a:t>J. Deng, W. Dong, R. Socher, L.-J. Li, K. Li, and L. Fei-</a:t>
            </a:r>
            <a:r>
              <a:rPr lang="en-US" sz="2000" dirty="0" err="1" smtClean="0"/>
              <a:t>Fei</a:t>
            </a:r>
            <a:r>
              <a:rPr lang="en-US" sz="2000" dirty="0" smtClean="0"/>
              <a:t>. </a:t>
            </a:r>
            <a:r>
              <a:rPr lang="en-US" sz="2000" dirty="0" err="1" smtClean="0"/>
              <a:t>Imagenet</a:t>
            </a:r>
            <a:r>
              <a:rPr lang="en-US" sz="2000" dirty="0" smtClean="0"/>
              <a:t>: A large-scale hierarchical image database. In IEEE CVPR, 2009.</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43</a:t>
            </a:fld>
            <a:endParaRPr lang="en-US" altLang="en-US" sz="1600"/>
          </a:p>
        </p:txBody>
      </p:sp>
    </p:spTree>
    <p:extLst>
      <p:ext uri="{BB962C8B-B14F-4D97-AF65-F5344CB8AC3E}">
        <p14:creationId xmlns="" xmlns:p14="http://schemas.microsoft.com/office/powerpoint/2010/main" val="902623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Accuracies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44</a:t>
            </a:fld>
            <a:endParaRPr lang="en-US" altLang="en-US" sz="1600"/>
          </a:p>
        </p:txBody>
      </p:sp>
      <p:pic>
        <p:nvPicPr>
          <p:cNvPr id="6147" name="Picture 3"/>
          <p:cNvPicPr>
            <a:picLocks noChangeAspect="1" noChangeArrowheads="1"/>
          </p:cNvPicPr>
          <p:nvPr/>
        </p:nvPicPr>
        <p:blipFill>
          <a:blip r:embed="rId2"/>
          <a:srcRect/>
          <a:stretch>
            <a:fillRect/>
          </a:stretch>
        </p:blipFill>
        <p:spPr bwMode="auto">
          <a:xfrm>
            <a:off x="530225" y="1219200"/>
            <a:ext cx="808355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related works</a:t>
            </a:r>
            <a:endParaRPr lang="en-US" dirty="0"/>
          </a:p>
        </p:txBody>
      </p:sp>
      <p:sp>
        <p:nvSpPr>
          <p:cNvPr id="3" name="Content Placeholder 2"/>
          <p:cNvSpPr>
            <a:spLocks noGrp="1"/>
          </p:cNvSpPr>
          <p:nvPr>
            <p:ph idx="1"/>
          </p:nvPr>
        </p:nvSpPr>
        <p:spPr/>
        <p:txBody>
          <a:bodyPr/>
          <a:lstStyle/>
          <a:p>
            <a:r>
              <a:rPr lang="en-US" sz="2000" dirty="0" smtClean="0"/>
              <a:t>A. </a:t>
            </a:r>
            <a:r>
              <a:rPr lang="en-US" sz="2000" dirty="0" err="1" smtClean="0"/>
              <a:t>Krizhevsky</a:t>
            </a:r>
            <a:r>
              <a:rPr lang="en-US" sz="2000" dirty="0" smtClean="0"/>
              <a:t>, I. </a:t>
            </a:r>
            <a:r>
              <a:rPr lang="en-US" sz="2000" dirty="0" err="1" smtClean="0"/>
              <a:t>Sutskever</a:t>
            </a:r>
            <a:r>
              <a:rPr lang="en-US" sz="2000" dirty="0" smtClean="0"/>
              <a:t>, and G. E. Hinton. </a:t>
            </a:r>
            <a:r>
              <a:rPr lang="en-US" sz="2000" dirty="0" err="1" smtClean="0"/>
              <a:t>Imagenet</a:t>
            </a:r>
            <a:r>
              <a:rPr lang="en-US" sz="2000" dirty="0" smtClean="0"/>
              <a:t> classification with deep </a:t>
            </a:r>
            <a:r>
              <a:rPr lang="en-US" sz="2000" dirty="0" err="1" smtClean="0"/>
              <a:t>convolutional</a:t>
            </a:r>
            <a:r>
              <a:rPr lang="en-US" sz="2000" dirty="0" smtClean="0"/>
              <a:t> neural networks. In NIPS, 2012.</a:t>
            </a:r>
          </a:p>
          <a:p>
            <a:r>
              <a:rPr lang="en-US" sz="2000" dirty="0" smtClean="0"/>
              <a:t>J. Dean, G. </a:t>
            </a:r>
            <a:r>
              <a:rPr lang="en-US" sz="2000" dirty="0" err="1" smtClean="0"/>
              <a:t>Corrado</a:t>
            </a:r>
            <a:r>
              <a:rPr lang="en-US" sz="2000" dirty="0" smtClean="0"/>
              <a:t>, R. </a:t>
            </a:r>
            <a:r>
              <a:rPr lang="en-US" sz="2000" dirty="0" err="1" smtClean="0"/>
              <a:t>Monga</a:t>
            </a:r>
            <a:r>
              <a:rPr lang="en-US" sz="2000" dirty="0" smtClean="0"/>
              <a:t>, K. Chen, M. Devin, M. Mao, </a:t>
            </a:r>
            <a:r>
              <a:rPr lang="fr-FR" sz="2000" dirty="0" smtClean="0"/>
              <a:t>A. Senior, P. Tucker, K. Yang, Q. V. Le, et al. Large </a:t>
            </a:r>
            <a:r>
              <a:rPr lang="fr-FR" sz="2000" dirty="0" err="1" smtClean="0"/>
              <a:t>scale</a:t>
            </a:r>
            <a:r>
              <a:rPr lang="fr-FR" sz="2000" dirty="0" smtClean="0"/>
              <a:t> </a:t>
            </a:r>
            <a:r>
              <a:rPr lang="en-US" sz="2000" dirty="0" smtClean="0"/>
              <a:t>distributed deep networks. In NIPS, 2012.</a:t>
            </a:r>
          </a:p>
          <a:p>
            <a:r>
              <a:rPr lang="en-US" sz="2000" dirty="0" smtClean="0"/>
              <a:t>C. </a:t>
            </a:r>
            <a:r>
              <a:rPr lang="en-US" sz="2000" dirty="0" err="1" smtClean="0"/>
              <a:t>Szegedy</a:t>
            </a:r>
            <a:r>
              <a:rPr lang="en-US" sz="2000" dirty="0" smtClean="0"/>
              <a:t>, W. Liu, Y. </a:t>
            </a:r>
            <a:r>
              <a:rPr lang="en-US" sz="2000" dirty="0" err="1" smtClean="0"/>
              <a:t>Jia</a:t>
            </a:r>
            <a:r>
              <a:rPr lang="en-US" sz="2000" dirty="0" smtClean="0"/>
              <a:t>, P. </a:t>
            </a:r>
            <a:r>
              <a:rPr lang="en-US" sz="2000" dirty="0" err="1" smtClean="0"/>
              <a:t>Sermanet</a:t>
            </a:r>
            <a:r>
              <a:rPr lang="en-US" sz="2000" dirty="0" smtClean="0"/>
              <a:t>, S. Reed, D. </a:t>
            </a:r>
            <a:r>
              <a:rPr lang="en-US" sz="2000" dirty="0" err="1" smtClean="0"/>
              <a:t>Anguelov</a:t>
            </a:r>
            <a:r>
              <a:rPr lang="en-US" sz="2000" dirty="0" smtClean="0"/>
              <a:t>, D. </a:t>
            </a:r>
            <a:r>
              <a:rPr lang="en-US" sz="2000" dirty="0" err="1" smtClean="0"/>
              <a:t>Erhan</a:t>
            </a:r>
            <a:r>
              <a:rPr lang="en-US" sz="2000" dirty="0" smtClean="0"/>
              <a:t>, V. </a:t>
            </a:r>
            <a:r>
              <a:rPr lang="en-US" sz="2000" dirty="0" err="1" smtClean="0"/>
              <a:t>Vanhoucke</a:t>
            </a:r>
            <a:r>
              <a:rPr lang="en-US" sz="2000" dirty="0" smtClean="0"/>
              <a:t>, and A. </a:t>
            </a:r>
            <a:r>
              <a:rPr lang="en-US" sz="2000" dirty="0" err="1" smtClean="0"/>
              <a:t>Rabinovich</a:t>
            </a:r>
            <a:r>
              <a:rPr lang="en-US" sz="2000" dirty="0" smtClean="0"/>
              <a:t>. Going deeper with convolutions. </a:t>
            </a:r>
            <a:r>
              <a:rPr lang="en-US" sz="2000" dirty="0" err="1" smtClean="0"/>
              <a:t>arXiv</a:t>
            </a:r>
            <a:r>
              <a:rPr lang="en-US" sz="2000" dirty="0" smtClean="0"/>
              <a:t> preprint arXiv:1409.4842, 2014.</a:t>
            </a:r>
          </a:p>
          <a:p>
            <a:r>
              <a:rPr lang="en-US" sz="2000" dirty="0" smtClean="0"/>
              <a:t>R. Wu, S. Yan, Y. Shan, Q. Dang, and G. Sun. Deep image: Scaling up image recognition. </a:t>
            </a:r>
            <a:r>
              <a:rPr lang="en-US" sz="2000" dirty="0" err="1" smtClean="0"/>
              <a:t>arXiv</a:t>
            </a:r>
            <a:r>
              <a:rPr lang="en-US" sz="2000" dirty="0" smtClean="0"/>
              <a:t> preprint arXiv:1501.02876, 2015.</a:t>
            </a:r>
          </a:p>
          <a:p>
            <a:r>
              <a:rPr lang="en-US" sz="2000" dirty="0" smtClean="0"/>
              <a:t>A. Coates, B. </a:t>
            </a:r>
            <a:r>
              <a:rPr lang="en-US" sz="2000" dirty="0" err="1" smtClean="0"/>
              <a:t>Huval</a:t>
            </a:r>
            <a:r>
              <a:rPr lang="en-US" sz="2000" dirty="0" smtClean="0"/>
              <a:t>, </a:t>
            </a:r>
            <a:r>
              <a:rPr lang="en-US" sz="2000" dirty="0" err="1" smtClean="0"/>
              <a:t>T.Wang</a:t>
            </a:r>
            <a:r>
              <a:rPr lang="en-US" sz="2000" dirty="0" smtClean="0"/>
              <a:t>, </a:t>
            </a:r>
            <a:r>
              <a:rPr lang="en-US" sz="2000" dirty="0" err="1" smtClean="0"/>
              <a:t>D.Wu</a:t>
            </a:r>
            <a:r>
              <a:rPr lang="en-US" sz="2000" dirty="0" smtClean="0"/>
              <a:t>, B. Catanzaro, and N. Andrew. Deep learning with cots </a:t>
            </a:r>
            <a:r>
              <a:rPr lang="en-US" sz="2000" dirty="0" err="1" smtClean="0"/>
              <a:t>hpc</a:t>
            </a:r>
            <a:r>
              <a:rPr lang="en-US" sz="2000" dirty="0" smtClean="0"/>
              <a:t> systems. In ICML, 2013.</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45</a:t>
            </a:fld>
            <a:endParaRPr lang="en-US" altLang="en-US" sz="16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Backup Slides</a:t>
            </a:r>
            <a:endParaRPr lang="en-US" b="1" dirty="0"/>
          </a:p>
        </p:txBody>
      </p:sp>
    </p:spTree>
    <p:extLst>
      <p:ext uri="{BB962C8B-B14F-4D97-AF65-F5344CB8AC3E}">
        <p14:creationId xmlns="" xmlns:p14="http://schemas.microsoft.com/office/powerpoint/2010/main" val="78148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limited GPU memory</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GPU memory is much smaller than main memory</a:t>
            </a:r>
          </a:p>
          <a:p>
            <a:pPr lvl="2"/>
            <a:r>
              <a:rPr lang="en-US" dirty="0" smtClean="0"/>
              <a:t>5 GB for our Tesla K20C GPU</a:t>
            </a:r>
          </a:p>
          <a:p>
            <a:r>
              <a:rPr lang="en-US" dirty="0" smtClean="0"/>
              <a:t>Swap data to CPU memory when necessary</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47</a:t>
            </a:fld>
            <a:endParaRPr lang="en-US" altLang="en-US" sz="16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vs. comm. times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48</a:t>
            </a:fld>
            <a:endParaRPr lang="en-US" altLang="en-US" sz="1600"/>
          </a:p>
        </p:txBody>
      </p:sp>
      <p:pic>
        <p:nvPicPr>
          <p:cNvPr id="5122" name="Picture 2" descr="C:\Users\cui\Dropbox\CMU\Research\2013 LazyTable\pres\2015-10 PDL Retreat Talk\figs\compute-comm-times.png"/>
          <p:cNvPicPr>
            <a:picLocks noChangeAspect="1" noChangeArrowheads="1"/>
          </p:cNvPicPr>
          <p:nvPr/>
        </p:nvPicPr>
        <p:blipFill>
          <a:blip r:embed="rId2"/>
          <a:srcRect/>
          <a:stretch>
            <a:fillRect/>
          </a:stretch>
        </p:blipFill>
        <p:spPr bwMode="auto">
          <a:xfrm>
            <a:off x="464820" y="1104900"/>
            <a:ext cx="8169275" cy="4694238"/>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 of Slack 1 vs. Slack 0</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49</a:t>
            </a:fld>
            <a:endParaRPr lang="en-US" altLang="en-US" sz="1600"/>
          </a:p>
        </p:txBody>
      </p:sp>
      <p:pic>
        <p:nvPicPr>
          <p:cNvPr id="6146" name="Picture 2" descr="C:\Users\cui\Dropbox\CMU\Research\2013 LazyTable\pres\2015-10 PDL Retreat Talk\figs\slack1-vs-slack0.png"/>
          <p:cNvPicPr>
            <a:picLocks noChangeAspect="1" noChangeArrowheads="1"/>
          </p:cNvPicPr>
          <p:nvPr/>
        </p:nvPicPr>
        <p:blipFill>
          <a:blip r:embed="rId2"/>
          <a:srcRect/>
          <a:stretch>
            <a:fillRect/>
          </a:stretch>
        </p:blipFill>
        <p:spPr bwMode="auto">
          <a:xfrm>
            <a:off x="777239" y="1276350"/>
            <a:ext cx="7300595" cy="432919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a:t>
            </a:r>
          </a:p>
          <a:p>
            <a:pPr lvl="1"/>
            <a:r>
              <a:rPr lang="en-US" dirty="0" smtClean="0"/>
              <a:t>Deep learning with GPUs</a:t>
            </a:r>
          </a:p>
          <a:p>
            <a:pPr lvl="1"/>
            <a:r>
              <a:rPr lang="en-US" dirty="0" smtClean="0"/>
              <a:t>Parallel ML using parameter servers</a:t>
            </a:r>
          </a:p>
          <a:p>
            <a:r>
              <a:rPr lang="en-US" dirty="0" err="1" smtClean="0"/>
              <a:t>GeePS</a:t>
            </a:r>
            <a:r>
              <a:rPr lang="en-US" dirty="0" smtClean="0"/>
              <a:t>: GPU-specialized parameter server</a:t>
            </a:r>
          </a:p>
          <a:p>
            <a:pPr lvl="1"/>
            <a:r>
              <a:rPr lang="en-US" dirty="0" smtClean="0"/>
              <a:t>Maintaining the parameter cache in GPU memory</a:t>
            </a:r>
          </a:p>
          <a:p>
            <a:pPr lvl="1"/>
            <a:r>
              <a:rPr lang="en-US" dirty="0" smtClean="0"/>
              <a:t>Batch operations for higher throughput</a:t>
            </a:r>
          </a:p>
          <a:p>
            <a:pPr lvl="1"/>
            <a:r>
              <a:rPr lang="en-US" dirty="0" smtClean="0"/>
              <a:t>Managing limited GPU device memory</a:t>
            </a:r>
          </a:p>
          <a:p>
            <a:r>
              <a:rPr lang="en-US" dirty="0" smtClean="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5</a:t>
            </a:fld>
            <a:endParaRPr lang="en-US" altLang="en-US" sz="16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Larger models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50</a:t>
            </a:fld>
            <a:endParaRPr lang="en-US" altLang="en-US" sz="1600"/>
          </a:p>
        </p:txBody>
      </p:sp>
      <p:pic>
        <p:nvPicPr>
          <p:cNvPr id="4098" name="Picture 2" descr="C:\Users\cui\Dropbox\CMU\Research\2013 LazyTable\pres\2015-10 PDL Retreat Talk\figs\throughput-vs-modelsize.png"/>
          <p:cNvPicPr>
            <a:picLocks noChangeAspect="1" noChangeArrowheads="1"/>
          </p:cNvPicPr>
          <p:nvPr/>
        </p:nvPicPr>
        <p:blipFill>
          <a:blip r:embed="rId2"/>
          <a:srcRect/>
          <a:stretch>
            <a:fillRect/>
          </a:stretch>
        </p:blipFill>
        <p:spPr bwMode="auto">
          <a:xfrm>
            <a:off x="471170" y="1391920"/>
            <a:ext cx="7791450" cy="343535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51</a:t>
            </a:fld>
            <a:endParaRPr lang="en-US" altLang="en-US" sz="1600"/>
          </a:p>
        </p:txBody>
      </p:sp>
      <p:grpSp>
        <p:nvGrpSpPr>
          <p:cNvPr id="227" name="Group 226"/>
          <p:cNvGrpSpPr/>
          <p:nvPr/>
        </p:nvGrpSpPr>
        <p:grpSpPr>
          <a:xfrm>
            <a:off x="502920" y="1676400"/>
            <a:ext cx="8138160" cy="3009900"/>
            <a:chOff x="502920" y="1676400"/>
            <a:chExt cx="8138160" cy="3009900"/>
          </a:xfrm>
        </p:grpSpPr>
        <p:sp>
          <p:nvSpPr>
            <p:cNvPr id="15" name="Oval 14"/>
            <p:cNvSpPr/>
            <p:nvPr/>
          </p:nvSpPr>
          <p:spPr bwMode="auto">
            <a:xfrm>
              <a:off x="2202180" y="43053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1" name="Oval 20"/>
            <p:cNvSpPr/>
            <p:nvPr/>
          </p:nvSpPr>
          <p:spPr bwMode="auto">
            <a:xfrm>
              <a:off x="2857500" y="43205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3" name="Oval 22"/>
            <p:cNvSpPr/>
            <p:nvPr/>
          </p:nvSpPr>
          <p:spPr bwMode="auto">
            <a:xfrm>
              <a:off x="3543300" y="43205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4" name="Oval 23"/>
            <p:cNvSpPr/>
            <p:nvPr/>
          </p:nvSpPr>
          <p:spPr bwMode="auto">
            <a:xfrm>
              <a:off x="4198620" y="43357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5" name="Oval 24"/>
            <p:cNvSpPr/>
            <p:nvPr/>
          </p:nvSpPr>
          <p:spPr bwMode="auto">
            <a:xfrm>
              <a:off x="4800600" y="434340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6" name="Oval 25"/>
            <p:cNvSpPr/>
            <p:nvPr/>
          </p:nvSpPr>
          <p:spPr bwMode="auto">
            <a:xfrm>
              <a:off x="5455920" y="43586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7" name="Oval 26"/>
            <p:cNvSpPr/>
            <p:nvPr/>
          </p:nvSpPr>
          <p:spPr bwMode="auto">
            <a:xfrm>
              <a:off x="6141720" y="435864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8" name="Oval 27"/>
            <p:cNvSpPr/>
            <p:nvPr/>
          </p:nvSpPr>
          <p:spPr bwMode="auto">
            <a:xfrm>
              <a:off x="6797040" y="4373880"/>
              <a:ext cx="312420" cy="312420"/>
            </a:xfrm>
            <a:prstGeom prst="ellipse">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0" name="Oval 29"/>
            <p:cNvSpPr/>
            <p:nvPr/>
          </p:nvSpPr>
          <p:spPr bwMode="auto">
            <a:xfrm>
              <a:off x="2860040" y="35128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1" name="Oval 30"/>
            <p:cNvSpPr/>
            <p:nvPr/>
          </p:nvSpPr>
          <p:spPr bwMode="auto">
            <a:xfrm>
              <a:off x="3545840" y="35128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2" name="Oval 31"/>
            <p:cNvSpPr/>
            <p:nvPr/>
          </p:nvSpPr>
          <p:spPr bwMode="auto">
            <a:xfrm>
              <a:off x="4201160" y="35280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3" name="Oval 32"/>
            <p:cNvSpPr/>
            <p:nvPr/>
          </p:nvSpPr>
          <p:spPr bwMode="auto">
            <a:xfrm>
              <a:off x="4803140" y="353568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4" name="Oval 33"/>
            <p:cNvSpPr/>
            <p:nvPr/>
          </p:nvSpPr>
          <p:spPr bwMode="auto">
            <a:xfrm>
              <a:off x="5458460" y="35509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5" name="Oval 34"/>
            <p:cNvSpPr/>
            <p:nvPr/>
          </p:nvSpPr>
          <p:spPr bwMode="auto">
            <a:xfrm>
              <a:off x="6144260" y="355092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39" name="Straight Connector 38"/>
            <p:cNvCxnSpPr>
              <a:stCxn id="15" idx="0"/>
              <a:endCxn id="30" idx="4"/>
            </p:cNvCxnSpPr>
            <p:nvPr/>
          </p:nvCxnSpPr>
          <p:spPr bwMode="auto">
            <a:xfrm rot="5400000" flipH="1" flipV="1">
              <a:off x="2447290" y="37363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30" idx="4"/>
              <a:endCxn id="21" idx="0"/>
            </p:cNvCxnSpPr>
            <p:nvPr/>
          </p:nvCxnSpPr>
          <p:spPr bwMode="auto">
            <a:xfrm rot="5400000">
              <a:off x="2767330" y="40716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30" idx="4"/>
              <a:endCxn id="23" idx="0"/>
            </p:cNvCxnSpPr>
            <p:nvPr/>
          </p:nvCxnSpPr>
          <p:spPr bwMode="auto">
            <a:xfrm rot="16200000" flipH="1">
              <a:off x="3110230" y="37312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21" idx="0"/>
              <a:endCxn id="31" idx="4"/>
            </p:cNvCxnSpPr>
            <p:nvPr/>
          </p:nvCxnSpPr>
          <p:spPr bwMode="auto">
            <a:xfrm rot="5400000" flipH="1" flipV="1">
              <a:off x="3110230" y="37287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a:stCxn id="23" idx="0"/>
              <a:endCxn id="32" idx="4"/>
            </p:cNvCxnSpPr>
            <p:nvPr/>
          </p:nvCxnSpPr>
          <p:spPr bwMode="auto">
            <a:xfrm rot="5400000" flipH="1" flipV="1">
              <a:off x="3788410" y="375158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a:stCxn id="24" idx="0"/>
              <a:endCxn id="33" idx="4"/>
            </p:cNvCxnSpPr>
            <p:nvPr/>
          </p:nvCxnSpPr>
          <p:spPr bwMode="auto">
            <a:xfrm rot="5400000" flipH="1" flipV="1">
              <a:off x="4413250" y="3789680"/>
              <a:ext cx="487680" cy="604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a:stCxn id="25" idx="0"/>
              <a:endCxn id="34" idx="4"/>
            </p:cNvCxnSpPr>
            <p:nvPr/>
          </p:nvCxnSpPr>
          <p:spPr bwMode="auto">
            <a:xfrm rot="5400000" flipH="1" flipV="1">
              <a:off x="5045710" y="3774440"/>
              <a:ext cx="480060" cy="6578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a:stCxn id="26" idx="0"/>
              <a:endCxn id="35" idx="4"/>
            </p:cNvCxnSpPr>
            <p:nvPr/>
          </p:nvCxnSpPr>
          <p:spPr bwMode="auto">
            <a:xfrm rot="5400000" flipH="1" flipV="1">
              <a:off x="5708650" y="3766820"/>
              <a:ext cx="495300" cy="688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31" idx="4"/>
              <a:endCxn id="23" idx="0"/>
            </p:cNvCxnSpPr>
            <p:nvPr/>
          </p:nvCxnSpPr>
          <p:spPr bwMode="auto">
            <a:xfrm rot="5400000">
              <a:off x="3453130" y="40716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p:cNvCxnSpPr>
              <a:stCxn id="32" idx="4"/>
              <a:endCxn id="24" idx="0"/>
            </p:cNvCxnSpPr>
            <p:nvPr/>
          </p:nvCxnSpPr>
          <p:spPr bwMode="auto">
            <a:xfrm rot="5400000">
              <a:off x="4108450" y="408686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Connector 70"/>
            <p:cNvCxnSpPr>
              <a:stCxn id="33" idx="4"/>
              <a:endCxn id="25" idx="0"/>
            </p:cNvCxnSpPr>
            <p:nvPr/>
          </p:nvCxnSpPr>
          <p:spPr bwMode="auto">
            <a:xfrm rot="5400000">
              <a:off x="4710430" y="409448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4" name="Straight Connector 73"/>
            <p:cNvCxnSpPr>
              <a:stCxn id="34" idx="4"/>
              <a:endCxn id="26" idx="0"/>
            </p:cNvCxnSpPr>
            <p:nvPr/>
          </p:nvCxnSpPr>
          <p:spPr bwMode="auto">
            <a:xfrm rot="5400000">
              <a:off x="5365750" y="41097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Straight Connector 76"/>
            <p:cNvCxnSpPr>
              <a:stCxn id="35" idx="4"/>
              <a:endCxn id="27" idx="0"/>
            </p:cNvCxnSpPr>
            <p:nvPr/>
          </p:nvCxnSpPr>
          <p:spPr bwMode="auto">
            <a:xfrm rot="5400000">
              <a:off x="6051550" y="4109720"/>
              <a:ext cx="495300" cy="25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Straight Connector 79"/>
            <p:cNvCxnSpPr>
              <a:stCxn id="35" idx="4"/>
              <a:endCxn id="28" idx="0"/>
            </p:cNvCxnSpPr>
            <p:nvPr/>
          </p:nvCxnSpPr>
          <p:spPr bwMode="auto">
            <a:xfrm rot="16200000" flipH="1">
              <a:off x="6371590" y="37922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a:stCxn id="34" idx="4"/>
              <a:endCxn id="27" idx="0"/>
            </p:cNvCxnSpPr>
            <p:nvPr/>
          </p:nvCxnSpPr>
          <p:spPr bwMode="auto">
            <a:xfrm rot="16200000" flipH="1">
              <a:off x="5708650" y="3769360"/>
              <a:ext cx="495300" cy="6832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Straight Connector 85"/>
            <p:cNvCxnSpPr>
              <a:stCxn id="33" idx="4"/>
              <a:endCxn id="26" idx="0"/>
            </p:cNvCxnSpPr>
            <p:nvPr/>
          </p:nvCxnSpPr>
          <p:spPr bwMode="auto">
            <a:xfrm rot="16200000" flipH="1">
              <a:off x="5030470" y="377698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a:stCxn id="32" idx="4"/>
              <a:endCxn id="25" idx="0"/>
            </p:cNvCxnSpPr>
            <p:nvPr/>
          </p:nvCxnSpPr>
          <p:spPr bwMode="auto">
            <a:xfrm rot="16200000" flipH="1">
              <a:off x="4405630" y="3792220"/>
              <a:ext cx="502920" cy="599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a:stCxn id="31" idx="4"/>
              <a:endCxn id="24" idx="0"/>
            </p:cNvCxnSpPr>
            <p:nvPr/>
          </p:nvCxnSpPr>
          <p:spPr bwMode="auto">
            <a:xfrm rot="16200000" flipH="1">
              <a:off x="3773170" y="3754120"/>
              <a:ext cx="510540" cy="652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Oval 99"/>
            <p:cNvSpPr/>
            <p:nvPr/>
          </p:nvSpPr>
          <p:spPr bwMode="auto">
            <a:xfrm>
              <a:off x="3545840" y="26289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1" name="Oval 100"/>
            <p:cNvSpPr/>
            <p:nvPr/>
          </p:nvSpPr>
          <p:spPr bwMode="auto">
            <a:xfrm>
              <a:off x="4201160" y="26441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2" name="Oval 101"/>
            <p:cNvSpPr/>
            <p:nvPr/>
          </p:nvSpPr>
          <p:spPr bwMode="auto">
            <a:xfrm>
              <a:off x="4803140" y="26517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3" name="Oval 102"/>
            <p:cNvSpPr/>
            <p:nvPr/>
          </p:nvSpPr>
          <p:spPr bwMode="auto">
            <a:xfrm>
              <a:off x="5458460" y="26670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05" name="Straight Connector 104"/>
            <p:cNvCxnSpPr>
              <a:stCxn id="31" idx="0"/>
              <a:endCxn id="100" idx="4"/>
            </p:cNvCxnSpPr>
            <p:nvPr/>
          </p:nvCxnSpPr>
          <p:spPr bwMode="auto">
            <a:xfrm rot="5400000" flipH="1" flipV="1">
              <a:off x="3416300" y="322707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a:stCxn id="32" idx="0"/>
              <a:endCxn id="101" idx="4"/>
            </p:cNvCxnSpPr>
            <p:nvPr/>
          </p:nvCxnSpPr>
          <p:spPr bwMode="auto">
            <a:xfrm rot="5400000" flipH="1" flipV="1">
              <a:off x="4071620" y="32423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a:stCxn id="33" idx="0"/>
              <a:endCxn id="102" idx="4"/>
            </p:cNvCxnSpPr>
            <p:nvPr/>
          </p:nvCxnSpPr>
          <p:spPr bwMode="auto">
            <a:xfrm rot="5400000" flipH="1" flipV="1">
              <a:off x="4673600" y="32499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a:stCxn id="34" idx="0"/>
              <a:endCxn id="103" idx="4"/>
            </p:cNvCxnSpPr>
            <p:nvPr/>
          </p:nvCxnSpPr>
          <p:spPr bwMode="auto">
            <a:xfrm rot="5400000" flipH="1" flipV="1">
              <a:off x="5328920" y="326517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7" name="Straight Connector 116"/>
            <p:cNvCxnSpPr>
              <a:stCxn id="30" idx="0"/>
              <a:endCxn id="100" idx="4"/>
            </p:cNvCxnSpPr>
            <p:nvPr/>
          </p:nvCxnSpPr>
          <p:spPr bwMode="auto">
            <a:xfrm rot="5400000" flipH="1" flipV="1">
              <a:off x="3073400" y="2884170"/>
              <a:ext cx="5715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0" name="Straight Connector 119"/>
            <p:cNvCxnSpPr>
              <a:stCxn id="32" idx="0"/>
              <a:endCxn id="100" idx="4"/>
            </p:cNvCxnSpPr>
            <p:nvPr/>
          </p:nvCxnSpPr>
          <p:spPr bwMode="auto">
            <a:xfrm rot="16200000" flipV="1">
              <a:off x="3736340" y="29070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3" name="Straight Connector 122"/>
            <p:cNvCxnSpPr>
              <a:stCxn id="33" idx="0"/>
              <a:endCxn id="100" idx="4"/>
            </p:cNvCxnSpPr>
            <p:nvPr/>
          </p:nvCxnSpPr>
          <p:spPr bwMode="auto">
            <a:xfrm rot="16200000" flipV="1">
              <a:off x="4033520" y="260985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p:cNvCxnSpPr>
              <a:stCxn id="34" idx="0"/>
              <a:endCxn id="100" idx="4"/>
            </p:cNvCxnSpPr>
            <p:nvPr/>
          </p:nvCxnSpPr>
          <p:spPr bwMode="auto">
            <a:xfrm rot="16200000" flipV="1">
              <a:off x="4353560" y="2289810"/>
              <a:ext cx="609600" cy="19126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Straight Connector 128"/>
            <p:cNvCxnSpPr>
              <a:stCxn id="35" idx="0"/>
              <a:endCxn id="100" idx="4"/>
            </p:cNvCxnSpPr>
            <p:nvPr/>
          </p:nvCxnSpPr>
          <p:spPr bwMode="auto">
            <a:xfrm rot="16200000" flipV="1">
              <a:off x="4696460" y="1946910"/>
              <a:ext cx="609600" cy="25984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a:stCxn id="30" idx="0"/>
              <a:endCxn id="101" idx="4"/>
            </p:cNvCxnSpPr>
            <p:nvPr/>
          </p:nvCxnSpPr>
          <p:spPr bwMode="auto">
            <a:xfrm rot="5400000" flipH="1" flipV="1">
              <a:off x="3408680" y="2564130"/>
              <a:ext cx="556260" cy="1341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p:cNvCxnSpPr>
              <a:stCxn id="31" idx="0"/>
              <a:endCxn id="101" idx="4"/>
            </p:cNvCxnSpPr>
            <p:nvPr/>
          </p:nvCxnSpPr>
          <p:spPr bwMode="auto">
            <a:xfrm rot="5400000" flipH="1" flipV="1">
              <a:off x="3751580" y="29070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8" name="Straight Connector 137"/>
            <p:cNvCxnSpPr>
              <a:stCxn id="33" idx="0"/>
              <a:endCxn id="101" idx="4"/>
            </p:cNvCxnSpPr>
            <p:nvPr/>
          </p:nvCxnSpPr>
          <p:spPr bwMode="auto">
            <a:xfrm rot="16200000" flipV="1">
              <a:off x="4368800" y="29451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p:cNvCxnSpPr>
              <a:stCxn id="34" idx="0"/>
              <a:endCxn id="101" idx="4"/>
            </p:cNvCxnSpPr>
            <p:nvPr/>
          </p:nvCxnSpPr>
          <p:spPr bwMode="auto">
            <a:xfrm rot="16200000" flipV="1">
              <a:off x="4688840" y="26250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p:cNvCxnSpPr>
              <a:stCxn id="35" idx="0"/>
              <a:endCxn id="101" idx="4"/>
            </p:cNvCxnSpPr>
            <p:nvPr/>
          </p:nvCxnSpPr>
          <p:spPr bwMode="auto">
            <a:xfrm rot="16200000" flipV="1">
              <a:off x="5031740" y="2282190"/>
              <a:ext cx="594360" cy="1943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p:cNvCxnSpPr>
              <a:stCxn id="30" idx="0"/>
              <a:endCxn id="102" idx="4"/>
            </p:cNvCxnSpPr>
            <p:nvPr/>
          </p:nvCxnSpPr>
          <p:spPr bwMode="auto">
            <a:xfrm rot="5400000" flipH="1" flipV="1">
              <a:off x="3713480" y="2266950"/>
              <a:ext cx="548640" cy="1943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0" name="Straight Connector 149"/>
            <p:cNvCxnSpPr>
              <a:stCxn id="31" idx="0"/>
              <a:endCxn id="102" idx="4"/>
            </p:cNvCxnSpPr>
            <p:nvPr/>
          </p:nvCxnSpPr>
          <p:spPr bwMode="auto">
            <a:xfrm rot="5400000" flipH="1" flipV="1">
              <a:off x="4056380" y="26098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a:stCxn id="32" idx="0"/>
              <a:endCxn id="102" idx="4"/>
            </p:cNvCxnSpPr>
            <p:nvPr/>
          </p:nvCxnSpPr>
          <p:spPr bwMode="auto">
            <a:xfrm rot="5400000" flipH="1" flipV="1">
              <a:off x="4376420" y="29451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a:stCxn id="34" idx="0"/>
              <a:endCxn id="102" idx="4"/>
            </p:cNvCxnSpPr>
            <p:nvPr/>
          </p:nvCxnSpPr>
          <p:spPr bwMode="auto">
            <a:xfrm rot="16200000" flipV="1">
              <a:off x="4993640" y="29298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a:stCxn id="35" idx="0"/>
              <a:endCxn id="102" idx="4"/>
            </p:cNvCxnSpPr>
            <p:nvPr/>
          </p:nvCxnSpPr>
          <p:spPr bwMode="auto">
            <a:xfrm rot="16200000" flipV="1">
              <a:off x="5336540" y="2586990"/>
              <a:ext cx="586740" cy="1341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2" name="Straight Connector 161"/>
            <p:cNvCxnSpPr>
              <a:stCxn id="30" idx="0"/>
              <a:endCxn id="103" idx="4"/>
            </p:cNvCxnSpPr>
            <p:nvPr/>
          </p:nvCxnSpPr>
          <p:spPr bwMode="auto">
            <a:xfrm rot="5400000" flipH="1" flipV="1">
              <a:off x="4048760" y="1946910"/>
              <a:ext cx="533400" cy="25984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Straight Connector 164"/>
            <p:cNvCxnSpPr>
              <a:stCxn id="31" idx="0"/>
              <a:endCxn id="103" idx="4"/>
            </p:cNvCxnSpPr>
            <p:nvPr/>
          </p:nvCxnSpPr>
          <p:spPr bwMode="auto">
            <a:xfrm rot="5400000" flipH="1" flipV="1">
              <a:off x="4391660" y="2289810"/>
              <a:ext cx="533400" cy="19126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8" name="Straight Connector 167"/>
            <p:cNvCxnSpPr>
              <a:stCxn id="32" idx="0"/>
              <a:endCxn id="103" idx="4"/>
            </p:cNvCxnSpPr>
            <p:nvPr/>
          </p:nvCxnSpPr>
          <p:spPr bwMode="auto">
            <a:xfrm rot="5400000" flipH="1" flipV="1">
              <a:off x="4711700" y="262509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1" name="Straight Connector 170"/>
            <p:cNvCxnSpPr>
              <a:stCxn id="33" idx="0"/>
              <a:endCxn id="103" idx="4"/>
            </p:cNvCxnSpPr>
            <p:nvPr/>
          </p:nvCxnSpPr>
          <p:spPr bwMode="auto">
            <a:xfrm rot="5400000" flipH="1" flipV="1">
              <a:off x="5008880" y="292989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4" name="Straight Connector 173"/>
            <p:cNvCxnSpPr>
              <a:stCxn id="35" idx="0"/>
              <a:endCxn id="103" idx="4"/>
            </p:cNvCxnSpPr>
            <p:nvPr/>
          </p:nvCxnSpPr>
          <p:spPr bwMode="auto">
            <a:xfrm rot="16200000" flipV="1">
              <a:off x="5671820" y="2922270"/>
              <a:ext cx="5715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9" name="Oval 188"/>
            <p:cNvSpPr/>
            <p:nvPr/>
          </p:nvSpPr>
          <p:spPr bwMode="auto">
            <a:xfrm>
              <a:off x="3545840" y="17145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90" name="Oval 189"/>
            <p:cNvSpPr/>
            <p:nvPr/>
          </p:nvSpPr>
          <p:spPr bwMode="auto">
            <a:xfrm>
              <a:off x="4201160" y="172974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91" name="Oval 190"/>
            <p:cNvSpPr/>
            <p:nvPr/>
          </p:nvSpPr>
          <p:spPr bwMode="auto">
            <a:xfrm>
              <a:off x="4803140" y="173736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92" name="Oval 191"/>
            <p:cNvSpPr/>
            <p:nvPr/>
          </p:nvSpPr>
          <p:spPr bwMode="auto">
            <a:xfrm>
              <a:off x="5458460" y="1752600"/>
              <a:ext cx="312420" cy="312420"/>
            </a:xfrm>
            <a:prstGeom prst="ellipse">
              <a:avLst/>
            </a:prstGeom>
            <a:solidFill>
              <a:srgbClr val="FFC0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193" name="Straight Connector 192"/>
            <p:cNvCxnSpPr>
              <a:endCxn id="189" idx="4"/>
            </p:cNvCxnSpPr>
            <p:nvPr/>
          </p:nvCxnSpPr>
          <p:spPr bwMode="auto">
            <a:xfrm rot="5400000" flipH="1" flipV="1">
              <a:off x="3416300" y="231267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4" name="Straight Connector 193"/>
            <p:cNvCxnSpPr>
              <a:endCxn id="190" idx="4"/>
            </p:cNvCxnSpPr>
            <p:nvPr/>
          </p:nvCxnSpPr>
          <p:spPr bwMode="auto">
            <a:xfrm rot="5400000" flipH="1" flipV="1">
              <a:off x="4071620" y="232791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5" name="Straight Connector 194"/>
            <p:cNvCxnSpPr>
              <a:endCxn id="191" idx="4"/>
            </p:cNvCxnSpPr>
            <p:nvPr/>
          </p:nvCxnSpPr>
          <p:spPr bwMode="auto">
            <a:xfrm rot="5400000" flipH="1" flipV="1">
              <a:off x="4673600" y="233553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6" name="Straight Connector 195"/>
            <p:cNvCxnSpPr>
              <a:endCxn id="192" idx="4"/>
            </p:cNvCxnSpPr>
            <p:nvPr/>
          </p:nvCxnSpPr>
          <p:spPr bwMode="auto">
            <a:xfrm rot="5400000" flipH="1" flipV="1">
              <a:off x="5328920" y="2350770"/>
              <a:ext cx="571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8" name="Straight Connector 197"/>
            <p:cNvCxnSpPr>
              <a:endCxn id="189" idx="4"/>
            </p:cNvCxnSpPr>
            <p:nvPr/>
          </p:nvCxnSpPr>
          <p:spPr bwMode="auto">
            <a:xfrm rot="16200000" flipV="1">
              <a:off x="3736340" y="199263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9" name="Straight Connector 198"/>
            <p:cNvCxnSpPr>
              <a:endCxn id="189" idx="4"/>
            </p:cNvCxnSpPr>
            <p:nvPr/>
          </p:nvCxnSpPr>
          <p:spPr bwMode="auto">
            <a:xfrm rot="16200000" flipV="1">
              <a:off x="4033520" y="169545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0" name="Straight Connector 199"/>
            <p:cNvCxnSpPr>
              <a:endCxn id="189" idx="4"/>
            </p:cNvCxnSpPr>
            <p:nvPr/>
          </p:nvCxnSpPr>
          <p:spPr bwMode="auto">
            <a:xfrm rot="16200000" flipV="1">
              <a:off x="4353560" y="1375410"/>
              <a:ext cx="609600" cy="19126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2" name="Straight Connector 201"/>
            <p:cNvCxnSpPr>
              <a:endCxn id="190" idx="4"/>
            </p:cNvCxnSpPr>
            <p:nvPr/>
          </p:nvCxnSpPr>
          <p:spPr bwMode="auto">
            <a:xfrm rot="5400000" flipH="1" flipV="1">
              <a:off x="3751580" y="199263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3" name="Straight Connector 202"/>
            <p:cNvCxnSpPr>
              <a:endCxn id="190" idx="4"/>
            </p:cNvCxnSpPr>
            <p:nvPr/>
          </p:nvCxnSpPr>
          <p:spPr bwMode="auto">
            <a:xfrm rot="16200000" flipV="1">
              <a:off x="4368800" y="2030730"/>
              <a:ext cx="57912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4" name="Straight Connector 203"/>
            <p:cNvCxnSpPr>
              <a:endCxn id="190" idx="4"/>
            </p:cNvCxnSpPr>
            <p:nvPr/>
          </p:nvCxnSpPr>
          <p:spPr bwMode="auto">
            <a:xfrm rot="16200000" flipV="1">
              <a:off x="4688840" y="1710690"/>
              <a:ext cx="59436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6" name="Straight Connector 205"/>
            <p:cNvCxnSpPr>
              <a:endCxn id="191" idx="4"/>
            </p:cNvCxnSpPr>
            <p:nvPr/>
          </p:nvCxnSpPr>
          <p:spPr bwMode="auto">
            <a:xfrm rot="5400000" flipH="1" flipV="1">
              <a:off x="4056380" y="169545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7" name="Straight Connector 206"/>
            <p:cNvCxnSpPr>
              <a:endCxn id="191" idx="4"/>
            </p:cNvCxnSpPr>
            <p:nvPr/>
          </p:nvCxnSpPr>
          <p:spPr bwMode="auto">
            <a:xfrm rot="5400000" flipH="1" flipV="1">
              <a:off x="4376420" y="2030730"/>
              <a:ext cx="563880" cy="6019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8" name="Straight Connector 207"/>
            <p:cNvCxnSpPr>
              <a:endCxn id="191" idx="4"/>
            </p:cNvCxnSpPr>
            <p:nvPr/>
          </p:nvCxnSpPr>
          <p:spPr bwMode="auto">
            <a:xfrm rot="16200000" flipV="1">
              <a:off x="4993640" y="2015490"/>
              <a:ext cx="58674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0" name="Straight Connector 209"/>
            <p:cNvCxnSpPr>
              <a:endCxn id="192" idx="4"/>
            </p:cNvCxnSpPr>
            <p:nvPr/>
          </p:nvCxnSpPr>
          <p:spPr bwMode="auto">
            <a:xfrm rot="5400000" flipH="1" flipV="1">
              <a:off x="4391660" y="1375410"/>
              <a:ext cx="533400" cy="19126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1" name="Straight Connector 210"/>
            <p:cNvCxnSpPr>
              <a:endCxn id="192" idx="4"/>
            </p:cNvCxnSpPr>
            <p:nvPr/>
          </p:nvCxnSpPr>
          <p:spPr bwMode="auto">
            <a:xfrm rot="5400000" flipH="1" flipV="1">
              <a:off x="4711700" y="1710690"/>
              <a:ext cx="548640" cy="1257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2" name="Straight Connector 211"/>
            <p:cNvCxnSpPr>
              <a:endCxn id="192" idx="4"/>
            </p:cNvCxnSpPr>
            <p:nvPr/>
          </p:nvCxnSpPr>
          <p:spPr bwMode="auto">
            <a:xfrm rot="5400000" flipH="1" flipV="1">
              <a:off x="5008880" y="2015490"/>
              <a:ext cx="556260" cy="655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3" name="TextBox 212"/>
            <p:cNvSpPr txBox="1"/>
            <p:nvPr/>
          </p:nvSpPr>
          <p:spPr>
            <a:xfrm>
              <a:off x="502920" y="3474720"/>
              <a:ext cx="3017520" cy="400110"/>
            </a:xfrm>
            <a:prstGeom prst="rect">
              <a:avLst/>
            </a:prstGeom>
            <a:noFill/>
          </p:spPr>
          <p:txBody>
            <a:bodyPr wrap="square" rtlCol="0">
              <a:spAutoFit/>
            </a:bodyPr>
            <a:lstStyle/>
            <a:p>
              <a:r>
                <a:rPr lang="en-US" sz="2000" b="0" dirty="0" err="1" smtClean="0"/>
                <a:t>Convolutional</a:t>
              </a:r>
              <a:r>
                <a:rPr lang="en-US" sz="2000" b="0" dirty="0" smtClean="0"/>
                <a:t> layer</a:t>
              </a:r>
              <a:endParaRPr lang="en-US" sz="2000" b="0" dirty="0"/>
            </a:p>
          </p:txBody>
        </p:sp>
        <p:sp>
          <p:nvSpPr>
            <p:cNvPr id="214" name="TextBox 213"/>
            <p:cNvSpPr txBox="1"/>
            <p:nvPr/>
          </p:nvSpPr>
          <p:spPr>
            <a:xfrm>
              <a:off x="563880" y="4267200"/>
              <a:ext cx="3017520" cy="400110"/>
            </a:xfrm>
            <a:prstGeom prst="rect">
              <a:avLst/>
            </a:prstGeom>
            <a:noFill/>
          </p:spPr>
          <p:txBody>
            <a:bodyPr wrap="square" rtlCol="0">
              <a:spAutoFit/>
            </a:bodyPr>
            <a:lstStyle/>
            <a:p>
              <a:r>
                <a:rPr lang="en-US" sz="2000" b="0" dirty="0" smtClean="0"/>
                <a:t>Input layer</a:t>
              </a:r>
              <a:endParaRPr lang="en-US" sz="2000" b="0" dirty="0"/>
            </a:p>
          </p:txBody>
        </p:sp>
        <p:sp>
          <p:nvSpPr>
            <p:cNvPr id="215" name="TextBox 214"/>
            <p:cNvSpPr txBox="1"/>
            <p:nvPr/>
          </p:nvSpPr>
          <p:spPr>
            <a:xfrm>
              <a:off x="548640" y="2575560"/>
              <a:ext cx="3017520" cy="400110"/>
            </a:xfrm>
            <a:prstGeom prst="rect">
              <a:avLst/>
            </a:prstGeom>
            <a:noFill/>
          </p:spPr>
          <p:txBody>
            <a:bodyPr wrap="square" rtlCol="0">
              <a:spAutoFit/>
            </a:bodyPr>
            <a:lstStyle/>
            <a:p>
              <a:r>
                <a:rPr lang="en-US" sz="2000" b="0" dirty="0" smtClean="0"/>
                <a:t>Fully connected layer</a:t>
              </a:r>
              <a:endParaRPr lang="en-US" sz="2000" b="0" dirty="0"/>
            </a:p>
          </p:txBody>
        </p:sp>
        <p:sp>
          <p:nvSpPr>
            <p:cNvPr id="216" name="TextBox 215"/>
            <p:cNvSpPr txBox="1"/>
            <p:nvPr/>
          </p:nvSpPr>
          <p:spPr>
            <a:xfrm>
              <a:off x="563880" y="1676400"/>
              <a:ext cx="3017520" cy="400110"/>
            </a:xfrm>
            <a:prstGeom prst="rect">
              <a:avLst/>
            </a:prstGeom>
            <a:noFill/>
          </p:spPr>
          <p:txBody>
            <a:bodyPr wrap="square" rtlCol="0">
              <a:spAutoFit/>
            </a:bodyPr>
            <a:lstStyle/>
            <a:p>
              <a:r>
                <a:rPr lang="en-US" sz="2000" b="0" dirty="0" smtClean="0"/>
                <a:t>Fully connected layer</a:t>
              </a:r>
              <a:endParaRPr lang="en-US" sz="2000" b="0" dirty="0"/>
            </a:p>
          </p:txBody>
        </p:sp>
        <p:sp>
          <p:nvSpPr>
            <p:cNvPr id="217" name="TextBox 216"/>
            <p:cNvSpPr txBox="1"/>
            <p:nvPr/>
          </p:nvSpPr>
          <p:spPr>
            <a:xfrm>
              <a:off x="6233160" y="1722120"/>
              <a:ext cx="1630680" cy="400110"/>
            </a:xfrm>
            <a:prstGeom prst="rect">
              <a:avLst/>
            </a:prstGeom>
            <a:noFill/>
          </p:spPr>
          <p:txBody>
            <a:bodyPr wrap="square" rtlCol="0">
              <a:spAutoFit/>
            </a:bodyPr>
            <a:lstStyle/>
            <a:p>
              <a:r>
                <a:rPr lang="en-US" sz="2000" b="0" dirty="0" smtClean="0"/>
                <a:t>Label </a:t>
              </a:r>
              <a:r>
                <a:rPr lang="en-US" sz="2000" b="0" dirty="0" err="1" smtClean="0"/>
                <a:t>probs</a:t>
              </a:r>
              <a:endParaRPr lang="en-US" sz="2000" b="0" dirty="0"/>
            </a:p>
          </p:txBody>
        </p:sp>
        <p:sp>
          <p:nvSpPr>
            <p:cNvPr id="218" name="TextBox 217"/>
            <p:cNvSpPr txBox="1"/>
            <p:nvPr/>
          </p:nvSpPr>
          <p:spPr>
            <a:xfrm>
              <a:off x="6858000" y="3947160"/>
              <a:ext cx="1783080" cy="400110"/>
            </a:xfrm>
            <a:prstGeom prst="rect">
              <a:avLst/>
            </a:prstGeom>
            <a:noFill/>
          </p:spPr>
          <p:txBody>
            <a:bodyPr wrap="square" rtlCol="0">
              <a:spAutoFit/>
            </a:bodyPr>
            <a:lstStyle/>
            <a:p>
              <a:r>
                <a:rPr lang="en-US" sz="2000" b="0" dirty="0" smtClean="0"/>
                <a:t>Image pixels</a:t>
              </a:r>
              <a:endParaRPr lang="en-US" sz="2000" b="0" dirty="0"/>
            </a:p>
          </p:txBody>
        </p:sp>
        <p:sp>
          <p:nvSpPr>
            <p:cNvPr id="219" name="TextBox 218"/>
            <p:cNvSpPr txBox="1"/>
            <p:nvPr/>
          </p:nvSpPr>
          <p:spPr>
            <a:xfrm>
              <a:off x="6035040" y="2636520"/>
              <a:ext cx="2590800" cy="400110"/>
            </a:xfrm>
            <a:prstGeom prst="rect">
              <a:avLst/>
            </a:prstGeom>
            <a:noFill/>
          </p:spPr>
          <p:txBody>
            <a:bodyPr wrap="square" rtlCol="0">
              <a:spAutoFit/>
            </a:bodyPr>
            <a:lstStyle/>
            <a:p>
              <a:r>
                <a:rPr lang="en-US" sz="2000" b="0" dirty="0" smtClean="0"/>
                <a:t>Intermediate states</a:t>
              </a:r>
              <a:endParaRPr lang="en-US" sz="2000" b="0" dirty="0"/>
            </a:p>
          </p:txBody>
        </p:sp>
        <p:sp>
          <p:nvSpPr>
            <p:cNvPr id="220" name="TextBox 219"/>
            <p:cNvSpPr txBox="1"/>
            <p:nvPr/>
          </p:nvSpPr>
          <p:spPr>
            <a:xfrm>
              <a:off x="5943600" y="2194560"/>
              <a:ext cx="2590800" cy="400110"/>
            </a:xfrm>
            <a:prstGeom prst="rect">
              <a:avLst/>
            </a:prstGeom>
            <a:noFill/>
          </p:spPr>
          <p:txBody>
            <a:bodyPr wrap="square" rtlCol="0">
              <a:spAutoFit/>
            </a:bodyPr>
            <a:lstStyle/>
            <a:p>
              <a:r>
                <a:rPr lang="en-US" sz="2000" b="0" dirty="0" smtClean="0"/>
                <a:t>Connection weights</a:t>
              </a:r>
              <a:endParaRPr lang="en-US" sz="2000" b="0" dirty="0"/>
            </a:p>
          </p:txBody>
        </p:sp>
        <p:cxnSp>
          <p:nvCxnSpPr>
            <p:cNvPr id="222" name="Straight Arrow Connector 221"/>
            <p:cNvCxnSpPr>
              <a:stCxn id="220" idx="1"/>
            </p:cNvCxnSpPr>
            <p:nvPr/>
          </p:nvCxnSpPr>
          <p:spPr bwMode="auto">
            <a:xfrm rot="10800000" flipV="1">
              <a:off x="5638800" y="2394614"/>
              <a:ext cx="304800" cy="437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 machine with GPU device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6</a:t>
            </a:fld>
            <a:endParaRPr lang="en-US" altLang="en-US" sz="1600"/>
          </a:p>
        </p:txBody>
      </p:sp>
      <p:cxnSp>
        <p:nvCxnSpPr>
          <p:cNvPr id="10" name="Straight Connector 9"/>
          <p:cNvCxnSpPr/>
          <p:nvPr/>
        </p:nvCxnSpPr>
        <p:spPr bwMode="auto">
          <a:xfrm>
            <a:off x="474785" y="3323507"/>
            <a:ext cx="8546123" cy="1588"/>
          </a:xfrm>
          <a:prstGeom prst="line">
            <a:avLst/>
          </a:prstGeom>
          <a:solidFill>
            <a:schemeClr val="accent1"/>
          </a:solidFill>
          <a:ln w="50800" cap="flat" cmpd="sng" algn="ctr">
            <a:solidFill>
              <a:schemeClr val="tx1"/>
            </a:solidFill>
            <a:prstDash val="solid"/>
            <a:round/>
            <a:headEnd type="none" w="med" len="med"/>
            <a:tailEnd type="none" w="med" len="med"/>
          </a:ln>
          <a:effectLst/>
        </p:spPr>
      </p:cxnSp>
      <p:grpSp>
        <p:nvGrpSpPr>
          <p:cNvPr id="91" name="Group 90"/>
          <p:cNvGrpSpPr/>
          <p:nvPr/>
        </p:nvGrpSpPr>
        <p:grpSpPr>
          <a:xfrm>
            <a:off x="369277" y="1266054"/>
            <a:ext cx="8563793" cy="2041026"/>
            <a:chOff x="369277" y="1266054"/>
            <a:chExt cx="8563793" cy="2041026"/>
          </a:xfrm>
        </p:grpSpPr>
        <p:sp>
          <p:nvSpPr>
            <p:cNvPr id="14" name="矩形 64"/>
            <p:cNvSpPr/>
            <p:nvPr/>
          </p:nvSpPr>
          <p:spPr>
            <a:xfrm>
              <a:off x="369277" y="1266054"/>
              <a:ext cx="8563793" cy="1507626"/>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TextBox 14"/>
            <p:cNvSpPr txBox="1"/>
            <p:nvPr/>
          </p:nvSpPr>
          <p:spPr>
            <a:xfrm>
              <a:off x="710805" y="1518134"/>
              <a:ext cx="2435287" cy="830997"/>
            </a:xfrm>
            <a:prstGeom prst="rect">
              <a:avLst/>
            </a:prstGeom>
            <a:noFill/>
          </p:spPr>
          <p:txBody>
            <a:bodyPr wrap="square" rtlCol="0">
              <a:spAutoFit/>
            </a:bodyPr>
            <a:lstStyle/>
            <a:p>
              <a:pPr algn="ctr"/>
              <a:r>
                <a:rPr lang="en-US" altLang="zh-CN" sz="2400" b="0" dirty="0" smtClean="0"/>
                <a:t>DRAM</a:t>
              </a:r>
            </a:p>
            <a:p>
              <a:pPr algn="ctr"/>
              <a:r>
                <a:rPr lang="en-US" altLang="zh-CN" sz="2400" b="0" dirty="0" smtClean="0"/>
                <a:t>(CPU memory)</a:t>
              </a:r>
            </a:p>
          </p:txBody>
        </p:sp>
        <p:cxnSp>
          <p:nvCxnSpPr>
            <p:cNvPr id="71" name="Straight Connector 70"/>
            <p:cNvCxnSpPr/>
            <p:nvPr/>
          </p:nvCxnSpPr>
          <p:spPr bwMode="auto">
            <a:xfrm rot="16200000" flipH="1">
              <a:off x="5772287" y="3040732"/>
              <a:ext cx="532228" cy="46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8" name="Group 99"/>
          <p:cNvGrpSpPr/>
          <p:nvPr/>
        </p:nvGrpSpPr>
        <p:grpSpPr>
          <a:xfrm>
            <a:off x="4817787" y="3344733"/>
            <a:ext cx="4484478" cy="2721952"/>
            <a:chOff x="4817787" y="3344733"/>
            <a:chExt cx="4484478" cy="2721952"/>
          </a:xfrm>
        </p:grpSpPr>
        <p:grpSp>
          <p:nvGrpSpPr>
            <p:cNvPr id="9" name="Group 66"/>
            <p:cNvGrpSpPr/>
            <p:nvPr/>
          </p:nvGrpSpPr>
          <p:grpSpPr>
            <a:xfrm>
              <a:off x="4817787" y="3649382"/>
              <a:ext cx="4115200" cy="2417303"/>
              <a:chOff x="1783460" y="5385453"/>
              <a:chExt cx="4115200" cy="2417303"/>
            </a:xfrm>
          </p:grpSpPr>
          <p:sp>
            <p:nvSpPr>
              <p:cNvPr id="19" name="矩形 64"/>
              <p:cNvSpPr/>
              <p:nvPr/>
            </p:nvSpPr>
            <p:spPr>
              <a:xfrm>
                <a:off x="2165094" y="5868448"/>
                <a:ext cx="3733566" cy="193430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0" name="TextBox 19"/>
              <p:cNvSpPr txBox="1"/>
              <p:nvPr/>
            </p:nvSpPr>
            <p:spPr>
              <a:xfrm>
                <a:off x="1783460" y="5385453"/>
                <a:ext cx="2435287" cy="461665"/>
              </a:xfrm>
              <a:prstGeom prst="rect">
                <a:avLst/>
              </a:prstGeom>
              <a:noFill/>
            </p:spPr>
            <p:txBody>
              <a:bodyPr wrap="square" rtlCol="0">
                <a:spAutoFit/>
              </a:bodyPr>
              <a:lstStyle/>
              <a:p>
                <a:pPr algn="ctr"/>
                <a:r>
                  <a:rPr lang="en-US" altLang="zh-CN" sz="2400" b="0" dirty="0" smtClean="0"/>
                  <a:t>GPU device</a:t>
                </a:r>
              </a:p>
            </p:txBody>
          </p:sp>
        </p:grpSp>
        <p:grpSp>
          <p:nvGrpSpPr>
            <p:cNvPr id="11" name="Group 66"/>
            <p:cNvGrpSpPr/>
            <p:nvPr/>
          </p:nvGrpSpPr>
          <p:grpSpPr>
            <a:xfrm>
              <a:off x="6866978" y="4671636"/>
              <a:ext cx="2435287" cy="1216854"/>
              <a:chOff x="1951097" y="6267030"/>
              <a:chExt cx="2435287" cy="1216854"/>
            </a:xfrm>
          </p:grpSpPr>
          <p:sp>
            <p:nvSpPr>
              <p:cNvPr id="24" name="矩形 64"/>
              <p:cNvSpPr/>
              <p:nvPr/>
            </p:nvSpPr>
            <p:spPr>
              <a:xfrm>
                <a:off x="2439648" y="6272891"/>
                <a:ext cx="1471950" cy="1210993"/>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5" name="TextBox 24"/>
              <p:cNvSpPr txBox="1"/>
              <p:nvPr/>
            </p:nvSpPr>
            <p:spPr>
              <a:xfrm>
                <a:off x="1951097" y="6267030"/>
                <a:ext cx="2435287" cy="1200329"/>
              </a:xfrm>
              <a:prstGeom prst="rect">
                <a:avLst/>
              </a:prstGeom>
              <a:noFill/>
            </p:spPr>
            <p:txBody>
              <a:bodyPr wrap="square" rtlCol="0">
                <a:spAutoFit/>
              </a:bodyPr>
              <a:lstStyle/>
              <a:p>
                <a:pPr algn="ctr"/>
                <a:r>
                  <a:rPr lang="en-US" altLang="zh-CN" sz="2400" b="0" dirty="0" smtClean="0"/>
                  <a:t>GPU</a:t>
                </a:r>
              </a:p>
              <a:p>
                <a:pPr algn="ctr"/>
                <a:r>
                  <a:rPr lang="en-US" altLang="zh-CN" sz="2400" b="0" dirty="0" smtClean="0"/>
                  <a:t>memory</a:t>
                </a:r>
              </a:p>
              <a:p>
                <a:pPr algn="ctr"/>
                <a:r>
                  <a:rPr lang="en-US" altLang="zh-CN" sz="2400" b="0" dirty="0" smtClean="0"/>
                  <a:t>(a few GB)</a:t>
                </a:r>
              </a:p>
            </p:txBody>
          </p:sp>
        </p:grpSp>
        <p:sp>
          <p:nvSpPr>
            <p:cNvPr id="27" name="Rectangle 26"/>
            <p:cNvSpPr/>
            <p:nvPr/>
          </p:nvSpPr>
          <p:spPr bwMode="auto">
            <a:xfrm>
              <a:off x="539660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8" name="Rectangle 27"/>
            <p:cNvSpPr/>
            <p:nvPr/>
          </p:nvSpPr>
          <p:spPr bwMode="auto">
            <a:xfrm>
              <a:off x="563028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5863964" y="45653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609764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6" name="Rectangle 35"/>
            <p:cNvSpPr/>
            <p:nvPr/>
          </p:nvSpPr>
          <p:spPr bwMode="auto">
            <a:xfrm>
              <a:off x="633640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6570084" y="45704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8" name="Rectangle 37"/>
            <p:cNvSpPr/>
            <p:nvPr/>
          </p:nvSpPr>
          <p:spPr bwMode="auto">
            <a:xfrm>
              <a:off x="539660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9" name="Rectangle 38"/>
            <p:cNvSpPr/>
            <p:nvPr/>
          </p:nvSpPr>
          <p:spPr bwMode="auto">
            <a:xfrm>
              <a:off x="563028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5863964" y="48041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609764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633640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570084" y="48091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539660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563028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5863964" y="50428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609764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633640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6570084" y="50479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539660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1" name="Rectangle 50"/>
            <p:cNvSpPr/>
            <p:nvPr/>
          </p:nvSpPr>
          <p:spPr bwMode="auto">
            <a:xfrm>
              <a:off x="563028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5863964" y="52816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609764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4" name="Rectangle 53"/>
            <p:cNvSpPr/>
            <p:nvPr/>
          </p:nvSpPr>
          <p:spPr bwMode="auto">
            <a:xfrm>
              <a:off x="633640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6570084" y="52867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539852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7" name="Rectangle 56"/>
            <p:cNvSpPr/>
            <p:nvPr/>
          </p:nvSpPr>
          <p:spPr bwMode="auto">
            <a:xfrm>
              <a:off x="563220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8" name="Rectangle 57"/>
            <p:cNvSpPr/>
            <p:nvPr/>
          </p:nvSpPr>
          <p:spPr bwMode="auto">
            <a:xfrm>
              <a:off x="5865889" y="55193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609956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633832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1" name="Rectangle 60"/>
            <p:cNvSpPr/>
            <p:nvPr/>
          </p:nvSpPr>
          <p:spPr bwMode="auto">
            <a:xfrm>
              <a:off x="6572009" y="55244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2" name="Rectangle 61"/>
            <p:cNvSpPr/>
            <p:nvPr/>
          </p:nvSpPr>
          <p:spPr bwMode="auto">
            <a:xfrm>
              <a:off x="539852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3" name="Rectangle 62"/>
            <p:cNvSpPr/>
            <p:nvPr/>
          </p:nvSpPr>
          <p:spPr bwMode="auto">
            <a:xfrm>
              <a:off x="563220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4" name="Rectangle 63"/>
            <p:cNvSpPr/>
            <p:nvPr/>
          </p:nvSpPr>
          <p:spPr bwMode="auto">
            <a:xfrm>
              <a:off x="5865889" y="57581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609956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6" name="Rectangle 65"/>
            <p:cNvSpPr/>
            <p:nvPr/>
          </p:nvSpPr>
          <p:spPr bwMode="auto">
            <a:xfrm>
              <a:off x="633832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6572009" y="57632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8" name="Left-Right Arrow 67"/>
            <p:cNvSpPr/>
            <p:nvPr/>
          </p:nvSpPr>
          <p:spPr bwMode="auto">
            <a:xfrm>
              <a:off x="6852609" y="5155801"/>
              <a:ext cx="396240" cy="228600"/>
            </a:xfrm>
            <a:prstGeom prst="leftRightArrow">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73" name="Straight Connector 72"/>
            <p:cNvCxnSpPr/>
            <p:nvPr/>
          </p:nvCxnSpPr>
          <p:spPr bwMode="auto">
            <a:xfrm rot="16200000" flipH="1">
              <a:off x="6959405" y="3741562"/>
              <a:ext cx="79365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5" name="TextBox 74"/>
            <p:cNvSpPr txBox="1"/>
            <p:nvPr/>
          </p:nvSpPr>
          <p:spPr>
            <a:xfrm>
              <a:off x="4829479" y="4115962"/>
              <a:ext cx="2435287" cy="461665"/>
            </a:xfrm>
            <a:prstGeom prst="rect">
              <a:avLst/>
            </a:prstGeom>
            <a:noFill/>
          </p:spPr>
          <p:txBody>
            <a:bodyPr wrap="square" rtlCol="0">
              <a:spAutoFit/>
            </a:bodyPr>
            <a:lstStyle/>
            <a:p>
              <a:pPr algn="ctr"/>
              <a:r>
                <a:rPr lang="en-US" altLang="zh-CN" sz="2400" b="0" dirty="0" smtClean="0"/>
                <a:t>GPU cores</a:t>
              </a:r>
            </a:p>
          </p:txBody>
        </p:sp>
      </p:grpSp>
      <p:grpSp>
        <p:nvGrpSpPr>
          <p:cNvPr id="13" name="Group 93"/>
          <p:cNvGrpSpPr/>
          <p:nvPr/>
        </p:nvGrpSpPr>
        <p:grpSpPr>
          <a:xfrm>
            <a:off x="1023450" y="3331697"/>
            <a:ext cx="2537277" cy="1999720"/>
            <a:chOff x="-66820" y="3331697"/>
            <a:chExt cx="2537277" cy="1999720"/>
          </a:xfrm>
        </p:grpSpPr>
        <p:sp>
          <p:nvSpPr>
            <p:cNvPr id="83" name="Rectangle 82"/>
            <p:cNvSpPr/>
            <p:nvPr/>
          </p:nvSpPr>
          <p:spPr bwMode="auto">
            <a:xfrm>
              <a:off x="513077" y="3713872"/>
              <a:ext cx="1201606" cy="781931"/>
            </a:xfrm>
            <a:prstGeom prst="rect">
              <a:avLst/>
            </a:prstGeom>
            <a:solidFill>
              <a:srgbClr val="CC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84" name="TextBox 83"/>
            <p:cNvSpPr txBox="1"/>
            <p:nvPr/>
          </p:nvSpPr>
          <p:spPr>
            <a:xfrm>
              <a:off x="-66820" y="3858063"/>
              <a:ext cx="2435287" cy="461665"/>
            </a:xfrm>
            <a:prstGeom prst="rect">
              <a:avLst/>
            </a:prstGeom>
            <a:noFill/>
          </p:spPr>
          <p:txBody>
            <a:bodyPr wrap="square" rtlCol="0">
              <a:spAutoFit/>
            </a:bodyPr>
            <a:lstStyle/>
            <a:p>
              <a:pPr algn="ctr"/>
              <a:r>
                <a:rPr lang="en-US" altLang="zh-CN" sz="2400" b="0" dirty="0" smtClean="0"/>
                <a:t>NIC</a:t>
              </a:r>
            </a:p>
          </p:txBody>
        </p:sp>
        <p:cxnSp>
          <p:nvCxnSpPr>
            <p:cNvPr id="85" name="Straight Connector 84"/>
            <p:cNvCxnSpPr/>
            <p:nvPr/>
          </p:nvCxnSpPr>
          <p:spPr bwMode="auto">
            <a:xfrm rot="16200000" flipH="1">
              <a:off x="918690" y="3529817"/>
              <a:ext cx="396239"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rot="5400000">
              <a:off x="968531" y="4686690"/>
              <a:ext cx="33331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8" name="TextBox 87"/>
            <p:cNvSpPr txBox="1"/>
            <p:nvPr/>
          </p:nvSpPr>
          <p:spPr>
            <a:xfrm>
              <a:off x="35170" y="4869752"/>
              <a:ext cx="2435287" cy="461665"/>
            </a:xfrm>
            <a:prstGeom prst="rect">
              <a:avLst/>
            </a:prstGeom>
            <a:noFill/>
          </p:spPr>
          <p:txBody>
            <a:bodyPr wrap="square" rtlCol="0">
              <a:spAutoFit/>
            </a:bodyPr>
            <a:lstStyle/>
            <a:p>
              <a:pPr algn="ctr"/>
              <a:r>
                <a:rPr lang="en-US" altLang="zh-CN" sz="2400" b="0" dirty="0" smtClean="0"/>
                <a:t>Network</a:t>
              </a:r>
            </a:p>
          </p:txBody>
        </p:sp>
      </p:grpSp>
      <p:grpSp>
        <p:nvGrpSpPr>
          <p:cNvPr id="16" name="Group 95"/>
          <p:cNvGrpSpPr/>
          <p:nvPr/>
        </p:nvGrpSpPr>
        <p:grpSpPr>
          <a:xfrm>
            <a:off x="2636888" y="3337559"/>
            <a:ext cx="2435287" cy="1410059"/>
            <a:chOff x="2285188" y="3337559"/>
            <a:chExt cx="2435287" cy="1410059"/>
          </a:xfrm>
        </p:grpSpPr>
        <p:sp>
          <p:nvSpPr>
            <p:cNvPr id="77" name="Rectangle 76"/>
            <p:cNvSpPr/>
            <p:nvPr/>
          </p:nvSpPr>
          <p:spPr bwMode="auto">
            <a:xfrm>
              <a:off x="2778435" y="3672839"/>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
          <p:nvSpPr>
            <p:cNvPr id="79" name="Rectangle 78"/>
            <p:cNvSpPr/>
            <p:nvPr/>
          </p:nvSpPr>
          <p:spPr bwMode="auto">
            <a:xfrm>
              <a:off x="3949571" y="3666977"/>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80" name="TextBox 79"/>
            <p:cNvSpPr txBox="1"/>
            <p:nvPr/>
          </p:nvSpPr>
          <p:spPr>
            <a:xfrm>
              <a:off x="2285188" y="4285953"/>
              <a:ext cx="2435287" cy="461665"/>
            </a:xfrm>
            <a:prstGeom prst="rect">
              <a:avLst/>
            </a:prstGeom>
            <a:noFill/>
          </p:spPr>
          <p:txBody>
            <a:bodyPr wrap="square" rtlCol="0">
              <a:spAutoFit/>
            </a:bodyPr>
            <a:lstStyle/>
            <a:p>
              <a:pPr algn="ctr"/>
              <a:r>
                <a:rPr lang="en-US" altLang="zh-CN" sz="2400" b="0" dirty="0" smtClean="0"/>
                <a:t>CPU cores</a:t>
              </a:r>
            </a:p>
          </p:txBody>
        </p:sp>
        <p:cxnSp>
          <p:nvCxnSpPr>
            <p:cNvPr id="81" name="Straight Connector 80"/>
            <p:cNvCxnSpPr/>
            <p:nvPr/>
          </p:nvCxnSpPr>
          <p:spPr bwMode="auto">
            <a:xfrm rot="16200000" flipH="1">
              <a:off x="2903220" y="3497580"/>
              <a:ext cx="3200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rot="5400000">
              <a:off x="4074970" y="3495850"/>
              <a:ext cx="320041" cy="346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0" name="TextBox 89"/>
            <p:cNvSpPr txBox="1"/>
            <p:nvPr/>
          </p:nvSpPr>
          <p:spPr>
            <a:xfrm>
              <a:off x="3368040" y="3596640"/>
              <a:ext cx="579120" cy="584775"/>
            </a:xfrm>
            <a:prstGeom prst="rect">
              <a:avLst/>
            </a:prstGeom>
            <a:noFill/>
          </p:spPr>
          <p:txBody>
            <a:bodyPr wrap="square" rtlCol="0">
              <a:spAutoFit/>
            </a:bodyPr>
            <a:lstStyle/>
            <a:p>
              <a:r>
                <a:rPr lang="en-US" dirty="0" smtClean="0"/>
                <a:t>...</a:t>
              </a:r>
              <a:endParaRPr lang="en-US" dirty="0"/>
            </a:p>
          </p:txBody>
        </p:sp>
      </p:grpSp>
      <p:grpSp>
        <p:nvGrpSpPr>
          <p:cNvPr id="86" name="Group 85"/>
          <p:cNvGrpSpPr/>
          <p:nvPr/>
        </p:nvGrpSpPr>
        <p:grpSpPr>
          <a:xfrm>
            <a:off x="-334109" y="3361003"/>
            <a:ext cx="2435287" cy="2600181"/>
            <a:chOff x="-334109" y="3361003"/>
            <a:chExt cx="2435287" cy="2600181"/>
          </a:xfrm>
        </p:grpSpPr>
        <p:sp>
          <p:nvSpPr>
            <p:cNvPr id="95" name="Can 94"/>
            <p:cNvSpPr/>
            <p:nvPr/>
          </p:nvSpPr>
          <p:spPr bwMode="auto">
            <a:xfrm>
              <a:off x="263770" y="4466492"/>
              <a:ext cx="1195754" cy="1494692"/>
            </a:xfrm>
            <a:prstGeom prst="can">
              <a:avLst/>
            </a:prstGeom>
            <a:solidFill>
              <a:srgbClr val="CC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97" name="Straight Connector 96"/>
            <p:cNvCxnSpPr/>
            <p:nvPr/>
          </p:nvCxnSpPr>
          <p:spPr bwMode="auto">
            <a:xfrm rot="16200000" flipH="1">
              <a:off x="399969" y="3913747"/>
              <a:ext cx="110548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9" name="TextBox 98"/>
            <p:cNvSpPr txBox="1"/>
            <p:nvPr/>
          </p:nvSpPr>
          <p:spPr>
            <a:xfrm>
              <a:off x="-334109" y="4811137"/>
              <a:ext cx="2435287" cy="830997"/>
            </a:xfrm>
            <a:prstGeom prst="rect">
              <a:avLst/>
            </a:prstGeom>
            <a:noFill/>
          </p:spPr>
          <p:txBody>
            <a:bodyPr wrap="square" rtlCol="0">
              <a:spAutoFit/>
            </a:bodyPr>
            <a:lstStyle/>
            <a:p>
              <a:pPr algn="ctr"/>
              <a:r>
                <a:rPr lang="en-US" altLang="zh-CN" sz="2400" b="0" dirty="0" smtClean="0"/>
                <a:t>Local</a:t>
              </a:r>
            </a:p>
            <a:p>
              <a:pPr algn="ctr"/>
              <a:r>
                <a:rPr lang="en-US" altLang="zh-CN" sz="2400" b="0" dirty="0" smtClean="0"/>
                <a:t>storage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 machine with GPU device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7</a:t>
            </a:fld>
            <a:endParaRPr lang="en-US" altLang="en-US" sz="1600"/>
          </a:p>
        </p:txBody>
      </p:sp>
      <p:cxnSp>
        <p:nvCxnSpPr>
          <p:cNvPr id="10" name="Straight Connector 9"/>
          <p:cNvCxnSpPr/>
          <p:nvPr/>
        </p:nvCxnSpPr>
        <p:spPr bwMode="auto">
          <a:xfrm>
            <a:off x="474785" y="3323507"/>
            <a:ext cx="8546123" cy="1588"/>
          </a:xfrm>
          <a:prstGeom prst="line">
            <a:avLst/>
          </a:prstGeom>
          <a:solidFill>
            <a:schemeClr val="accent1"/>
          </a:solidFill>
          <a:ln w="50800" cap="flat" cmpd="sng" algn="ctr">
            <a:solidFill>
              <a:schemeClr val="tx1"/>
            </a:solidFill>
            <a:prstDash val="solid"/>
            <a:round/>
            <a:headEnd type="none" w="med" len="med"/>
            <a:tailEnd type="none" w="med" len="med"/>
          </a:ln>
          <a:effectLst/>
        </p:spPr>
      </p:cxnSp>
      <p:grpSp>
        <p:nvGrpSpPr>
          <p:cNvPr id="2" name="Group 51"/>
          <p:cNvGrpSpPr/>
          <p:nvPr/>
        </p:nvGrpSpPr>
        <p:grpSpPr>
          <a:xfrm>
            <a:off x="369277" y="1259574"/>
            <a:ext cx="8563793" cy="1514106"/>
            <a:chOff x="1771739" y="4572000"/>
            <a:chExt cx="8563793" cy="1514106"/>
          </a:xfrm>
        </p:grpSpPr>
        <p:sp>
          <p:nvSpPr>
            <p:cNvPr id="12" name="矩形 3"/>
            <p:cNvSpPr/>
            <p:nvPr/>
          </p:nvSpPr>
          <p:spPr>
            <a:xfrm>
              <a:off x="7421881" y="4572000"/>
              <a:ext cx="1493520" cy="47244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grpSp>
          <p:nvGrpSpPr>
            <p:cNvPr id="3" name="Group 66"/>
            <p:cNvGrpSpPr/>
            <p:nvPr/>
          </p:nvGrpSpPr>
          <p:grpSpPr>
            <a:xfrm>
              <a:off x="1771739" y="4578480"/>
              <a:ext cx="8563793" cy="1507626"/>
              <a:chOff x="-3262542" y="5269360"/>
              <a:chExt cx="8563793" cy="1507626"/>
            </a:xfrm>
          </p:grpSpPr>
          <p:sp>
            <p:nvSpPr>
              <p:cNvPr id="14" name="矩形 64"/>
              <p:cNvSpPr/>
              <p:nvPr/>
            </p:nvSpPr>
            <p:spPr>
              <a:xfrm>
                <a:off x="-3262542" y="5269360"/>
                <a:ext cx="8563793" cy="1507626"/>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TextBox 14"/>
              <p:cNvSpPr txBox="1"/>
              <p:nvPr/>
            </p:nvSpPr>
            <p:spPr>
              <a:xfrm>
                <a:off x="-2921014" y="5521440"/>
                <a:ext cx="2435287" cy="830997"/>
              </a:xfrm>
              <a:prstGeom prst="rect">
                <a:avLst/>
              </a:prstGeom>
              <a:noFill/>
            </p:spPr>
            <p:txBody>
              <a:bodyPr wrap="square" rtlCol="0">
                <a:spAutoFit/>
              </a:bodyPr>
              <a:lstStyle/>
              <a:p>
                <a:pPr algn="ctr"/>
                <a:r>
                  <a:rPr lang="en-US" altLang="zh-CN" sz="2400" b="0" dirty="0" smtClean="0"/>
                  <a:t>DRAM</a:t>
                </a:r>
              </a:p>
              <a:p>
                <a:pPr algn="ctr"/>
                <a:r>
                  <a:rPr lang="en-US" altLang="zh-CN" sz="2400" b="0" dirty="0" smtClean="0"/>
                  <a:t>(CPU memory)</a:t>
                </a:r>
              </a:p>
            </p:txBody>
          </p:sp>
        </p:grpSp>
      </p:grpSp>
      <p:cxnSp>
        <p:nvCxnSpPr>
          <p:cNvPr id="71" name="Straight Connector 70"/>
          <p:cNvCxnSpPr/>
          <p:nvPr/>
        </p:nvCxnSpPr>
        <p:spPr bwMode="auto">
          <a:xfrm rot="16200000" flipH="1">
            <a:off x="5772287" y="3040732"/>
            <a:ext cx="532228" cy="46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8" name="Group 99"/>
          <p:cNvGrpSpPr/>
          <p:nvPr/>
        </p:nvGrpSpPr>
        <p:grpSpPr>
          <a:xfrm>
            <a:off x="4817787" y="3344733"/>
            <a:ext cx="4484478" cy="2721952"/>
            <a:chOff x="4817787" y="3344733"/>
            <a:chExt cx="4484478" cy="2721952"/>
          </a:xfrm>
        </p:grpSpPr>
        <p:grpSp>
          <p:nvGrpSpPr>
            <p:cNvPr id="9" name="Group 66"/>
            <p:cNvGrpSpPr/>
            <p:nvPr/>
          </p:nvGrpSpPr>
          <p:grpSpPr>
            <a:xfrm>
              <a:off x="4817787" y="3649382"/>
              <a:ext cx="4115200" cy="2417303"/>
              <a:chOff x="1783460" y="5385453"/>
              <a:chExt cx="4115200" cy="2417303"/>
            </a:xfrm>
          </p:grpSpPr>
          <p:sp>
            <p:nvSpPr>
              <p:cNvPr id="19" name="矩形 64"/>
              <p:cNvSpPr/>
              <p:nvPr/>
            </p:nvSpPr>
            <p:spPr>
              <a:xfrm>
                <a:off x="2165094" y="5868448"/>
                <a:ext cx="3733566" cy="193430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0" name="TextBox 19"/>
              <p:cNvSpPr txBox="1"/>
              <p:nvPr/>
            </p:nvSpPr>
            <p:spPr>
              <a:xfrm>
                <a:off x="1783460" y="5385453"/>
                <a:ext cx="2435287" cy="461665"/>
              </a:xfrm>
              <a:prstGeom prst="rect">
                <a:avLst/>
              </a:prstGeom>
              <a:noFill/>
            </p:spPr>
            <p:txBody>
              <a:bodyPr wrap="square" rtlCol="0">
                <a:spAutoFit/>
              </a:bodyPr>
              <a:lstStyle/>
              <a:p>
                <a:pPr algn="ctr"/>
                <a:r>
                  <a:rPr lang="en-US" altLang="zh-CN" sz="2400" b="0" dirty="0" smtClean="0"/>
                  <a:t>GPU device</a:t>
                </a:r>
              </a:p>
            </p:txBody>
          </p:sp>
        </p:grpSp>
        <p:grpSp>
          <p:nvGrpSpPr>
            <p:cNvPr id="11" name="Group 66"/>
            <p:cNvGrpSpPr/>
            <p:nvPr/>
          </p:nvGrpSpPr>
          <p:grpSpPr>
            <a:xfrm>
              <a:off x="6866978" y="4671636"/>
              <a:ext cx="2435287" cy="1216854"/>
              <a:chOff x="1951097" y="6267030"/>
              <a:chExt cx="2435287" cy="1216854"/>
            </a:xfrm>
          </p:grpSpPr>
          <p:sp>
            <p:nvSpPr>
              <p:cNvPr id="24" name="矩形 64"/>
              <p:cNvSpPr/>
              <p:nvPr/>
            </p:nvSpPr>
            <p:spPr>
              <a:xfrm>
                <a:off x="2439648" y="6272891"/>
                <a:ext cx="1471950" cy="1210993"/>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5" name="TextBox 24"/>
              <p:cNvSpPr txBox="1"/>
              <p:nvPr/>
            </p:nvSpPr>
            <p:spPr>
              <a:xfrm>
                <a:off x="1951097" y="6267030"/>
                <a:ext cx="2435287" cy="1200329"/>
              </a:xfrm>
              <a:prstGeom prst="rect">
                <a:avLst/>
              </a:prstGeom>
              <a:noFill/>
            </p:spPr>
            <p:txBody>
              <a:bodyPr wrap="square" rtlCol="0">
                <a:spAutoFit/>
              </a:bodyPr>
              <a:lstStyle/>
              <a:p>
                <a:pPr algn="ctr"/>
                <a:r>
                  <a:rPr lang="en-US" altLang="zh-CN" sz="2400" b="0" dirty="0" smtClean="0"/>
                  <a:t>GPU</a:t>
                </a:r>
              </a:p>
              <a:p>
                <a:pPr algn="ctr"/>
                <a:r>
                  <a:rPr lang="en-US" altLang="zh-CN" sz="2400" b="0" dirty="0" smtClean="0"/>
                  <a:t>memory</a:t>
                </a:r>
              </a:p>
              <a:p>
                <a:pPr algn="ctr"/>
                <a:r>
                  <a:rPr lang="en-US" altLang="zh-CN" sz="2400" b="0" dirty="0" smtClean="0"/>
                  <a:t>(a few GB)</a:t>
                </a:r>
              </a:p>
            </p:txBody>
          </p:sp>
        </p:grpSp>
        <p:sp>
          <p:nvSpPr>
            <p:cNvPr id="27" name="Rectangle 26"/>
            <p:cNvSpPr/>
            <p:nvPr/>
          </p:nvSpPr>
          <p:spPr bwMode="auto">
            <a:xfrm>
              <a:off x="539660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8" name="Rectangle 27"/>
            <p:cNvSpPr/>
            <p:nvPr/>
          </p:nvSpPr>
          <p:spPr bwMode="auto">
            <a:xfrm>
              <a:off x="563028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5863964" y="45653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609764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6" name="Rectangle 35"/>
            <p:cNvSpPr/>
            <p:nvPr/>
          </p:nvSpPr>
          <p:spPr bwMode="auto">
            <a:xfrm>
              <a:off x="633640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6570084" y="45704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8" name="Rectangle 37"/>
            <p:cNvSpPr/>
            <p:nvPr/>
          </p:nvSpPr>
          <p:spPr bwMode="auto">
            <a:xfrm>
              <a:off x="539660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9" name="Rectangle 38"/>
            <p:cNvSpPr/>
            <p:nvPr/>
          </p:nvSpPr>
          <p:spPr bwMode="auto">
            <a:xfrm>
              <a:off x="563028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5863964" y="48041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609764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633640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570084" y="48091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539660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563028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5863964" y="50428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609764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633640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6570084" y="50479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539660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1" name="Rectangle 50"/>
            <p:cNvSpPr/>
            <p:nvPr/>
          </p:nvSpPr>
          <p:spPr bwMode="auto">
            <a:xfrm>
              <a:off x="563028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5863964" y="52816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609764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4" name="Rectangle 53"/>
            <p:cNvSpPr/>
            <p:nvPr/>
          </p:nvSpPr>
          <p:spPr bwMode="auto">
            <a:xfrm>
              <a:off x="633640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6570084" y="52867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539852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7" name="Rectangle 56"/>
            <p:cNvSpPr/>
            <p:nvPr/>
          </p:nvSpPr>
          <p:spPr bwMode="auto">
            <a:xfrm>
              <a:off x="563220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8" name="Rectangle 57"/>
            <p:cNvSpPr/>
            <p:nvPr/>
          </p:nvSpPr>
          <p:spPr bwMode="auto">
            <a:xfrm>
              <a:off x="5865889" y="55193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609956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633832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1" name="Rectangle 60"/>
            <p:cNvSpPr/>
            <p:nvPr/>
          </p:nvSpPr>
          <p:spPr bwMode="auto">
            <a:xfrm>
              <a:off x="6572009" y="55244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2" name="Rectangle 61"/>
            <p:cNvSpPr/>
            <p:nvPr/>
          </p:nvSpPr>
          <p:spPr bwMode="auto">
            <a:xfrm>
              <a:off x="539852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3" name="Rectangle 62"/>
            <p:cNvSpPr/>
            <p:nvPr/>
          </p:nvSpPr>
          <p:spPr bwMode="auto">
            <a:xfrm>
              <a:off x="563220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4" name="Rectangle 63"/>
            <p:cNvSpPr/>
            <p:nvPr/>
          </p:nvSpPr>
          <p:spPr bwMode="auto">
            <a:xfrm>
              <a:off x="5865889" y="57581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609956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6" name="Rectangle 65"/>
            <p:cNvSpPr/>
            <p:nvPr/>
          </p:nvSpPr>
          <p:spPr bwMode="auto">
            <a:xfrm>
              <a:off x="633832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6572009" y="57632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8" name="Left-Right Arrow 67"/>
            <p:cNvSpPr/>
            <p:nvPr/>
          </p:nvSpPr>
          <p:spPr bwMode="auto">
            <a:xfrm>
              <a:off x="6852609" y="5155801"/>
              <a:ext cx="396240" cy="228600"/>
            </a:xfrm>
            <a:prstGeom prst="leftRightArrow">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73" name="Straight Connector 72"/>
            <p:cNvCxnSpPr/>
            <p:nvPr/>
          </p:nvCxnSpPr>
          <p:spPr bwMode="auto">
            <a:xfrm rot="16200000" flipH="1">
              <a:off x="6959405" y="3741562"/>
              <a:ext cx="79365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5" name="TextBox 74"/>
            <p:cNvSpPr txBox="1"/>
            <p:nvPr/>
          </p:nvSpPr>
          <p:spPr>
            <a:xfrm>
              <a:off x="4829479" y="4115962"/>
              <a:ext cx="2435287" cy="461665"/>
            </a:xfrm>
            <a:prstGeom prst="rect">
              <a:avLst/>
            </a:prstGeom>
            <a:noFill/>
          </p:spPr>
          <p:txBody>
            <a:bodyPr wrap="square" rtlCol="0">
              <a:spAutoFit/>
            </a:bodyPr>
            <a:lstStyle/>
            <a:p>
              <a:pPr algn="ctr"/>
              <a:r>
                <a:rPr lang="en-US" altLang="zh-CN" sz="2400" b="0" dirty="0" smtClean="0"/>
                <a:t>GPU cores</a:t>
              </a:r>
            </a:p>
          </p:txBody>
        </p:sp>
      </p:grpSp>
      <p:grpSp>
        <p:nvGrpSpPr>
          <p:cNvPr id="13" name="Group 93"/>
          <p:cNvGrpSpPr/>
          <p:nvPr/>
        </p:nvGrpSpPr>
        <p:grpSpPr>
          <a:xfrm>
            <a:off x="1023450" y="3331697"/>
            <a:ext cx="2537277" cy="1999720"/>
            <a:chOff x="-66820" y="3331697"/>
            <a:chExt cx="2537277" cy="1999720"/>
          </a:xfrm>
        </p:grpSpPr>
        <p:sp>
          <p:nvSpPr>
            <p:cNvPr id="83" name="Rectangle 82"/>
            <p:cNvSpPr/>
            <p:nvPr/>
          </p:nvSpPr>
          <p:spPr bwMode="auto">
            <a:xfrm>
              <a:off x="513077" y="3713872"/>
              <a:ext cx="1201606" cy="781931"/>
            </a:xfrm>
            <a:prstGeom prst="rect">
              <a:avLst/>
            </a:prstGeom>
            <a:solidFill>
              <a:srgbClr val="CC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84" name="TextBox 83"/>
            <p:cNvSpPr txBox="1"/>
            <p:nvPr/>
          </p:nvSpPr>
          <p:spPr>
            <a:xfrm>
              <a:off x="-66820" y="3858063"/>
              <a:ext cx="2435287" cy="461665"/>
            </a:xfrm>
            <a:prstGeom prst="rect">
              <a:avLst/>
            </a:prstGeom>
            <a:noFill/>
          </p:spPr>
          <p:txBody>
            <a:bodyPr wrap="square" rtlCol="0">
              <a:spAutoFit/>
            </a:bodyPr>
            <a:lstStyle/>
            <a:p>
              <a:pPr algn="ctr"/>
              <a:r>
                <a:rPr lang="en-US" altLang="zh-CN" sz="2400" b="0" dirty="0" smtClean="0"/>
                <a:t>NIC</a:t>
              </a:r>
            </a:p>
          </p:txBody>
        </p:sp>
        <p:cxnSp>
          <p:nvCxnSpPr>
            <p:cNvPr id="85" name="Straight Connector 84"/>
            <p:cNvCxnSpPr/>
            <p:nvPr/>
          </p:nvCxnSpPr>
          <p:spPr bwMode="auto">
            <a:xfrm rot="16200000" flipH="1">
              <a:off x="918690" y="3529817"/>
              <a:ext cx="396239"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rot="5400000">
              <a:off x="968531" y="4686690"/>
              <a:ext cx="33331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8" name="TextBox 87"/>
            <p:cNvSpPr txBox="1"/>
            <p:nvPr/>
          </p:nvSpPr>
          <p:spPr>
            <a:xfrm>
              <a:off x="35170" y="4869752"/>
              <a:ext cx="2435287" cy="461665"/>
            </a:xfrm>
            <a:prstGeom prst="rect">
              <a:avLst/>
            </a:prstGeom>
            <a:noFill/>
          </p:spPr>
          <p:txBody>
            <a:bodyPr wrap="square" rtlCol="0">
              <a:spAutoFit/>
            </a:bodyPr>
            <a:lstStyle/>
            <a:p>
              <a:pPr algn="ctr"/>
              <a:r>
                <a:rPr lang="en-US" altLang="zh-CN" sz="2400" b="0" dirty="0" smtClean="0"/>
                <a:t>Network</a:t>
              </a:r>
            </a:p>
          </p:txBody>
        </p:sp>
      </p:grpSp>
      <p:grpSp>
        <p:nvGrpSpPr>
          <p:cNvPr id="16" name="Group 95"/>
          <p:cNvGrpSpPr/>
          <p:nvPr/>
        </p:nvGrpSpPr>
        <p:grpSpPr>
          <a:xfrm>
            <a:off x="2636888" y="3337559"/>
            <a:ext cx="2435287" cy="1410059"/>
            <a:chOff x="2285188" y="3337559"/>
            <a:chExt cx="2435287" cy="1410059"/>
          </a:xfrm>
        </p:grpSpPr>
        <p:sp>
          <p:nvSpPr>
            <p:cNvPr id="77" name="Rectangle 76"/>
            <p:cNvSpPr/>
            <p:nvPr/>
          </p:nvSpPr>
          <p:spPr bwMode="auto">
            <a:xfrm>
              <a:off x="2778435" y="3672839"/>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
          <p:nvSpPr>
            <p:cNvPr id="79" name="Rectangle 78"/>
            <p:cNvSpPr/>
            <p:nvPr/>
          </p:nvSpPr>
          <p:spPr bwMode="auto">
            <a:xfrm>
              <a:off x="3949571" y="3666977"/>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80" name="TextBox 79"/>
            <p:cNvSpPr txBox="1"/>
            <p:nvPr/>
          </p:nvSpPr>
          <p:spPr>
            <a:xfrm>
              <a:off x="2285188" y="4285953"/>
              <a:ext cx="2435287" cy="461665"/>
            </a:xfrm>
            <a:prstGeom prst="rect">
              <a:avLst/>
            </a:prstGeom>
            <a:noFill/>
          </p:spPr>
          <p:txBody>
            <a:bodyPr wrap="square" rtlCol="0">
              <a:spAutoFit/>
            </a:bodyPr>
            <a:lstStyle/>
            <a:p>
              <a:pPr algn="ctr"/>
              <a:r>
                <a:rPr lang="en-US" altLang="zh-CN" sz="2400" b="0" dirty="0" smtClean="0"/>
                <a:t>CPU cores</a:t>
              </a:r>
            </a:p>
          </p:txBody>
        </p:sp>
        <p:cxnSp>
          <p:nvCxnSpPr>
            <p:cNvPr id="81" name="Straight Connector 80"/>
            <p:cNvCxnSpPr/>
            <p:nvPr/>
          </p:nvCxnSpPr>
          <p:spPr bwMode="auto">
            <a:xfrm rot="16200000" flipH="1">
              <a:off x="2903220" y="3497580"/>
              <a:ext cx="3200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rot="5400000">
              <a:off x="4074970" y="3495850"/>
              <a:ext cx="320041" cy="346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0" name="TextBox 89"/>
            <p:cNvSpPr txBox="1"/>
            <p:nvPr/>
          </p:nvSpPr>
          <p:spPr>
            <a:xfrm>
              <a:off x="3368040" y="3596640"/>
              <a:ext cx="579120" cy="584775"/>
            </a:xfrm>
            <a:prstGeom prst="rect">
              <a:avLst/>
            </a:prstGeom>
            <a:noFill/>
          </p:spPr>
          <p:txBody>
            <a:bodyPr wrap="square" rtlCol="0">
              <a:spAutoFit/>
            </a:bodyPr>
            <a:lstStyle/>
            <a:p>
              <a:r>
                <a:rPr lang="en-US" dirty="0" smtClean="0"/>
                <a:t>...</a:t>
              </a:r>
              <a:endParaRPr lang="en-US" dirty="0"/>
            </a:p>
          </p:txBody>
        </p:sp>
      </p:grpSp>
      <p:sp>
        <p:nvSpPr>
          <p:cNvPr id="95" name="Can 94"/>
          <p:cNvSpPr/>
          <p:nvPr/>
        </p:nvSpPr>
        <p:spPr bwMode="auto">
          <a:xfrm>
            <a:off x="263770" y="4466492"/>
            <a:ext cx="1195754" cy="1494692"/>
          </a:xfrm>
          <a:prstGeom prst="can">
            <a:avLst/>
          </a:prstGeom>
          <a:solidFill>
            <a:srgbClr val="CC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97" name="Straight Connector 96"/>
          <p:cNvCxnSpPr/>
          <p:nvPr/>
        </p:nvCxnSpPr>
        <p:spPr bwMode="auto">
          <a:xfrm rot="16200000" flipH="1">
            <a:off x="399969" y="3913747"/>
            <a:ext cx="110548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9" name="TextBox 98"/>
          <p:cNvSpPr txBox="1"/>
          <p:nvPr/>
        </p:nvSpPr>
        <p:spPr>
          <a:xfrm>
            <a:off x="-334109" y="4811137"/>
            <a:ext cx="2435287" cy="830997"/>
          </a:xfrm>
          <a:prstGeom prst="rect">
            <a:avLst/>
          </a:prstGeom>
          <a:noFill/>
        </p:spPr>
        <p:txBody>
          <a:bodyPr wrap="square" rtlCol="0">
            <a:spAutoFit/>
          </a:bodyPr>
          <a:lstStyle/>
          <a:p>
            <a:pPr algn="ctr"/>
            <a:r>
              <a:rPr lang="en-US" altLang="zh-CN" sz="2400" b="0" dirty="0" smtClean="0"/>
              <a:t>Local</a:t>
            </a:r>
          </a:p>
          <a:p>
            <a:pPr algn="ctr"/>
            <a:r>
              <a:rPr lang="en-US" altLang="zh-CN" sz="2400" b="0" dirty="0" smtClean="0"/>
              <a:t>storage</a:t>
            </a:r>
          </a:p>
        </p:txBody>
      </p:sp>
      <p:sp>
        <p:nvSpPr>
          <p:cNvPr id="78" name="TextBox 77"/>
          <p:cNvSpPr txBox="1"/>
          <p:nvPr/>
        </p:nvSpPr>
        <p:spPr>
          <a:xfrm>
            <a:off x="3727937" y="1617785"/>
            <a:ext cx="5416063" cy="830997"/>
          </a:xfrm>
          <a:prstGeom prst="rect">
            <a:avLst/>
          </a:prstGeom>
          <a:solidFill>
            <a:schemeClr val="bg1"/>
          </a:solidFill>
        </p:spPr>
        <p:txBody>
          <a:bodyPr wrap="square" rtlCol="0">
            <a:spAutoFit/>
          </a:bodyPr>
          <a:lstStyle/>
          <a:p>
            <a:r>
              <a:rPr lang="en-US" sz="2400" dirty="0" smtClean="0">
                <a:solidFill>
                  <a:srgbClr val="C00000"/>
                </a:solidFill>
              </a:rPr>
              <a:t>- Large number of small cores</a:t>
            </a:r>
          </a:p>
          <a:p>
            <a:r>
              <a:rPr lang="en-US" sz="2400" dirty="0" smtClean="0">
                <a:solidFill>
                  <a:srgbClr val="C00000"/>
                </a:solidFill>
              </a:rPr>
              <a:t>  - Single instruction, multiple data</a:t>
            </a:r>
          </a:p>
        </p:txBody>
      </p:sp>
      <p:cxnSp>
        <p:nvCxnSpPr>
          <p:cNvPr id="89" name="Straight Arrow Connector 88"/>
          <p:cNvCxnSpPr/>
          <p:nvPr/>
        </p:nvCxnSpPr>
        <p:spPr bwMode="auto">
          <a:xfrm rot="5400000">
            <a:off x="5987563" y="3367454"/>
            <a:ext cx="2198076" cy="211014"/>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 machine with GPU device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8</a:t>
            </a:fld>
            <a:endParaRPr lang="en-US" altLang="en-US" sz="1600"/>
          </a:p>
        </p:txBody>
      </p:sp>
      <p:cxnSp>
        <p:nvCxnSpPr>
          <p:cNvPr id="10" name="Straight Connector 9"/>
          <p:cNvCxnSpPr/>
          <p:nvPr/>
        </p:nvCxnSpPr>
        <p:spPr bwMode="auto">
          <a:xfrm>
            <a:off x="474785" y="3323507"/>
            <a:ext cx="8546123" cy="1588"/>
          </a:xfrm>
          <a:prstGeom prst="line">
            <a:avLst/>
          </a:prstGeom>
          <a:solidFill>
            <a:schemeClr val="accent1"/>
          </a:solidFill>
          <a:ln w="50800" cap="flat" cmpd="sng" algn="ctr">
            <a:solidFill>
              <a:schemeClr val="tx1"/>
            </a:solidFill>
            <a:prstDash val="solid"/>
            <a:round/>
            <a:headEnd type="none" w="med" len="med"/>
            <a:tailEnd type="none" w="med" len="med"/>
          </a:ln>
          <a:effectLst/>
        </p:spPr>
      </p:cxnSp>
      <p:grpSp>
        <p:nvGrpSpPr>
          <p:cNvPr id="2" name="Group 51"/>
          <p:cNvGrpSpPr/>
          <p:nvPr/>
        </p:nvGrpSpPr>
        <p:grpSpPr>
          <a:xfrm>
            <a:off x="369277" y="1259574"/>
            <a:ext cx="8563793" cy="1514106"/>
            <a:chOff x="1771739" y="4572000"/>
            <a:chExt cx="8563793" cy="1514106"/>
          </a:xfrm>
        </p:grpSpPr>
        <p:sp>
          <p:nvSpPr>
            <p:cNvPr id="12" name="矩形 3"/>
            <p:cNvSpPr/>
            <p:nvPr/>
          </p:nvSpPr>
          <p:spPr>
            <a:xfrm>
              <a:off x="7421881" y="4572000"/>
              <a:ext cx="1493520" cy="47244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grpSp>
          <p:nvGrpSpPr>
            <p:cNvPr id="3" name="Group 66"/>
            <p:cNvGrpSpPr/>
            <p:nvPr/>
          </p:nvGrpSpPr>
          <p:grpSpPr>
            <a:xfrm>
              <a:off x="1771739" y="4578480"/>
              <a:ext cx="8563793" cy="1507626"/>
              <a:chOff x="-3262542" y="5269360"/>
              <a:chExt cx="8563793" cy="1507626"/>
            </a:xfrm>
          </p:grpSpPr>
          <p:sp>
            <p:nvSpPr>
              <p:cNvPr id="14" name="矩形 64"/>
              <p:cNvSpPr/>
              <p:nvPr/>
            </p:nvSpPr>
            <p:spPr>
              <a:xfrm>
                <a:off x="-3262542" y="5269360"/>
                <a:ext cx="8563793" cy="1507626"/>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TextBox 14"/>
              <p:cNvSpPr txBox="1"/>
              <p:nvPr/>
            </p:nvSpPr>
            <p:spPr>
              <a:xfrm>
                <a:off x="-2921014" y="5521440"/>
                <a:ext cx="2435287" cy="830997"/>
              </a:xfrm>
              <a:prstGeom prst="rect">
                <a:avLst/>
              </a:prstGeom>
              <a:noFill/>
            </p:spPr>
            <p:txBody>
              <a:bodyPr wrap="square" rtlCol="0">
                <a:spAutoFit/>
              </a:bodyPr>
              <a:lstStyle/>
              <a:p>
                <a:pPr algn="ctr"/>
                <a:r>
                  <a:rPr lang="en-US" altLang="zh-CN" sz="2400" b="0" dirty="0" smtClean="0"/>
                  <a:t>DRAM</a:t>
                </a:r>
              </a:p>
              <a:p>
                <a:pPr algn="ctr"/>
                <a:r>
                  <a:rPr lang="en-US" altLang="zh-CN" sz="2400" b="0" dirty="0" smtClean="0"/>
                  <a:t>(CPU memory)</a:t>
                </a:r>
              </a:p>
            </p:txBody>
          </p:sp>
        </p:grpSp>
      </p:grpSp>
      <p:cxnSp>
        <p:nvCxnSpPr>
          <p:cNvPr id="71" name="Straight Connector 70"/>
          <p:cNvCxnSpPr/>
          <p:nvPr/>
        </p:nvCxnSpPr>
        <p:spPr bwMode="auto">
          <a:xfrm rot="16200000" flipH="1">
            <a:off x="5772287" y="3040732"/>
            <a:ext cx="532228" cy="46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8" name="Group 99"/>
          <p:cNvGrpSpPr/>
          <p:nvPr/>
        </p:nvGrpSpPr>
        <p:grpSpPr>
          <a:xfrm>
            <a:off x="4817787" y="3344733"/>
            <a:ext cx="4484478" cy="2721952"/>
            <a:chOff x="4817787" y="3344733"/>
            <a:chExt cx="4484478" cy="2721952"/>
          </a:xfrm>
        </p:grpSpPr>
        <p:grpSp>
          <p:nvGrpSpPr>
            <p:cNvPr id="9" name="Group 66"/>
            <p:cNvGrpSpPr/>
            <p:nvPr/>
          </p:nvGrpSpPr>
          <p:grpSpPr>
            <a:xfrm>
              <a:off x="4817787" y="3649382"/>
              <a:ext cx="4115200" cy="2417303"/>
              <a:chOff x="1783460" y="5385453"/>
              <a:chExt cx="4115200" cy="2417303"/>
            </a:xfrm>
          </p:grpSpPr>
          <p:sp>
            <p:nvSpPr>
              <p:cNvPr id="19" name="矩形 64"/>
              <p:cNvSpPr/>
              <p:nvPr/>
            </p:nvSpPr>
            <p:spPr>
              <a:xfrm>
                <a:off x="2165094" y="5868448"/>
                <a:ext cx="3733566" cy="193430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0" name="TextBox 19"/>
              <p:cNvSpPr txBox="1"/>
              <p:nvPr/>
            </p:nvSpPr>
            <p:spPr>
              <a:xfrm>
                <a:off x="1783460" y="5385453"/>
                <a:ext cx="2435287" cy="461665"/>
              </a:xfrm>
              <a:prstGeom prst="rect">
                <a:avLst/>
              </a:prstGeom>
              <a:noFill/>
            </p:spPr>
            <p:txBody>
              <a:bodyPr wrap="square" rtlCol="0">
                <a:spAutoFit/>
              </a:bodyPr>
              <a:lstStyle/>
              <a:p>
                <a:pPr algn="ctr"/>
                <a:r>
                  <a:rPr lang="en-US" altLang="zh-CN" sz="2400" b="0" dirty="0" smtClean="0"/>
                  <a:t>GPU device</a:t>
                </a:r>
              </a:p>
            </p:txBody>
          </p:sp>
        </p:grpSp>
        <p:grpSp>
          <p:nvGrpSpPr>
            <p:cNvPr id="11" name="Group 66"/>
            <p:cNvGrpSpPr/>
            <p:nvPr/>
          </p:nvGrpSpPr>
          <p:grpSpPr>
            <a:xfrm>
              <a:off x="6866978" y="4671636"/>
              <a:ext cx="2435287" cy="1216854"/>
              <a:chOff x="1951097" y="6267030"/>
              <a:chExt cx="2435287" cy="1216854"/>
            </a:xfrm>
          </p:grpSpPr>
          <p:sp>
            <p:nvSpPr>
              <p:cNvPr id="24" name="矩形 64"/>
              <p:cNvSpPr/>
              <p:nvPr/>
            </p:nvSpPr>
            <p:spPr>
              <a:xfrm>
                <a:off x="2439648" y="6272891"/>
                <a:ext cx="1471950" cy="1210993"/>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5" name="TextBox 24"/>
              <p:cNvSpPr txBox="1"/>
              <p:nvPr/>
            </p:nvSpPr>
            <p:spPr>
              <a:xfrm>
                <a:off x="1951097" y="6267030"/>
                <a:ext cx="2435287" cy="1200329"/>
              </a:xfrm>
              <a:prstGeom prst="rect">
                <a:avLst/>
              </a:prstGeom>
              <a:noFill/>
            </p:spPr>
            <p:txBody>
              <a:bodyPr wrap="square" rtlCol="0">
                <a:spAutoFit/>
              </a:bodyPr>
              <a:lstStyle/>
              <a:p>
                <a:pPr algn="ctr"/>
                <a:r>
                  <a:rPr lang="en-US" altLang="zh-CN" sz="2400" b="0" dirty="0" smtClean="0"/>
                  <a:t>GPU</a:t>
                </a:r>
              </a:p>
              <a:p>
                <a:pPr algn="ctr"/>
                <a:r>
                  <a:rPr lang="en-US" altLang="zh-CN" sz="2400" b="0" dirty="0" smtClean="0"/>
                  <a:t>memory</a:t>
                </a:r>
              </a:p>
              <a:p>
                <a:pPr algn="ctr"/>
                <a:r>
                  <a:rPr lang="en-US" altLang="zh-CN" sz="2400" b="0" dirty="0" smtClean="0"/>
                  <a:t>(a few GB)</a:t>
                </a:r>
              </a:p>
            </p:txBody>
          </p:sp>
        </p:grpSp>
        <p:sp>
          <p:nvSpPr>
            <p:cNvPr id="27" name="Rectangle 26"/>
            <p:cNvSpPr/>
            <p:nvPr/>
          </p:nvSpPr>
          <p:spPr bwMode="auto">
            <a:xfrm>
              <a:off x="539660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8" name="Rectangle 27"/>
            <p:cNvSpPr/>
            <p:nvPr/>
          </p:nvSpPr>
          <p:spPr bwMode="auto">
            <a:xfrm>
              <a:off x="563028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5863964" y="45653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609764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6" name="Rectangle 35"/>
            <p:cNvSpPr/>
            <p:nvPr/>
          </p:nvSpPr>
          <p:spPr bwMode="auto">
            <a:xfrm>
              <a:off x="6336404" y="45755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6570084" y="45704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8" name="Rectangle 37"/>
            <p:cNvSpPr/>
            <p:nvPr/>
          </p:nvSpPr>
          <p:spPr bwMode="auto">
            <a:xfrm>
              <a:off x="539660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9" name="Rectangle 38"/>
            <p:cNvSpPr/>
            <p:nvPr/>
          </p:nvSpPr>
          <p:spPr bwMode="auto">
            <a:xfrm>
              <a:off x="563028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5863964" y="48041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609764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6336404" y="48142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570084" y="48091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539660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563028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5863964" y="50428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609764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6336404" y="50530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6570084" y="50479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539660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1" name="Rectangle 50"/>
            <p:cNvSpPr/>
            <p:nvPr/>
          </p:nvSpPr>
          <p:spPr bwMode="auto">
            <a:xfrm>
              <a:off x="563028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5863964" y="52816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609764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4" name="Rectangle 53"/>
            <p:cNvSpPr/>
            <p:nvPr/>
          </p:nvSpPr>
          <p:spPr bwMode="auto">
            <a:xfrm>
              <a:off x="6336404" y="52917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6570084" y="52867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539852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7" name="Rectangle 56"/>
            <p:cNvSpPr/>
            <p:nvPr/>
          </p:nvSpPr>
          <p:spPr bwMode="auto">
            <a:xfrm>
              <a:off x="563220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8" name="Rectangle 57"/>
            <p:cNvSpPr/>
            <p:nvPr/>
          </p:nvSpPr>
          <p:spPr bwMode="auto">
            <a:xfrm>
              <a:off x="5865889" y="551936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609956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6338329" y="55295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1" name="Rectangle 60"/>
            <p:cNvSpPr/>
            <p:nvPr/>
          </p:nvSpPr>
          <p:spPr bwMode="auto">
            <a:xfrm>
              <a:off x="6572009" y="552444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2" name="Rectangle 61"/>
            <p:cNvSpPr/>
            <p:nvPr/>
          </p:nvSpPr>
          <p:spPr bwMode="auto">
            <a:xfrm>
              <a:off x="539852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3" name="Rectangle 62"/>
            <p:cNvSpPr/>
            <p:nvPr/>
          </p:nvSpPr>
          <p:spPr bwMode="auto">
            <a:xfrm>
              <a:off x="563220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4" name="Rectangle 63"/>
            <p:cNvSpPr/>
            <p:nvPr/>
          </p:nvSpPr>
          <p:spPr bwMode="auto">
            <a:xfrm>
              <a:off x="5865889" y="575812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609956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6" name="Rectangle 65"/>
            <p:cNvSpPr/>
            <p:nvPr/>
          </p:nvSpPr>
          <p:spPr bwMode="auto">
            <a:xfrm>
              <a:off x="6338329" y="576828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6572009" y="5763209"/>
              <a:ext cx="191086" cy="193430"/>
            </a:xfrm>
            <a:prstGeom prst="rect">
              <a:avLst/>
            </a:prstGeom>
            <a:solidFill>
              <a:srgbClr val="FF7C8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8" name="Left-Right Arrow 67"/>
            <p:cNvSpPr/>
            <p:nvPr/>
          </p:nvSpPr>
          <p:spPr bwMode="auto">
            <a:xfrm>
              <a:off x="6852609" y="5155801"/>
              <a:ext cx="396240" cy="228600"/>
            </a:xfrm>
            <a:prstGeom prst="leftRightArrow">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73" name="Straight Connector 72"/>
            <p:cNvCxnSpPr/>
            <p:nvPr/>
          </p:nvCxnSpPr>
          <p:spPr bwMode="auto">
            <a:xfrm rot="16200000" flipH="1">
              <a:off x="6959405" y="3741562"/>
              <a:ext cx="79365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5" name="TextBox 74"/>
            <p:cNvSpPr txBox="1"/>
            <p:nvPr/>
          </p:nvSpPr>
          <p:spPr>
            <a:xfrm>
              <a:off x="4829479" y="4115962"/>
              <a:ext cx="2435287" cy="461665"/>
            </a:xfrm>
            <a:prstGeom prst="rect">
              <a:avLst/>
            </a:prstGeom>
            <a:noFill/>
          </p:spPr>
          <p:txBody>
            <a:bodyPr wrap="square" rtlCol="0">
              <a:spAutoFit/>
            </a:bodyPr>
            <a:lstStyle/>
            <a:p>
              <a:pPr algn="ctr"/>
              <a:r>
                <a:rPr lang="en-US" altLang="zh-CN" sz="2400" b="0" dirty="0" smtClean="0"/>
                <a:t>GPU cores</a:t>
              </a:r>
            </a:p>
          </p:txBody>
        </p:sp>
      </p:grpSp>
      <p:grpSp>
        <p:nvGrpSpPr>
          <p:cNvPr id="13" name="Group 93"/>
          <p:cNvGrpSpPr/>
          <p:nvPr/>
        </p:nvGrpSpPr>
        <p:grpSpPr>
          <a:xfrm>
            <a:off x="1023450" y="3331697"/>
            <a:ext cx="2537277" cy="1999720"/>
            <a:chOff x="-66820" y="3331697"/>
            <a:chExt cx="2537277" cy="1999720"/>
          </a:xfrm>
        </p:grpSpPr>
        <p:sp>
          <p:nvSpPr>
            <p:cNvPr id="83" name="Rectangle 82"/>
            <p:cNvSpPr/>
            <p:nvPr/>
          </p:nvSpPr>
          <p:spPr bwMode="auto">
            <a:xfrm>
              <a:off x="513077" y="3713872"/>
              <a:ext cx="1201606" cy="781931"/>
            </a:xfrm>
            <a:prstGeom prst="rect">
              <a:avLst/>
            </a:prstGeom>
            <a:solidFill>
              <a:srgbClr val="CCFF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84" name="TextBox 83"/>
            <p:cNvSpPr txBox="1"/>
            <p:nvPr/>
          </p:nvSpPr>
          <p:spPr>
            <a:xfrm>
              <a:off x="-66820" y="3858063"/>
              <a:ext cx="2435287" cy="461665"/>
            </a:xfrm>
            <a:prstGeom prst="rect">
              <a:avLst/>
            </a:prstGeom>
            <a:noFill/>
          </p:spPr>
          <p:txBody>
            <a:bodyPr wrap="square" rtlCol="0">
              <a:spAutoFit/>
            </a:bodyPr>
            <a:lstStyle/>
            <a:p>
              <a:pPr algn="ctr"/>
              <a:r>
                <a:rPr lang="en-US" altLang="zh-CN" sz="2400" b="0" dirty="0" smtClean="0"/>
                <a:t>NIC</a:t>
              </a:r>
            </a:p>
          </p:txBody>
        </p:sp>
        <p:cxnSp>
          <p:nvCxnSpPr>
            <p:cNvPr id="85" name="Straight Connector 84"/>
            <p:cNvCxnSpPr/>
            <p:nvPr/>
          </p:nvCxnSpPr>
          <p:spPr bwMode="auto">
            <a:xfrm rot="16200000" flipH="1">
              <a:off x="918690" y="3529817"/>
              <a:ext cx="396239"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rot="5400000">
              <a:off x="968531" y="4686690"/>
              <a:ext cx="33331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8" name="TextBox 87"/>
            <p:cNvSpPr txBox="1"/>
            <p:nvPr/>
          </p:nvSpPr>
          <p:spPr>
            <a:xfrm>
              <a:off x="35170" y="4869752"/>
              <a:ext cx="2435287" cy="461665"/>
            </a:xfrm>
            <a:prstGeom prst="rect">
              <a:avLst/>
            </a:prstGeom>
            <a:noFill/>
          </p:spPr>
          <p:txBody>
            <a:bodyPr wrap="square" rtlCol="0">
              <a:spAutoFit/>
            </a:bodyPr>
            <a:lstStyle/>
            <a:p>
              <a:pPr algn="ctr"/>
              <a:r>
                <a:rPr lang="en-US" altLang="zh-CN" sz="2400" b="0" dirty="0" smtClean="0"/>
                <a:t>Network</a:t>
              </a:r>
            </a:p>
          </p:txBody>
        </p:sp>
      </p:grpSp>
      <p:grpSp>
        <p:nvGrpSpPr>
          <p:cNvPr id="16" name="Group 95"/>
          <p:cNvGrpSpPr/>
          <p:nvPr/>
        </p:nvGrpSpPr>
        <p:grpSpPr>
          <a:xfrm>
            <a:off x="2636888" y="3337559"/>
            <a:ext cx="2435287" cy="1410059"/>
            <a:chOff x="2285188" y="3337559"/>
            <a:chExt cx="2435287" cy="1410059"/>
          </a:xfrm>
        </p:grpSpPr>
        <p:sp>
          <p:nvSpPr>
            <p:cNvPr id="77" name="Rectangle 76"/>
            <p:cNvSpPr/>
            <p:nvPr/>
          </p:nvSpPr>
          <p:spPr bwMode="auto">
            <a:xfrm>
              <a:off x="2778435" y="3672839"/>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charset="0"/>
              </a:endParaRPr>
            </a:p>
          </p:txBody>
        </p:sp>
        <p:sp>
          <p:nvSpPr>
            <p:cNvPr id="79" name="Rectangle 78"/>
            <p:cNvSpPr/>
            <p:nvPr/>
          </p:nvSpPr>
          <p:spPr bwMode="auto">
            <a:xfrm>
              <a:off x="3949571" y="3666977"/>
              <a:ext cx="580293" cy="600221"/>
            </a:xfrm>
            <a:prstGeom prst="rect">
              <a:avLst/>
            </a:prstGeom>
            <a:solidFill>
              <a:srgbClr val="FF7C8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80" name="TextBox 79"/>
            <p:cNvSpPr txBox="1"/>
            <p:nvPr/>
          </p:nvSpPr>
          <p:spPr>
            <a:xfrm>
              <a:off x="2285188" y="4285953"/>
              <a:ext cx="2435287" cy="461665"/>
            </a:xfrm>
            <a:prstGeom prst="rect">
              <a:avLst/>
            </a:prstGeom>
            <a:noFill/>
          </p:spPr>
          <p:txBody>
            <a:bodyPr wrap="square" rtlCol="0">
              <a:spAutoFit/>
            </a:bodyPr>
            <a:lstStyle/>
            <a:p>
              <a:pPr algn="ctr"/>
              <a:r>
                <a:rPr lang="en-US" altLang="zh-CN" sz="2400" b="0" dirty="0" smtClean="0"/>
                <a:t>CPU cores</a:t>
              </a:r>
            </a:p>
          </p:txBody>
        </p:sp>
        <p:cxnSp>
          <p:nvCxnSpPr>
            <p:cNvPr id="81" name="Straight Connector 80"/>
            <p:cNvCxnSpPr/>
            <p:nvPr/>
          </p:nvCxnSpPr>
          <p:spPr bwMode="auto">
            <a:xfrm rot="16200000" flipH="1">
              <a:off x="2903220" y="3497580"/>
              <a:ext cx="3200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rot="5400000">
              <a:off x="4074970" y="3495850"/>
              <a:ext cx="320041" cy="346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0" name="TextBox 89"/>
            <p:cNvSpPr txBox="1"/>
            <p:nvPr/>
          </p:nvSpPr>
          <p:spPr>
            <a:xfrm>
              <a:off x="3368040" y="3596640"/>
              <a:ext cx="579120" cy="584775"/>
            </a:xfrm>
            <a:prstGeom prst="rect">
              <a:avLst/>
            </a:prstGeom>
            <a:noFill/>
          </p:spPr>
          <p:txBody>
            <a:bodyPr wrap="square" rtlCol="0">
              <a:spAutoFit/>
            </a:bodyPr>
            <a:lstStyle/>
            <a:p>
              <a:r>
                <a:rPr lang="en-US" dirty="0" smtClean="0"/>
                <a:t>...</a:t>
              </a:r>
              <a:endParaRPr lang="en-US" dirty="0"/>
            </a:p>
          </p:txBody>
        </p:sp>
      </p:grpSp>
      <p:sp>
        <p:nvSpPr>
          <p:cNvPr id="95" name="Can 94"/>
          <p:cNvSpPr/>
          <p:nvPr/>
        </p:nvSpPr>
        <p:spPr bwMode="auto">
          <a:xfrm>
            <a:off x="263770" y="4466492"/>
            <a:ext cx="1195754" cy="1494692"/>
          </a:xfrm>
          <a:prstGeom prst="can">
            <a:avLst/>
          </a:prstGeom>
          <a:solidFill>
            <a:srgbClr val="CC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97" name="Straight Connector 96"/>
          <p:cNvCxnSpPr/>
          <p:nvPr/>
        </p:nvCxnSpPr>
        <p:spPr bwMode="auto">
          <a:xfrm rot="16200000" flipH="1">
            <a:off x="399969" y="3913747"/>
            <a:ext cx="110548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9" name="TextBox 98"/>
          <p:cNvSpPr txBox="1"/>
          <p:nvPr/>
        </p:nvSpPr>
        <p:spPr>
          <a:xfrm>
            <a:off x="-334109" y="4811137"/>
            <a:ext cx="2435287" cy="830997"/>
          </a:xfrm>
          <a:prstGeom prst="rect">
            <a:avLst/>
          </a:prstGeom>
          <a:noFill/>
        </p:spPr>
        <p:txBody>
          <a:bodyPr wrap="square" rtlCol="0">
            <a:spAutoFit/>
          </a:bodyPr>
          <a:lstStyle/>
          <a:p>
            <a:pPr algn="ctr"/>
            <a:r>
              <a:rPr lang="en-US" altLang="zh-CN" sz="2400" b="0" dirty="0" smtClean="0"/>
              <a:t>Local</a:t>
            </a:r>
          </a:p>
          <a:p>
            <a:pPr algn="ctr"/>
            <a:r>
              <a:rPr lang="en-US" altLang="zh-CN" sz="2400" b="0" dirty="0" smtClean="0"/>
              <a:t>storage</a:t>
            </a:r>
          </a:p>
        </p:txBody>
      </p:sp>
      <p:sp>
        <p:nvSpPr>
          <p:cNvPr id="78" name="TextBox 77"/>
          <p:cNvSpPr txBox="1"/>
          <p:nvPr/>
        </p:nvSpPr>
        <p:spPr>
          <a:xfrm>
            <a:off x="3305909" y="1652948"/>
            <a:ext cx="5838092" cy="769441"/>
          </a:xfrm>
          <a:prstGeom prst="rect">
            <a:avLst/>
          </a:prstGeom>
          <a:solidFill>
            <a:schemeClr val="bg1"/>
          </a:solidFill>
        </p:spPr>
        <p:txBody>
          <a:bodyPr wrap="square" rtlCol="0">
            <a:spAutoFit/>
          </a:bodyPr>
          <a:lstStyle/>
          <a:p>
            <a:r>
              <a:rPr lang="en-US" sz="2400" dirty="0" smtClean="0">
                <a:solidFill>
                  <a:srgbClr val="C00000"/>
                </a:solidFill>
              </a:rPr>
              <a:t>- Small GPU memory</a:t>
            </a:r>
          </a:p>
          <a:p>
            <a:r>
              <a:rPr lang="en-US" sz="2000" dirty="0" smtClean="0">
                <a:solidFill>
                  <a:srgbClr val="C00000"/>
                </a:solidFill>
              </a:rPr>
              <a:t>   - Expensive to copy between GPU/CPU </a:t>
            </a:r>
            <a:r>
              <a:rPr lang="en-US" sz="2000" dirty="0" err="1" smtClean="0">
                <a:solidFill>
                  <a:srgbClr val="C00000"/>
                </a:solidFill>
              </a:rPr>
              <a:t>mem</a:t>
            </a:r>
            <a:endParaRPr lang="en-US" sz="2000" dirty="0" smtClean="0">
              <a:solidFill>
                <a:srgbClr val="C00000"/>
              </a:solidFill>
            </a:endParaRPr>
          </a:p>
        </p:txBody>
      </p:sp>
      <p:cxnSp>
        <p:nvCxnSpPr>
          <p:cNvPr id="89" name="Straight Arrow Connector 88"/>
          <p:cNvCxnSpPr/>
          <p:nvPr/>
        </p:nvCxnSpPr>
        <p:spPr bwMode="auto">
          <a:xfrm rot="16200000" flipH="1">
            <a:off x="6453554" y="3130061"/>
            <a:ext cx="2233246" cy="756139"/>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GPU machine learning</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15</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9</a:t>
            </a:fld>
            <a:endParaRPr lang="en-US" altLang="en-US" sz="1600"/>
          </a:p>
        </p:txBody>
      </p:sp>
      <p:sp>
        <p:nvSpPr>
          <p:cNvPr id="26" name="矩形 3"/>
          <p:cNvSpPr/>
          <p:nvPr/>
        </p:nvSpPr>
        <p:spPr>
          <a:xfrm>
            <a:off x="5615289" y="3531383"/>
            <a:ext cx="2579077" cy="1745153"/>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27" name="矩形 3"/>
          <p:cNvSpPr/>
          <p:nvPr/>
        </p:nvSpPr>
        <p:spPr>
          <a:xfrm>
            <a:off x="457135" y="1406764"/>
            <a:ext cx="4818185" cy="386391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grpSp>
        <p:nvGrpSpPr>
          <p:cNvPr id="83" name="Group 82"/>
          <p:cNvGrpSpPr/>
          <p:nvPr/>
        </p:nvGrpSpPr>
        <p:grpSpPr>
          <a:xfrm>
            <a:off x="5569864" y="3531870"/>
            <a:ext cx="914400" cy="712715"/>
            <a:chOff x="5833639" y="3531870"/>
            <a:chExt cx="914400" cy="712715"/>
          </a:xfrm>
        </p:grpSpPr>
        <p:sp>
          <p:nvSpPr>
            <p:cNvPr id="34" name="矩形 67"/>
            <p:cNvSpPr/>
            <p:nvPr/>
          </p:nvSpPr>
          <p:spPr>
            <a:xfrm>
              <a:off x="5890792" y="3531870"/>
              <a:ext cx="791362" cy="670853"/>
            </a:xfrm>
            <a:prstGeom prst="rect">
              <a:avLst/>
            </a:prstGeom>
            <a:solidFill>
              <a:srgbClr val="00FF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35" name="TextBox 34"/>
            <p:cNvSpPr txBox="1"/>
            <p:nvPr/>
          </p:nvSpPr>
          <p:spPr>
            <a:xfrm>
              <a:off x="5833639" y="3536699"/>
              <a:ext cx="914400" cy="707886"/>
            </a:xfrm>
            <a:prstGeom prst="rect">
              <a:avLst/>
            </a:prstGeom>
            <a:noFill/>
          </p:spPr>
          <p:txBody>
            <a:bodyPr wrap="square" rtlCol="0">
              <a:spAutoFit/>
            </a:bodyPr>
            <a:lstStyle/>
            <a:p>
              <a:pPr algn="ctr"/>
              <a:r>
                <a:rPr lang="en-US" altLang="zh-CN" sz="2000" b="0" dirty="0" smtClean="0"/>
                <a:t>Input</a:t>
              </a:r>
            </a:p>
            <a:p>
              <a:pPr algn="ctr"/>
              <a:r>
                <a:rPr lang="en-US" altLang="zh-CN" sz="2000" b="0" dirty="0" smtClean="0"/>
                <a:t>data</a:t>
              </a:r>
            </a:p>
          </p:txBody>
        </p:sp>
      </p:grpSp>
      <p:grpSp>
        <p:nvGrpSpPr>
          <p:cNvPr id="28" name="Group 27"/>
          <p:cNvGrpSpPr/>
          <p:nvPr/>
        </p:nvGrpSpPr>
        <p:grpSpPr>
          <a:xfrm>
            <a:off x="5629025" y="4121772"/>
            <a:ext cx="2565400" cy="707886"/>
            <a:chOff x="5629025" y="4121772"/>
            <a:chExt cx="2565400" cy="707886"/>
          </a:xfrm>
        </p:grpSpPr>
        <p:sp>
          <p:nvSpPr>
            <p:cNvPr id="87" name="矩形 67"/>
            <p:cNvSpPr/>
            <p:nvPr/>
          </p:nvSpPr>
          <p:spPr>
            <a:xfrm>
              <a:off x="5629025" y="4202714"/>
              <a:ext cx="2565400" cy="531332"/>
            </a:xfrm>
            <a:prstGeom prst="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52" name="TextBox 51"/>
            <p:cNvSpPr txBox="1"/>
            <p:nvPr/>
          </p:nvSpPr>
          <p:spPr>
            <a:xfrm>
              <a:off x="6136974" y="4121772"/>
              <a:ext cx="1706348" cy="707886"/>
            </a:xfrm>
            <a:prstGeom prst="rect">
              <a:avLst/>
            </a:prstGeom>
            <a:noFill/>
          </p:spPr>
          <p:txBody>
            <a:bodyPr wrap="square" rtlCol="0">
              <a:spAutoFit/>
            </a:bodyPr>
            <a:lstStyle/>
            <a:p>
              <a:pPr algn="ctr"/>
              <a:r>
                <a:rPr lang="en-US" altLang="zh-CN" sz="2000" b="0" dirty="0" smtClean="0"/>
                <a:t>Parameter data</a:t>
              </a:r>
            </a:p>
          </p:txBody>
        </p:sp>
      </p:grpSp>
      <p:grpSp>
        <p:nvGrpSpPr>
          <p:cNvPr id="58" name="Group 69"/>
          <p:cNvGrpSpPr/>
          <p:nvPr/>
        </p:nvGrpSpPr>
        <p:grpSpPr>
          <a:xfrm>
            <a:off x="2935344" y="1403211"/>
            <a:ext cx="2456090" cy="707886"/>
            <a:chOff x="367995" y="1403211"/>
            <a:chExt cx="2456090" cy="707886"/>
          </a:xfrm>
        </p:grpSpPr>
        <p:sp>
          <p:nvSpPr>
            <p:cNvPr id="59" name="矩形 67"/>
            <p:cNvSpPr/>
            <p:nvPr/>
          </p:nvSpPr>
          <p:spPr>
            <a:xfrm>
              <a:off x="1943691" y="1406750"/>
              <a:ext cx="764340" cy="665890"/>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0" name="TextBox 59"/>
            <p:cNvSpPr txBox="1"/>
            <p:nvPr/>
          </p:nvSpPr>
          <p:spPr>
            <a:xfrm>
              <a:off x="367995" y="1403211"/>
              <a:ext cx="2456090" cy="707886"/>
            </a:xfrm>
            <a:prstGeom prst="rect">
              <a:avLst/>
            </a:prstGeom>
            <a:noFill/>
          </p:spPr>
          <p:txBody>
            <a:bodyPr wrap="square" rtlCol="0">
              <a:spAutoFit/>
            </a:bodyPr>
            <a:lstStyle/>
            <a:p>
              <a:pPr algn="ctr"/>
              <a:r>
                <a:rPr lang="en-US" altLang="zh-CN" sz="2000" b="0" dirty="0" smtClean="0"/>
                <a:t>Staging memory</a:t>
              </a:r>
            </a:p>
            <a:p>
              <a:pPr algn="ctr"/>
              <a:r>
                <a:rPr lang="en-US" altLang="zh-CN" sz="2000" b="0" dirty="0" smtClean="0"/>
                <a:t>for input data batch</a:t>
              </a:r>
            </a:p>
          </p:txBody>
        </p:sp>
      </p:grpSp>
      <p:sp>
        <p:nvSpPr>
          <p:cNvPr id="62" name="TextBox 61"/>
          <p:cNvSpPr txBox="1"/>
          <p:nvPr/>
        </p:nvSpPr>
        <p:spPr>
          <a:xfrm>
            <a:off x="5357384" y="5292913"/>
            <a:ext cx="2010505" cy="400110"/>
          </a:xfrm>
          <a:prstGeom prst="rect">
            <a:avLst/>
          </a:prstGeom>
          <a:noFill/>
        </p:spPr>
        <p:txBody>
          <a:bodyPr wrap="square" rtlCol="0">
            <a:spAutoFit/>
          </a:bodyPr>
          <a:lstStyle/>
          <a:p>
            <a:pPr algn="ctr"/>
            <a:r>
              <a:rPr lang="en-US" altLang="zh-CN" sz="2000" b="0" dirty="0" smtClean="0"/>
              <a:t>GPU memory</a:t>
            </a:r>
          </a:p>
        </p:txBody>
      </p:sp>
      <p:sp>
        <p:nvSpPr>
          <p:cNvPr id="63" name="TextBox 62"/>
          <p:cNvSpPr txBox="1"/>
          <p:nvPr/>
        </p:nvSpPr>
        <p:spPr>
          <a:xfrm>
            <a:off x="199227" y="5304641"/>
            <a:ext cx="2010505" cy="400110"/>
          </a:xfrm>
          <a:prstGeom prst="rect">
            <a:avLst/>
          </a:prstGeom>
          <a:noFill/>
        </p:spPr>
        <p:txBody>
          <a:bodyPr wrap="square" rtlCol="0">
            <a:spAutoFit/>
          </a:bodyPr>
          <a:lstStyle/>
          <a:p>
            <a:pPr algn="ctr"/>
            <a:r>
              <a:rPr lang="en-US" altLang="zh-CN" sz="2000" b="0" dirty="0" smtClean="0"/>
              <a:t>CPU memory</a:t>
            </a:r>
          </a:p>
        </p:txBody>
      </p:sp>
      <p:grpSp>
        <p:nvGrpSpPr>
          <p:cNvPr id="86" name="Group 85"/>
          <p:cNvGrpSpPr/>
          <p:nvPr/>
        </p:nvGrpSpPr>
        <p:grpSpPr>
          <a:xfrm>
            <a:off x="6252772" y="3541248"/>
            <a:ext cx="2095017" cy="718161"/>
            <a:chOff x="6516547" y="3526008"/>
            <a:chExt cx="2095017" cy="718161"/>
          </a:xfrm>
        </p:grpSpPr>
        <p:sp>
          <p:nvSpPr>
            <p:cNvPr id="71" name="矩形 67"/>
            <p:cNvSpPr/>
            <p:nvPr/>
          </p:nvSpPr>
          <p:spPr>
            <a:xfrm>
              <a:off x="6676238" y="3526008"/>
              <a:ext cx="1781962" cy="670853"/>
            </a:xfrm>
            <a:prstGeom prst="rect">
              <a:avLst/>
            </a:prstGeom>
            <a:solidFill>
              <a:srgbClr val="FFCC6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72" name="TextBox 71"/>
            <p:cNvSpPr txBox="1"/>
            <p:nvPr/>
          </p:nvSpPr>
          <p:spPr>
            <a:xfrm>
              <a:off x="6516547" y="3536283"/>
              <a:ext cx="2095017" cy="707886"/>
            </a:xfrm>
            <a:prstGeom prst="rect">
              <a:avLst/>
            </a:prstGeom>
            <a:noFill/>
          </p:spPr>
          <p:txBody>
            <a:bodyPr wrap="square" rtlCol="0">
              <a:spAutoFit/>
            </a:bodyPr>
            <a:lstStyle/>
            <a:p>
              <a:pPr algn="ctr"/>
              <a:r>
                <a:rPr lang="en-US" altLang="zh-CN" sz="2000" b="0" dirty="0" smtClean="0"/>
                <a:t>Intermediate</a:t>
              </a:r>
            </a:p>
            <a:p>
              <a:pPr algn="ctr"/>
              <a:r>
                <a:rPr lang="en-US" altLang="zh-CN" sz="2000" b="0" dirty="0" smtClean="0"/>
                <a:t>states</a:t>
              </a:r>
            </a:p>
          </p:txBody>
        </p:sp>
      </p:grpSp>
      <p:cxnSp>
        <p:nvCxnSpPr>
          <p:cNvPr id="76" name="直接箭头连接符 12"/>
          <p:cNvCxnSpPr/>
          <p:nvPr/>
        </p:nvCxnSpPr>
        <p:spPr>
          <a:xfrm rot="16200000" flipV="1">
            <a:off x="4643506" y="2357121"/>
            <a:ext cx="1554480" cy="108711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574316" y="2778370"/>
            <a:ext cx="3305909" cy="461665"/>
          </a:xfrm>
          <a:prstGeom prst="rect">
            <a:avLst/>
          </a:prstGeom>
          <a:noFill/>
        </p:spPr>
        <p:txBody>
          <a:bodyPr wrap="square" rtlCol="0">
            <a:spAutoFit/>
          </a:bodyPr>
          <a:lstStyle/>
          <a:p>
            <a:r>
              <a:rPr lang="en-US" sz="2400" b="0" dirty="0" smtClean="0"/>
              <a:t>train in mini-batches</a:t>
            </a:r>
            <a:endParaRPr lang="en-US" sz="2400" b="0" dirty="0"/>
          </a:p>
        </p:txBody>
      </p:sp>
      <p:grpSp>
        <p:nvGrpSpPr>
          <p:cNvPr id="31" name="Group 30"/>
          <p:cNvGrpSpPr/>
          <p:nvPr/>
        </p:nvGrpSpPr>
        <p:grpSpPr>
          <a:xfrm>
            <a:off x="5778545" y="1159412"/>
            <a:ext cx="2435287" cy="1278988"/>
            <a:chOff x="5778545" y="1159412"/>
            <a:chExt cx="2435287" cy="1278988"/>
          </a:xfrm>
        </p:grpSpPr>
        <p:sp>
          <p:nvSpPr>
            <p:cNvPr id="29" name="Can 28"/>
            <p:cNvSpPr/>
            <p:nvPr/>
          </p:nvSpPr>
          <p:spPr bwMode="auto">
            <a:xfrm>
              <a:off x="5902570" y="1159412"/>
              <a:ext cx="2128910" cy="1278988"/>
            </a:xfrm>
            <a:prstGeom prst="can">
              <a:avLst/>
            </a:prstGeom>
            <a:solidFill>
              <a:srgbClr val="33CC33"/>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5778545" y="1621288"/>
              <a:ext cx="2435287" cy="461665"/>
            </a:xfrm>
            <a:prstGeom prst="rect">
              <a:avLst/>
            </a:prstGeom>
            <a:noFill/>
          </p:spPr>
          <p:txBody>
            <a:bodyPr wrap="square" rtlCol="0">
              <a:spAutoFit/>
            </a:bodyPr>
            <a:lstStyle/>
            <a:p>
              <a:pPr algn="ctr"/>
              <a:r>
                <a:rPr lang="en-US" altLang="zh-CN" sz="2400" b="0" dirty="0" smtClean="0"/>
                <a:t>Input data file</a:t>
              </a:r>
            </a:p>
          </p:txBody>
        </p:sp>
      </p:grpSp>
      <p:cxnSp>
        <p:nvCxnSpPr>
          <p:cNvPr id="61" name="直接箭头连接符 12"/>
          <p:cNvCxnSpPr/>
          <p:nvPr/>
        </p:nvCxnSpPr>
        <p:spPr>
          <a:xfrm>
            <a:off x="5052642" y="1620132"/>
            <a:ext cx="1107831"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9568</TotalTime>
  <Words>5868</Words>
  <Application>Microsoft Office PowerPoint</Application>
  <PresentationFormat>On-screen Show (4:3)</PresentationFormat>
  <Paragraphs>760</Paragraphs>
  <Slides>51</Slides>
  <Notes>44</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Default Design</vt:lpstr>
      <vt:lpstr>Scalable deep learning on distributed GPUs with a GPU-specialized parameter server</vt:lpstr>
      <vt:lpstr>Slide 2</vt:lpstr>
      <vt:lpstr>Image classification w/ deep learning</vt:lpstr>
      <vt:lpstr>Distributed deep learning</vt:lpstr>
      <vt:lpstr>Outline</vt:lpstr>
      <vt:lpstr>A machine with GPU device</vt:lpstr>
      <vt:lpstr>A machine with GPU device</vt:lpstr>
      <vt:lpstr>A machine with GPU device</vt:lpstr>
      <vt:lpstr>Single GPU machine learning</vt:lpstr>
      <vt:lpstr>GPU ML on CPU parameter servers</vt:lpstr>
      <vt:lpstr>GPU ML on CPU parameter servers</vt:lpstr>
      <vt:lpstr>Outline</vt:lpstr>
      <vt:lpstr>GPU ML on GeePS</vt:lpstr>
      <vt:lpstr>Parallelism w/ batched access</vt:lpstr>
      <vt:lpstr>Outline</vt:lpstr>
      <vt:lpstr>Managing limited GPU memory</vt:lpstr>
      <vt:lpstr>Managing limited GPU memory</vt:lpstr>
      <vt:lpstr>GeePS-managed buffers</vt:lpstr>
      <vt:lpstr>Interface to GeePS-managed buffer</vt:lpstr>
      <vt:lpstr>GeePS manages local data also</vt:lpstr>
      <vt:lpstr>GeePS manages local data also</vt:lpstr>
      <vt:lpstr>GeePS manages local data also</vt:lpstr>
      <vt:lpstr>Swapping data to CPU memory</vt:lpstr>
      <vt:lpstr>Data placement policy</vt:lpstr>
      <vt:lpstr>Data placement policy</vt:lpstr>
      <vt:lpstr>Data placement policy</vt:lpstr>
      <vt:lpstr>Data placement policy</vt:lpstr>
      <vt:lpstr>Data placement policy</vt:lpstr>
      <vt:lpstr>Data placement policy</vt:lpstr>
      <vt:lpstr>Data movement in background</vt:lpstr>
      <vt:lpstr>Outline</vt:lpstr>
      <vt:lpstr>Experimental setups</vt:lpstr>
      <vt:lpstr>System baselines</vt:lpstr>
      <vt:lpstr>Training throughput</vt:lpstr>
      <vt:lpstr>Training throughput</vt:lpstr>
      <vt:lpstr>Training throughput</vt:lpstr>
      <vt:lpstr>Training throughput</vt:lpstr>
      <vt:lpstr>Image classification accuracy</vt:lpstr>
      <vt:lpstr>Image classification accuracy</vt:lpstr>
      <vt:lpstr>Managing GPU memory</vt:lpstr>
      <vt:lpstr>Throughput vs. memory budget</vt:lpstr>
      <vt:lpstr>Conclusion</vt:lpstr>
      <vt:lpstr>References</vt:lpstr>
      <vt:lpstr>Accuracies</vt:lpstr>
      <vt:lpstr>Additional related works</vt:lpstr>
      <vt:lpstr>Backup Slides</vt:lpstr>
      <vt:lpstr>Managing limited GPU memory</vt:lpstr>
      <vt:lpstr>Computation vs. comm. times</vt:lpstr>
      <vt:lpstr>Convergence of Slack 1 vs. Slack 0</vt:lpstr>
      <vt:lpstr>Larger models</vt:lpstr>
      <vt:lpstr>Slide 51</vt:lpstr>
    </vt:vector>
  </TitlesOfParts>
  <Company>Parallel Data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Digney</dc:creator>
  <cp:lastModifiedBy>cui</cp:lastModifiedBy>
  <cp:revision>1817</cp:revision>
  <dcterms:created xsi:type="dcterms:W3CDTF">1999-10-15T19:11:16Z</dcterms:created>
  <dcterms:modified xsi:type="dcterms:W3CDTF">2015-10-27T20:22:42Z</dcterms:modified>
</cp:coreProperties>
</file>