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28" r:id="rId3"/>
    <p:sldId id="258" r:id="rId4"/>
    <p:sldId id="259" r:id="rId5"/>
    <p:sldId id="308" r:id="rId6"/>
    <p:sldId id="300" r:id="rId7"/>
    <p:sldId id="302" r:id="rId8"/>
    <p:sldId id="277" r:id="rId9"/>
    <p:sldId id="282" r:id="rId10"/>
    <p:sldId id="283" r:id="rId11"/>
    <p:sldId id="284" r:id="rId12"/>
    <p:sldId id="286" r:id="rId13"/>
    <p:sldId id="285" r:id="rId14"/>
    <p:sldId id="265" r:id="rId15"/>
    <p:sldId id="325" r:id="rId16"/>
    <p:sldId id="326" r:id="rId17"/>
    <p:sldId id="327" r:id="rId18"/>
    <p:sldId id="314" r:id="rId19"/>
    <p:sldId id="317" r:id="rId20"/>
    <p:sldId id="264" r:id="rId21"/>
    <p:sldId id="323" r:id="rId22"/>
    <p:sldId id="319" r:id="rId23"/>
    <p:sldId id="324" r:id="rId24"/>
    <p:sldId id="320" r:id="rId25"/>
    <p:sldId id="271" r:id="rId26"/>
    <p:sldId id="296" r:id="rId27"/>
    <p:sldId id="297" r:id="rId28"/>
    <p:sldId id="295" r:id="rId29"/>
    <p:sldId id="298" r:id="rId30"/>
    <p:sldId id="294" r:id="rId31"/>
    <p:sldId id="270" r:id="rId32"/>
    <p:sldId id="322" r:id="rId33"/>
    <p:sldId id="288" r:id="rId34"/>
    <p:sldId id="273" r:id="rId35"/>
    <p:sldId id="304" r:id="rId36"/>
    <p:sldId id="305" r:id="rId37"/>
    <p:sldId id="303" r:id="rId38"/>
    <p:sldId id="329" r:id="rId39"/>
    <p:sldId id="330" r:id="rId40"/>
  </p:sldIdLst>
  <p:sldSz cx="9144000" cy="6858000" type="screen4x3"/>
  <p:notesSz cx="6858000" cy="9144000"/>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FD2"/>
    <a:srgbClr val="CCFFFF"/>
    <a:srgbClr val="007033"/>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59216" autoAdjust="0"/>
  </p:normalViewPr>
  <p:slideViewPr>
    <p:cSldViewPr snapToGrid="0">
      <p:cViewPr varScale="1">
        <p:scale>
          <a:sx n="54" d="100"/>
          <a:sy n="54" d="100"/>
        </p:scale>
        <p:origin x="20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F47855BD-C52A-419F-A002-FEEFF997D0AC}" type="slidenum">
              <a:rPr lang="en-US" altLang="en-US"/>
              <a:pPr/>
              <a:t>‹#›</a:t>
            </a:fld>
            <a:endParaRPr lang="en-US" altLang="en-US"/>
          </a:p>
        </p:txBody>
      </p:sp>
    </p:spTree>
    <p:extLst>
      <p:ext uri="{BB962C8B-B14F-4D97-AF65-F5344CB8AC3E}">
        <p14:creationId xmlns:p14="http://schemas.microsoft.com/office/powerpoint/2010/main" val="3620437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Cui for</a:t>
            </a:r>
            <a:r>
              <a:rPr lang="en-US" baseline="0" dirty="0" smtClean="0"/>
              <a:t> CMU</a:t>
            </a:r>
            <a:r>
              <a:rPr lang="en-US" dirty="0" smtClean="0"/>
              <a:t>.</a:t>
            </a:r>
            <a:r>
              <a:rPr lang="en-US" baseline="0" dirty="0" smtClean="0"/>
              <a:t> </a:t>
            </a:r>
            <a:r>
              <a:rPr lang="en-US" dirty="0" smtClean="0"/>
              <a:t>In this</a:t>
            </a:r>
            <a:r>
              <a:rPr lang="en-US" baseline="0" dirty="0" smtClean="0"/>
              <a:t> talk, I will present our work of improving the performance of parallel machine learning computations by exploiting </a:t>
            </a:r>
            <a:r>
              <a:rPr lang="en-US" baseline="0" dirty="0" err="1" smtClean="0"/>
              <a:t>iterativeness</a:t>
            </a:r>
            <a:r>
              <a:rPr lang="en-US" baseline="0" dirty="0" smtClean="0"/>
              <a:t>.</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a:t>
            </a:fld>
            <a:endParaRPr lang="en-US" altLang="en-US"/>
          </a:p>
        </p:txBody>
      </p:sp>
    </p:spTree>
    <p:extLst>
      <p:ext uri="{BB962C8B-B14F-4D97-AF65-F5344CB8AC3E}">
        <p14:creationId xmlns:p14="http://schemas.microsoft.com/office/powerpoint/2010/main" val="400293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one is gather in the first iteration. </a:t>
            </a:r>
            <a:r>
              <a:rPr lang="en-US" dirty="0" smtClean="0"/>
              <a:t>At the left hand side is</a:t>
            </a:r>
            <a:r>
              <a:rPr lang="en-US" baseline="0" dirty="0" smtClean="0"/>
              <a:t> some </a:t>
            </a:r>
            <a:r>
              <a:rPr lang="en-US" baseline="0" dirty="0" smtClean="0"/>
              <a:t>typical application code using parameter servers. It first loads the input data from the file system and sets </a:t>
            </a:r>
            <a:r>
              <a:rPr lang="en-US" baseline="0" dirty="0" smtClean="0"/>
              <a:t>the initial </a:t>
            </a:r>
            <a:r>
              <a:rPr lang="en-US" baseline="0" dirty="0" smtClean="0"/>
              <a:t>parameter values. Then it does iterative computation. (HIT) To help gather the operation sequence, </a:t>
            </a:r>
            <a:r>
              <a:rPr lang="en-US" baseline="0" dirty="0" smtClean="0"/>
              <a:t>we </a:t>
            </a:r>
            <a:r>
              <a:rPr lang="en-US" baseline="0" dirty="0" smtClean="0"/>
              <a:t>can add these four lines of code in blue. This code annotates the start and end of the first iteration, so that the parameter server can record the operation sequence of a whole iteration. At the call of finish gather, the parameter server can apply the optimizations based on the gathered information. </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10</a:t>
            </a:fld>
            <a:endParaRPr lang="en-US" altLang="en-US"/>
          </a:p>
        </p:txBody>
      </p:sp>
    </p:spTree>
    <p:extLst>
      <p:ext uri="{BB962C8B-B14F-4D97-AF65-F5344CB8AC3E}">
        <p14:creationId xmlns:p14="http://schemas.microsoft.com/office/powerpoint/2010/main" val="1105772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benefits of gathering in</a:t>
            </a:r>
            <a:r>
              <a:rPr lang="en-US" baseline="0" dirty="0" smtClean="0"/>
              <a:t> the first iteration is that it involves very little programmer effort. However, it will cause the first iteration to run without </a:t>
            </a:r>
            <a:r>
              <a:rPr lang="en-US" baseline="0" dirty="0" smtClean="0"/>
              <a:t>optimizations. </a:t>
            </a:r>
            <a:r>
              <a:rPr lang="en-US" baseline="0" dirty="0" smtClean="0"/>
              <a:t>Moreover it will be </a:t>
            </a:r>
            <a:r>
              <a:rPr lang="en-US" baseline="0" dirty="0" smtClean="0"/>
              <a:t>expensive </a:t>
            </a:r>
            <a:r>
              <a:rPr lang="en-US" baseline="0" dirty="0" smtClean="0"/>
              <a:t>to apply the </a:t>
            </a:r>
            <a:r>
              <a:rPr lang="en-US" baseline="0" dirty="0" smtClean="0"/>
              <a:t>optimizations in this way. Because </a:t>
            </a:r>
            <a:r>
              <a:rPr lang="en-US" baseline="0" dirty="0" smtClean="0"/>
              <a:t>we build </a:t>
            </a:r>
            <a:r>
              <a:rPr lang="en-US" baseline="0" dirty="0" smtClean="0"/>
              <a:t>data </a:t>
            </a:r>
            <a:r>
              <a:rPr lang="en-US" baseline="0" dirty="0" smtClean="0"/>
              <a:t>structures based on the </a:t>
            </a:r>
            <a:r>
              <a:rPr lang="en-US" baseline="0" dirty="0" smtClean="0"/>
              <a:t>operation sequences. </a:t>
            </a:r>
            <a:r>
              <a:rPr lang="en-US" baseline="0" dirty="0" smtClean="0"/>
              <a:t>If we have </a:t>
            </a:r>
            <a:r>
              <a:rPr lang="en-US" baseline="0" dirty="0" smtClean="0"/>
              <a:t>data </a:t>
            </a:r>
            <a:r>
              <a:rPr lang="en-US" baseline="0" dirty="0" smtClean="0"/>
              <a:t>access before setting up the </a:t>
            </a:r>
            <a:r>
              <a:rPr lang="en-US" baseline="0" dirty="0" smtClean="0"/>
              <a:t>data </a:t>
            </a:r>
            <a:r>
              <a:rPr lang="en-US" baseline="0" dirty="0" smtClean="0"/>
              <a:t>structures, we </a:t>
            </a:r>
            <a:r>
              <a:rPr lang="en-US" baseline="0" dirty="0" smtClean="0"/>
              <a:t>need to have another set of temporary data structures to stored the states and then migrate the </a:t>
            </a:r>
            <a:r>
              <a:rPr lang="en-US" baseline="0" dirty="0" smtClean="0"/>
              <a:t>states </a:t>
            </a:r>
            <a:r>
              <a:rPr lang="en-US" baseline="0" dirty="0" smtClean="0"/>
              <a:t>to </a:t>
            </a:r>
            <a:r>
              <a:rPr lang="en-US" baseline="0" dirty="0" smtClean="0"/>
              <a:t>the new </a:t>
            </a:r>
            <a:r>
              <a:rPr lang="en-US" baseline="0" dirty="0" smtClean="0"/>
              <a:t>data structures.</a:t>
            </a: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11</a:t>
            </a:fld>
            <a:endParaRPr lang="en-US" altLang="en-US"/>
          </a:p>
        </p:txBody>
      </p:sp>
    </p:spTree>
    <p:extLst>
      <p:ext uri="{BB962C8B-B14F-4D97-AF65-F5344CB8AC3E}">
        <p14:creationId xmlns:p14="http://schemas.microsoft.com/office/powerpoint/2010/main" val="283619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solve these problems, we propose another way of doing that, </a:t>
            </a:r>
            <a:r>
              <a:rPr lang="en-US" baseline="0" dirty="0" smtClean="0"/>
              <a:t>called </a:t>
            </a:r>
            <a:r>
              <a:rPr lang="en-US" baseline="0" dirty="0" smtClean="0"/>
              <a:t>virtual iteration. After the input data is loaded, and before the workers </a:t>
            </a:r>
            <a:r>
              <a:rPr lang="en-US" baseline="0" dirty="0" smtClean="0"/>
              <a:t>perform any </a:t>
            </a:r>
            <a:r>
              <a:rPr lang="en-US" baseline="0" dirty="0" smtClean="0"/>
              <a:t>access to the parameter data, we have the workers </a:t>
            </a:r>
            <a:r>
              <a:rPr lang="en-US" baseline="0" dirty="0" smtClean="0"/>
              <a:t>do </a:t>
            </a:r>
            <a:r>
              <a:rPr lang="en-US" baseline="0" dirty="0" smtClean="0"/>
              <a:t>one iteration virtually. These three lines are the added code. Now the annotated code is outside the iteration loop and even before </a:t>
            </a:r>
            <a:r>
              <a:rPr lang="en-US" baseline="0" dirty="0" err="1" smtClean="0"/>
              <a:t>init</a:t>
            </a:r>
            <a:r>
              <a:rPr lang="en-US" baseline="0" dirty="0" smtClean="0"/>
              <a:t> parameters. The start gather call has a virtual flag, telling the parameter server that we are starting a virtual iteration. During the virtual iteration, the parameter server only records the operations, and returns immediately without taking any action. For example, when a worker calls the READ function during the virtual iteration, the read function </a:t>
            </a:r>
            <a:r>
              <a:rPr lang="en-US" baseline="0" dirty="0" smtClean="0"/>
              <a:t>returns immediately without any </a:t>
            </a:r>
            <a:r>
              <a:rPr lang="en-US" baseline="0" dirty="0" smtClean="0"/>
              <a:t>data copied into the read buffer. So the virtual iteration is nearly free.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12</a:t>
            </a:fld>
            <a:endParaRPr lang="en-US" altLang="en-US"/>
          </a:p>
        </p:txBody>
      </p:sp>
    </p:spTree>
    <p:extLst>
      <p:ext uri="{BB962C8B-B14F-4D97-AF65-F5344CB8AC3E}">
        <p14:creationId xmlns:p14="http://schemas.microsoft.com/office/powerpoint/2010/main" val="208548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To work with virtual iteration, the application function needs to work with situations where READ and INC operations has no effect. That is true when the computation is independent of </a:t>
            </a:r>
            <a:r>
              <a:rPr lang="en-US" sz="1200" b="0" i="0" u="none" strike="noStrike" kern="1200" baseline="0" dirty="0" smtClean="0">
                <a:solidFill>
                  <a:schemeClr val="tx1"/>
                </a:solidFill>
                <a:latin typeface="Times New Roman" pitchFamily="18" charset="0"/>
                <a:ea typeface="+mn-ea"/>
                <a:cs typeface="+mn-cs"/>
              </a:rPr>
              <a:t>the parameter </a:t>
            </a:r>
            <a:r>
              <a:rPr lang="en-US" sz="1200" b="0" i="0" u="none" strike="noStrike" kern="1200" baseline="0" dirty="0" smtClean="0">
                <a:solidFill>
                  <a:schemeClr val="tx1"/>
                </a:solidFill>
                <a:latin typeface="Times New Roman" pitchFamily="18" charset="0"/>
                <a:ea typeface="+mn-ea"/>
                <a:cs typeface="+mn-cs"/>
              </a:rPr>
              <a:t>values. By gathering during the virtual iteration, we can achieve much better performance. Because the first iteration can run at the optimized speed. Moreover, we don’t need to migrate states. </a:t>
            </a:r>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13</a:t>
            </a:fld>
            <a:endParaRPr lang="en-US" altLang="en-US"/>
          </a:p>
        </p:txBody>
      </p:sp>
    </p:spTree>
    <p:extLst>
      <p:ext uri="{BB962C8B-B14F-4D97-AF65-F5344CB8AC3E}">
        <p14:creationId xmlns:p14="http://schemas.microsoft.com/office/powerpoint/2010/main" val="206726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a:t>
            </a:r>
            <a:r>
              <a:rPr lang="en-US" dirty="0" err="1" smtClean="0"/>
              <a:t>finish_gather</a:t>
            </a:r>
            <a:r>
              <a:rPr lang="en-US" dirty="0" smtClean="0"/>
              <a:t>() function, the operation</a:t>
            </a:r>
            <a:r>
              <a:rPr lang="en-US" baseline="0" dirty="0" smtClean="0"/>
              <a:t> sequences are summarized and exchanged. We implement and evaluate five optimizations that exploit the knowledge of these operation sequences. We prototype these on </a:t>
            </a:r>
            <a:r>
              <a:rPr lang="en-US" baseline="0" dirty="0" err="1" smtClean="0"/>
              <a:t>IterStore</a:t>
            </a:r>
            <a:r>
              <a:rPr lang="en-US" baseline="0" dirty="0" smtClean="0"/>
              <a:t>, a parameter server that runs as a library in the application program.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14</a:t>
            </a:fld>
            <a:endParaRPr lang="en-US" altLang="en-US"/>
          </a:p>
        </p:txBody>
      </p:sp>
    </p:spTree>
    <p:extLst>
      <p:ext uri="{BB962C8B-B14F-4D97-AF65-F5344CB8AC3E}">
        <p14:creationId xmlns:p14="http://schemas.microsoft.com/office/powerpoint/2010/main" val="197508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first</a:t>
            </a:r>
            <a:r>
              <a:rPr lang="en-US" baseline="0" dirty="0" smtClean="0"/>
              <a:t> give you a very high level overview of the system architecture. The application process in each machine creates several worker threads and stores the shared parameter data in </a:t>
            </a:r>
            <a:r>
              <a:rPr lang="en-US" baseline="0" dirty="0" err="1" smtClean="0"/>
              <a:t>IterStore</a:t>
            </a:r>
            <a:r>
              <a:rPr lang="en-US" baseline="0" dirty="0" smtClean="0"/>
              <a:t>.</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15</a:t>
            </a:fld>
            <a:endParaRPr lang="en-US" altLang="en-US"/>
          </a:p>
        </p:txBody>
      </p:sp>
    </p:spTree>
    <p:extLst>
      <p:ext uri="{BB962C8B-B14F-4D97-AF65-F5344CB8AC3E}">
        <p14:creationId xmlns:p14="http://schemas.microsoft.com/office/powerpoint/2010/main" val="386375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parameter data is organized as a collection of rows in </a:t>
            </a:r>
            <a:r>
              <a:rPr lang="en-US" baseline="0" dirty="0" err="1" smtClean="0"/>
              <a:t>IterStore</a:t>
            </a:r>
            <a:r>
              <a:rPr lang="en-US" baseline="0" dirty="0" smtClean="0"/>
              <a:t>, and the rows are stored in the module called master store.</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16</a:t>
            </a:fld>
            <a:endParaRPr lang="en-US" altLang="en-US"/>
          </a:p>
        </p:txBody>
      </p:sp>
    </p:spTree>
    <p:extLst>
      <p:ext uri="{BB962C8B-B14F-4D97-AF65-F5344CB8AC3E}">
        <p14:creationId xmlns:p14="http://schemas.microsoft.com/office/powerpoint/2010/main" val="178149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add one more machine to the cluster</a:t>
            </a:r>
            <a:r>
              <a:rPr lang="en-US" baseline="0" dirty="0" smtClean="0"/>
              <a:t>, we not only get more worker threads, but we also have one more machine to store the rows. </a:t>
            </a:r>
            <a:r>
              <a:rPr lang="en-US" baseline="0" dirty="0" err="1" smtClean="0"/>
              <a:t>IterStore</a:t>
            </a:r>
            <a:r>
              <a:rPr lang="en-US" baseline="0" dirty="0" smtClean="0"/>
              <a:t> will shard the rows across the machines. The master store on each machine stores one shard of the rows.</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17</a:t>
            </a:fld>
            <a:endParaRPr lang="en-US" altLang="en-US"/>
          </a:p>
        </p:txBody>
      </p:sp>
    </p:spTree>
    <p:extLst>
      <p:ext uri="{BB962C8B-B14F-4D97-AF65-F5344CB8AC3E}">
        <p14:creationId xmlns:p14="http://schemas.microsoft.com/office/powerpoint/2010/main" val="131046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rows can potentially be stored in other machines, each machine has a process cache to cache the working set of the rows.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18</a:t>
            </a:fld>
            <a:endParaRPr lang="en-US" altLang="en-US"/>
          </a:p>
        </p:txBody>
      </p:sp>
    </p:spTree>
    <p:extLst>
      <p:ext uri="{BB962C8B-B14F-4D97-AF65-F5344CB8AC3E}">
        <p14:creationId xmlns:p14="http://schemas.microsoft.com/office/powerpoint/2010/main" val="1895370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level above, each worker</a:t>
            </a:r>
            <a:r>
              <a:rPr lang="en-US" baseline="0" dirty="0" smtClean="0"/>
              <a:t> thread has a private thread cache. We will discuss more on these two levels of caches when we describe the optimizations later.</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19</a:t>
            </a:fld>
            <a:endParaRPr lang="en-US" altLang="en-US"/>
          </a:p>
        </p:txBody>
      </p:sp>
    </p:spTree>
    <p:extLst>
      <p:ext uri="{BB962C8B-B14F-4D97-AF65-F5344CB8AC3E}">
        <p14:creationId xmlns:p14="http://schemas.microsoft.com/office/powerpoint/2010/main" val="416284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I will give a one slide overview of our work. We find many machine learning computations have the property that they repeatedly do the same sequence of operations to the data, and this repeated operation sequence can be exploited. In this work, we implement and evaluate mechanisms to gather this sequence and system level optimizations based on such information.</a:t>
            </a:r>
            <a:endParaRPr lang="en-US" altLang="zh-CN" baseline="0" dirty="0" smtClean="0"/>
          </a:p>
          <a:p>
            <a:r>
              <a:rPr lang="en-US" altLang="zh-CN" baseline="0" dirty="0" smtClean="0"/>
              <a:t>(HIT) In the next few slides, I will first talk about the class of parallel machine learning problems that we focus on. Then I will use PageRank as an example to show how the </a:t>
            </a:r>
            <a:r>
              <a:rPr lang="en-US" altLang="zh-CN" baseline="0" dirty="0" err="1" smtClean="0"/>
              <a:t>iterativeness</a:t>
            </a:r>
            <a:r>
              <a:rPr lang="en-US" altLang="zh-CN" baseline="0" dirty="0" smtClean="0"/>
              <a:t> causes repeated operation sequences.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a:t>
            </a:fld>
            <a:endParaRPr lang="en-US" altLang="en-US"/>
          </a:p>
        </p:txBody>
      </p:sp>
    </p:spTree>
    <p:extLst>
      <p:ext uri="{BB962C8B-B14F-4D97-AF65-F5344CB8AC3E}">
        <p14:creationId xmlns:p14="http://schemas.microsoft.com/office/powerpoint/2010/main" val="1683184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 will describe each of our optimizations one by one. </a:t>
            </a:r>
            <a:r>
              <a:rPr lang="en-US" baseline="0" dirty="0" smtClean="0"/>
              <a:t>The first optimization is about how we assign rows to machines. </a:t>
            </a:r>
            <a:r>
              <a:rPr lang="en-US" dirty="0" smtClean="0"/>
              <a:t>Remember </a:t>
            </a:r>
            <a:r>
              <a:rPr lang="en-US" dirty="0" smtClean="0"/>
              <a:t>that we</a:t>
            </a:r>
            <a:r>
              <a:rPr lang="en-US" baseline="0" dirty="0" smtClean="0"/>
              <a:t> shard the rows across the master store of all </a:t>
            </a:r>
            <a:r>
              <a:rPr lang="en-US" baseline="0" dirty="0" smtClean="0"/>
              <a:t>machines. </a:t>
            </a:r>
            <a:r>
              <a:rPr lang="en-US" baseline="0" dirty="0" smtClean="0"/>
              <a:t>W</a:t>
            </a:r>
            <a:r>
              <a:rPr lang="en-US" dirty="0" smtClean="0"/>
              <a:t>ith the</a:t>
            </a:r>
            <a:r>
              <a:rPr lang="en-US" baseline="0" dirty="0" smtClean="0"/>
              <a:t> knowledge of operation sequences, </a:t>
            </a:r>
            <a:r>
              <a:rPr lang="en-US" baseline="0" dirty="0" err="1" smtClean="0"/>
              <a:t>IterStore</a:t>
            </a:r>
            <a:r>
              <a:rPr lang="en-US" baseline="0" dirty="0" smtClean="0"/>
              <a:t> is able to store each row in the machine that access it most often. By doing that, we can reduce the amount of remote access.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20</a:t>
            </a:fld>
            <a:endParaRPr lang="en-US" altLang="en-US"/>
          </a:p>
        </p:txBody>
      </p:sp>
    </p:spTree>
    <p:extLst>
      <p:ext uri="{BB962C8B-B14F-4D97-AF65-F5344CB8AC3E}">
        <p14:creationId xmlns:p14="http://schemas.microsoft.com/office/powerpoint/2010/main" val="1558289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optimization is prefetching. Under the BSP model, the workers need to get a fresh view of the parameter data every clock. Instead of demand fetching the rows when they are used, </a:t>
            </a:r>
            <a:r>
              <a:rPr lang="en-US" baseline="0" dirty="0" err="1" smtClean="0"/>
              <a:t>IterStore</a:t>
            </a:r>
            <a:r>
              <a:rPr lang="en-US" baseline="0" dirty="0" smtClean="0"/>
              <a:t> </a:t>
            </a:r>
            <a:r>
              <a:rPr lang="en-US" baseline="0" dirty="0" err="1" smtClean="0"/>
              <a:t>prefetches</a:t>
            </a:r>
            <a:r>
              <a:rPr lang="en-US" baseline="0" dirty="0" smtClean="0"/>
              <a:t> </a:t>
            </a:r>
            <a:r>
              <a:rPr lang="en-US" baseline="0" dirty="0" smtClean="0"/>
              <a:t>rows from the master store </a:t>
            </a:r>
            <a:r>
              <a:rPr lang="en-US" baseline="0" dirty="0" smtClean="0"/>
              <a:t>to the process </a:t>
            </a:r>
            <a:r>
              <a:rPr lang="en-US" baseline="0" dirty="0" smtClean="0"/>
              <a:t>cache every clock, </a:t>
            </a:r>
            <a:r>
              <a:rPr lang="en-US" baseline="0" dirty="0" smtClean="0"/>
              <a:t>based on the knowledge of operation sequences. </a:t>
            </a:r>
            <a:r>
              <a:rPr lang="en-US" baseline="0" dirty="0" smtClean="0"/>
              <a:t>(Because the rows are fetched in a single request, the row data can be replied in a single message.)</a:t>
            </a:r>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21</a:t>
            </a:fld>
            <a:endParaRPr lang="en-US" altLang="en-US"/>
          </a:p>
        </p:txBody>
      </p:sp>
    </p:spTree>
    <p:extLst>
      <p:ext uri="{BB962C8B-B14F-4D97-AF65-F5344CB8AC3E}">
        <p14:creationId xmlns:p14="http://schemas.microsoft.com/office/powerpoint/2010/main" val="31544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(SLOW) </a:t>
            </a:r>
            <a:r>
              <a:rPr lang="en-US" dirty="0" err="1" smtClean="0"/>
              <a:t>IterStore</a:t>
            </a:r>
            <a:r>
              <a:rPr lang="en-US" dirty="0" smtClean="0"/>
              <a:t> has two levels of caches, a thread cache that is used</a:t>
            </a:r>
            <a:r>
              <a:rPr lang="en-US" baseline="0" dirty="0" smtClean="0"/>
              <a:t> by a single worker thread, and </a:t>
            </a:r>
            <a:r>
              <a:rPr lang="en-US" dirty="0" smtClean="0"/>
              <a:t>a process</a:t>
            </a:r>
            <a:r>
              <a:rPr lang="en-US" baseline="0" dirty="0" smtClean="0"/>
              <a:t> cache that is shared by the whole process</a:t>
            </a:r>
            <a:r>
              <a:rPr lang="en-US" dirty="0" smtClean="0"/>
              <a:t>. With the knowledge of </a:t>
            </a:r>
            <a:r>
              <a:rPr lang="en-US" baseline="0" dirty="0" smtClean="0"/>
              <a:t>operation sequences, </a:t>
            </a:r>
            <a:r>
              <a:rPr lang="en-US" baseline="0" dirty="0" err="1" smtClean="0"/>
              <a:t>IterStore</a:t>
            </a:r>
            <a:r>
              <a:rPr lang="en-US" baseline="0" dirty="0" smtClean="0"/>
              <a:t> can use some static caching policies for these caches. (SLOW) At the setup time, it will decide the rows to be cached, based on some utility function. The decided cache entries are never evicted. Therefore, we always cache the important </a:t>
            </a:r>
            <a:r>
              <a:rPr lang="en-US" baseline="0" dirty="0" smtClean="0"/>
              <a:t>rows, </a:t>
            </a:r>
            <a:r>
              <a:rPr lang="en-US" baseline="0" dirty="0" smtClean="0"/>
              <a:t>and </a:t>
            </a:r>
            <a:r>
              <a:rPr lang="en-US" baseline="0" dirty="0" smtClean="0"/>
              <a:t>we have </a:t>
            </a:r>
            <a:r>
              <a:rPr lang="en-US" baseline="0" dirty="0" smtClean="0"/>
              <a:t>no cache eviction overhead. For the process cache, because the cost of </a:t>
            </a:r>
            <a:r>
              <a:rPr lang="en-US" baseline="0" dirty="0" smtClean="0"/>
              <a:t>a cache miss </a:t>
            </a:r>
            <a:r>
              <a:rPr lang="en-US" baseline="0" dirty="0" smtClean="0"/>
              <a:t>is high, if we do need to cache something that is not in the static cache, we can cache it in a secondary dynamic cache.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22</a:t>
            </a:fld>
            <a:endParaRPr lang="en-US" altLang="en-US"/>
          </a:p>
        </p:txBody>
      </p:sp>
    </p:spTree>
    <p:extLst>
      <p:ext uri="{BB962C8B-B14F-4D97-AF65-F5344CB8AC3E}">
        <p14:creationId xmlns:p14="http://schemas.microsoft.com/office/powerpoint/2010/main" val="486089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fourth</a:t>
            </a:r>
            <a:r>
              <a:rPr lang="en-US" baseline="0" dirty="0" smtClean="0"/>
              <a:t> </a:t>
            </a:r>
            <a:r>
              <a:rPr lang="en-US" dirty="0" smtClean="0"/>
              <a:t>optimization</a:t>
            </a:r>
            <a:r>
              <a:rPr lang="en-US" baseline="0" dirty="0" smtClean="0"/>
              <a:t> is that we build </a:t>
            </a:r>
            <a:r>
              <a:rPr lang="en-US" dirty="0" smtClean="0"/>
              <a:t>static</a:t>
            </a:r>
            <a:r>
              <a:rPr lang="en-US" baseline="0" dirty="0" smtClean="0"/>
              <a:t> data structures based on the knowledge of operation sequences. The major data structures in </a:t>
            </a:r>
            <a:r>
              <a:rPr lang="en-US" baseline="0" dirty="0" err="1" smtClean="0"/>
              <a:t>IterStore</a:t>
            </a:r>
            <a:r>
              <a:rPr lang="en-US" baseline="0" dirty="0" smtClean="0"/>
              <a:t> are thread cache, process cache and master shard. All of them are hash maps. Hash maps can be tricky. (SLOW) For example, to send entries in a hash map, we will need to copy each of these entries to some sending buffer, one by one. So, there’s a marshalling cost. Moreover, the process cache is used by multiple threads, concurrent insertion or deletion of entries in a hash map is very expensive. But we can eliminate these overheads with the knowledge of operation sequences. With the static cache policies. the entries that will be stored in these hash maps are </a:t>
            </a:r>
            <a:r>
              <a:rPr lang="en-US" baseline="0" dirty="0" smtClean="0"/>
              <a:t>determined. We </a:t>
            </a:r>
            <a:r>
              <a:rPr lang="en-US" baseline="0" dirty="0" smtClean="0"/>
              <a:t>don’t need to support dynamic insertion or deletion. </a:t>
            </a:r>
            <a:r>
              <a:rPr lang="en-US" baseline="0" dirty="0" smtClean="0"/>
              <a:t>(SLOW) As </a:t>
            </a:r>
            <a:r>
              <a:rPr lang="en-US" baseline="0" dirty="0" smtClean="0"/>
              <a:t>a result, we can store the key value pairs in a contiguous block of memory. And we use an immutable index to do random access. Because we don’t insert or delete entries, no index lock is needed. And because the key value pairs are stored in a </a:t>
            </a:r>
            <a:r>
              <a:rPr lang="en-US" baseline="0" dirty="0" smtClean="0"/>
              <a:t>contiguous block </a:t>
            </a:r>
            <a:r>
              <a:rPr lang="en-US" baseline="0" dirty="0" smtClean="0"/>
              <a:t>of memory</a:t>
            </a:r>
            <a:r>
              <a:rPr lang="en-US" dirty="0" smtClean="0"/>
              <a:t>, they</a:t>
            </a:r>
            <a:r>
              <a:rPr lang="en-US" baseline="0" dirty="0" smtClean="0"/>
              <a:t> can be packed into a single message without any marshalling.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23</a:t>
            </a:fld>
            <a:endParaRPr lang="en-US" altLang="en-US"/>
          </a:p>
        </p:txBody>
      </p:sp>
    </p:spTree>
    <p:extLst>
      <p:ext uri="{BB962C8B-B14F-4D97-AF65-F5344CB8AC3E}">
        <p14:creationId xmlns:p14="http://schemas.microsoft.com/office/powerpoint/2010/main" val="216717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optimization is NUMA aware memory management. In multi-socket</a:t>
            </a:r>
            <a:r>
              <a:rPr lang="en-US" baseline="0" dirty="0" smtClean="0"/>
              <a:t> machines, the latencies are different for a core to access different parts of the memory. That is called NUMA effect. </a:t>
            </a:r>
            <a:r>
              <a:rPr lang="en-US" baseline="0" dirty="0" err="1" smtClean="0"/>
              <a:t>IterStore</a:t>
            </a:r>
            <a:r>
              <a:rPr lang="en-US" baseline="0" dirty="0" smtClean="0"/>
              <a:t> is able to better </a:t>
            </a:r>
            <a:r>
              <a:rPr lang="en-US" baseline="0" dirty="0" smtClean="0"/>
              <a:t>manage the location of the allocated </a:t>
            </a:r>
            <a:r>
              <a:rPr lang="en-US" baseline="0" dirty="0" smtClean="0"/>
              <a:t>memory when things are static. </a:t>
            </a:r>
            <a:r>
              <a:rPr lang="en-US" baseline="0" dirty="0" smtClean="0"/>
              <a:t>(HIT) </a:t>
            </a:r>
            <a:r>
              <a:rPr lang="en-US" baseline="0" dirty="0" err="1" smtClean="0"/>
              <a:t>IterStore</a:t>
            </a:r>
            <a:r>
              <a:rPr lang="en-US" baseline="0" dirty="0" smtClean="0"/>
              <a:t> partitions the cache and master shard into multiple partitions. And each partition is managed by one set of communication threads. In NUMA machines, </a:t>
            </a:r>
            <a:r>
              <a:rPr lang="en-US" baseline="0" dirty="0" err="1" smtClean="0"/>
              <a:t>IterStore</a:t>
            </a:r>
            <a:r>
              <a:rPr lang="en-US" baseline="0" dirty="0" smtClean="0"/>
              <a:t> will allocate </a:t>
            </a:r>
            <a:r>
              <a:rPr lang="en-US" baseline="0" dirty="0" smtClean="0"/>
              <a:t>the memory of each </a:t>
            </a:r>
            <a:r>
              <a:rPr lang="en-US" baseline="0" dirty="0" smtClean="0"/>
              <a:t>partition local to the managing threads.</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24</a:t>
            </a:fld>
            <a:endParaRPr lang="en-US" altLang="en-US"/>
          </a:p>
        </p:txBody>
      </p:sp>
    </p:spTree>
    <p:extLst>
      <p:ext uri="{BB962C8B-B14F-4D97-AF65-F5344CB8AC3E}">
        <p14:creationId xmlns:p14="http://schemas.microsoft.com/office/powerpoint/2010/main" val="2904835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Next, I will show you our experiment results. We use a cluster of 8 machines. Each machine has 64 cores. We </a:t>
            </a:r>
            <a:r>
              <a:rPr lang="en-US" altLang="zh-CN" baseline="0" dirty="0" smtClean="0"/>
              <a:t>run one </a:t>
            </a:r>
            <a:r>
              <a:rPr lang="en-US" altLang="zh-CN" baseline="0" dirty="0" smtClean="0"/>
              <a:t>application worker thread on each core.</a:t>
            </a:r>
          </a:p>
          <a:p>
            <a:r>
              <a:rPr lang="en-US" altLang="zh-CN" baseline="0" dirty="0" smtClean="0"/>
              <a:t>We use PageRank, Collaborative Filtering, and Topic Modeling as our example applications, using well known datasets.</a:t>
            </a:r>
          </a:p>
          <a:p>
            <a:endParaRPr lang="en-US" altLang="zh-CN"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25</a:t>
            </a:fld>
            <a:endParaRPr lang="en-US" altLang="en-US"/>
          </a:p>
        </p:txBody>
      </p:sp>
    </p:spTree>
    <p:extLst>
      <p:ext uri="{BB962C8B-B14F-4D97-AF65-F5344CB8AC3E}">
        <p14:creationId xmlns:p14="http://schemas.microsoft.com/office/powerpoint/2010/main" val="176185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In the first set of results, we measure the overall runtime to finish </a:t>
            </a:r>
            <a:r>
              <a:rPr lang="en-US" sz="1200" b="0" baseline="0" dirty="0" smtClean="0"/>
              <a:t>5 iterations. We divide the overall run time into 4 parts. Preprocessing time is spent to apply the optimizations, including setting up the data structures. Initialization time is spent to set initial values to the parameter data, and we measure the time to complete the first iteration and the rest four iterations separately. So there four stacks in total on each bar. The first bar is </a:t>
            </a:r>
            <a:r>
              <a:rPr lang="en-US" sz="1200" b="0" baseline="0" dirty="0" err="1" smtClean="0"/>
              <a:t>IterStore</a:t>
            </a:r>
            <a:r>
              <a:rPr lang="en-US" sz="1200" b="0" baseline="0" dirty="0" smtClean="0"/>
              <a:t> without the optimizations. It does not have the preprocessing stack.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26</a:t>
            </a:fld>
            <a:endParaRPr lang="en-US" altLang="en-US"/>
          </a:p>
        </p:txBody>
      </p:sp>
    </p:spTree>
    <p:extLst>
      <p:ext uri="{BB962C8B-B14F-4D97-AF65-F5344CB8AC3E}">
        <p14:creationId xmlns:p14="http://schemas.microsoft.com/office/powerpoint/2010/main" val="401012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The</a:t>
            </a:r>
            <a:r>
              <a:rPr lang="en-US" sz="1200" b="0" baseline="0" dirty="0" smtClean="0"/>
              <a:t> second bar is </a:t>
            </a:r>
            <a:r>
              <a:rPr lang="en-US" sz="1200" b="0" baseline="0" dirty="0" err="1" smtClean="0"/>
              <a:t>IterStore</a:t>
            </a:r>
            <a:r>
              <a:rPr lang="en-US" sz="1200" b="0" baseline="0" dirty="0" smtClean="0"/>
              <a:t> with the optimizations turned on, and it collects operation sequences in a virtual iteration. There is a yellow stack at the bottom, representing the preprocessing cost. Despite of that cost, it finishes the computation in much less time, because the per iteration time is significantly reduced due to the optimizations. We achieve 50x speed up on per iteration time, and 12x speed up on the overall run time. </a:t>
            </a:r>
            <a:endParaRPr lang="en-US" sz="1200" b="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27</a:t>
            </a:fld>
            <a:endParaRPr lang="en-US" altLang="en-US"/>
          </a:p>
        </p:txBody>
      </p:sp>
    </p:spTree>
    <p:extLst>
      <p:ext uri="{BB962C8B-B14F-4D97-AF65-F5344CB8AC3E}">
        <p14:creationId xmlns:p14="http://schemas.microsoft.com/office/powerpoint/2010/main" val="2288738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The third bar is </a:t>
            </a:r>
            <a:r>
              <a:rPr lang="en-US" sz="1200" b="0" dirty="0" err="1" smtClean="0"/>
              <a:t>IterStore</a:t>
            </a:r>
            <a:r>
              <a:rPr lang="en-US" sz="1200" b="0" baseline="0" dirty="0" smtClean="0"/>
              <a:t> with optimizations, but gathers operations in the first iteration. The ordering of the stacks is a little different. The yellow stack is in the middle, because we apply the optimizations after the first iteration. Because of that, the first iteration runs at the </a:t>
            </a:r>
            <a:r>
              <a:rPr lang="en-US" sz="1200" b="0" baseline="0" dirty="0" err="1" smtClean="0"/>
              <a:t>unoptimized</a:t>
            </a:r>
            <a:r>
              <a:rPr lang="en-US" sz="1200" b="0" baseline="0" dirty="0" smtClean="0"/>
              <a:t> speed. We also find it spends more time on the preprocessing stage, because we have to migrate all the states generated in the first iteration to the new data structures. So in terms of performance, it’s better to do a virtual iteration.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28</a:t>
            </a:fld>
            <a:endParaRPr lang="en-US" altLang="en-US"/>
          </a:p>
        </p:txBody>
      </p:sp>
    </p:spTree>
    <p:extLst>
      <p:ext uri="{BB962C8B-B14F-4D97-AF65-F5344CB8AC3E}">
        <p14:creationId xmlns:p14="http://schemas.microsoft.com/office/powerpoint/2010/main" val="3744389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We also compare our system to</a:t>
            </a:r>
            <a:r>
              <a:rPr lang="en-US" sz="1200" b="0" baseline="0" dirty="0" smtClean="0"/>
              <a:t> </a:t>
            </a:r>
            <a:r>
              <a:rPr lang="en-US" sz="1200" b="0" baseline="0" dirty="0" err="1" smtClean="0"/>
              <a:t>GraphLab</a:t>
            </a:r>
            <a:r>
              <a:rPr lang="en-US" sz="1200" b="0" baseline="0" dirty="0" smtClean="0"/>
              <a:t>. </a:t>
            </a:r>
            <a:r>
              <a:rPr lang="en-US" sz="1200" b="0" baseline="0" dirty="0" err="1" smtClean="0"/>
              <a:t>IterStore</a:t>
            </a:r>
            <a:r>
              <a:rPr lang="en-US" sz="1200" b="0" baseline="0" dirty="0" smtClean="0"/>
              <a:t> with the optimizations is faster than </a:t>
            </a:r>
            <a:r>
              <a:rPr lang="en-US" sz="1200" b="0" baseline="0" dirty="0" err="1" smtClean="0"/>
              <a:t>GraphLab</a:t>
            </a:r>
            <a:r>
              <a:rPr lang="en-US" sz="1200" b="0" baseline="0" dirty="0" smtClean="0"/>
              <a:t>. Even though PageRank is one of the most suitable applications for </a:t>
            </a:r>
            <a:r>
              <a:rPr lang="en-US" sz="1200" b="0" baseline="0" dirty="0" err="1" smtClean="0"/>
              <a:t>GraphLab</a:t>
            </a:r>
            <a:r>
              <a:rPr lang="en-US" sz="1200" b="0" baseline="0" dirty="0" smtClean="0"/>
              <a:t>. And how about other applications?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29</a:t>
            </a:fld>
            <a:endParaRPr lang="en-US" altLang="en-US"/>
          </a:p>
        </p:txBody>
      </p:sp>
    </p:spTree>
    <p:extLst>
      <p:ext uri="{BB962C8B-B14F-4D97-AF65-F5344CB8AC3E}">
        <p14:creationId xmlns:p14="http://schemas.microsoft.com/office/powerpoint/2010/main" val="414373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Suppose we have some input </a:t>
            </a:r>
            <a:r>
              <a:rPr lang="en-US" altLang="zh-CN" baseline="0" dirty="0" smtClean="0"/>
              <a:t>data. For example, a </a:t>
            </a:r>
            <a:r>
              <a:rPr lang="en-US" altLang="zh-CN" baseline="0" dirty="0" smtClean="0"/>
              <a:t>web graph. (HIT) Machine learning applications explain the data using predesigned models. </a:t>
            </a:r>
            <a:r>
              <a:rPr lang="en-US" altLang="zh-CN" baseline="0" dirty="0" smtClean="0"/>
              <a:t>For example, the </a:t>
            </a:r>
            <a:r>
              <a:rPr lang="en-US" altLang="zh-CN" baseline="0" dirty="0" smtClean="0"/>
              <a:t>model can be the ranks of these web pages. And it uses algorithms to solve the model parameters. (HIT) The solving algorithm is often iterative. It first makes an initial guess to the model parameters, and then makes adjustment to the model parameters based on the input. The algorithms will go through the input data multiple times, until the model parameters converge, and we call one such pass over the input data as one iteration.</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a:t>
            </a:fld>
            <a:endParaRPr lang="en-US" altLang="zh-CN"/>
          </a:p>
        </p:txBody>
      </p:sp>
    </p:spTree>
    <p:extLst>
      <p:ext uri="{BB962C8B-B14F-4D97-AF65-F5344CB8AC3E}">
        <p14:creationId xmlns:p14="http://schemas.microsoft.com/office/powerpoint/2010/main" val="1569103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In this result,</a:t>
            </a:r>
            <a:r>
              <a:rPr lang="en-US" sz="1200" b="0" baseline="0" dirty="0" smtClean="0"/>
              <a:t> we run </a:t>
            </a:r>
            <a:r>
              <a:rPr lang="en-US" sz="1200" b="0" dirty="0" smtClean="0"/>
              <a:t>collaborative filtering. </a:t>
            </a:r>
            <a:r>
              <a:rPr lang="en-US" sz="1200" b="0" dirty="0" err="1" smtClean="0"/>
              <a:t>IterStore</a:t>
            </a:r>
            <a:r>
              <a:rPr lang="en-US" sz="1200" b="0" dirty="0" smtClean="0"/>
              <a:t> is</a:t>
            </a:r>
            <a:r>
              <a:rPr lang="en-US" sz="1200" b="0" baseline="0" dirty="0" smtClean="0"/>
              <a:t> significantly faster than </a:t>
            </a:r>
            <a:r>
              <a:rPr lang="en-US" sz="1200" b="0" baseline="0" dirty="0" err="1" smtClean="0"/>
              <a:t>GraphLab</a:t>
            </a:r>
            <a:r>
              <a:rPr lang="en-US" sz="1200" b="0" dirty="0" smtClean="0"/>
              <a:t>, and it’s faster than </a:t>
            </a:r>
            <a:r>
              <a:rPr lang="en-US" sz="1200" b="0" dirty="0" err="1" smtClean="0"/>
              <a:t>GraphLab</a:t>
            </a:r>
            <a:r>
              <a:rPr lang="en-US" sz="1200" b="0" baseline="0" dirty="0" smtClean="0"/>
              <a:t> even without the optimizations. </a:t>
            </a:r>
            <a:r>
              <a:rPr lang="en-US" sz="1200" b="0" dirty="0" smtClean="0"/>
              <a:t>That is b</a:t>
            </a:r>
            <a:r>
              <a:rPr lang="en-US" sz="1200" b="0" baseline="0" dirty="0" smtClean="0"/>
              <a:t>ecause </a:t>
            </a:r>
            <a:r>
              <a:rPr lang="en-US" sz="1200" b="0" i="0" u="none" strike="noStrike" kern="1200" baseline="0" dirty="0" smtClean="0">
                <a:solidFill>
                  <a:schemeClr val="tx1"/>
                </a:solidFill>
                <a:latin typeface="Times New Roman" pitchFamily="18" charset="0"/>
                <a:ea typeface="+mn-ea"/>
                <a:cs typeface="+mn-cs"/>
              </a:rPr>
              <a:t>the </a:t>
            </a:r>
            <a:r>
              <a:rPr lang="en-US" sz="1200" b="0" i="0" u="none" strike="noStrike" kern="1200" baseline="0" dirty="0" err="1" smtClean="0">
                <a:solidFill>
                  <a:schemeClr val="tx1"/>
                </a:solidFill>
                <a:latin typeface="Times New Roman" pitchFamily="18" charset="0"/>
                <a:ea typeface="+mn-ea"/>
                <a:cs typeface="+mn-cs"/>
              </a:rPr>
              <a:t>GraphLab</a:t>
            </a:r>
            <a:r>
              <a:rPr lang="en-US" sz="1200" b="0" i="0" u="none" strike="noStrike" kern="1200" baseline="0" dirty="0" smtClean="0">
                <a:solidFill>
                  <a:schemeClr val="tx1"/>
                </a:solidFill>
                <a:latin typeface="Times New Roman" pitchFamily="18" charset="0"/>
                <a:ea typeface="+mn-ea"/>
                <a:cs typeface="+mn-cs"/>
              </a:rPr>
              <a:t> abstraction couples parameter data with computation. Some applications, such as PageRank, fit well in this abstraction, but it’s not suitable for applications like collaborative filtering and topic modeling.</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30</a:t>
            </a:fld>
            <a:endParaRPr lang="en-US" altLang="en-US"/>
          </a:p>
        </p:txBody>
      </p:sp>
    </p:spTree>
    <p:extLst>
      <p:ext uri="{BB962C8B-B14F-4D97-AF65-F5344CB8AC3E}">
        <p14:creationId xmlns:p14="http://schemas.microsoft.com/office/powerpoint/2010/main" val="2585240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We also evaluate the performance with more iterations run.</a:t>
            </a:r>
            <a:r>
              <a:rPr lang="en-US" sz="1200" b="0" baseline="0" dirty="0" smtClean="0"/>
              <a:t> When we do a hundred iterations, our optimizations provide more overall speed up. That is because the preprocessing time is amortized over more iterations.</a:t>
            </a: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31</a:t>
            </a:fld>
            <a:endParaRPr lang="en-US" altLang="en-US"/>
          </a:p>
        </p:txBody>
      </p:sp>
    </p:spTree>
    <p:extLst>
      <p:ext uri="{BB962C8B-B14F-4D97-AF65-F5344CB8AC3E}">
        <p14:creationId xmlns:p14="http://schemas.microsoft.com/office/powerpoint/2010/main" val="2896206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investigate the behavior of our system when the reported operation sequences </a:t>
            </a:r>
            <a:r>
              <a:rPr lang="en-US" baseline="0" dirty="0" smtClean="0"/>
              <a:t>are </a:t>
            </a:r>
            <a:r>
              <a:rPr lang="en-US" baseline="0" dirty="0" smtClean="0"/>
              <a:t>not exactly the same as what </a:t>
            </a:r>
            <a:r>
              <a:rPr lang="en-US" baseline="0" dirty="0" smtClean="0"/>
              <a:t>the workers really do. </a:t>
            </a:r>
            <a:r>
              <a:rPr lang="en-US" baseline="0" dirty="0" smtClean="0"/>
              <a:t>For example, when we migrate work from worker A to worker B, worker A will perform </a:t>
            </a:r>
            <a:r>
              <a:rPr lang="en-US" baseline="0" dirty="0" smtClean="0"/>
              <a:t>fewer operations </a:t>
            </a:r>
            <a:r>
              <a:rPr lang="en-US" baseline="0" dirty="0" smtClean="0"/>
              <a:t>than it reported and worker B will perform more operations than reported. Another situation is skipped work. When a worker find some parameters have already converged, it might want to skip the update of these parameters. That will cause </a:t>
            </a:r>
            <a:r>
              <a:rPr lang="en-US" baseline="0" dirty="0" smtClean="0"/>
              <a:t>it to perform fewer operations than reported. We </a:t>
            </a:r>
            <a:r>
              <a:rPr lang="en-US" baseline="0" dirty="0" smtClean="0"/>
              <a:t>did experiments to emulate both situations. We keep the real operation sequence of each worker fixed, and for each set up, we make their reported operations be a little different from </a:t>
            </a:r>
            <a:r>
              <a:rPr lang="en-US" baseline="0" dirty="0" smtClean="0"/>
              <a:t>the real ones. </a:t>
            </a:r>
            <a:r>
              <a:rPr lang="en-US" baseline="0" dirty="0" smtClean="0"/>
              <a:t>In the first set of experiments, we make them report more operations than performed. In the second set of experiments, we make them report fewer operations than performed. We compare the normalized time per iteration of different settings.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32</a:t>
            </a:fld>
            <a:endParaRPr lang="en-US" altLang="en-US"/>
          </a:p>
        </p:txBody>
      </p:sp>
    </p:spTree>
    <p:extLst>
      <p:ext uri="{BB962C8B-B14F-4D97-AF65-F5344CB8AC3E}">
        <p14:creationId xmlns:p14="http://schemas.microsoft.com/office/powerpoint/2010/main" val="11872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mn-cs"/>
              </a:rPr>
              <a:t>In the first set of experiments, we have each worker report more operations than performed, and that can be caused by work migration or skipped work. The x axis is the fraction of extra reported operations. The y axis is the normalized timer per iteration, the ideal case is one.  (HIT) With some extra information reported, the applications run only slightly slower, so they are insensitive to extra information. (That actually answers the question of how our approach works when some parameters already converge. There is almost no hurt if the reported information is more than performed. )</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33</a:t>
            </a:fld>
            <a:endParaRPr lang="en-US" altLang="en-US"/>
          </a:p>
        </p:txBody>
      </p:sp>
    </p:spTree>
    <p:extLst>
      <p:ext uri="{BB962C8B-B14F-4D97-AF65-F5344CB8AC3E}">
        <p14:creationId xmlns:p14="http://schemas.microsoft.com/office/powerpoint/2010/main" val="3663863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mn-cs"/>
              </a:rPr>
              <a:t>In the second set of experiments, we have each worker report less operations than real. That can only happen if we migrate work. The x axis is the fraction of unreported operations over all operations. The y axis is still the normalized timer per iteration. (HIT) For collaborative filtering and topic modeling, the slow down is tiny, meaning that they are insensitive to missing information.</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34</a:t>
            </a:fld>
            <a:endParaRPr lang="en-US" altLang="en-US"/>
          </a:p>
        </p:txBody>
      </p:sp>
    </p:spTree>
    <p:extLst>
      <p:ext uri="{BB962C8B-B14F-4D97-AF65-F5344CB8AC3E}">
        <p14:creationId xmlns:p14="http://schemas.microsoft.com/office/powerpoint/2010/main" val="3369182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To conclude, we find many machine learning applications have the property of </a:t>
            </a:r>
            <a:r>
              <a:rPr lang="en-US" sz="2000" dirty="0" err="1" smtClean="0"/>
              <a:t>iterativeness</a:t>
            </a:r>
            <a:r>
              <a:rPr lang="en-US" sz="2000" dirty="0" smtClean="0"/>
              <a:t>.</a:t>
            </a:r>
            <a:r>
              <a:rPr lang="en-US" sz="2000" baseline="0" dirty="0" smtClean="0"/>
              <a:t> That is, they apply</a:t>
            </a:r>
            <a:r>
              <a:rPr lang="en-US" sz="2000" dirty="0" smtClean="0"/>
              <a:t> the same sequence of operations to the parameter data every iteration. By exploiting these repeated operation</a:t>
            </a:r>
            <a:r>
              <a:rPr lang="en-US" sz="2000" baseline="0" dirty="0" smtClean="0"/>
              <a:t> sequences, our system could speed up real machine learning benchmarks by up to 50x. We propose two ways of gathering such operation sequences, </a:t>
            </a:r>
            <a:r>
              <a:rPr lang="en-US" sz="2000" baseline="0" dirty="0" smtClean="0"/>
              <a:t>in </a:t>
            </a:r>
            <a:r>
              <a:rPr lang="en-US" sz="2000" baseline="0" dirty="0" smtClean="0"/>
              <a:t>the first iteration or in a virtual iteration. We find virtual iteration gives us better performance</a:t>
            </a:r>
            <a:r>
              <a:rPr lang="en-US" sz="2000" baseline="0" dirty="0" smtClean="0"/>
              <a:t>. I’m happy to </a:t>
            </a:r>
            <a:r>
              <a:rPr lang="en-US" sz="2000" baseline="0" smtClean="0"/>
              <a:t>take questions.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35</a:t>
            </a:fld>
            <a:endParaRPr lang="en-US" altLang="en-US"/>
          </a:p>
        </p:txBody>
      </p:sp>
    </p:spTree>
    <p:extLst>
      <p:ext uri="{BB962C8B-B14F-4D97-AF65-F5344CB8AC3E}">
        <p14:creationId xmlns:p14="http://schemas.microsoft.com/office/powerpoint/2010/main" val="3957500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smtClean="0"/>
              <a:t>the next </a:t>
            </a:r>
            <a:r>
              <a:rPr lang="en-US" dirty="0" smtClean="0"/>
              <a:t>set</a:t>
            </a:r>
            <a:r>
              <a:rPr lang="en-US" baseline="0" dirty="0" smtClean="0"/>
              <a:t> of experiments, we break down the effectiveness of each of our five optimizations by turning off one of them each time. We use the case with all optimizations turned on as the baseline, and compare the normalized time per iteration. The right most bars are for the no optimization case. Each of the three bars represent one application.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38</a:t>
            </a:fld>
            <a:endParaRPr lang="en-US" altLang="en-US"/>
          </a:p>
        </p:txBody>
      </p:sp>
    </p:spTree>
    <p:extLst>
      <p:ext uri="{BB962C8B-B14F-4D97-AF65-F5344CB8AC3E}">
        <p14:creationId xmlns:p14="http://schemas.microsoft.com/office/powerpoint/2010/main" val="5439931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go through each of the bars one by one. The</a:t>
            </a:r>
            <a:r>
              <a:rPr lang="en-US" baseline="0" dirty="0" smtClean="0"/>
              <a:t> important observation here is that</a:t>
            </a:r>
            <a:r>
              <a:rPr lang="en-US" sz="1200" b="0" i="0" u="none" strike="noStrike" kern="1200" baseline="0" dirty="0" smtClean="0">
                <a:solidFill>
                  <a:schemeClr val="tx1"/>
                </a:solidFill>
                <a:latin typeface="Times New Roman" pitchFamily="18" charset="0"/>
                <a:ea typeface="+mn-ea"/>
                <a:cs typeface="+mn-cs"/>
              </a:rPr>
              <a:t> different optimizations are most effective for different applications. (HIT) PageRank benefits most from prefetching and static data structures, (HIT) and collaborative filtering benefits most from prefetching and </a:t>
            </a:r>
            <a:r>
              <a:rPr lang="en-US" sz="1200" b="0" i="0" u="none" strike="noStrike" kern="1200" baseline="0" dirty="0" err="1" smtClean="0">
                <a:solidFill>
                  <a:schemeClr val="tx1"/>
                </a:solidFill>
                <a:latin typeface="Times New Roman" pitchFamily="18" charset="0"/>
                <a:ea typeface="+mn-ea"/>
                <a:cs typeface="+mn-cs"/>
              </a:rPr>
              <a:t>numa</a:t>
            </a:r>
            <a:r>
              <a:rPr lang="en-US" sz="1200" b="0" i="0" u="none" strike="noStrike" kern="1200" baseline="0" dirty="0" smtClean="0">
                <a:solidFill>
                  <a:schemeClr val="tx1"/>
                </a:solidFill>
                <a:latin typeface="Times New Roman" pitchFamily="18" charset="0"/>
                <a:ea typeface="+mn-ea"/>
                <a:cs typeface="+mn-cs"/>
              </a:rPr>
              <a:t>-aware memory management.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39</a:t>
            </a:fld>
            <a:endParaRPr lang="en-US" altLang="en-US"/>
          </a:p>
        </p:txBody>
      </p:sp>
    </p:spTree>
    <p:extLst>
      <p:ext uri="{BB962C8B-B14F-4D97-AF65-F5344CB8AC3E}">
        <p14:creationId xmlns:p14="http://schemas.microsoft.com/office/powerpoint/2010/main" val="264453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914281">
              <a:defRPr/>
            </a:pPr>
            <a:r>
              <a:rPr lang="en-US" altLang="zh-CN" baseline="0" dirty="0" smtClean="0"/>
              <a:t>To solve bigger problems, </a:t>
            </a:r>
            <a:r>
              <a:rPr lang="en-US" altLang="zh-CN" baseline="0" dirty="0" smtClean="0"/>
              <a:t>we can </a:t>
            </a:r>
            <a:r>
              <a:rPr lang="en-US" altLang="zh-CN" baseline="0" dirty="0" smtClean="0"/>
              <a:t>divide the input data into multiple parts, and we have each worker compute on one part of the input. These workers concurrently read and update the shared model parameters. (HIT) To make it easy for application developers, people build systems called parameter servers to manage the shared model parameters. The parameter server can use bulk synchronous parallel to synchronize the views of workers. In bulk synchronous parallel, a barrier is placed at the end of each iteration, and the workers exchange their updates at the barrier. (HIT) The updates are often just increments to the model parameters, so they can be merged without any conflicts. </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a:t>
            </a:fld>
            <a:endParaRPr lang="en-US" altLang="zh-CN"/>
          </a:p>
        </p:txBody>
      </p:sp>
    </p:spTree>
    <p:extLst>
      <p:ext uri="{BB962C8B-B14F-4D97-AF65-F5344CB8AC3E}">
        <p14:creationId xmlns:p14="http://schemas.microsoft.com/office/powerpoint/2010/main" val="167990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 performance of the parameter server is often the bottleneck of the computation. The goal of our work is to improve the performance of parameter servers by exploiting the </a:t>
            </a:r>
            <a:r>
              <a:rPr lang="en-US" altLang="zh-CN" baseline="0" dirty="0" err="1" smtClean="0"/>
              <a:t>iterativeness</a:t>
            </a:r>
            <a:r>
              <a:rPr lang="en-US" altLang="zh-CN" baseline="0" dirty="0" smtClean="0"/>
              <a:t> property of the applications.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a:t>
            </a:fld>
            <a:endParaRPr lang="en-US" altLang="zh-CN"/>
          </a:p>
        </p:txBody>
      </p:sp>
    </p:spTree>
    <p:extLst>
      <p:ext uri="{BB962C8B-B14F-4D97-AF65-F5344CB8AC3E}">
        <p14:creationId xmlns:p14="http://schemas.microsoft.com/office/powerpoint/2010/main" val="28101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use PageRank</a:t>
            </a:r>
            <a:r>
              <a:rPr lang="en-US" baseline="0" dirty="0" smtClean="0"/>
              <a:t> as an example to show what is </a:t>
            </a:r>
            <a:r>
              <a:rPr lang="en-US" baseline="0" dirty="0" err="1" smtClean="0"/>
              <a:t>iterativeness</a:t>
            </a:r>
            <a:r>
              <a:rPr lang="en-US" baseline="0" dirty="0" smtClean="0"/>
              <a:t>. Here the input data is a web graph, represented by a set of links, and we want to calculate the rank of each page. (HIT) The algorithm is very simple. (SLOW) We first set all ranks to some initial value, and for each link for I to j, we read the rank of I, and we update the rank of j based on the change of rank I. We repeat such procedure, until the ranks converge. (HIT) The computation can be paralleled by assigning links to different workers. Here we assign link 0 and link 1 to worker 0, and another two links to worker 1. The input data is stored locally in workers, and the ranks are stored in the parameter server.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6</a:t>
            </a:fld>
            <a:endParaRPr lang="en-US" altLang="en-US"/>
          </a:p>
        </p:txBody>
      </p:sp>
    </p:spTree>
    <p:extLst>
      <p:ext uri="{BB962C8B-B14F-4D97-AF65-F5344CB8AC3E}">
        <p14:creationId xmlns:p14="http://schemas.microsoft.com/office/powerpoint/2010/main" val="221426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look at the parameter server operations of </a:t>
            </a:r>
            <a:r>
              <a:rPr lang="en-US" altLang="zh-CN" sz="1200" dirty="0" smtClean="0"/>
              <a:t>Worker </a:t>
            </a:r>
            <a:r>
              <a:rPr lang="en-US" baseline="0" dirty="0" smtClean="0"/>
              <a:t>0. In each iteration, it reads the rank of page 2, increases the rank of page 0, reads the rank of page 1, increases the rank of page 2, and synchronize. (HIT) We find here is a repeated operation sequence for each worker, and this operation sequence is only dependent on the input data, and does not depend on the current value of parameter data.</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7</a:t>
            </a:fld>
            <a:endParaRPr lang="en-US" altLang="en-US"/>
          </a:p>
        </p:txBody>
      </p:sp>
    </p:spTree>
    <p:extLst>
      <p:ext uri="{BB962C8B-B14F-4D97-AF65-F5344CB8AC3E}">
        <p14:creationId xmlns:p14="http://schemas.microsoft.com/office/powerpoint/2010/main" val="360617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repeated operation sequence</a:t>
            </a:r>
            <a:r>
              <a:rPr lang="en-US" baseline="0" dirty="0" smtClean="0"/>
              <a:t> is widely observed in iterative applications, such as Topic Modeling and Collaborative Filtering. (HIT) Our work shows that these repeated operation sequence can be exploited to improve performance. (HIT) In this talk, I will first describe our ways of gathering the operation sequence, and then describe our designed optimizations using such knowledge. </a:t>
            </a:r>
            <a:r>
              <a:rPr lang="en-US" baseline="0" dirty="0" smtClean="0"/>
              <a:t>(Finally </a:t>
            </a:r>
            <a:r>
              <a:rPr lang="en-US" baseline="0" dirty="0" smtClean="0"/>
              <a:t>I will show our experiment results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8</a:t>
            </a:fld>
            <a:endParaRPr lang="en-US" altLang="en-US"/>
          </a:p>
        </p:txBody>
      </p:sp>
    </p:spTree>
    <p:extLst>
      <p:ext uri="{BB962C8B-B14F-4D97-AF65-F5344CB8AC3E}">
        <p14:creationId xmlns:p14="http://schemas.microsoft.com/office/powerpoint/2010/main" val="117804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parameter server operations </a:t>
            </a:r>
            <a:r>
              <a:rPr lang="en-US" baseline="0" dirty="0" smtClean="0"/>
              <a:t>include </a:t>
            </a:r>
            <a:r>
              <a:rPr lang="en-US" baseline="0" dirty="0" smtClean="0"/>
              <a:t>READ, INC, and CLOCK. </a:t>
            </a:r>
            <a:r>
              <a:rPr lang="en-US" baseline="0" dirty="0" smtClean="0"/>
              <a:t>We </a:t>
            </a:r>
            <a:r>
              <a:rPr lang="en-US" baseline="0" dirty="0" smtClean="0"/>
              <a:t>implement and evaluate two ways of gathering the operation sequences. Gather in the first iteration, and gather in a “virtual iteration”.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9</a:t>
            </a:fld>
            <a:endParaRPr lang="en-US" altLang="en-US"/>
          </a:p>
        </p:txBody>
      </p:sp>
    </p:spTree>
    <p:extLst>
      <p:ext uri="{BB962C8B-B14F-4D97-AF65-F5344CB8AC3E}">
        <p14:creationId xmlns:p14="http://schemas.microsoft.com/office/powerpoint/2010/main" val="3085728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pic>
        <p:nvPicPr>
          <p:cNvPr id="6" name="Picture 13" descr="mark_pdl_l_blu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3075" y="5905500"/>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endParaRPr lang="en-US"/>
          </a:p>
          <a:p>
            <a:endParaRPr lang="en-US"/>
          </a:p>
        </p:txBody>
      </p:sp>
    </p:spTree>
    <p:extLst>
      <p:ext uri="{BB962C8B-B14F-4D97-AF65-F5344CB8AC3E}">
        <p14:creationId xmlns:p14="http://schemas.microsoft.com/office/powerpoint/2010/main" val="26541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4DA95375-93BA-4E6C-A55F-C20C8FEF423F}" type="datetime6">
              <a:rPr lang="en-US" altLang="en-US"/>
              <a:pPr/>
              <a:t>November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5A014CA0-BFD9-45BF-8E29-EA560342A073}" type="slidenum">
              <a:rPr lang="en-US" altLang="en-US"/>
              <a:pPr/>
              <a:t>‹#›</a:t>
            </a:fld>
            <a:endParaRPr lang="en-US" altLang="en-US" sz="1600"/>
          </a:p>
        </p:txBody>
      </p:sp>
    </p:spTree>
    <p:extLst>
      <p:ext uri="{BB962C8B-B14F-4D97-AF65-F5344CB8AC3E}">
        <p14:creationId xmlns:p14="http://schemas.microsoft.com/office/powerpoint/2010/main" val="10132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1B2C3508-E53E-48BD-90C0-A443A014A53E}" type="datetime6">
              <a:rPr lang="en-US" altLang="en-US"/>
              <a:pPr/>
              <a:t>November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491CA98A-E499-419A-A0C2-C6FE6397E1B7}" type="slidenum">
              <a:rPr lang="en-US" altLang="en-US"/>
              <a:pPr/>
              <a:t>‹#›</a:t>
            </a:fld>
            <a:endParaRPr lang="en-US" altLang="en-US" sz="1600"/>
          </a:p>
        </p:txBody>
      </p:sp>
    </p:spTree>
    <p:extLst>
      <p:ext uri="{BB962C8B-B14F-4D97-AF65-F5344CB8AC3E}">
        <p14:creationId xmlns:p14="http://schemas.microsoft.com/office/powerpoint/2010/main" val="38904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a:p>
        </p:txBody>
      </p:sp>
    </p:spTree>
    <p:extLst>
      <p:ext uri="{BB962C8B-B14F-4D97-AF65-F5344CB8AC3E}">
        <p14:creationId xmlns:p14="http://schemas.microsoft.com/office/powerpoint/2010/main" val="1280517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A6ABA65C-AEB0-40EE-B92D-99CBD9EB692C}" type="datetime6">
              <a:rPr lang="en-US" altLang="en-US"/>
              <a:pPr/>
              <a:t>November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179F748B-67A4-49B5-9453-6F229442C2C5}" type="slidenum">
              <a:rPr lang="en-US" altLang="en-US"/>
              <a:pPr/>
              <a:t>‹#›</a:t>
            </a:fld>
            <a:endParaRPr lang="en-US" altLang="en-US" sz="1600"/>
          </a:p>
        </p:txBody>
      </p:sp>
    </p:spTree>
    <p:extLst>
      <p:ext uri="{BB962C8B-B14F-4D97-AF65-F5344CB8AC3E}">
        <p14:creationId xmlns:p14="http://schemas.microsoft.com/office/powerpoint/2010/main" val="20387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3C26A6B5-FFBA-424D-AC86-3B75202750A7}" type="datetime6">
              <a:rPr lang="en-US" altLang="en-US"/>
              <a:pPr/>
              <a:t>November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0C9B60F0-43E1-4582-89B4-91F228B64DF0}" type="slidenum">
              <a:rPr lang="en-US" altLang="en-US"/>
              <a:pPr/>
              <a:t>‹#›</a:t>
            </a:fld>
            <a:endParaRPr lang="en-US" altLang="en-US" sz="1600"/>
          </a:p>
        </p:txBody>
      </p:sp>
    </p:spTree>
    <p:extLst>
      <p:ext uri="{BB962C8B-B14F-4D97-AF65-F5344CB8AC3E}">
        <p14:creationId xmlns:p14="http://schemas.microsoft.com/office/powerpoint/2010/main" val="86225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en-US"/>
              <a:t>   &lt;your name here&gt;  © </a:t>
            </a:r>
            <a:fld id="{4F5F1029-84E0-44E9-9D87-8EE5E1A09C4A}" type="datetime6">
              <a:rPr lang="en-US" altLang="en-US"/>
              <a:pPr/>
              <a:t>November 14</a:t>
            </a:fld>
            <a:endParaRPr lang="en-US" altLang="en-US"/>
          </a:p>
        </p:txBody>
      </p:sp>
      <p:sp>
        <p:nvSpPr>
          <p:cNvPr id="8"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69BB89D0-18F0-482B-9409-2CD65655C3B8}" type="slidenum">
              <a:rPr lang="en-US" altLang="en-US"/>
              <a:pPr/>
              <a:t>‹#›</a:t>
            </a:fld>
            <a:endParaRPr lang="en-US" altLang="en-US" sz="1600"/>
          </a:p>
        </p:txBody>
      </p:sp>
    </p:spTree>
    <p:extLst>
      <p:ext uri="{BB962C8B-B14F-4D97-AF65-F5344CB8AC3E}">
        <p14:creationId xmlns:p14="http://schemas.microsoft.com/office/powerpoint/2010/main" val="106578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en-US"/>
              <a:t>   &lt;your name here&gt;  © </a:t>
            </a:r>
            <a:fld id="{3CADE6A4-7687-4B6A-9C67-11849E3F63D9}" type="datetime6">
              <a:rPr lang="en-US" altLang="en-US"/>
              <a:pPr/>
              <a:t>November 14</a:t>
            </a:fld>
            <a:endParaRPr lang="en-US" altLang="en-US"/>
          </a:p>
        </p:txBody>
      </p:sp>
      <p:sp>
        <p:nvSpPr>
          <p:cNvPr id="4"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F8D31291-89CD-4C5C-96C5-C9E8575C316A}" type="slidenum">
              <a:rPr lang="en-US" altLang="en-US"/>
              <a:pPr/>
              <a:t>‹#›</a:t>
            </a:fld>
            <a:endParaRPr lang="en-US" altLang="en-US" sz="1600"/>
          </a:p>
        </p:txBody>
      </p:sp>
    </p:spTree>
    <p:extLst>
      <p:ext uri="{BB962C8B-B14F-4D97-AF65-F5344CB8AC3E}">
        <p14:creationId xmlns:p14="http://schemas.microsoft.com/office/powerpoint/2010/main" val="69083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en-US"/>
              <a:t>   &lt;your name here&gt;  © </a:t>
            </a:r>
            <a:fld id="{6B8402F8-8CE5-45D2-9D61-A70CD5F64D3A}" type="datetime6">
              <a:rPr lang="en-US" altLang="en-US"/>
              <a:pPr/>
              <a:t>November 14</a:t>
            </a:fld>
            <a:endParaRPr lang="en-US" altLang="en-US"/>
          </a:p>
        </p:txBody>
      </p:sp>
      <p:sp>
        <p:nvSpPr>
          <p:cNvPr id="3"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8FFE5795-B58F-49C1-BE4D-A28E56067563}" type="slidenum">
              <a:rPr lang="en-US" altLang="en-US"/>
              <a:pPr/>
              <a:t>‹#›</a:t>
            </a:fld>
            <a:endParaRPr lang="en-US" altLang="en-US" sz="1600"/>
          </a:p>
        </p:txBody>
      </p:sp>
    </p:spTree>
    <p:extLst>
      <p:ext uri="{BB962C8B-B14F-4D97-AF65-F5344CB8AC3E}">
        <p14:creationId xmlns:p14="http://schemas.microsoft.com/office/powerpoint/2010/main" val="159174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1AE83A56-2C53-4E8F-96B8-6EE929FEFB83}" type="datetime6">
              <a:rPr lang="en-US" altLang="en-US"/>
              <a:pPr/>
              <a:t>November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FD0141A3-6620-4E43-BE01-BE6EFEC8FEED}" type="slidenum">
              <a:rPr lang="en-US" altLang="en-US"/>
              <a:pPr/>
              <a:t>‹#›</a:t>
            </a:fld>
            <a:endParaRPr lang="en-US" altLang="en-US" sz="1600"/>
          </a:p>
        </p:txBody>
      </p:sp>
    </p:spTree>
    <p:extLst>
      <p:ext uri="{BB962C8B-B14F-4D97-AF65-F5344CB8AC3E}">
        <p14:creationId xmlns:p14="http://schemas.microsoft.com/office/powerpoint/2010/main" val="4975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26FABFE5-344B-4CF9-AC8C-0C19B6FC89D1}" type="datetime6">
              <a:rPr lang="en-US" altLang="en-US"/>
              <a:pPr/>
              <a:t>November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7A512791-7C7E-4365-8FAC-3025A5C02E4E}" type="slidenum">
              <a:rPr lang="en-US" altLang="en-US"/>
              <a:pPr/>
              <a:t>‹#›</a:t>
            </a:fld>
            <a:endParaRPr lang="en-US" altLang="en-US" sz="1600"/>
          </a:p>
        </p:txBody>
      </p:sp>
    </p:spTree>
    <p:extLst>
      <p:ext uri="{BB962C8B-B14F-4D97-AF65-F5344CB8AC3E}">
        <p14:creationId xmlns:p14="http://schemas.microsoft.com/office/powerpoint/2010/main" val="290123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900" b="0">
                <a:latin typeface="Helvetica" panose="020B0604020202020204" pitchFamily="34" charset="0"/>
              </a:defRPr>
            </a:lvl1pPr>
          </a:lstStyle>
          <a:p>
            <a:r>
              <a:rPr lang="en-US" altLang="en-US" dirty="0" smtClean="0"/>
              <a:t>   Henggang Cui © </a:t>
            </a:r>
            <a:fld id="{C7B674D4-6DB0-4F67-803F-D60BFD0D3545}" type="datetime6">
              <a:rPr lang="en-US" altLang="en-US" smtClean="0"/>
              <a:pPr/>
              <a:t>November 14</a:t>
            </a:fld>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a:latin typeface="Helvetica" panose="020B0604020202020204" pitchFamily="34" charset="0"/>
              </a:defRPr>
            </a:lvl1pPr>
          </a:lstStyle>
          <a:p>
            <a:r>
              <a:rPr lang="en-US" altLang="en-US"/>
              <a:t>http://www.pdl.cmu.edu/</a:t>
            </a:r>
            <a:endParaRPr lang="en-US" altLang="en-US" sz="1600">
              <a:latin typeface="Times New Roman" panose="02020603050405020304" pitchFamily="18" charset="0"/>
            </a:endParaRPr>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4F39B8E0-E354-49BA-ADD7-A95EC6F7BDB0}" type="slidenum">
              <a:rPr lang="en-US" altLang="en-US"/>
              <a:pPr/>
              <a:t>‹#›</a:t>
            </a:fld>
            <a:endParaRPr lang="en-US" altLang="en-US" sz="1600"/>
          </a:p>
        </p:txBody>
      </p:sp>
      <p:pic>
        <p:nvPicPr>
          <p:cNvPr id="2" name="Picture 17" descr="mark_pdl_l_blu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3075" y="5972175"/>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p:cNvSpPr>
            <a:spLocks noGrp="1" noChangeArrowheads="1"/>
          </p:cNvSpPr>
          <p:nvPr>
            <p:ph type="body" idx="1"/>
          </p:nvPr>
        </p:nvSpPr>
        <p:spPr bwMode="auto">
          <a:xfrm>
            <a:off x="685800" y="11049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1952171"/>
            <a:ext cx="8226425" cy="1143000"/>
          </a:xfrm>
        </p:spPr>
        <p:txBody>
          <a:bodyPr/>
          <a:lstStyle/>
          <a:p>
            <a:pPr eaLnBrk="1" hangingPunct="1"/>
            <a:r>
              <a:rPr lang="en-US" altLang="en-US" dirty="0"/>
              <a:t>Exploiting iterative-ness for parallel ML computations</a:t>
            </a:r>
            <a:endParaRPr lang="en-US" altLang="en-US" dirty="0" smtClean="0"/>
          </a:p>
        </p:txBody>
      </p:sp>
      <p:sp>
        <p:nvSpPr>
          <p:cNvPr id="3075" name="Rectangle 3"/>
          <p:cNvSpPr>
            <a:spLocks noGrp="1" noChangeArrowheads="1"/>
          </p:cNvSpPr>
          <p:nvPr>
            <p:ph type="subTitle" idx="1"/>
          </p:nvPr>
        </p:nvSpPr>
        <p:spPr>
          <a:xfrm>
            <a:off x="1371600" y="3466646"/>
            <a:ext cx="6400800" cy="393700"/>
          </a:xfrm>
        </p:spPr>
        <p:txBody>
          <a:bodyPr/>
          <a:lstStyle/>
          <a:p>
            <a:pPr eaLnBrk="1" hangingPunct="1">
              <a:buFontTx/>
              <a:buNone/>
            </a:pPr>
            <a:r>
              <a:rPr lang="en-US" altLang="en-US" sz="3600" dirty="0" smtClean="0"/>
              <a:t>Henggang Cui</a:t>
            </a:r>
          </a:p>
        </p:txBody>
      </p:sp>
      <p:sp>
        <p:nvSpPr>
          <p:cNvPr id="3076" name="Text Box 4"/>
          <p:cNvSpPr txBox="1">
            <a:spLocks noChangeArrowheads="1"/>
          </p:cNvSpPr>
          <p:nvPr/>
        </p:nvSpPr>
        <p:spPr bwMode="auto">
          <a:xfrm>
            <a:off x="696191" y="4161971"/>
            <a:ext cx="7985847" cy="188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en-US" altLang="en-US" sz="1600" b="0" dirty="0" smtClean="0"/>
              <a:t>Alexey </a:t>
            </a:r>
            <a:r>
              <a:rPr lang="en-US" altLang="en-US" sz="1600" b="0" dirty="0" err="1" smtClean="0"/>
              <a:t>Tumanov</a:t>
            </a:r>
            <a:r>
              <a:rPr lang="en-US" altLang="en-US" sz="1600" b="0" dirty="0" smtClean="0"/>
              <a:t>, </a:t>
            </a:r>
            <a:r>
              <a:rPr lang="en-US" altLang="en-US" sz="1600" b="0" dirty="0" err="1" smtClean="0"/>
              <a:t>Jinliang</a:t>
            </a:r>
            <a:r>
              <a:rPr lang="en-US" altLang="en-US" sz="1600" b="0" dirty="0" smtClean="0"/>
              <a:t> Wei, </a:t>
            </a:r>
            <a:r>
              <a:rPr lang="en-US" altLang="en-US" sz="1600" b="0" dirty="0" err="1" smtClean="0"/>
              <a:t>Lianghong</a:t>
            </a:r>
            <a:r>
              <a:rPr lang="en-US" altLang="en-US" sz="1600" b="0" dirty="0" smtClean="0"/>
              <a:t> Xu, Wei Dai, Jesse Haber-</a:t>
            </a:r>
            <a:r>
              <a:rPr lang="en-US" altLang="en-US" sz="1600" b="0" dirty="0" err="1" smtClean="0"/>
              <a:t>Kucharsky</a:t>
            </a:r>
            <a:r>
              <a:rPr lang="en-US" altLang="en-US" sz="1600" b="0" dirty="0" smtClean="0"/>
              <a:t>,</a:t>
            </a:r>
          </a:p>
          <a:p>
            <a:pPr algn="ctr" eaLnBrk="1" hangingPunct="1">
              <a:spcBef>
                <a:spcPct val="20000"/>
              </a:spcBef>
            </a:pPr>
            <a:r>
              <a:rPr lang="en-US" altLang="en-US" sz="1600" b="0" dirty="0" err="1" smtClean="0"/>
              <a:t>Qirong</a:t>
            </a:r>
            <a:r>
              <a:rPr lang="en-US" altLang="en-US" sz="1600" b="0" dirty="0" smtClean="0"/>
              <a:t> Ho, Gregory R. Ganger, Phillip B. Gibbons (Intel), Garth A. Gibson, Eric P. Xing</a:t>
            </a:r>
            <a:endParaRPr lang="en-US" altLang="en-US" sz="1600" b="0" dirty="0"/>
          </a:p>
          <a:p>
            <a:pPr algn="ctr" eaLnBrk="1" hangingPunct="1">
              <a:spcBef>
                <a:spcPct val="20000"/>
              </a:spcBef>
            </a:pPr>
            <a:endParaRPr lang="en-US" altLang="en-US" sz="1800" b="0" dirty="0" smtClean="0"/>
          </a:p>
          <a:p>
            <a:pPr algn="ctr" eaLnBrk="1" hangingPunct="1">
              <a:spcBef>
                <a:spcPct val="20000"/>
              </a:spcBef>
            </a:pPr>
            <a:r>
              <a:rPr lang="en-US" altLang="en-US" sz="1800" b="0" dirty="0" smtClean="0"/>
              <a:t>PARALLEL </a:t>
            </a:r>
            <a:r>
              <a:rPr lang="en-US" altLang="en-US" sz="1800" b="0" dirty="0"/>
              <a:t>DATA LABORATORY</a:t>
            </a:r>
          </a:p>
          <a:p>
            <a:pPr algn="ctr" eaLnBrk="1" hangingPunct="1">
              <a:spcBef>
                <a:spcPct val="20000"/>
              </a:spcBef>
            </a:pPr>
            <a:r>
              <a:rPr lang="en-US" altLang="en-US" sz="1400" b="0" dirty="0"/>
              <a:t>Carnegie Mellon University</a:t>
            </a:r>
          </a:p>
          <a:p>
            <a:pPr eaLnBrk="1" hangingPunct="1">
              <a:spcBef>
                <a:spcPct val="50000"/>
              </a:spcBef>
            </a:pPr>
            <a:endParaRPr lang="en-US" altLang="en-US" sz="1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in the first iteration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10</a:t>
            </a:fld>
            <a:endParaRPr lang="en-US" altLang="en-US" sz="1600"/>
          </a:p>
        </p:txBody>
      </p:sp>
      <p:sp>
        <p:nvSpPr>
          <p:cNvPr id="7" name="TextBox 6"/>
          <p:cNvSpPr txBox="1"/>
          <p:nvPr/>
        </p:nvSpPr>
        <p:spPr>
          <a:xfrm>
            <a:off x="577516" y="1723105"/>
            <a:ext cx="4156743" cy="2677656"/>
          </a:xfrm>
          <a:prstGeom prst="rect">
            <a:avLst/>
          </a:prstGeom>
          <a:noFill/>
        </p:spPr>
        <p:txBody>
          <a:bodyPr wrap="square" rtlCol="0">
            <a:spAutoFit/>
          </a:bodyPr>
          <a:lstStyle/>
          <a:p>
            <a:r>
              <a:rPr lang="en-US" altLang="zh-CN" sz="2400" b="0" dirty="0" smtClean="0">
                <a:solidFill>
                  <a:srgbClr val="039F1D"/>
                </a:solidFill>
                <a:latin typeface="Consolas" pitchFamily="49" charset="0"/>
                <a:cs typeface="Consolas" pitchFamily="49" charset="0"/>
              </a:rPr>
              <a:t>// Original</a:t>
            </a:r>
          </a:p>
          <a:p>
            <a:r>
              <a:rPr lang="en-US" altLang="zh-CN" sz="2400" b="0" dirty="0" err="1">
                <a:latin typeface="Consolas" pitchFamily="49" charset="0"/>
                <a:cs typeface="Consolas" pitchFamily="49" charset="0"/>
              </a:rPr>
              <a:t>l</a:t>
            </a:r>
            <a:r>
              <a:rPr lang="en-US" altLang="zh-CN" sz="2400" b="0" dirty="0" err="1" smtClean="0">
                <a:latin typeface="Consolas" pitchFamily="49" charset="0"/>
                <a:cs typeface="Consolas" pitchFamily="49" charset="0"/>
              </a:rPr>
              <a:t>oad_data</a:t>
            </a:r>
            <a:r>
              <a:rPr lang="en-US" altLang="zh-CN" sz="2400" b="0" dirty="0" smtClean="0">
                <a:latin typeface="Consolas" pitchFamily="49" charset="0"/>
                <a:cs typeface="Consolas" pitchFamily="49" charset="0"/>
              </a:rPr>
              <a:t>()</a:t>
            </a:r>
          </a:p>
          <a:p>
            <a:r>
              <a:rPr lang="en-US" altLang="zh-CN" sz="2400" b="0" dirty="0" err="1" smtClean="0">
                <a:latin typeface="Consolas" pitchFamily="49" charset="0"/>
                <a:cs typeface="Consolas" pitchFamily="49" charset="0"/>
              </a:rPr>
              <a:t>init_param_vals</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do {</a:t>
            </a:r>
          </a:p>
          <a:p>
            <a:r>
              <a:rPr lang="en-US" altLang="zh-CN" sz="2400" b="0" dirty="0" smtClean="0">
                <a:latin typeface="Consolas" pitchFamily="49" charset="0"/>
                <a:cs typeface="Consolas" pitchFamily="49" charset="0"/>
              </a:rPr>
              <a:t>  </a:t>
            </a:r>
            <a:r>
              <a:rPr lang="en-US" altLang="zh-CN" sz="2400" b="0" dirty="0" err="1" smtClean="0">
                <a:latin typeface="Consolas" pitchFamily="49" charset="0"/>
                <a:cs typeface="Consolas" pitchFamily="49" charset="0"/>
              </a:rPr>
              <a:t>do_iteration</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 while (not stop)</a:t>
            </a:r>
            <a:endParaRPr lang="en-US" altLang="zh-CN" sz="4000" b="0" dirty="0">
              <a:latin typeface="Consolas" pitchFamily="49" charset="0"/>
              <a:cs typeface="Consolas" pitchFamily="49" charset="0"/>
            </a:endParaRPr>
          </a:p>
          <a:p>
            <a:endParaRPr lang="en-US" altLang="zh-CN" sz="2400" b="0" dirty="0" smtClean="0">
              <a:latin typeface="Consolas" pitchFamily="49" charset="0"/>
              <a:cs typeface="Consolas" pitchFamily="49" charset="0"/>
            </a:endParaRPr>
          </a:p>
        </p:txBody>
      </p:sp>
      <p:sp>
        <p:nvSpPr>
          <p:cNvPr id="8" name="TextBox 7"/>
          <p:cNvSpPr txBox="1"/>
          <p:nvPr/>
        </p:nvSpPr>
        <p:spPr>
          <a:xfrm>
            <a:off x="4683807" y="1283473"/>
            <a:ext cx="4825956" cy="4154984"/>
          </a:xfrm>
          <a:prstGeom prst="rect">
            <a:avLst/>
          </a:prstGeom>
          <a:noFill/>
        </p:spPr>
        <p:txBody>
          <a:bodyPr wrap="square" rtlCol="0">
            <a:spAutoFit/>
          </a:bodyPr>
          <a:lstStyle/>
          <a:p>
            <a:r>
              <a:rPr lang="en-US" altLang="zh-CN" sz="2400" b="0" dirty="0" smtClean="0">
                <a:solidFill>
                  <a:srgbClr val="039F1D"/>
                </a:solidFill>
                <a:latin typeface="Consolas" pitchFamily="49" charset="0"/>
                <a:cs typeface="Consolas" pitchFamily="49" charset="0"/>
              </a:rPr>
              <a:t>// Gather in first </a:t>
            </a:r>
            <a:r>
              <a:rPr lang="en-US" altLang="zh-CN" sz="2400" b="0" dirty="0" err="1" smtClean="0">
                <a:solidFill>
                  <a:srgbClr val="039F1D"/>
                </a:solidFill>
                <a:latin typeface="Consolas" pitchFamily="49" charset="0"/>
                <a:cs typeface="Consolas" pitchFamily="49" charset="0"/>
              </a:rPr>
              <a:t>iter</a:t>
            </a:r>
            <a:endParaRPr lang="en-US" altLang="zh-CN" sz="2400" b="0" dirty="0" smtClean="0">
              <a:solidFill>
                <a:srgbClr val="039F1D"/>
              </a:solidFill>
              <a:latin typeface="Consolas" pitchFamily="49" charset="0"/>
              <a:cs typeface="Consolas" pitchFamily="49" charset="0"/>
            </a:endParaRPr>
          </a:p>
          <a:p>
            <a:r>
              <a:rPr lang="en-US" altLang="zh-CN" sz="2400" b="0" dirty="0" err="1">
                <a:latin typeface="Consolas" pitchFamily="49" charset="0"/>
                <a:cs typeface="Consolas" pitchFamily="49" charset="0"/>
              </a:rPr>
              <a:t>load_data</a:t>
            </a:r>
            <a:r>
              <a:rPr lang="en-US" altLang="zh-CN" sz="2400" b="0" dirty="0" smtClean="0">
                <a:latin typeface="Consolas" pitchFamily="49" charset="0"/>
                <a:cs typeface="Consolas" pitchFamily="49" charset="0"/>
              </a:rPr>
              <a:t>()</a:t>
            </a:r>
          </a:p>
          <a:p>
            <a:r>
              <a:rPr lang="en-US" altLang="zh-CN" sz="2400" b="0" dirty="0" err="1">
                <a:latin typeface="Consolas" pitchFamily="49" charset="0"/>
                <a:cs typeface="Consolas" pitchFamily="49" charset="0"/>
              </a:rPr>
              <a:t>init_param_vals</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do {</a:t>
            </a:r>
          </a:p>
          <a:p>
            <a:r>
              <a:rPr lang="en-US" altLang="zh-CN" sz="2400" b="0" dirty="0" smtClean="0">
                <a:latin typeface="Consolas" pitchFamily="49" charset="0"/>
                <a:cs typeface="Consolas" pitchFamily="49" charset="0"/>
              </a:rPr>
              <a:t>  </a:t>
            </a:r>
            <a:r>
              <a:rPr lang="en-US" altLang="zh-CN" sz="2400" dirty="0" smtClean="0">
                <a:solidFill>
                  <a:srgbClr val="0070C0"/>
                </a:solidFill>
                <a:latin typeface="Consolas" pitchFamily="49" charset="0"/>
                <a:cs typeface="Consolas" pitchFamily="49" charset="0"/>
              </a:rPr>
              <a:t>if (first iteration)</a:t>
            </a:r>
          </a:p>
          <a:p>
            <a:r>
              <a:rPr lang="en-US" altLang="zh-CN" sz="2400" dirty="0" smtClean="0">
                <a:solidFill>
                  <a:srgbClr val="0070C0"/>
                </a:solidFill>
                <a:latin typeface="Consolas" pitchFamily="49" charset="0"/>
                <a:cs typeface="Consolas" pitchFamily="49" charset="0"/>
              </a:rPr>
              <a:t>    </a:t>
            </a:r>
            <a:r>
              <a:rPr lang="en-US" altLang="zh-CN" sz="2400" dirty="0" err="1" smtClean="0">
                <a:solidFill>
                  <a:srgbClr val="0070C0"/>
                </a:solidFill>
                <a:latin typeface="Consolas" pitchFamily="49" charset="0"/>
                <a:cs typeface="Consolas" pitchFamily="49" charset="0"/>
              </a:rPr>
              <a:t>ps.start_gather</a:t>
            </a:r>
            <a:r>
              <a:rPr lang="en-US" altLang="zh-CN" sz="2400" dirty="0" smtClean="0">
                <a:solidFill>
                  <a:srgbClr val="0070C0"/>
                </a:solidFill>
                <a:latin typeface="Consolas" pitchFamily="49" charset="0"/>
                <a:cs typeface="Consolas" pitchFamily="49" charset="0"/>
              </a:rPr>
              <a:t>()</a:t>
            </a:r>
          </a:p>
          <a:p>
            <a:r>
              <a:rPr lang="en-US" altLang="zh-CN" sz="2400" b="0" dirty="0" smtClean="0">
                <a:latin typeface="Consolas" pitchFamily="49" charset="0"/>
                <a:cs typeface="Consolas" pitchFamily="49" charset="0"/>
              </a:rPr>
              <a:t>  </a:t>
            </a:r>
            <a:r>
              <a:rPr lang="en-US" altLang="zh-CN" sz="2400" b="0" dirty="0" err="1" smtClean="0">
                <a:latin typeface="Consolas" pitchFamily="49" charset="0"/>
                <a:cs typeface="Consolas" pitchFamily="49" charset="0"/>
              </a:rPr>
              <a:t>do_iteration</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  </a:t>
            </a:r>
            <a:r>
              <a:rPr lang="en-US" altLang="zh-CN" sz="2400" dirty="0" smtClean="0">
                <a:solidFill>
                  <a:srgbClr val="0070C0"/>
                </a:solidFill>
                <a:latin typeface="Consolas" pitchFamily="49" charset="0"/>
                <a:cs typeface="Consolas" pitchFamily="49" charset="0"/>
              </a:rPr>
              <a:t>if (first iteration)</a:t>
            </a:r>
          </a:p>
          <a:p>
            <a:r>
              <a:rPr lang="en-US" altLang="zh-CN" sz="2400" dirty="0" smtClean="0">
                <a:solidFill>
                  <a:srgbClr val="0070C0"/>
                </a:solidFill>
                <a:latin typeface="Consolas" pitchFamily="49" charset="0"/>
                <a:cs typeface="Consolas" pitchFamily="49" charset="0"/>
              </a:rPr>
              <a:t>    </a:t>
            </a:r>
            <a:r>
              <a:rPr lang="en-US" altLang="zh-CN" sz="2400" dirty="0" err="1" smtClean="0">
                <a:solidFill>
                  <a:srgbClr val="0070C0"/>
                </a:solidFill>
                <a:latin typeface="Consolas" pitchFamily="49" charset="0"/>
                <a:cs typeface="Consolas" pitchFamily="49" charset="0"/>
              </a:rPr>
              <a:t>ps.finish_gather</a:t>
            </a:r>
            <a:r>
              <a:rPr lang="en-US" altLang="zh-CN" sz="2400" dirty="0" smtClean="0">
                <a:solidFill>
                  <a:srgbClr val="0070C0"/>
                </a:solidFill>
                <a:latin typeface="Consolas" pitchFamily="49" charset="0"/>
                <a:cs typeface="Consolas" pitchFamily="49" charset="0"/>
              </a:rPr>
              <a:t>()</a:t>
            </a:r>
          </a:p>
          <a:p>
            <a:r>
              <a:rPr lang="en-US" altLang="zh-CN" sz="2400" b="0" dirty="0" smtClean="0">
                <a:latin typeface="Consolas" pitchFamily="49" charset="0"/>
                <a:cs typeface="Consolas" pitchFamily="49" charset="0"/>
              </a:rPr>
              <a:t>} while (not stop)</a:t>
            </a:r>
            <a:endParaRPr lang="en-US" altLang="zh-CN" sz="2400" b="0" dirty="0">
              <a:latin typeface="Consolas" pitchFamily="49" charset="0"/>
              <a:cs typeface="Consolas" pitchFamily="49" charset="0"/>
            </a:endParaRPr>
          </a:p>
          <a:p>
            <a:endParaRPr lang="en-US" altLang="zh-CN" sz="2400" b="0" dirty="0" smtClean="0">
              <a:latin typeface="Consolas" pitchFamily="49" charset="0"/>
              <a:cs typeface="Consolas" pitchFamily="49" charset="0"/>
            </a:endParaRPr>
          </a:p>
        </p:txBody>
      </p:sp>
      <p:cxnSp>
        <p:nvCxnSpPr>
          <p:cNvPr id="9" name="Straight Connector 8"/>
          <p:cNvCxnSpPr>
            <a:endCxn id="6" idx="0"/>
          </p:cNvCxnSpPr>
          <p:nvPr/>
        </p:nvCxnSpPr>
        <p:spPr bwMode="auto">
          <a:xfrm>
            <a:off x="4572000" y="1026942"/>
            <a:ext cx="794" cy="53659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769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in the first iteration</a:t>
            </a:r>
          </a:p>
        </p:txBody>
      </p:sp>
      <p:sp>
        <p:nvSpPr>
          <p:cNvPr id="3" name="Content Placeholder 2"/>
          <p:cNvSpPr>
            <a:spLocks noGrp="1"/>
          </p:cNvSpPr>
          <p:nvPr>
            <p:ph idx="1"/>
          </p:nvPr>
        </p:nvSpPr>
        <p:spPr>
          <a:xfrm>
            <a:off x="685800" y="1104900"/>
            <a:ext cx="8097838" cy="4648200"/>
          </a:xfrm>
        </p:spPr>
        <p:txBody>
          <a:bodyPr/>
          <a:lstStyle/>
          <a:p>
            <a:pPr marL="0" indent="0">
              <a:buNone/>
            </a:pPr>
            <a:r>
              <a:rPr lang="en-US" sz="4800" b="1" dirty="0" smtClean="0">
                <a:solidFill>
                  <a:srgbClr val="00B050"/>
                </a:solidFill>
                <a:latin typeface="Consolas" panose="020B0609020204030204" pitchFamily="49" charset="0"/>
                <a:cs typeface="Consolas" panose="020B0609020204030204" pitchFamily="49" charset="0"/>
              </a:rPr>
              <a:t>+</a:t>
            </a:r>
            <a:r>
              <a:rPr lang="en-US" dirty="0" smtClean="0"/>
              <a:t> Little programmer effort</a:t>
            </a:r>
          </a:p>
          <a:p>
            <a:pPr lvl="1"/>
            <a:r>
              <a:rPr lang="en-US" dirty="0" smtClean="0"/>
              <a:t>Only need to annotate iteration boundaries</a:t>
            </a:r>
          </a:p>
          <a:p>
            <a:endParaRPr lang="en-US" dirty="0" smtClean="0"/>
          </a:p>
          <a:p>
            <a:pPr marL="0" indent="0">
              <a:buNone/>
            </a:pPr>
            <a:r>
              <a:rPr lang="en-US" sz="4800" b="1" dirty="0" smtClean="0">
                <a:solidFill>
                  <a:srgbClr val="C00000"/>
                </a:solidFill>
                <a:latin typeface="Consolas" panose="020B0609020204030204" pitchFamily="49" charset="0"/>
                <a:cs typeface="Consolas" panose="020B0609020204030204" pitchFamily="49" charset="0"/>
              </a:rPr>
              <a:t>-</a:t>
            </a:r>
            <a:r>
              <a:rPr lang="en-US" dirty="0" smtClean="0"/>
              <a:t> Considerable performance overhead</a:t>
            </a:r>
          </a:p>
          <a:p>
            <a:pPr lvl="1"/>
            <a:r>
              <a:rPr lang="en-US" dirty="0" smtClean="0"/>
              <a:t>The first iteration runs without optimizations</a:t>
            </a:r>
          </a:p>
          <a:p>
            <a:pPr lvl="1"/>
            <a:r>
              <a:rPr lang="en-US" dirty="0" smtClean="0"/>
              <a:t>More cost to apply the optimizations</a:t>
            </a:r>
          </a:p>
          <a:p>
            <a:pPr lvl="2"/>
            <a:r>
              <a:rPr lang="en-US" dirty="0" smtClean="0"/>
              <a:t>States from the first iteration need to be migrated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11</a:t>
            </a:fld>
            <a:endParaRPr lang="en-US" altLang="en-US" sz="1600"/>
          </a:p>
        </p:txBody>
      </p:sp>
    </p:spTree>
    <p:extLst>
      <p:ext uri="{BB962C8B-B14F-4D97-AF65-F5344CB8AC3E}">
        <p14:creationId xmlns:p14="http://schemas.microsoft.com/office/powerpoint/2010/main" val="3986993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57386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Gather </a:t>
            </a:r>
            <a:r>
              <a:rPr lang="en-US" dirty="0" smtClean="0"/>
              <a:t>in a </a:t>
            </a:r>
            <a:r>
              <a:rPr lang="en-US" i="1" dirty="0" smtClean="0"/>
              <a:t>virtual</a:t>
            </a:r>
            <a:r>
              <a:rPr lang="en-US" dirty="0" smtClean="0"/>
              <a:t> </a:t>
            </a:r>
            <a:r>
              <a:rPr lang="en-US" dirty="0"/>
              <a:t>iteration</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12</a:t>
            </a:fld>
            <a:endParaRPr lang="en-US" altLang="en-US" sz="1600"/>
          </a:p>
        </p:txBody>
      </p:sp>
      <p:sp>
        <p:nvSpPr>
          <p:cNvPr id="8" name="TextBox 7"/>
          <p:cNvSpPr txBox="1"/>
          <p:nvPr/>
        </p:nvSpPr>
        <p:spPr>
          <a:xfrm>
            <a:off x="4114801" y="1290530"/>
            <a:ext cx="4825956" cy="3785652"/>
          </a:xfrm>
          <a:prstGeom prst="rect">
            <a:avLst/>
          </a:prstGeom>
          <a:noFill/>
        </p:spPr>
        <p:txBody>
          <a:bodyPr wrap="square" rtlCol="0">
            <a:spAutoFit/>
          </a:bodyPr>
          <a:lstStyle/>
          <a:p>
            <a:r>
              <a:rPr lang="en-US" altLang="zh-CN" sz="2400" b="0" dirty="0">
                <a:solidFill>
                  <a:srgbClr val="039F1D"/>
                </a:solidFill>
                <a:latin typeface="Consolas" pitchFamily="49" charset="0"/>
                <a:cs typeface="Consolas" pitchFamily="49" charset="0"/>
              </a:rPr>
              <a:t>// Gather in virtual </a:t>
            </a:r>
            <a:r>
              <a:rPr lang="en-US" altLang="zh-CN" sz="2400" b="0" dirty="0" err="1">
                <a:solidFill>
                  <a:srgbClr val="039F1D"/>
                </a:solidFill>
                <a:latin typeface="Consolas" pitchFamily="49" charset="0"/>
                <a:cs typeface="Consolas" pitchFamily="49" charset="0"/>
              </a:rPr>
              <a:t>iter</a:t>
            </a:r>
            <a:endParaRPr lang="en-US" altLang="zh-CN" sz="2400" b="0" dirty="0">
              <a:solidFill>
                <a:srgbClr val="039F1D"/>
              </a:solidFill>
              <a:latin typeface="Consolas" pitchFamily="49" charset="0"/>
              <a:cs typeface="Consolas" pitchFamily="49" charset="0"/>
            </a:endParaRPr>
          </a:p>
          <a:p>
            <a:r>
              <a:rPr lang="en-US" altLang="zh-CN" sz="2400" b="0" dirty="0" err="1">
                <a:latin typeface="Consolas" pitchFamily="49" charset="0"/>
                <a:cs typeface="Consolas" pitchFamily="49" charset="0"/>
              </a:rPr>
              <a:t>load_data</a:t>
            </a:r>
            <a:r>
              <a:rPr lang="en-US" altLang="zh-CN" sz="2400" b="0" dirty="0" smtClean="0">
                <a:latin typeface="Consolas" pitchFamily="49" charset="0"/>
                <a:cs typeface="Consolas" pitchFamily="49" charset="0"/>
              </a:rPr>
              <a:t>()</a:t>
            </a:r>
            <a:endParaRPr lang="en-US" altLang="zh-CN" sz="2400" dirty="0" smtClean="0">
              <a:solidFill>
                <a:srgbClr val="0070C0"/>
              </a:solidFill>
              <a:latin typeface="Consolas" pitchFamily="49" charset="0"/>
              <a:cs typeface="Consolas" pitchFamily="49" charset="0"/>
            </a:endParaRPr>
          </a:p>
          <a:p>
            <a:r>
              <a:rPr lang="en-US" altLang="zh-CN" sz="2400" dirty="0" err="1" smtClean="0">
                <a:solidFill>
                  <a:srgbClr val="0070C0"/>
                </a:solidFill>
                <a:latin typeface="Consolas" pitchFamily="49" charset="0"/>
                <a:cs typeface="Consolas" pitchFamily="49" charset="0"/>
              </a:rPr>
              <a:t>ps.start_gather</a:t>
            </a:r>
            <a:r>
              <a:rPr lang="en-US" altLang="zh-CN" sz="2400" dirty="0" smtClean="0">
                <a:solidFill>
                  <a:srgbClr val="0070C0"/>
                </a:solidFill>
                <a:latin typeface="Consolas" pitchFamily="49" charset="0"/>
                <a:cs typeface="Consolas" pitchFamily="49" charset="0"/>
              </a:rPr>
              <a:t>(</a:t>
            </a:r>
            <a:r>
              <a:rPr lang="en-US" altLang="zh-CN" sz="2400" dirty="0" smtClean="0">
                <a:solidFill>
                  <a:srgbClr val="FF0000"/>
                </a:solidFill>
                <a:latin typeface="Consolas" pitchFamily="49" charset="0"/>
                <a:cs typeface="Consolas" pitchFamily="49" charset="0"/>
              </a:rPr>
              <a:t>virtual</a:t>
            </a:r>
            <a:r>
              <a:rPr lang="en-US" altLang="zh-CN" sz="2400" dirty="0" smtClean="0">
                <a:solidFill>
                  <a:srgbClr val="0070C0"/>
                </a:solidFill>
                <a:latin typeface="Consolas" pitchFamily="49" charset="0"/>
                <a:cs typeface="Consolas" pitchFamily="49" charset="0"/>
              </a:rPr>
              <a:t>)</a:t>
            </a:r>
          </a:p>
          <a:p>
            <a:r>
              <a:rPr lang="en-US" altLang="zh-CN" sz="2400" dirty="0" err="1" smtClean="0">
                <a:solidFill>
                  <a:srgbClr val="0070C0"/>
                </a:solidFill>
                <a:latin typeface="Consolas" pitchFamily="49" charset="0"/>
                <a:cs typeface="Consolas" pitchFamily="49" charset="0"/>
              </a:rPr>
              <a:t>do_iteration</a:t>
            </a:r>
            <a:r>
              <a:rPr lang="en-US" altLang="zh-CN" sz="2400" dirty="0" smtClean="0">
                <a:solidFill>
                  <a:srgbClr val="0070C0"/>
                </a:solidFill>
                <a:latin typeface="Consolas" pitchFamily="49" charset="0"/>
                <a:cs typeface="Consolas" pitchFamily="49" charset="0"/>
              </a:rPr>
              <a:t>()</a:t>
            </a:r>
          </a:p>
          <a:p>
            <a:r>
              <a:rPr lang="en-US" altLang="zh-CN" sz="2400" dirty="0" err="1" smtClean="0">
                <a:solidFill>
                  <a:srgbClr val="0070C0"/>
                </a:solidFill>
                <a:latin typeface="Consolas" pitchFamily="49" charset="0"/>
                <a:cs typeface="Consolas" pitchFamily="49" charset="0"/>
              </a:rPr>
              <a:t>ps.finish_gather</a:t>
            </a:r>
            <a:r>
              <a:rPr lang="en-US" altLang="zh-CN" sz="2400" dirty="0">
                <a:solidFill>
                  <a:srgbClr val="0070C0"/>
                </a:solidFill>
                <a:latin typeface="Consolas" pitchFamily="49" charset="0"/>
                <a:cs typeface="Consolas" pitchFamily="49" charset="0"/>
              </a:rPr>
              <a:t>()</a:t>
            </a:r>
          </a:p>
          <a:p>
            <a:r>
              <a:rPr lang="en-US" altLang="zh-CN" sz="2400" b="0" dirty="0" err="1" smtClean="0">
                <a:latin typeface="Consolas" pitchFamily="49" charset="0"/>
                <a:cs typeface="Consolas" pitchFamily="49" charset="0"/>
              </a:rPr>
              <a:t>init_param</a:t>
            </a:r>
            <a:r>
              <a:rPr lang="en-US" altLang="zh-CN" sz="2400" b="0" dirty="0" err="1">
                <a:latin typeface="Consolas" pitchFamily="49" charset="0"/>
                <a:cs typeface="Consolas" pitchFamily="49" charset="0"/>
              </a:rPr>
              <a:t>_vals</a:t>
            </a:r>
            <a:r>
              <a:rPr lang="en-US" altLang="zh-CN" sz="2400" b="0" dirty="0" smtClean="0">
                <a:latin typeface="Consolas" pitchFamily="49" charset="0"/>
                <a:cs typeface="Consolas" pitchFamily="49" charset="0"/>
              </a:rPr>
              <a:t>()</a:t>
            </a:r>
            <a:endParaRPr lang="en-US" altLang="zh-CN" sz="2400" b="0" dirty="0">
              <a:latin typeface="Consolas" pitchFamily="49" charset="0"/>
              <a:cs typeface="Consolas" pitchFamily="49" charset="0"/>
            </a:endParaRPr>
          </a:p>
          <a:p>
            <a:r>
              <a:rPr lang="en-US" altLang="zh-CN" sz="2400" b="0" dirty="0" smtClean="0">
                <a:latin typeface="Consolas" pitchFamily="49" charset="0"/>
                <a:cs typeface="Consolas" pitchFamily="49" charset="0"/>
              </a:rPr>
              <a:t>do </a:t>
            </a:r>
            <a:r>
              <a:rPr lang="en-US" altLang="zh-CN" sz="2400" b="0" dirty="0">
                <a:latin typeface="Consolas" pitchFamily="49" charset="0"/>
                <a:cs typeface="Consolas" pitchFamily="49" charset="0"/>
              </a:rPr>
              <a:t>{</a:t>
            </a:r>
          </a:p>
          <a:p>
            <a:r>
              <a:rPr lang="en-US" altLang="zh-CN" sz="2400" b="0" dirty="0">
                <a:latin typeface="Consolas" pitchFamily="49" charset="0"/>
                <a:cs typeface="Consolas" pitchFamily="49" charset="0"/>
              </a:rPr>
              <a:t>  </a:t>
            </a:r>
            <a:r>
              <a:rPr lang="en-US" altLang="zh-CN" sz="2400" b="0" dirty="0" err="1">
                <a:latin typeface="Consolas" pitchFamily="49" charset="0"/>
                <a:cs typeface="Consolas" pitchFamily="49" charset="0"/>
              </a:rPr>
              <a:t>do_iteration</a:t>
            </a:r>
            <a:r>
              <a:rPr lang="en-US" altLang="zh-CN" sz="2400" b="0" dirty="0">
                <a:latin typeface="Consolas" pitchFamily="49" charset="0"/>
                <a:cs typeface="Consolas" pitchFamily="49" charset="0"/>
              </a:rPr>
              <a:t>()</a:t>
            </a:r>
          </a:p>
          <a:p>
            <a:r>
              <a:rPr lang="en-US" altLang="zh-CN" sz="2400" b="0" dirty="0" smtClean="0">
                <a:latin typeface="Consolas" pitchFamily="49" charset="0"/>
                <a:cs typeface="Consolas" pitchFamily="49" charset="0"/>
              </a:rPr>
              <a:t>} </a:t>
            </a:r>
            <a:r>
              <a:rPr lang="en-US" altLang="zh-CN" sz="2400" b="0" dirty="0">
                <a:latin typeface="Consolas" pitchFamily="49" charset="0"/>
                <a:cs typeface="Consolas" pitchFamily="49" charset="0"/>
              </a:rPr>
              <a:t>while (not stop)</a:t>
            </a:r>
            <a:endParaRPr lang="en-US" altLang="zh-CN" sz="4000" b="0" dirty="0">
              <a:latin typeface="Consolas" pitchFamily="49" charset="0"/>
              <a:cs typeface="Consolas" pitchFamily="49" charset="0"/>
            </a:endParaRPr>
          </a:p>
          <a:p>
            <a:endParaRPr lang="en-US" altLang="zh-CN" sz="2400" b="0" dirty="0">
              <a:latin typeface="Consolas" pitchFamily="49" charset="0"/>
              <a:cs typeface="Consolas" pitchFamily="49" charset="0"/>
            </a:endParaRPr>
          </a:p>
        </p:txBody>
      </p:sp>
      <p:sp>
        <p:nvSpPr>
          <p:cNvPr id="11" name="Content Placeholder 2"/>
          <p:cNvSpPr>
            <a:spLocks noGrp="1"/>
          </p:cNvSpPr>
          <p:nvPr>
            <p:ph idx="1"/>
          </p:nvPr>
        </p:nvSpPr>
        <p:spPr>
          <a:xfrm>
            <a:off x="-157655" y="5228516"/>
            <a:ext cx="9301655" cy="4648200"/>
          </a:xfrm>
        </p:spPr>
        <p:txBody>
          <a:bodyPr/>
          <a:lstStyle/>
          <a:p>
            <a:pPr lvl="1"/>
            <a:r>
              <a:rPr lang="en-US" dirty="0" smtClean="0"/>
              <a:t>Operations </a:t>
            </a:r>
            <a:r>
              <a:rPr lang="en-US" dirty="0"/>
              <a:t>between </a:t>
            </a:r>
            <a:r>
              <a:rPr lang="en-US" dirty="0" err="1"/>
              <a:t>start_gather</a:t>
            </a:r>
            <a:r>
              <a:rPr lang="en-US" dirty="0"/>
              <a:t>(virtual) and </a:t>
            </a:r>
            <a:r>
              <a:rPr lang="en-US" dirty="0" err="1"/>
              <a:t>finish_gather</a:t>
            </a:r>
            <a:r>
              <a:rPr lang="en-US" dirty="0" smtClean="0"/>
              <a:t>()</a:t>
            </a:r>
            <a:br>
              <a:rPr lang="en-US" dirty="0" smtClean="0"/>
            </a:br>
            <a:r>
              <a:rPr lang="en-US" dirty="0" smtClean="0"/>
              <a:t>are </a:t>
            </a:r>
            <a:r>
              <a:rPr lang="en-US" dirty="0"/>
              <a:t>recorded </a:t>
            </a:r>
            <a:r>
              <a:rPr lang="en-US" dirty="0" smtClean="0"/>
              <a:t>but return </a:t>
            </a:r>
            <a:r>
              <a:rPr lang="en-US" i="1" dirty="0">
                <a:solidFill>
                  <a:srgbClr val="C00000"/>
                </a:solidFill>
              </a:rPr>
              <a:t>without </a:t>
            </a:r>
            <a:r>
              <a:rPr lang="en-US" i="1" dirty="0" smtClean="0">
                <a:solidFill>
                  <a:srgbClr val="C00000"/>
                </a:solidFill>
              </a:rPr>
              <a:t>any action. Nearly free.</a:t>
            </a:r>
            <a:endParaRPr lang="en-US" i="1" dirty="0">
              <a:solidFill>
                <a:srgbClr val="C00000"/>
              </a:solidFill>
            </a:endParaRPr>
          </a:p>
        </p:txBody>
      </p:sp>
      <p:sp>
        <p:nvSpPr>
          <p:cNvPr id="13" name="TextBox 12"/>
          <p:cNvSpPr txBox="1"/>
          <p:nvPr/>
        </p:nvSpPr>
        <p:spPr>
          <a:xfrm>
            <a:off x="242910" y="1667417"/>
            <a:ext cx="4825956" cy="3477875"/>
          </a:xfrm>
          <a:prstGeom prst="rect">
            <a:avLst/>
          </a:prstGeom>
          <a:noFill/>
        </p:spPr>
        <p:txBody>
          <a:bodyPr wrap="square" rtlCol="0">
            <a:spAutoFit/>
          </a:bodyPr>
          <a:lstStyle/>
          <a:p>
            <a:r>
              <a:rPr lang="en-US" altLang="zh-CN" sz="2000" b="0" dirty="0" smtClean="0">
                <a:solidFill>
                  <a:srgbClr val="039F1D"/>
                </a:solidFill>
                <a:latin typeface="Consolas" pitchFamily="49" charset="0"/>
                <a:cs typeface="Consolas" pitchFamily="49" charset="0"/>
              </a:rPr>
              <a:t>// Gather in first </a:t>
            </a:r>
            <a:r>
              <a:rPr lang="en-US" altLang="zh-CN" sz="2000" b="0" dirty="0" err="1" smtClean="0">
                <a:solidFill>
                  <a:srgbClr val="039F1D"/>
                </a:solidFill>
                <a:latin typeface="Consolas" pitchFamily="49" charset="0"/>
                <a:cs typeface="Consolas" pitchFamily="49" charset="0"/>
              </a:rPr>
              <a:t>iter</a:t>
            </a:r>
            <a:endParaRPr lang="en-US" altLang="zh-CN" sz="2000" b="0" dirty="0" smtClean="0">
              <a:solidFill>
                <a:srgbClr val="039F1D"/>
              </a:solidFill>
              <a:latin typeface="Consolas" pitchFamily="49" charset="0"/>
              <a:cs typeface="Consolas" pitchFamily="49" charset="0"/>
            </a:endParaRPr>
          </a:p>
          <a:p>
            <a:r>
              <a:rPr lang="en-US" altLang="zh-CN" sz="2000" b="0" dirty="0" err="1">
                <a:latin typeface="Consolas" pitchFamily="49" charset="0"/>
                <a:cs typeface="Consolas" pitchFamily="49" charset="0"/>
              </a:rPr>
              <a:t>load_data</a:t>
            </a:r>
            <a:r>
              <a:rPr lang="en-US" altLang="zh-CN" sz="2000" b="0" dirty="0" smtClean="0">
                <a:latin typeface="Consolas" pitchFamily="49" charset="0"/>
                <a:cs typeface="Consolas" pitchFamily="49" charset="0"/>
              </a:rPr>
              <a:t>()</a:t>
            </a:r>
          </a:p>
          <a:p>
            <a:r>
              <a:rPr lang="en-US" altLang="zh-CN" sz="2000" b="0" dirty="0" err="1">
                <a:latin typeface="Consolas" pitchFamily="49" charset="0"/>
                <a:cs typeface="Consolas" pitchFamily="49" charset="0"/>
              </a:rPr>
              <a:t>init_param_vals</a:t>
            </a:r>
            <a:r>
              <a:rPr lang="en-US" altLang="zh-CN" sz="2000" b="0" dirty="0" smtClean="0">
                <a:latin typeface="Consolas" pitchFamily="49" charset="0"/>
                <a:cs typeface="Consolas" pitchFamily="49" charset="0"/>
              </a:rPr>
              <a:t>()</a:t>
            </a:r>
          </a:p>
          <a:p>
            <a:r>
              <a:rPr lang="en-US" altLang="zh-CN" sz="2000" b="0" dirty="0" smtClean="0">
                <a:latin typeface="Consolas" pitchFamily="49" charset="0"/>
                <a:cs typeface="Consolas" pitchFamily="49" charset="0"/>
              </a:rPr>
              <a:t>do {</a:t>
            </a:r>
          </a:p>
          <a:p>
            <a:r>
              <a:rPr lang="en-US" altLang="zh-CN" sz="2000" b="0" dirty="0" smtClean="0">
                <a:latin typeface="Consolas" pitchFamily="49" charset="0"/>
                <a:cs typeface="Consolas" pitchFamily="49" charset="0"/>
              </a:rPr>
              <a:t>  </a:t>
            </a:r>
            <a:r>
              <a:rPr lang="en-US" altLang="zh-CN" sz="2000" dirty="0" smtClean="0">
                <a:solidFill>
                  <a:srgbClr val="0070C0"/>
                </a:solidFill>
                <a:latin typeface="Consolas" pitchFamily="49" charset="0"/>
                <a:cs typeface="Consolas" pitchFamily="49" charset="0"/>
              </a:rPr>
              <a:t>if (first iteration)</a:t>
            </a:r>
          </a:p>
          <a:p>
            <a:r>
              <a:rPr lang="en-US" altLang="zh-CN" sz="2000" dirty="0" smtClean="0">
                <a:solidFill>
                  <a:srgbClr val="0070C0"/>
                </a:solidFill>
                <a:latin typeface="Consolas" pitchFamily="49" charset="0"/>
                <a:cs typeface="Consolas" pitchFamily="49" charset="0"/>
              </a:rPr>
              <a:t>    </a:t>
            </a:r>
            <a:r>
              <a:rPr lang="en-US" altLang="zh-CN" sz="2000" dirty="0" err="1" smtClean="0">
                <a:solidFill>
                  <a:srgbClr val="0070C0"/>
                </a:solidFill>
                <a:latin typeface="Consolas" pitchFamily="49" charset="0"/>
                <a:cs typeface="Consolas" pitchFamily="49" charset="0"/>
              </a:rPr>
              <a:t>ps.start_gather</a:t>
            </a:r>
            <a:r>
              <a:rPr lang="en-US" altLang="zh-CN" sz="2000" dirty="0" smtClean="0">
                <a:solidFill>
                  <a:srgbClr val="0070C0"/>
                </a:solidFill>
                <a:latin typeface="Consolas" pitchFamily="49" charset="0"/>
                <a:cs typeface="Consolas" pitchFamily="49" charset="0"/>
              </a:rPr>
              <a:t>()</a:t>
            </a:r>
          </a:p>
          <a:p>
            <a:r>
              <a:rPr lang="en-US" altLang="zh-CN" sz="2000" b="0" dirty="0" smtClean="0">
                <a:latin typeface="Consolas" pitchFamily="49" charset="0"/>
                <a:cs typeface="Consolas" pitchFamily="49" charset="0"/>
              </a:rPr>
              <a:t>  </a:t>
            </a:r>
            <a:r>
              <a:rPr lang="en-US" altLang="zh-CN" sz="2000" b="0" dirty="0" err="1" smtClean="0">
                <a:latin typeface="Consolas" pitchFamily="49" charset="0"/>
                <a:cs typeface="Consolas" pitchFamily="49" charset="0"/>
              </a:rPr>
              <a:t>do_iteration</a:t>
            </a:r>
            <a:r>
              <a:rPr lang="en-US" altLang="zh-CN" sz="2000" b="0" dirty="0" smtClean="0">
                <a:latin typeface="Consolas" pitchFamily="49" charset="0"/>
                <a:cs typeface="Consolas" pitchFamily="49" charset="0"/>
              </a:rPr>
              <a:t>()</a:t>
            </a:r>
          </a:p>
          <a:p>
            <a:r>
              <a:rPr lang="en-US" altLang="zh-CN" sz="2000" b="0" dirty="0" smtClean="0">
                <a:latin typeface="Consolas" pitchFamily="49" charset="0"/>
                <a:cs typeface="Consolas" pitchFamily="49" charset="0"/>
              </a:rPr>
              <a:t>  </a:t>
            </a:r>
            <a:r>
              <a:rPr lang="en-US" altLang="zh-CN" sz="2000" dirty="0" smtClean="0">
                <a:solidFill>
                  <a:srgbClr val="0070C0"/>
                </a:solidFill>
                <a:latin typeface="Consolas" pitchFamily="49" charset="0"/>
                <a:cs typeface="Consolas" pitchFamily="49" charset="0"/>
              </a:rPr>
              <a:t>if (first iteration)</a:t>
            </a:r>
          </a:p>
          <a:p>
            <a:r>
              <a:rPr lang="en-US" altLang="zh-CN" sz="2000" dirty="0" smtClean="0">
                <a:solidFill>
                  <a:srgbClr val="0070C0"/>
                </a:solidFill>
                <a:latin typeface="Consolas" pitchFamily="49" charset="0"/>
                <a:cs typeface="Consolas" pitchFamily="49" charset="0"/>
              </a:rPr>
              <a:t>    </a:t>
            </a:r>
            <a:r>
              <a:rPr lang="en-US" altLang="zh-CN" sz="2000" dirty="0" err="1" smtClean="0">
                <a:solidFill>
                  <a:srgbClr val="0070C0"/>
                </a:solidFill>
                <a:latin typeface="Consolas" pitchFamily="49" charset="0"/>
                <a:cs typeface="Consolas" pitchFamily="49" charset="0"/>
              </a:rPr>
              <a:t>ps.finish_gather</a:t>
            </a:r>
            <a:r>
              <a:rPr lang="en-US" altLang="zh-CN" sz="2000" dirty="0" smtClean="0">
                <a:solidFill>
                  <a:srgbClr val="0070C0"/>
                </a:solidFill>
                <a:latin typeface="Consolas" pitchFamily="49" charset="0"/>
                <a:cs typeface="Consolas" pitchFamily="49" charset="0"/>
              </a:rPr>
              <a:t>()</a:t>
            </a:r>
          </a:p>
          <a:p>
            <a:r>
              <a:rPr lang="en-US" altLang="zh-CN" sz="2000" b="0" dirty="0" smtClean="0">
                <a:latin typeface="Consolas" pitchFamily="49" charset="0"/>
                <a:cs typeface="Consolas" pitchFamily="49" charset="0"/>
              </a:rPr>
              <a:t>} while (not stop)</a:t>
            </a:r>
            <a:endParaRPr lang="en-US" altLang="zh-CN" sz="2000" b="0" dirty="0">
              <a:latin typeface="Consolas" pitchFamily="49" charset="0"/>
              <a:cs typeface="Consolas" pitchFamily="49" charset="0"/>
            </a:endParaRPr>
          </a:p>
          <a:p>
            <a:endParaRPr lang="en-US" altLang="zh-CN" sz="2000" b="0" dirty="0" smtClean="0">
              <a:latin typeface="Consolas" pitchFamily="49" charset="0"/>
              <a:cs typeface="Consolas" pitchFamily="49" charset="0"/>
            </a:endParaRPr>
          </a:p>
        </p:txBody>
      </p:sp>
      <p:sp>
        <p:nvSpPr>
          <p:cNvPr id="3" name="Rectangle 2"/>
          <p:cNvSpPr/>
          <p:nvPr/>
        </p:nvSpPr>
        <p:spPr bwMode="auto">
          <a:xfrm>
            <a:off x="3867150" y="1026942"/>
            <a:ext cx="4916489" cy="4042183"/>
          </a:xfrm>
          <a:prstGeom prst="rect">
            <a:avLst/>
          </a:prstGeom>
          <a:noFill/>
          <a:ln w="508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242910" y="1245047"/>
            <a:ext cx="4183062" cy="461665"/>
          </a:xfrm>
          <a:prstGeom prst="rect">
            <a:avLst/>
          </a:prstGeom>
          <a:noFill/>
        </p:spPr>
        <p:txBody>
          <a:bodyPr wrap="square" rtlCol="0">
            <a:spAutoFit/>
          </a:bodyPr>
          <a:lstStyle/>
          <a:p>
            <a:r>
              <a:rPr lang="en-US" sz="2400" dirty="0" smtClean="0"/>
              <a:t>Just to remind you</a:t>
            </a:r>
            <a:endParaRPr lang="en-US" sz="2400" dirty="0"/>
          </a:p>
        </p:txBody>
      </p:sp>
    </p:spTree>
    <p:extLst>
      <p:ext uri="{BB962C8B-B14F-4D97-AF65-F5344CB8AC3E}">
        <p14:creationId xmlns:p14="http://schemas.microsoft.com/office/powerpoint/2010/main" val="286087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a:t>
            </a:r>
            <a:r>
              <a:rPr lang="en-US" dirty="0" smtClean="0"/>
              <a:t>in a </a:t>
            </a:r>
            <a:r>
              <a:rPr lang="en-US" i="1" dirty="0" smtClean="0"/>
              <a:t>virtual</a:t>
            </a:r>
            <a:r>
              <a:rPr lang="en-US" dirty="0" smtClean="0"/>
              <a:t> iteration</a:t>
            </a:r>
            <a:endParaRPr lang="en-US" dirty="0"/>
          </a:p>
        </p:txBody>
      </p:sp>
      <p:sp>
        <p:nvSpPr>
          <p:cNvPr id="3" name="Content Placeholder 2"/>
          <p:cNvSpPr>
            <a:spLocks noGrp="1"/>
          </p:cNvSpPr>
          <p:nvPr>
            <p:ph idx="1"/>
          </p:nvPr>
        </p:nvSpPr>
        <p:spPr>
          <a:xfrm>
            <a:off x="685799" y="1104900"/>
            <a:ext cx="8097839" cy="4648200"/>
          </a:xfrm>
        </p:spPr>
        <p:txBody>
          <a:bodyPr/>
          <a:lstStyle/>
          <a:p>
            <a:pPr marL="0" indent="0">
              <a:buNone/>
            </a:pPr>
            <a:r>
              <a:rPr lang="en-US" sz="4800" b="1" dirty="0">
                <a:solidFill>
                  <a:srgbClr val="C00000"/>
                </a:solidFill>
                <a:latin typeface="Consolas" panose="020B0609020204030204" pitchFamily="49" charset="0"/>
                <a:cs typeface="Consolas" panose="020B0609020204030204" pitchFamily="49" charset="0"/>
              </a:rPr>
              <a:t>-</a:t>
            </a:r>
            <a:r>
              <a:rPr lang="en-US" dirty="0" smtClean="0"/>
              <a:t> Programmer needs to be more careful</a:t>
            </a:r>
          </a:p>
          <a:p>
            <a:pPr lvl="1"/>
            <a:r>
              <a:rPr lang="en-US" dirty="0" err="1" smtClean="0"/>
              <a:t>do_iteration</a:t>
            </a:r>
            <a:r>
              <a:rPr lang="en-US" dirty="0" smtClean="0"/>
              <a:t>() needs to work with </a:t>
            </a:r>
            <a:r>
              <a:rPr lang="en-US" i="1" dirty="0" smtClean="0"/>
              <a:t>virtual</a:t>
            </a:r>
            <a:r>
              <a:rPr lang="en-US" dirty="0" smtClean="0"/>
              <a:t> READ/INC</a:t>
            </a:r>
          </a:p>
          <a:p>
            <a:pPr lvl="2"/>
            <a:r>
              <a:rPr lang="en-US" dirty="0" smtClean="0"/>
              <a:t>Computation must be independent of </a:t>
            </a:r>
            <a:r>
              <a:rPr lang="en-US" dirty="0" err="1" smtClean="0"/>
              <a:t>param</a:t>
            </a:r>
            <a:r>
              <a:rPr lang="en-US" dirty="0" smtClean="0"/>
              <a:t> value</a:t>
            </a:r>
          </a:p>
          <a:p>
            <a:endParaRPr lang="en-US" dirty="0"/>
          </a:p>
          <a:p>
            <a:pPr marL="0" indent="0">
              <a:buNone/>
            </a:pPr>
            <a:r>
              <a:rPr lang="en-US" sz="4800" b="1" dirty="0">
                <a:solidFill>
                  <a:srgbClr val="00B050"/>
                </a:solidFill>
                <a:latin typeface="Consolas" panose="020B0609020204030204" pitchFamily="49" charset="0"/>
                <a:cs typeface="Consolas" panose="020B0609020204030204" pitchFamily="49" charset="0"/>
              </a:rPr>
              <a:t>+</a:t>
            </a:r>
            <a:r>
              <a:rPr lang="en-US" dirty="0" smtClean="0"/>
              <a:t> Better performance</a:t>
            </a:r>
            <a:endParaRPr lang="en-US" dirty="0"/>
          </a:p>
          <a:p>
            <a:pPr lvl="1"/>
            <a:r>
              <a:rPr lang="en-US" dirty="0" smtClean="0"/>
              <a:t>No operations performed during virtual iteration</a:t>
            </a:r>
            <a:endParaRPr lang="en-US" dirty="0"/>
          </a:p>
          <a:p>
            <a:pPr lvl="1"/>
            <a:r>
              <a:rPr lang="en-US" dirty="0" smtClean="0"/>
              <a:t>No state migration</a:t>
            </a:r>
          </a:p>
          <a:p>
            <a:pPr lvl="1"/>
            <a:r>
              <a:rPr lang="en-US" dirty="0" smtClean="0"/>
              <a:t>All real iterations run at optimized speed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13</a:t>
            </a:fld>
            <a:endParaRPr lang="en-US" altLang="en-US" sz="1600"/>
          </a:p>
        </p:txBody>
      </p:sp>
    </p:spTree>
    <p:extLst>
      <p:ext uri="{BB962C8B-B14F-4D97-AF65-F5344CB8AC3E}">
        <p14:creationId xmlns:p14="http://schemas.microsoft.com/office/powerpoint/2010/main" val="4018097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on informed access</a:t>
            </a:r>
            <a:endParaRPr lang="en-US" dirty="0"/>
          </a:p>
        </p:txBody>
      </p:sp>
      <p:sp>
        <p:nvSpPr>
          <p:cNvPr id="3" name="Content Placeholder 2"/>
          <p:cNvSpPr>
            <a:spLocks noGrp="1"/>
          </p:cNvSpPr>
          <p:nvPr>
            <p:ph idx="1"/>
          </p:nvPr>
        </p:nvSpPr>
        <p:spPr/>
        <p:txBody>
          <a:bodyPr/>
          <a:lstStyle/>
          <a:p>
            <a:r>
              <a:rPr lang="en-US" dirty="0" smtClean="0"/>
              <a:t>Optimizations applied at </a:t>
            </a:r>
            <a:r>
              <a:rPr lang="en-US" dirty="0" err="1" smtClean="0"/>
              <a:t>finish_gather</a:t>
            </a:r>
            <a:r>
              <a:rPr lang="en-US" dirty="0" smtClean="0"/>
              <a:t>()</a:t>
            </a:r>
          </a:p>
          <a:p>
            <a:pPr marL="457200" lvl="1" indent="0">
              <a:buNone/>
            </a:pPr>
            <a:r>
              <a:rPr lang="en-US" dirty="0" smtClean="0"/>
              <a:t>1. Cross-machine parameter data placement</a:t>
            </a:r>
          </a:p>
          <a:p>
            <a:pPr marL="457200" lvl="1" indent="0">
              <a:buNone/>
            </a:pPr>
            <a:r>
              <a:rPr lang="en-US" dirty="0" smtClean="0"/>
              <a:t>2. Prefetching</a:t>
            </a:r>
          </a:p>
          <a:p>
            <a:pPr marL="457200" lvl="1" indent="0">
              <a:buNone/>
            </a:pPr>
            <a:r>
              <a:rPr lang="en-US" dirty="0" smtClean="0"/>
              <a:t>3. Static </a:t>
            </a:r>
            <a:r>
              <a:rPr lang="en-US" dirty="0"/>
              <a:t>cache </a:t>
            </a:r>
            <a:r>
              <a:rPr lang="en-US" dirty="0" smtClean="0"/>
              <a:t>policies</a:t>
            </a:r>
          </a:p>
          <a:p>
            <a:pPr marL="457200" lvl="1" indent="0">
              <a:buNone/>
            </a:pPr>
            <a:r>
              <a:rPr lang="en-US" dirty="0" smtClean="0"/>
              <a:t>4. More efficient static data structures</a:t>
            </a:r>
          </a:p>
          <a:p>
            <a:pPr marL="457200" lvl="1" indent="0">
              <a:buNone/>
            </a:pPr>
            <a:r>
              <a:rPr lang="en-US" dirty="0" smtClean="0"/>
              <a:t>5. NUMA-aware memory management</a:t>
            </a:r>
            <a:endParaRPr lang="en-US" dirty="0"/>
          </a:p>
          <a:p>
            <a:pPr lvl="1"/>
            <a:endParaRPr lang="en-US" dirty="0"/>
          </a:p>
          <a:p>
            <a:r>
              <a:rPr lang="en-US" dirty="0" smtClean="0"/>
              <a:t>Prototyped on </a:t>
            </a:r>
            <a:r>
              <a:rPr lang="en-US" dirty="0" err="1" smtClean="0"/>
              <a:t>IterStore</a:t>
            </a:r>
            <a:endParaRPr lang="en-US" dirty="0"/>
          </a:p>
          <a:p>
            <a:pPr lvl="1"/>
            <a:r>
              <a:rPr lang="en-US" dirty="0"/>
              <a:t>A “</a:t>
            </a:r>
            <a:r>
              <a:rPr lang="en-US" i="1" dirty="0"/>
              <a:t>parameter server library</a:t>
            </a:r>
            <a:r>
              <a:rPr lang="en-US" i="1" dirty="0" smtClean="0"/>
              <a:t>”</a:t>
            </a:r>
            <a:endParaRPr lang="en-US" dirty="0" smtClean="0"/>
          </a:p>
          <a:p>
            <a:pPr lvl="1"/>
            <a:r>
              <a:rPr lang="en-US" dirty="0" smtClean="0"/>
              <a:t>An improved version of </a:t>
            </a:r>
            <a:r>
              <a:rPr lang="en-US" dirty="0" err="1" smtClean="0"/>
              <a:t>LazyTable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14</a:t>
            </a:fld>
            <a:endParaRPr lang="en-US" altLang="en-US" sz="1600"/>
          </a:p>
        </p:txBody>
      </p:sp>
    </p:spTree>
    <p:extLst>
      <p:ext uri="{BB962C8B-B14F-4D97-AF65-F5344CB8AC3E}">
        <p14:creationId xmlns:p14="http://schemas.microsoft.com/office/powerpoint/2010/main" val="928083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15</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endParaRPr lang="en-US" altLang="zh-CN" sz="2400" dirty="0" smtClean="0">
              <a:solidFill>
                <a:schemeClr val="tx1"/>
              </a:solidFill>
            </a:endParaRP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a:t>IterStore</a:t>
            </a:r>
            <a:r>
              <a:rPr lang="en-US" altLang="zh-CN" sz="2400" b="0" dirty="0"/>
              <a:t> library</a:t>
            </a:r>
          </a:p>
        </p:txBody>
      </p:sp>
      <p:cxnSp>
        <p:nvCxnSpPr>
          <p:cNvPr id="14" name="直接箭头连接符 55"/>
          <p:cNvCxnSpPr/>
          <p:nvPr/>
        </p:nvCxnSpPr>
        <p:spPr>
          <a:xfrm>
            <a:off x="1298277" y="2251150"/>
            <a:ext cx="0" cy="6690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6"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TextBox 36"/>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39" name="TextBox 38"/>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17" name="TextBox 16"/>
          <p:cNvSpPr txBox="1"/>
          <p:nvPr/>
        </p:nvSpPr>
        <p:spPr>
          <a:xfrm>
            <a:off x="202791" y="3012644"/>
            <a:ext cx="5039893" cy="461665"/>
          </a:xfrm>
          <a:prstGeom prst="rect">
            <a:avLst/>
          </a:prstGeom>
          <a:noFill/>
          <a:ln>
            <a:noFill/>
          </a:ln>
        </p:spPr>
        <p:txBody>
          <a:bodyPr wrap="square" rtlCol="0">
            <a:spAutoFit/>
          </a:bodyPr>
          <a:lstStyle/>
          <a:p>
            <a:pPr algn="ctr"/>
            <a:r>
              <a:rPr lang="en-US" sz="2400" dirty="0" smtClean="0">
                <a:solidFill>
                  <a:srgbClr val="C00000"/>
                </a:solidFill>
              </a:rPr>
              <a:t>Shared parameter data</a:t>
            </a:r>
          </a:p>
        </p:txBody>
      </p:sp>
    </p:spTree>
    <p:extLst>
      <p:ext uri="{BB962C8B-B14F-4D97-AF65-F5344CB8AC3E}">
        <p14:creationId xmlns:p14="http://schemas.microsoft.com/office/powerpoint/2010/main" val="646637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16</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endParaRPr lang="en-US" altLang="zh-CN" sz="2400" dirty="0" smtClean="0">
              <a:solidFill>
                <a:schemeClr val="tx1"/>
              </a:solidFill>
            </a:endParaRP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cxnSp>
        <p:nvCxnSpPr>
          <p:cNvPr id="14" name="直接箭头连接符 55"/>
          <p:cNvCxnSpPr/>
          <p:nvPr/>
        </p:nvCxnSpPr>
        <p:spPr>
          <a:xfrm>
            <a:off x="1298277" y="2251150"/>
            <a:ext cx="0" cy="295401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store</a:t>
            </a:r>
            <a:endParaRPr lang="en-US" altLang="zh-CN" sz="2400" b="0" dirty="0" smtClean="0">
              <a:solidFill>
                <a:schemeClr val="tx1"/>
              </a:solidFill>
            </a:endParaRP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3110" y="4597943"/>
            <a:ext cx="4734816" cy="461665"/>
          </a:xfrm>
          <a:prstGeom prst="rect">
            <a:avLst/>
          </a:prstGeom>
          <a:noFill/>
          <a:ln>
            <a:noFill/>
          </a:ln>
        </p:spPr>
        <p:txBody>
          <a:bodyPr wrap="square" rtlCol="0">
            <a:spAutoFit/>
          </a:bodyPr>
          <a:lstStyle/>
          <a:p>
            <a:r>
              <a:rPr lang="en-US" sz="2400" dirty="0" err="1" smtClean="0">
                <a:solidFill>
                  <a:srgbClr val="C00000"/>
                </a:solidFill>
              </a:rPr>
              <a:t>Param</a:t>
            </a:r>
            <a:r>
              <a:rPr lang="en-US" sz="2400" dirty="0" smtClean="0">
                <a:solidFill>
                  <a:srgbClr val="C00000"/>
                </a:solidFill>
              </a:rPr>
              <a:t> data organized as rows</a:t>
            </a:r>
          </a:p>
        </p:txBody>
      </p:sp>
      <p:sp>
        <p:nvSpPr>
          <p:cNvPr id="36"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9" name="TextBox 38"/>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40" name="TextBox 39"/>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Tree>
    <p:extLst>
      <p:ext uri="{BB962C8B-B14F-4D97-AF65-F5344CB8AC3E}">
        <p14:creationId xmlns:p14="http://schemas.microsoft.com/office/powerpoint/2010/main" val="4251903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17</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-0</a:t>
            </a: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cxnSp>
        <p:nvCxnSpPr>
          <p:cNvPr id="14" name="直接箭头连接符 55"/>
          <p:cNvCxnSpPr/>
          <p:nvPr/>
        </p:nvCxnSpPr>
        <p:spPr>
          <a:xfrm>
            <a:off x="1298277" y="2251150"/>
            <a:ext cx="0" cy="295401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3" name="TextBox 32"/>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-1</a:t>
            </a: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69" name="直接箭头连接符 12"/>
          <p:cNvCxnSpPr/>
          <p:nvPr/>
        </p:nvCxnSpPr>
        <p:spPr>
          <a:xfrm>
            <a:off x="1298277" y="2815083"/>
            <a:ext cx="5539506" cy="2307725"/>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979500" y="4278282"/>
            <a:ext cx="5444930" cy="461665"/>
          </a:xfrm>
          <a:prstGeom prst="rect">
            <a:avLst/>
          </a:prstGeom>
          <a:solidFill>
            <a:schemeClr val="bg1"/>
          </a:solidFill>
          <a:ln>
            <a:noFill/>
          </a:ln>
        </p:spPr>
        <p:txBody>
          <a:bodyPr wrap="square" rtlCol="0">
            <a:spAutoFit/>
          </a:bodyPr>
          <a:lstStyle/>
          <a:p>
            <a:r>
              <a:rPr lang="en-US" sz="2400" dirty="0" smtClean="0">
                <a:solidFill>
                  <a:srgbClr val="C00000"/>
                </a:solidFill>
              </a:rPr>
              <a:t>Rows are </a:t>
            </a:r>
            <a:r>
              <a:rPr lang="en-US" sz="2400" dirty="0" err="1" smtClean="0">
                <a:solidFill>
                  <a:srgbClr val="C00000"/>
                </a:solidFill>
              </a:rPr>
              <a:t>sharded</a:t>
            </a:r>
            <a:r>
              <a:rPr lang="en-US" sz="2400" dirty="0" smtClean="0">
                <a:solidFill>
                  <a:srgbClr val="C00000"/>
                </a:solidFill>
              </a:rPr>
              <a:t> across machines</a:t>
            </a:r>
            <a:endParaRPr lang="en-US" sz="2400" dirty="0">
              <a:solidFill>
                <a:srgbClr val="C00000"/>
              </a:solidFill>
            </a:endParaRPr>
          </a:p>
        </p:txBody>
      </p:sp>
      <p:sp>
        <p:nvSpPr>
          <p:cNvPr id="34"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6"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TextBox 36"/>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39" name="TextBox 38"/>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40" name="TextBox 39"/>
          <p:cNvSpPr txBox="1"/>
          <p:nvPr/>
        </p:nvSpPr>
        <p:spPr>
          <a:xfrm>
            <a:off x="5742007" y="5172129"/>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spTree>
    <p:extLst>
      <p:ext uri="{BB962C8B-B14F-4D97-AF65-F5344CB8AC3E}">
        <p14:creationId xmlns:p14="http://schemas.microsoft.com/office/powerpoint/2010/main" val="1867031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18</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34" name="组合 206"/>
          <p:cNvGrpSpPr/>
          <p:nvPr/>
        </p:nvGrpSpPr>
        <p:grpSpPr>
          <a:xfrm>
            <a:off x="559452" y="3699943"/>
            <a:ext cx="4558648" cy="653806"/>
            <a:chOff x="971600" y="4282665"/>
            <a:chExt cx="3312368" cy="610615"/>
          </a:xfrm>
        </p:grpSpPr>
        <p:sp>
          <p:nvSpPr>
            <p:cNvPr id="3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7" name="TextBox 36"/>
            <p:cNvSpPr txBox="1"/>
            <p:nvPr/>
          </p:nvSpPr>
          <p:spPr>
            <a:xfrm>
              <a:off x="1365094" y="4284141"/>
              <a:ext cx="2448271" cy="431167"/>
            </a:xfrm>
            <a:prstGeom prst="rect">
              <a:avLst/>
            </a:prstGeom>
            <a:noFill/>
          </p:spPr>
          <p:txBody>
            <a:bodyPr wrap="square" rtlCol="0">
              <a:spAutoFit/>
            </a:bodyPr>
            <a:lstStyle/>
            <a:p>
              <a:pPr algn="ctr"/>
              <a:r>
                <a:rPr lang="en-US" altLang="zh-CN" sz="2400" b="0" dirty="0" smtClean="0"/>
                <a:t>Process cache</a:t>
              </a:r>
            </a:p>
          </p:txBody>
        </p:sp>
      </p:grpSp>
      <p:sp>
        <p:nvSpPr>
          <p:cNvPr id="48" name="TextBox 47"/>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-0</a:t>
            </a:r>
          </a:p>
        </p:txBody>
      </p:sp>
      <p:sp>
        <p:nvSpPr>
          <p:cNvPr id="49" name="TextBox 48"/>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-1</a:t>
            </a:r>
          </a:p>
        </p:txBody>
      </p:sp>
      <p:cxnSp>
        <p:nvCxnSpPr>
          <p:cNvPr id="14" name="直接箭头连接符 55"/>
          <p:cNvCxnSpPr/>
          <p:nvPr/>
        </p:nvCxnSpPr>
        <p:spPr>
          <a:xfrm>
            <a:off x="1298277" y="2251150"/>
            <a:ext cx="0" cy="144879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53"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54" name="TextBox 53"/>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55" name="TextBox 54"/>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56" name="TextBox 55"/>
          <p:cNvSpPr txBox="1"/>
          <p:nvPr/>
        </p:nvSpPr>
        <p:spPr>
          <a:xfrm>
            <a:off x="5742007" y="5172129"/>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grpSp>
        <p:nvGrpSpPr>
          <p:cNvPr id="58" name="组合 206"/>
          <p:cNvGrpSpPr/>
          <p:nvPr/>
        </p:nvGrpSpPr>
        <p:grpSpPr>
          <a:xfrm>
            <a:off x="553309" y="3703276"/>
            <a:ext cx="4558648" cy="653806"/>
            <a:chOff x="971600" y="4282665"/>
            <a:chExt cx="3312368" cy="610615"/>
          </a:xfrm>
        </p:grpSpPr>
        <p:sp>
          <p:nvSpPr>
            <p:cNvPr id="59" name="矩形 67"/>
            <p:cNvSpPr/>
            <p:nvPr/>
          </p:nvSpPr>
          <p:spPr>
            <a:xfrm>
              <a:off x="971600" y="4282665"/>
              <a:ext cx="3312368" cy="610615"/>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0" name="TextBox 59"/>
            <p:cNvSpPr txBox="1"/>
            <p:nvPr/>
          </p:nvSpPr>
          <p:spPr>
            <a:xfrm>
              <a:off x="1365094" y="4284141"/>
              <a:ext cx="2448271" cy="431167"/>
            </a:xfrm>
            <a:prstGeom prst="rect">
              <a:avLst/>
            </a:prstGeom>
            <a:noFill/>
          </p:spPr>
          <p:txBody>
            <a:bodyPr wrap="square" rtlCol="0">
              <a:spAutoFit/>
            </a:bodyPr>
            <a:lstStyle/>
            <a:p>
              <a:pPr algn="ctr"/>
              <a:r>
                <a:rPr lang="en-US" altLang="zh-CN" sz="2400" b="0" dirty="0" smtClean="0"/>
                <a:t>Process cache</a:t>
              </a:r>
            </a:p>
          </p:txBody>
        </p:sp>
      </p:grpSp>
      <p:grpSp>
        <p:nvGrpSpPr>
          <p:cNvPr id="39"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626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19</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 name="TextBox 9"/>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cxnSp>
        <p:nvCxnSpPr>
          <p:cNvPr id="14"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sp>
        <p:nvSpPr>
          <p:cNvPr id="19"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9" name="TextBox 28"/>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TextBox 41"/>
          <p:cNvSpPr txBox="1"/>
          <p:nvPr/>
        </p:nvSpPr>
        <p:spPr>
          <a:xfrm>
            <a:off x="5742007" y="5172129"/>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34" name="组合 206"/>
          <p:cNvGrpSpPr/>
          <p:nvPr/>
        </p:nvGrpSpPr>
        <p:grpSpPr>
          <a:xfrm>
            <a:off x="559452" y="3699943"/>
            <a:ext cx="4558648" cy="653806"/>
            <a:chOff x="971600" y="4282665"/>
            <a:chExt cx="3312368" cy="610615"/>
          </a:xfrm>
        </p:grpSpPr>
        <p:sp>
          <p:nvSpPr>
            <p:cNvPr id="3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7" name="TextBox 36"/>
            <p:cNvSpPr txBox="1"/>
            <p:nvPr/>
          </p:nvSpPr>
          <p:spPr>
            <a:xfrm>
              <a:off x="1365094" y="4284141"/>
              <a:ext cx="2448271" cy="431167"/>
            </a:xfrm>
            <a:prstGeom prst="rect">
              <a:avLst/>
            </a:prstGeom>
            <a:noFill/>
          </p:spPr>
          <p:txBody>
            <a:bodyPr wrap="square" rtlCol="0">
              <a:spAutoFit/>
            </a:bodyPr>
            <a:lstStyle/>
            <a:p>
              <a:pPr algn="ctr"/>
              <a:r>
                <a:rPr lang="en-US" altLang="zh-CN" sz="2400" b="0" dirty="0" smtClean="0"/>
                <a:t>Process cache</a:t>
              </a:r>
            </a:p>
          </p:txBody>
        </p:sp>
      </p:grpSp>
      <p:grpSp>
        <p:nvGrpSpPr>
          <p:cNvPr id="39"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4" name="矩形 74"/>
          <p:cNvSpPr/>
          <p:nvPr/>
        </p:nvSpPr>
        <p:spPr>
          <a:xfrm>
            <a:off x="595648" y="2831499"/>
            <a:ext cx="1871035" cy="36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5" name="TextBox 44"/>
          <p:cNvSpPr txBox="1"/>
          <p:nvPr/>
        </p:nvSpPr>
        <p:spPr>
          <a:xfrm>
            <a:off x="659499" y="2833080"/>
            <a:ext cx="1762918" cy="400110"/>
          </a:xfrm>
          <a:prstGeom prst="rect">
            <a:avLst/>
          </a:prstGeom>
          <a:noFill/>
        </p:spPr>
        <p:txBody>
          <a:bodyPr wrap="square" rtlCol="0">
            <a:spAutoFit/>
          </a:bodyPr>
          <a:lstStyle/>
          <a:p>
            <a:pPr algn="ctr"/>
            <a:r>
              <a:rPr lang="en-US" altLang="zh-CN" sz="2000" b="0" dirty="0" smtClean="0"/>
              <a:t>Thread cache</a:t>
            </a:r>
            <a:r>
              <a:rPr lang="en-US" altLang="zh-CN" sz="2000" b="0" dirty="0" smtClean="0">
                <a:solidFill>
                  <a:schemeClr val="tx1"/>
                </a:solidFill>
              </a:rPr>
              <a:t> </a:t>
            </a:r>
          </a:p>
        </p:txBody>
      </p:sp>
      <p:cxnSp>
        <p:nvCxnSpPr>
          <p:cNvPr id="46"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6847" y="2821069"/>
            <a:ext cx="1889835" cy="400110"/>
          </a:xfrm>
          <a:prstGeom prst="rect">
            <a:avLst/>
          </a:prstGeom>
          <a:solidFill>
            <a:srgbClr val="FEDFD2"/>
          </a:solidFill>
          <a:ln w="25400">
            <a:solidFill>
              <a:schemeClr val="tx1"/>
            </a:solidFill>
          </a:ln>
        </p:spPr>
        <p:txBody>
          <a:bodyPr wrap="square" rtlCol="0">
            <a:spAutoFit/>
          </a:bodyPr>
          <a:lstStyle/>
          <a:p>
            <a:r>
              <a:rPr lang="en-US" sz="2000" b="0" dirty="0" smtClean="0"/>
              <a:t>Thread cache</a:t>
            </a:r>
            <a:endParaRPr lang="en-US" sz="2000" b="0" dirty="0"/>
          </a:p>
        </p:txBody>
      </p:sp>
      <p:sp>
        <p:nvSpPr>
          <p:cNvPr id="53" name="TextBox 52"/>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-0</a:t>
            </a:r>
          </a:p>
        </p:txBody>
      </p:sp>
      <p:sp>
        <p:nvSpPr>
          <p:cNvPr id="54" name="TextBox 53"/>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-1</a:t>
            </a:r>
          </a:p>
        </p:txBody>
      </p:sp>
    </p:spTree>
    <p:extLst>
      <p:ext uri="{BB962C8B-B14F-4D97-AF65-F5344CB8AC3E}">
        <p14:creationId xmlns:p14="http://schemas.microsoft.com/office/powerpoint/2010/main" val="1766380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6"/>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One slide overview</a:t>
            </a:r>
            <a:endParaRPr lang="en-US" dirty="0"/>
          </a:p>
        </p:txBody>
      </p:sp>
      <p:sp>
        <p:nvSpPr>
          <p:cNvPr id="3" name="Content Placeholder 2"/>
          <p:cNvSpPr>
            <a:spLocks noGrp="1"/>
          </p:cNvSpPr>
          <p:nvPr>
            <p:ph idx="1"/>
          </p:nvPr>
        </p:nvSpPr>
        <p:spPr>
          <a:xfrm>
            <a:off x="685799" y="1104900"/>
            <a:ext cx="7897761" cy="4648200"/>
          </a:xfrm>
        </p:spPr>
        <p:txBody>
          <a:bodyPr/>
          <a:lstStyle/>
          <a:p>
            <a:r>
              <a:rPr lang="en-US" dirty="0" err="1"/>
              <a:t>Iterativeness</a:t>
            </a:r>
            <a:r>
              <a:rPr lang="en-US" dirty="0"/>
              <a:t> arises in some ML apps</a:t>
            </a:r>
            <a:endParaRPr lang="en-US" dirty="0" smtClean="0"/>
          </a:p>
          <a:p>
            <a:pPr lvl="1"/>
            <a:r>
              <a:rPr lang="en-US" dirty="0" smtClean="0"/>
              <a:t>Consequence</a:t>
            </a:r>
            <a:r>
              <a:rPr lang="en-US" dirty="0"/>
              <a:t>: repeated data </a:t>
            </a:r>
            <a:r>
              <a:rPr lang="en-US" dirty="0" smtClean="0"/>
              <a:t>operation sequences</a:t>
            </a:r>
            <a:endParaRPr lang="en-US" dirty="0" smtClean="0"/>
          </a:p>
          <a:p>
            <a:r>
              <a:rPr lang="en-US" dirty="0"/>
              <a:t>Repeating pattern can be </a:t>
            </a:r>
            <a:r>
              <a:rPr lang="en-US" dirty="0" smtClean="0"/>
              <a:t>exploited</a:t>
            </a:r>
          </a:p>
          <a:p>
            <a:pPr lvl="1"/>
            <a:r>
              <a:rPr lang="en-US" dirty="0"/>
              <a:t>D</a:t>
            </a:r>
            <a:r>
              <a:rPr lang="en-US" dirty="0" smtClean="0"/>
              <a:t>etect </a:t>
            </a:r>
            <a:r>
              <a:rPr lang="en-US" dirty="0"/>
              <a:t>with minor </a:t>
            </a:r>
            <a:r>
              <a:rPr lang="en-US" dirty="0" smtClean="0"/>
              <a:t>effort</a:t>
            </a:r>
          </a:p>
          <a:p>
            <a:pPr lvl="2"/>
            <a:r>
              <a:rPr lang="en-US" dirty="0" smtClean="0"/>
              <a:t>Either </a:t>
            </a:r>
            <a:r>
              <a:rPr lang="en-US" dirty="0"/>
              <a:t>in a real or a "virtual" iteration</a:t>
            </a:r>
            <a:endParaRPr lang="en-US" dirty="0" smtClean="0"/>
          </a:p>
          <a:p>
            <a:pPr lvl="1"/>
            <a:r>
              <a:rPr lang="en-US" dirty="0" smtClean="0"/>
              <a:t>Specialize </a:t>
            </a:r>
            <a:r>
              <a:rPr lang="en-US" dirty="0"/>
              <a:t>structures and policies to known </a:t>
            </a:r>
            <a:r>
              <a:rPr lang="en-US" dirty="0" smtClean="0"/>
              <a:t>pattern</a:t>
            </a:r>
          </a:p>
          <a:p>
            <a:pPr lvl="2"/>
            <a:r>
              <a:rPr lang="en-US" dirty="0" smtClean="0"/>
              <a:t>Data </a:t>
            </a:r>
            <a:r>
              <a:rPr lang="en-US" dirty="0"/>
              <a:t>partitioning, prefetching, lock avoidance, pre-marshalled structures, etc</a:t>
            </a:r>
            <a:r>
              <a:rPr lang="en-US" dirty="0" smtClean="0"/>
              <a:t>.</a:t>
            </a:r>
            <a:endParaRPr lang="en-US" dirty="0"/>
          </a:p>
          <a:p>
            <a:r>
              <a:rPr lang="en-US" dirty="0" smtClean="0"/>
              <a:t>Next</a:t>
            </a:r>
          </a:p>
          <a:p>
            <a:pPr lvl="1"/>
            <a:r>
              <a:rPr lang="en-US" dirty="0" smtClean="0"/>
              <a:t>Parallel machine learning</a:t>
            </a:r>
          </a:p>
          <a:p>
            <a:pPr lvl="1"/>
            <a:r>
              <a:rPr lang="en-US" dirty="0" smtClean="0"/>
              <a:t>PageRank as one example</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a:t>
            </a:fld>
            <a:endParaRPr lang="en-US" altLang="en-US" sz="1600"/>
          </a:p>
        </p:txBody>
      </p:sp>
    </p:spTree>
    <p:extLst>
      <p:ext uri="{BB962C8B-B14F-4D97-AF65-F5344CB8AC3E}">
        <p14:creationId xmlns:p14="http://schemas.microsoft.com/office/powerpoint/2010/main" val="9701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Parameter data placement</a:t>
            </a:r>
            <a:endParaRPr lang="en-US" dirty="0"/>
          </a:p>
        </p:txBody>
      </p:sp>
      <p:sp>
        <p:nvSpPr>
          <p:cNvPr id="3" name="Content Placeholder 2"/>
          <p:cNvSpPr>
            <a:spLocks noGrp="1"/>
          </p:cNvSpPr>
          <p:nvPr>
            <p:ph idx="1"/>
          </p:nvPr>
        </p:nvSpPr>
        <p:spPr>
          <a:xfrm>
            <a:off x="685800" y="1104900"/>
            <a:ext cx="8097838" cy="4648200"/>
          </a:xfrm>
        </p:spPr>
        <p:txBody>
          <a:bodyPr/>
          <a:lstStyle/>
          <a:p>
            <a:r>
              <a:rPr lang="en-US" dirty="0"/>
              <a:t>Cross-machine </a:t>
            </a:r>
            <a:r>
              <a:rPr lang="en-US" dirty="0" smtClean="0"/>
              <a:t>parameter data placement</a:t>
            </a:r>
            <a:endParaRPr lang="en-US" dirty="0"/>
          </a:p>
          <a:p>
            <a:pPr lvl="1"/>
            <a:r>
              <a:rPr lang="en-US" dirty="0" smtClean="0"/>
              <a:t>Store each row at </a:t>
            </a:r>
            <a:r>
              <a:rPr lang="en-US" dirty="0"/>
              <a:t>the machine accessing it </a:t>
            </a:r>
            <a:r>
              <a:rPr lang="en-US" dirty="0" smtClean="0"/>
              <a:t>most</a:t>
            </a:r>
          </a:p>
          <a:p>
            <a:pPr lvl="1"/>
            <a:r>
              <a:rPr lang="en-US" dirty="0"/>
              <a:t>Balance </a:t>
            </a:r>
            <a:r>
              <a:rPr lang="en-US" dirty="0" smtClean="0"/>
              <a:t>the load for rows without </a:t>
            </a:r>
            <a:r>
              <a:rPr lang="en-US" dirty="0"/>
              <a:t>clear affinity</a:t>
            </a:r>
          </a:p>
          <a:p>
            <a:pPr marL="0" indent="0">
              <a:buNone/>
            </a:pPr>
            <a:endParaRPr lang="en-US" dirty="0"/>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20</a:t>
            </a:fld>
            <a:endParaRPr lang="en-US" altLang="en-US" sz="1600"/>
          </a:p>
        </p:txBody>
      </p:sp>
      <p:sp>
        <p:nvSpPr>
          <p:cNvPr id="42" name="矩形 64"/>
          <p:cNvSpPr/>
          <p:nvPr/>
        </p:nvSpPr>
        <p:spPr>
          <a:xfrm>
            <a:off x="1504335" y="4790555"/>
            <a:ext cx="2812024" cy="8079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TextBox 42"/>
          <p:cNvSpPr txBox="1"/>
          <p:nvPr/>
        </p:nvSpPr>
        <p:spPr>
          <a:xfrm>
            <a:off x="1881072" y="4778785"/>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grpSp>
        <p:nvGrpSpPr>
          <p:cNvPr id="46" name="组合 206"/>
          <p:cNvGrpSpPr/>
          <p:nvPr/>
        </p:nvGrpSpPr>
        <p:grpSpPr>
          <a:xfrm>
            <a:off x="1504336" y="3052916"/>
            <a:ext cx="2812024" cy="886227"/>
            <a:chOff x="971600" y="4282665"/>
            <a:chExt cx="3312368" cy="610615"/>
          </a:xfrm>
        </p:grpSpPr>
        <p:sp>
          <p:nvSpPr>
            <p:cNvPr id="47"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8" name="TextBox 47"/>
            <p:cNvSpPr txBox="1"/>
            <p:nvPr/>
          </p:nvSpPr>
          <p:spPr>
            <a:xfrm>
              <a:off x="1365093" y="4284141"/>
              <a:ext cx="2629333" cy="431167"/>
            </a:xfrm>
            <a:prstGeom prst="rect">
              <a:avLst/>
            </a:prstGeom>
            <a:noFill/>
          </p:spPr>
          <p:txBody>
            <a:bodyPr wrap="square" rtlCol="0">
              <a:spAutoFit/>
            </a:bodyPr>
            <a:lstStyle/>
            <a:p>
              <a:pPr algn="ctr"/>
              <a:r>
                <a:rPr lang="en-US" altLang="zh-CN" sz="2400" b="0" dirty="0" smtClean="0"/>
                <a:t>Machine-0</a:t>
              </a:r>
            </a:p>
          </p:txBody>
        </p:sp>
      </p:grpSp>
      <p:grpSp>
        <p:nvGrpSpPr>
          <p:cNvPr id="49" name="组合 199"/>
          <p:cNvGrpSpPr/>
          <p:nvPr/>
        </p:nvGrpSpPr>
        <p:grpSpPr>
          <a:xfrm>
            <a:off x="3097163" y="3970884"/>
            <a:ext cx="2923100" cy="787929"/>
            <a:chOff x="1610258" y="4987895"/>
            <a:chExt cx="3943695" cy="641263"/>
          </a:xfrm>
        </p:grpSpPr>
        <p:cxnSp>
          <p:nvCxnSpPr>
            <p:cNvPr id="5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6" name="矩形 64"/>
          <p:cNvSpPr/>
          <p:nvPr/>
        </p:nvSpPr>
        <p:spPr>
          <a:xfrm>
            <a:off x="4693096" y="4790555"/>
            <a:ext cx="2812024" cy="82787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TextBox 56"/>
          <p:cNvSpPr txBox="1"/>
          <p:nvPr/>
        </p:nvSpPr>
        <p:spPr>
          <a:xfrm>
            <a:off x="5069833" y="4778785"/>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grpSp>
        <p:nvGrpSpPr>
          <p:cNvPr id="58" name="组合 206"/>
          <p:cNvGrpSpPr/>
          <p:nvPr/>
        </p:nvGrpSpPr>
        <p:grpSpPr>
          <a:xfrm>
            <a:off x="4693097" y="3052916"/>
            <a:ext cx="2812024" cy="886227"/>
            <a:chOff x="971600" y="4282665"/>
            <a:chExt cx="3312368" cy="610615"/>
          </a:xfrm>
        </p:grpSpPr>
        <p:sp>
          <p:nvSpPr>
            <p:cNvPr id="59"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0" name="TextBox 59"/>
            <p:cNvSpPr txBox="1"/>
            <p:nvPr/>
          </p:nvSpPr>
          <p:spPr>
            <a:xfrm>
              <a:off x="1365093" y="4284141"/>
              <a:ext cx="2448271" cy="431167"/>
            </a:xfrm>
            <a:prstGeom prst="rect">
              <a:avLst/>
            </a:prstGeom>
            <a:noFill/>
          </p:spPr>
          <p:txBody>
            <a:bodyPr wrap="square" rtlCol="0">
              <a:spAutoFit/>
            </a:bodyPr>
            <a:lstStyle/>
            <a:p>
              <a:pPr algn="ctr"/>
              <a:r>
                <a:rPr lang="en-US" altLang="zh-CN" sz="2400" b="0" dirty="0" smtClean="0"/>
                <a:t>Machine-1</a:t>
              </a:r>
            </a:p>
          </p:txBody>
        </p:sp>
      </p:grpSp>
      <p:cxnSp>
        <p:nvCxnSpPr>
          <p:cNvPr id="61" name="直接箭头连接符 12"/>
          <p:cNvCxnSpPr>
            <a:stCxn id="59" idx="2"/>
            <a:endCxn id="43" idx="0"/>
          </p:cNvCxnSpPr>
          <p:nvPr/>
        </p:nvCxnSpPr>
        <p:spPr>
          <a:xfrm flipH="1">
            <a:off x="3098716" y="3939143"/>
            <a:ext cx="3000393" cy="8396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12"/>
          <p:cNvCxnSpPr/>
          <p:nvPr/>
        </p:nvCxnSpPr>
        <p:spPr>
          <a:xfrm>
            <a:off x="6042763" y="3979086"/>
            <a:ext cx="11282" cy="78792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1651820" y="3628734"/>
            <a:ext cx="229252" cy="252116"/>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1651820" y="5241586"/>
            <a:ext cx="229252" cy="252116"/>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4840581" y="3603535"/>
            <a:ext cx="229252" cy="252116"/>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1953017" y="3632409"/>
            <a:ext cx="229252" cy="25211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1939447" y="5232769"/>
            <a:ext cx="229252" cy="25211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2251924" y="3626560"/>
            <a:ext cx="229252" cy="25211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143988" y="3603535"/>
            <a:ext cx="229252" cy="25211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4840581" y="5257406"/>
            <a:ext cx="229252" cy="25211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30636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Prefetching</a:t>
            </a:r>
            <a:endParaRPr lang="en-US" dirty="0"/>
          </a:p>
        </p:txBody>
      </p:sp>
      <p:sp>
        <p:nvSpPr>
          <p:cNvPr id="3" name="Content Placeholder 2"/>
          <p:cNvSpPr>
            <a:spLocks noGrp="1"/>
          </p:cNvSpPr>
          <p:nvPr>
            <p:ph idx="1"/>
          </p:nvPr>
        </p:nvSpPr>
        <p:spPr>
          <a:xfrm>
            <a:off x="685800" y="1104900"/>
            <a:ext cx="8097838" cy="4648200"/>
          </a:xfrm>
        </p:spPr>
        <p:txBody>
          <a:bodyPr/>
          <a:lstStyle/>
          <a:p>
            <a:r>
              <a:rPr lang="en-US" dirty="0" smtClean="0"/>
              <a:t>Prefetching</a:t>
            </a:r>
          </a:p>
          <a:p>
            <a:pPr lvl="1"/>
            <a:r>
              <a:rPr lang="en-US" dirty="0" err="1"/>
              <a:t>Prefetch</a:t>
            </a:r>
            <a:r>
              <a:rPr lang="en-US" dirty="0"/>
              <a:t> to process cache </a:t>
            </a:r>
            <a:r>
              <a:rPr lang="en-US" dirty="0" smtClean="0"/>
              <a:t>at the beginning of clock</a:t>
            </a:r>
          </a:p>
          <a:p>
            <a:pPr lvl="2"/>
            <a:r>
              <a:rPr lang="en-US" dirty="0" smtClean="0"/>
              <a:t>Rows expected to be read in the clock</a:t>
            </a:r>
          </a:p>
          <a:p>
            <a:pPr lvl="1"/>
            <a:r>
              <a:rPr lang="en-US" dirty="0" smtClean="0"/>
              <a:t>Fetched in a single message</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21</a:t>
            </a:fld>
            <a:endParaRPr lang="en-US" altLang="en-US" sz="1600"/>
          </a:p>
        </p:txBody>
      </p:sp>
      <p:grpSp>
        <p:nvGrpSpPr>
          <p:cNvPr id="47" name="Group 46"/>
          <p:cNvGrpSpPr/>
          <p:nvPr/>
        </p:nvGrpSpPr>
        <p:grpSpPr>
          <a:xfrm>
            <a:off x="3427699" y="3554573"/>
            <a:ext cx="5182217" cy="2092906"/>
            <a:chOff x="1681315" y="3418071"/>
            <a:chExt cx="6000785" cy="2092906"/>
          </a:xfrm>
        </p:grpSpPr>
        <p:sp>
          <p:nvSpPr>
            <p:cNvPr id="7" name="矩形 64"/>
            <p:cNvSpPr/>
            <p:nvPr/>
          </p:nvSpPr>
          <p:spPr>
            <a:xfrm>
              <a:off x="1681315" y="4923289"/>
              <a:ext cx="2812024"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TextBox 7"/>
            <p:cNvSpPr txBox="1"/>
            <p:nvPr/>
          </p:nvSpPr>
          <p:spPr>
            <a:xfrm>
              <a:off x="1689557" y="4911519"/>
              <a:ext cx="2685798"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grpSp>
          <p:nvGrpSpPr>
            <p:cNvPr id="9" name="组合 206"/>
            <p:cNvGrpSpPr/>
            <p:nvPr/>
          </p:nvGrpSpPr>
          <p:grpSpPr>
            <a:xfrm>
              <a:off x="1681315" y="3418071"/>
              <a:ext cx="2812025" cy="653806"/>
              <a:chOff x="971599" y="4282665"/>
              <a:chExt cx="3312369" cy="610615"/>
            </a:xfrm>
          </p:grpSpPr>
          <p:sp>
            <p:nvSpPr>
              <p:cNvPr id="10"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1" name="TextBox 10"/>
              <p:cNvSpPr txBox="1"/>
              <p:nvPr/>
            </p:nvSpPr>
            <p:spPr>
              <a:xfrm>
                <a:off x="971599" y="4284141"/>
                <a:ext cx="3173392" cy="431167"/>
              </a:xfrm>
              <a:prstGeom prst="rect">
                <a:avLst/>
              </a:prstGeom>
              <a:noFill/>
            </p:spPr>
            <p:txBody>
              <a:bodyPr wrap="square" rtlCol="0">
                <a:spAutoFit/>
              </a:bodyPr>
              <a:lstStyle/>
              <a:p>
                <a:pPr algn="ctr"/>
                <a:r>
                  <a:rPr lang="en-US" altLang="zh-CN" sz="2400" b="0" dirty="0" smtClean="0"/>
                  <a:t>Process cache</a:t>
                </a:r>
              </a:p>
            </p:txBody>
          </p:sp>
        </p:grpSp>
        <p:grpSp>
          <p:nvGrpSpPr>
            <p:cNvPr id="12" name="组合 199"/>
            <p:cNvGrpSpPr/>
            <p:nvPr/>
          </p:nvGrpSpPr>
          <p:grpSpPr>
            <a:xfrm>
              <a:off x="3274143" y="4103618"/>
              <a:ext cx="2923100" cy="787929"/>
              <a:chOff x="1610258" y="4987895"/>
              <a:chExt cx="3943695" cy="641263"/>
            </a:xfrm>
          </p:grpSpPr>
          <p:cxnSp>
            <p:nvCxnSpPr>
              <p:cNvPr id="13"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5" name="矩形 64"/>
            <p:cNvSpPr/>
            <p:nvPr/>
          </p:nvSpPr>
          <p:spPr>
            <a:xfrm>
              <a:off x="4870076" y="4923289"/>
              <a:ext cx="2812024"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TextBox 15"/>
            <p:cNvSpPr txBox="1"/>
            <p:nvPr/>
          </p:nvSpPr>
          <p:spPr>
            <a:xfrm>
              <a:off x="4923382" y="4911519"/>
              <a:ext cx="2655482"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grpSp>
      <p:grpSp>
        <p:nvGrpSpPr>
          <p:cNvPr id="46" name="Group 45"/>
          <p:cNvGrpSpPr/>
          <p:nvPr/>
        </p:nvGrpSpPr>
        <p:grpSpPr>
          <a:xfrm>
            <a:off x="457200" y="3749040"/>
            <a:ext cx="2558858" cy="1775777"/>
            <a:chOff x="311042" y="1677790"/>
            <a:chExt cx="7905644" cy="4423465"/>
          </a:xfrm>
        </p:grpSpPr>
        <p:sp>
          <p:nvSpPr>
            <p:cNvPr id="17"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8" name="TextBox 17"/>
            <p:cNvSpPr txBox="1"/>
            <p:nvPr/>
          </p:nvSpPr>
          <p:spPr>
            <a:xfrm>
              <a:off x="593109" y="1730532"/>
              <a:ext cx="1917161" cy="1150009"/>
            </a:xfrm>
            <a:prstGeom prst="rect">
              <a:avLst/>
            </a:prstGeom>
            <a:noFill/>
          </p:spPr>
          <p:txBody>
            <a:bodyPr wrap="square" rtlCol="0">
              <a:spAutoFit/>
            </a:bodyPr>
            <a:lstStyle/>
            <a:p>
              <a:pPr algn="ctr"/>
              <a:endParaRPr lang="en-US" altLang="zh-CN" sz="2400" b="0" dirty="0" smtClean="0">
                <a:solidFill>
                  <a:schemeClr val="tx1"/>
                </a:solidFill>
              </a:endParaRPr>
            </a:p>
          </p:txBody>
        </p:sp>
        <p:sp>
          <p:nvSpPr>
            <p:cNvPr id="19"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TextBox 19"/>
            <p:cNvSpPr txBox="1"/>
            <p:nvPr/>
          </p:nvSpPr>
          <p:spPr>
            <a:xfrm>
              <a:off x="1752150" y="2212997"/>
              <a:ext cx="2360503"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1"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矩形 64"/>
            <p:cNvSpPr/>
            <p:nvPr/>
          </p:nvSpPr>
          <p:spPr>
            <a:xfrm>
              <a:off x="556204" y="5205161"/>
              <a:ext cx="4561896"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5" name="TextBox 24"/>
            <p:cNvSpPr txBox="1"/>
            <p:nvPr/>
          </p:nvSpPr>
          <p:spPr>
            <a:xfrm>
              <a:off x="3319435" y="1735663"/>
              <a:ext cx="1845208"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6"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8"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9"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0"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矩形 232"/>
            <p:cNvSpPr/>
            <p:nvPr/>
          </p:nvSpPr>
          <p:spPr>
            <a:xfrm>
              <a:off x="5930900" y="5205161"/>
              <a:ext cx="2059078"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34"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矩形 67"/>
            <p:cNvSpPr/>
            <p:nvPr/>
          </p:nvSpPr>
          <p:spPr>
            <a:xfrm>
              <a:off x="559452" y="3699944"/>
              <a:ext cx="4558649" cy="653806"/>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39"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2" name="矩形 74"/>
            <p:cNvSpPr/>
            <p:nvPr/>
          </p:nvSpPr>
          <p:spPr>
            <a:xfrm>
              <a:off x="595648" y="2831499"/>
              <a:ext cx="1871035" cy="36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44"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6135396" y="4164974"/>
            <a:ext cx="1944935" cy="584775"/>
          </a:xfrm>
          <a:prstGeom prst="rect">
            <a:avLst/>
          </a:prstGeom>
          <a:noFill/>
        </p:spPr>
        <p:txBody>
          <a:bodyPr wrap="square" rtlCol="0">
            <a:spAutoFit/>
          </a:bodyPr>
          <a:lstStyle/>
          <a:p>
            <a:r>
              <a:rPr lang="en-US" dirty="0" err="1" smtClean="0">
                <a:solidFill>
                  <a:srgbClr val="C00000"/>
                </a:solidFill>
              </a:rPr>
              <a:t>prefetch</a:t>
            </a:r>
            <a:endParaRPr lang="en-US" dirty="0">
              <a:solidFill>
                <a:srgbClr val="C00000"/>
              </a:solidFill>
            </a:endParaRPr>
          </a:p>
        </p:txBody>
      </p:sp>
    </p:spTree>
    <p:extLst>
      <p:ext uri="{BB962C8B-B14F-4D97-AF65-F5344CB8AC3E}">
        <p14:creationId xmlns:p14="http://schemas.microsoft.com/office/powerpoint/2010/main" val="248270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Static cache policies</a:t>
            </a:r>
            <a:endParaRPr lang="en-US" dirty="0"/>
          </a:p>
        </p:txBody>
      </p:sp>
      <p:sp>
        <p:nvSpPr>
          <p:cNvPr id="3" name="Content Placeholder 2"/>
          <p:cNvSpPr>
            <a:spLocks noGrp="1"/>
          </p:cNvSpPr>
          <p:nvPr>
            <p:ph idx="1"/>
          </p:nvPr>
        </p:nvSpPr>
        <p:spPr>
          <a:xfrm>
            <a:off x="685799" y="1104900"/>
            <a:ext cx="8769485" cy="4648200"/>
          </a:xfrm>
        </p:spPr>
        <p:txBody>
          <a:bodyPr/>
          <a:lstStyle/>
          <a:p>
            <a:r>
              <a:rPr lang="en-US" dirty="0" smtClean="0"/>
              <a:t>Static cache policies</a:t>
            </a:r>
          </a:p>
          <a:p>
            <a:pPr lvl="1"/>
            <a:r>
              <a:rPr lang="en-US" dirty="0" smtClean="0"/>
              <a:t>Decide rows to be cached based on access sequence</a:t>
            </a:r>
          </a:p>
          <a:p>
            <a:pPr lvl="1"/>
            <a:r>
              <a:rPr lang="en-US" dirty="0"/>
              <a:t>Cache rows with higher </a:t>
            </a:r>
            <a:r>
              <a:rPr lang="en-US" dirty="0" smtClean="0"/>
              <a:t>utilities</a:t>
            </a:r>
          </a:p>
          <a:p>
            <a:pPr lvl="1"/>
            <a:r>
              <a:rPr lang="en-US" dirty="0" smtClean="0"/>
              <a:t>Never evict rows, no cache eviction overhead</a:t>
            </a:r>
          </a:p>
          <a:p>
            <a:pPr lvl="1"/>
            <a:r>
              <a:rPr lang="en-US" dirty="0" smtClean="0"/>
              <a:t>Use a 2nd (dynamic) cache for items not in static cache</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22</a:t>
            </a:fld>
            <a:endParaRPr lang="en-US" altLang="en-US" sz="1600"/>
          </a:p>
        </p:txBody>
      </p:sp>
      <p:sp>
        <p:nvSpPr>
          <p:cNvPr id="8" name="矩形 67"/>
          <p:cNvSpPr/>
          <p:nvPr/>
        </p:nvSpPr>
        <p:spPr>
          <a:xfrm>
            <a:off x="3681413" y="4860158"/>
            <a:ext cx="3223850" cy="8309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3535829" y="4842092"/>
            <a:ext cx="3369434" cy="461665"/>
          </a:xfrm>
          <a:prstGeom prst="rect">
            <a:avLst/>
          </a:prstGeom>
          <a:noFill/>
        </p:spPr>
        <p:txBody>
          <a:bodyPr wrap="square" rtlCol="0">
            <a:spAutoFit/>
          </a:bodyPr>
          <a:lstStyle/>
          <a:p>
            <a:pPr algn="ctr"/>
            <a:r>
              <a:rPr lang="en-US" altLang="zh-CN" sz="2400" b="0" dirty="0" smtClean="0"/>
              <a:t>Process cache</a:t>
            </a:r>
          </a:p>
        </p:txBody>
      </p:sp>
      <p:sp>
        <p:nvSpPr>
          <p:cNvPr id="13" name="TextBox 12"/>
          <p:cNvSpPr txBox="1"/>
          <p:nvPr/>
        </p:nvSpPr>
        <p:spPr>
          <a:xfrm>
            <a:off x="3966107" y="3997078"/>
            <a:ext cx="2208868" cy="461665"/>
          </a:xfrm>
          <a:prstGeom prst="rect">
            <a:avLst/>
          </a:prstGeom>
          <a:solidFill>
            <a:schemeClr val="bg1"/>
          </a:solidFill>
          <a:ln w="25400">
            <a:solidFill>
              <a:schemeClr val="tx1"/>
            </a:solidFill>
          </a:ln>
        </p:spPr>
        <p:txBody>
          <a:bodyPr wrap="square" rtlCol="0">
            <a:spAutoFit/>
          </a:bodyPr>
          <a:lstStyle/>
          <a:p>
            <a:r>
              <a:rPr lang="en-US" sz="2400" b="0" dirty="0" smtClean="0"/>
              <a:t>Thread cache</a:t>
            </a:r>
            <a:endParaRPr lang="en-US" sz="2400" b="0" dirty="0"/>
          </a:p>
        </p:txBody>
      </p:sp>
      <p:sp>
        <p:nvSpPr>
          <p:cNvPr id="15" name="TextBox 14"/>
          <p:cNvSpPr txBox="1"/>
          <p:nvPr/>
        </p:nvSpPr>
        <p:spPr>
          <a:xfrm>
            <a:off x="6893803" y="4860155"/>
            <a:ext cx="1468531" cy="830997"/>
          </a:xfrm>
          <a:prstGeom prst="rect">
            <a:avLst/>
          </a:prstGeom>
          <a:solidFill>
            <a:schemeClr val="bg1"/>
          </a:solidFill>
          <a:ln w="25400">
            <a:solidFill>
              <a:schemeClr val="tx1"/>
            </a:solidFill>
          </a:ln>
        </p:spPr>
        <p:txBody>
          <a:bodyPr wrap="square" rtlCol="0">
            <a:spAutoFit/>
          </a:bodyPr>
          <a:lstStyle/>
          <a:p>
            <a:r>
              <a:rPr lang="en-US" sz="2400" dirty="0" smtClean="0">
                <a:solidFill>
                  <a:srgbClr val="C00000"/>
                </a:solidFill>
              </a:rPr>
              <a:t>Dynamic</a:t>
            </a:r>
            <a:r>
              <a:rPr lang="en-US" sz="2400" dirty="0" smtClean="0">
                <a:solidFill>
                  <a:srgbClr val="0070C0"/>
                </a:solidFill>
              </a:rPr>
              <a:t/>
            </a:r>
            <a:br>
              <a:rPr lang="en-US" sz="2400" dirty="0" smtClean="0">
                <a:solidFill>
                  <a:srgbClr val="0070C0"/>
                </a:solidFill>
              </a:rPr>
            </a:br>
            <a:r>
              <a:rPr lang="en-US" sz="2400" b="0" dirty="0" smtClean="0"/>
              <a:t>cache</a:t>
            </a:r>
            <a:endParaRPr lang="en-US" sz="2400" b="0" dirty="0"/>
          </a:p>
        </p:txBody>
      </p:sp>
      <p:grpSp>
        <p:nvGrpSpPr>
          <p:cNvPr id="12" name="Group 11"/>
          <p:cNvGrpSpPr/>
          <p:nvPr/>
        </p:nvGrpSpPr>
        <p:grpSpPr>
          <a:xfrm>
            <a:off x="457200" y="3749040"/>
            <a:ext cx="2558858" cy="1775777"/>
            <a:chOff x="311042" y="1677790"/>
            <a:chExt cx="7905644" cy="4423465"/>
          </a:xfrm>
        </p:grpSpPr>
        <p:sp>
          <p:nvSpPr>
            <p:cNvPr id="16"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7" name="TextBox 16"/>
            <p:cNvSpPr txBox="1"/>
            <p:nvPr/>
          </p:nvSpPr>
          <p:spPr>
            <a:xfrm>
              <a:off x="593109" y="1730532"/>
              <a:ext cx="1917161" cy="1150009"/>
            </a:xfrm>
            <a:prstGeom prst="rect">
              <a:avLst/>
            </a:prstGeom>
            <a:noFill/>
          </p:spPr>
          <p:txBody>
            <a:bodyPr wrap="square" rtlCol="0">
              <a:spAutoFit/>
            </a:bodyPr>
            <a:lstStyle/>
            <a:p>
              <a:pPr algn="ctr"/>
              <a:endParaRPr lang="en-US" altLang="zh-CN" sz="2400" b="0" dirty="0" smtClean="0">
                <a:solidFill>
                  <a:schemeClr val="tx1"/>
                </a:solidFill>
              </a:endParaRPr>
            </a:p>
          </p:txBody>
        </p:sp>
        <p:sp>
          <p:nvSpPr>
            <p:cNvPr id="18"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TextBox 18"/>
            <p:cNvSpPr txBox="1"/>
            <p:nvPr/>
          </p:nvSpPr>
          <p:spPr>
            <a:xfrm>
              <a:off x="1752150" y="2212997"/>
              <a:ext cx="2360503"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0"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3319435" y="1735663"/>
              <a:ext cx="1845208"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4"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6"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7"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31"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3" name="矩形 67"/>
            <p:cNvSpPr/>
            <p:nvPr/>
          </p:nvSpPr>
          <p:spPr>
            <a:xfrm>
              <a:off x="559452" y="3699944"/>
              <a:ext cx="4558649" cy="653806"/>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34" name="组合 199"/>
            <p:cNvGrpSpPr/>
            <p:nvPr/>
          </p:nvGrpSpPr>
          <p:grpSpPr>
            <a:xfrm>
              <a:off x="2814743" y="4385490"/>
              <a:ext cx="4293241" cy="787929"/>
              <a:chOff x="1610258" y="4987895"/>
              <a:chExt cx="3943695" cy="641263"/>
            </a:xfrm>
          </p:grpSpPr>
          <p:cxnSp>
            <p:nvCxnSpPr>
              <p:cNvPr id="37"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5" name="矩形 74"/>
            <p:cNvSpPr/>
            <p:nvPr/>
          </p:nvSpPr>
          <p:spPr>
            <a:xfrm>
              <a:off x="595648" y="2831499"/>
              <a:ext cx="1871035" cy="369092"/>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36"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200859" y="3466345"/>
            <a:ext cx="1385887" cy="584775"/>
          </a:xfrm>
          <a:prstGeom prst="rect">
            <a:avLst/>
          </a:prstGeom>
          <a:noFill/>
        </p:spPr>
        <p:txBody>
          <a:bodyPr wrap="square" rtlCol="0">
            <a:spAutoFit/>
          </a:bodyPr>
          <a:lstStyle/>
          <a:p>
            <a:r>
              <a:rPr lang="en-US" dirty="0" smtClean="0">
                <a:solidFill>
                  <a:srgbClr val="0070C0"/>
                </a:solidFill>
              </a:rPr>
              <a:t>static</a:t>
            </a:r>
            <a:endParaRPr lang="en-US" dirty="0">
              <a:solidFill>
                <a:srgbClr val="0070C0"/>
              </a:solidFill>
            </a:endParaRPr>
          </a:p>
        </p:txBody>
      </p:sp>
      <p:cxnSp>
        <p:nvCxnSpPr>
          <p:cNvPr id="11" name="Straight Arrow Connector 10"/>
          <p:cNvCxnSpPr>
            <a:endCxn id="7" idx="1"/>
          </p:cNvCxnSpPr>
          <p:nvPr/>
        </p:nvCxnSpPr>
        <p:spPr bwMode="auto">
          <a:xfrm flipV="1">
            <a:off x="5369379" y="3758733"/>
            <a:ext cx="831480" cy="238346"/>
          </a:xfrm>
          <a:prstGeom prst="straightConnector1">
            <a:avLst/>
          </a:prstGeom>
          <a:solidFill>
            <a:schemeClr val="accent1"/>
          </a:solidFill>
          <a:ln w="9525" cap="flat" cmpd="sng" algn="ctr">
            <a:solidFill>
              <a:schemeClr val="tx1"/>
            </a:solidFill>
            <a:prstDash val="solid"/>
            <a:round/>
            <a:headEnd type="none" w="med" len="med"/>
            <a:tailEnd type="triangle" w="med" len="lg"/>
          </a:ln>
          <a:effectLst/>
        </p:spPr>
      </p:cxnSp>
      <p:cxnSp>
        <p:nvCxnSpPr>
          <p:cNvPr id="39" name="Straight Arrow Connector 38"/>
          <p:cNvCxnSpPr/>
          <p:nvPr/>
        </p:nvCxnSpPr>
        <p:spPr bwMode="auto">
          <a:xfrm flipV="1">
            <a:off x="6210569" y="4059035"/>
            <a:ext cx="374396" cy="799356"/>
          </a:xfrm>
          <a:prstGeom prst="straightConnector1">
            <a:avLst/>
          </a:prstGeom>
          <a:solidFill>
            <a:schemeClr val="accent1"/>
          </a:solidFill>
          <a:ln w="9525"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4215016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Static data structures</a:t>
            </a:r>
            <a:endParaRPr lang="en-US" dirty="0"/>
          </a:p>
        </p:txBody>
      </p:sp>
      <p:sp>
        <p:nvSpPr>
          <p:cNvPr id="3" name="Content Placeholder 2"/>
          <p:cNvSpPr>
            <a:spLocks noGrp="1"/>
          </p:cNvSpPr>
          <p:nvPr>
            <p:ph idx="1"/>
          </p:nvPr>
        </p:nvSpPr>
        <p:spPr>
          <a:xfrm>
            <a:off x="685799" y="1104900"/>
            <a:ext cx="8769485" cy="4648200"/>
          </a:xfrm>
        </p:spPr>
        <p:txBody>
          <a:bodyPr/>
          <a:lstStyle/>
          <a:p>
            <a:r>
              <a:rPr lang="en-US" dirty="0" smtClean="0"/>
              <a:t>Static hash map</a:t>
            </a:r>
          </a:p>
          <a:p>
            <a:pPr lvl="1"/>
            <a:r>
              <a:rPr lang="en-US" dirty="0"/>
              <a:t>I</a:t>
            </a:r>
            <a:r>
              <a:rPr lang="en-US" dirty="0" smtClean="0"/>
              <a:t>mmutable </a:t>
            </a:r>
            <a:r>
              <a:rPr lang="en-US" dirty="0"/>
              <a:t>index</a:t>
            </a:r>
          </a:p>
          <a:p>
            <a:pPr lvl="2"/>
            <a:r>
              <a:rPr lang="en-US" dirty="0"/>
              <a:t>No global lock needed for index </a:t>
            </a:r>
            <a:r>
              <a:rPr lang="en-US" dirty="0" smtClean="0"/>
              <a:t>concurrency</a:t>
            </a:r>
          </a:p>
          <a:p>
            <a:pPr lvl="1"/>
            <a:r>
              <a:rPr lang="en-US" dirty="0" smtClean="0"/>
              <a:t>Entries stored in a contiguous block of memory</a:t>
            </a:r>
          </a:p>
          <a:p>
            <a:pPr lvl="2"/>
            <a:r>
              <a:rPr lang="en-US" dirty="0"/>
              <a:t>Can be sent in a single message without </a:t>
            </a:r>
            <a:r>
              <a:rPr lang="en-US" dirty="0" smtClean="0"/>
              <a:t>marshalling</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dirty="0" smtClean="0"/>
              <a:t>http://www.pdl.cmu.edu/</a:t>
            </a:r>
            <a:endParaRPr lang="en-US" altLang="en-US" sz="16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23</a:t>
            </a:fld>
            <a:endParaRPr lang="en-US" altLang="en-US" sz="1600" dirty="0"/>
          </a:p>
        </p:txBody>
      </p:sp>
      <p:sp>
        <p:nvSpPr>
          <p:cNvPr id="16" name="TextBox 15"/>
          <p:cNvSpPr txBox="1"/>
          <p:nvPr/>
        </p:nvSpPr>
        <p:spPr>
          <a:xfrm>
            <a:off x="3473240" y="3770213"/>
            <a:ext cx="6048653"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dirty="0" smtClean="0"/>
              <a:t>Thread cache and master shared</a:t>
            </a:r>
          </a:p>
          <a:p>
            <a:pPr marL="800100" lvl="1" indent="-342900">
              <a:buFont typeface="Arial" panose="020B0604020202020204" pitchFamily="34" charset="0"/>
              <a:buChar char="•"/>
            </a:pPr>
            <a:r>
              <a:rPr lang="en-US" sz="2400" b="0" dirty="0" smtClean="0"/>
              <a:t>Hash maps</a:t>
            </a:r>
          </a:p>
          <a:p>
            <a:pPr marL="800100" lvl="1" indent="-342900">
              <a:buFont typeface="Arial" panose="020B0604020202020204" pitchFamily="34" charset="0"/>
              <a:buChar char="•"/>
            </a:pPr>
            <a:r>
              <a:rPr lang="en-US" sz="2400" b="0" dirty="0" smtClean="0"/>
              <a:t>Each accessed by one thread</a:t>
            </a:r>
          </a:p>
          <a:p>
            <a:pPr marL="342900" indent="-342900">
              <a:buFont typeface="Arial" panose="020B0604020202020204" pitchFamily="34" charset="0"/>
              <a:buChar char="•"/>
            </a:pPr>
            <a:r>
              <a:rPr lang="en-US" sz="2400" b="0" dirty="0" smtClean="0"/>
              <a:t>Process cache</a:t>
            </a:r>
          </a:p>
          <a:p>
            <a:pPr marL="800100" lvl="1" indent="-342900">
              <a:buFont typeface="Arial" panose="020B0604020202020204" pitchFamily="34" charset="0"/>
              <a:buChar char="•"/>
            </a:pPr>
            <a:r>
              <a:rPr lang="en-US" sz="2400" b="0" dirty="0" smtClean="0"/>
              <a:t>Concurrent hash map</a:t>
            </a:r>
            <a:endParaRPr lang="en-US" sz="2400" b="0" dirty="0"/>
          </a:p>
        </p:txBody>
      </p:sp>
      <p:grpSp>
        <p:nvGrpSpPr>
          <p:cNvPr id="18" name="Group 17"/>
          <p:cNvGrpSpPr/>
          <p:nvPr/>
        </p:nvGrpSpPr>
        <p:grpSpPr>
          <a:xfrm>
            <a:off x="457200" y="3749040"/>
            <a:ext cx="2558858" cy="1775777"/>
            <a:chOff x="311042" y="1677790"/>
            <a:chExt cx="7905644" cy="4423465"/>
          </a:xfrm>
        </p:grpSpPr>
        <p:sp>
          <p:nvSpPr>
            <p:cNvPr id="19"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0" name="TextBox 19"/>
            <p:cNvSpPr txBox="1"/>
            <p:nvPr/>
          </p:nvSpPr>
          <p:spPr>
            <a:xfrm>
              <a:off x="593109" y="1730532"/>
              <a:ext cx="1917161" cy="1150009"/>
            </a:xfrm>
            <a:prstGeom prst="rect">
              <a:avLst/>
            </a:prstGeom>
            <a:noFill/>
          </p:spPr>
          <p:txBody>
            <a:bodyPr wrap="square" rtlCol="0">
              <a:spAutoFit/>
            </a:bodyPr>
            <a:lstStyle/>
            <a:p>
              <a:pPr algn="ctr"/>
              <a:endParaRPr lang="en-US" altLang="zh-CN" sz="2400" b="0" dirty="0" smtClean="0">
                <a:solidFill>
                  <a:schemeClr val="tx1"/>
                </a:solidFill>
              </a:endParaRPr>
            </a:p>
          </p:txBody>
        </p:sp>
        <p:sp>
          <p:nvSpPr>
            <p:cNvPr id="2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TextBox 21"/>
            <p:cNvSpPr txBox="1"/>
            <p:nvPr/>
          </p:nvSpPr>
          <p:spPr>
            <a:xfrm>
              <a:off x="1752150" y="2212997"/>
              <a:ext cx="2360503"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3"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矩形 64"/>
            <p:cNvSpPr/>
            <p:nvPr/>
          </p:nvSpPr>
          <p:spPr>
            <a:xfrm>
              <a:off x="556204" y="5205161"/>
              <a:ext cx="4561896"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3319435" y="1735663"/>
              <a:ext cx="1845208"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7"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9"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0"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1"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矩形 232"/>
            <p:cNvSpPr/>
            <p:nvPr/>
          </p:nvSpPr>
          <p:spPr>
            <a:xfrm>
              <a:off x="5930900" y="5205161"/>
              <a:ext cx="2059078"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34"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6" name="矩形 67"/>
            <p:cNvSpPr/>
            <p:nvPr/>
          </p:nvSpPr>
          <p:spPr>
            <a:xfrm>
              <a:off x="559452" y="3699944"/>
              <a:ext cx="4558649" cy="653806"/>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37"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8" name="矩形 74"/>
            <p:cNvSpPr/>
            <p:nvPr/>
          </p:nvSpPr>
          <p:spPr>
            <a:xfrm>
              <a:off x="595648" y="2831499"/>
              <a:ext cx="1871035" cy="369092"/>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39"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9266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5: NUMA memory management</a:t>
            </a:r>
            <a:endParaRPr lang="en-US" dirty="0"/>
          </a:p>
        </p:txBody>
      </p:sp>
      <p:sp>
        <p:nvSpPr>
          <p:cNvPr id="3" name="Content Placeholder 2"/>
          <p:cNvSpPr>
            <a:spLocks noGrp="1"/>
          </p:cNvSpPr>
          <p:nvPr>
            <p:ph idx="1"/>
          </p:nvPr>
        </p:nvSpPr>
        <p:spPr/>
        <p:txBody>
          <a:bodyPr/>
          <a:lstStyle/>
          <a:p>
            <a:r>
              <a:rPr lang="en-US" dirty="0" smtClean="0"/>
              <a:t>NUMA effect in multi-socket machines</a:t>
            </a:r>
          </a:p>
          <a:p>
            <a:pPr lvl="1"/>
            <a:r>
              <a:rPr lang="en-US" dirty="0" smtClean="0"/>
              <a:t>Lower latency to access local memory</a:t>
            </a:r>
          </a:p>
          <a:p>
            <a:r>
              <a:rPr lang="en-US" dirty="0" smtClean="0"/>
              <a:t>Partition cache and master store structures</a:t>
            </a:r>
          </a:p>
          <a:p>
            <a:pPr lvl="1"/>
            <a:r>
              <a:rPr lang="en-US" dirty="0" smtClean="0"/>
              <a:t>Place each partition local to managing threads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24</a:t>
            </a:fld>
            <a:endParaRPr lang="en-US" altLang="en-US" sz="1600"/>
          </a:p>
        </p:txBody>
      </p:sp>
      <p:grpSp>
        <p:nvGrpSpPr>
          <p:cNvPr id="63" name="Group 62"/>
          <p:cNvGrpSpPr/>
          <p:nvPr/>
        </p:nvGrpSpPr>
        <p:grpSpPr>
          <a:xfrm>
            <a:off x="431165" y="3451633"/>
            <a:ext cx="4726583" cy="2541597"/>
            <a:chOff x="2088051" y="3290038"/>
            <a:chExt cx="4726583" cy="2541597"/>
          </a:xfrm>
        </p:grpSpPr>
        <p:sp>
          <p:nvSpPr>
            <p:cNvPr id="12" name="TextBox 11"/>
            <p:cNvSpPr txBox="1"/>
            <p:nvPr/>
          </p:nvSpPr>
          <p:spPr>
            <a:xfrm>
              <a:off x="2088051" y="5369970"/>
              <a:ext cx="4726583" cy="461665"/>
            </a:xfrm>
            <a:prstGeom prst="rect">
              <a:avLst/>
            </a:prstGeom>
            <a:noFill/>
          </p:spPr>
          <p:txBody>
            <a:bodyPr wrap="square" rtlCol="0">
              <a:spAutoFit/>
            </a:bodyPr>
            <a:lstStyle/>
            <a:p>
              <a:r>
                <a:rPr lang="en-US" sz="2400" dirty="0" smtClean="0"/>
                <a:t>Faster to access local memory</a:t>
              </a:r>
              <a:endParaRPr lang="en-US" sz="2400" dirty="0"/>
            </a:p>
          </p:txBody>
        </p:sp>
        <p:sp>
          <p:nvSpPr>
            <p:cNvPr id="11" name="Rectangle 10"/>
            <p:cNvSpPr/>
            <p:nvPr/>
          </p:nvSpPr>
          <p:spPr bwMode="auto">
            <a:xfrm>
              <a:off x="3362928" y="4809587"/>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820373" y="4809584"/>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3362927" y="4032172"/>
              <a:ext cx="746883" cy="449622"/>
            </a:xfrm>
            <a:prstGeom prst="rect">
              <a:avLst/>
            </a:prstGeom>
            <a:solidFill>
              <a:srgbClr val="00B0F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2279633" y="3838367"/>
              <a:ext cx="1981464" cy="1371156"/>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 name="TextBox 18"/>
            <p:cNvSpPr txBox="1"/>
            <p:nvPr/>
          </p:nvSpPr>
          <p:spPr>
            <a:xfrm>
              <a:off x="2230736" y="3304443"/>
              <a:ext cx="1739717" cy="461665"/>
            </a:xfrm>
            <a:prstGeom prst="rect">
              <a:avLst/>
            </a:prstGeom>
            <a:noFill/>
          </p:spPr>
          <p:txBody>
            <a:bodyPr wrap="square" rtlCol="0">
              <a:spAutoFit/>
            </a:bodyPr>
            <a:lstStyle/>
            <a:p>
              <a:r>
                <a:rPr lang="en-US" sz="2400" b="0" dirty="0" smtClean="0"/>
                <a:t>Socket-0</a:t>
              </a:r>
              <a:endParaRPr lang="en-US" sz="2400" b="0" dirty="0"/>
            </a:p>
          </p:txBody>
        </p:sp>
        <p:sp>
          <p:nvSpPr>
            <p:cNvPr id="20" name="TextBox 19"/>
            <p:cNvSpPr txBox="1"/>
            <p:nvPr/>
          </p:nvSpPr>
          <p:spPr>
            <a:xfrm>
              <a:off x="2370093" y="3953190"/>
              <a:ext cx="1739717" cy="461665"/>
            </a:xfrm>
            <a:prstGeom prst="rect">
              <a:avLst/>
            </a:prstGeom>
            <a:noFill/>
          </p:spPr>
          <p:txBody>
            <a:bodyPr wrap="square" rtlCol="0">
              <a:spAutoFit/>
            </a:bodyPr>
            <a:lstStyle/>
            <a:p>
              <a:r>
                <a:rPr lang="en-US" sz="2400" b="0" dirty="0" smtClean="0"/>
                <a:t>Mem</a:t>
              </a:r>
              <a:endParaRPr lang="en-US" sz="2400" b="0" dirty="0"/>
            </a:p>
          </p:txBody>
        </p:sp>
        <p:sp>
          <p:nvSpPr>
            <p:cNvPr id="21" name="TextBox 20"/>
            <p:cNvSpPr txBox="1"/>
            <p:nvPr/>
          </p:nvSpPr>
          <p:spPr>
            <a:xfrm>
              <a:off x="2370094" y="4623222"/>
              <a:ext cx="1046840" cy="461665"/>
            </a:xfrm>
            <a:prstGeom prst="rect">
              <a:avLst/>
            </a:prstGeom>
            <a:noFill/>
          </p:spPr>
          <p:txBody>
            <a:bodyPr wrap="square" rtlCol="0">
              <a:spAutoFit/>
            </a:bodyPr>
            <a:lstStyle/>
            <a:p>
              <a:r>
                <a:rPr lang="en-US" sz="2400" b="0" dirty="0" smtClean="0"/>
                <a:t>Cores</a:t>
              </a:r>
              <a:endParaRPr lang="en-US" sz="2400" b="0" dirty="0"/>
            </a:p>
          </p:txBody>
        </p:sp>
        <p:sp>
          <p:nvSpPr>
            <p:cNvPr id="13" name="Up-Down Arrow 12"/>
            <p:cNvSpPr/>
            <p:nvPr/>
          </p:nvSpPr>
          <p:spPr bwMode="auto">
            <a:xfrm>
              <a:off x="3864302" y="4414855"/>
              <a:ext cx="196467" cy="425997"/>
            </a:xfrm>
            <a:prstGeom prst="upDownArrow">
              <a:avLst/>
            </a:prstGeom>
            <a:solidFill>
              <a:srgbClr val="92D05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2" name="Rectangle 21"/>
            <p:cNvSpPr/>
            <p:nvPr/>
          </p:nvSpPr>
          <p:spPr bwMode="auto">
            <a:xfrm>
              <a:off x="5855188" y="4795182"/>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6312633" y="4795179"/>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5855187" y="4017767"/>
              <a:ext cx="746883" cy="449622"/>
            </a:xfrm>
            <a:prstGeom prst="rect">
              <a:avLst/>
            </a:prstGeom>
            <a:solidFill>
              <a:srgbClr val="00B0F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5" name="Rectangle 24"/>
            <p:cNvSpPr/>
            <p:nvPr/>
          </p:nvSpPr>
          <p:spPr bwMode="auto">
            <a:xfrm>
              <a:off x="4771893" y="3823962"/>
              <a:ext cx="1981464" cy="1371156"/>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6" name="TextBox 25"/>
            <p:cNvSpPr txBox="1"/>
            <p:nvPr/>
          </p:nvSpPr>
          <p:spPr>
            <a:xfrm>
              <a:off x="4722996" y="3290038"/>
              <a:ext cx="1739717" cy="461665"/>
            </a:xfrm>
            <a:prstGeom prst="rect">
              <a:avLst/>
            </a:prstGeom>
            <a:noFill/>
          </p:spPr>
          <p:txBody>
            <a:bodyPr wrap="square" rtlCol="0">
              <a:spAutoFit/>
            </a:bodyPr>
            <a:lstStyle/>
            <a:p>
              <a:r>
                <a:rPr lang="en-US" sz="2400" b="0" dirty="0" smtClean="0"/>
                <a:t>Socket-1</a:t>
              </a:r>
              <a:endParaRPr lang="en-US" sz="2400" b="0" dirty="0"/>
            </a:p>
          </p:txBody>
        </p:sp>
        <p:sp>
          <p:nvSpPr>
            <p:cNvPr id="27" name="TextBox 26"/>
            <p:cNvSpPr txBox="1"/>
            <p:nvPr/>
          </p:nvSpPr>
          <p:spPr>
            <a:xfrm>
              <a:off x="4862353" y="3938785"/>
              <a:ext cx="1739717" cy="461665"/>
            </a:xfrm>
            <a:prstGeom prst="rect">
              <a:avLst/>
            </a:prstGeom>
            <a:noFill/>
          </p:spPr>
          <p:txBody>
            <a:bodyPr wrap="square" rtlCol="0">
              <a:spAutoFit/>
            </a:bodyPr>
            <a:lstStyle/>
            <a:p>
              <a:r>
                <a:rPr lang="en-US" sz="2400" b="0" dirty="0" smtClean="0"/>
                <a:t>Mem</a:t>
              </a:r>
              <a:endParaRPr lang="en-US" sz="2400" b="0" dirty="0"/>
            </a:p>
          </p:txBody>
        </p:sp>
        <p:sp>
          <p:nvSpPr>
            <p:cNvPr id="28" name="TextBox 27"/>
            <p:cNvSpPr txBox="1"/>
            <p:nvPr/>
          </p:nvSpPr>
          <p:spPr>
            <a:xfrm>
              <a:off x="4862353" y="4608817"/>
              <a:ext cx="1102365" cy="461665"/>
            </a:xfrm>
            <a:prstGeom prst="rect">
              <a:avLst/>
            </a:prstGeom>
            <a:noFill/>
          </p:spPr>
          <p:txBody>
            <a:bodyPr wrap="square" rtlCol="0">
              <a:spAutoFit/>
            </a:bodyPr>
            <a:lstStyle/>
            <a:p>
              <a:r>
                <a:rPr lang="en-US" sz="2400" b="0" dirty="0" smtClean="0"/>
                <a:t>Cores</a:t>
              </a:r>
              <a:endParaRPr lang="en-US" sz="2400" b="0" dirty="0"/>
            </a:p>
          </p:txBody>
        </p:sp>
        <p:sp>
          <p:nvSpPr>
            <p:cNvPr id="30" name="Up-Down Arrow 29"/>
            <p:cNvSpPr/>
            <p:nvPr/>
          </p:nvSpPr>
          <p:spPr bwMode="auto">
            <a:xfrm rot="4414470">
              <a:off x="4896999" y="3582331"/>
              <a:ext cx="196467" cy="1947742"/>
            </a:xfrm>
            <a:prstGeom prst="upDownArrow">
              <a:avLst/>
            </a:prstGeom>
            <a:solidFill>
              <a:srgbClr val="92D05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grpSp>
      <p:grpSp>
        <p:nvGrpSpPr>
          <p:cNvPr id="76" name="Group 75"/>
          <p:cNvGrpSpPr/>
          <p:nvPr/>
        </p:nvGrpSpPr>
        <p:grpSpPr>
          <a:xfrm>
            <a:off x="5301408" y="3713242"/>
            <a:ext cx="3707749" cy="2418188"/>
            <a:chOff x="5301408" y="3713242"/>
            <a:chExt cx="3707749" cy="2418188"/>
          </a:xfrm>
        </p:grpSpPr>
        <p:sp>
          <p:nvSpPr>
            <p:cNvPr id="53" name="矩形 64"/>
            <p:cNvSpPr/>
            <p:nvPr/>
          </p:nvSpPr>
          <p:spPr>
            <a:xfrm>
              <a:off x="5607267" y="4995761"/>
              <a:ext cx="2812024"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TextBox 53"/>
            <p:cNvSpPr txBox="1"/>
            <p:nvPr/>
          </p:nvSpPr>
          <p:spPr>
            <a:xfrm>
              <a:off x="5753729" y="4942749"/>
              <a:ext cx="2435287" cy="461665"/>
            </a:xfrm>
            <a:prstGeom prst="rect">
              <a:avLst/>
            </a:prstGeom>
            <a:noFill/>
          </p:spPr>
          <p:txBody>
            <a:bodyPr wrap="square" rtlCol="0">
              <a:spAutoFit/>
            </a:bodyPr>
            <a:lstStyle/>
            <a:p>
              <a:pPr algn="ctr"/>
              <a:r>
                <a:rPr lang="en-US" altLang="zh-CN" sz="2400" b="0" dirty="0" smtClean="0"/>
                <a:t>Master shard</a:t>
              </a:r>
              <a:endParaRPr lang="en-US" altLang="zh-CN" sz="2400" b="0" dirty="0" smtClean="0">
                <a:solidFill>
                  <a:schemeClr val="tx1"/>
                </a:solidFill>
              </a:endParaRPr>
            </a:p>
          </p:txBody>
        </p:sp>
        <p:grpSp>
          <p:nvGrpSpPr>
            <p:cNvPr id="55" name="组合 206"/>
            <p:cNvGrpSpPr/>
            <p:nvPr/>
          </p:nvGrpSpPr>
          <p:grpSpPr>
            <a:xfrm>
              <a:off x="5607268" y="3713242"/>
              <a:ext cx="2812024" cy="681827"/>
              <a:chOff x="971600" y="4256495"/>
              <a:chExt cx="3312368" cy="636785"/>
            </a:xfrm>
          </p:grpSpPr>
          <p:sp>
            <p:nvSpPr>
              <p:cNvPr id="5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57" name="TextBox 56"/>
              <p:cNvSpPr txBox="1"/>
              <p:nvPr/>
            </p:nvSpPr>
            <p:spPr>
              <a:xfrm>
                <a:off x="1183823" y="4256495"/>
                <a:ext cx="2629333" cy="431167"/>
              </a:xfrm>
              <a:prstGeom prst="rect">
                <a:avLst/>
              </a:prstGeom>
              <a:noFill/>
            </p:spPr>
            <p:txBody>
              <a:bodyPr wrap="square" rtlCol="0">
                <a:spAutoFit/>
              </a:bodyPr>
              <a:lstStyle/>
              <a:p>
                <a:pPr algn="ctr"/>
                <a:r>
                  <a:rPr lang="en-US" altLang="zh-CN" sz="2400" b="0" dirty="0" smtClean="0"/>
                  <a:t>Process cache</a:t>
                </a:r>
              </a:p>
            </p:txBody>
          </p:sp>
        </p:grpSp>
        <p:cxnSp>
          <p:nvCxnSpPr>
            <p:cNvPr id="59" name="直接箭头连接符 12"/>
            <p:cNvCxnSpPr/>
            <p:nvPr/>
          </p:nvCxnSpPr>
          <p:spPr>
            <a:xfrm>
              <a:off x="6451431" y="4440898"/>
              <a:ext cx="8492" cy="59305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7047091" y="3762547"/>
              <a:ext cx="0" cy="61124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cxnSp>
          <p:nvCxnSpPr>
            <p:cNvPr id="66" name="Straight Connector 65"/>
            <p:cNvCxnSpPr/>
            <p:nvPr/>
          </p:nvCxnSpPr>
          <p:spPr bwMode="auto">
            <a:xfrm>
              <a:off x="7047091" y="4995761"/>
              <a:ext cx="0" cy="61124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cxnSp>
          <p:nvCxnSpPr>
            <p:cNvPr id="67" name="直接箭头连接符 12"/>
            <p:cNvCxnSpPr/>
            <p:nvPr/>
          </p:nvCxnSpPr>
          <p:spPr>
            <a:xfrm>
              <a:off x="7762147" y="4412724"/>
              <a:ext cx="8427" cy="588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任意多边形 180"/>
            <p:cNvSpPr/>
            <p:nvPr/>
          </p:nvSpPr>
          <p:spPr bwMode="auto">
            <a:xfrm>
              <a:off x="5992994" y="4136690"/>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69" name="任意多边形 180"/>
            <p:cNvSpPr/>
            <p:nvPr/>
          </p:nvSpPr>
          <p:spPr bwMode="auto">
            <a:xfrm>
              <a:off x="5926888" y="4791960"/>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70" name="任意多边形 180"/>
            <p:cNvSpPr/>
            <p:nvPr/>
          </p:nvSpPr>
          <p:spPr bwMode="auto">
            <a:xfrm>
              <a:off x="7962599" y="414367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71" name="任意多边形 180"/>
            <p:cNvSpPr/>
            <p:nvPr/>
          </p:nvSpPr>
          <p:spPr bwMode="auto">
            <a:xfrm>
              <a:off x="8017806" y="4822895"/>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74" name="TextBox 73"/>
            <p:cNvSpPr txBox="1"/>
            <p:nvPr/>
          </p:nvSpPr>
          <p:spPr>
            <a:xfrm>
              <a:off x="5301408" y="5669765"/>
              <a:ext cx="1739717" cy="461665"/>
            </a:xfrm>
            <a:prstGeom prst="rect">
              <a:avLst/>
            </a:prstGeom>
            <a:noFill/>
          </p:spPr>
          <p:txBody>
            <a:bodyPr wrap="square" rtlCol="0">
              <a:spAutoFit/>
            </a:bodyPr>
            <a:lstStyle/>
            <a:p>
              <a:r>
                <a:rPr lang="en-US" sz="2400" b="0" dirty="0" smtClean="0"/>
                <a:t>Socket-0</a:t>
              </a:r>
              <a:endParaRPr lang="en-US" sz="2400" b="0" dirty="0"/>
            </a:p>
          </p:txBody>
        </p:sp>
        <p:sp>
          <p:nvSpPr>
            <p:cNvPr id="75" name="TextBox 74"/>
            <p:cNvSpPr txBox="1"/>
            <p:nvPr/>
          </p:nvSpPr>
          <p:spPr>
            <a:xfrm>
              <a:off x="7269440" y="5669038"/>
              <a:ext cx="1739717" cy="461665"/>
            </a:xfrm>
            <a:prstGeom prst="rect">
              <a:avLst/>
            </a:prstGeom>
            <a:noFill/>
          </p:spPr>
          <p:txBody>
            <a:bodyPr wrap="square" rtlCol="0">
              <a:spAutoFit/>
            </a:bodyPr>
            <a:lstStyle/>
            <a:p>
              <a:r>
                <a:rPr lang="en-US" sz="2400" b="0" dirty="0" smtClean="0"/>
                <a:t>Socket-1</a:t>
              </a:r>
              <a:endParaRPr lang="en-US" sz="2400" b="0" dirty="0"/>
            </a:p>
          </p:txBody>
        </p:sp>
      </p:grpSp>
    </p:spTree>
    <p:extLst>
      <p:ext uri="{BB962C8B-B14F-4D97-AF65-F5344CB8AC3E}">
        <p14:creationId xmlns:p14="http://schemas.microsoft.com/office/powerpoint/2010/main" val="12081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sp>
        <p:nvSpPr>
          <p:cNvPr id="3" name="Content Placeholder 2"/>
          <p:cNvSpPr>
            <a:spLocks noGrp="1"/>
          </p:cNvSpPr>
          <p:nvPr>
            <p:ph idx="1"/>
          </p:nvPr>
        </p:nvSpPr>
        <p:spPr>
          <a:xfrm>
            <a:off x="685800" y="1104900"/>
            <a:ext cx="7859110" cy="4648200"/>
          </a:xfrm>
        </p:spPr>
        <p:txBody>
          <a:bodyPr/>
          <a:lstStyle/>
          <a:p>
            <a:r>
              <a:rPr lang="en-US" altLang="zh-CN" dirty="0" smtClean="0"/>
              <a:t>Cluster information</a:t>
            </a:r>
            <a:endParaRPr lang="en-US" altLang="zh-CN" dirty="0"/>
          </a:p>
          <a:p>
            <a:pPr lvl="1"/>
            <a:r>
              <a:rPr lang="en-US" altLang="zh-CN" dirty="0"/>
              <a:t>8 machines, each with 64 cores &amp; 128GB </a:t>
            </a:r>
            <a:r>
              <a:rPr lang="en-US" altLang="zh-CN" dirty="0" smtClean="0"/>
              <a:t>RAM</a:t>
            </a:r>
          </a:p>
          <a:p>
            <a:pPr lvl="1"/>
            <a:r>
              <a:rPr lang="en-US" altLang="zh-CN" dirty="0" smtClean="0"/>
              <a:t>64 application worker threads per machine</a:t>
            </a:r>
            <a:endParaRPr lang="en-US" altLang="zh-CN" dirty="0"/>
          </a:p>
          <a:p>
            <a:r>
              <a:rPr lang="en-US" dirty="0" smtClean="0"/>
              <a:t>Application benchmarks</a:t>
            </a:r>
          </a:p>
          <a:p>
            <a:pPr lvl="1"/>
            <a:r>
              <a:rPr lang="en-US" dirty="0" smtClean="0"/>
              <a:t>PageRank:</a:t>
            </a:r>
            <a:br>
              <a:rPr lang="en-US" dirty="0" smtClean="0"/>
            </a:br>
            <a:r>
              <a:rPr lang="en-US" dirty="0" smtClean="0">
                <a:latin typeface="Consolas" panose="020B0609020204030204" pitchFamily="49" charset="0"/>
                <a:cs typeface="Consolas" panose="020B0609020204030204" pitchFamily="49" charset="0"/>
              </a:rPr>
              <a:t>twitter-graph</a:t>
            </a:r>
            <a:r>
              <a:rPr lang="en-US" dirty="0" smtClean="0"/>
              <a:t> </a:t>
            </a:r>
            <a:r>
              <a:rPr lang="en-US" dirty="0"/>
              <a:t>(40m </a:t>
            </a:r>
            <a:r>
              <a:rPr lang="en-US" dirty="0" smtClean="0"/>
              <a:t>nodes, </a:t>
            </a:r>
            <a:r>
              <a:rPr lang="en-US" dirty="0"/>
              <a:t>1.5b edges</a:t>
            </a:r>
            <a:r>
              <a:rPr lang="en-US" dirty="0" smtClean="0"/>
              <a:t>)</a:t>
            </a:r>
          </a:p>
          <a:p>
            <a:pPr lvl="1"/>
            <a:r>
              <a:rPr lang="en-US" dirty="0"/>
              <a:t>Collaborative Filtering:</a:t>
            </a:r>
            <a:br>
              <a:rPr lang="en-US" dirty="0"/>
            </a:br>
            <a:r>
              <a:rPr lang="en-US" dirty="0" err="1">
                <a:latin typeface="Consolas" panose="020B0609020204030204" pitchFamily="49" charset="0"/>
                <a:cs typeface="Consolas" panose="020B0609020204030204" pitchFamily="49" charset="0"/>
              </a:rPr>
              <a:t>netflix</a:t>
            </a:r>
            <a:r>
              <a:rPr lang="en-US" dirty="0"/>
              <a:t> (480k-by-18k sparse matrix</a:t>
            </a:r>
            <a:r>
              <a:rPr lang="en-US" dirty="0" smtClean="0"/>
              <a:t>)</a:t>
            </a:r>
          </a:p>
          <a:p>
            <a:pPr lvl="1"/>
            <a:r>
              <a:rPr lang="en-US" dirty="0" smtClean="0"/>
              <a:t>Topic Modeling:</a:t>
            </a:r>
            <a:br>
              <a:rPr lang="en-US" dirty="0" smtClean="0"/>
            </a:br>
            <a:r>
              <a:rPr lang="en-US" dirty="0" err="1" smtClean="0">
                <a:latin typeface="Consolas" panose="020B0609020204030204" pitchFamily="49" charset="0"/>
                <a:cs typeface="Consolas" panose="020B0609020204030204" pitchFamily="49" charset="0"/>
              </a:rPr>
              <a:t>nytimes</a:t>
            </a:r>
            <a:r>
              <a:rPr lang="en-US" dirty="0" smtClean="0"/>
              <a:t> (</a:t>
            </a:r>
            <a:r>
              <a:rPr lang="en-US" dirty="0"/>
              <a:t>100m </a:t>
            </a:r>
            <a:r>
              <a:rPr lang="en-US" dirty="0" smtClean="0"/>
              <a:t>tokens, 300k docs)</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25</a:t>
            </a:fld>
            <a:endParaRPr lang="en-US" altLang="en-US" sz="1600"/>
          </a:p>
        </p:txBody>
      </p:sp>
    </p:spTree>
    <p:extLst>
      <p:ext uri="{BB962C8B-B14F-4D97-AF65-F5344CB8AC3E}">
        <p14:creationId xmlns:p14="http://schemas.microsoft.com/office/powerpoint/2010/main" val="1009618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26</a:t>
            </a:fld>
            <a:endParaRPr lang="en-US" altLang="en-US" sz="1600"/>
          </a:p>
        </p:txBody>
      </p:sp>
      <p:sp>
        <p:nvSpPr>
          <p:cNvPr id="9" name="TextBox 8"/>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Tree>
    <p:extLst>
      <p:ext uri="{BB962C8B-B14F-4D97-AF65-F5344CB8AC3E}">
        <p14:creationId xmlns:p14="http://schemas.microsoft.com/office/powerpoint/2010/main" val="3183142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27</a:t>
            </a:fld>
            <a:endParaRPr lang="en-US" altLang="en-US" sz="1600"/>
          </a:p>
        </p:txBody>
      </p:sp>
      <p:sp>
        <p:nvSpPr>
          <p:cNvPr id="12" name="Rectangle 11"/>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10" name="TextBox 9"/>
          <p:cNvSpPr txBox="1"/>
          <p:nvPr/>
        </p:nvSpPr>
        <p:spPr>
          <a:xfrm>
            <a:off x="3941379" y="5430605"/>
            <a:ext cx="4887913"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12x speed up on overall time,</a:t>
            </a:r>
          </a:p>
          <a:p>
            <a:r>
              <a:rPr lang="en-US" sz="2400" b="0" dirty="0" smtClean="0"/>
              <a:t>50x speed up on per iteration time</a:t>
            </a:r>
            <a:endParaRPr lang="en-US" sz="2400" b="0" dirty="0"/>
          </a:p>
        </p:txBody>
      </p:sp>
    </p:spTree>
    <p:extLst>
      <p:ext uri="{BB962C8B-B14F-4D97-AF65-F5344CB8AC3E}">
        <p14:creationId xmlns:p14="http://schemas.microsoft.com/office/powerpoint/2010/main" val="1212445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28</a:t>
            </a:fld>
            <a:endParaRPr lang="en-US" altLang="en-US" sz="1600"/>
          </a:p>
        </p:txBody>
      </p:sp>
      <p:sp>
        <p:nvSpPr>
          <p:cNvPr id="12" name="Rectangle 11"/>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10" name="TextBox 9"/>
          <p:cNvSpPr txBox="1"/>
          <p:nvPr/>
        </p:nvSpPr>
        <p:spPr>
          <a:xfrm>
            <a:off x="4505119" y="5446829"/>
            <a:ext cx="4278519"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Virtual-</a:t>
            </a:r>
            <a:r>
              <a:rPr lang="en-US" sz="2400" b="0" dirty="0" err="1" smtClean="0"/>
              <a:t>iter</a:t>
            </a:r>
            <a:r>
              <a:rPr lang="en-US" sz="2400" b="0" dirty="0" smtClean="0"/>
              <a:t> gathering performs</a:t>
            </a:r>
          </a:p>
          <a:p>
            <a:r>
              <a:rPr lang="en-US" sz="2400" b="0" dirty="0" smtClean="0"/>
              <a:t>better than first-</a:t>
            </a:r>
            <a:r>
              <a:rPr lang="en-US" sz="2400" b="0" dirty="0" err="1" smtClean="0"/>
              <a:t>iter</a:t>
            </a:r>
            <a:r>
              <a:rPr lang="en-US" sz="2400" b="0" dirty="0" smtClean="0"/>
              <a:t> gathering</a:t>
            </a:r>
            <a:endParaRPr lang="en-US" sz="2400" b="0" dirty="0"/>
          </a:p>
        </p:txBody>
      </p:sp>
    </p:spTree>
    <p:extLst>
      <p:ext uri="{BB962C8B-B14F-4D97-AF65-F5344CB8AC3E}">
        <p14:creationId xmlns:p14="http://schemas.microsoft.com/office/powerpoint/2010/main" val="2362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29</a:t>
            </a:fld>
            <a:endParaRPr lang="en-US" altLang="en-US" sz="1600"/>
          </a:p>
        </p:txBody>
      </p:sp>
      <p:sp>
        <p:nvSpPr>
          <p:cNvPr id="10" name="TextBox 9"/>
          <p:cNvSpPr txBox="1"/>
          <p:nvPr/>
        </p:nvSpPr>
        <p:spPr>
          <a:xfrm>
            <a:off x="3015574" y="5611212"/>
            <a:ext cx="5933872"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a:t>F</a:t>
            </a:r>
            <a:r>
              <a:rPr lang="en-US" sz="2400" b="0" dirty="0" smtClean="0"/>
              <a:t>aster than </a:t>
            </a:r>
            <a:r>
              <a:rPr lang="en-US" sz="2400" b="0" dirty="0" err="1" smtClean="0"/>
              <a:t>GraphLab</a:t>
            </a:r>
            <a:r>
              <a:rPr lang="en-US" sz="2400" b="0" dirty="0" smtClean="0"/>
              <a:t> even on PageRank</a:t>
            </a:r>
            <a:endParaRPr lang="en-US" sz="2400" b="0" dirty="0"/>
          </a:p>
        </p:txBody>
      </p:sp>
      <p:sp>
        <p:nvSpPr>
          <p:cNvPr id="11" name="Rectangle 10"/>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Tree>
    <p:extLst>
      <p:ext uri="{BB962C8B-B14F-4D97-AF65-F5344CB8AC3E}">
        <p14:creationId xmlns:p14="http://schemas.microsoft.com/office/powerpoint/2010/main" val="23940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bwMode="auto">
          <a:xfrm>
            <a:off x="3494726" y="2913536"/>
            <a:ext cx="1176649" cy="1183344"/>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Iterative program</a:t>
            </a:r>
            <a:br>
              <a:rPr lang="en-US" altLang="zh-CN" sz="2400" b="0" dirty="0" smtClean="0"/>
            </a:br>
            <a:r>
              <a:rPr lang="en-US" altLang="zh-CN" sz="2400" b="0" dirty="0" smtClean="0"/>
              <a:t>fits model</a:t>
            </a:r>
            <a:endParaRPr lang="zh-CN" altLang="en-US" sz="2400" b="0" dirty="0" smtClean="0"/>
          </a:p>
        </p:txBody>
      </p:sp>
      <p:sp>
        <p:nvSpPr>
          <p:cNvPr id="2" name="标题 1"/>
          <p:cNvSpPr>
            <a:spLocks noGrp="1"/>
          </p:cNvSpPr>
          <p:nvPr>
            <p:ph type="title"/>
          </p:nvPr>
        </p:nvSpPr>
        <p:spPr/>
        <p:txBody>
          <a:bodyPr/>
          <a:lstStyle/>
          <a:p>
            <a:r>
              <a:rPr lang="en-US" altLang="zh-CN" dirty="0" smtClean="0"/>
              <a:t>Parallel machine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14</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a:t>
            </a:fld>
            <a:endParaRPr lang="en-US" altLang="zh-CN" sz="1600"/>
          </a:p>
        </p:txBody>
      </p:sp>
      <p:sp>
        <p:nvSpPr>
          <p:cNvPr id="9" name="右箭头 8"/>
          <p:cNvSpPr/>
          <p:nvPr/>
        </p:nvSpPr>
        <p:spPr bwMode="auto">
          <a:xfrm>
            <a:off x="2563247" y="3199553"/>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1099261" y="5297064"/>
            <a:ext cx="2362200" cy="461665"/>
          </a:xfrm>
          <a:prstGeom prst="rect">
            <a:avLst/>
          </a:prstGeom>
          <a:noFill/>
        </p:spPr>
        <p:txBody>
          <a:bodyPr wrap="square" rtlCol="0">
            <a:spAutoFit/>
          </a:bodyPr>
          <a:lstStyle/>
          <a:p>
            <a:r>
              <a:rPr lang="en-US" altLang="zh-CN" sz="2400" b="0" dirty="0" smtClean="0"/>
              <a:t>Input data</a:t>
            </a:r>
            <a:endParaRPr lang="zh-CN" altLang="en-US" sz="2400" b="0" dirty="0"/>
          </a:p>
        </p:txBody>
      </p:sp>
      <p:sp>
        <p:nvSpPr>
          <p:cNvPr id="13" name="TextBox 12"/>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grpSp>
        <p:nvGrpSpPr>
          <p:cNvPr id="25" name="组合 24"/>
          <p:cNvGrpSpPr/>
          <p:nvPr/>
        </p:nvGrpSpPr>
        <p:grpSpPr>
          <a:xfrm>
            <a:off x="1396377" y="2198631"/>
            <a:ext cx="982668" cy="2634626"/>
            <a:chOff x="1175657" y="1625594"/>
            <a:chExt cx="982668" cy="3207663"/>
          </a:xfrm>
        </p:grpSpPr>
        <p:sp>
          <p:nvSpPr>
            <p:cNvPr id="7" name="矩形 6"/>
            <p:cNvSpPr/>
            <p:nvPr/>
          </p:nvSpPr>
          <p:spPr bwMode="auto">
            <a:xfrm>
              <a:off x="1175657" y="1625594"/>
              <a:ext cx="982668" cy="3207663"/>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9" name="直接连接符 18"/>
            <p:cNvCxnSpPr/>
            <p:nvPr/>
          </p:nvCxnSpPr>
          <p:spPr bwMode="auto">
            <a:xfrm>
              <a:off x="1201270" y="2151529"/>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1210234" y="2662517"/>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1183340" y="32272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183339" y="3818964"/>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1201269" y="4320984"/>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43" name="任意多边形 42"/>
          <p:cNvSpPr/>
          <p:nvPr/>
        </p:nvSpPr>
        <p:spPr bwMode="auto">
          <a:xfrm>
            <a:off x="3783417" y="3104103"/>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8" name="Group 7"/>
          <p:cNvGrpSpPr/>
          <p:nvPr/>
        </p:nvGrpSpPr>
        <p:grpSpPr>
          <a:xfrm>
            <a:off x="1099261" y="2294726"/>
            <a:ext cx="546853" cy="2423538"/>
            <a:chOff x="878541" y="1874092"/>
            <a:chExt cx="546853" cy="2844172"/>
          </a:xfrm>
        </p:grpSpPr>
        <p:sp>
          <p:nvSpPr>
            <p:cNvPr id="40" name="任意多边形 39"/>
            <p:cNvSpPr/>
            <p:nvPr/>
          </p:nvSpPr>
          <p:spPr bwMode="auto">
            <a:xfrm>
              <a:off x="878541" y="1916480"/>
              <a:ext cx="376502" cy="2729205"/>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C00000"/>
                </a:solidFill>
                <a:effectLst/>
                <a:latin typeface="Arial" charset="0"/>
              </a:endParaRPr>
            </a:p>
          </p:txBody>
        </p:sp>
        <p:cxnSp>
          <p:nvCxnSpPr>
            <p:cNvPr id="28" name="直接箭头连接符 27"/>
            <p:cNvCxnSpPr/>
            <p:nvPr/>
          </p:nvCxnSpPr>
          <p:spPr bwMode="auto">
            <a:xfrm>
              <a:off x="1425394" y="1874092"/>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9" name="直接箭头连接符 28"/>
            <p:cNvCxnSpPr/>
            <p:nvPr/>
          </p:nvCxnSpPr>
          <p:spPr bwMode="auto">
            <a:xfrm>
              <a:off x="1409351" y="245963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1" name="直接箭头连接符 30"/>
            <p:cNvCxnSpPr/>
            <p:nvPr/>
          </p:nvCxnSpPr>
          <p:spPr bwMode="auto">
            <a:xfrm>
              <a:off x="1417372" y="302110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3" name="直接箭头连接符 32"/>
            <p:cNvCxnSpPr/>
            <p:nvPr/>
          </p:nvCxnSpPr>
          <p:spPr bwMode="auto">
            <a:xfrm>
              <a:off x="1409351" y="363872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4" name="直接箭头连接符 33"/>
            <p:cNvCxnSpPr/>
            <p:nvPr/>
          </p:nvCxnSpPr>
          <p:spPr bwMode="auto">
            <a:xfrm>
              <a:off x="1409351" y="421624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36" name="左右箭头 35"/>
          <p:cNvSpPr/>
          <p:nvPr/>
        </p:nvSpPr>
        <p:spPr bwMode="auto">
          <a:xfrm>
            <a:off x="4960066" y="3232020"/>
            <a:ext cx="192614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7" name="矩形 36"/>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8" name="TextBox 37"/>
          <p:cNvSpPr txBox="1"/>
          <p:nvPr/>
        </p:nvSpPr>
        <p:spPr>
          <a:xfrm rot="10800000">
            <a:off x="536199" y="1906949"/>
            <a:ext cx="615553" cy="2721429"/>
          </a:xfrm>
          <a:prstGeom prst="rect">
            <a:avLst/>
          </a:prstGeom>
          <a:noFill/>
        </p:spPr>
        <p:txBody>
          <a:bodyPr vert="eaVert" wrap="square" rtlCol="0">
            <a:spAutoFit/>
          </a:bodyPr>
          <a:lstStyle/>
          <a:p>
            <a:r>
              <a:rPr lang="en-US" altLang="zh-CN" sz="2800" b="0" dirty="0" smtClean="0">
                <a:solidFill>
                  <a:srgbClr val="C00000"/>
                </a:solidFill>
              </a:rPr>
              <a:t>One iteration</a:t>
            </a:r>
            <a:endParaRPr lang="zh-CN" altLang="en-US" sz="2800" b="0" dirty="0">
              <a:solidFill>
                <a:srgbClr val="C00000"/>
              </a:solidFill>
            </a:endParaRPr>
          </a:p>
        </p:txBody>
      </p:sp>
      <p:sp>
        <p:nvSpPr>
          <p:cNvPr id="30" name="矩形 15"/>
          <p:cNvSpPr/>
          <p:nvPr/>
        </p:nvSpPr>
        <p:spPr bwMode="auto">
          <a:xfrm>
            <a:off x="7027920" y="2198631"/>
            <a:ext cx="943429" cy="2721708"/>
          </a:xfrm>
          <a:prstGeom prst="rect">
            <a:avLst/>
          </a:prstGeom>
          <a:solidFill>
            <a:srgbClr val="FF0000">
              <a:alpha val="36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5143145" y="2751952"/>
            <a:ext cx="1591168" cy="400110"/>
          </a:xfrm>
          <a:prstGeom prst="rect">
            <a:avLst/>
          </a:prstGeom>
          <a:noFill/>
        </p:spPr>
        <p:txBody>
          <a:bodyPr wrap="square" rtlCol="0">
            <a:spAutoFit/>
          </a:bodyPr>
          <a:lstStyle/>
          <a:p>
            <a:r>
              <a:rPr lang="en-US" sz="2000" b="0" dirty="0" smtClean="0"/>
              <a:t>READ, INC</a:t>
            </a:r>
            <a:endParaRPr lang="en-US" sz="2000" b="0" dirty="0"/>
          </a:p>
        </p:txBody>
      </p:sp>
      <p:sp>
        <p:nvSpPr>
          <p:cNvPr id="3" name="TextBox 2"/>
          <p:cNvSpPr txBox="1"/>
          <p:nvPr/>
        </p:nvSpPr>
        <p:spPr>
          <a:xfrm>
            <a:off x="425302" y="1321947"/>
            <a:ext cx="2848704" cy="461665"/>
          </a:xfrm>
          <a:prstGeom prst="rect">
            <a:avLst/>
          </a:prstGeom>
          <a:noFill/>
        </p:spPr>
        <p:txBody>
          <a:bodyPr wrap="square" rtlCol="0">
            <a:spAutoFit/>
          </a:bodyPr>
          <a:lstStyle/>
          <a:p>
            <a:r>
              <a:rPr lang="en-US" sz="2400" b="0" dirty="0" err="1" smtClean="0"/>
              <a:t>Eg</a:t>
            </a:r>
            <a:r>
              <a:rPr lang="en-US" sz="2400" b="0" dirty="0" smtClean="0"/>
              <a:t>. a web graph</a:t>
            </a:r>
            <a:endParaRPr lang="en-US" sz="2400" b="0" dirty="0"/>
          </a:p>
        </p:txBody>
      </p:sp>
      <p:sp>
        <p:nvSpPr>
          <p:cNvPr id="32" name="TextBox 31"/>
          <p:cNvSpPr txBox="1"/>
          <p:nvPr/>
        </p:nvSpPr>
        <p:spPr>
          <a:xfrm>
            <a:off x="6198823" y="1328486"/>
            <a:ext cx="2848704" cy="461665"/>
          </a:xfrm>
          <a:prstGeom prst="rect">
            <a:avLst/>
          </a:prstGeom>
          <a:noFill/>
        </p:spPr>
        <p:txBody>
          <a:bodyPr wrap="square" rtlCol="0">
            <a:spAutoFit/>
          </a:bodyPr>
          <a:lstStyle/>
          <a:p>
            <a:r>
              <a:rPr lang="en-US" sz="2400" b="0" dirty="0" err="1" smtClean="0"/>
              <a:t>Eg</a:t>
            </a:r>
            <a:r>
              <a:rPr lang="en-US" sz="2400" b="0" dirty="0" smtClean="0"/>
              <a:t>. </a:t>
            </a:r>
            <a:r>
              <a:rPr lang="en-US" sz="2400" b="0" dirty="0"/>
              <a:t>p</a:t>
            </a:r>
            <a:r>
              <a:rPr lang="en-US" sz="2400" b="0" dirty="0" smtClean="0"/>
              <a:t>age ranks</a:t>
            </a:r>
            <a:endParaRPr lang="en-US" sz="2400" b="0" dirty="0"/>
          </a:p>
        </p:txBody>
      </p:sp>
    </p:spTree>
    <p:extLst>
      <p:ext uri="{BB962C8B-B14F-4D97-AF65-F5344CB8AC3E}">
        <p14:creationId xmlns:p14="http://schemas.microsoft.com/office/powerpoint/2010/main" val="32143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4" grpId="0"/>
      <p:bldP spid="9" grpId="0" animBg="1"/>
      <p:bldP spid="12" grpId="0"/>
      <p:bldP spid="13" grpId="0"/>
      <p:bldP spid="43" grpId="0" animBg="1"/>
      <p:bldP spid="36" grpId="0" animBg="1"/>
      <p:bldP spid="38" grpId="0"/>
      <p:bldP spid="30" grpId="0" animBg="1"/>
      <p:bldP spid="11" grpId="0"/>
      <p:bldP spid="3"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2" name="Title 1"/>
          <p:cNvSpPr>
            <a:spLocks noGrp="1"/>
          </p:cNvSpPr>
          <p:nvPr>
            <p:ph type="title"/>
          </p:nvPr>
        </p:nvSpPr>
        <p:spPr/>
        <p:txBody>
          <a:bodyPr/>
          <a:lstStyle/>
          <a:p>
            <a:r>
              <a:rPr lang="en-US" dirty="0" smtClean="0"/>
              <a:t>Overall performance: CF,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30</a:t>
            </a:fld>
            <a:endParaRPr lang="en-US" altLang="en-US" sz="1600"/>
          </a:p>
        </p:txBody>
      </p:sp>
      <p:sp>
        <p:nvSpPr>
          <p:cNvPr id="9" name="TextBox 8"/>
          <p:cNvSpPr txBox="1"/>
          <p:nvPr/>
        </p:nvSpPr>
        <p:spPr>
          <a:xfrm>
            <a:off x="163750" y="5573112"/>
            <a:ext cx="6716110" cy="461665"/>
          </a:xfrm>
          <a:prstGeom prst="rect">
            <a:avLst/>
          </a:prstGeom>
          <a:noFill/>
        </p:spPr>
        <p:txBody>
          <a:bodyPr wrap="square" rtlCol="0">
            <a:spAutoFit/>
          </a:bodyPr>
          <a:lstStyle/>
          <a:p>
            <a:r>
              <a:rPr lang="en-US" sz="2400" dirty="0" smtClean="0"/>
              <a:t>Collaborative Filtering</a:t>
            </a:r>
            <a:endParaRPr lang="en-US" sz="2400" dirty="0"/>
          </a:p>
        </p:txBody>
      </p:sp>
      <p:sp>
        <p:nvSpPr>
          <p:cNvPr id="10" name="TextBox 9"/>
          <p:cNvSpPr txBox="1"/>
          <p:nvPr/>
        </p:nvSpPr>
        <p:spPr>
          <a:xfrm>
            <a:off x="4095750" y="5611212"/>
            <a:ext cx="4503501"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More speed up over </a:t>
            </a:r>
            <a:r>
              <a:rPr lang="en-US" sz="2400" b="0" dirty="0" err="1" smtClean="0"/>
              <a:t>GraphLab</a:t>
            </a:r>
            <a:endParaRPr lang="en-US" sz="2400" b="0" dirty="0"/>
          </a:p>
        </p:txBody>
      </p:sp>
    </p:spTree>
    <p:extLst>
      <p:ext uri="{BB962C8B-B14F-4D97-AF65-F5344CB8AC3E}">
        <p14:creationId xmlns:p14="http://schemas.microsoft.com/office/powerpoint/2010/main" val="1063555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2" name="Title 1"/>
          <p:cNvSpPr>
            <a:spLocks noGrp="1"/>
          </p:cNvSpPr>
          <p:nvPr>
            <p:ph type="title"/>
          </p:nvPr>
        </p:nvSpPr>
        <p:spPr/>
        <p:txBody>
          <a:bodyPr/>
          <a:lstStyle/>
          <a:p>
            <a:r>
              <a:rPr lang="en-US" dirty="0" smtClean="0"/>
              <a:t>Overall performance: CF, 100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31</a:t>
            </a:fld>
            <a:endParaRPr lang="en-US" altLang="en-US" sz="1600"/>
          </a:p>
        </p:txBody>
      </p:sp>
      <p:sp>
        <p:nvSpPr>
          <p:cNvPr id="10" name="TextBox 9"/>
          <p:cNvSpPr txBox="1"/>
          <p:nvPr/>
        </p:nvSpPr>
        <p:spPr>
          <a:xfrm>
            <a:off x="4018756" y="5497413"/>
            <a:ext cx="4887913"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Preprocessing time is amortized</a:t>
            </a:r>
          </a:p>
          <a:p>
            <a:r>
              <a:rPr lang="en-US" sz="2400" b="0" dirty="0" smtClean="0"/>
              <a:t>over more iterations</a:t>
            </a:r>
            <a:endParaRPr lang="en-US" sz="2400" b="0" dirty="0"/>
          </a:p>
        </p:txBody>
      </p:sp>
      <p:sp>
        <p:nvSpPr>
          <p:cNvPr id="11" name="TextBox 10"/>
          <p:cNvSpPr txBox="1"/>
          <p:nvPr/>
        </p:nvSpPr>
        <p:spPr>
          <a:xfrm>
            <a:off x="369888" y="5457497"/>
            <a:ext cx="6716110" cy="461665"/>
          </a:xfrm>
          <a:prstGeom prst="rect">
            <a:avLst/>
          </a:prstGeom>
          <a:noFill/>
        </p:spPr>
        <p:txBody>
          <a:bodyPr wrap="square" rtlCol="0">
            <a:spAutoFit/>
          </a:bodyPr>
          <a:lstStyle/>
          <a:p>
            <a:r>
              <a:rPr lang="en-US" sz="2400" dirty="0" smtClean="0"/>
              <a:t>Collaborative Filtering</a:t>
            </a:r>
            <a:endParaRPr lang="en-US" sz="2400" dirty="0"/>
          </a:p>
        </p:txBody>
      </p:sp>
    </p:spTree>
    <p:extLst>
      <p:ext uri="{BB962C8B-B14F-4D97-AF65-F5344CB8AC3E}">
        <p14:creationId xmlns:p14="http://schemas.microsoft.com/office/powerpoint/2010/main" val="2996784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to information accuracy</a:t>
            </a:r>
          </a:p>
        </p:txBody>
      </p:sp>
      <p:sp>
        <p:nvSpPr>
          <p:cNvPr id="3" name="Content Placeholder 2"/>
          <p:cNvSpPr>
            <a:spLocks noGrp="1"/>
          </p:cNvSpPr>
          <p:nvPr>
            <p:ph idx="1"/>
          </p:nvPr>
        </p:nvSpPr>
        <p:spPr>
          <a:xfrm>
            <a:off x="685800" y="1104900"/>
            <a:ext cx="8097838" cy="4648200"/>
          </a:xfrm>
        </p:spPr>
        <p:txBody>
          <a:bodyPr/>
          <a:lstStyle/>
          <a:p>
            <a:r>
              <a:rPr lang="en-US" dirty="0" smtClean="0"/>
              <a:t>Inaccurate information can be caused by</a:t>
            </a:r>
          </a:p>
          <a:p>
            <a:pPr lvl="1"/>
            <a:r>
              <a:rPr lang="en-US" dirty="0" smtClean="0"/>
              <a:t>Work migration</a:t>
            </a:r>
          </a:p>
          <a:p>
            <a:pPr lvl="1"/>
            <a:r>
              <a:rPr lang="en-US" dirty="0" smtClean="0"/>
              <a:t>Skipped work due to parameter convergence</a:t>
            </a:r>
          </a:p>
          <a:p>
            <a:r>
              <a:rPr lang="en-US" dirty="0" smtClean="0"/>
              <a:t>Experiment method</a:t>
            </a:r>
          </a:p>
          <a:p>
            <a:pPr lvl="1"/>
            <a:r>
              <a:rPr lang="en-US" dirty="0" smtClean="0"/>
              <a:t>Keep real operation sequences fixed</a:t>
            </a:r>
          </a:p>
          <a:p>
            <a:pPr lvl="2"/>
            <a:r>
              <a:rPr lang="en-US" dirty="0" smtClean="0"/>
              <a:t>Report </a:t>
            </a:r>
            <a:r>
              <a:rPr lang="en-US" b="1" dirty="0" smtClean="0">
                <a:solidFill>
                  <a:srgbClr val="FF0000"/>
                </a:solidFill>
              </a:rPr>
              <a:t>more</a:t>
            </a:r>
            <a:r>
              <a:rPr lang="en-US" dirty="0" smtClean="0"/>
              <a:t> operations than performed</a:t>
            </a:r>
          </a:p>
          <a:p>
            <a:pPr lvl="2"/>
            <a:r>
              <a:rPr lang="en-US" dirty="0" smtClean="0"/>
              <a:t>Report </a:t>
            </a:r>
            <a:r>
              <a:rPr lang="en-US" b="1" dirty="0" smtClean="0">
                <a:solidFill>
                  <a:srgbClr val="FF0000"/>
                </a:solidFill>
              </a:rPr>
              <a:t>less</a:t>
            </a:r>
            <a:r>
              <a:rPr lang="en-US" dirty="0" smtClean="0"/>
              <a:t> </a:t>
            </a:r>
            <a:r>
              <a:rPr lang="en-US" dirty="0"/>
              <a:t>operations </a:t>
            </a:r>
            <a:r>
              <a:rPr lang="en-US" dirty="0" smtClean="0"/>
              <a:t>than performed</a:t>
            </a:r>
          </a:p>
          <a:p>
            <a:pPr lvl="1"/>
            <a:r>
              <a:rPr lang="en-US" dirty="0" smtClean="0"/>
              <a:t>Compare normalized time per iteration</a:t>
            </a:r>
          </a:p>
          <a:p>
            <a:pPr lvl="2"/>
            <a:r>
              <a:rPr lang="en-US" dirty="0" smtClean="0"/>
              <a:t>No inaccuracy as the baseline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32</a:t>
            </a:fld>
            <a:endParaRPr lang="en-US" altLang="en-US" sz="1600"/>
          </a:p>
        </p:txBody>
      </p:sp>
    </p:spTree>
    <p:extLst>
      <p:ext uri="{BB962C8B-B14F-4D97-AF65-F5344CB8AC3E}">
        <p14:creationId xmlns:p14="http://schemas.microsoft.com/office/powerpoint/2010/main" val="600560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to information accuracy</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33</a:t>
            </a:fld>
            <a:endParaRPr lang="en-US" altLang="en-US" sz="1600"/>
          </a:p>
        </p:txBody>
      </p:sp>
      <p:sp>
        <p:nvSpPr>
          <p:cNvPr id="3" name="TextBox 2"/>
          <p:cNvSpPr txBox="1"/>
          <p:nvPr/>
        </p:nvSpPr>
        <p:spPr>
          <a:xfrm>
            <a:off x="369888" y="1022414"/>
            <a:ext cx="8413750" cy="830997"/>
          </a:xfrm>
          <a:prstGeom prst="rect">
            <a:avLst/>
          </a:prstGeom>
          <a:noFill/>
        </p:spPr>
        <p:txBody>
          <a:bodyPr wrap="square" rtlCol="0">
            <a:spAutoFit/>
          </a:bodyPr>
          <a:lstStyle/>
          <a:p>
            <a:r>
              <a:rPr lang="en-US" sz="2400" b="0" dirty="0"/>
              <a:t>Report </a:t>
            </a:r>
            <a:r>
              <a:rPr lang="en-US" sz="2400" dirty="0">
                <a:solidFill>
                  <a:srgbClr val="FF0000"/>
                </a:solidFill>
              </a:rPr>
              <a:t>more</a:t>
            </a:r>
            <a:r>
              <a:rPr lang="en-US" sz="2400" b="0" dirty="0"/>
              <a:t> operations than </a:t>
            </a:r>
            <a:r>
              <a:rPr lang="en-US" sz="2400" b="0" dirty="0" smtClean="0"/>
              <a:t>performed</a:t>
            </a:r>
          </a:p>
          <a:p>
            <a:pPr marL="342900" indent="-342900">
              <a:buFont typeface="Arial" panose="020B0604020202020204" pitchFamily="34" charset="0"/>
              <a:buChar char="•"/>
            </a:pPr>
            <a:r>
              <a:rPr lang="en-US" sz="2400" b="0" dirty="0" smtClean="0"/>
              <a:t>Can be caused by work migration or skipped work</a:t>
            </a:r>
            <a:endParaRPr lang="en-US" sz="2400" b="0" dirty="0"/>
          </a:p>
        </p:txBody>
      </p:sp>
      <p:sp>
        <p:nvSpPr>
          <p:cNvPr id="9" name="Rectangle 8"/>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7944" y="1856232"/>
            <a:ext cx="5486400" cy="4114800"/>
          </a:xfrm>
          <a:prstGeom prst="rect">
            <a:avLst/>
          </a:prstGeom>
        </p:spPr>
      </p:pic>
      <p:sp>
        <p:nvSpPr>
          <p:cNvPr id="11" name="TextBox 10"/>
          <p:cNvSpPr txBox="1"/>
          <p:nvPr/>
        </p:nvSpPr>
        <p:spPr>
          <a:xfrm>
            <a:off x="3681413" y="5842044"/>
            <a:ext cx="5276396"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All are insensitive to extra information</a:t>
            </a:r>
            <a:endParaRPr lang="en-US" sz="2400" b="0" dirty="0"/>
          </a:p>
        </p:txBody>
      </p:sp>
    </p:spTree>
    <p:extLst>
      <p:ext uri="{BB962C8B-B14F-4D97-AF65-F5344CB8AC3E}">
        <p14:creationId xmlns:p14="http://schemas.microsoft.com/office/powerpoint/2010/main" val="37425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Sensitivity to information accuracy</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34</a:t>
            </a:fld>
            <a:endParaRPr lang="en-US" altLang="en-US" sz="1600"/>
          </a:p>
        </p:txBody>
      </p:sp>
      <p:sp>
        <p:nvSpPr>
          <p:cNvPr id="3" name="TextBox 2"/>
          <p:cNvSpPr txBox="1"/>
          <p:nvPr/>
        </p:nvSpPr>
        <p:spPr>
          <a:xfrm>
            <a:off x="369888" y="1015690"/>
            <a:ext cx="6716110" cy="830997"/>
          </a:xfrm>
          <a:prstGeom prst="rect">
            <a:avLst/>
          </a:prstGeom>
          <a:noFill/>
        </p:spPr>
        <p:txBody>
          <a:bodyPr wrap="square" rtlCol="0">
            <a:spAutoFit/>
          </a:bodyPr>
          <a:lstStyle/>
          <a:p>
            <a:r>
              <a:rPr lang="en-US" sz="2400" b="0" dirty="0" smtClean="0"/>
              <a:t>Report </a:t>
            </a:r>
            <a:r>
              <a:rPr lang="en-US" sz="2400" dirty="0" smtClean="0">
                <a:solidFill>
                  <a:srgbClr val="FF0000"/>
                </a:solidFill>
              </a:rPr>
              <a:t>less</a:t>
            </a:r>
            <a:r>
              <a:rPr lang="en-US" sz="2400" b="0" dirty="0"/>
              <a:t> operations than </a:t>
            </a:r>
            <a:r>
              <a:rPr lang="en-US" sz="2400" b="0" dirty="0" smtClean="0"/>
              <a:t>performed</a:t>
            </a:r>
          </a:p>
          <a:p>
            <a:pPr marL="342900" indent="-342900">
              <a:buFont typeface="Arial" panose="020B0604020202020204" pitchFamily="34" charset="0"/>
              <a:buChar char="•"/>
            </a:pPr>
            <a:r>
              <a:rPr lang="en-US" sz="2400" b="0" dirty="0" smtClean="0"/>
              <a:t>Can be caused by work migration</a:t>
            </a:r>
            <a:endParaRPr lang="en-US" sz="2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422" y="1868081"/>
            <a:ext cx="5467156" cy="4114800"/>
          </a:xfrm>
          <a:prstGeom prst="rect">
            <a:avLst/>
          </a:prstGeom>
        </p:spPr>
      </p:pic>
      <p:sp>
        <p:nvSpPr>
          <p:cNvPr id="8" name="TextBox 7"/>
          <p:cNvSpPr txBox="1"/>
          <p:nvPr/>
        </p:nvSpPr>
        <p:spPr>
          <a:xfrm>
            <a:off x="1694029" y="5850384"/>
            <a:ext cx="7283668"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CF and TM are insensitive to missing information</a:t>
            </a:r>
            <a:endParaRPr lang="en-US" sz="2400" b="0" dirty="0"/>
          </a:p>
        </p:txBody>
      </p:sp>
    </p:spTree>
    <p:extLst>
      <p:ext uri="{BB962C8B-B14F-4D97-AF65-F5344CB8AC3E}">
        <p14:creationId xmlns:p14="http://schemas.microsoft.com/office/powerpoint/2010/main" val="34744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85799" y="1104900"/>
            <a:ext cx="8980715" cy="4648200"/>
          </a:xfrm>
        </p:spPr>
        <p:txBody>
          <a:bodyPr/>
          <a:lstStyle/>
          <a:p>
            <a:r>
              <a:rPr lang="en-US" dirty="0"/>
              <a:t>Many ML </a:t>
            </a:r>
            <a:r>
              <a:rPr lang="en-US" dirty="0" smtClean="0"/>
              <a:t>applications exhibit </a:t>
            </a:r>
            <a:r>
              <a:rPr lang="en-US" dirty="0" err="1" smtClean="0"/>
              <a:t>iterativeness</a:t>
            </a:r>
            <a:endParaRPr lang="en-US" dirty="0" smtClean="0"/>
          </a:p>
          <a:p>
            <a:pPr lvl="1"/>
            <a:r>
              <a:rPr lang="en-US" dirty="0" smtClean="0"/>
              <a:t>Same sequence of operations every iteration</a:t>
            </a:r>
          </a:p>
          <a:p>
            <a:r>
              <a:rPr lang="en-US" dirty="0"/>
              <a:t>Systems can exploit repeated </a:t>
            </a:r>
            <a:r>
              <a:rPr lang="en-US" dirty="0" smtClean="0"/>
              <a:t>op sequences</a:t>
            </a:r>
          </a:p>
          <a:p>
            <a:pPr lvl="1"/>
            <a:r>
              <a:rPr lang="en-US" dirty="0"/>
              <a:t>Speed up real ML benchmarks by </a:t>
            </a:r>
            <a:r>
              <a:rPr lang="en-US" dirty="0" smtClean="0"/>
              <a:t>up to 50x</a:t>
            </a:r>
            <a:endParaRPr lang="en-US" dirty="0"/>
          </a:p>
          <a:p>
            <a:r>
              <a:rPr lang="en-US" dirty="0" smtClean="0"/>
              <a:t>Two ways of gathering such operation sequence</a:t>
            </a:r>
          </a:p>
          <a:p>
            <a:pPr lvl="1"/>
            <a:r>
              <a:rPr lang="en-US" dirty="0" smtClean="0"/>
              <a:t>Better performance when doing virtual iteration</a:t>
            </a:r>
            <a:endParaRPr lang="en-US" dirty="0"/>
          </a:p>
          <a:p>
            <a:endParaRPr lang="en-US" sz="24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35</a:t>
            </a:fld>
            <a:endParaRPr lang="en-US" altLang="en-US" sz="1600"/>
          </a:p>
        </p:txBody>
      </p:sp>
    </p:spTree>
    <p:extLst>
      <p:ext uri="{BB962C8B-B14F-4D97-AF65-F5344CB8AC3E}">
        <p14:creationId xmlns:p14="http://schemas.microsoft.com/office/powerpoint/2010/main" val="2469182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b="1" dirty="0" smtClean="0"/>
              <a:t>[Parameter Server] </a:t>
            </a:r>
            <a:r>
              <a:rPr lang="en-US" sz="2000" dirty="0" smtClean="0"/>
              <a:t>A</a:t>
            </a:r>
            <a:r>
              <a:rPr lang="en-US" sz="2000" dirty="0"/>
              <a:t>. Ahmed, M. Aly, J. Gonzalez, S. </a:t>
            </a:r>
            <a:r>
              <a:rPr lang="en-US" sz="2000" dirty="0" err="1"/>
              <a:t>Narayanamurthy</a:t>
            </a:r>
            <a:r>
              <a:rPr lang="en-US" sz="2000" dirty="0"/>
              <a:t>, and A. J. </a:t>
            </a:r>
            <a:r>
              <a:rPr lang="en-US" sz="2000" dirty="0" err="1"/>
              <a:t>Smola</a:t>
            </a:r>
            <a:r>
              <a:rPr lang="en-US" sz="2000" dirty="0"/>
              <a:t>. Scalable inference in latent variable models. In WSDM, 2012.</a:t>
            </a:r>
          </a:p>
          <a:p>
            <a:r>
              <a:rPr lang="en-US" sz="2000" b="1" dirty="0" smtClean="0"/>
              <a:t>[</a:t>
            </a:r>
            <a:r>
              <a:rPr lang="en-US" sz="2000" b="1" dirty="0" err="1" smtClean="0"/>
              <a:t>LazyTable</a:t>
            </a:r>
            <a:r>
              <a:rPr lang="en-US" sz="2000" b="1" dirty="0" smtClean="0"/>
              <a:t>] </a:t>
            </a:r>
            <a:r>
              <a:rPr lang="en-US" sz="2000" dirty="0" smtClean="0"/>
              <a:t>H</a:t>
            </a:r>
            <a:r>
              <a:rPr lang="en-US" sz="2000" dirty="0"/>
              <a:t>. Cui, J. </a:t>
            </a:r>
            <a:r>
              <a:rPr lang="en-US" sz="2000" dirty="0" err="1"/>
              <a:t>Cipar</a:t>
            </a:r>
            <a:r>
              <a:rPr lang="en-US" sz="2000" dirty="0"/>
              <a:t>, Q. Ho, J. K. Kim, S. Lee, A. Kumar, J. Wei, W. Dai, G. R. Ganger, P. B. Gibbons, G. A. Gibson, and E. P. Xing. Exploiting bounded staleness to speed up big data analytics. In USENIX ATC, 2014.</a:t>
            </a:r>
            <a:endParaRPr lang="en-US" sz="2000" dirty="0" smtClean="0"/>
          </a:p>
          <a:p>
            <a:r>
              <a:rPr lang="en-US" sz="2000" b="1" dirty="0" smtClean="0"/>
              <a:t>[</a:t>
            </a:r>
            <a:r>
              <a:rPr lang="en-US" sz="2000" b="1" dirty="0" err="1"/>
              <a:t>G</a:t>
            </a:r>
            <a:r>
              <a:rPr lang="en-US" sz="2000" b="1" dirty="0" err="1" smtClean="0"/>
              <a:t>raphLab</a:t>
            </a:r>
            <a:r>
              <a:rPr lang="en-US" sz="2000" b="1" dirty="0" smtClean="0"/>
              <a:t>] </a:t>
            </a:r>
            <a:r>
              <a:rPr lang="en-US" sz="2000" dirty="0" smtClean="0"/>
              <a:t>J</a:t>
            </a:r>
            <a:r>
              <a:rPr lang="en-US" sz="2000" dirty="0"/>
              <a:t>. Gonzalez, Y. Low, H. </a:t>
            </a:r>
            <a:r>
              <a:rPr lang="en-US" sz="2000" dirty="0" err="1"/>
              <a:t>Gu</a:t>
            </a:r>
            <a:r>
              <a:rPr lang="en-US" sz="2000" dirty="0"/>
              <a:t>, D. </a:t>
            </a:r>
            <a:r>
              <a:rPr lang="en-US" sz="2000" dirty="0" err="1"/>
              <a:t>Bickson</a:t>
            </a:r>
            <a:r>
              <a:rPr lang="en-US" sz="2000" dirty="0"/>
              <a:t>, and C. </a:t>
            </a:r>
            <a:r>
              <a:rPr lang="en-US" sz="2000" dirty="0" err="1"/>
              <a:t>Guestrin</a:t>
            </a:r>
            <a:r>
              <a:rPr lang="en-US" sz="2000" dirty="0"/>
              <a:t>. </a:t>
            </a:r>
            <a:r>
              <a:rPr lang="en-US" sz="2000" dirty="0" err="1" smtClean="0"/>
              <a:t>PowerGraph</a:t>
            </a:r>
            <a:r>
              <a:rPr lang="en-US" sz="2000" dirty="0" smtClean="0"/>
              <a:t>: Distributed </a:t>
            </a:r>
            <a:r>
              <a:rPr lang="en-US" sz="2000" dirty="0"/>
              <a:t>graph-parallel computation on </a:t>
            </a:r>
            <a:r>
              <a:rPr lang="en-US" sz="2000" dirty="0" smtClean="0"/>
              <a:t>natural graphs</a:t>
            </a:r>
            <a:r>
              <a:rPr lang="en-US" sz="2000" dirty="0"/>
              <a:t>. In OSDI, 2012</a:t>
            </a:r>
            <a:r>
              <a:rPr lang="en-US" sz="2000" dirty="0" smtClean="0"/>
              <a:t>.</a:t>
            </a:r>
          </a:p>
          <a:p>
            <a:r>
              <a:rPr lang="en-US" sz="2000" b="1" dirty="0" smtClean="0"/>
              <a:t>[</a:t>
            </a:r>
            <a:r>
              <a:rPr lang="en-US" sz="2000" b="1" dirty="0" err="1"/>
              <a:t>N</a:t>
            </a:r>
            <a:r>
              <a:rPr lang="en-US" sz="2000" b="1" dirty="0" err="1" smtClean="0"/>
              <a:t>ytimes</a:t>
            </a:r>
            <a:r>
              <a:rPr lang="en-US" sz="2000" b="1" dirty="0"/>
              <a:t>]</a:t>
            </a:r>
            <a:r>
              <a:rPr lang="en-US" sz="2000" b="1" dirty="0" smtClean="0"/>
              <a:t> </a:t>
            </a:r>
            <a:r>
              <a:rPr lang="en-US" sz="2000" dirty="0"/>
              <a:t>http</a:t>
            </a:r>
            <a:r>
              <a:rPr lang="en-US" sz="2000" dirty="0" smtClean="0"/>
              <a:t>: //archive.ics.uci.edu/ml/datasets/</a:t>
            </a:r>
            <a:r>
              <a:rPr lang="en-US" sz="2000" dirty="0" err="1" smtClean="0"/>
              <a:t>Bag+of+Words</a:t>
            </a:r>
            <a:r>
              <a:rPr lang="en-US" sz="2000" dirty="0" smtClean="0"/>
              <a:t>.</a:t>
            </a:r>
          </a:p>
          <a:p>
            <a:r>
              <a:rPr lang="en-US" sz="2000" b="1" dirty="0" smtClean="0"/>
              <a:t>[Twitter graph</a:t>
            </a:r>
            <a:r>
              <a:rPr lang="en-US" sz="2000" b="1" dirty="0"/>
              <a:t>]</a:t>
            </a:r>
            <a:r>
              <a:rPr lang="en-US" sz="2000" b="1" dirty="0" smtClean="0"/>
              <a:t> </a:t>
            </a:r>
            <a:r>
              <a:rPr lang="en-US" sz="2000" dirty="0"/>
              <a:t>H. </a:t>
            </a:r>
            <a:r>
              <a:rPr lang="en-US" sz="2000" dirty="0" err="1"/>
              <a:t>Kwak</a:t>
            </a:r>
            <a:r>
              <a:rPr lang="en-US" sz="2000" dirty="0"/>
              <a:t>, C. Lee, H. Park, and S. Moon. What is twitter, </a:t>
            </a:r>
            <a:r>
              <a:rPr lang="en-US" sz="2000" dirty="0" smtClean="0"/>
              <a:t>a social </a:t>
            </a:r>
            <a:r>
              <a:rPr lang="en-US" sz="2000" dirty="0"/>
              <a:t>network or a news media? In WWW, 2010.</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36</a:t>
            </a:fld>
            <a:endParaRPr lang="en-US" altLang="en-US" sz="1600"/>
          </a:p>
        </p:txBody>
      </p:sp>
    </p:spTree>
    <p:extLst>
      <p:ext uri="{BB962C8B-B14F-4D97-AF65-F5344CB8AC3E}">
        <p14:creationId xmlns:p14="http://schemas.microsoft.com/office/powerpoint/2010/main" val="902623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Backup Slides</a:t>
            </a:r>
            <a:endParaRPr lang="en-US" b="1" dirty="0"/>
          </a:p>
        </p:txBody>
      </p:sp>
    </p:spTree>
    <p:extLst>
      <p:ext uri="{BB962C8B-B14F-4D97-AF65-F5344CB8AC3E}">
        <p14:creationId xmlns:p14="http://schemas.microsoft.com/office/powerpoint/2010/main" val="78148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break down</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38</a:t>
            </a:fld>
            <a:endParaRPr lang="en-US" altLang="en-US" sz="1600"/>
          </a:p>
        </p:txBody>
      </p:sp>
      <p:sp>
        <p:nvSpPr>
          <p:cNvPr id="10" name="Rectangle 9"/>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1280160"/>
            <a:ext cx="9509762" cy="4754880"/>
          </a:xfrm>
          <a:prstGeom prst="rect">
            <a:avLst/>
          </a:prstGeom>
        </p:spPr>
      </p:pic>
      <p:sp>
        <p:nvSpPr>
          <p:cNvPr id="9" name="TextBox 8"/>
          <p:cNvSpPr txBox="1"/>
          <p:nvPr/>
        </p:nvSpPr>
        <p:spPr>
          <a:xfrm>
            <a:off x="660701" y="1012116"/>
            <a:ext cx="6716110" cy="461665"/>
          </a:xfrm>
          <a:prstGeom prst="rect">
            <a:avLst/>
          </a:prstGeom>
          <a:noFill/>
        </p:spPr>
        <p:txBody>
          <a:bodyPr wrap="square" rtlCol="0">
            <a:spAutoFit/>
          </a:bodyPr>
          <a:lstStyle/>
          <a:p>
            <a:r>
              <a:rPr lang="en-US" sz="2400" b="0" dirty="0"/>
              <a:t>Turn </a:t>
            </a:r>
            <a:r>
              <a:rPr lang="en-US" sz="2400" i="1" dirty="0">
                <a:solidFill>
                  <a:srgbClr val="FF0000"/>
                </a:solidFill>
              </a:rPr>
              <a:t>off </a:t>
            </a:r>
            <a:r>
              <a:rPr lang="en-US" sz="2400" b="0" dirty="0"/>
              <a:t>one </a:t>
            </a:r>
            <a:r>
              <a:rPr lang="en-US" sz="2400" b="0" dirty="0" smtClean="0"/>
              <a:t>optimization each time</a:t>
            </a:r>
            <a:endParaRPr lang="en-US" sz="2400" b="0" dirty="0"/>
          </a:p>
        </p:txBody>
      </p:sp>
    </p:spTree>
    <p:extLst>
      <p:ext uri="{BB962C8B-B14F-4D97-AF65-F5344CB8AC3E}">
        <p14:creationId xmlns:p14="http://schemas.microsoft.com/office/powerpoint/2010/main" val="911574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1280160"/>
            <a:ext cx="9509762" cy="4754880"/>
          </a:xfrm>
          <a:prstGeom prst="rect">
            <a:avLst/>
          </a:prstGeom>
        </p:spPr>
      </p:pic>
      <p:sp>
        <p:nvSpPr>
          <p:cNvPr id="2" name="Title 1"/>
          <p:cNvSpPr>
            <a:spLocks noGrp="1"/>
          </p:cNvSpPr>
          <p:nvPr>
            <p:ph type="title"/>
          </p:nvPr>
        </p:nvSpPr>
        <p:spPr/>
        <p:txBody>
          <a:bodyPr/>
          <a:lstStyle/>
          <a:p>
            <a:r>
              <a:rPr lang="en-US" dirty="0" smtClean="0"/>
              <a:t>Optimization break down</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16" name="TextBox 15"/>
          <p:cNvSpPr txBox="1"/>
          <p:nvPr/>
        </p:nvSpPr>
        <p:spPr>
          <a:xfrm>
            <a:off x="4987496" y="5856468"/>
            <a:ext cx="4039701"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PR: </a:t>
            </a:r>
            <a:r>
              <a:rPr lang="en-US" sz="2400" b="0" dirty="0" err="1" smtClean="0"/>
              <a:t>prefetch</a:t>
            </a:r>
            <a:r>
              <a:rPr lang="en-US" sz="2400" b="0" dirty="0" smtClean="0"/>
              <a:t> + </a:t>
            </a:r>
            <a:r>
              <a:rPr lang="en-US" sz="2400" b="0" dirty="0" err="1" smtClean="0"/>
              <a:t>static_ds</a:t>
            </a:r>
            <a:r>
              <a:rPr lang="en-US" sz="2400" b="0" dirty="0" smtClean="0"/>
              <a:t/>
            </a:r>
            <a:br>
              <a:rPr lang="en-US" sz="2400" b="0" dirty="0" smtClean="0"/>
            </a:br>
            <a:endParaRPr lang="en-US" sz="2400" b="0" dirty="0"/>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39</a:t>
            </a:fld>
            <a:endParaRPr lang="en-US" altLang="en-US" sz="1600"/>
          </a:p>
        </p:txBody>
      </p:sp>
      <p:sp>
        <p:nvSpPr>
          <p:cNvPr id="14" name="TextBox 13"/>
          <p:cNvSpPr txBox="1"/>
          <p:nvPr/>
        </p:nvSpPr>
        <p:spPr>
          <a:xfrm>
            <a:off x="660701" y="1012116"/>
            <a:ext cx="6716110" cy="461665"/>
          </a:xfrm>
          <a:prstGeom prst="rect">
            <a:avLst/>
          </a:prstGeom>
          <a:noFill/>
        </p:spPr>
        <p:txBody>
          <a:bodyPr wrap="square" rtlCol="0">
            <a:spAutoFit/>
          </a:bodyPr>
          <a:lstStyle/>
          <a:p>
            <a:r>
              <a:rPr lang="en-US" sz="2400" b="0" dirty="0"/>
              <a:t>Turn </a:t>
            </a:r>
            <a:r>
              <a:rPr lang="en-US" sz="2400" i="1" dirty="0">
                <a:solidFill>
                  <a:srgbClr val="FF0000"/>
                </a:solidFill>
              </a:rPr>
              <a:t>off </a:t>
            </a:r>
            <a:r>
              <a:rPr lang="en-US" sz="2400" b="0" dirty="0" smtClean="0"/>
              <a:t>one optimization each time</a:t>
            </a:r>
            <a:endParaRPr lang="en-US" sz="2400" b="0" dirty="0"/>
          </a:p>
        </p:txBody>
      </p:sp>
      <p:sp>
        <p:nvSpPr>
          <p:cNvPr id="10" name="TextBox 9"/>
          <p:cNvSpPr txBox="1"/>
          <p:nvPr/>
        </p:nvSpPr>
        <p:spPr>
          <a:xfrm>
            <a:off x="4987496" y="5856468"/>
            <a:ext cx="4039701"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PR: </a:t>
            </a:r>
            <a:r>
              <a:rPr lang="en-US" sz="2400" b="0" dirty="0" err="1" smtClean="0"/>
              <a:t>prefetch</a:t>
            </a:r>
            <a:r>
              <a:rPr lang="en-US" sz="2400" b="0" dirty="0" smtClean="0"/>
              <a:t> + </a:t>
            </a:r>
            <a:r>
              <a:rPr lang="en-US" sz="2400" b="0" dirty="0" err="1" smtClean="0"/>
              <a:t>static_ds</a:t>
            </a:r>
            <a:r>
              <a:rPr lang="en-US" sz="2400" b="0" dirty="0" smtClean="0"/>
              <a:t/>
            </a:r>
            <a:br>
              <a:rPr lang="en-US" sz="2400" b="0" dirty="0" smtClean="0"/>
            </a:br>
            <a:r>
              <a:rPr lang="en-US" sz="2400" b="0" dirty="0" smtClean="0"/>
              <a:t>CF: </a:t>
            </a:r>
            <a:r>
              <a:rPr lang="en-US" sz="2400" b="0" dirty="0" err="1" smtClean="0"/>
              <a:t>prefetch</a:t>
            </a:r>
            <a:r>
              <a:rPr lang="en-US" sz="2400" b="0" dirty="0" smtClean="0"/>
              <a:t> + </a:t>
            </a:r>
            <a:r>
              <a:rPr lang="en-US" sz="2400" b="0" dirty="0" err="1" smtClean="0"/>
              <a:t>numa_aware</a:t>
            </a:r>
            <a:endParaRPr lang="en-US" sz="2400" b="0" dirty="0"/>
          </a:p>
        </p:txBody>
      </p:sp>
      <p:sp>
        <p:nvSpPr>
          <p:cNvPr id="3" name="Rectangle 2"/>
          <p:cNvSpPr/>
          <p:nvPr/>
        </p:nvSpPr>
        <p:spPr bwMode="auto">
          <a:xfrm>
            <a:off x="5575299" y="2823448"/>
            <a:ext cx="264017" cy="2432141"/>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3289300" y="2425700"/>
            <a:ext cx="291455" cy="2829890"/>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3580755" y="4388385"/>
            <a:ext cx="267345" cy="867205"/>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051297" y="4935329"/>
            <a:ext cx="225803" cy="320260"/>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9828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3" grpId="0" animBg="1"/>
      <p:bldP spid="12"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p:txBody>
          <a:bodyPr/>
          <a:lstStyle/>
          <a:p>
            <a:r>
              <a:rPr lang="en-US" altLang="zh-CN" dirty="0"/>
              <a:t>Parallel machine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14</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a:t>
            </a:fld>
            <a:endParaRPr lang="en-US" altLang="zh-CN" sz="1600"/>
          </a:p>
        </p:txBody>
      </p:sp>
      <p:sp>
        <p:nvSpPr>
          <p:cNvPr id="16" name="矩形 15"/>
          <p:cNvSpPr/>
          <p:nvPr/>
        </p:nvSpPr>
        <p:spPr bwMode="auto">
          <a:xfrm>
            <a:off x="6704683" y="2687560"/>
            <a:ext cx="943429" cy="2185443"/>
          </a:xfrm>
          <a:prstGeom prst="rect">
            <a:avLst/>
          </a:prstGeom>
          <a:solidFill>
            <a:srgbClr val="FF0000">
              <a:alpha val="36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 name="组合 70"/>
          <p:cNvGrpSpPr/>
          <p:nvPr/>
        </p:nvGrpSpPr>
        <p:grpSpPr>
          <a:xfrm>
            <a:off x="878541" y="4347973"/>
            <a:ext cx="2157999" cy="654331"/>
            <a:chOff x="878541" y="3973067"/>
            <a:chExt cx="2157999" cy="1029238"/>
          </a:xfrm>
        </p:grpSpPr>
        <p:sp>
          <p:nvSpPr>
            <p:cNvPr id="37" name="右箭头 3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 name="组合 62"/>
            <p:cNvGrpSpPr/>
            <p:nvPr/>
          </p:nvGrpSpPr>
          <p:grpSpPr>
            <a:xfrm>
              <a:off x="878541" y="3973067"/>
              <a:ext cx="1284088" cy="1029238"/>
              <a:chOff x="878541" y="3973067"/>
              <a:chExt cx="1284088" cy="1029238"/>
            </a:xfrm>
          </p:grpSpPr>
          <p:grpSp>
            <p:nvGrpSpPr>
              <p:cNvPr id="11" name="组合 61"/>
              <p:cNvGrpSpPr/>
              <p:nvPr/>
            </p:nvGrpSpPr>
            <p:grpSpPr>
              <a:xfrm>
                <a:off x="1179961" y="3973067"/>
                <a:ext cx="982668" cy="1029238"/>
                <a:chOff x="1179961" y="3973067"/>
                <a:chExt cx="982668" cy="1029238"/>
              </a:xfrm>
            </p:grpSpPr>
            <p:sp>
              <p:nvSpPr>
                <p:cNvPr id="14" name="矩形 13"/>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47" name="直接连接符 46"/>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 name="组合 47"/>
              <p:cNvGrpSpPr/>
              <p:nvPr/>
            </p:nvGrpSpPr>
            <p:grpSpPr>
              <a:xfrm>
                <a:off x="878541" y="4231340"/>
                <a:ext cx="537888" cy="502024"/>
                <a:chOff x="878541" y="1757082"/>
                <a:chExt cx="537888" cy="2940424"/>
              </a:xfrm>
            </p:grpSpPr>
            <p:cxnSp>
              <p:nvCxnSpPr>
                <p:cNvPr id="49" name="直接箭头连接符 48"/>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任意多边形 49"/>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3" name="组合 71"/>
          <p:cNvGrpSpPr/>
          <p:nvPr/>
        </p:nvGrpSpPr>
        <p:grpSpPr>
          <a:xfrm>
            <a:off x="887506" y="3518460"/>
            <a:ext cx="2157999" cy="622619"/>
            <a:chOff x="878541" y="3973067"/>
            <a:chExt cx="2157999" cy="1029238"/>
          </a:xfrm>
        </p:grpSpPr>
        <p:sp>
          <p:nvSpPr>
            <p:cNvPr id="73" name="右箭头 7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5" name="组合 62"/>
            <p:cNvGrpSpPr/>
            <p:nvPr/>
          </p:nvGrpSpPr>
          <p:grpSpPr>
            <a:xfrm>
              <a:off x="878541" y="3973067"/>
              <a:ext cx="1284088" cy="1029238"/>
              <a:chOff x="878541" y="3973067"/>
              <a:chExt cx="1284088" cy="1029238"/>
            </a:xfrm>
          </p:grpSpPr>
          <p:grpSp>
            <p:nvGrpSpPr>
              <p:cNvPr id="17" name="组合 61"/>
              <p:cNvGrpSpPr/>
              <p:nvPr/>
            </p:nvGrpSpPr>
            <p:grpSpPr>
              <a:xfrm>
                <a:off x="1179961" y="3973067"/>
                <a:ext cx="982668" cy="1029238"/>
                <a:chOff x="1179961" y="3973067"/>
                <a:chExt cx="982668" cy="1029238"/>
              </a:xfrm>
            </p:grpSpPr>
            <p:sp>
              <p:nvSpPr>
                <p:cNvPr id="79" name="矩形 78"/>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0" name="直接连接符 79"/>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878541" y="4231340"/>
                <a:ext cx="537888" cy="502024"/>
                <a:chOff x="878541" y="1757082"/>
                <a:chExt cx="537888" cy="2940424"/>
              </a:xfrm>
            </p:grpSpPr>
            <p:cxnSp>
              <p:nvCxnSpPr>
                <p:cNvPr id="77" name="直接箭头连接符 7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8" name="任意多边形 7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9" name="组合 80"/>
          <p:cNvGrpSpPr/>
          <p:nvPr/>
        </p:nvGrpSpPr>
        <p:grpSpPr>
          <a:xfrm>
            <a:off x="887506" y="2558520"/>
            <a:ext cx="2157999" cy="708040"/>
            <a:chOff x="878541" y="3973067"/>
            <a:chExt cx="2157999" cy="1029238"/>
          </a:xfrm>
        </p:grpSpPr>
        <p:sp>
          <p:nvSpPr>
            <p:cNvPr id="82" name="右箭头 8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0" name="组合 62"/>
            <p:cNvGrpSpPr/>
            <p:nvPr/>
          </p:nvGrpSpPr>
          <p:grpSpPr>
            <a:xfrm>
              <a:off x="878541" y="3973067"/>
              <a:ext cx="1284088" cy="1029238"/>
              <a:chOff x="878541" y="3973067"/>
              <a:chExt cx="1284088" cy="1029238"/>
            </a:xfrm>
          </p:grpSpPr>
          <p:grpSp>
            <p:nvGrpSpPr>
              <p:cNvPr id="21" name="组合 61"/>
              <p:cNvGrpSpPr/>
              <p:nvPr/>
            </p:nvGrpSpPr>
            <p:grpSpPr>
              <a:xfrm>
                <a:off x="1179961" y="3973067"/>
                <a:ext cx="982668" cy="1029238"/>
                <a:chOff x="1179961" y="3973067"/>
                <a:chExt cx="982668" cy="1029238"/>
              </a:xfrm>
            </p:grpSpPr>
            <p:sp>
              <p:nvSpPr>
                <p:cNvPr id="88" name="矩形 87"/>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9" name="直接连接符 88"/>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2" name="组合 47"/>
              <p:cNvGrpSpPr/>
              <p:nvPr/>
            </p:nvGrpSpPr>
            <p:grpSpPr>
              <a:xfrm>
                <a:off x="878541" y="4231340"/>
                <a:ext cx="537888" cy="502024"/>
                <a:chOff x="878541" y="1757082"/>
                <a:chExt cx="537888" cy="2940424"/>
              </a:xfrm>
            </p:grpSpPr>
            <p:cxnSp>
              <p:nvCxnSpPr>
                <p:cNvPr id="86" name="直接箭头连接符 8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7" name="任意多边形 8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52" name="TextBox 5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55" name="左右箭头 54"/>
          <p:cNvSpPr/>
          <p:nvPr/>
        </p:nvSpPr>
        <p:spPr bwMode="auto">
          <a:xfrm>
            <a:off x="4354797" y="3620976"/>
            <a:ext cx="1993896" cy="339538"/>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左右箭头 55"/>
          <p:cNvSpPr/>
          <p:nvPr/>
        </p:nvSpPr>
        <p:spPr bwMode="auto">
          <a:xfrm rot="972244">
            <a:off x="4243044" y="2985014"/>
            <a:ext cx="2242499" cy="349034"/>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左右箭头 56"/>
          <p:cNvSpPr/>
          <p:nvPr/>
        </p:nvSpPr>
        <p:spPr bwMode="auto">
          <a:xfrm rot="20548227">
            <a:off x="4250696" y="4265663"/>
            <a:ext cx="2182878" cy="32849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Parallel iterative</a:t>
            </a:r>
          </a:p>
          <a:p>
            <a:pPr algn="ctr"/>
            <a:r>
              <a:rPr lang="en-US" altLang="zh-CN" sz="2400" b="0" dirty="0" smtClean="0"/>
              <a:t>workers</a:t>
            </a:r>
            <a:endParaRPr lang="zh-CN" altLang="en-US" sz="2400" b="0" dirty="0" smtClean="0"/>
          </a:p>
        </p:txBody>
      </p:sp>
      <p:sp>
        <p:nvSpPr>
          <p:cNvPr id="58" name="TextBox 57"/>
          <p:cNvSpPr txBox="1"/>
          <p:nvPr/>
        </p:nvSpPr>
        <p:spPr>
          <a:xfrm>
            <a:off x="1031357" y="5282882"/>
            <a:ext cx="1750828" cy="461665"/>
          </a:xfrm>
          <a:prstGeom prst="rect">
            <a:avLst/>
          </a:prstGeom>
          <a:noFill/>
        </p:spPr>
        <p:txBody>
          <a:bodyPr wrap="square" rtlCol="0">
            <a:spAutoFit/>
          </a:bodyPr>
          <a:lstStyle/>
          <a:p>
            <a:r>
              <a:rPr lang="en-US" altLang="zh-CN" sz="2400" b="0" dirty="0"/>
              <a:t>I</a:t>
            </a:r>
            <a:r>
              <a:rPr lang="en-US" altLang="zh-CN" sz="2400" b="0" dirty="0" smtClean="0"/>
              <a:t>nput data</a:t>
            </a:r>
            <a:endParaRPr lang="zh-CN" altLang="en-US" sz="2400" b="0" dirty="0"/>
          </a:p>
        </p:txBody>
      </p:sp>
      <p:sp>
        <p:nvSpPr>
          <p:cNvPr id="63" name="圆角矩形 41"/>
          <p:cNvSpPr/>
          <p:nvPr/>
        </p:nvSpPr>
        <p:spPr bwMode="auto">
          <a:xfrm>
            <a:off x="3362273" y="4395807"/>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4" name="任意多边形 42"/>
          <p:cNvSpPr/>
          <p:nvPr/>
        </p:nvSpPr>
        <p:spPr bwMode="auto">
          <a:xfrm>
            <a:off x="3519141" y="4427339"/>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5" name="TextBox 64"/>
          <p:cNvSpPr txBox="1"/>
          <p:nvPr/>
        </p:nvSpPr>
        <p:spPr>
          <a:xfrm rot="921993">
            <a:off x="4232863" y="2526875"/>
            <a:ext cx="2681760" cy="400110"/>
          </a:xfrm>
          <a:prstGeom prst="rect">
            <a:avLst/>
          </a:prstGeom>
          <a:noFill/>
        </p:spPr>
        <p:txBody>
          <a:bodyPr wrap="square" rtlCol="0">
            <a:spAutoFit/>
          </a:bodyPr>
          <a:lstStyle/>
          <a:p>
            <a:r>
              <a:rPr lang="en-US" sz="2000" b="0" dirty="0" smtClean="0"/>
              <a:t>READ, INC, CLOCK</a:t>
            </a:r>
            <a:endParaRPr lang="en-US" sz="2000" b="0" dirty="0"/>
          </a:p>
        </p:txBody>
      </p:sp>
      <p:sp>
        <p:nvSpPr>
          <p:cNvPr id="67" name="TextBox 66"/>
          <p:cNvSpPr txBox="1"/>
          <p:nvPr/>
        </p:nvSpPr>
        <p:spPr>
          <a:xfrm>
            <a:off x="6056685" y="2292953"/>
            <a:ext cx="2454443" cy="2800767"/>
          </a:xfrm>
          <a:prstGeom prst="rect">
            <a:avLst/>
          </a:prstGeom>
          <a:solidFill>
            <a:schemeClr val="bg1">
              <a:alpha val="51000"/>
            </a:schemeClr>
          </a:solidFill>
          <a:ln w="38100">
            <a:solidFill>
              <a:schemeClr val="tx1"/>
            </a:solidFill>
            <a:prstDash val="dash"/>
          </a:ln>
        </p:spPr>
        <p:txBody>
          <a:bodyPr wrap="square" rtlCol="0">
            <a:spAutoFit/>
          </a:bodyPr>
          <a:lstStyle/>
          <a:p>
            <a:pPr algn="ctr"/>
            <a:endParaRPr lang="en-US" altLang="zh-CN" sz="2400" dirty="0" smtClean="0"/>
          </a:p>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
        <p:nvSpPr>
          <p:cNvPr id="23" name="TextBox 22"/>
          <p:cNvSpPr txBox="1"/>
          <p:nvPr/>
        </p:nvSpPr>
        <p:spPr>
          <a:xfrm>
            <a:off x="369888" y="1398943"/>
            <a:ext cx="7958936" cy="830997"/>
          </a:xfrm>
          <a:prstGeom prst="rect">
            <a:avLst/>
          </a:prstGeom>
          <a:solidFill>
            <a:schemeClr val="bg1"/>
          </a:solidFill>
        </p:spPr>
        <p:txBody>
          <a:bodyPr wrap="square" rtlCol="0">
            <a:spAutoFit/>
          </a:bodyPr>
          <a:lstStyle/>
          <a:p>
            <a:r>
              <a:rPr lang="en-US" sz="2400" dirty="0" smtClean="0">
                <a:solidFill>
                  <a:srgbClr val="C00000"/>
                </a:solidFill>
              </a:rPr>
              <a:t>Bulk Synch Parallel:</a:t>
            </a:r>
          </a:p>
          <a:p>
            <a:r>
              <a:rPr lang="en-US" sz="2400" dirty="0" smtClean="0">
                <a:solidFill>
                  <a:srgbClr val="C00000"/>
                </a:solidFill>
              </a:rPr>
              <a:t>barrier each </a:t>
            </a:r>
            <a:r>
              <a:rPr lang="en-US" sz="2400" dirty="0" err="1" smtClean="0">
                <a:solidFill>
                  <a:srgbClr val="C00000"/>
                </a:solidFill>
              </a:rPr>
              <a:t>iter</a:t>
            </a:r>
            <a:endParaRPr lang="en-US" sz="2400" dirty="0">
              <a:solidFill>
                <a:srgbClr val="C00000"/>
              </a:solidFill>
            </a:endParaRPr>
          </a:p>
        </p:txBody>
      </p:sp>
      <p:cxnSp>
        <p:nvCxnSpPr>
          <p:cNvPr id="25" name="Straight Connector 24"/>
          <p:cNvCxnSpPr/>
          <p:nvPr/>
        </p:nvCxnSpPr>
        <p:spPr bwMode="auto">
          <a:xfrm>
            <a:off x="1179961" y="3250794"/>
            <a:ext cx="971568" cy="0"/>
          </a:xfrm>
          <a:prstGeom prst="line">
            <a:avLst/>
          </a:prstGeom>
          <a:solidFill>
            <a:schemeClr val="accent1"/>
          </a:solidFill>
          <a:ln w="63500" cap="flat" cmpd="sng" algn="ctr">
            <a:solidFill>
              <a:srgbClr val="C00000"/>
            </a:solidFill>
            <a:prstDash val="solid"/>
            <a:round/>
            <a:headEnd type="none" w="med" len="med"/>
            <a:tailEnd type="none" w="med" len="med"/>
          </a:ln>
          <a:effectLst/>
        </p:spPr>
      </p:cxnSp>
      <p:cxnSp>
        <p:nvCxnSpPr>
          <p:cNvPr id="68" name="Straight Connector 67"/>
          <p:cNvCxnSpPr/>
          <p:nvPr/>
        </p:nvCxnSpPr>
        <p:spPr bwMode="auto">
          <a:xfrm>
            <a:off x="1179961" y="4125314"/>
            <a:ext cx="971568" cy="0"/>
          </a:xfrm>
          <a:prstGeom prst="line">
            <a:avLst/>
          </a:prstGeom>
          <a:solidFill>
            <a:schemeClr val="accent1"/>
          </a:solidFill>
          <a:ln w="63500" cap="flat" cmpd="sng" algn="ctr">
            <a:solidFill>
              <a:srgbClr val="C00000"/>
            </a:solidFill>
            <a:prstDash val="solid"/>
            <a:round/>
            <a:headEnd type="none" w="med" len="med"/>
            <a:tailEnd type="none" w="med" len="med"/>
          </a:ln>
          <a:effectLst/>
        </p:spPr>
      </p:cxnSp>
      <p:cxnSp>
        <p:nvCxnSpPr>
          <p:cNvPr id="69" name="Straight Connector 68"/>
          <p:cNvCxnSpPr/>
          <p:nvPr/>
        </p:nvCxnSpPr>
        <p:spPr bwMode="auto">
          <a:xfrm>
            <a:off x="1179961" y="4982505"/>
            <a:ext cx="971568" cy="0"/>
          </a:xfrm>
          <a:prstGeom prst="line">
            <a:avLst/>
          </a:prstGeom>
          <a:solidFill>
            <a:schemeClr val="accent1"/>
          </a:solidFill>
          <a:ln w="63500" cap="flat" cmpd="sng" algn="ctr">
            <a:solidFill>
              <a:srgbClr val="C00000"/>
            </a:solidFill>
            <a:prstDash val="solid"/>
            <a:round/>
            <a:headEnd type="none" w="med" len="med"/>
            <a:tailEnd type="none" w="med" len="med"/>
          </a:ln>
          <a:effectLst/>
        </p:spPr>
      </p:cxnSp>
      <p:sp>
        <p:nvSpPr>
          <p:cNvPr id="71" name="圆角矩形 41"/>
          <p:cNvSpPr/>
          <p:nvPr/>
        </p:nvSpPr>
        <p:spPr bwMode="auto">
          <a:xfrm>
            <a:off x="3378000" y="3525194"/>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2" name="任意多边形 42"/>
          <p:cNvSpPr/>
          <p:nvPr/>
        </p:nvSpPr>
        <p:spPr bwMode="auto">
          <a:xfrm>
            <a:off x="3534868" y="3556726"/>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4" name="圆角矩形 41"/>
          <p:cNvSpPr/>
          <p:nvPr/>
        </p:nvSpPr>
        <p:spPr bwMode="auto">
          <a:xfrm>
            <a:off x="3367634" y="2590053"/>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5" name="任意多边形 42"/>
          <p:cNvSpPr/>
          <p:nvPr/>
        </p:nvSpPr>
        <p:spPr bwMode="auto">
          <a:xfrm>
            <a:off x="3524502" y="2621585"/>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6" name="TextBox 25"/>
          <p:cNvSpPr txBox="1"/>
          <p:nvPr/>
        </p:nvSpPr>
        <p:spPr>
          <a:xfrm>
            <a:off x="4703955" y="1515543"/>
            <a:ext cx="3939128" cy="461665"/>
          </a:xfrm>
          <a:prstGeom prst="rect">
            <a:avLst/>
          </a:prstGeom>
          <a:noFill/>
        </p:spPr>
        <p:txBody>
          <a:bodyPr wrap="square" rtlCol="0">
            <a:spAutoFit/>
          </a:bodyPr>
          <a:lstStyle/>
          <a:p>
            <a:r>
              <a:rPr lang="en-US" sz="2400" dirty="0" smtClean="0">
                <a:solidFill>
                  <a:srgbClr val="C00000"/>
                </a:solidFill>
              </a:rPr>
              <a:t>INC: associative updates</a:t>
            </a:r>
            <a:endParaRPr lang="en-US" sz="2400" dirty="0">
              <a:solidFill>
                <a:srgbClr val="C00000"/>
              </a:solidFill>
            </a:endParaRPr>
          </a:p>
        </p:txBody>
      </p:sp>
    </p:spTree>
    <p:extLst>
      <p:ext uri="{BB962C8B-B14F-4D97-AF65-F5344CB8AC3E}">
        <p14:creationId xmlns:p14="http://schemas.microsoft.com/office/powerpoint/2010/main" val="237915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3"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p:txBody>
          <a:bodyPr/>
          <a:lstStyle/>
          <a:p>
            <a:r>
              <a:rPr lang="en-US" altLang="zh-CN" dirty="0"/>
              <a:t>Parallel machine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November 14</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a:t>
            </a:fld>
            <a:endParaRPr lang="en-US" altLang="zh-CN" sz="1600"/>
          </a:p>
        </p:txBody>
      </p:sp>
      <p:sp>
        <p:nvSpPr>
          <p:cNvPr id="16" name="矩形 15"/>
          <p:cNvSpPr/>
          <p:nvPr/>
        </p:nvSpPr>
        <p:spPr bwMode="auto">
          <a:xfrm>
            <a:off x="6704683" y="2687560"/>
            <a:ext cx="943429" cy="2185443"/>
          </a:xfrm>
          <a:prstGeom prst="rect">
            <a:avLst/>
          </a:prstGeom>
          <a:solidFill>
            <a:srgbClr val="FF0000">
              <a:alpha val="36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 name="组合 70"/>
          <p:cNvGrpSpPr/>
          <p:nvPr/>
        </p:nvGrpSpPr>
        <p:grpSpPr>
          <a:xfrm>
            <a:off x="878541" y="4347973"/>
            <a:ext cx="2157999" cy="654331"/>
            <a:chOff x="878541" y="3973067"/>
            <a:chExt cx="2157999" cy="1029238"/>
          </a:xfrm>
        </p:grpSpPr>
        <p:sp>
          <p:nvSpPr>
            <p:cNvPr id="37" name="右箭头 3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 name="组合 62"/>
            <p:cNvGrpSpPr/>
            <p:nvPr/>
          </p:nvGrpSpPr>
          <p:grpSpPr>
            <a:xfrm>
              <a:off x="878541" y="3973067"/>
              <a:ext cx="1284088" cy="1029238"/>
              <a:chOff x="878541" y="3973067"/>
              <a:chExt cx="1284088" cy="1029238"/>
            </a:xfrm>
          </p:grpSpPr>
          <p:grpSp>
            <p:nvGrpSpPr>
              <p:cNvPr id="11" name="组合 61"/>
              <p:cNvGrpSpPr/>
              <p:nvPr/>
            </p:nvGrpSpPr>
            <p:grpSpPr>
              <a:xfrm>
                <a:off x="1179961" y="3973067"/>
                <a:ext cx="982668" cy="1029238"/>
                <a:chOff x="1179961" y="3973067"/>
                <a:chExt cx="982668" cy="1029238"/>
              </a:xfrm>
            </p:grpSpPr>
            <p:sp>
              <p:nvSpPr>
                <p:cNvPr id="14" name="矩形 13"/>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47" name="直接连接符 46"/>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 name="组合 47"/>
              <p:cNvGrpSpPr/>
              <p:nvPr/>
            </p:nvGrpSpPr>
            <p:grpSpPr>
              <a:xfrm>
                <a:off x="878541" y="4231340"/>
                <a:ext cx="537888" cy="502024"/>
                <a:chOff x="878541" y="1757082"/>
                <a:chExt cx="537888" cy="2940424"/>
              </a:xfrm>
            </p:grpSpPr>
            <p:cxnSp>
              <p:nvCxnSpPr>
                <p:cNvPr id="49" name="直接箭头连接符 48"/>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任意多边形 49"/>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3" name="组合 71"/>
          <p:cNvGrpSpPr/>
          <p:nvPr/>
        </p:nvGrpSpPr>
        <p:grpSpPr>
          <a:xfrm>
            <a:off x="887506" y="3518460"/>
            <a:ext cx="2157999" cy="622619"/>
            <a:chOff x="878541" y="3973067"/>
            <a:chExt cx="2157999" cy="1029238"/>
          </a:xfrm>
        </p:grpSpPr>
        <p:sp>
          <p:nvSpPr>
            <p:cNvPr id="73" name="右箭头 7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5" name="组合 62"/>
            <p:cNvGrpSpPr/>
            <p:nvPr/>
          </p:nvGrpSpPr>
          <p:grpSpPr>
            <a:xfrm>
              <a:off x="878541" y="3973067"/>
              <a:ext cx="1284088" cy="1029238"/>
              <a:chOff x="878541" y="3973067"/>
              <a:chExt cx="1284088" cy="1029238"/>
            </a:xfrm>
          </p:grpSpPr>
          <p:grpSp>
            <p:nvGrpSpPr>
              <p:cNvPr id="17" name="组合 61"/>
              <p:cNvGrpSpPr/>
              <p:nvPr/>
            </p:nvGrpSpPr>
            <p:grpSpPr>
              <a:xfrm>
                <a:off x="1179961" y="3973067"/>
                <a:ext cx="982668" cy="1029238"/>
                <a:chOff x="1179961" y="3973067"/>
                <a:chExt cx="982668" cy="1029238"/>
              </a:xfrm>
            </p:grpSpPr>
            <p:sp>
              <p:nvSpPr>
                <p:cNvPr id="79" name="矩形 78"/>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0" name="直接连接符 79"/>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878541" y="4231340"/>
                <a:ext cx="537888" cy="502024"/>
                <a:chOff x="878541" y="1757082"/>
                <a:chExt cx="537888" cy="2940424"/>
              </a:xfrm>
            </p:grpSpPr>
            <p:cxnSp>
              <p:nvCxnSpPr>
                <p:cNvPr id="77" name="直接箭头连接符 7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8" name="任意多边形 7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9" name="组合 80"/>
          <p:cNvGrpSpPr/>
          <p:nvPr/>
        </p:nvGrpSpPr>
        <p:grpSpPr>
          <a:xfrm>
            <a:off x="887506" y="2558520"/>
            <a:ext cx="2157999" cy="708040"/>
            <a:chOff x="878541" y="3973067"/>
            <a:chExt cx="2157999" cy="1029238"/>
          </a:xfrm>
        </p:grpSpPr>
        <p:sp>
          <p:nvSpPr>
            <p:cNvPr id="82" name="右箭头 8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0" name="组合 62"/>
            <p:cNvGrpSpPr/>
            <p:nvPr/>
          </p:nvGrpSpPr>
          <p:grpSpPr>
            <a:xfrm>
              <a:off x="878541" y="3973067"/>
              <a:ext cx="1284088" cy="1029238"/>
              <a:chOff x="878541" y="3973067"/>
              <a:chExt cx="1284088" cy="1029238"/>
            </a:xfrm>
          </p:grpSpPr>
          <p:grpSp>
            <p:nvGrpSpPr>
              <p:cNvPr id="21" name="组合 61"/>
              <p:cNvGrpSpPr/>
              <p:nvPr/>
            </p:nvGrpSpPr>
            <p:grpSpPr>
              <a:xfrm>
                <a:off x="1179961" y="3973067"/>
                <a:ext cx="982668" cy="1029238"/>
                <a:chOff x="1179961" y="3973067"/>
                <a:chExt cx="982668" cy="1029238"/>
              </a:xfrm>
            </p:grpSpPr>
            <p:sp>
              <p:nvSpPr>
                <p:cNvPr id="88" name="矩形 87"/>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9" name="直接连接符 88"/>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2" name="组合 47"/>
              <p:cNvGrpSpPr/>
              <p:nvPr/>
            </p:nvGrpSpPr>
            <p:grpSpPr>
              <a:xfrm>
                <a:off x="878541" y="4231340"/>
                <a:ext cx="537888" cy="502024"/>
                <a:chOff x="878541" y="1757082"/>
                <a:chExt cx="537888" cy="2940424"/>
              </a:xfrm>
            </p:grpSpPr>
            <p:cxnSp>
              <p:nvCxnSpPr>
                <p:cNvPr id="86" name="直接箭头连接符 8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7" name="任意多边形 8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52" name="TextBox 5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55" name="左右箭头 54"/>
          <p:cNvSpPr/>
          <p:nvPr/>
        </p:nvSpPr>
        <p:spPr bwMode="auto">
          <a:xfrm>
            <a:off x="4354797" y="3620976"/>
            <a:ext cx="1993896" cy="339538"/>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左右箭头 55"/>
          <p:cNvSpPr/>
          <p:nvPr/>
        </p:nvSpPr>
        <p:spPr bwMode="auto">
          <a:xfrm rot="972244">
            <a:off x="4243044" y="2985014"/>
            <a:ext cx="2242499" cy="349034"/>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左右箭头 56"/>
          <p:cNvSpPr/>
          <p:nvPr/>
        </p:nvSpPr>
        <p:spPr bwMode="auto">
          <a:xfrm rot="20548227">
            <a:off x="4250696" y="4265663"/>
            <a:ext cx="2182878" cy="32849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Parallel iterative</a:t>
            </a:r>
          </a:p>
          <a:p>
            <a:pPr algn="ctr"/>
            <a:r>
              <a:rPr lang="en-US" altLang="zh-CN" sz="2400" b="0" dirty="0" smtClean="0"/>
              <a:t>workers</a:t>
            </a:r>
            <a:endParaRPr lang="zh-CN" altLang="en-US" sz="2400" b="0" dirty="0" smtClean="0"/>
          </a:p>
        </p:txBody>
      </p:sp>
      <p:sp>
        <p:nvSpPr>
          <p:cNvPr id="63" name="圆角矩形 41"/>
          <p:cNvSpPr/>
          <p:nvPr/>
        </p:nvSpPr>
        <p:spPr bwMode="auto">
          <a:xfrm>
            <a:off x="3362273" y="4395807"/>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4" name="任意多边形 42"/>
          <p:cNvSpPr/>
          <p:nvPr/>
        </p:nvSpPr>
        <p:spPr bwMode="auto">
          <a:xfrm>
            <a:off x="3519141" y="4427339"/>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5" name="TextBox 64"/>
          <p:cNvSpPr txBox="1"/>
          <p:nvPr/>
        </p:nvSpPr>
        <p:spPr>
          <a:xfrm rot="921993">
            <a:off x="4232863" y="2526875"/>
            <a:ext cx="2681760" cy="400110"/>
          </a:xfrm>
          <a:prstGeom prst="rect">
            <a:avLst/>
          </a:prstGeom>
          <a:noFill/>
        </p:spPr>
        <p:txBody>
          <a:bodyPr wrap="square" rtlCol="0">
            <a:spAutoFit/>
          </a:bodyPr>
          <a:lstStyle/>
          <a:p>
            <a:r>
              <a:rPr lang="en-US" sz="2000" b="0" dirty="0" smtClean="0"/>
              <a:t>READ, INC, CLOCK</a:t>
            </a:r>
            <a:endParaRPr lang="en-US" sz="2000" b="0" dirty="0"/>
          </a:p>
        </p:txBody>
      </p:sp>
      <p:sp>
        <p:nvSpPr>
          <p:cNvPr id="67" name="TextBox 66"/>
          <p:cNvSpPr txBox="1"/>
          <p:nvPr/>
        </p:nvSpPr>
        <p:spPr>
          <a:xfrm>
            <a:off x="6056685" y="2292953"/>
            <a:ext cx="2454443" cy="2800767"/>
          </a:xfrm>
          <a:prstGeom prst="rect">
            <a:avLst/>
          </a:prstGeom>
          <a:solidFill>
            <a:schemeClr val="bg1">
              <a:alpha val="51000"/>
            </a:schemeClr>
          </a:solidFill>
          <a:ln w="38100">
            <a:solidFill>
              <a:schemeClr val="tx1"/>
            </a:solidFill>
            <a:prstDash val="dash"/>
          </a:ln>
        </p:spPr>
        <p:txBody>
          <a:bodyPr wrap="square" rtlCol="0">
            <a:spAutoFit/>
          </a:bodyPr>
          <a:lstStyle/>
          <a:p>
            <a:pPr algn="ctr"/>
            <a:endParaRPr lang="en-US" altLang="zh-CN" sz="2400" dirty="0" smtClean="0"/>
          </a:p>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
        <p:nvSpPr>
          <p:cNvPr id="71" name="圆角矩形 41"/>
          <p:cNvSpPr/>
          <p:nvPr/>
        </p:nvSpPr>
        <p:spPr bwMode="auto">
          <a:xfrm>
            <a:off x="3378000" y="3525194"/>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2" name="任意多边形 42"/>
          <p:cNvSpPr/>
          <p:nvPr/>
        </p:nvSpPr>
        <p:spPr bwMode="auto">
          <a:xfrm>
            <a:off x="3534868" y="3556726"/>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4" name="圆角矩形 41"/>
          <p:cNvSpPr/>
          <p:nvPr/>
        </p:nvSpPr>
        <p:spPr bwMode="auto">
          <a:xfrm>
            <a:off x="3367634" y="2590053"/>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5" name="任意多边形 42"/>
          <p:cNvSpPr/>
          <p:nvPr/>
        </p:nvSpPr>
        <p:spPr bwMode="auto">
          <a:xfrm>
            <a:off x="3524502" y="2621585"/>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9" name="TextBox 58"/>
          <p:cNvSpPr txBox="1"/>
          <p:nvPr/>
        </p:nvSpPr>
        <p:spPr>
          <a:xfrm>
            <a:off x="694858" y="1309043"/>
            <a:ext cx="8259956" cy="461665"/>
          </a:xfrm>
          <a:prstGeom prst="rect">
            <a:avLst/>
          </a:prstGeom>
          <a:noFill/>
        </p:spPr>
        <p:txBody>
          <a:bodyPr wrap="square" rtlCol="0">
            <a:spAutoFit/>
          </a:bodyPr>
          <a:lstStyle/>
          <a:p>
            <a:r>
              <a:rPr lang="en-US" sz="2400" dirty="0" smtClean="0">
                <a:solidFill>
                  <a:srgbClr val="C00000"/>
                </a:solidFill>
              </a:rPr>
              <a:t>Goal: improve performance by exploiting </a:t>
            </a:r>
            <a:r>
              <a:rPr lang="en-US" sz="2400" dirty="0" err="1" smtClean="0">
                <a:solidFill>
                  <a:srgbClr val="C00000"/>
                </a:solidFill>
              </a:rPr>
              <a:t>iterativeness</a:t>
            </a:r>
            <a:endParaRPr lang="en-US" sz="2400" dirty="0">
              <a:solidFill>
                <a:srgbClr val="C00000"/>
              </a:solidFill>
            </a:endParaRPr>
          </a:p>
        </p:txBody>
      </p:sp>
      <p:sp>
        <p:nvSpPr>
          <p:cNvPr id="51" name="TextBox 50"/>
          <p:cNvSpPr txBox="1"/>
          <p:nvPr/>
        </p:nvSpPr>
        <p:spPr>
          <a:xfrm>
            <a:off x="1031357" y="5282882"/>
            <a:ext cx="1750828" cy="461665"/>
          </a:xfrm>
          <a:prstGeom prst="rect">
            <a:avLst/>
          </a:prstGeom>
          <a:noFill/>
        </p:spPr>
        <p:txBody>
          <a:bodyPr wrap="square" rtlCol="0">
            <a:spAutoFit/>
          </a:bodyPr>
          <a:lstStyle/>
          <a:p>
            <a:r>
              <a:rPr lang="en-US" altLang="zh-CN" sz="2400" b="0" dirty="0"/>
              <a:t>I</a:t>
            </a:r>
            <a:r>
              <a:rPr lang="en-US" altLang="zh-CN" sz="2400" b="0" dirty="0" smtClean="0"/>
              <a:t>nput data</a:t>
            </a:r>
            <a:endParaRPr lang="zh-CN" altLang="en-US" sz="2400" b="0" dirty="0"/>
          </a:p>
        </p:txBody>
      </p:sp>
    </p:spTree>
    <p:extLst>
      <p:ext uri="{BB962C8B-B14F-4D97-AF65-F5344CB8AC3E}">
        <p14:creationId xmlns:p14="http://schemas.microsoft.com/office/powerpoint/2010/main" val="642676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01" name="Rectangle 2"/>
          <p:cNvSpPr>
            <a:spLocks noGrp="1" noChangeArrowheads="1"/>
          </p:cNvSpPr>
          <p:nvPr>
            <p:ph type="title"/>
          </p:nvPr>
        </p:nvSpPr>
        <p:spPr/>
        <p:txBody>
          <a:bodyPr/>
          <a:lstStyle/>
          <a:p>
            <a:pPr eaLnBrk="1" hangingPunct="1"/>
            <a:r>
              <a:rPr lang="en-US" altLang="en-US" smtClean="0"/>
              <a:t>Example: PageRank</a:t>
            </a:r>
            <a:endParaRPr lang="en-US" altLang="en-US" dirty="0" smtClean="0"/>
          </a:p>
        </p:txBody>
      </p:sp>
      <p:sp>
        <p:nvSpPr>
          <p:cNvPr id="409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dirty="0" smtClean="0">
                <a:latin typeface="Helvetica" panose="020B0604020202020204" pitchFamily="34" charset="0"/>
              </a:rPr>
              <a:t>   Henggang Cui  © </a:t>
            </a:r>
            <a:fld id="{993CD4F8-D8DA-44E9-835C-9BC11B72ABB8}" type="datetime6">
              <a:rPr lang="en-US" altLang="en-US" sz="900" b="0" smtClean="0">
                <a:latin typeface="Helvetica" panose="020B0604020202020204" pitchFamily="34" charset="0"/>
              </a:rPr>
              <a:pPr/>
              <a:t>November 14</a:t>
            </a:fld>
            <a:endParaRPr lang="en-US" altLang="en-US" sz="900" b="0" dirty="0">
              <a:latin typeface="Helvetica" panose="020B0604020202020204" pitchFamily="34" charset="0"/>
            </a:endParaRPr>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smtClean="0">
                <a:latin typeface="Helvetica" panose="020B0604020202020204" pitchFamily="34" charset="0"/>
              </a:rPr>
              <a:t>http://www.pdl.cmu.edu/</a:t>
            </a:r>
            <a:endParaRPr lang="en-US" altLang="en-US" sz="1600" b="0">
              <a:latin typeface="Times New Roman" panose="02020603050405020304" pitchFamily="18" charset="0"/>
            </a:endParaRP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fld id="{61E7FBE6-0584-4E6E-A16C-53C9E92B3478}" type="slidenum">
              <a:rPr lang="en-US" altLang="en-US" sz="900" b="0" smtClean="0"/>
              <a:pPr/>
              <a:t>6</a:t>
            </a:fld>
            <a:endParaRPr lang="en-US" altLang="en-US" sz="1600" b="0"/>
          </a:p>
        </p:txBody>
      </p:sp>
      <p:sp>
        <p:nvSpPr>
          <p:cNvPr id="15" name="椭圆 3"/>
          <p:cNvSpPr/>
          <p:nvPr/>
        </p:nvSpPr>
        <p:spPr>
          <a:xfrm>
            <a:off x="1259833" y="2531892"/>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6" name="椭圆 5"/>
          <p:cNvSpPr/>
          <p:nvPr/>
        </p:nvSpPr>
        <p:spPr>
          <a:xfrm>
            <a:off x="1259833" y="4726216"/>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7" name="椭圆 6"/>
          <p:cNvSpPr/>
          <p:nvPr/>
        </p:nvSpPr>
        <p:spPr>
          <a:xfrm>
            <a:off x="3430848" y="3588418"/>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cxnSp>
        <p:nvCxnSpPr>
          <p:cNvPr id="18" name="直接箭头连接符 8"/>
          <p:cNvCxnSpPr/>
          <p:nvPr/>
        </p:nvCxnSpPr>
        <p:spPr>
          <a:xfrm>
            <a:off x="1677336" y="3235444"/>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0"/>
          <p:cNvCxnSpPr/>
          <p:nvPr/>
        </p:nvCxnSpPr>
        <p:spPr>
          <a:xfrm>
            <a:off x="1510335" y="3182062"/>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55785" y="2044264"/>
            <a:ext cx="2324219" cy="457654"/>
          </a:xfrm>
          <a:prstGeom prst="rect">
            <a:avLst/>
          </a:prstGeom>
          <a:noFill/>
        </p:spPr>
        <p:txBody>
          <a:bodyPr wrap="square" rtlCol="0">
            <a:spAutoFit/>
          </a:bodyPr>
          <a:lstStyle/>
          <a:p>
            <a:r>
              <a:rPr lang="en-US" altLang="zh-CN" sz="1800" dirty="0" smtClean="0"/>
              <a:t>Page-0</a:t>
            </a:r>
            <a:endParaRPr lang="zh-CN" altLang="en-US" sz="1800" dirty="0"/>
          </a:p>
        </p:txBody>
      </p:sp>
      <p:sp>
        <p:nvSpPr>
          <p:cNvPr id="21" name="TextBox 20"/>
          <p:cNvSpPr txBox="1"/>
          <p:nvPr/>
        </p:nvSpPr>
        <p:spPr>
          <a:xfrm>
            <a:off x="1099782" y="5457658"/>
            <a:ext cx="2226816" cy="457654"/>
          </a:xfrm>
          <a:prstGeom prst="rect">
            <a:avLst/>
          </a:prstGeom>
          <a:noFill/>
        </p:spPr>
        <p:txBody>
          <a:bodyPr wrap="square" rtlCol="0">
            <a:spAutoFit/>
          </a:bodyPr>
          <a:lstStyle/>
          <a:p>
            <a:r>
              <a:rPr lang="en-US" altLang="zh-CN" sz="1800" dirty="0" smtClean="0"/>
              <a:t>Page-1</a:t>
            </a:r>
            <a:endParaRPr lang="zh-CN" altLang="en-US" sz="1800" dirty="0"/>
          </a:p>
        </p:txBody>
      </p:sp>
      <p:sp>
        <p:nvSpPr>
          <p:cNvPr id="22" name="TextBox 21"/>
          <p:cNvSpPr txBox="1"/>
          <p:nvPr/>
        </p:nvSpPr>
        <p:spPr>
          <a:xfrm>
            <a:off x="3514346" y="4319858"/>
            <a:ext cx="1169009" cy="457654"/>
          </a:xfrm>
          <a:prstGeom prst="rect">
            <a:avLst/>
          </a:prstGeom>
          <a:noFill/>
        </p:spPr>
        <p:txBody>
          <a:bodyPr wrap="square" rtlCol="0">
            <a:spAutoFit/>
          </a:bodyPr>
          <a:lstStyle/>
          <a:p>
            <a:r>
              <a:rPr lang="en-US" altLang="zh-CN" sz="1800" dirty="0" smtClean="0"/>
              <a:t>Page-2</a:t>
            </a:r>
          </a:p>
        </p:txBody>
      </p:sp>
      <p:cxnSp>
        <p:nvCxnSpPr>
          <p:cNvPr id="23" name="直接箭头连接符 14"/>
          <p:cNvCxnSpPr/>
          <p:nvPr/>
        </p:nvCxnSpPr>
        <p:spPr>
          <a:xfrm flipV="1">
            <a:off x="2011338" y="4076046"/>
            <a:ext cx="1419510" cy="8939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16"/>
          <p:cNvCxnSpPr/>
          <p:nvPr/>
        </p:nvCxnSpPr>
        <p:spPr>
          <a:xfrm flipH="1" flipV="1">
            <a:off x="1927838" y="3019519"/>
            <a:ext cx="1503010" cy="6501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654569" y="3612175"/>
            <a:ext cx="1137797" cy="369332"/>
          </a:xfrm>
          <a:prstGeom prst="rect">
            <a:avLst/>
          </a:prstGeom>
          <a:noFill/>
        </p:spPr>
        <p:txBody>
          <a:bodyPr wrap="square" rtlCol="0">
            <a:spAutoFit/>
          </a:bodyPr>
          <a:lstStyle/>
          <a:p>
            <a:r>
              <a:rPr lang="en-US" altLang="zh-CN" sz="1800" dirty="0" smtClean="0"/>
              <a:t>Link-2</a:t>
            </a:r>
            <a:endParaRPr lang="zh-CN" altLang="en-US" sz="1800" dirty="0"/>
          </a:p>
        </p:txBody>
      </p:sp>
      <p:sp>
        <p:nvSpPr>
          <p:cNvPr id="26" name="TextBox 25"/>
          <p:cNvSpPr txBox="1"/>
          <p:nvPr/>
        </p:nvSpPr>
        <p:spPr>
          <a:xfrm rot="16200000">
            <a:off x="1322571" y="3566297"/>
            <a:ext cx="1137797" cy="369332"/>
          </a:xfrm>
          <a:prstGeom prst="rect">
            <a:avLst/>
          </a:prstGeom>
          <a:noFill/>
        </p:spPr>
        <p:txBody>
          <a:bodyPr wrap="square" rtlCol="0">
            <a:spAutoFit/>
          </a:bodyPr>
          <a:lstStyle/>
          <a:p>
            <a:r>
              <a:rPr lang="en-US" altLang="zh-CN" sz="1800" dirty="0" smtClean="0"/>
              <a:t>Link-3</a:t>
            </a:r>
            <a:endParaRPr lang="zh-CN" altLang="en-US" sz="1800" dirty="0"/>
          </a:p>
        </p:txBody>
      </p:sp>
      <p:sp>
        <p:nvSpPr>
          <p:cNvPr id="27" name="TextBox 26"/>
          <p:cNvSpPr txBox="1"/>
          <p:nvPr/>
        </p:nvSpPr>
        <p:spPr>
          <a:xfrm rot="1373139">
            <a:off x="2215604" y="2923028"/>
            <a:ext cx="1169007" cy="369332"/>
          </a:xfrm>
          <a:prstGeom prst="rect">
            <a:avLst/>
          </a:prstGeom>
          <a:noFill/>
        </p:spPr>
        <p:txBody>
          <a:bodyPr wrap="square" rtlCol="0">
            <a:spAutoFit/>
          </a:bodyPr>
          <a:lstStyle/>
          <a:p>
            <a:r>
              <a:rPr lang="en-US" altLang="zh-CN" sz="1800" dirty="0" smtClean="0"/>
              <a:t>Link-0</a:t>
            </a:r>
            <a:endParaRPr lang="zh-CN" altLang="en-US" sz="1800" dirty="0"/>
          </a:p>
        </p:txBody>
      </p:sp>
      <p:sp>
        <p:nvSpPr>
          <p:cNvPr id="28" name="TextBox 27"/>
          <p:cNvSpPr txBox="1"/>
          <p:nvPr/>
        </p:nvSpPr>
        <p:spPr>
          <a:xfrm rot="19457410">
            <a:off x="2276929" y="4636487"/>
            <a:ext cx="1169007" cy="369332"/>
          </a:xfrm>
          <a:prstGeom prst="rect">
            <a:avLst/>
          </a:prstGeom>
          <a:noFill/>
        </p:spPr>
        <p:txBody>
          <a:bodyPr wrap="square" rtlCol="0">
            <a:spAutoFit/>
          </a:bodyPr>
          <a:lstStyle/>
          <a:p>
            <a:r>
              <a:rPr lang="en-US" altLang="zh-CN" sz="1800" dirty="0" smtClean="0"/>
              <a:t>Link-1</a:t>
            </a:r>
            <a:endParaRPr lang="zh-CN" altLang="en-US" sz="1800" dirty="0"/>
          </a:p>
        </p:txBody>
      </p:sp>
      <p:grpSp>
        <p:nvGrpSpPr>
          <p:cNvPr id="3" name="Group 2"/>
          <p:cNvGrpSpPr/>
          <p:nvPr/>
        </p:nvGrpSpPr>
        <p:grpSpPr>
          <a:xfrm>
            <a:off x="3055245" y="2847316"/>
            <a:ext cx="2080800" cy="1695332"/>
            <a:chOff x="5277943" y="2327052"/>
            <a:chExt cx="2080800" cy="1695332"/>
          </a:xfrm>
        </p:grpSpPr>
        <p:sp>
          <p:nvSpPr>
            <p:cNvPr id="10"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28"/>
            <p:cNvCxnSpPr>
              <a:stCxn id="10"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0646" y="2327052"/>
              <a:ext cx="1538097" cy="369332"/>
            </a:xfrm>
            <a:prstGeom prst="rect">
              <a:avLst/>
            </a:prstGeom>
            <a:noFill/>
          </p:spPr>
          <p:txBody>
            <a:bodyPr wrap="square" rtlCol="0">
              <a:spAutoFit/>
            </a:bodyPr>
            <a:lstStyle/>
            <a:p>
              <a:r>
                <a:rPr lang="en-US" altLang="zh-CN" sz="1800" dirty="0" smtClean="0"/>
                <a:t>Worker-0</a:t>
              </a:r>
              <a:endParaRPr lang="zh-CN" altLang="en-US" sz="1800" dirty="0"/>
            </a:p>
          </p:txBody>
        </p:sp>
      </p:grpSp>
      <p:grpSp>
        <p:nvGrpSpPr>
          <p:cNvPr id="2" name="Group 1"/>
          <p:cNvGrpSpPr/>
          <p:nvPr/>
        </p:nvGrpSpPr>
        <p:grpSpPr>
          <a:xfrm>
            <a:off x="38129" y="4364191"/>
            <a:ext cx="1841258" cy="871776"/>
            <a:chOff x="2260827" y="3843927"/>
            <a:chExt cx="1841258" cy="871776"/>
          </a:xfrm>
        </p:grpSpPr>
        <p:sp>
          <p:nvSpPr>
            <p:cNvPr id="8" name="TextBox 7"/>
            <p:cNvSpPr txBox="1"/>
            <p:nvPr/>
          </p:nvSpPr>
          <p:spPr>
            <a:xfrm>
              <a:off x="2260827" y="4346371"/>
              <a:ext cx="1357195" cy="369332"/>
            </a:xfrm>
            <a:prstGeom prst="rect">
              <a:avLst/>
            </a:prstGeom>
            <a:noFill/>
          </p:spPr>
          <p:txBody>
            <a:bodyPr wrap="square" rtlCol="0">
              <a:spAutoFit/>
            </a:bodyPr>
            <a:lstStyle/>
            <a:p>
              <a:r>
                <a:rPr lang="en-US" altLang="zh-CN" sz="1800" dirty="0"/>
                <a:t>Worker-1</a:t>
              </a:r>
              <a:endParaRPr lang="zh-CN" altLang="en-US" sz="1800" dirty="0"/>
            </a:p>
          </p:txBody>
        </p:sp>
        <p:sp>
          <p:nvSpPr>
            <p:cNvPr id="13"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32"/>
            <p:cNvCxnSpPr>
              <a:endCxn id="8" idx="0"/>
            </p:cNvCxnSpPr>
            <p:nvPr/>
          </p:nvCxnSpPr>
          <p:spPr>
            <a:xfrm flipH="1">
              <a:off x="2939425" y="3933155"/>
              <a:ext cx="619957" cy="413216"/>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23729" y="1101498"/>
            <a:ext cx="8820271" cy="830997"/>
          </a:xfrm>
          <a:prstGeom prst="rect">
            <a:avLst/>
          </a:prstGeom>
          <a:noFill/>
        </p:spPr>
        <p:txBody>
          <a:bodyPr wrap="square" rtlCol="0">
            <a:spAutoFit/>
          </a:bodyPr>
          <a:lstStyle/>
          <a:p>
            <a:r>
              <a:rPr lang="en-US" sz="2400" dirty="0" smtClean="0"/>
              <a:t>Input data</a:t>
            </a:r>
            <a:r>
              <a:rPr lang="en-US" sz="2400" b="0" dirty="0" smtClean="0"/>
              <a:t>: a set of links, stored locally</a:t>
            </a:r>
          </a:p>
          <a:p>
            <a:r>
              <a:rPr lang="en-US" sz="2400" dirty="0" smtClean="0"/>
              <a:t>Parameter data</a:t>
            </a:r>
            <a:r>
              <a:rPr lang="en-US" sz="2400" b="0" dirty="0" smtClean="0"/>
              <a:t>: ranks of pages, stored in parameter server</a:t>
            </a:r>
          </a:p>
        </p:txBody>
      </p:sp>
      <p:sp>
        <p:nvSpPr>
          <p:cNvPr id="32" name="TextBox 31"/>
          <p:cNvSpPr txBox="1"/>
          <p:nvPr/>
        </p:nvSpPr>
        <p:spPr>
          <a:xfrm>
            <a:off x="4409957" y="3329217"/>
            <a:ext cx="4734043" cy="2246769"/>
          </a:xfrm>
          <a:prstGeom prst="rect">
            <a:avLst/>
          </a:prstGeom>
          <a:noFill/>
        </p:spPr>
        <p:txBody>
          <a:bodyPr wrap="square" rtlCol="0">
            <a:spAutoFit/>
          </a:bodyPr>
          <a:lstStyle/>
          <a:p>
            <a:r>
              <a:rPr lang="en-US" sz="2000" b="0" dirty="0" smtClean="0">
                <a:latin typeface="Consolas" panose="020B0609020204030204" pitchFamily="49" charset="0"/>
                <a:cs typeface="Consolas" panose="020B0609020204030204" pitchFamily="49" charset="0"/>
              </a:rPr>
              <a:t>All ranks set to some value</a:t>
            </a:r>
          </a:p>
          <a:p>
            <a:r>
              <a:rPr lang="en-US" sz="2000" dirty="0" smtClean="0">
                <a:latin typeface="Consolas" panose="020B0609020204030204" pitchFamily="49" charset="0"/>
                <a:cs typeface="Consolas" panose="020B0609020204030204" pitchFamily="49" charset="0"/>
              </a:rPr>
              <a:t>LOOP</a:t>
            </a:r>
          </a:p>
          <a:p>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FOREACH</a:t>
            </a:r>
            <a:r>
              <a:rPr lang="en-US" sz="2000" b="0" dirty="0" smtClean="0">
                <a:latin typeface="Consolas" panose="020B0609020204030204" pitchFamily="49" charset="0"/>
                <a:cs typeface="Consolas" panose="020B0609020204030204" pitchFamily="49" charset="0"/>
              </a:rPr>
              <a:t> link from </a:t>
            </a:r>
            <a:r>
              <a:rPr lang="en-US" sz="2000" b="0" dirty="0" err="1" smtClean="0">
                <a:latin typeface="Consolas" panose="020B0609020204030204" pitchFamily="49" charset="0"/>
                <a:cs typeface="Consolas" panose="020B0609020204030204" pitchFamily="49" charset="0"/>
              </a:rPr>
              <a:t>i</a:t>
            </a:r>
            <a:r>
              <a:rPr lang="en-US" sz="2000" b="0" dirty="0" smtClean="0">
                <a:latin typeface="Consolas" panose="020B0609020204030204" pitchFamily="49" charset="0"/>
                <a:cs typeface="Consolas" panose="020B0609020204030204" pitchFamily="49" charset="0"/>
              </a:rPr>
              <a:t> to j</a:t>
            </a:r>
          </a:p>
          <a:p>
            <a:r>
              <a:rPr lang="en-US" sz="2000" b="0" dirty="0" smtClean="0">
                <a:latin typeface="Consolas" panose="020B0609020204030204" pitchFamily="49" charset="0"/>
                <a:cs typeface="Consolas" panose="020B0609020204030204" pitchFamily="49" charset="0"/>
              </a:rPr>
              <a:t>    </a:t>
            </a:r>
            <a:r>
              <a:rPr lang="en-US" sz="2000" dirty="0" smtClean="0">
                <a:solidFill>
                  <a:srgbClr val="C00000"/>
                </a:solidFill>
                <a:latin typeface="Consolas" panose="020B0609020204030204" pitchFamily="49" charset="0"/>
                <a:cs typeface="Consolas" panose="020B0609020204030204" pitchFamily="49" charset="0"/>
              </a:rPr>
              <a:t>read</a:t>
            </a:r>
            <a:r>
              <a:rPr lang="en-US" sz="2000" b="0" dirty="0" smtClean="0">
                <a:latin typeface="Consolas" panose="020B0609020204030204" pitchFamily="49" charset="0"/>
                <a:cs typeface="Consolas" panose="020B0609020204030204" pitchFamily="49" charset="0"/>
              </a:rPr>
              <a:t> Rank(</a:t>
            </a:r>
            <a:r>
              <a:rPr lang="en-US" sz="2000" b="0" dirty="0" err="1" smtClean="0">
                <a:latin typeface="Consolas" panose="020B0609020204030204" pitchFamily="49" charset="0"/>
                <a:cs typeface="Consolas" panose="020B0609020204030204" pitchFamily="49" charset="0"/>
              </a:rPr>
              <a:t>i</a:t>
            </a:r>
            <a:r>
              <a:rPr lang="en-US" sz="2000" b="0" dirty="0" smtClean="0">
                <a:latin typeface="Consolas" panose="020B0609020204030204" pitchFamily="49" charset="0"/>
                <a:cs typeface="Consolas" panose="020B0609020204030204" pitchFamily="49" charset="0"/>
              </a:rPr>
              <a:t>)</a:t>
            </a:r>
          </a:p>
          <a:p>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   Rank(j) </a:t>
            </a:r>
            <a:r>
              <a:rPr lang="en-US" sz="2000" dirty="0">
                <a:solidFill>
                  <a:srgbClr val="C00000"/>
                </a:solidFill>
                <a:latin typeface="Consolas" panose="020B0609020204030204" pitchFamily="49" charset="0"/>
                <a:cs typeface="Consolas" panose="020B0609020204030204" pitchFamily="49" charset="0"/>
              </a:rPr>
              <a:t>+=</a:t>
            </a:r>
            <a:r>
              <a:rPr lang="en-US" sz="2000" b="0" dirty="0">
                <a:latin typeface="Consolas" panose="020B0609020204030204" pitchFamily="49" charset="0"/>
                <a:cs typeface="Consolas" panose="020B0609020204030204" pitchFamily="49" charset="0"/>
              </a:rPr>
              <a:t> change of </a:t>
            </a:r>
            <a:r>
              <a:rPr lang="en-US" sz="2000" b="0" dirty="0" smtClean="0">
                <a:latin typeface="Consolas" panose="020B0609020204030204" pitchFamily="49" charset="0"/>
                <a:cs typeface="Consolas" panose="020B0609020204030204" pitchFamily="49" charset="0"/>
              </a:rPr>
              <a:t>Rank(</a:t>
            </a:r>
            <a:r>
              <a:rPr lang="en-US" sz="2000" b="0" dirty="0" err="1" smtClean="0">
                <a:latin typeface="Consolas" panose="020B0609020204030204" pitchFamily="49" charset="0"/>
                <a:cs typeface="Consolas" panose="020B0609020204030204" pitchFamily="49" charset="0"/>
              </a:rPr>
              <a:t>i</a:t>
            </a:r>
            <a:r>
              <a:rPr lang="en-US" sz="2000" b="0" dirty="0" smtClean="0">
                <a:latin typeface="Consolas" panose="020B0609020204030204" pitchFamily="49" charset="0"/>
                <a:cs typeface="Consolas" panose="020B0609020204030204" pitchFamily="49" charset="0"/>
              </a:rPr>
              <a:t>)</a:t>
            </a:r>
          </a:p>
          <a:p>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ENDFOREACH</a:t>
            </a:r>
          </a:p>
          <a:p>
            <a:r>
              <a:rPr lang="en-US" sz="2000" dirty="0">
                <a:latin typeface="Consolas" panose="020B0609020204030204" pitchFamily="49" charset="0"/>
                <a:cs typeface="Consolas" panose="020B0609020204030204" pitchFamily="49" charset="0"/>
              </a:rPr>
              <a:t>WHILE NOT CONVERGE</a:t>
            </a:r>
          </a:p>
        </p:txBody>
      </p:sp>
    </p:spTree>
    <p:extLst>
      <p:ext uri="{BB962C8B-B14F-4D97-AF65-F5344CB8AC3E}">
        <p14:creationId xmlns:p14="http://schemas.microsoft.com/office/powerpoint/2010/main" val="49859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01" name="Rectangle 2"/>
          <p:cNvSpPr>
            <a:spLocks noGrp="1" noChangeArrowheads="1"/>
          </p:cNvSpPr>
          <p:nvPr>
            <p:ph type="title"/>
          </p:nvPr>
        </p:nvSpPr>
        <p:spPr/>
        <p:txBody>
          <a:bodyPr/>
          <a:lstStyle/>
          <a:p>
            <a:pPr eaLnBrk="1" hangingPunct="1"/>
            <a:r>
              <a:rPr lang="en-US" altLang="en-US" smtClean="0"/>
              <a:t>Example: PageRank</a:t>
            </a:r>
            <a:endParaRPr lang="en-US" altLang="en-US" dirty="0" smtClean="0"/>
          </a:p>
        </p:txBody>
      </p:sp>
      <p:sp>
        <p:nvSpPr>
          <p:cNvPr id="409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dirty="0" smtClean="0">
                <a:latin typeface="Helvetica" panose="020B0604020202020204" pitchFamily="34" charset="0"/>
              </a:rPr>
              <a:t>   Henggang Cui  © </a:t>
            </a:r>
            <a:fld id="{993CD4F8-D8DA-44E9-835C-9BC11B72ABB8}" type="datetime6">
              <a:rPr lang="en-US" altLang="en-US" sz="900" b="0" smtClean="0">
                <a:latin typeface="Helvetica" panose="020B0604020202020204" pitchFamily="34" charset="0"/>
              </a:rPr>
              <a:pPr/>
              <a:t>November 14</a:t>
            </a:fld>
            <a:endParaRPr lang="en-US" altLang="en-US" sz="900" b="0" dirty="0">
              <a:latin typeface="Helvetica" panose="020B0604020202020204" pitchFamily="34" charset="0"/>
            </a:endParaRPr>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smtClean="0">
                <a:latin typeface="Helvetica" panose="020B0604020202020204" pitchFamily="34" charset="0"/>
              </a:rPr>
              <a:t>http://www.pdl.cmu.edu/</a:t>
            </a:r>
            <a:endParaRPr lang="en-US" altLang="en-US" sz="1600" b="0">
              <a:latin typeface="Times New Roman" panose="02020603050405020304" pitchFamily="18" charset="0"/>
            </a:endParaRP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fld id="{61E7FBE6-0584-4E6E-A16C-53C9E92B3478}" type="slidenum">
              <a:rPr lang="en-US" altLang="en-US" sz="900" b="0" smtClean="0"/>
              <a:pPr/>
              <a:t>7</a:t>
            </a:fld>
            <a:endParaRPr lang="en-US" altLang="en-US" sz="1600" b="0"/>
          </a:p>
        </p:txBody>
      </p:sp>
      <p:sp>
        <p:nvSpPr>
          <p:cNvPr id="15" name="椭圆 3"/>
          <p:cNvSpPr/>
          <p:nvPr/>
        </p:nvSpPr>
        <p:spPr>
          <a:xfrm>
            <a:off x="1259833" y="2531892"/>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6" name="椭圆 5"/>
          <p:cNvSpPr/>
          <p:nvPr/>
        </p:nvSpPr>
        <p:spPr>
          <a:xfrm>
            <a:off x="1259833" y="4726216"/>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7" name="椭圆 6"/>
          <p:cNvSpPr/>
          <p:nvPr/>
        </p:nvSpPr>
        <p:spPr>
          <a:xfrm>
            <a:off x="3430848" y="3588418"/>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cxnSp>
        <p:nvCxnSpPr>
          <p:cNvPr id="18" name="直接箭头连接符 8"/>
          <p:cNvCxnSpPr/>
          <p:nvPr/>
        </p:nvCxnSpPr>
        <p:spPr>
          <a:xfrm>
            <a:off x="1677336" y="3235444"/>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0"/>
          <p:cNvCxnSpPr/>
          <p:nvPr/>
        </p:nvCxnSpPr>
        <p:spPr>
          <a:xfrm>
            <a:off x="1510335" y="3182062"/>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55785" y="2044264"/>
            <a:ext cx="2324219" cy="457654"/>
          </a:xfrm>
          <a:prstGeom prst="rect">
            <a:avLst/>
          </a:prstGeom>
          <a:noFill/>
        </p:spPr>
        <p:txBody>
          <a:bodyPr wrap="square" rtlCol="0">
            <a:spAutoFit/>
          </a:bodyPr>
          <a:lstStyle/>
          <a:p>
            <a:r>
              <a:rPr lang="en-US" altLang="zh-CN" sz="1800" dirty="0" smtClean="0"/>
              <a:t>Page-0</a:t>
            </a:r>
            <a:endParaRPr lang="zh-CN" altLang="en-US" sz="1800" dirty="0"/>
          </a:p>
        </p:txBody>
      </p:sp>
      <p:sp>
        <p:nvSpPr>
          <p:cNvPr id="21" name="TextBox 20"/>
          <p:cNvSpPr txBox="1"/>
          <p:nvPr/>
        </p:nvSpPr>
        <p:spPr>
          <a:xfrm>
            <a:off x="1099782" y="5457658"/>
            <a:ext cx="2226816" cy="457654"/>
          </a:xfrm>
          <a:prstGeom prst="rect">
            <a:avLst/>
          </a:prstGeom>
          <a:noFill/>
        </p:spPr>
        <p:txBody>
          <a:bodyPr wrap="square" rtlCol="0">
            <a:spAutoFit/>
          </a:bodyPr>
          <a:lstStyle/>
          <a:p>
            <a:r>
              <a:rPr lang="en-US" altLang="zh-CN" sz="1800" dirty="0" smtClean="0"/>
              <a:t>Page-1</a:t>
            </a:r>
            <a:endParaRPr lang="zh-CN" altLang="en-US" sz="1800" dirty="0"/>
          </a:p>
        </p:txBody>
      </p:sp>
      <p:sp>
        <p:nvSpPr>
          <p:cNvPr id="22" name="TextBox 21"/>
          <p:cNvSpPr txBox="1"/>
          <p:nvPr/>
        </p:nvSpPr>
        <p:spPr>
          <a:xfrm>
            <a:off x="3514346" y="4319858"/>
            <a:ext cx="1169009" cy="457654"/>
          </a:xfrm>
          <a:prstGeom prst="rect">
            <a:avLst/>
          </a:prstGeom>
          <a:noFill/>
        </p:spPr>
        <p:txBody>
          <a:bodyPr wrap="square" rtlCol="0">
            <a:spAutoFit/>
          </a:bodyPr>
          <a:lstStyle/>
          <a:p>
            <a:r>
              <a:rPr lang="en-US" altLang="zh-CN" sz="1800" dirty="0" smtClean="0"/>
              <a:t>Page-2</a:t>
            </a:r>
          </a:p>
        </p:txBody>
      </p:sp>
      <p:cxnSp>
        <p:nvCxnSpPr>
          <p:cNvPr id="23" name="直接箭头连接符 14"/>
          <p:cNvCxnSpPr/>
          <p:nvPr/>
        </p:nvCxnSpPr>
        <p:spPr>
          <a:xfrm flipV="1">
            <a:off x="2011338" y="4076046"/>
            <a:ext cx="1419510" cy="89398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16"/>
          <p:cNvCxnSpPr/>
          <p:nvPr/>
        </p:nvCxnSpPr>
        <p:spPr>
          <a:xfrm flipH="1" flipV="1">
            <a:off x="1927838" y="3019519"/>
            <a:ext cx="1503010" cy="65017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654569" y="3612175"/>
            <a:ext cx="1137797" cy="369332"/>
          </a:xfrm>
          <a:prstGeom prst="rect">
            <a:avLst/>
          </a:prstGeom>
          <a:noFill/>
        </p:spPr>
        <p:txBody>
          <a:bodyPr wrap="square" rtlCol="0">
            <a:spAutoFit/>
          </a:bodyPr>
          <a:lstStyle/>
          <a:p>
            <a:r>
              <a:rPr lang="en-US" altLang="zh-CN" sz="1800" dirty="0" smtClean="0"/>
              <a:t>Link-2</a:t>
            </a:r>
            <a:endParaRPr lang="zh-CN" altLang="en-US" sz="1800" dirty="0"/>
          </a:p>
        </p:txBody>
      </p:sp>
      <p:sp>
        <p:nvSpPr>
          <p:cNvPr id="26" name="TextBox 25"/>
          <p:cNvSpPr txBox="1"/>
          <p:nvPr/>
        </p:nvSpPr>
        <p:spPr>
          <a:xfrm rot="16200000">
            <a:off x="1322571" y="3566297"/>
            <a:ext cx="1137797" cy="369332"/>
          </a:xfrm>
          <a:prstGeom prst="rect">
            <a:avLst/>
          </a:prstGeom>
          <a:noFill/>
        </p:spPr>
        <p:txBody>
          <a:bodyPr wrap="square" rtlCol="0">
            <a:spAutoFit/>
          </a:bodyPr>
          <a:lstStyle/>
          <a:p>
            <a:r>
              <a:rPr lang="en-US" altLang="zh-CN" sz="1800" dirty="0" smtClean="0"/>
              <a:t>Link-3</a:t>
            </a:r>
            <a:endParaRPr lang="zh-CN" altLang="en-US" sz="1800" dirty="0"/>
          </a:p>
        </p:txBody>
      </p:sp>
      <p:sp>
        <p:nvSpPr>
          <p:cNvPr id="27" name="TextBox 26"/>
          <p:cNvSpPr txBox="1"/>
          <p:nvPr/>
        </p:nvSpPr>
        <p:spPr>
          <a:xfrm rot="1373139">
            <a:off x="2215604" y="2923028"/>
            <a:ext cx="1169007" cy="369332"/>
          </a:xfrm>
          <a:prstGeom prst="rect">
            <a:avLst/>
          </a:prstGeom>
          <a:noFill/>
        </p:spPr>
        <p:txBody>
          <a:bodyPr wrap="square" rtlCol="0">
            <a:spAutoFit/>
          </a:bodyPr>
          <a:lstStyle/>
          <a:p>
            <a:r>
              <a:rPr lang="en-US" altLang="zh-CN" sz="1800" dirty="0" smtClean="0">
                <a:solidFill>
                  <a:srgbClr val="0070C0"/>
                </a:solidFill>
              </a:rPr>
              <a:t>Link-0</a:t>
            </a:r>
            <a:endParaRPr lang="zh-CN" altLang="en-US" sz="1800" dirty="0">
              <a:solidFill>
                <a:srgbClr val="0070C0"/>
              </a:solidFill>
            </a:endParaRPr>
          </a:p>
        </p:txBody>
      </p:sp>
      <p:sp>
        <p:nvSpPr>
          <p:cNvPr id="28" name="TextBox 27"/>
          <p:cNvSpPr txBox="1"/>
          <p:nvPr/>
        </p:nvSpPr>
        <p:spPr>
          <a:xfrm rot="19457410">
            <a:off x="2276929" y="4636487"/>
            <a:ext cx="1169007" cy="369332"/>
          </a:xfrm>
          <a:prstGeom prst="rect">
            <a:avLst/>
          </a:prstGeom>
          <a:noFill/>
        </p:spPr>
        <p:txBody>
          <a:bodyPr wrap="square" rtlCol="0">
            <a:spAutoFit/>
          </a:bodyPr>
          <a:lstStyle/>
          <a:p>
            <a:r>
              <a:rPr lang="en-US" altLang="zh-CN" sz="1800" dirty="0" smtClean="0">
                <a:solidFill>
                  <a:srgbClr val="00B050"/>
                </a:solidFill>
              </a:rPr>
              <a:t>Link-1</a:t>
            </a:r>
            <a:endParaRPr lang="zh-CN" altLang="en-US" sz="1800" dirty="0">
              <a:solidFill>
                <a:srgbClr val="00B050"/>
              </a:solidFill>
            </a:endParaRPr>
          </a:p>
        </p:txBody>
      </p:sp>
      <p:grpSp>
        <p:nvGrpSpPr>
          <p:cNvPr id="3" name="Group 2"/>
          <p:cNvGrpSpPr/>
          <p:nvPr/>
        </p:nvGrpSpPr>
        <p:grpSpPr>
          <a:xfrm>
            <a:off x="3055245" y="2847316"/>
            <a:ext cx="2080800" cy="1695332"/>
            <a:chOff x="5277943" y="2327052"/>
            <a:chExt cx="2080800" cy="1695332"/>
          </a:xfrm>
        </p:grpSpPr>
        <p:sp>
          <p:nvSpPr>
            <p:cNvPr id="10"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28"/>
            <p:cNvCxnSpPr>
              <a:stCxn id="10"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0646" y="2327052"/>
              <a:ext cx="1538097" cy="369332"/>
            </a:xfrm>
            <a:prstGeom prst="rect">
              <a:avLst/>
            </a:prstGeom>
            <a:noFill/>
          </p:spPr>
          <p:txBody>
            <a:bodyPr wrap="square" rtlCol="0">
              <a:spAutoFit/>
            </a:bodyPr>
            <a:lstStyle/>
            <a:p>
              <a:r>
                <a:rPr lang="en-US" altLang="zh-CN" sz="1800" dirty="0"/>
                <a:t>Worker-0</a:t>
              </a:r>
              <a:endParaRPr lang="zh-CN" altLang="en-US" sz="1800" dirty="0"/>
            </a:p>
          </p:txBody>
        </p:sp>
      </p:grpSp>
      <p:grpSp>
        <p:nvGrpSpPr>
          <p:cNvPr id="2" name="Group 1"/>
          <p:cNvGrpSpPr/>
          <p:nvPr/>
        </p:nvGrpSpPr>
        <p:grpSpPr>
          <a:xfrm>
            <a:off x="38129" y="4364191"/>
            <a:ext cx="1841258" cy="871776"/>
            <a:chOff x="2260827" y="3843927"/>
            <a:chExt cx="1841258" cy="871776"/>
          </a:xfrm>
        </p:grpSpPr>
        <p:sp>
          <p:nvSpPr>
            <p:cNvPr id="8" name="TextBox 7"/>
            <p:cNvSpPr txBox="1"/>
            <p:nvPr/>
          </p:nvSpPr>
          <p:spPr>
            <a:xfrm>
              <a:off x="2260827" y="4346371"/>
              <a:ext cx="1357195" cy="369332"/>
            </a:xfrm>
            <a:prstGeom prst="rect">
              <a:avLst/>
            </a:prstGeom>
            <a:noFill/>
          </p:spPr>
          <p:txBody>
            <a:bodyPr wrap="square" rtlCol="0">
              <a:spAutoFit/>
            </a:bodyPr>
            <a:lstStyle/>
            <a:p>
              <a:r>
                <a:rPr lang="en-US" altLang="zh-CN" sz="1800" dirty="0"/>
                <a:t>Worker-1</a:t>
              </a:r>
              <a:endParaRPr lang="zh-CN" altLang="en-US" sz="1800" dirty="0"/>
            </a:p>
          </p:txBody>
        </p:sp>
        <p:sp>
          <p:nvSpPr>
            <p:cNvPr id="13"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32"/>
            <p:cNvCxnSpPr>
              <a:endCxn id="8" idx="0"/>
            </p:cNvCxnSpPr>
            <p:nvPr/>
          </p:nvCxnSpPr>
          <p:spPr>
            <a:xfrm flipH="1">
              <a:off x="2939425" y="3933155"/>
              <a:ext cx="619957" cy="413216"/>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303145" y="1932990"/>
            <a:ext cx="3511013" cy="3170099"/>
          </a:xfrm>
          <a:prstGeom prst="rect">
            <a:avLst/>
          </a:prstGeom>
          <a:noFill/>
        </p:spPr>
        <p:txBody>
          <a:bodyPr wrap="square" rtlCol="0">
            <a:spAutoFit/>
          </a:bodyPr>
          <a:lstStyle/>
          <a:p>
            <a:r>
              <a:rPr lang="en-US" altLang="zh-CN" sz="2000" dirty="0"/>
              <a:t>Worker</a:t>
            </a:r>
            <a:r>
              <a:rPr lang="en-US" sz="2000" dirty="0" smtClean="0"/>
              <a:t>-0:</a:t>
            </a:r>
            <a:endParaRPr lang="en-US" sz="2000" b="0" dirty="0" smtClean="0"/>
          </a:p>
          <a:p>
            <a:r>
              <a:rPr lang="en-US" sz="2000" dirty="0" smtClean="0">
                <a:solidFill>
                  <a:srgbClr val="C00000"/>
                </a:solidFill>
                <a:latin typeface="Consolas" panose="020B0609020204030204" pitchFamily="49" charset="0"/>
                <a:cs typeface="Consolas" panose="020B0609020204030204" pitchFamily="49" charset="0"/>
              </a:rPr>
              <a:t>LOOP</a:t>
            </a:r>
          </a:p>
          <a:p>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 </a:t>
            </a:r>
            <a:r>
              <a:rPr lang="en-US" sz="2000" b="0" dirty="0" smtClean="0">
                <a:solidFill>
                  <a:srgbClr val="0070C0"/>
                </a:solidFill>
                <a:latin typeface="Consolas" panose="020B0609020204030204" pitchFamily="49" charset="0"/>
                <a:cs typeface="Consolas" panose="020B0609020204030204" pitchFamily="49" charset="0"/>
              </a:rPr>
              <a:t># Link-0</a:t>
            </a:r>
          </a:p>
          <a:p>
            <a:r>
              <a:rPr lang="en-US" sz="2000" b="0" dirty="0">
                <a:solidFill>
                  <a:srgbClr val="0070C0"/>
                </a:solidFill>
                <a:latin typeface="Consolas" panose="020B0609020204030204" pitchFamily="49" charset="0"/>
                <a:cs typeface="Consolas" panose="020B0609020204030204" pitchFamily="49" charset="0"/>
              </a:rPr>
              <a:t> </a:t>
            </a:r>
            <a:r>
              <a:rPr lang="en-US" sz="2000" b="0" dirty="0" smtClean="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READ</a:t>
            </a:r>
            <a:r>
              <a:rPr lang="en-US" sz="2000" b="0" dirty="0" smtClean="0">
                <a:solidFill>
                  <a:srgbClr val="0070C0"/>
                </a:solidFill>
                <a:latin typeface="Consolas" panose="020B0609020204030204" pitchFamily="49" charset="0"/>
                <a:cs typeface="Consolas" panose="020B0609020204030204" pitchFamily="49" charset="0"/>
              </a:rPr>
              <a:t> page[2].rank</a:t>
            </a:r>
          </a:p>
          <a:p>
            <a:r>
              <a:rPr lang="en-US" sz="2000" b="0" dirty="0" smtClean="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INC</a:t>
            </a:r>
            <a:r>
              <a:rPr lang="en-US" sz="2000" b="0" dirty="0" smtClean="0">
                <a:solidFill>
                  <a:srgbClr val="0070C0"/>
                </a:solidFill>
                <a:latin typeface="Consolas" panose="020B0609020204030204" pitchFamily="49" charset="0"/>
                <a:cs typeface="Consolas" panose="020B0609020204030204" pitchFamily="49" charset="0"/>
              </a:rPr>
              <a:t> page[0].rank</a:t>
            </a:r>
            <a:endParaRPr lang="en-US" sz="2000" b="0" dirty="0">
              <a:solidFill>
                <a:srgbClr val="0070C0"/>
              </a:solidFill>
              <a:latin typeface="Consolas" panose="020B0609020204030204" pitchFamily="49" charset="0"/>
              <a:cs typeface="Consolas" panose="020B0609020204030204" pitchFamily="49" charset="0"/>
            </a:endParaRPr>
          </a:p>
          <a:p>
            <a:r>
              <a:rPr lang="en-US" sz="2000" b="0" dirty="0" smtClean="0">
                <a:latin typeface="Consolas" panose="020B0609020204030204" pitchFamily="49" charset="0"/>
                <a:cs typeface="Consolas" panose="020B0609020204030204" pitchFamily="49" charset="0"/>
              </a:rPr>
              <a:t>  </a:t>
            </a:r>
            <a:r>
              <a:rPr lang="en-US" sz="2000" b="0" dirty="0" smtClean="0">
                <a:solidFill>
                  <a:srgbClr val="00B050"/>
                </a:solidFill>
                <a:latin typeface="Consolas" panose="020B0609020204030204" pitchFamily="49" charset="0"/>
                <a:cs typeface="Consolas" panose="020B0609020204030204" pitchFamily="49" charset="0"/>
              </a:rPr>
              <a:t># Link-1</a:t>
            </a:r>
            <a:endParaRPr lang="en-US" sz="2000" b="0" dirty="0">
              <a:solidFill>
                <a:srgbClr val="00B050"/>
              </a:solidFill>
              <a:latin typeface="Consolas" panose="020B0609020204030204" pitchFamily="49" charset="0"/>
              <a:cs typeface="Consolas" panose="020B0609020204030204" pitchFamily="49" charset="0"/>
            </a:endParaRPr>
          </a:p>
          <a:p>
            <a:r>
              <a:rPr lang="en-US" sz="2000" b="0" dirty="0">
                <a:solidFill>
                  <a:srgbClr val="00B05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READ</a:t>
            </a:r>
            <a:r>
              <a:rPr lang="en-US" sz="2000" b="0" dirty="0">
                <a:solidFill>
                  <a:srgbClr val="00B050"/>
                </a:solidFill>
                <a:latin typeface="Consolas" panose="020B0609020204030204" pitchFamily="49" charset="0"/>
                <a:cs typeface="Consolas" panose="020B0609020204030204" pitchFamily="49" charset="0"/>
              </a:rPr>
              <a:t> </a:t>
            </a:r>
            <a:r>
              <a:rPr lang="en-US" sz="2000" b="0" dirty="0" smtClean="0">
                <a:solidFill>
                  <a:srgbClr val="00B050"/>
                </a:solidFill>
                <a:latin typeface="Consolas" panose="020B0609020204030204" pitchFamily="49" charset="0"/>
                <a:cs typeface="Consolas" panose="020B0609020204030204" pitchFamily="49" charset="0"/>
              </a:rPr>
              <a:t>page[1].</a:t>
            </a:r>
            <a:r>
              <a:rPr lang="en-US" sz="2000" b="0" dirty="0">
                <a:solidFill>
                  <a:srgbClr val="00B050"/>
                </a:solidFill>
                <a:latin typeface="Consolas" panose="020B0609020204030204" pitchFamily="49" charset="0"/>
                <a:cs typeface="Consolas" panose="020B0609020204030204" pitchFamily="49" charset="0"/>
              </a:rPr>
              <a:t>rank</a:t>
            </a:r>
          </a:p>
          <a:p>
            <a:r>
              <a:rPr lang="en-US" sz="2000" b="0" dirty="0">
                <a:solidFill>
                  <a:srgbClr val="00B050"/>
                </a:solidFill>
                <a:latin typeface="Consolas" panose="020B0609020204030204" pitchFamily="49" charset="0"/>
                <a:cs typeface="Consolas" panose="020B0609020204030204" pitchFamily="49" charset="0"/>
              </a:rPr>
              <a:t>  </a:t>
            </a:r>
            <a:r>
              <a:rPr lang="en-US" sz="2000" dirty="0" smtClean="0">
                <a:solidFill>
                  <a:srgbClr val="00B050"/>
                </a:solidFill>
                <a:latin typeface="Consolas" panose="020B0609020204030204" pitchFamily="49" charset="0"/>
                <a:cs typeface="Consolas" panose="020B0609020204030204" pitchFamily="49" charset="0"/>
              </a:rPr>
              <a:t>INC</a:t>
            </a:r>
            <a:r>
              <a:rPr lang="en-US" sz="2000" b="0" dirty="0" smtClean="0">
                <a:solidFill>
                  <a:srgbClr val="00B050"/>
                </a:solidFill>
                <a:latin typeface="Consolas" panose="020B0609020204030204" pitchFamily="49" charset="0"/>
                <a:cs typeface="Consolas" panose="020B0609020204030204" pitchFamily="49" charset="0"/>
              </a:rPr>
              <a:t> page[2].rank</a:t>
            </a:r>
          </a:p>
          <a:p>
            <a:r>
              <a:rPr lang="en-US" sz="2000" b="0" dirty="0">
                <a:solidFill>
                  <a:srgbClr val="00B050"/>
                </a:solidFill>
                <a:latin typeface="Consolas" panose="020B0609020204030204" pitchFamily="49" charset="0"/>
                <a:cs typeface="Consolas" panose="020B0609020204030204" pitchFamily="49" charset="0"/>
              </a:rPr>
              <a:t> </a:t>
            </a:r>
            <a:r>
              <a:rPr lang="en-US" sz="2000" b="0" dirty="0" smtClean="0">
                <a:solidFill>
                  <a:srgbClr val="00B050"/>
                </a:solidFill>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CLOCK</a:t>
            </a:r>
            <a:endParaRPr lang="en-US" sz="2000" dirty="0">
              <a:latin typeface="Consolas" panose="020B0609020204030204" pitchFamily="49" charset="0"/>
              <a:cs typeface="Consolas" panose="020B0609020204030204" pitchFamily="49" charset="0"/>
            </a:endParaRPr>
          </a:p>
          <a:p>
            <a:r>
              <a:rPr lang="en-US" sz="2000" dirty="0" smtClean="0">
                <a:solidFill>
                  <a:srgbClr val="C00000"/>
                </a:solidFill>
                <a:latin typeface="Consolas" panose="020B0609020204030204" pitchFamily="49" charset="0"/>
                <a:cs typeface="Consolas" panose="020B0609020204030204" pitchFamily="49" charset="0"/>
              </a:rPr>
              <a:t>WHILE NOT CONVERGE</a:t>
            </a:r>
            <a:endParaRPr lang="en-US" sz="2000" dirty="0">
              <a:solidFill>
                <a:srgbClr val="C00000"/>
              </a:solidFill>
              <a:latin typeface="Consolas" panose="020B0609020204030204" pitchFamily="49" charset="0"/>
              <a:cs typeface="Consolas" panose="020B0609020204030204" pitchFamily="49" charset="0"/>
            </a:endParaRPr>
          </a:p>
        </p:txBody>
      </p:sp>
      <p:sp>
        <p:nvSpPr>
          <p:cNvPr id="34" name="TextBox 33"/>
          <p:cNvSpPr txBox="1"/>
          <p:nvPr/>
        </p:nvSpPr>
        <p:spPr>
          <a:xfrm>
            <a:off x="323729" y="1101498"/>
            <a:ext cx="8652320" cy="830997"/>
          </a:xfrm>
          <a:prstGeom prst="rect">
            <a:avLst/>
          </a:prstGeom>
          <a:noFill/>
        </p:spPr>
        <p:txBody>
          <a:bodyPr wrap="square" rtlCol="0">
            <a:spAutoFit/>
          </a:bodyPr>
          <a:lstStyle/>
          <a:p>
            <a:r>
              <a:rPr lang="en-US" sz="2400" dirty="0" smtClean="0"/>
              <a:t>Input data</a:t>
            </a:r>
            <a:r>
              <a:rPr lang="en-US" sz="2400" b="0" dirty="0" smtClean="0"/>
              <a:t>: a set of links, stored locally</a:t>
            </a:r>
          </a:p>
          <a:p>
            <a:r>
              <a:rPr lang="en-US" sz="2400" dirty="0" smtClean="0"/>
              <a:t>Parameter data</a:t>
            </a:r>
            <a:r>
              <a:rPr lang="en-US" sz="2400" b="0" dirty="0" smtClean="0"/>
              <a:t>: ranks of pages, stored in parameter server</a:t>
            </a:r>
          </a:p>
        </p:txBody>
      </p:sp>
      <p:sp>
        <p:nvSpPr>
          <p:cNvPr id="35" name="TextBox 34"/>
          <p:cNvSpPr txBox="1"/>
          <p:nvPr/>
        </p:nvSpPr>
        <p:spPr>
          <a:xfrm>
            <a:off x="3869704" y="5115071"/>
            <a:ext cx="4944454" cy="1200329"/>
          </a:xfrm>
          <a:prstGeom prst="rect">
            <a:avLst/>
          </a:prstGeom>
          <a:solidFill>
            <a:schemeClr val="accent5">
              <a:lumMod val="60000"/>
              <a:lumOff val="40000"/>
            </a:schemeClr>
          </a:solidFill>
          <a:ln>
            <a:solidFill>
              <a:srgbClr val="0070C0"/>
            </a:solidFill>
          </a:ln>
        </p:spPr>
        <p:txBody>
          <a:bodyPr wrap="square" rtlCol="0">
            <a:spAutoFit/>
          </a:bodyPr>
          <a:lstStyle/>
          <a:p>
            <a:pPr marL="342900" indent="-342900">
              <a:buFont typeface="Arial" panose="020B0604020202020204" pitchFamily="34" charset="0"/>
              <a:buChar char="•"/>
            </a:pPr>
            <a:r>
              <a:rPr lang="en-US" sz="2400" b="0" dirty="0"/>
              <a:t>Repeated operation sequence depends only on input </a:t>
            </a:r>
            <a:r>
              <a:rPr lang="en-US" sz="2400" b="0" dirty="0" smtClean="0"/>
              <a:t>data</a:t>
            </a:r>
          </a:p>
          <a:p>
            <a:pPr marL="800100" lvl="1" indent="-342900">
              <a:buFont typeface="Arial" panose="020B0604020202020204" pitchFamily="34" charset="0"/>
              <a:buChar char="•"/>
            </a:pPr>
            <a:r>
              <a:rPr lang="en-US" sz="2400" b="0" dirty="0" smtClean="0"/>
              <a:t>Does not depend on ranks</a:t>
            </a:r>
          </a:p>
        </p:txBody>
      </p:sp>
    </p:spTree>
    <p:extLst>
      <p:ext uri="{BB962C8B-B14F-4D97-AF65-F5344CB8AC3E}">
        <p14:creationId xmlns:p14="http://schemas.microsoft.com/office/powerpoint/2010/main" val="1396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Repeated </a:t>
            </a:r>
            <a:r>
              <a:rPr lang="en-US" dirty="0" smtClean="0"/>
              <a:t>operation sequences</a:t>
            </a:r>
            <a:endParaRPr lang="en-US" dirty="0"/>
          </a:p>
        </p:txBody>
      </p:sp>
      <p:sp>
        <p:nvSpPr>
          <p:cNvPr id="3" name="Content Placeholder 2"/>
          <p:cNvSpPr>
            <a:spLocks noGrp="1"/>
          </p:cNvSpPr>
          <p:nvPr>
            <p:ph idx="1"/>
          </p:nvPr>
        </p:nvSpPr>
        <p:spPr>
          <a:xfrm>
            <a:off x="685800" y="1104900"/>
            <a:ext cx="8097838" cy="4648200"/>
          </a:xfrm>
        </p:spPr>
        <p:txBody>
          <a:bodyPr/>
          <a:lstStyle/>
          <a:p>
            <a:r>
              <a:rPr lang="en-US" dirty="0"/>
              <a:t>Many examples of </a:t>
            </a:r>
            <a:r>
              <a:rPr lang="en-US" dirty="0" smtClean="0"/>
              <a:t>ML applications</a:t>
            </a:r>
          </a:p>
          <a:p>
            <a:pPr lvl="1"/>
            <a:r>
              <a:rPr lang="en-US" dirty="0" smtClean="0"/>
              <a:t>Including Topic Modeling and Collaborative Filtering</a:t>
            </a:r>
            <a:endParaRPr lang="en-US" dirty="0"/>
          </a:p>
          <a:p>
            <a:r>
              <a:rPr lang="en-US" dirty="0" smtClean="0"/>
              <a:t>Knowledge of repeated operation sequence </a:t>
            </a:r>
            <a:r>
              <a:rPr lang="en-US" dirty="0"/>
              <a:t>can </a:t>
            </a:r>
            <a:r>
              <a:rPr lang="en-US" dirty="0" smtClean="0"/>
              <a:t>be exploited </a:t>
            </a:r>
            <a:r>
              <a:rPr lang="en-US" dirty="0"/>
              <a:t>to improve </a:t>
            </a:r>
            <a:r>
              <a:rPr lang="en-US" dirty="0" smtClean="0"/>
              <a:t>efficiency</a:t>
            </a:r>
          </a:p>
          <a:p>
            <a:pPr lvl="1"/>
            <a:r>
              <a:rPr lang="en-US" dirty="0" smtClean="0"/>
              <a:t>50x speed up for PageRank</a:t>
            </a:r>
          </a:p>
          <a:p>
            <a:endParaRPr lang="en-US" dirty="0"/>
          </a:p>
          <a:p>
            <a:r>
              <a:rPr lang="en-US" dirty="0" smtClean="0"/>
              <a:t>Talk outline</a:t>
            </a:r>
          </a:p>
          <a:p>
            <a:pPr lvl="1"/>
            <a:r>
              <a:rPr lang="en-US" dirty="0"/>
              <a:t>Ways to obtain per-</a:t>
            </a:r>
            <a:r>
              <a:rPr lang="en-US" dirty="0" err="1"/>
              <a:t>iter</a:t>
            </a:r>
            <a:r>
              <a:rPr lang="en-US" dirty="0"/>
              <a:t> </a:t>
            </a:r>
            <a:r>
              <a:rPr lang="en-US" dirty="0" smtClean="0"/>
              <a:t>operation sequences</a:t>
            </a:r>
            <a:endParaRPr lang="en-US" dirty="0"/>
          </a:p>
          <a:p>
            <a:pPr lvl="1"/>
            <a:r>
              <a:rPr lang="en-US" dirty="0"/>
              <a:t>Optimizations with </a:t>
            </a:r>
            <a:r>
              <a:rPr lang="en-US" dirty="0" smtClean="0"/>
              <a:t>pre-knowledge of operations</a:t>
            </a:r>
            <a:endParaRPr lang="en-US" dirty="0"/>
          </a:p>
          <a:p>
            <a:pPr lvl="1"/>
            <a:r>
              <a:rPr lang="en-US" dirty="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8</a:t>
            </a:fld>
            <a:endParaRPr lang="en-US" altLang="en-US" sz="1600"/>
          </a:p>
        </p:txBody>
      </p:sp>
    </p:spTree>
    <p:extLst>
      <p:ext uri="{BB962C8B-B14F-4D97-AF65-F5344CB8AC3E}">
        <p14:creationId xmlns:p14="http://schemas.microsoft.com/office/powerpoint/2010/main" val="12010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 per-</a:t>
            </a:r>
            <a:r>
              <a:rPr lang="en-US" dirty="0" err="1"/>
              <a:t>iter</a:t>
            </a:r>
            <a:r>
              <a:rPr lang="en-US" dirty="0"/>
              <a:t> </a:t>
            </a:r>
            <a:r>
              <a:rPr lang="en-US" dirty="0" smtClean="0"/>
              <a:t>operation sequences</a:t>
            </a:r>
            <a:endParaRPr lang="en-US" dirty="0"/>
          </a:p>
        </p:txBody>
      </p:sp>
      <p:sp>
        <p:nvSpPr>
          <p:cNvPr id="3" name="Content Placeholder 2"/>
          <p:cNvSpPr>
            <a:spLocks noGrp="1"/>
          </p:cNvSpPr>
          <p:nvPr>
            <p:ph idx="1"/>
          </p:nvPr>
        </p:nvSpPr>
        <p:spPr/>
        <p:txBody>
          <a:bodyPr/>
          <a:lstStyle/>
          <a:p>
            <a:r>
              <a:rPr lang="en-US" dirty="0" smtClean="0"/>
              <a:t>Parameter </a:t>
            </a:r>
            <a:r>
              <a:rPr lang="en-US" dirty="0"/>
              <a:t>server </a:t>
            </a:r>
            <a:r>
              <a:rPr lang="en-US" dirty="0" smtClean="0"/>
              <a:t>operations</a:t>
            </a:r>
          </a:p>
          <a:p>
            <a:pPr lvl="1"/>
            <a:r>
              <a:rPr lang="en-US" sz="2000" dirty="0" smtClean="0"/>
              <a:t>READ</a:t>
            </a:r>
          </a:p>
          <a:p>
            <a:pPr lvl="1"/>
            <a:r>
              <a:rPr lang="en-US" sz="2000" dirty="0" smtClean="0"/>
              <a:t>INC</a:t>
            </a:r>
          </a:p>
          <a:p>
            <a:pPr lvl="1"/>
            <a:r>
              <a:rPr lang="en-US" sz="2000" dirty="0" smtClean="0"/>
              <a:t>CLOCK</a:t>
            </a:r>
          </a:p>
          <a:p>
            <a:pPr lvl="2"/>
            <a:r>
              <a:rPr lang="en-US" sz="2000" dirty="0" smtClean="0"/>
              <a:t>Can be thought of as barrier</a:t>
            </a:r>
          </a:p>
          <a:p>
            <a:endParaRPr lang="en-US" dirty="0" smtClean="0"/>
          </a:p>
          <a:p>
            <a:r>
              <a:rPr lang="en-US" dirty="0" smtClean="0"/>
              <a:t>Two ways of obtaining it</a:t>
            </a:r>
          </a:p>
          <a:p>
            <a:pPr lvl="1"/>
            <a:r>
              <a:rPr lang="en-US" dirty="0" smtClean="0"/>
              <a:t>Gather in the first iteration</a:t>
            </a:r>
          </a:p>
          <a:p>
            <a:pPr lvl="1"/>
            <a:r>
              <a:rPr lang="en-US" dirty="0" smtClean="0"/>
              <a:t>Gather in a </a:t>
            </a:r>
            <a:r>
              <a:rPr lang="en-US" i="1" dirty="0" smtClean="0"/>
              <a:t>“virtual iteration”</a:t>
            </a:r>
            <a:endParaRPr lang="en-US" i="1"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November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9</a:t>
            </a:fld>
            <a:endParaRPr lang="en-US" altLang="en-US" sz="1600"/>
          </a:p>
        </p:txBody>
      </p:sp>
      <p:sp>
        <p:nvSpPr>
          <p:cNvPr id="7" name="TextBox 6"/>
          <p:cNvSpPr txBox="1"/>
          <p:nvPr/>
        </p:nvSpPr>
        <p:spPr>
          <a:xfrm>
            <a:off x="5867668" y="2010832"/>
            <a:ext cx="3511013" cy="2246769"/>
          </a:xfrm>
          <a:prstGeom prst="rect">
            <a:avLst/>
          </a:prstGeom>
          <a:noFill/>
        </p:spPr>
        <p:txBody>
          <a:bodyPr wrap="square" rtlCol="0">
            <a:spAutoFit/>
          </a:bodyPr>
          <a:lstStyle/>
          <a:p>
            <a:r>
              <a:rPr lang="en-US" sz="2000" b="0" dirty="0" smtClean="0">
                <a:latin typeface="Consolas" panose="020B0609020204030204" pitchFamily="49" charset="0"/>
                <a:cs typeface="Consolas" panose="020B0609020204030204" pitchFamily="49" charset="0"/>
              </a:rPr>
              <a:t>LOOP</a:t>
            </a:r>
          </a:p>
          <a:p>
            <a:r>
              <a:rPr lang="en-US" sz="2000" dirty="0" smtClean="0">
                <a:latin typeface="Consolas" panose="020B0609020204030204" pitchFamily="49" charset="0"/>
                <a:cs typeface="Consolas" panose="020B0609020204030204" pitchFamily="49" charset="0"/>
              </a:rPr>
              <a:t>  READ</a:t>
            </a:r>
            <a:r>
              <a:rPr lang="en-US" sz="2000" b="0" dirty="0" smtClean="0">
                <a:latin typeface="Consolas" panose="020B0609020204030204" pitchFamily="49" charset="0"/>
                <a:cs typeface="Consolas" panose="020B0609020204030204" pitchFamily="49" charset="0"/>
              </a:rPr>
              <a:t> page[2].rank</a:t>
            </a:r>
          </a:p>
          <a:p>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INC</a:t>
            </a:r>
            <a:r>
              <a:rPr lang="en-US" sz="2000" b="0" dirty="0" smtClean="0">
                <a:latin typeface="Consolas" panose="020B0609020204030204" pitchFamily="49" charset="0"/>
                <a:cs typeface="Consolas" panose="020B0609020204030204" pitchFamily="49" charset="0"/>
              </a:rPr>
              <a:t> page[0].rank</a:t>
            </a:r>
          </a:p>
          <a:p>
            <a:r>
              <a:rPr lang="en-US" sz="2000" dirty="0" smtClean="0">
                <a:latin typeface="Consolas" panose="020B0609020204030204" pitchFamily="49" charset="0"/>
                <a:cs typeface="Consolas" panose="020B0609020204030204" pitchFamily="49" charset="0"/>
              </a:rPr>
              <a:t>  READ</a:t>
            </a:r>
            <a:r>
              <a:rPr lang="en-US" sz="2000" b="0" dirty="0" smtClean="0">
                <a:latin typeface="Consolas" panose="020B0609020204030204" pitchFamily="49" charset="0"/>
                <a:cs typeface="Consolas" panose="020B0609020204030204" pitchFamily="49" charset="0"/>
              </a:rPr>
              <a:t> page[1].</a:t>
            </a:r>
            <a:r>
              <a:rPr lang="en-US" sz="2000" b="0" dirty="0">
                <a:latin typeface="Consolas" panose="020B0609020204030204" pitchFamily="49" charset="0"/>
                <a:cs typeface="Consolas" panose="020B0609020204030204" pitchFamily="49" charset="0"/>
              </a:rPr>
              <a:t>rank</a:t>
            </a:r>
          </a:p>
          <a:p>
            <a:r>
              <a:rPr lang="en-US" sz="2000" b="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INC</a:t>
            </a:r>
            <a:r>
              <a:rPr lang="en-US" sz="2000" b="0" dirty="0" smtClean="0">
                <a:latin typeface="Consolas" panose="020B0609020204030204" pitchFamily="49" charset="0"/>
                <a:cs typeface="Consolas" panose="020B0609020204030204" pitchFamily="49" charset="0"/>
              </a:rPr>
              <a:t> page[2].rank</a:t>
            </a:r>
          </a:p>
          <a:p>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CLOCK</a:t>
            </a:r>
            <a:endParaRPr lang="en-US" sz="2000" dirty="0">
              <a:latin typeface="Consolas" panose="020B0609020204030204" pitchFamily="49" charset="0"/>
              <a:cs typeface="Consolas" panose="020B0609020204030204" pitchFamily="49" charset="0"/>
            </a:endParaRPr>
          </a:p>
          <a:p>
            <a:r>
              <a:rPr lang="en-US" sz="2000" b="0" dirty="0" smtClean="0">
                <a:latin typeface="Consolas" panose="020B0609020204030204" pitchFamily="49" charset="0"/>
                <a:cs typeface="Consolas" panose="020B0609020204030204" pitchFamily="49" charset="0"/>
              </a:rPr>
              <a:t>WHILE NOT CONVERGE</a:t>
            </a:r>
            <a:endParaRPr lang="en-US"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00301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5656</TotalTime>
  <Words>4981</Words>
  <Application>Microsoft Office PowerPoint</Application>
  <PresentationFormat>On-screen Show (4:3)</PresentationFormat>
  <Paragraphs>540</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宋体</vt:lpstr>
      <vt:lpstr>Arial</vt:lpstr>
      <vt:lpstr>Consolas</vt:lpstr>
      <vt:lpstr>Helvetica</vt:lpstr>
      <vt:lpstr>Times New Roman</vt:lpstr>
      <vt:lpstr>Default Design</vt:lpstr>
      <vt:lpstr>Exploiting iterative-ness for parallel ML computations</vt:lpstr>
      <vt:lpstr>One slide overview</vt:lpstr>
      <vt:lpstr>Parallel machine learning</vt:lpstr>
      <vt:lpstr>Parallel machine learning</vt:lpstr>
      <vt:lpstr>Parallel machine learning</vt:lpstr>
      <vt:lpstr>Example: PageRank</vt:lpstr>
      <vt:lpstr>Example: PageRank</vt:lpstr>
      <vt:lpstr>Repeated operation sequences</vt:lpstr>
      <vt:lpstr>Obtain per-iter operation sequences</vt:lpstr>
      <vt:lpstr>Gather in the first iteration</vt:lpstr>
      <vt:lpstr>Gather in the first iteration</vt:lpstr>
      <vt:lpstr>Gather in a virtual iteration</vt:lpstr>
      <vt:lpstr>Gather in a virtual iteration</vt:lpstr>
      <vt:lpstr>Optimizations on informed access</vt:lpstr>
      <vt:lpstr>IterStore architecture</vt:lpstr>
      <vt:lpstr>IterStore architecture</vt:lpstr>
      <vt:lpstr>IterStore architecture</vt:lpstr>
      <vt:lpstr>IterStore architecture</vt:lpstr>
      <vt:lpstr>IterStore architecture</vt:lpstr>
      <vt:lpstr>1: Parameter data placement</vt:lpstr>
      <vt:lpstr>2: Prefetching</vt:lpstr>
      <vt:lpstr>3: Static cache policies</vt:lpstr>
      <vt:lpstr>4: Static data structures</vt:lpstr>
      <vt:lpstr>5: NUMA memory management</vt:lpstr>
      <vt:lpstr>Experiment setup</vt:lpstr>
      <vt:lpstr>Overall performance: PR, 5 iters</vt:lpstr>
      <vt:lpstr>Overall performance: PR, 5 iters</vt:lpstr>
      <vt:lpstr>Overall performance: PR, 5 iters</vt:lpstr>
      <vt:lpstr>Overall performance: PR, 5 iters</vt:lpstr>
      <vt:lpstr>Overall performance: CF, 5 iters</vt:lpstr>
      <vt:lpstr>Overall performance: CF, 100 iters</vt:lpstr>
      <vt:lpstr>Sensitivity to information accuracy</vt:lpstr>
      <vt:lpstr>Sensitivity to information accuracy</vt:lpstr>
      <vt:lpstr>Sensitivity to information accuracy</vt:lpstr>
      <vt:lpstr>Conclusion</vt:lpstr>
      <vt:lpstr>References</vt:lpstr>
      <vt:lpstr>Backup Slides</vt:lpstr>
      <vt:lpstr>Optimization break down</vt:lpstr>
      <vt:lpstr>Optimization break down</vt:lpstr>
    </vt:vector>
  </TitlesOfParts>
  <Company>Parallel Data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Cui, Henggang</cp:lastModifiedBy>
  <cp:revision>915</cp:revision>
  <dcterms:created xsi:type="dcterms:W3CDTF">1999-10-15T19:11:16Z</dcterms:created>
  <dcterms:modified xsi:type="dcterms:W3CDTF">2014-11-03T17:39:33Z</dcterms:modified>
</cp:coreProperties>
</file>