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67" r:id="rId3"/>
    <p:sldId id="366" r:id="rId4"/>
    <p:sldId id="297" r:id="rId5"/>
    <p:sldId id="301" r:id="rId6"/>
    <p:sldId id="373" r:id="rId7"/>
    <p:sldId id="372" r:id="rId8"/>
    <p:sldId id="368" r:id="rId9"/>
    <p:sldId id="374" r:id="rId10"/>
    <p:sldId id="369" r:id="rId11"/>
    <p:sldId id="370" r:id="rId12"/>
    <p:sldId id="371" r:id="rId13"/>
  </p:sldIdLst>
  <p:sldSz cx="9144000" cy="6858000" type="screen4x3"/>
  <p:notesSz cx="7010400" cy="92964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003399"/>
    <a:srgbClr val="9A523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59194" autoAdjust="0"/>
  </p:normalViewPr>
  <p:slideViewPr>
    <p:cSldViewPr snapToGrid="0">
      <p:cViewPr>
        <p:scale>
          <a:sx n="50" d="100"/>
          <a:sy n="50" d="100"/>
        </p:scale>
        <p:origin x="-18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7" d="100"/>
          <a:sy n="57" d="100"/>
        </p:scale>
        <p:origin x="-2604" y="-7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62F2DAC2-A7A3-45CA-A8C8-595703B92277}" type="datetimeFigureOut">
              <a:rPr lang="zh-CN" altLang="en-US" smtClean="0"/>
              <a:pPr/>
              <a:t>2013/12/1</a:t>
            </a:fld>
            <a:endParaRPr lang="zh-CN" altLang="en-US"/>
          </a:p>
        </p:txBody>
      </p:sp>
      <p:sp>
        <p:nvSpPr>
          <p:cNvPr id="4" name="页脚占位符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5BD2C3-DE39-44D3-BC7F-25948C11482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endParaRPr lang="zh-CN" altLang="zh-CN"/>
          </a:p>
        </p:txBody>
      </p:sp>
      <p:sp>
        <p:nvSpPr>
          <p:cNvPr id="6147" name="Rectangle 3"/>
          <p:cNvSpPr>
            <a:spLocks noGrp="1" noChangeArrowheads="1"/>
          </p:cNvSpPr>
          <p:nvPr>
            <p:ph type="dt" idx="1"/>
          </p:nvPr>
        </p:nvSpPr>
        <p:spPr bwMode="auto">
          <a:xfrm>
            <a:off x="3972561"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endParaRPr lang="zh-CN" altLang="zh-CN"/>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4721" y="4415790"/>
            <a:ext cx="514096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581"/>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endParaRPr lang="zh-CN" altLang="zh-CN"/>
          </a:p>
        </p:txBody>
      </p:sp>
      <p:sp>
        <p:nvSpPr>
          <p:cNvPr id="6151" name="Rectangle 7"/>
          <p:cNvSpPr>
            <a:spLocks noGrp="1" noChangeArrowheads="1"/>
          </p:cNvSpPr>
          <p:nvPr>
            <p:ph type="sldNum" sz="quarter" idx="5"/>
          </p:nvPr>
        </p:nvSpPr>
        <p:spPr bwMode="auto">
          <a:xfrm>
            <a:off x="3972561" y="8831581"/>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fld id="{89FE48F6-A58A-474B-A658-F0ADC123992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I’m Cui from Carnegie Mellon. In</a:t>
            </a:r>
            <a:r>
              <a:rPr lang="en-US" altLang="zh-CN" baseline="0" dirty="0" smtClean="0"/>
              <a:t> this talk I'm going to show you how we can </a:t>
            </a:r>
            <a:r>
              <a:rPr lang="en-US" altLang="zh-CN" sz="1200" b="0" i="0" kern="1200" baseline="0" dirty="0" smtClean="0">
                <a:solidFill>
                  <a:schemeClr val="tx1"/>
                </a:solidFill>
                <a:latin typeface="Times New Roman" pitchFamily="18" charset="0"/>
                <a:ea typeface="+mn-ea"/>
                <a:cs typeface="+mn-cs"/>
              </a:rPr>
              <a:t>address straggler problems and speed up big data analytics by exploiting data staleness.</a:t>
            </a:r>
          </a:p>
          <a:p>
            <a:endParaRPr lang="en-US" altLang="zh-CN" sz="1200" b="0" i="0" kern="1200" baseline="0" dirty="0" smtClean="0">
              <a:solidFill>
                <a:schemeClr val="tx1"/>
              </a:solidFill>
              <a:latin typeface="Times New Roman" pitchFamily="18" charset="0"/>
              <a:ea typeface="+mn-ea"/>
              <a:cs typeface="+mn-cs"/>
            </a:endParaRP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our initial result.</a:t>
            </a:r>
            <a:r>
              <a:rPr lang="en-US" altLang="zh-CN" baseline="0" dirty="0" smtClean="0"/>
              <a:t> We show three SSP configurations here, slack 0, slack 1, and slack 3. A slack of zero is essentially BSP, and more slack means more data staleness. And we compare the time it takes for each of them to reach the same degree of convergence and the time is divided as computation time (the blue bars) and synchronization time (the red bars). The result shows that when we have more data staleness, the program spends less time on synchronization. But the computation time increases, because the program has to finish more iterations to reach the same degree of convergence due to the increased data </a:t>
            </a:r>
            <a:r>
              <a:rPr lang="en-US" altLang="zh-CN" b="0" baseline="0" dirty="0" smtClean="0"/>
              <a:t>staleness</a:t>
            </a:r>
            <a:r>
              <a:rPr lang="en-US" altLang="zh-CN" baseline="0" dirty="0" smtClean="0"/>
              <a:t>. Combining these two factors, allowing some staleness can speed up the convergence.  </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baseline="0" dirty="0" smtClean="0">
                <a:solidFill>
                  <a:schemeClr val="tx1"/>
                </a:solidFill>
                <a:latin typeface="Times New Roman" pitchFamily="18" charset="0"/>
                <a:ea typeface="+mn-ea"/>
                <a:cs typeface="+mn-cs"/>
              </a:rPr>
              <a:t>So there’s a tradeoff here. By allowing more data staleness, we make iterations run faster, but the program also needs more iterations to converge. And a sweet spot balances the two factors and give us the fastest convergence, and a nonzero slack is almost always the best choice.</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12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Big data analytics is cool.</a:t>
            </a:r>
          </a:p>
          <a:p>
            <a:endParaRPr lang="en-US" altLang="zh-CN" baseline="0" dirty="0" smtClean="0"/>
          </a:p>
          <a:p>
            <a:r>
              <a:rPr lang="en-US" altLang="zh-CN" baseline="0" dirty="0" smtClean="0"/>
              <a:t>Suppose we have some huge input data and we want to fit them into a model by solving the parameters. The input data is usually partitioned among multiple threads. Each thread iterates over its own partition of the data, makes adjustment to the model parameters, which are shared, and then start over for another iteration, until the model converges.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make it work, the threads should have some ways of synchronizing with each other.</a:t>
            </a:r>
          </a:p>
          <a:p>
            <a:endParaRPr lang="en-US" altLang="zh-CN" baseline="0" dirty="0" smtClean="0"/>
          </a:p>
          <a:p>
            <a:r>
              <a:rPr lang="en-US" altLang="zh-CN" baseline="0" dirty="0" err="1" smtClean="0"/>
              <a:t>LazyTable</a:t>
            </a:r>
            <a:r>
              <a:rPr lang="en-US" altLang="zh-CN" baseline="0" dirty="0" smtClean="0"/>
              <a:t> is a parameter server that manages the globally shared states using our new model for synchronization.</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common way of doing that is</a:t>
            </a:r>
            <a:r>
              <a:rPr lang="en-US" altLang="zh-CN" baseline="0" dirty="0" smtClean="0"/>
              <a:t> bulk synchronous parallel, or BSP. </a:t>
            </a:r>
          </a:p>
          <a:p>
            <a:endParaRPr lang="en-US" altLang="zh-CN" baseline="0" dirty="0" smtClean="0"/>
          </a:p>
          <a:p>
            <a:r>
              <a:rPr lang="en-US" altLang="zh-CN" baseline="0" dirty="0" smtClean="0"/>
              <a:t>In BSP, we place a barrier at the end of each iteration. When a thread reaches the barrier, it propagates its updates, waits for other threads, and finally they proceed together to the next iteration. </a:t>
            </a:r>
          </a:p>
          <a:p>
            <a:endParaRPr lang="en-US" altLang="zh-CN" baseline="0" dirty="0" smtClean="0"/>
          </a:p>
          <a:p>
            <a:r>
              <a:rPr lang="en-US" altLang="zh-CN" baseline="0" dirty="0" smtClean="0"/>
              <a:t>Straggler is a big problem of BSP. The barrier causes the threads to wait, so any transient slowdown of one thread will slow down the entire computation. Moreover, when the applications can tolerate stale data, we might want to explicitly reduce the amount of synchronization by allowing more data staleness.</a:t>
            </a:r>
          </a:p>
          <a:p>
            <a:endParaRPr lang="en-US" altLang="zh-CN"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As a result,</a:t>
            </a:r>
            <a:r>
              <a:rPr lang="en-US" altLang="zh-CN" baseline="0" dirty="0" smtClean="0"/>
              <a:t> we’ve proposed a new parallel model, called stale synchronous parallel, or SSP.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 SSP, instead of having the barriers, threads are allowed to be some number of iterations ahead of the slowest thread, which is controlled by a slack parameter. </a:t>
            </a:r>
            <a:r>
              <a:rPr lang="en-US" altLang="zh-CN" sz="1200" b="0" i="0" kern="1200" dirty="0" smtClean="0">
                <a:solidFill>
                  <a:schemeClr val="tx1"/>
                </a:solidFill>
                <a:latin typeface="Times New Roman" pitchFamily="18" charset="0"/>
                <a:ea typeface="+mn-ea"/>
                <a:cs typeface="+mn-cs"/>
              </a:rPr>
              <a:t>So in SSP, different threads can be doing the work of different iterations</a:t>
            </a:r>
            <a:r>
              <a:rPr lang="en-US" altLang="zh-CN" sz="1200" b="0" i="0" kern="1200" baseline="0" dirty="0" smtClean="0">
                <a:solidFill>
                  <a:schemeClr val="tx1"/>
                </a:solidFill>
                <a:latin typeface="Times New Roman" pitchFamily="18" charset="0"/>
                <a:ea typeface="+mn-ea"/>
                <a:cs typeface="+mn-cs"/>
              </a:rPr>
              <a:t> at the same time</a:t>
            </a:r>
            <a:r>
              <a:rPr lang="en-US" altLang="zh-CN" sz="1200" b="0" i="0" kern="1200" dirty="0" smtClean="0">
                <a:solidFill>
                  <a:schemeClr val="tx1"/>
                </a:solidFill>
                <a:latin typeface="Times New Roman" pitchFamily="18" charset="0"/>
                <a:ea typeface="+mn-ea"/>
                <a:cs typeface="+mn-cs"/>
              </a:rPr>
              <a:t>. While in BSP, all threads have to be working on the same iteration.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baseline="0" dirty="0" smtClean="0">
              <a:solidFill>
                <a:schemeClr val="tx1"/>
              </a:solidFill>
              <a:latin typeface="Times New Roman" pitchFamily="18" charset="0"/>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baseline="0" dirty="0" smtClean="0">
                <a:solidFill>
                  <a:schemeClr val="tx1"/>
                </a:solidFill>
                <a:latin typeface="Times New Roman" pitchFamily="18" charset="0"/>
                <a:ea typeface="+mn-ea"/>
                <a:cs typeface="+mn-cs"/>
              </a:rPr>
              <a:t>By changing the slack, we can explicitly control data staleness. Using a larger slack, the application can see staler data, but the system performance can be significantly improved, because the threads can synchronize less often, and they can use staler data from their local cache, and they won’t be slowdown by transient stragglers.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baseline="0" dirty="0" smtClean="0">
                <a:solidFill>
                  <a:schemeClr val="tx1"/>
                </a:solidFill>
                <a:latin typeface="Times New Roman" pitchFamily="18" charset="0"/>
                <a:ea typeface="+mn-ea"/>
                <a:cs typeface="+mn-cs"/>
              </a:rPr>
              <a:t>So there’s a tradeoff here. By allowing more data staleness, we make the iterations run faster, but the quality of each iteration decreases, and the program needs more iterations to converge. Finally a sweet spot balances the two factors and give us the fastest convergence. Allowing some extra data staleness is almost always the best choice.</a:t>
            </a:r>
            <a:endParaRPr lang="zh-CN" altLang="en-US" dirty="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This graph shows our experiment result that we artificially introduce straggler effects with different durations. The y-axis is the time it takes to finish each iteration. </a:t>
            </a:r>
          </a:p>
          <a:p>
            <a:r>
              <a:rPr lang="en-US" altLang="zh-CN" baseline="0" dirty="0" smtClean="0"/>
              <a:t>The dash line is the ideal case where no threads block waiting for others. The blue curve is BSP, and it behaves terribly in face of stragglers.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charset="0"/>
              <a:buNone/>
            </a:pPr>
            <a:r>
              <a:rPr lang="en-US" altLang="zh-CN" baseline="0" dirty="0" smtClean="0"/>
              <a:t>The red curve shows the result of SSP, when the delay is small enough, the performance of SSP is very close to the theoretical ideal curve, because the extra flexibility of SSP makes it tolerant of transient stragglers. </a:t>
            </a:r>
          </a:p>
          <a:p>
            <a:pPr>
              <a:buFont typeface="Arial" charset="0"/>
              <a:buNone/>
            </a:pPr>
            <a:endParaRPr lang="en-US" altLang="zh-CN" baseline="0" dirty="0" smtClean="0"/>
          </a:p>
          <a:p>
            <a:pPr>
              <a:buFont typeface="Arial" charset="0"/>
              <a:buNone/>
            </a:pPr>
            <a:r>
              <a:rPr lang="en-US" altLang="zh-CN" baseline="0" dirty="0" smtClean="0"/>
              <a:t>If you are interested in this work, please talk with me in the poster session.</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p>
        </p:txBody>
      </p:sp>
      <p:pic>
        <p:nvPicPr>
          <p:cNvPr id="6" name="Picture 13" descr="mark_pdl_l_blue"/>
          <p:cNvPicPr>
            <a:picLocks noChangeAspect="1" noChangeArrowheads="1"/>
          </p:cNvPicPr>
          <p:nvPr userDrawn="1"/>
        </p:nvPicPr>
        <p:blipFill>
          <a:blip r:embed="rId2" cstate="print"/>
          <a:srcRect/>
          <a:stretch>
            <a:fillRect/>
          </a:stretch>
        </p:blipFill>
        <p:spPr bwMode="auto">
          <a:xfrm>
            <a:off x="473075" y="5905500"/>
            <a:ext cx="1614488" cy="390525"/>
          </a:xfrm>
          <a:prstGeom prst="rect">
            <a:avLst/>
          </a:prstGeom>
          <a:noFill/>
          <a:ln w="9525">
            <a:noFill/>
            <a:miter lim="800000"/>
            <a:headEnd/>
            <a:tailEnd/>
          </a:ln>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endParaRPr lang="en-US"/>
          </a:p>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zh-CN"/>
              <a:t>   &lt;your name here&gt;  © </a:t>
            </a:r>
            <a:fld id="{23343E06-0A67-497D-8512-1C281E8984A1}" type="datetime6">
              <a:rPr lang="en-US" altLang="zh-CN"/>
              <a:pPr/>
              <a:t>December 13</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6C4CEC64-E1AC-47FD-805E-45C1C31F9067}" type="slidenum">
              <a:rPr lang="en-US" altLang="zh-CN"/>
              <a:pPr/>
              <a:t>‹#›</a:t>
            </a:fld>
            <a:endParaRPr lang="en-US" altLang="zh-CN" sz="16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zh-CN"/>
              <a:t>   &lt;your name here&gt;  © </a:t>
            </a:r>
            <a:fld id="{28F803D4-71DB-4E42-B147-8E556713BA1A}" type="datetime6">
              <a:rPr lang="en-US" altLang="zh-CN"/>
              <a:pPr/>
              <a:t>December 13</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0382381B-69E9-4CA7-BE4D-52E5ADE4358C}" type="slidenum">
              <a:rPr lang="en-US" altLang="zh-CN"/>
              <a:pPr/>
              <a:t>‹#›</a:t>
            </a:fld>
            <a:endParaRPr lang="en-US" altLang="zh-CN"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zh-CN" dirty="0" smtClean="0"/>
              <a:t>   </a:t>
            </a:r>
            <a:r>
              <a:rPr lang="en-US" altLang="zh-CN" dirty="0" err="1" smtClean="0"/>
              <a:t>Henggang</a:t>
            </a:r>
            <a:r>
              <a:rPr lang="en-US" altLang="zh-CN" dirty="0" smtClean="0"/>
              <a:t> Cui  © </a:t>
            </a:r>
            <a:fld id="{99EAB427-7D37-4EC9-81E8-D7BECF276D5B}" type="datetime6">
              <a:rPr lang="en-US" altLang="zh-CN" smtClean="0"/>
              <a:pPr/>
              <a:t>December 13</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394E1F9E-6655-4EF9-9EF5-B7DBFADF7D5B}" type="slidenum">
              <a:rPr lang="en-US" altLang="zh-CN"/>
              <a:pPr/>
              <a:t>‹#›</a:t>
            </a:fld>
            <a:endParaRPr lang="en-US" altLang="zh-CN"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zh-CN"/>
              <a:t>   &lt;your name here&gt;  © </a:t>
            </a:r>
            <a:fld id="{02ADC294-126A-4CA5-9014-AA4D066AFA0A}" type="datetime6">
              <a:rPr lang="en-US" altLang="zh-CN"/>
              <a:pPr/>
              <a:t>December 13</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FE1529DC-A576-443D-A5DD-3D3A281BB45B}" type="slidenum">
              <a:rPr lang="en-US" altLang="zh-CN"/>
              <a:pPr/>
              <a:t>‹#›</a:t>
            </a:fld>
            <a:endParaRPr lang="en-US" altLang="zh-CN"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zh-CN"/>
              <a:t>   &lt;your name here&gt;  © </a:t>
            </a:r>
            <a:fld id="{46E1069E-48F6-430B-9314-0A3449113E5E}" type="datetime6">
              <a:rPr lang="en-US" altLang="zh-CN"/>
              <a:pPr/>
              <a:t>December 13</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BDB6E3E3-BDA1-48C2-975C-F2356A723F06}" type="slidenum">
              <a:rPr lang="en-US" altLang="zh-CN"/>
              <a:pPr/>
              <a:t>‹#›</a:t>
            </a:fld>
            <a:endParaRPr lang="en-US" altLang="zh-CN"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zh-CN"/>
              <a:t>   &lt;your name here&gt;  © </a:t>
            </a:r>
            <a:fld id="{76A1A0FC-7422-4316-B0F4-E792F8E81A2C}" type="datetime6">
              <a:rPr lang="en-US" altLang="zh-CN"/>
              <a:pPr/>
              <a:t>December 13</a:t>
            </a:fld>
            <a:endParaRPr lang="en-US" altLang="zh-CN"/>
          </a:p>
        </p:txBody>
      </p:sp>
      <p:sp>
        <p:nvSpPr>
          <p:cNvPr id="8"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27A5083A-8910-4425-98D5-6289333F4B60}" type="slidenum">
              <a:rPr lang="en-US" altLang="zh-CN"/>
              <a:pPr/>
              <a:t>‹#›</a:t>
            </a:fld>
            <a:endParaRPr lang="en-US" altLang="zh-CN"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zh-CN"/>
              <a:t>   &lt;your name here&gt;  © </a:t>
            </a:r>
            <a:fld id="{FEA1A702-EF88-4C1D-A70A-926C054C91F6}" type="datetime6">
              <a:rPr lang="en-US" altLang="zh-CN"/>
              <a:pPr/>
              <a:t>December 13</a:t>
            </a:fld>
            <a:endParaRPr lang="en-US" altLang="zh-CN"/>
          </a:p>
        </p:txBody>
      </p:sp>
      <p:sp>
        <p:nvSpPr>
          <p:cNvPr id="4"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DD6134AA-BCFC-448D-AC8F-D986389B3004}" type="slidenum">
              <a:rPr lang="en-US" altLang="zh-CN"/>
              <a:pPr/>
              <a:t>‹#›</a:t>
            </a:fld>
            <a:endParaRPr lang="en-US" altLang="zh-CN" sz="16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zh-CN"/>
              <a:t>   &lt;your name here&gt;  © </a:t>
            </a:r>
            <a:fld id="{C5B4A406-7EE3-4FFD-80A2-47B2C6225307}" type="datetime6">
              <a:rPr lang="en-US" altLang="zh-CN"/>
              <a:pPr/>
              <a:t>December 13</a:t>
            </a:fld>
            <a:endParaRPr lang="en-US" altLang="zh-CN"/>
          </a:p>
        </p:txBody>
      </p:sp>
      <p:sp>
        <p:nvSpPr>
          <p:cNvPr id="3"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7C2FAF0D-EB10-421A-9748-B7A37CF9EB12}" type="slidenum">
              <a:rPr lang="en-US" altLang="zh-CN"/>
              <a:pPr/>
              <a:t>‹#›</a:t>
            </a:fld>
            <a:endParaRPr lang="en-US" altLang="zh-CN" sz="16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zh-CN"/>
              <a:t>   &lt;your name here&gt;  © </a:t>
            </a:r>
            <a:fld id="{C0BAFEF3-9901-4686-8CFA-D7A83CC3C833}" type="datetime6">
              <a:rPr lang="en-US" altLang="zh-CN"/>
              <a:pPr/>
              <a:t>December 13</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3DB6C70E-03F9-40D6-9B7C-2703688AD2FF}" type="slidenum">
              <a:rPr lang="en-US" altLang="zh-CN"/>
              <a:pPr/>
              <a:t>‹#›</a:t>
            </a:fld>
            <a:endParaRPr lang="en-US" altLang="zh-CN" sz="16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zh-CN"/>
              <a:t>   &lt;your name here&gt;  © </a:t>
            </a:r>
            <a:fld id="{DC36B12B-13BB-439D-B2FC-DBE6C9885EE0}" type="datetime6">
              <a:rPr lang="en-US" altLang="zh-CN"/>
              <a:pPr/>
              <a:t>December 13</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r>
              <a:rPr lang="en-US" altLang="zh-CN"/>
              <a:t>http://www.pdl.cmu.edu/</a:t>
            </a:r>
            <a:endParaRPr lang="en-US" altLang="zh-CN" sz="1600">
              <a:latin typeface="Times New Roman"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3859371A-E838-4BCF-B26C-A9F3AE77D952}" type="slidenum">
              <a:rPr lang="en-US" altLang="zh-CN"/>
              <a:pPr/>
              <a:t>‹#›</a:t>
            </a:fld>
            <a:endParaRPr lang="en-US" altLang="zh-CN" sz="16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900" b="0">
                <a:latin typeface="Helvetica" pitchFamily="34" charset="0"/>
                <a:ea typeface="宋体" charset="-122"/>
              </a:defRPr>
            </a:lvl1pPr>
          </a:lstStyle>
          <a:p>
            <a:r>
              <a:rPr lang="en-US" altLang="zh-CN" dirty="0" smtClean="0"/>
              <a:t>   </a:t>
            </a:r>
            <a:r>
              <a:rPr lang="en-US" altLang="zh-CN" dirty="0" err="1" smtClean="0"/>
              <a:t>Henggang</a:t>
            </a:r>
            <a:r>
              <a:rPr lang="en-US" altLang="zh-CN" dirty="0" smtClean="0"/>
              <a:t> Cui  © </a:t>
            </a:r>
            <a:fld id="{F36C819A-6262-4DCC-8D0B-8A54561AA178}" type="datetime6">
              <a:rPr lang="en-US" altLang="zh-CN" smtClean="0"/>
              <a:pPr/>
              <a:t>December 13</a:t>
            </a:fld>
            <a:endParaRPr lang="en-US" altLang="zh-CN"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a:latin typeface="Helvetica" pitchFamily="34" charset="0"/>
                <a:ea typeface="宋体" charset="-122"/>
              </a:defRPr>
            </a:lvl1pPr>
          </a:lstStyle>
          <a:p>
            <a:r>
              <a:rPr lang="en-US" altLang="zh-CN"/>
              <a:t>http://www.pdl.cmu.edu/</a:t>
            </a:r>
            <a:endParaRPr lang="en-US" altLang="zh-CN" sz="1600">
              <a:latin typeface="Times New Roman" pitchFamily="18" charset="0"/>
            </a:endParaRPr>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ea typeface="宋体" charset="-122"/>
              </a:defRPr>
            </a:lvl1pPr>
          </a:lstStyle>
          <a:p>
            <a:fld id="{30C10CA8-3BFA-46DA-9CEA-F74C5ACB5CA8}" type="slidenum">
              <a:rPr lang="en-US" altLang="zh-CN"/>
              <a:pPr/>
              <a:t>‹#›</a:t>
            </a:fld>
            <a:endParaRPr lang="en-US" altLang="zh-CN" sz="1600"/>
          </a:p>
        </p:txBody>
      </p:sp>
      <p:pic>
        <p:nvPicPr>
          <p:cNvPr id="2" name="Picture 17" descr="mark_pdl_l_blue"/>
          <p:cNvPicPr>
            <a:picLocks noChangeAspect="1" noChangeArrowheads="1"/>
          </p:cNvPicPr>
          <p:nvPr userDrawn="1"/>
        </p:nvPicPr>
        <p:blipFill>
          <a:blip r:embed="rId13" cstate="print"/>
          <a:srcRect/>
          <a:stretch>
            <a:fillRect/>
          </a:stretch>
        </p:blipFill>
        <p:spPr bwMode="auto">
          <a:xfrm>
            <a:off x="473075" y="5972175"/>
            <a:ext cx="1614488" cy="390525"/>
          </a:xfrm>
          <a:prstGeom prst="rect">
            <a:avLst/>
          </a:prstGeom>
          <a:noFill/>
          <a:ln w="9525">
            <a:noFill/>
            <a:miter lim="800000"/>
            <a:headEnd/>
            <a:tailEnd/>
          </a:ln>
        </p:spPr>
      </p:pic>
      <p:sp>
        <p:nvSpPr>
          <p:cNvPr id="3" name="Rectangle 18"/>
          <p:cNvSpPr>
            <a:spLocks noGrp="1" noChangeArrowheads="1"/>
          </p:cNvSpPr>
          <p:nvPr>
            <p:ph type="body" idx="1"/>
          </p:nvPr>
        </p:nvSpPr>
        <p:spPr bwMode="auto">
          <a:xfrm>
            <a:off x="685800" y="11049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z="4000" dirty="0" err="1" smtClean="0"/>
              <a:t>LazyTable</a:t>
            </a:r>
            <a:r>
              <a:rPr lang="en-US" altLang="zh-CN" sz="4000" dirty="0" smtClean="0"/>
              <a:t>: Distributed Machine Learning with the Stale Synchronous Parallel Model</a:t>
            </a:r>
            <a:endParaRPr lang="zh-CN" altLang="zh-CN" sz="4000" dirty="0" smtClean="0"/>
          </a:p>
        </p:txBody>
      </p:sp>
      <p:sp>
        <p:nvSpPr>
          <p:cNvPr id="3075" name="Rectangle 3"/>
          <p:cNvSpPr>
            <a:spLocks noGrp="1" noChangeArrowheads="1"/>
          </p:cNvSpPr>
          <p:nvPr>
            <p:ph type="subTitle" idx="1"/>
          </p:nvPr>
        </p:nvSpPr>
        <p:spPr>
          <a:xfrm>
            <a:off x="1371600" y="3800475"/>
            <a:ext cx="6400800" cy="393700"/>
          </a:xfrm>
        </p:spPr>
        <p:txBody>
          <a:bodyPr/>
          <a:lstStyle/>
          <a:p>
            <a:pPr eaLnBrk="1" hangingPunct="1">
              <a:buFontTx/>
              <a:buNone/>
            </a:pPr>
            <a:r>
              <a:rPr lang="en-US" altLang="zh-CN" sz="3600" dirty="0" err="1" smtClean="0">
                <a:ea typeface="宋体" charset="-122"/>
              </a:rPr>
              <a:t>Henggang</a:t>
            </a:r>
            <a:r>
              <a:rPr lang="en-US" altLang="zh-CN" sz="3600" dirty="0" smtClean="0">
                <a:ea typeface="宋体" charset="-122"/>
              </a:rPr>
              <a:t> Cui</a:t>
            </a:r>
          </a:p>
        </p:txBody>
      </p:sp>
      <p:sp>
        <p:nvSpPr>
          <p:cNvPr id="3076" name="Text Box 4"/>
          <p:cNvSpPr txBox="1">
            <a:spLocks noChangeArrowheads="1"/>
          </p:cNvSpPr>
          <p:nvPr/>
        </p:nvSpPr>
        <p:spPr bwMode="auto">
          <a:xfrm>
            <a:off x="1088571" y="4495800"/>
            <a:ext cx="7199086" cy="1892826"/>
          </a:xfrm>
          <a:prstGeom prst="rect">
            <a:avLst/>
          </a:prstGeom>
          <a:noFill/>
          <a:ln w="9525">
            <a:noFill/>
            <a:miter lim="800000"/>
            <a:headEnd/>
            <a:tailEnd/>
          </a:ln>
        </p:spPr>
        <p:txBody>
          <a:bodyPr wrap="square">
            <a:spAutoFit/>
          </a:bodyPr>
          <a:lstStyle/>
          <a:p>
            <a:pPr algn="ctr">
              <a:spcBef>
                <a:spcPct val="20000"/>
              </a:spcBef>
            </a:pPr>
            <a:r>
              <a:rPr lang="en-US" altLang="zh-CN" sz="1800" b="0" dirty="0" smtClean="0">
                <a:ea typeface="宋体" charset="-122"/>
              </a:rPr>
              <a:t>James </a:t>
            </a:r>
            <a:r>
              <a:rPr lang="en-US" altLang="zh-CN" sz="1800" b="0" dirty="0" err="1" smtClean="0">
                <a:ea typeface="宋体" charset="-122"/>
              </a:rPr>
              <a:t>Cipar</a:t>
            </a:r>
            <a:r>
              <a:rPr lang="en-US" altLang="zh-CN" sz="1800" b="0" dirty="0" smtClean="0">
                <a:ea typeface="宋体" charset="-122"/>
              </a:rPr>
              <a:t>, </a:t>
            </a:r>
            <a:r>
              <a:rPr lang="en-US" altLang="zh-CN" sz="1800" b="0" dirty="0" err="1" smtClean="0">
                <a:ea typeface="宋体" charset="-122"/>
              </a:rPr>
              <a:t>Qirong</a:t>
            </a:r>
            <a:r>
              <a:rPr lang="en-US" altLang="zh-CN" sz="1800" b="0" dirty="0" smtClean="0">
                <a:ea typeface="宋体" charset="-122"/>
              </a:rPr>
              <a:t> Ho, Jin </a:t>
            </a:r>
            <a:r>
              <a:rPr lang="en-US" altLang="zh-CN" sz="1800" b="0" dirty="0" err="1" smtClean="0">
                <a:ea typeface="宋体" charset="-122"/>
              </a:rPr>
              <a:t>Kyu</a:t>
            </a:r>
            <a:r>
              <a:rPr lang="en-US" altLang="zh-CN" sz="1800" b="0" dirty="0" smtClean="0">
                <a:ea typeface="宋体" charset="-122"/>
              </a:rPr>
              <a:t> Kim, </a:t>
            </a:r>
            <a:r>
              <a:rPr lang="en-US" altLang="zh-CN" sz="1800" b="0" dirty="0" err="1" smtClean="0">
                <a:ea typeface="宋体" charset="-122"/>
              </a:rPr>
              <a:t>Abhimanu</a:t>
            </a:r>
            <a:r>
              <a:rPr lang="en-US" altLang="zh-CN" sz="1800" b="0" dirty="0" smtClean="0">
                <a:ea typeface="宋体" charset="-122"/>
              </a:rPr>
              <a:t> Kumar, </a:t>
            </a:r>
            <a:br>
              <a:rPr lang="en-US" altLang="zh-CN" sz="1800" b="0" dirty="0" smtClean="0">
                <a:ea typeface="宋体" charset="-122"/>
              </a:rPr>
            </a:br>
            <a:r>
              <a:rPr lang="en-US" altLang="zh-CN" sz="1800" b="0" dirty="0" err="1" smtClean="0">
                <a:ea typeface="宋体" charset="-122"/>
              </a:rPr>
              <a:t>Seunghak</a:t>
            </a:r>
            <a:r>
              <a:rPr lang="en-US" altLang="zh-CN" sz="1800" b="0" dirty="0" smtClean="0">
                <a:ea typeface="宋体" charset="-122"/>
              </a:rPr>
              <a:t> Lee, Wei Dai, </a:t>
            </a:r>
            <a:r>
              <a:rPr lang="en-US" altLang="zh-CN" sz="1800" b="0" dirty="0" err="1" smtClean="0">
                <a:ea typeface="宋体" charset="-122"/>
              </a:rPr>
              <a:t>Jinliang</a:t>
            </a:r>
            <a:r>
              <a:rPr lang="en-US" altLang="zh-CN" sz="1800" b="0" dirty="0" smtClean="0">
                <a:ea typeface="宋体" charset="-122"/>
              </a:rPr>
              <a:t> Wei, Greg Ganger, </a:t>
            </a:r>
            <a:br>
              <a:rPr lang="en-US" altLang="zh-CN" sz="1800" b="0" dirty="0" smtClean="0">
                <a:ea typeface="宋体" charset="-122"/>
              </a:rPr>
            </a:br>
            <a:r>
              <a:rPr lang="en-US" altLang="zh-CN" sz="1800" b="0" dirty="0" smtClean="0">
                <a:ea typeface="宋体" charset="-122"/>
              </a:rPr>
              <a:t>Phil Gibbons (Intel), Garth Gibson, Eric Xing</a:t>
            </a:r>
          </a:p>
          <a:p>
            <a:pPr algn="ctr">
              <a:spcBef>
                <a:spcPct val="20000"/>
              </a:spcBef>
            </a:pPr>
            <a:r>
              <a:rPr lang="en-US" altLang="zh-CN" sz="1800" b="0" dirty="0" smtClean="0">
                <a:ea typeface="宋体" charset="-122"/>
              </a:rPr>
              <a:t>PARALLEL </a:t>
            </a:r>
            <a:r>
              <a:rPr lang="en-US" altLang="zh-CN" sz="1800" b="0" dirty="0">
                <a:ea typeface="宋体" charset="-122"/>
              </a:rPr>
              <a:t>DATA LABORATORY</a:t>
            </a:r>
          </a:p>
          <a:p>
            <a:pPr algn="ctr">
              <a:spcBef>
                <a:spcPct val="20000"/>
              </a:spcBef>
            </a:pPr>
            <a:r>
              <a:rPr lang="en-US" altLang="zh-CN" sz="1400" b="0" dirty="0">
                <a:ea typeface="宋体" charset="-122"/>
              </a:rPr>
              <a:t>Carnegie Mellon University</a:t>
            </a:r>
          </a:p>
          <a:p>
            <a:pPr>
              <a:spcBef>
                <a:spcPct val="50000"/>
              </a:spcBef>
            </a:pPr>
            <a:endParaRPr lang="en-US" altLang="zh-CN" sz="1400" b="0" dirty="0">
              <a:latin typeface="Times New Roman" pitchFamily="18" charset="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Faster Convergence with SSP</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10</a:t>
            </a:fld>
            <a:endParaRPr lang="en-US" altLang="zh-CN" sz="1600"/>
          </a:p>
        </p:txBody>
      </p:sp>
      <p:pic>
        <p:nvPicPr>
          <p:cNvPr id="3" name="Picture 2"/>
          <p:cNvPicPr>
            <a:picLocks noChangeAspect="1" noChangeArrowheads="1"/>
          </p:cNvPicPr>
          <p:nvPr/>
        </p:nvPicPr>
        <p:blipFill>
          <a:blip r:embed="rId3" cstate="print"/>
          <a:srcRect/>
          <a:stretch>
            <a:fillRect/>
          </a:stretch>
        </p:blipFill>
        <p:spPr bwMode="auto">
          <a:xfrm>
            <a:off x="19049" y="1000124"/>
            <a:ext cx="9721217" cy="5400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 Tolerance</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11</a:t>
            </a:fld>
            <a:endParaRPr lang="en-US" altLang="zh-CN" sz="1600"/>
          </a:p>
        </p:txBody>
      </p:sp>
      <p:pic>
        <p:nvPicPr>
          <p:cNvPr id="3074" name="Picture 2"/>
          <p:cNvPicPr>
            <a:picLocks noChangeAspect="1" noChangeArrowheads="1"/>
          </p:cNvPicPr>
          <p:nvPr/>
        </p:nvPicPr>
        <p:blipFill>
          <a:blip r:embed="rId3" cstate="print"/>
          <a:srcRect/>
          <a:stretch>
            <a:fillRect/>
          </a:stretch>
        </p:blipFill>
        <p:spPr bwMode="auto">
          <a:xfrm>
            <a:off x="400050" y="1162050"/>
            <a:ext cx="8743950" cy="48577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Tradeoffs of Data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12</a:t>
            </a:fld>
            <a:endParaRPr lang="en-US" altLang="zh-CN" sz="1600"/>
          </a:p>
        </p:txBody>
      </p:sp>
      <p:cxnSp>
        <p:nvCxnSpPr>
          <p:cNvPr id="7" name="Straight Connector 6"/>
          <p:cNvCxnSpPr/>
          <p:nvPr/>
        </p:nvCxnSpPr>
        <p:spPr>
          <a:xfrm>
            <a:off x="1085012" y="1289393"/>
            <a:ext cx="0" cy="3994592"/>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8"/>
          <p:cNvCxnSpPr/>
          <p:nvPr/>
        </p:nvCxnSpPr>
        <p:spPr>
          <a:xfrm flipH="1" flipV="1">
            <a:off x="1097342" y="5271657"/>
            <a:ext cx="6830643" cy="12328"/>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9" name="Freeform 12"/>
          <p:cNvSpPr/>
          <p:nvPr/>
        </p:nvSpPr>
        <p:spPr>
          <a:xfrm>
            <a:off x="1109671" y="2842846"/>
            <a:ext cx="6497742" cy="2379495"/>
          </a:xfrm>
          <a:custGeom>
            <a:avLst/>
            <a:gdLst>
              <a:gd name="connsiteX0" fmla="*/ 0 w 6497742"/>
              <a:gd name="connsiteY0" fmla="*/ 2379495 h 2379495"/>
              <a:gd name="connsiteX1" fmla="*/ 924726 w 6497742"/>
              <a:gd name="connsiteY1" fmla="*/ 1023306 h 2379495"/>
              <a:gd name="connsiteX2" fmla="*/ 2996112 w 6497742"/>
              <a:gd name="connsiteY2" fmla="*/ 234250 h 2379495"/>
              <a:gd name="connsiteX3" fmla="*/ 6497742 w 6497742"/>
              <a:gd name="connsiteY3" fmla="*/ 0 h 2379495"/>
              <a:gd name="connsiteX4" fmla="*/ 6497742 w 6497742"/>
              <a:gd name="connsiteY4" fmla="*/ 0 h 2379495"/>
              <a:gd name="connsiteX5" fmla="*/ 6497742 w 6497742"/>
              <a:gd name="connsiteY5" fmla="*/ 0 h 237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7742" h="2379495">
                <a:moveTo>
                  <a:pt x="0" y="2379495"/>
                </a:moveTo>
                <a:cubicBezTo>
                  <a:pt x="212687" y="1880171"/>
                  <a:pt x="425374" y="1380847"/>
                  <a:pt x="924726" y="1023306"/>
                </a:cubicBezTo>
                <a:cubicBezTo>
                  <a:pt x="1424078" y="665765"/>
                  <a:pt x="2067276" y="404801"/>
                  <a:pt x="2996112" y="234250"/>
                </a:cubicBezTo>
                <a:cubicBezTo>
                  <a:pt x="3924948" y="63699"/>
                  <a:pt x="6497742" y="0"/>
                  <a:pt x="6497742" y="0"/>
                </a:cubicBezTo>
                <a:lnTo>
                  <a:pt x="6497742" y="0"/>
                </a:lnTo>
                <a:lnTo>
                  <a:pt x="6497742"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13"/>
          <p:cNvSpPr/>
          <p:nvPr/>
        </p:nvSpPr>
        <p:spPr>
          <a:xfrm flipH="1">
            <a:off x="1072682" y="2859626"/>
            <a:ext cx="6699461" cy="2379495"/>
          </a:xfrm>
          <a:custGeom>
            <a:avLst/>
            <a:gdLst>
              <a:gd name="connsiteX0" fmla="*/ 0 w 6497742"/>
              <a:gd name="connsiteY0" fmla="*/ 2379495 h 2379495"/>
              <a:gd name="connsiteX1" fmla="*/ 924726 w 6497742"/>
              <a:gd name="connsiteY1" fmla="*/ 1023306 h 2379495"/>
              <a:gd name="connsiteX2" fmla="*/ 2996112 w 6497742"/>
              <a:gd name="connsiteY2" fmla="*/ 234250 h 2379495"/>
              <a:gd name="connsiteX3" fmla="*/ 6497742 w 6497742"/>
              <a:gd name="connsiteY3" fmla="*/ 0 h 2379495"/>
              <a:gd name="connsiteX4" fmla="*/ 6497742 w 6497742"/>
              <a:gd name="connsiteY4" fmla="*/ 0 h 2379495"/>
              <a:gd name="connsiteX5" fmla="*/ 6497742 w 6497742"/>
              <a:gd name="connsiteY5" fmla="*/ 0 h 237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7742" h="2379495">
                <a:moveTo>
                  <a:pt x="0" y="2379495"/>
                </a:moveTo>
                <a:cubicBezTo>
                  <a:pt x="212687" y="1880171"/>
                  <a:pt x="425374" y="1380847"/>
                  <a:pt x="924726" y="1023306"/>
                </a:cubicBezTo>
                <a:cubicBezTo>
                  <a:pt x="1424078" y="665765"/>
                  <a:pt x="2067276" y="404801"/>
                  <a:pt x="2996112" y="234250"/>
                </a:cubicBezTo>
                <a:cubicBezTo>
                  <a:pt x="3924948" y="63699"/>
                  <a:pt x="6497742" y="0"/>
                  <a:pt x="6497742" y="0"/>
                </a:cubicBezTo>
                <a:lnTo>
                  <a:pt x="6497742" y="0"/>
                </a:lnTo>
                <a:lnTo>
                  <a:pt x="6497742" y="0"/>
                </a:lnTo>
              </a:path>
            </a:pathLst>
          </a:custGeom>
          <a:ln w="76200" cmpd="sng">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4"/>
          <p:cNvSpPr/>
          <p:nvPr/>
        </p:nvSpPr>
        <p:spPr>
          <a:xfrm>
            <a:off x="1146660" y="1781562"/>
            <a:ext cx="6790986" cy="3525043"/>
          </a:xfrm>
          <a:custGeom>
            <a:avLst/>
            <a:gdLst>
              <a:gd name="connsiteX0" fmla="*/ 0 w 6790986"/>
              <a:gd name="connsiteY0" fmla="*/ 3403791 h 3525043"/>
              <a:gd name="connsiteX1" fmla="*/ 1467232 w 6790986"/>
              <a:gd name="connsiteY1" fmla="*/ 3046250 h 3525043"/>
              <a:gd name="connsiteX2" fmla="*/ 2145365 w 6790986"/>
              <a:gd name="connsiteY2" fmla="*/ 1825681 h 3525043"/>
              <a:gd name="connsiteX3" fmla="*/ 2515255 w 6790986"/>
              <a:gd name="connsiteY3" fmla="*/ 420176 h 3525043"/>
              <a:gd name="connsiteX4" fmla="*/ 3119410 w 6790986"/>
              <a:gd name="connsiteY4" fmla="*/ 990 h 3525043"/>
              <a:gd name="connsiteX5" fmla="*/ 3711234 w 6790986"/>
              <a:gd name="connsiteY5" fmla="*/ 333873 h 3525043"/>
              <a:gd name="connsiteX6" fmla="*/ 4031806 w 6790986"/>
              <a:gd name="connsiteY6" fmla="*/ 1221560 h 3525043"/>
              <a:gd name="connsiteX7" fmla="*/ 4808576 w 6790986"/>
              <a:gd name="connsiteY7" fmla="*/ 2898303 h 3525043"/>
              <a:gd name="connsiteX8" fmla="*/ 6658028 w 6790986"/>
              <a:gd name="connsiteY8" fmla="*/ 3477765 h 3525043"/>
              <a:gd name="connsiteX9" fmla="*/ 6645699 w 6790986"/>
              <a:gd name="connsiteY9" fmla="*/ 3490094 h 35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0986" h="3525043">
                <a:moveTo>
                  <a:pt x="0" y="3403791"/>
                </a:moveTo>
                <a:cubicBezTo>
                  <a:pt x="554835" y="3356529"/>
                  <a:pt x="1109671" y="3309268"/>
                  <a:pt x="1467232" y="3046250"/>
                </a:cubicBezTo>
                <a:cubicBezTo>
                  <a:pt x="1824793" y="2783232"/>
                  <a:pt x="1970695" y="2263360"/>
                  <a:pt x="2145365" y="1825681"/>
                </a:cubicBezTo>
                <a:cubicBezTo>
                  <a:pt x="2320036" y="1388002"/>
                  <a:pt x="2352914" y="724291"/>
                  <a:pt x="2515255" y="420176"/>
                </a:cubicBezTo>
                <a:cubicBezTo>
                  <a:pt x="2677596" y="116061"/>
                  <a:pt x="2920080" y="15374"/>
                  <a:pt x="3119410" y="990"/>
                </a:cubicBezTo>
                <a:cubicBezTo>
                  <a:pt x="3318740" y="-13394"/>
                  <a:pt x="3559168" y="130445"/>
                  <a:pt x="3711234" y="333873"/>
                </a:cubicBezTo>
                <a:cubicBezTo>
                  <a:pt x="3863300" y="537301"/>
                  <a:pt x="3848916" y="794155"/>
                  <a:pt x="4031806" y="1221560"/>
                </a:cubicBezTo>
                <a:cubicBezTo>
                  <a:pt x="4214696" y="1648965"/>
                  <a:pt x="4370872" y="2522269"/>
                  <a:pt x="4808576" y="2898303"/>
                </a:cubicBezTo>
                <a:cubicBezTo>
                  <a:pt x="5246280" y="3274337"/>
                  <a:pt x="6351841" y="3379133"/>
                  <a:pt x="6658028" y="3477765"/>
                </a:cubicBezTo>
                <a:cubicBezTo>
                  <a:pt x="6964215" y="3576397"/>
                  <a:pt x="6645699" y="3490094"/>
                  <a:pt x="6645699" y="3490094"/>
                </a:cubicBezTo>
              </a:path>
            </a:pathLst>
          </a:custGeom>
          <a:ln w="76200" cmpd="sng">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069553" y="5431933"/>
            <a:ext cx="2343911" cy="523220"/>
          </a:xfrm>
          <a:prstGeom prst="rect">
            <a:avLst/>
          </a:prstGeom>
          <a:noFill/>
        </p:spPr>
        <p:txBody>
          <a:bodyPr wrap="none" rtlCol="0">
            <a:spAutoFit/>
          </a:bodyPr>
          <a:lstStyle/>
          <a:p>
            <a:pPr algn="l"/>
            <a:r>
              <a:rPr lang="en-US" sz="2800" dirty="0" smtClean="0"/>
              <a:t>Fresher data</a:t>
            </a:r>
          </a:p>
        </p:txBody>
      </p:sp>
      <p:sp>
        <p:nvSpPr>
          <p:cNvPr id="13" name="TextBox 12"/>
          <p:cNvSpPr txBox="1"/>
          <p:nvPr/>
        </p:nvSpPr>
        <p:spPr>
          <a:xfrm>
            <a:off x="5290747" y="5448714"/>
            <a:ext cx="2023311" cy="523220"/>
          </a:xfrm>
          <a:prstGeom prst="rect">
            <a:avLst/>
          </a:prstGeom>
          <a:noFill/>
        </p:spPr>
        <p:txBody>
          <a:bodyPr wrap="none" rtlCol="0">
            <a:spAutoFit/>
          </a:bodyPr>
          <a:lstStyle/>
          <a:p>
            <a:r>
              <a:rPr lang="en-US" sz="2800" dirty="0" smtClean="0"/>
              <a:t>Staler data</a:t>
            </a:r>
          </a:p>
        </p:txBody>
      </p:sp>
      <p:sp>
        <p:nvSpPr>
          <p:cNvPr id="14" name="TextBox 13"/>
          <p:cNvSpPr txBox="1"/>
          <p:nvPr/>
        </p:nvSpPr>
        <p:spPr>
          <a:xfrm>
            <a:off x="6153885" y="1745564"/>
            <a:ext cx="2103461" cy="954107"/>
          </a:xfrm>
          <a:prstGeom prst="rect">
            <a:avLst/>
          </a:prstGeom>
          <a:noFill/>
        </p:spPr>
        <p:txBody>
          <a:bodyPr wrap="none" rtlCol="0">
            <a:spAutoFit/>
          </a:bodyPr>
          <a:lstStyle/>
          <a:p>
            <a:r>
              <a:rPr lang="en-US" sz="2800" dirty="0" smtClean="0">
                <a:solidFill>
                  <a:srgbClr val="FF0000"/>
                </a:solidFill>
              </a:rPr>
              <a:t>Iterations </a:t>
            </a:r>
          </a:p>
          <a:p>
            <a:r>
              <a:rPr lang="en-US" sz="2800" dirty="0" smtClean="0">
                <a:solidFill>
                  <a:srgbClr val="FF0000"/>
                </a:solidFill>
              </a:rPr>
              <a:t>per second</a:t>
            </a:r>
            <a:endParaRPr lang="en-US" sz="2800" dirty="0">
              <a:solidFill>
                <a:srgbClr val="FF0000"/>
              </a:solidFill>
            </a:endParaRPr>
          </a:p>
        </p:txBody>
      </p:sp>
      <p:sp>
        <p:nvSpPr>
          <p:cNvPr id="15" name="TextBox 14"/>
          <p:cNvSpPr txBox="1"/>
          <p:nvPr/>
        </p:nvSpPr>
        <p:spPr>
          <a:xfrm>
            <a:off x="1108744" y="1711861"/>
            <a:ext cx="2464136" cy="954107"/>
          </a:xfrm>
          <a:prstGeom prst="rect">
            <a:avLst/>
          </a:prstGeom>
          <a:noFill/>
        </p:spPr>
        <p:txBody>
          <a:bodyPr wrap="none" rtlCol="0">
            <a:spAutoFit/>
          </a:bodyPr>
          <a:lstStyle/>
          <a:p>
            <a:pPr algn="l"/>
            <a:r>
              <a:rPr lang="en-US" sz="2800" dirty="0" smtClean="0">
                <a:solidFill>
                  <a:srgbClr val="00B050"/>
                </a:solidFill>
              </a:rPr>
              <a:t>Convergence</a:t>
            </a:r>
          </a:p>
          <a:p>
            <a:pPr algn="l"/>
            <a:r>
              <a:rPr lang="en-US" sz="2800" dirty="0" smtClean="0">
                <a:solidFill>
                  <a:srgbClr val="00B050"/>
                </a:solidFill>
              </a:rPr>
              <a:t>per iteration</a:t>
            </a:r>
            <a:endParaRPr lang="en-US" sz="2800" dirty="0">
              <a:solidFill>
                <a:srgbClr val="00B050"/>
              </a:solidFill>
            </a:endParaRPr>
          </a:p>
        </p:txBody>
      </p:sp>
      <p:sp>
        <p:nvSpPr>
          <p:cNvPr id="17" name="TextBox 16"/>
          <p:cNvSpPr txBox="1"/>
          <p:nvPr/>
        </p:nvSpPr>
        <p:spPr>
          <a:xfrm>
            <a:off x="2999277" y="4183116"/>
            <a:ext cx="2563522" cy="954107"/>
          </a:xfrm>
          <a:prstGeom prst="rect">
            <a:avLst/>
          </a:prstGeom>
          <a:noFill/>
        </p:spPr>
        <p:txBody>
          <a:bodyPr wrap="none" rtlCol="0">
            <a:spAutoFit/>
          </a:bodyPr>
          <a:lstStyle/>
          <a:p>
            <a:r>
              <a:rPr lang="en-US" sz="2800" dirty="0" smtClean="0">
                <a:solidFill>
                  <a:srgbClr val="0070C0"/>
                </a:solidFill>
              </a:rPr>
              <a:t>Convergence </a:t>
            </a:r>
          </a:p>
          <a:p>
            <a:r>
              <a:rPr lang="en-US" sz="2800" dirty="0" smtClean="0">
                <a:solidFill>
                  <a:srgbClr val="0070C0"/>
                </a:solidFill>
              </a:rPr>
              <a:t>per second</a:t>
            </a:r>
            <a:endParaRPr lang="en-US" sz="2800" dirty="0">
              <a:solidFill>
                <a:srgbClr val="0070C0"/>
              </a:solidFill>
            </a:endParaRPr>
          </a:p>
        </p:txBody>
      </p:sp>
      <p:sp>
        <p:nvSpPr>
          <p:cNvPr id="18" name="Rectangular Callout 20"/>
          <p:cNvSpPr/>
          <p:nvPr/>
        </p:nvSpPr>
        <p:spPr>
          <a:xfrm>
            <a:off x="4694528" y="972455"/>
            <a:ext cx="1982043" cy="905103"/>
          </a:xfrm>
          <a:prstGeom prst="wedgeRectCallout">
            <a:avLst>
              <a:gd name="adj1" fmla="val -75229"/>
              <a:gd name="adj2" fmla="val 4406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The sweet spot</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2</a:t>
            </a:fld>
            <a:endParaRPr lang="en-US" altLang="zh-CN" sz="1600"/>
          </a:p>
        </p:txBody>
      </p:sp>
      <p:sp>
        <p:nvSpPr>
          <p:cNvPr id="16" name="矩形 15"/>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3" name="组合 31"/>
          <p:cNvGrpSpPr/>
          <p:nvPr/>
        </p:nvGrpSpPr>
        <p:grpSpPr>
          <a:xfrm>
            <a:off x="3256077" y="1577806"/>
            <a:ext cx="2294965" cy="896474"/>
            <a:chOff x="3442447" y="2438412"/>
            <a:chExt cx="2294965" cy="896474"/>
          </a:xfrm>
        </p:grpSpPr>
        <p:sp>
          <p:nvSpPr>
            <p:cNvPr id="29" name="圆角矩形 28"/>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1" name="任意多边形 30"/>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7" name="组合 32"/>
          <p:cNvGrpSpPr/>
          <p:nvPr/>
        </p:nvGrpSpPr>
        <p:grpSpPr>
          <a:xfrm>
            <a:off x="3265040" y="2788042"/>
            <a:ext cx="2294965" cy="896474"/>
            <a:chOff x="3442447" y="2438412"/>
            <a:chExt cx="2294965" cy="896474"/>
          </a:xfrm>
        </p:grpSpPr>
        <p:sp>
          <p:nvSpPr>
            <p:cNvPr id="34" name="圆角矩形 33"/>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5" name="任意多边形 34"/>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8" name="组合 42"/>
          <p:cNvGrpSpPr/>
          <p:nvPr/>
        </p:nvGrpSpPr>
        <p:grpSpPr>
          <a:xfrm>
            <a:off x="3238147" y="4034129"/>
            <a:ext cx="2294965" cy="896474"/>
            <a:chOff x="3442447" y="2438412"/>
            <a:chExt cx="2294965" cy="896474"/>
          </a:xfrm>
        </p:grpSpPr>
        <p:sp>
          <p:nvSpPr>
            <p:cNvPr id="44" name="圆角矩形 43"/>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45" name="任意多边形 44"/>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9" name="组合 70"/>
          <p:cNvGrpSpPr/>
          <p:nvPr/>
        </p:nvGrpSpPr>
        <p:grpSpPr>
          <a:xfrm>
            <a:off x="878541" y="3973067"/>
            <a:ext cx="2157999" cy="1029238"/>
            <a:chOff x="878541" y="3973067"/>
            <a:chExt cx="2157999" cy="1029238"/>
          </a:xfrm>
        </p:grpSpPr>
        <p:sp>
          <p:nvSpPr>
            <p:cNvPr id="37" name="右箭头 3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 name="组合 62"/>
            <p:cNvGrpSpPr/>
            <p:nvPr/>
          </p:nvGrpSpPr>
          <p:grpSpPr>
            <a:xfrm>
              <a:off x="878541" y="3973067"/>
              <a:ext cx="1284088" cy="1029238"/>
              <a:chOff x="878541" y="3973067"/>
              <a:chExt cx="1284088" cy="1029238"/>
            </a:xfrm>
          </p:grpSpPr>
          <p:grpSp>
            <p:nvGrpSpPr>
              <p:cNvPr id="11" name="组合 61"/>
              <p:cNvGrpSpPr/>
              <p:nvPr/>
            </p:nvGrpSpPr>
            <p:grpSpPr>
              <a:xfrm>
                <a:off x="1179961" y="3973067"/>
                <a:ext cx="982668" cy="1029238"/>
                <a:chOff x="1179961" y="3973067"/>
                <a:chExt cx="982668" cy="1029238"/>
              </a:xfrm>
            </p:grpSpPr>
            <p:sp>
              <p:nvSpPr>
                <p:cNvPr id="14" name="矩形 1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47" name="直接连接符 46"/>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2" name="组合 47"/>
              <p:cNvGrpSpPr/>
              <p:nvPr/>
            </p:nvGrpSpPr>
            <p:grpSpPr>
              <a:xfrm>
                <a:off x="878541" y="4231340"/>
                <a:ext cx="537888" cy="502024"/>
                <a:chOff x="878541" y="1757082"/>
                <a:chExt cx="537888" cy="2940424"/>
              </a:xfrm>
            </p:grpSpPr>
            <p:cxnSp>
              <p:nvCxnSpPr>
                <p:cNvPr id="49" name="直接箭头连接符 48"/>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任意多边形 49"/>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3" name="组合 71"/>
          <p:cNvGrpSpPr/>
          <p:nvPr/>
        </p:nvGrpSpPr>
        <p:grpSpPr>
          <a:xfrm>
            <a:off x="887506" y="2780762"/>
            <a:ext cx="2157999" cy="1029238"/>
            <a:chOff x="878541" y="3973067"/>
            <a:chExt cx="2157999" cy="1029238"/>
          </a:xfrm>
        </p:grpSpPr>
        <p:sp>
          <p:nvSpPr>
            <p:cNvPr id="73" name="右箭头 7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5" name="组合 62"/>
            <p:cNvGrpSpPr/>
            <p:nvPr/>
          </p:nvGrpSpPr>
          <p:grpSpPr>
            <a:xfrm>
              <a:off x="878541" y="3973067"/>
              <a:ext cx="1284088" cy="1029238"/>
              <a:chOff x="878541" y="3973067"/>
              <a:chExt cx="1284088" cy="1029238"/>
            </a:xfrm>
          </p:grpSpPr>
          <p:grpSp>
            <p:nvGrpSpPr>
              <p:cNvPr id="17" name="组合 61"/>
              <p:cNvGrpSpPr/>
              <p:nvPr/>
            </p:nvGrpSpPr>
            <p:grpSpPr>
              <a:xfrm>
                <a:off x="1179961" y="3973067"/>
                <a:ext cx="982668" cy="1029238"/>
                <a:chOff x="1179961" y="3973067"/>
                <a:chExt cx="982668" cy="1029238"/>
              </a:xfrm>
            </p:grpSpPr>
            <p:sp>
              <p:nvSpPr>
                <p:cNvPr id="79" name="矩形 78"/>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0" name="直接连接符 79"/>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8" name="组合 47"/>
              <p:cNvGrpSpPr/>
              <p:nvPr/>
            </p:nvGrpSpPr>
            <p:grpSpPr>
              <a:xfrm>
                <a:off x="878541" y="4231340"/>
                <a:ext cx="537888" cy="502024"/>
                <a:chOff x="878541" y="1757082"/>
                <a:chExt cx="537888" cy="2940424"/>
              </a:xfrm>
            </p:grpSpPr>
            <p:cxnSp>
              <p:nvCxnSpPr>
                <p:cNvPr id="77" name="直接箭头连接符 7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8" name="任意多边形 7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9" name="组合 80"/>
          <p:cNvGrpSpPr/>
          <p:nvPr/>
        </p:nvGrpSpPr>
        <p:grpSpPr>
          <a:xfrm>
            <a:off x="887506" y="1543630"/>
            <a:ext cx="2157999" cy="1029238"/>
            <a:chOff x="878541" y="3973067"/>
            <a:chExt cx="2157999" cy="1029238"/>
          </a:xfrm>
        </p:grpSpPr>
        <p:sp>
          <p:nvSpPr>
            <p:cNvPr id="82" name="右箭头 8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0" name="组合 62"/>
            <p:cNvGrpSpPr/>
            <p:nvPr/>
          </p:nvGrpSpPr>
          <p:grpSpPr>
            <a:xfrm>
              <a:off x="878541" y="3973067"/>
              <a:ext cx="1284088" cy="1029238"/>
              <a:chOff x="878541" y="3973067"/>
              <a:chExt cx="1284088" cy="1029238"/>
            </a:xfrm>
          </p:grpSpPr>
          <p:grpSp>
            <p:nvGrpSpPr>
              <p:cNvPr id="21" name="组合 61"/>
              <p:cNvGrpSpPr/>
              <p:nvPr/>
            </p:nvGrpSpPr>
            <p:grpSpPr>
              <a:xfrm>
                <a:off x="1179961" y="3973067"/>
                <a:ext cx="982668" cy="1029238"/>
                <a:chOff x="1179961" y="3973067"/>
                <a:chExt cx="982668" cy="1029238"/>
              </a:xfrm>
            </p:grpSpPr>
            <p:sp>
              <p:nvSpPr>
                <p:cNvPr id="88" name="矩形 87"/>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9" name="直接连接符 88"/>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22" name="组合 47"/>
              <p:cNvGrpSpPr/>
              <p:nvPr/>
            </p:nvGrpSpPr>
            <p:grpSpPr>
              <a:xfrm>
                <a:off x="878541" y="4231340"/>
                <a:ext cx="537888" cy="502024"/>
                <a:chOff x="878541" y="1757082"/>
                <a:chExt cx="537888" cy="2940424"/>
              </a:xfrm>
            </p:grpSpPr>
            <p:cxnSp>
              <p:nvCxnSpPr>
                <p:cNvPr id="86" name="直接箭头连接符 8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7" name="任意多边形 8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48" name="TextBox 47"/>
          <p:cNvSpPr txBox="1"/>
          <p:nvPr/>
        </p:nvSpPr>
        <p:spPr>
          <a:xfrm>
            <a:off x="609600" y="5265779"/>
            <a:ext cx="2362200" cy="830997"/>
          </a:xfrm>
          <a:prstGeom prst="rect">
            <a:avLst/>
          </a:prstGeom>
          <a:noFill/>
        </p:spPr>
        <p:txBody>
          <a:bodyPr wrap="square" rtlCol="0">
            <a:spAutoFit/>
          </a:bodyPr>
          <a:lstStyle/>
          <a:p>
            <a:pPr algn="ctr"/>
            <a:r>
              <a:rPr lang="en-US" altLang="zh-CN" sz="2400" b="0" dirty="0" smtClean="0"/>
              <a:t>Partitioned input data</a:t>
            </a:r>
            <a:endParaRPr lang="zh-CN" altLang="en-US" sz="2400" b="0" dirty="0"/>
          </a:p>
        </p:txBody>
      </p:sp>
      <p:sp>
        <p:nvSpPr>
          <p:cNvPr id="51" name="TextBox 50"/>
          <p:cNvSpPr txBox="1"/>
          <p:nvPr/>
        </p:nvSpPr>
        <p:spPr>
          <a:xfrm>
            <a:off x="3007360" y="5273045"/>
            <a:ext cx="3088640" cy="830997"/>
          </a:xfrm>
          <a:prstGeom prst="rect">
            <a:avLst/>
          </a:prstGeom>
          <a:noFill/>
        </p:spPr>
        <p:txBody>
          <a:bodyPr wrap="square" rtlCol="0">
            <a:spAutoFit/>
          </a:bodyPr>
          <a:lstStyle/>
          <a:p>
            <a:pPr algn="ctr"/>
            <a:r>
              <a:rPr lang="en-US" altLang="zh-CN" sz="2400" b="0" dirty="0" smtClean="0"/>
              <a:t>Parallel iterative program</a:t>
            </a:r>
            <a:endParaRPr lang="zh-CN" altLang="en-US" sz="2400" b="0" dirty="0" smtClean="0"/>
          </a:p>
        </p:txBody>
      </p:sp>
      <p:sp>
        <p:nvSpPr>
          <p:cNvPr id="52" name="TextBox 5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55" name="左右箭头 54"/>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左右箭头 55"/>
          <p:cNvSpPr/>
          <p:nvPr/>
        </p:nvSpPr>
        <p:spPr bwMode="auto">
          <a:xfrm rot="2191145">
            <a:off x="5653700" y="2153354"/>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左右箭头 56"/>
          <p:cNvSpPr/>
          <p:nvPr/>
        </p:nvSpPr>
        <p:spPr bwMode="auto">
          <a:xfrm rot="19520338">
            <a:off x="5589532" y="4014238"/>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a:t>
            </a:fld>
            <a:endParaRPr lang="en-US" altLang="zh-CN" sz="1600"/>
          </a:p>
        </p:txBody>
      </p:sp>
      <p:sp>
        <p:nvSpPr>
          <p:cNvPr id="51" name="矩形 50"/>
          <p:cNvSpPr/>
          <p:nvPr/>
        </p:nvSpPr>
        <p:spPr bwMode="auto">
          <a:xfrm>
            <a:off x="6807200" y="1582053"/>
            <a:ext cx="943429" cy="3338286"/>
          </a:xfrm>
          <a:prstGeom prst="rect">
            <a:avLst/>
          </a:prstGeom>
          <a:solidFill>
            <a:srgbClr val="FF0000">
              <a:alpha val="36000"/>
            </a:srgb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52" name="组合 31"/>
          <p:cNvGrpSpPr/>
          <p:nvPr/>
        </p:nvGrpSpPr>
        <p:grpSpPr>
          <a:xfrm>
            <a:off x="3256077" y="1577806"/>
            <a:ext cx="2294965" cy="896474"/>
            <a:chOff x="3442447" y="2438412"/>
            <a:chExt cx="2294965" cy="896474"/>
          </a:xfrm>
        </p:grpSpPr>
        <p:sp>
          <p:nvSpPr>
            <p:cNvPr id="53" name="圆角矩形 52"/>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4" name="任意多边形 53"/>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55" name="组合 32"/>
          <p:cNvGrpSpPr/>
          <p:nvPr/>
        </p:nvGrpSpPr>
        <p:grpSpPr>
          <a:xfrm>
            <a:off x="3265040" y="2788042"/>
            <a:ext cx="2294965" cy="896474"/>
            <a:chOff x="3442447" y="2438412"/>
            <a:chExt cx="2294965" cy="896474"/>
          </a:xfrm>
        </p:grpSpPr>
        <p:sp>
          <p:nvSpPr>
            <p:cNvPr id="56" name="圆角矩形 55"/>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任意多边形 56"/>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58" name="组合 42"/>
          <p:cNvGrpSpPr/>
          <p:nvPr/>
        </p:nvGrpSpPr>
        <p:grpSpPr>
          <a:xfrm>
            <a:off x="3238147" y="4034129"/>
            <a:ext cx="2294965" cy="896474"/>
            <a:chOff x="3442447" y="2438412"/>
            <a:chExt cx="2294965" cy="896474"/>
          </a:xfrm>
        </p:grpSpPr>
        <p:sp>
          <p:nvSpPr>
            <p:cNvPr id="59" name="圆角矩形 58"/>
            <p:cNvSpPr/>
            <p:nvPr/>
          </p:nvSpPr>
          <p:spPr bwMode="auto">
            <a:xfrm>
              <a:off x="3442447" y="2438412"/>
              <a:ext cx="2294965" cy="896474"/>
            </a:xfrm>
            <a:prstGeom prst="roundRect">
              <a:avLst/>
            </a:prstGeom>
            <a:solidFill>
              <a:srgbClr val="0070C0">
                <a:alpha val="45000"/>
              </a:srgbClr>
            </a:solid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0" name="任意多边形 59"/>
            <p:cNvSpPr/>
            <p:nvPr/>
          </p:nvSpPr>
          <p:spPr bwMode="auto">
            <a:xfrm>
              <a:off x="3585881" y="2530683"/>
              <a:ext cx="198887" cy="660751"/>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nvGrpSpPr>
          <p:cNvPr id="61" name="组合 70"/>
          <p:cNvGrpSpPr/>
          <p:nvPr/>
        </p:nvGrpSpPr>
        <p:grpSpPr>
          <a:xfrm>
            <a:off x="878541" y="3973067"/>
            <a:ext cx="2157999" cy="1029238"/>
            <a:chOff x="878541" y="3973067"/>
            <a:chExt cx="2157999" cy="1029238"/>
          </a:xfrm>
        </p:grpSpPr>
        <p:sp>
          <p:nvSpPr>
            <p:cNvPr id="64" name="右箭头 63"/>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65" name="组合 62"/>
            <p:cNvGrpSpPr/>
            <p:nvPr/>
          </p:nvGrpSpPr>
          <p:grpSpPr>
            <a:xfrm>
              <a:off x="878541" y="3973067"/>
              <a:ext cx="1284088" cy="1029238"/>
              <a:chOff x="878541" y="3973067"/>
              <a:chExt cx="1284088" cy="1029238"/>
            </a:xfrm>
          </p:grpSpPr>
          <p:grpSp>
            <p:nvGrpSpPr>
              <p:cNvPr id="66" name="组合 61"/>
              <p:cNvGrpSpPr/>
              <p:nvPr/>
            </p:nvGrpSpPr>
            <p:grpSpPr>
              <a:xfrm>
                <a:off x="1179961" y="3973067"/>
                <a:ext cx="982668" cy="1029238"/>
                <a:chOff x="1179961" y="3973067"/>
                <a:chExt cx="982668" cy="1029238"/>
              </a:xfrm>
            </p:grpSpPr>
            <p:sp>
              <p:nvSpPr>
                <p:cNvPr id="70" name="矩形 13"/>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91" name="直接连接符 90"/>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67" name="组合 47"/>
              <p:cNvGrpSpPr/>
              <p:nvPr/>
            </p:nvGrpSpPr>
            <p:grpSpPr>
              <a:xfrm>
                <a:off x="878541" y="4231340"/>
                <a:ext cx="537888" cy="502024"/>
                <a:chOff x="878541" y="1757082"/>
                <a:chExt cx="537888" cy="2940424"/>
              </a:xfrm>
            </p:grpSpPr>
            <p:cxnSp>
              <p:nvCxnSpPr>
                <p:cNvPr id="68" name="直接箭头连接符 67"/>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69" name="任意多边形 68"/>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92" name="组合 71"/>
          <p:cNvGrpSpPr/>
          <p:nvPr/>
        </p:nvGrpSpPr>
        <p:grpSpPr>
          <a:xfrm>
            <a:off x="887506" y="2780762"/>
            <a:ext cx="2157999" cy="1029238"/>
            <a:chOff x="878541" y="3973067"/>
            <a:chExt cx="2157999" cy="1029238"/>
          </a:xfrm>
        </p:grpSpPr>
        <p:sp>
          <p:nvSpPr>
            <p:cNvPr id="93" name="右箭头 9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4" name="组合 62"/>
            <p:cNvGrpSpPr/>
            <p:nvPr/>
          </p:nvGrpSpPr>
          <p:grpSpPr>
            <a:xfrm>
              <a:off x="878541" y="3973067"/>
              <a:ext cx="1284088" cy="1029238"/>
              <a:chOff x="878541" y="3973067"/>
              <a:chExt cx="1284088" cy="1029238"/>
            </a:xfrm>
          </p:grpSpPr>
          <p:grpSp>
            <p:nvGrpSpPr>
              <p:cNvPr id="95" name="组合 61"/>
              <p:cNvGrpSpPr/>
              <p:nvPr/>
            </p:nvGrpSpPr>
            <p:grpSpPr>
              <a:xfrm>
                <a:off x="1179961" y="3973067"/>
                <a:ext cx="982668" cy="1029238"/>
                <a:chOff x="1179961" y="3973067"/>
                <a:chExt cx="982668" cy="1029238"/>
              </a:xfrm>
            </p:grpSpPr>
            <p:sp>
              <p:nvSpPr>
                <p:cNvPr id="99" name="矩形 98"/>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00" name="直接连接符 99"/>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96" name="组合 47"/>
              <p:cNvGrpSpPr/>
              <p:nvPr/>
            </p:nvGrpSpPr>
            <p:grpSpPr>
              <a:xfrm>
                <a:off x="878541" y="4231340"/>
                <a:ext cx="537888" cy="502024"/>
                <a:chOff x="878541" y="1757082"/>
                <a:chExt cx="537888" cy="2940424"/>
              </a:xfrm>
            </p:grpSpPr>
            <p:cxnSp>
              <p:nvCxnSpPr>
                <p:cNvPr id="97" name="直接箭头连接符 9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98" name="任意多边形 9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01" name="组合 80"/>
          <p:cNvGrpSpPr/>
          <p:nvPr/>
        </p:nvGrpSpPr>
        <p:grpSpPr>
          <a:xfrm>
            <a:off x="887506" y="1543630"/>
            <a:ext cx="2157999" cy="1029238"/>
            <a:chOff x="878541" y="3973067"/>
            <a:chExt cx="2157999" cy="1029238"/>
          </a:xfrm>
        </p:grpSpPr>
        <p:sp>
          <p:nvSpPr>
            <p:cNvPr id="102" name="右箭头 10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3" name="组合 62"/>
            <p:cNvGrpSpPr/>
            <p:nvPr/>
          </p:nvGrpSpPr>
          <p:grpSpPr>
            <a:xfrm>
              <a:off x="878541" y="3973067"/>
              <a:ext cx="1284088" cy="1029238"/>
              <a:chOff x="878541" y="3973067"/>
              <a:chExt cx="1284088" cy="1029238"/>
            </a:xfrm>
          </p:grpSpPr>
          <p:grpSp>
            <p:nvGrpSpPr>
              <p:cNvPr id="104" name="组合 61"/>
              <p:cNvGrpSpPr/>
              <p:nvPr/>
            </p:nvGrpSpPr>
            <p:grpSpPr>
              <a:xfrm>
                <a:off x="1179961" y="3973067"/>
                <a:ext cx="982668" cy="1029238"/>
                <a:chOff x="1179961" y="3973067"/>
                <a:chExt cx="982668" cy="1029238"/>
              </a:xfrm>
            </p:grpSpPr>
            <p:sp>
              <p:nvSpPr>
                <p:cNvPr id="108" name="矩形 107"/>
                <p:cNvSpPr/>
                <p:nvPr/>
              </p:nvSpPr>
              <p:spPr bwMode="auto">
                <a:xfrm>
                  <a:off x="1179961" y="3973067"/>
                  <a:ext cx="982668" cy="1029238"/>
                </a:xfrm>
                <a:prstGeom prst="rect">
                  <a:avLst/>
                </a:prstGeom>
                <a:solidFill>
                  <a:srgbClr val="00B050">
                    <a:alpha val="40000"/>
                  </a:srgbClr>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09" name="直接连接符 108"/>
                <p:cNvCxnSpPr/>
                <p:nvPr/>
              </p:nvCxnSpPr>
              <p:spPr bwMode="auto">
                <a:xfrm>
                  <a:off x="1219199" y="4446493"/>
                  <a:ext cx="932330" cy="0"/>
                </a:xfrm>
                <a:prstGeom prst="line">
                  <a:avLst/>
                </a:prstGeom>
                <a:solidFill>
                  <a:schemeClr val="accent1"/>
                </a:solidFill>
                <a:ln w="19050" cap="flat" cmpd="sng" algn="ctr">
                  <a:solidFill>
                    <a:srgbClr val="00B050"/>
                  </a:solidFill>
                  <a:prstDash val="solid"/>
                  <a:round/>
                  <a:headEnd type="none" w="med" len="med"/>
                  <a:tailEnd type="none" w="med" len="med"/>
                </a:ln>
                <a:effectLst/>
              </p:spPr>
            </p:cxnSp>
          </p:grpSp>
          <p:grpSp>
            <p:nvGrpSpPr>
              <p:cNvPr id="105" name="组合 47"/>
              <p:cNvGrpSpPr/>
              <p:nvPr/>
            </p:nvGrpSpPr>
            <p:grpSpPr>
              <a:xfrm>
                <a:off x="878541" y="4231340"/>
                <a:ext cx="537888" cy="502024"/>
                <a:chOff x="878541" y="1757082"/>
                <a:chExt cx="537888" cy="2940424"/>
              </a:xfrm>
            </p:grpSpPr>
            <p:cxnSp>
              <p:nvCxnSpPr>
                <p:cNvPr id="106" name="直接箭头连接符 10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7" name="任意多边形 10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110" name="TextBox 109"/>
          <p:cNvSpPr txBox="1"/>
          <p:nvPr/>
        </p:nvSpPr>
        <p:spPr>
          <a:xfrm>
            <a:off x="609600" y="5265779"/>
            <a:ext cx="2362200" cy="830997"/>
          </a:xfrm>
          <a:prstGeom prst="rect">
            <a:avLst/>
          </a:prstGeom>
          <a:noFill/>
        </p:spPr>
        <p:txBody>
          <a:bodyPr wrap="square" rtlCol="0">
            <a:spAutoFit/>
          </a:bodyPr>
          <a:lstStyle/>
          <a:p>
            <a:pPr algn="ctr"/>
            <a:r>
              <a:rPr lang="en-US" altLang="zh-CN" sz="2400" b="0" dirty="0" smtClean="0"/>
              <a:t>Partitioned input data</a:t>
            </a:r>
            <a:endParaRPr lang="zh-CN" altLang="en-US" sz="2400" b="0" dirty="0"/>
          </a:p>
        </p:txBody>
      </p:sp>
      <p:sp>
        <p:nvSpPr>
          <p:cNvPr id="111" name="TextBox 110"/>
          <p:cNvSpPr txBox="1"/>
          <p:nvPr/>
        </p:nvSpPr>
        <p:spPr>
          <a:xfrm>
            <a:off x="3007360" y="5273045"/>
            <a:ext cx="3088640" cy="830997"/>
          </a:xfrm>
          <a:prstGeom prst="rect">
            <a:avLst/>
          </a:prstGeom>
          <a:noFill/>
        </p:spPr>
        <p:txBody>
          <a:bodyPr wrap="square" rtlCol="0">
            <a:spAutoFit/>
          </a:bodyPr>
          <a:lstStyle/>
          <a:p>
            <a:pPr algn="ctr"/>
            <a:r>
              <a:rPr lang="en-US" altLang="zh-CN" sz="2400" b="0" dirty="0" smtClean="0"/>
              <a:t>Parallel iterative program</a:t>
            </a:r>
            <a:endParaRPr lang="zh-CN" altLang="en-US" sz="2400" b="0" dirty="0" smtClean="0"/>
          </a:p>
        </p:txBody>
      </p:sp>
      <p:sp>
        <p:nvSpPr>
          <p:cNvPr id="112" name="TextBox 11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113" name="左右箭头 112"/>
          <p:cNvSpPr/>
          <p:nvPr/>
        </p:nvSpPr>
        <p:spPr bwMode="auto">
          <a:xfrm>
            <a:off x="5678906" y="3007896"/>
            <a:ext cx="98658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4" name="左右箭头 113"/>
          <p:cNvSpPr/>
          <p:nvPr/>
        </p:nvSpPr>
        <p:spPr bwMode="auto">
          <a:xfrm rot="2191145">
            <a:off x="5653700" y="2153354"/>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5" name="左右箭头 114"/>
          <p:cNvSpPr/>
          <p:nvPr/>
        </p:nvSpPr>
        <p:spPr bwMode="auto">
          <a:xfrm rot="19520338">
            <a:off x="5589532" y="4014238"/>
            <a:ext cx="1167121" cy="510026"/>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90" name="TextBox 89"/>
          <p:cNvSpPr txBox="1"/>
          <p:nvPr/>
        </p:nvSpPr>
        <p:spPr>
          <a:xfrm>
            <a:off x="6284494" y="1409032"/>
            <a:ext cx="2454443" cy="3785652"/>
          </a:xfrm>
          <a:prstGeom prst="rect">
            <a:avLst/>
          </a:prstGeom>
          <a:solidFill>
            <a:schemeClr val="bg1">
              <a:alpha val="51000"/>
            </a:schemeClr>
          </a:solidFill>
          <a:ln w="38100">
            <a:solidFill>
              <a:schemeClr val="tx1"/>
            </a:solidFill>
            <a:prstDash val="dash"/>
          </a:ln>
        </p:spPr>
        <p:txBody>
          <a:bodyPr wrap="square" rtlCol="0">
            <a:spAutoFit/>
          </a:bodyPr>
          <a:lstStyle/>
          <a:p>
            <a:pPr algn="ctr"/>
            <a:endParaRPr lang="en-US" altLang="zh-CN" sz="2400" dirty="0" smtClean="0"/>
          </a:p>
          <a:p>
            <a:pPr algn="ctr"/>
            <a:endParaRPr lang="en-US" altLang="zh-CN" dirty="0" smtClean="0"/>
          </a:p>
          <a:p>
            <a:pPr algn="ctr"/>
            <a:r>
              <a:rPr lang="en-US" altLang="zh-CN" dirty="0" smtClean="0"/>
              <a:t>Parameter server</a:t>
            </a:r>
          </a:p>
          <a:p>
            <a:pPr algn="ctr"/>
            <a:r>
              <a:rPr lang="en-US" altLang="zh-CN" dirty="0" smtClean="0"/>
              <a:t>(</a:t>
            </a:r>
            <a:r>
              <a:rPr lang="en-US" altLang="zh-CN" dirty="0" err="1" smtClean="0"/>
              <a:t>LazyTable</a:t>
            </a:r>
            <a:r>
              <a:rPr lang="en-US" altLang="zh-CN" dirty="0" smtClean="0"/>
              <a:t>)</a:t>
            </a:r>
          </a:p>
          <a:p>
            <a:pPr algn="ctr"/>
            <a:endParaRPr lang="en-US" altLang="zh-CN" dirty="0" smtClean="0"/>
          </a:p>
          <a:p>
            <a:pPr algn="ctr"/>
            <a:endParaRPr lang="en-US" altLang="zh-CN" dirty="0" smtClean="0"/>
          </a:p>
          <a:p>
            <a:pPr algn="ct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Bulk Synchronous Parallel</a:t>
            </a:r>
            <a:endParaRPr lang="zh-CN" altLang="en-US" dirty="0"/>
          </a:p>
        </p:txBody>
      </p:sp>
      <p:sp>
        <p:nvSpPr>
          <p:cNvPr id="3" name="内容占位符 2"/>
          <p:cNvSpPr>
            <a:spLocks noGrp="1"/>
          </p:cNvSpPr>
          <p:nvPr>
            <p:ph idx="1"/>
          </p:nvPr>
        </p:nvSpPr>
        <p:spPr/>
        <p:txBody>
          <a:bodyPr/>
          <a:lstStyle/>
          <a:p>
            <a:r>
              <a:rPr lang="en-US" altLang="zh-CN" sz="3200" dirty="0" smtClean="0"/>
              <a:t>Bulk Synchronous Parallel (BSP)</a:t>
            </a:r>
          </a:p>
          <a:p>
            <a:pPr lvl="1"/>
            <a:r>
              <a:rPr lang="en-US" altLang="zh-CN" sz="2800" dirty="0" smtClean="0"/>
              <a:t>Common approach to parallelizing</a:t>
            </a:r>
          </a:p>
          <a:p>
            <a:pPr lvl="1"/>
            <a:r>
              <a:rPr lang="en-US" altLang="zh-CN" sz="2800" dirty="0" smtClean="0"/>
              <a:t>A barrier and data exchange every iteration</a:t>
            </a:r>
          </a:p>
          <a:p>
            <a:pPr lvl="1"/>
            <a:r>
              <a:rPr lang="en-US" altLang="zh-CN" sz="2800" dirty="0" smtClean="0"/>
              <a:t>Problem of stragglers</a:t>
            </a:r>
          </a:p>
          <a:p>
            <a:pPr lvl="1"/>
            <a:r>
              <a:rPr lang="en-US" altLang="zh-CN" sz="2800" dirty="0" smtClean="0"/>
              <a:t>Too much synchronization</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a:t>
            </a:fld>
            <a:endParaRPr lang="en-US" altLang="zh-CN"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Stale Synchronous Parallel</a:t>
            </a:r>
            <a:endParaRPr lang="zh-CN" altLang="en-US" dirty="0"/>
          </a:p>
        </p:txBody>
      </p:sp>
      <p:sp>
        <p:nvSpPr>
          <p:cNvPr id="3" name="内容占位符 2"/>
          <p:cNvSpPr>
            <a:spLocks noGrp="1"/>
          </p:cNvSpPr>
          <p:nvPr>
            <p:ph idx="1"/>
          </p:nvPr>
        </p:nvSpPr>
        <p:spPr/>
        <p:txBody>
          <a:bodyPr/>
          <a:lstStyle/>
          <a:p>
            <a:r>
              <a:rPr lang="en-US" altLang="zh-CN" sz="3200" dirty="0" smtClean="0"/>
              <a:t>Stale Synchronous Parallel (SSP)</a:t>
            </a:r>
          </a:p>
          <a:p>
            <a:pPr lvl="1"/>
            <a:r>
              <a:rPr lang="en-US" altLang="zh-CN" sz="2800" dirty="0" smtClean="0"/>
              <a:t>Threads are allowed to be some number of iterations ahead of the slowest thread</a:t>
            </a:r>
          </a:p>
          <a:p>
            <a:pPr lvl="2"/>
            <a:r>
              <a:rPr lang="en-US" altLang="zh-CN" sz="2800" dirty="0" smtClean="0"/>
              <a:t>The “slack” parameter</a:t>
            </a:r>
          </a:p>
          <a:p>
            <a:pPr lvl="1"/>
            <a:r>
              <a:rPr lang="en-US" altLang="zh-CN" sz="2800" dirty="0" smtClean="0"/>
              <a:t>Why? Speed!</a:t>
            </a:r>
          </a:p>
          <a:p>
            <a:pPr lvl="2"/>
            <a:r>
              <a:rPr lang="en-US" altLang="zh-CN" sz="2800" dirty="0" smtClean="0"/>
              <a:t>Less synchronizing among threads</a:t>
            </a:r>
          </a:p>
          <a:p>
            <a:pPr lvl="2"/>
            <a:r>
              <a:rPr lang="en-US" altLang="zh-CN" sz="2800" dirty="0" smtClean="0"/>
              <a:t>More using cached values</a:t>
            </a:r>
          </a:p>
          <a:p>
            <a:pPr lvl="2"/>
            <a:r>
              <a:rPr lang="en-US" altLang="zh-CN" sz="2800" dirty="0" smtClean="0"/>
              <a:t>Tolerant of transient stragglers</a:t>
            </a:r>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a:t>
            </a:fld>
            <a:endParaRPr lang="en-US" altLang="zh-CN"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Tradeoffs of Data Staleness</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6</a:t>
            </a:fld>
            <a:endParaRPr lang="en-US" altLang="zh-CN" sz="1600"/>
          </a:p>
        </p:txBody>
      </p:sp>
      <p:cxnSp>
        <p:nvCxnSpPr>
          <p:cNvPr id="7" name="Straight Connector 6"/>
          <p:cNvCxnSpPr/>
          <p:nvPr/>
        </p:nvCxnSpPr>
        <p:spPr>
          <a:xfrm>
            <a:off x="1085012" y="1289393"/>
            <a:ext cx="0" cy="3994592"/>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8"/>
          <p:cNvCxnSpPr/>
          <p:nvPr/>
        </p:nvCxnSpPr>
        <p:spPr>
          <a:xfrm flipH="1" flipV="1">
            <a:off x="1097342" y="5271657"/>
            <a:ext cx="6830643" cy="12328"/>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9" name="Freeform 12"/>
          <p:cNvSpPr/>
          <p:nvPr/>
        </p:nvSpPr>
        <p:spPr>
          <a:xfrm>
            <a:off x="1109671" y="2842846"/>
            <a:ext cx="6497742" cy="2379495"/>
          </a:xfrm>
          <a:custGeom>
            <a:avLst/>
            <a:gdLst>
              <a:gd name="connsiteX0" fmla="*/ 0 w 6497742"/>
              <a:gd name="connsiteY0" fmla="*/ 2379495 h 2379495"/>
              <a:gd name="connsiteX1" fmla="*/ 924726 w 6497742"/>
              <a:gd name="connsiteY1" fmla="*/ 1023306 h 2379495"/>
              <a:gd name="connsiteX2" fmla="*/ 2996112 w 6497742"/>
              <a:gd name="connsiteY2" fmla="*/ 234250 h 2379495"/>
              <a:gd name="connsiteX3" fmla="*/ 6497742 w 6497742"/>
              <a:gd name="connsiteY3" fmla="*/ 0 h 2379495"/>
              <a:gd name="connsiteX4" fmla="*/ 6497742 w 6497742"/>
              <a:gd name="connsiteY4" fmla="*/ 0 h 2379495"/>
              <a:gd name="connsiteX5" fmla="*/ 6497742 w 6497742"/>
              <a:gd name="connsiteY5" fmla="*/ 0 h 237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7742" h="2379495">
                <a:moveTo>
                  <a:pt x="0" y="2379495"/>
                </a:moveTo>
                <a:cubicBezTo>
                  <a:pt x="212687" y="1880171"/>
                  <a:pt x="425374" y="1380847"/>
                  <a:pt x="924726" y="1023306"/>
                </a:cubicBezTo>
                <a:cubicBezTo>
                  <a:pt x="1424078" y="665765"/>
                  <a:pt x="2067276" y="404801"/>
                  <a:pt x="2996112" y="234250"/>
                </a:cubicBezTo>
                <a:cubicBezTo>
                  <a:pt x="3924948" y="63699"/>
                  <a:pt x="6497742" y="0"/>
                  <a:pt x="6497742" y="0"/>
                </a:cubicBezTo>
                <a:lnTo>
                  <a:pt x="6497742" y="0"/>
                </a:lnTo>
                <a:lnTo>
                  <a:pt x="6497742"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13"/>
          <p:cNvSpPr/>
          <p:nvPr/>
        </p:nvSpPr>
        <p:spPr>
          <a:xfrm flipH="1">
            <a:off x="1072682" y="2859626"/>
            <a:ext cx="6699461" cy="2379495"/>
          </a:xfrm>
          <a:custGeom>
            <a:avLst/>
            <a:gdLst>
              <a:gd name="connsiteX0" fmla="*/ 0 w 6497742"/>
              <a:gd name="connsiteY0" fmla="*/ 2379495 h 2379495"/>
              <a:gd name="connsiteX1" fmla="*/ 924726 w 6497742"/>
              <a:gd name="connsiteY1" fmla="*/ 1023306 h 2379495"/>
              <a:gd name="connsiteX2" fmla="*/ 2996112 w 6497742"/>
              <a:gd name="connsiteY2" fmla="*/ 234250 h 2379495"/>
              <a:gd name="connsiteX3" fmla="*/ 6497742 w 6497742"/>
              <a:gd name="connsiteY3" fmla="*/ 0 h 2379495"/>
              <a:gd name="connsiteX4" fmla="*/ 6497742 w 6497742"/>
              <a:gd name="connsiteY4" fmla="*/ 0 h 2379495"/>
              <a:gd name="connsiteX5" fmla="*/ 6497742 w 6497742"/>
              <a:gd name="connsiteY5" fmla="*/ 0 h 237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7742" h="2379495">
                <a:moveTo>
                  <a:pt x="0" y="2379495"/>
                </a:moveTo>
                <a:cubicBezTo>
                  <a:pt x="212687" y="1880171"/>
                  <a:pt x="425374" y="1380847"/>
                  <a:pt x="924726" y="1023306"/>
                </a:cubicBezTo>
                <a:cubicBezTo>
                  <a:pt x="1424078" y="665765"/>
                  <a:pt x="2067276" y="404801"/>
                  <a:pt x="2996112" y="234250"/>
                </a:cubicBezTo>
                <a:cubicBezTo>
                  <a:pt x="3924948" y="63699"/>
                  <a:pt x="6497742" y="0"/>
                  <a:pt x="6497742" y="0"/>
                </a:cubicBezTo>
                <a:lnTo>
                  <a:pt x="6497742" y="0"/>
                </a:lnTo>
                <a:lnTo>
                  <a:pt x="6497742" y="0"/>
                </a:lnTo>
              </a:path>
            </a:pathLst>
          </a:custGeom>
          <a:ln w="76200" cmpd="sng">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4"/>
          <p:cNvSpPr/>
          <p:nvPr/>
        </p:nvSpPr>
        <p:spPr>
          <a:xfrm>
            <a:off x="1146660" y="1781562"/>
            <a:ext cx="6790986" cy="3525043"/>
          </a:xfrm>
          <a:custGeom>
            <a:avLst/>
            <a:gdLst>
              <a:gd name="connsiteX0" fmla="*/ 0 w 6790986"/>
              <a:gd name="connsiteY0" fmla="*/ 3403791 h 3525043"/>
              <a:gd name="connsiteX1" fmla="*/ 1467232 w 6790986"/>
              <a:gd name="connsiteY1" fmla="*/ 3046250 h 3525043"/>
              <a:gd name="connsiteX2" fmla="*/ 2145365 w 6790986"/>
              <a:gd name="connsiteY2" fmla="*/ 1825681 h 3525043"/>
              <a:gd name="connsiteX3" fmla="*/ 2515255 w 6790986"/>
              <a:gd name="connsiteY3" fmla="*/ 420176 h 3525043"/>
              <a:gd name="connsiteX4" fmla="*/ 3119410 w 6790986"/>
              <a:gd name="connsiteY4" fmla="*/ 990 h 3525043"/>
              <a:gd name="connsiteX5" fmla="*/ 3711234 w 6790986"/>
              <a:gd name="connsiteY5" fmla="*/ 333873 h 3525043"/>
              <a:gd name="connsiteX6" fmla="*/ 4031806 w 6790986"/>
              <a:gd name="connsiteY6" fmla="*/ 1221560 h 3525043"/>
              <a:gd name="connsiteX7" fmla="*/ 4808576 w 6790986"/>
              <a:gd name="connsiteY7" fmla="*/ 2898303 h 3525043"/>
              <a:gd name="connsiteX8" fmla="*/ 6658028 w 6790986"/>
              <a:gd name="connsiteY8" fmla="*/ 3477765 h 3525043"/>
              <a:gd name="connsiteX9" fmla="*/ 6645699 w 6790986"/>
              <a:gd name="connsiteY9" fmla="*/ 3490094 h 35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0986" h="3525043">
                <a:moveTo>
                  <a:pt x="0" y="3403791"/>
                </a:moveTo>
                <a:cubicBezTo>
                  <a:pt x="554835" y="3356529"/>
                  <a:pt x="1109671" y="3309268"/>
                  <a:pt x="1467232" y="3046250"/>
                </a:cubicBezTo>
                <a:cubicBezTo>
                  <a:pt x="1824793" y="2783232"/>
                  <a:pt x="1970695" y="2263360"/>
                  <a:pt x="2145365" y="1825681"/>
                </a:cubicBezTo>
                <a:cubicBezTo>
                  <a:pt x="2320036" y="1388002"/>
                  <a:pt x="2352914" y="724291"/>
                  <a:pt x="2515255" y="420176"/>
                </a:cubicBezTo>
                <a:cubicBezTo>
                  <a:pt x="2677596" y="116061"/>
                  <a:pt x="2920080" y="15374"/>
                  <a:pt x="3119410" y="990"/>
                </a:cubicBezTo>
                <a:cubicBezTo>
                  <a:pt x="3318740" y="-13394"/>
                  <a:pt x="3559168" y="130445"/>
                  <a:pt x="3711234" y="333873"/>
                </a:cubicBezTo>
                <a:cubicBezTo>
                  <a:pt x="3863300" y="537301"/>
                  <a:pt x="3848916" y="794155"/>
                  <a:pt x="4031806" y="1221560"/>
                </a:cubicBezTo>
                <a:cubicBezTo>
                  <a:pt x="4214696" y="1648965"/>
                  <a:pt x="4370872" y="2522269"/>
                  <a:pt x="4808576" y="2898303"/>
                </a:cubicBezTo>
                <a:cubicBezTo>
                  <a:pt x="5246280" y="3274337"/>
                  <a:pt x="6351841" y="3379133"/>
                  <a:pt x="6658028" y="3477765"/>
                </a:cubicBezTo>
                <a:cubicBezTo>
                  <a:pt x="6964215" y="3576397"/>
                  <a:pt x="6645699" y="3490094"/>
                  <a:pt x="6645699" y="3490094"/>
                </a:cubicBezTo>
              </a:path>
            </a:pathLst>
          </a:custGeom>
          <a:ln w="76200" cmpd="sng">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069553" y="5431933"/>
            <a:ext cx="2343911" cy="523220"/>
          </a:xfrm>
          <a:prstGeom prst="rect">
            <a:avLst/>
          </a:prstGeom>
          <a:noFill/>
        </p:spPr>
        <p:txBody>
          <a:bodyPr wrap="none" rtlCol="0">
            <a:spAutoFit/>
          </a:bodyPr>
          <a:lstStyle/>
          <a:p>
            <a:pPr algn="l"/>
            <a:r>
              <a:rPr lang="en-US" sz="2800" dirty="0" smtClean="0"/>
              <a:t>Fresher data</a:t>
            </a:r>
          </a:p>
        </p:txBody>
      </p:sp>
      <p:sp>
        <p:nvSpPr>
          <p:cNvPr id="13" name="TextBox 12"/>
          <p:cNvSpPr txBox="1"/>
          <p:nvPr/>
        </p:nvSpPr>
        <p:spPr>
          <a:xfrm>
            <a:off x="5290747" y="5448714"/>
            <a:ext cx="2023311" cy="523220"/>
          </a:xfrm>
          <a:prstGeom prst="rect">
            <a:avLst/>
          </a:prstGeom>
          <a:noFill/>
        </p:spPr>
        <p:txBody>
          <a:bodyPr wrap="none" rtlCol="0">
            <a:spAutoFit/>
          </a:bodyPr>
          <a:lstStyle/>
          <a:p>
            <a:r>
              <a:rPr lang="en-US" sz="2800" dirty="0" smtClean="0"/>
              <a:t>Staler data</a:t>
            </a:r>
          </a:p>
        </p:txBody>
      </p:sp>
      <p:sp>
        <p:nvSpPr>
          <p:cNvPr id="14" name="TextBox 13"/>
          <p:cNvSpPr txBox="1"/>
          <p:nvPr/>
        </p:nvSpPr>
        <p:spPr>
          <a:xfrm>
            <a:off x="6153885" y="1745564"/>
            <a:ext cx="2103461" cy="954107"/>
          </a:xfrm>
          <a:prstGeom prst="rect">
            <a:avLst/>
          </a:prstGeom>
          <a:noFill/>
        </p:spPr>
        <p:txBody>
          <a:bodyPr wrap="none" rtlCol="0">
            <a:spAutoFit/>
          </a:bodyPr>
          <a:lstStyle/>
          <a:p>
            <a:r>
              <a:rPr lang="en-US" sz="2800" dirty="0" smtClean="0">
                <a:solidFill>
                  <a:srgbClr val="FF0000"/>
                </a:solidFill>
              </a:rPr>
              <a:t>Iterations </a:t>
            </a:r>
          </a:p>
          <a:p>
            <a:r>
              <a:rPr lang="en-US" sz="2800" dirty="0" smtClean="0">
                <a:solidFill>
                  <a:srgbClr val="FF0000"/>
                </a:solidFill>
              </a:rPr>
              <a:t>per second</a:t>
            </a:r>
            <a:endParaRPr lang="en-US" sz="2800" dirty="0">
              <a:solidFill>
                <a:srgbClr val="FF0000"/>
              </a:solidFill>
            </a:endParaRPr>
          </a:p>
        </p:txBody>
      </p:sp>
      <p:sp>
        <p:nvSpPr>
          <p:cNvPr id="15" name="TextBox 14"/>
          <p:cNvSpPr txBox="1"/>
          <p:nvPr/>
        </p:nvSpPr>
        <p:spPr>
          <a:xfrm>
            <a:off x="1108744" y="1711861"/>
            <a:ext cx="2464136" cy="954107"/>
          </a:xfrm>
          <a:prstGeom prst="rect">
            <a:avLst/>
          </a:prstGeom>
          <a:noFill/>
        </p:spPr>
        <p:txBody>
          <a:bodyPr wrap="none" rtlCol="0">
            <a:spAutoFit/>
          </a:bodyPr>
          <a:lstStyle/>
          <a:p>
            <a:pPr algn="l"/>
            <a:r>
              <a:rPr lang="en-US" sz="2800" dirty="0" smtClean="0">
                <a:solidFill>
                  <a:srgbClr val="00B050"/>
                </a:solidFill>
              </a:rPr>
              <a:t>Convergence</a:t>
            </a:r>
          </a:p>
          <a:p>
            <a:pPr algn="l"/>
            <a:r>
              <a:rPr lang="en-US" sz="2800" dirty="0" smtClean="0">
                <a:solidFill>
                  <a:srgbClr val="00B050"/>
                </a:solidFill>
              </a:rPr>
              <a:t>per iteration</a:t>
            </a:r>
            <a:endParaRPr lang="en-US" sz="2800" dirty="0">
              <a:solidFill>
                <a:srgbClr val="00B050"/>
              </a:solidFill>
            </a:endParaRPr>
          </a:p>
        </p:txBody>
      </p:sp>
      <p:sp>
        <p:nvSpPr>
          <p:cNvPr id="17" name="TextBox 16"/>
          <p:cNvSpPr txBox="1"/>
          <p:nvPr/>
        </p:nvSpPr>
        <p:spPr>
          <a:xfrm>
            <a:off x="2999277" y="4183116"/>
            <a:ext cx="2563522" cy="954107"/>
          </a:xfrm>
          <a:prstGeom prst="rect">
            <a:avLst/>
          </a:prstGeom>
          <a:noFill/>
        </p:spPr>
        <p:txBody>
          <a:bodyPr wrap="none" rtlCol="0">
            <a:spAutoFit/>
          </a:bodyPr>
          <a:lstStyle/>
          <a:p>
            <a:r>
              <a:rPr lang="en-US" sz="2800" dirty="0" smtClean="0">
                <a:solidFill>
                  <a:srgbClr val="0070C0"/>
                </a:solidFill>
              </a:rPr>
              <a:t>Convergence </a:t>
            </a:r>
          </a:p>
          <a:p>
            <a:r>
              <a:rPr lang="en-US" sz="2800" dirty="0" smtClean="0">
                <a:solidFill>
                  <a:srgbClr val="0070C0"/>
                </a:solidFill>
              </a:rPr>
              <a:t>per second</a:t>
            </a:r>
            <a:endParaRPr lang="en-US" sz="2800" dirty="0">
              <a:solidFill>
                <a:srgbClr val="0070C0"/>
              </a:solidFill>
            </a:endParaRPr>
          </a:p>
        </p:txBody>
      </p:sp>
      <p:sp>
        <p:nvSpPr>
          <p:cNvPr id="18" name="Rectangular Callout 20"/>
          <p:cNvSpPr/>
          <p:nvPr/>
        </p:nvSpPr>
        <p:spPr>
          <a:xfrm>
            <a:off x="4694528" y="972455"/>
            <a:ext cx="1982043" cy="905103"/>
          </a:xfrm>
          <a:prstGeom prst="wedgeRectCallout">
            <a:avLst>
              <a:gd name="adj1" fmla="val -75229"/>
              <a:gd name="adj2" fmla="val 4406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The sweet spot</a:t>
            </a:r>
            <a:endParaRPr 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p:bldP spid="1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 Tolerance</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7</a:t>
            </a:fld>
            <a:endParaRPr lang="en-US" altLang="zh-CN" sz="1600"/>
          </a:p>
        </p:txBody>
      </p:sp>
      <p:pic>
        <p:nvPicPr>
          <p:cNvPr id="1026" name="Picture 2"/>
          <p:cNvPicPr>
            <a:picLocks noChangeAspect="1" noChangeArrowheads="1"/>
          </p:cNvPicPr>
          <p:nvPr/>
        </p:nvPicPr>
        <p:blipFill>
          <a:blip r:embed="rId3" cstate="print"/>
          <a:srcRect/>
          <a:stretch>
            <a:fillRect/>
          </a:stretch>
        </p:blipFill>
        <p:spPr bwMode="auto">
          <a:xfrm>
            <a:off x="0" y="720000"/>
            <a:ext cx="9175883" cy="5504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Straggler Tolerance</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December 13</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8</a:t>
            </a:fld>
            <a:endParaRPr lang="en-US" altLang="zh-CN" sz="1600"/>
          </a:p>
        </p:txBody>
      </p:sp>
      <p:pic>
        <p:nvPicPr>
          <p:cNvPr id="1027" name="Picture 3"/>
          <p:cNvPicPr>
            <a:picLocks noChangeAspect="1" noChangeArrowheads="1"/>
          </p:cNvPicPr>
          <p:nvPr/>
        </p:nvPicPr>
        <p:blipFill>
          <a:blip r:embed="rId3" cstate="print"/>
          <a:srcRect/>
          <a:stretch>
            <a:fillRect/>
          </a:stretch>
        </p:blipFill>
        <p:spPr bwMode="auto">
          <a:xfrm>
            <a:off x="0" y="720000"/>
            <a:ext cx="9175883" cy="5504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Stop</a:t>
            </a:r>
            <a:r>
              <a:rPr lang="en-US" altLang="zh-CN" smtClean="0"/>
              <a:t>! You </a:t>
            </a:r>
            <a:r>
              <a:rPr lang="en-US" altLang="zh-CN" dirty="0" smtClean="0"/>
              <a:t>should stop here!</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7464</TotalTime>
  <Words>1066</Words>
  <Application>Microsoft Office PowerPoint</Application>
  <PresentationFormat>全屏显示(4:3)</PresentationFormat>
  <Paragraphs>125</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Default Design</vt:lpstr>
      <vt:lpstr>LazyTable: Distributed Machine Learning with the Stale Synchronous Parallel Model</vt:lpstr>
      <vt:lpstr>Big Data Analytics</vt:lpstr>
      <vt:lpstr>Big Data Analytics</vt:lpstr>
      <vt:lpstr>Bulk Synchronous Parallel</vt:lpstr>
      <vt:lpstr>Stale Synchronous Parallel</vt:lpstr>
      <vt:lpstr>Tradeoffs of Data Staleness</vt:lpstr>
      <vt:lpstr>Straggler Tolerance</vt:lpstr>
      <vt:lpstr>Straggler Tolerance</vt:lpstr>
      <vt:lpstr>Stop! You should stop here!</vt:lpstr>
      <vt:lpstr>Faster Convergence with SSP</vt:lpstr>
      <vt:lpstr>Straggler Tolerance</vt:lpstr>
      <vt:lpstr>Tradeoffs of Data Staleness</vt:lpstr>
    </vt:vector>
  </TitlesOfParts>
  <Company>Parallel Data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XG</cp:lastModifiedBy>
  <cp:revision>1263</cp:revision>
  <dcterms:created xsi:type="dcterms:W3CDTF">1999-10-15T19:11:16Z</dcterms:created>
  <dcterms:modified xsi:type="dcterms:W3CDTF">2013-12-02T00:11:46Z</dcterms:modified>
</cp:coreProperties>
</file>