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16"/>
  </p:notesMasterIdLst>
  <p:handoutMasterIdLst>
    <p:handoutMasterId r:id="rId117"/>
  </p:handoutMasterIdLst>
  <p:sldIdLst>
    <p:sldId id="433" r:id="rId5"/>
    <p:sldId id="952" r:id="rId6"/>
    <p:sldId id="451" r:id="rId7"/>
    <p:sldId id="945" r:id="rId8"/>
    <p:sldId id="946" r:id="rId9"/>
    <p:sldId id="947" r:id="rId10"/>
    <p:sldId id="943" r:id="rId11"/>
    <p:sldId id="868" r:id="rId12"/>
    <p:sldId id="872" r:id="rId13"/>
    <p:sldId id="944" r:id="rId14"/>
    <p:sldId id="884" r:id="rId15"/>
    <p:sldId id="883" r:id="rId16"/>
    <p:sldId id="882" r:id="rId17"/>
    <p:sldId id="912" r:id="rId18"/>
    <p:sldId id="885" r:id="rId19"/>
    <p:sldId id="913" r:id="rId20"/>
    <p:sldId id="909" r:id="rId21"/>
    <p:sldId id="899" r:id="rId22"/>
    <p:sldId id="907" r:id="rId23"/>
    <p:sldId id="875" r:id="rId24"/>
    <p:sldId id="902" r:id="rId25"/>
    <p:sldId id="904" r:id="rId26"/>
    <p:sldId id="906" r:id="rId27"/>
    <p:sldId id="878" r:id="rId28"/>
    <p:sldId id="951" r:id="rId29"/>
    <p:sldId id="914" r:id="rId30"/>
    <p:sldId id="921" r:id="rId31"/>
    <p:sldId id="923" r:id="rId32"/>
    <p:sldId id="925" r:id="rId33"/>
    <p:sldId id="916" r:id="rId34"/>
    <p:sldId id="924" r:id="rId35"/>
    <p:sldId id="905" r:id="rId36"/>
    <p:sldId id="917" r:id="rId37"/>
    <p:sldId id="918" r:id="rId38"/>
    <p:sldId id="942" r:id="rId39"/>
    <p:sldId id="926" r:id="rId40"/>
    <p:sldId id="927" r:id="rId41"/>
    <p:sldId id="928" r:id="rId42"/>
    <p:sldId id="953" r:id="rId43"/>
    <p:sldId id="930" r:id="rId44"/>
    <p:sldId id="929" r:id="rId45"/>
    <p:sldId id="915" r:id="rId46"/>
    <p:sldId id="931" r:id="rId47"/>
    <p:sldId id="922" r:id="rId48"/>
    <p:sldId id="954" r:id="rId49"/>
    <p:sldId id="933" r:id="rId50"/>
    <p:sldId id="959" r:id="rId51"/>
    <p:sldId id="955" r:id="rId52"/>
    <p:sldId id="957" r:id="rId53"/>
    <p:sldId id="958" r:id="rId54"/>
    <p:sldId id="956" r:id="rId55"/>
    <p:sldId id="948" r:id="rId56"/>
    <p:sldId id="949" r:id="rId57"/>
    <p:sldId id="950" r:id="rId58"/>
    <p:sldId id="450" r:id="rId59"/>
    <p:sldId id="452" r:id="rId60"/>
    <p:sldId id="449" r:id="rId61"/>
    <p:sldId id="939" r:id="rId62"/>
    <p:sldId id="940" r:id="rId63"/>
    <p:sldId id="941" r:id="rId64"/>
    <p:sldId id="934" r:id="rId65"/>
    <p:sldId id="935" r:id="rId66"/>
    <p:sldId id="936" r:id="rId67"/>
    <p:sldId id="937" r:id="rId68"/>
    <p:sldId id="938" r:id="rId69"/>
    <p:sldId id="932" r:id="rId70"/>
    <p:sldId id="919" r:id="rId71"/>
    <p:sldId id="920" r:id="rId72"/>
    <p:sldId id="911" r:id="rId73"/>
    <p:sldId id="895" r:id="rId74"/>
    <p:sldId id="910" r:id="rId75"/>
    <p:sldId id="900" r:id="rId76"/>
    <p:sldId id="897" r:id="rId77"/>
    <p:sldId id="896" r:id="rId78"/>
    <p:sldId id="908" r:id="rId79"/>
    <p:sldId id="894" r:id="rId80"/>
    <p:sldId id="901" r:id="rId81"/>
    <p:sldId id="903" r:id="rId82"/>
    <p:sldId id="898" r:id="rId83"/>
    <p:sldId id="887" r:id="rId84"/>
    <p:sldId id="877" r:id="rId85"/>
    <p:sldId id="888" r:id="rId86"/>
    <p:sldId id="889" r:id="rId87"/>
    <p:sldId id="890" r:id="rId88"/>
    <p:sldId id="891" r:id="rId89"/>
    <p:sldId id="892" r:id="rId90"/>
    <p:sldId id="893" r:id="rId91"/>
    <p:sldId id="880" r:id="rId92"/>
    <p:sldId id="879" r:id="rId93"/>
    <p:sldId id="876" r:id="rId94"/>
    <p:sldId id="874" r:id="rId95"/>
    <p:sldId id="870" r:id="rId96"/>
    <p:sldId id="871" r:id="rId97"/>
    <p:sldId id="865" r:id="rId98"/>
    <p:sldId id="867" r:id="rId99"/>
    <p:sldId id="378" r:id="rId100"/>
    <p:sldId id="866" r:id="rId101"/>
    <p:sldId id="869" r:id="rId102"/>
    <p:sldId id="873" r:id="rId103"/>
    <p:sldId id="441" r:id="rId104"/>
    <p:sldId id="447" r:id="rId105"/>
    <p:sldId id="437" r:id="rId106"/>
    <p:sldId id="445" r:id="rId107"/>
    <p:sldId id="438" r:id="rId108"/>
    <p:sldId id="446" r:id="rId109"/>
    <p:sldId id="443" r:id="rId110"/>
    <p:sldId id="440" r:id="rId111"/>
    <p:sldId id="436" r:id="rId112"/>
    <p:sldId id="448" r:id="rId113"/>
    <p:sldId id="444" r:id="rId114"/>
    <p:sldId id="265" r:id="rId115"/>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3ECFF"/>
    <a:srgbClr val="E35500"/>
    <a:srgbClr val="008FD3"/>
    <a:srgbClr val="6699FF"/>
    <a:srgbClr val="4CC5FF"/>
    <a:srgbClr val="4FB81C"/>
    <a:srgbClr val="FFFFC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77" d="100"/>
          <a:sy n="77" d="100"/>
        </p:scale>
        <p:origin x="432" y="6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handoutMaster" Target="handoutMasters/handoutMaster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4013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06339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60881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1985623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51360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98746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37930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8975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2659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59485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37712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29561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486021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57644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383015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956671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17220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3711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86317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95</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96</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100</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101</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103</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105</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348294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106</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107</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109</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110</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111</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8.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5.png"/><Relationship Id="rId9" Type="http://schemas.openxmlformats.org/officeDocument/2006/relationships/image" Target="../media/image30.sv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15.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hyperlink" Target="https://github.wdf.sap.corp/slvi/docker-k8s-training/tree/k8s-bulletinboard/kubernetes/k8s-bulletinboard/solutions/ads"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33.sv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0.svg"/><Relationship Id="rId4" Type="http://schemas.openxmlformats.org/officeDocument/2006/relationships/image" Target="../media/image15.png"/><Relationship Id="rId9"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2.svg"/><Relationship Id="rId10" Type="http://schemas.openxmlformats.org/officeDocument/2006/relationships/image" Target="../media/image30.svg"/><Relationship Id="rId4" Type="http://schemas.openxmlformats.org/officeDocument/2006/relationships/image" Target="../media/image31.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14.png"/><Relationship Id="rId7" Type="http://schemas.openxmlformats.org/officeDocument/2006/relationships/image" Target="../media/image26.png"/><Relationship Id="rId12" Type="http://schemas.openxmlformats.org/officeDocument/2006/relationships/image" Target="../media/image30.sv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29.png"/><Relationship Id="rId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image" Target="../media/image15.png"/><Relationship Id="rId9" Type="http://schemas.openxmlformats.org/officeDocument/2006/relationships/image" Target="../media/image50.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wdf.sap.corp/cc-refapp/"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1.png"/><Relationship Id="rId3" Type="http://schemas.openxmlformats.org/officeDocument/2006/relationships/image" Target="../media/image14.png"/><Relationship Id="rId7" Type="http://schemas.openxmlformats.org/officeDocument/2006/relationships/image" Target="../media/image26.png"/><Relationship Id="rId12" Type="http://schemas.openxmlformats.org/officeDocument/2006/relationships/image" Target="../media/image35.sv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image" Target="../media/image15.png"/><Relationship Id="rId9" Type="http://schemas.openxmlformats.org/officeDocument/2006/relationships/image" Target="../media/image27.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4.png"/><Relationship Id="rId7" Type="http://schemas.openxmlformats.org/officeDocument/2006/relationships/image" Target="../media/image26.png"/><Relationship Id="rId12"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0.svg"/><Relationship Id="rId5" Type="http://schemas.openxmlformats.org/officeDocument/2006/relationships/image" Target="../media/image31.png"/><Relationship Id="rId10"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hyperlink" Target="https://api.testcw43.k8s-train.shoot.canary.k8s-hana.ondemand.com/api/v1/namespaces/kube-system/services/https:kubernetes-dashboard:/proxy/#!/overview?namespace=part-78e2cea9" TargetMode="External"/><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hyperlink" Target="http://bulletinboard--part-78e2cea9.ingress.testcw43.k8s-train.shoot.canary.k8s-hana.ondemand.com/ads/" TargetMode="External"/><Relationship Id="rId5" Type="http://schemas.openxmlformats.org/officeDocument/2006/relationships/image" Target="../media/image60.png"/><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6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5.png"/><Relationship Id="rId7"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14.png"/></Relationships>
</file>

<file path=ppt/slides/_rels/slide6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2.svg"/><Relationship Id="rId10" Type="http://schemas.openxmlformats.org/officeDocument/2006/relationships/image" Target="../media/image35.svg"/><Relationship Id="rId4" Type="http://schemas.openxmlformats.org/officeDocument/2006/relationships/image" Target="../media/image31.png"/><Relationship Id="rId9" Type="http://schemas.openxmlformats.org/officeDocument/2006/relationships/image" Target="../media/image34.png"/></Relationships>
</file>

<file path=ppt/slides/_rels/slide6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3.svg"/><Relationship Id="rId10" Type="http://schemas.openxmlformats.org/officeDocument/2006/relationships/image" Target="../media/image65.svg"/><Relationship Id="rId4" Type="http://schemas.openxmlformats.org/officeDocument/2006/relationships/image" Target="../media/image62.png"/><Relationship Id="rId9" Type="http://schemas.openxmlformats.org/officeDocument/2006/relationships/image" Target="../media/image6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6.svg"/><Relationship Id="rId4" Type="http://schemas.openxmlformats.org/officeDocument/2006/relationships/image" Target="../media/image62.png"/><Relationship Id="rId9" Type="http://schemas.openxmlformats.org/officeDocument/2006/relationships/image" Target="../media/image67.svg"/></Relationships>
</file>

<file path=ppt/slides/_rels/slide7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5.png"/><Relationship Id="rId7" Type="http://schemas.openxmlformats.org/officeDocument/2006/relationships/image" Target="../media/image27.sv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6.svg"/><Relationship Id="rId4" Type="http://schemas.openxmlformats.org/officeDocument/2006/relationships/image" Target="../media/image62.png"/><Relationship Id="rId9" Type="http://schemas.openxmlformats.org/officeDocument/2006/relationships/image" Target="../media/image67.svg"/></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4.png"/><Relationship Id="rId7"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67.svg"/><Relationship Id="rId10" Type="http://schemas.openxmlformats.org/officeDocument/2006/relationships/image" Target="../media/image66.svg"/><Relationship Id="rId4" Type="http://schemas.openxmlformats.org/officeDocument/2006/relationships/image" Target="../media/image64.png"/><Relationship Id="rId9" Type="http://schemas.openxmlformats.org/officeDocument/2006/relationships/image" Target="../media/image62.png"/></Relationships>
</file>

<file path=ppt/slides/_rels/slide74.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14.png"/><Relationship Id="rId7"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69.svg"/><Relationship Id="rId10" Type="http://schemas.openxmlformats.org/officeDocument/2006/relationships/image" Target="../media/image27.svg"/><Relationship Id="rId4" Type="http://schemas.openxmlformats.org/officeDocument/2006/relationships/image" Target="../media/image68.png"/><Relationship Id="rId9" Type="http://schemas.openxmlformats.org/officeDocument/2006/relationships/image" Target="../media/image26.png"/></Relationships>
</file>

<file path=ppt/slides/_rels/slide7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30.svg"/></Relationships>
</file>

<file path=ppt/slides/_rels/slide7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s>
</file>

<file path=ppt/slides/_rels/slide7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6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8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6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7.svg"/><Relationship Id="rId4" Type="http://schemas.openxmlformats.org/officeDocument/2006/relationships/image" Target="../media/image64.png"/><Relationship Id="rId9" Type="http://schemas.openxmlformats.org/officeDocument/2006/relationships/image" Target="../media/image66.sv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3.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8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4.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67.svg"/><Relationship Id="rId4" Type="http://schemas.openxmlformats.org/officeDocument/2006/relationships/image" Target="../media/image64.png"/><Relationship Id="rId9" Type="http://schemas.openxmlformats.org/officeDocument/2006/relationships/image" Target="../media/image66.sv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6.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77.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9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7.svg"/><Relationship Id="rId2" Type="http://schemas.openxmlformats.org/officeDocument/2006/relationships/notesSlide" Target="../notesSlides/notesSlide79.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30.svg"/><Relationship Id="rId4" Type="http://schemas.openxmlformats.org/officeDocument/2006/relationships/image" Target="../media/image29.png"/></Relationships>
</file>

<file path=ppt/slides/_rels/slide9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2.xml"/></Relationships>
</file>

<file path=ppt/slides/_rels/slide9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
        <p:nvSpPr>
          <p:cNvPr id="2" name="TextBox 1">
            <a:extLst>
              <a:ext uri="{FF2B5EF4-FFF2-40B4-BE49-F238E27FC236}">
                <a16:creationId xmlns:a16="http://schemas.microsoft.com/office/drawing/2014/main" id="{6D17BB41-A1D3-4E3B-A543-43EF99E7C673}"/>
              </a:ext>
            </a:extLst>
          </p:cNvPr>
          <p:cNvSpPr txBox="1"/>
          <p:nvPr/>
        </p:nvSpPr>
        <p:spPr>
          <a:xfrm rot="20422960">
            <a:off x="3321980" y="3016304"/>
            <a:ext cx="2381388" cy="615553"/>
          </a:xfrm>
          <a:prstGeom prst="rect">
            <a:avLst/>
          </a:prstGeom>
          <a:solidFill>
            <a:schemeClr val="accent1"/>
          </a:solidFill>
        </p:spPr>
        <p:txBody>
          <a:bodyPr wrap="square" lIns="0" tIns="0" rIns="0" bIns="0" rtlCol="0">
            <a:spAutoFit/>
          </a:bodyPr>
          <a:lstStyle/>
          <a:p>
            <a:pPr algn="ctr"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D R A F T</a:t>
            </a:r>
            <a:br>
              <a:rPr lang="de-DE" sz="2000" kern="0" dirty="0">
                <a:ea typeface="Arial Unicode MS" pitchFamily="34" charset="-128"/>
                <a:cs typeface="Arial Unicode MS" pitchFamily="34" charset="-128"/>
              </a:rPr>
            </a:br>
            <a:r>
              <a:rPr lang="de-DE" sz="2000" kern="0" dirty="0" err="1">
                <a:ea typeface="Arial Unicode MS" pitchFamily="34" charset="-128"/>
                <a:cs typeface="Arial Unicode MS" pitchFamily="34" charset="-128"/>
              </a:rPr>
              <a:t>Under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Construction</a:t>
            </a:r>
            <a:r>
              <a:rPr lang="de-DE" sz="20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17529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General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3"/>
                                        </p:tgtEl>
                                        <p:attrNameLst>
                                          <p:attrName>style.visibility</p:attrName>
                                        </p:attrNameLst>
                                      </p:cBhvr>
                                      <p:to>
                                        <p:strVal val="visible"/>
                                      </p:to>
                                    </p:set>
                                    <p:anim calcmode="lin" valueType="num">
                                      <p:cBhvr additive="base">
                                        <p:cTn id="101" dur="500" fill="hold"/>
                                        <p:tgtEl>
                                          <p:spTgt spid="143"/>
                                        </p:tgtEl>
                                        <p:attrNameLst>
                                          <p:attrName>ppt_x</p:attrName>
                                        </p:attrNameLst>
                                      </p:cBhvr>
                                      <p:tavLst>
                                        <p:tav tm="0">
                                          <p:val>
                                            <p:strVal val="#ppt_x"/>
                                          </p:val>
                                        </p:tav>
                                        <p:tav tm="100000">
                                          <p:val>
                                            <p:strVal val="#ppt_x"/>
                                          </p:val>
                                        </p:tav>
                                      </p:tavLst>
                                    </p:anim>
                                    <p:anim calcmode="lin" valueType="num">
                                      <p:cBhvr additive="base">
                                        <p:cTn id="102" dur="500" fill="hold"/>
                                        <p:tgtEl>
                                          <p:spTgt spid="14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42"/>
                                        </p:tgtEl>
                                        <p:attrNameLst>
                                          <p:attrName>style.visibility</p:attrName>
                                        </p:attrNameLst>
                                      </p:cBhvr>
                                      <p:to>
                                        <p:strVal val="visible"/>
                                      </p:to>
                                    </p:set>
                                    <p:anim calcmode="lin" valueType="num">
                                      <p:cBhvr additive="base">
                                        <p:cTn id="105" dur="500" fill="hold"/>
                                        <p:tgtEl>
                                          <p:spTgt spid="142"/>
                                        </p:tgtEl>
                                        <p:attrNameLst>
                                          <p:attrName>ppt_x</p:attrName>
                                        </p:attrNameLst>
                                      </p:cBhvr>
                                      <p:tavLst>
                                        <p:tav tm="0">
                                          <p:val>
                                            <p:strVal val="#ppt_x"/>
                                          </p:val>
                                        </p:tav>
                                        <p:tav tm="100000">
                                          <p:val>
                                            <p:strVal val="#ppt_x"/>
                                          </p:val>
                                        </p:tav>
                                      </p:tavLst>
                                    </p:anim>
                                    <p:anim calcmode="lin" valueType="num">
                                      <p:cBhvr additive="base">
                                        <p:cTn id="106"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77"/>
                                        </p:tgtEl>
                                        <p:attrNameLst>
                                          <p:attrName>style.visibility</p:attrName>
                                        </p:attrNameLst>
                                      </p:cBhvr>
                                      <p:to>
                                        <p:strVal val="visible"/>
                                      </p:to>
                                    </p:set>
                                    <p:anim calcmode="lin" valueType="num">
                                      <p:cBhvr additive="base">
                                        <p:cTn id="111" dur="500" fill="hold"/>
                                        <p:tgtEl>
                                          <p:spTgt spid="77"/>
                                        </p:tgtEl>
                                        <p:attrNameLst>
                                          <p:attrName>ppt_x</p:attrName>
                                        </p:attrNameLst>
                                      </p:cBhvr>
                                      <p:tavLst>
                                        <p:tav tm="0">
                                          <p:val>
                                            <p:strVal val="#ppt_x"/>
                                          </p:val>
                                        </p:tav>
                                        <p:tav tm="100000">
                                          <p:val>
                                            <p:strVal val="#ppt_x"/>
                                          </p:val>
                                        </p:tav>
                                      </p:tavLst>
                                    </p:anim>
                                    <p:anim calcmode="lin" valueType="num">
                                      <p:cBhvr additive="base">
                                        <p:cTn id="112" dur="500" fill="hold"/>
                                        <p:tgtEl>
                                          <p:spTgt spid="7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anim calcmode="lin" valueType="num">
                                      <p:cBhvr additive="base">
                                        <p:cTn id="119" dur="500" fill="hold"/>
                                        <p:tgtEl>
                                          <p:spTgt spid="97"/>
                                        </p:tgtEl>
                                        <p:attrNameLst>
                                          <p:attrName>ppt_x</p:attrName>
                                        </p:attrNameLst>
                                      </p:cBhvr>
                                      <p:tavLst>
                                        <p:tav tm="0">
                                          <p:val>
                                            <p:strVal val="#ppt_x"/>
                                          </p:val>
                                        </p:tav>
                                        <p:tav tm="100000">
                                          <p:val>
                                            <p:strVal val="#ppt_x"/>
                                          </p:val>
                                        </p:tav>
                                      </p:tavLst>
                                    </p:anim>
                                    <p:anim calcmode="lin" valueType="num">
                                      <p:cBhvr additive="base">
                                        <p:cTn id="120" dur="500" fill="hold"/>
                                        <p:tgtEl>
                                          <p:spTgt spid="9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04"/>
                                        </p:tgtEl>
                                        <p:attrNameLst>
                                          <p:attrName>style.visibility</p:attrName>
                                        </p:attrNameLst>
                                      </p:cBhvr>
                                      <p:to>
                                        <p:strVal val="visible"/>
                                      </p:to>
                                    </p:set>
                                    <p:anim calcmode="lin" valueType="num">
                                      <p:cBhvr additive="base">
                                        <p:cTn id="123" dur="500" fill="hold"/>
                                        <p:tgtEl>
                                          <p:spTgt spid="104"/>
                                        </p:tgtEl>
                                        <p:attrNameLst>
                                          <p:attrName>ppt_x</p:attrName>
                                        </p:attrNameLst>
                                      </p:cBhvr>
                                      <p:tavLst>
                                        <p:tav tm="0">
                                          <p:val>
                                            <p:strVal val="#ppt_x"/>
                                          </p:val>
                                        </p:tav>
                                        <p:tav tm="100000">
                                          <p:val>
                                            <p:strVal val="#ppt_x"/>
                                          </p:val>
                                        </p:tav>
                                      </p:tavLst>
                                    </p:anim>
                                    <p:anim calcmode="lin" valueType="num">
                                      <p:cBhvr additive="base">
                                        <p:cTn id="124" dur="500" fill="hold"/>
                                        <p:tgtEl>
                                          <p:spTgt spid="10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 calcmode="lin" valueType="num">
                                      <p:cBhvr additive="base">
                                        <p:cTn id="127" dur="500" fill="hold"/>
                                        <p:tgtEl>
                                          <p:spTgt spid="36"/>
                                        </p:tgtEl>
                                        <p:attrNameLst>
                                          <p:attrName>ppt_x</p:attrName>
                                        </p:attrNameLst>
                                      </p:cBhvr>
                                      <p:tavLst>
                                        <p:tav tm="0">
                                          <p:val>
                                            <p:strVal val="#ppt_x"/>
                                          </p:val>
                                        </p:tav>
                                        <p:tav tm="100000">
                                          <p:val>
                                            <p:strVal val="#ppt_x"/>
                                          </p:val>
                                        </p:tav>
                                      </p:tavLst>
                                    </p:anim>
                                    <p:anim calcmode="lin" valueType="num">
                                      <p:cBhvr additive="base">
                                        <p:cTn id="128" dur="500" fill="hold"/>
                                        <p:tgtEl>
                                          <p:spTgt spid="3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78"/>
                                        </p:tgtEl>
                                        <p:attrNameLst>
                                          <p:attrName>style.visibility</p:attrName>
                                        </p:attrNameLst>
                                      </p:cBhvr>
                                      <p:to>
                                        <p:strVal val="visible"/>
                                      </p:to>
                                    </p:set>
                                    <p:anim calcmode="lin" valueType="num">
                                      <p:cBhvr additive="base">
                                        <p:cTn id="131" dur="500" fill="hold"/>
                                        <p:tgtEl>
                                          <p:spTgt spid="78"/>
                                        </p:tgtEl>
                                        <p:attrNameLst>
                                          <p:attrName>ppt_x</p:attrName>
                                        </p:attrNameLst>
                                      </p:cBhvr>
                                      <p:tavLst>
                                        <p:tav tm="0">
                                          <p:val>
                                            <p:strVal val="#ppt_x"/>
                                          </p:val>
                                        </p:tav>
                                        <p:tav tm="100000">
                                          <p:val>
                                            <p:strVal val="#ppt_x"/>
                                          </p:val>
                                        </p:tav>
                                      </p:tavLst>
                                    </p:anim>
                                    <p:anim calcmode="lin" valueType="num">
                                      <p:cBhvr additive="base">
                                        <p:cTn id="132" dur="500" fill="hold"/>
                                        <p:tgtEl>
                                          <p:spTgt spid="7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 calcmode="lin" valueType="num">
                                      <p:cBhvr additive="base">
                                        <p:cTn id="135" dur="500" fill="hold"/>
                                        <p:tgtEl>
                                          <p:spTgt spid="20"/>
                                        </p:tgtEl>
                                        <p:attrNameLst>
                                          <p:attrName>ppt_x</p:attrName>
                                        </p:attrNameLst>
                                      </p:cBhvr>
                                      <p:tavLst>
                                        <p:tav tm="0">
                                          <p:val>
                                            <p:strVal val="#ppt_x"/>
                                          </p:val>
                                        </p:tav>
                                        <p:tav tm="100000">
                                          <p:val>
                                            <p:strVal val="#ppt_x"/>
                                          </p:val>
                                        </p:tav>
                                      </p:tavLst>
                                    </p:anim>
                                    <p:anim calcmode="lin" valueType="num">
                                      <p:cBhvr additive="base">
                                        <p:cTn id="136" dur="500" fill="hold"/>
                                        <p:tgtEl>
                                          <p:spTgt spid="2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anim calcmode="lin" valueType="num">
                                      <p:cBhvr additive="base">
                                        <p:cTn id="139" dur="500" fill="hold"/>
                                        <p:tgtEl>
                                          <p:spTgt spid="111"/>
                                        </p:tgtEl>
                                        <p:attrNameLst>
                                          <p:attrName>ppt_x</p:attrName>
                                        </p:attrNameLst>
                                      </p:cBhvr>
                                      <p:tavLst>
                                        <p:tav tm="0">
                                          <p:val>
                                            <p:strVal val="#ppt_x"/>
                                          </p:val>
                                        </p:tav>
                                        <p:tav tm="100000">
                                          <p:val>
                                            <p:strVal val="#ppt_x"/>
                                          </p:val>
                                        </p:tav>
                                      </p:tavLst>
                                    </p:anim>
                                    <p:anim calcmode="lin" valueType="num">
                                      <p:cBhvr additive="base">
                                        <p:cTn id="140" dur="500" fill="hold"/>
                                        <p:tgtEl>
                                          <p:spTgt spid="11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12"/>
                                        </p:tgtEl>
                                        <p:attrNameLst>
                                          <p:attrName>style.visibility</p:attrName>
                                        </p:attrNameLst>
                                      </p:cBhvr>
                                      <p:to>
                                        <p:strVal val="visible"/>
                                      </p:to>
                                    </p:set>
                                    <p:anim calcmode="lin" valueType="num">
                                      <p:cBhvr additive="base">
                                        <p:cTn id="143" dur="500" fill="hold"/>
                                        <p:tgtEl>
                                          <p:spTgt spid="112"/>
                                        </p:tgtEl>
                                        <p:attrNameLst>
                                          <p:attrName>ppt_x</p:attrName>
                                        </p:attrNameLst>
                                      </p:cBhvr>
                                      <p:tavLst>
                                        <p:tav tm="0">
                                          <p:val>
                                            <p:strVal val="#ppt_x"/>
                                          </p:val>
                                        </p:tav>
                                        <p:tav tm="100000">
                                          <p:val>
                                            <p:strVal val="#ppt_x"/>
                                          </p:val>
                                        </p:tav>
                                      </p:tavLst>
                                    </p:anim>
                                    <p:anim calcmode="lin" valueType="num">
                                      <p:cBhvr additive="base">
                                        <p:cTn id="144" dur="500" fill="hold"/>
                                        <p:tgtEl>
                                          <p:spTgt spid="11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37"/>
                                        </p:tgtEl>
                                        <p:attrNameLst>
                                          <p:attrName>style.visibility</p:attrName>
                                        </p:attrNameLst>
                                      </p:cBhvr>
                                      <p:to>
                                        <p:strVal val="visible"/>
                                      </p:to>
                                    </p:set>
                                    <p:anim calcmode="lin" valueType="num">
                                      <p:cBhvr additive="base">
                                        <p:cTn id="147" dur="500" fill="hold"/>
                                        <p:tgtEl>
                                          <p:spTgt spid="37"/>
                                        </p:tgtEl>
                                        <p:attrNameLst>
                                          <p:attrName>ppt_x</p:attrName>
                                        </p:attrNameLst>
                                      </p:cBhvr>
                                      <p:tavLst>
                                        <p:tav tm="0">
                                          <p:val>
                                            <p:strVal val="#ppt_x"/>
                                          </p:val>
                                        </p:tav>
                                        <p:tav tm="100000">
                                          <p:val>
                                            <p:strVal val="#ppt_x"/>
                                          </p:val>
                                        </p:tav>
                                      </p:tavLst>
                                    </p:anim>
                                    <p:anim calcmode="lin" valueType="num">
                                      <p:cBhvr additive="base">
                                        <p:cTn id="148" dur="500" fill="hold"/>
                                        <p:tgtEl>
                                          <p:spTgt spid="37"/>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4"/>
                                        </p:tgtEl>
                                        <p:attrNameLst>
                                          <p:attrName>style.visibility</p:attrName>
                                        </p:attrNameLst>
                                      </p:cBhvr>
                                      <p:to>
                                        <p:strVal val="visible"/>
                                      </p:to>
                                    </p:set>
                                    <p:anim calcmode="lin" valueType="num">
                                      <p:cBhvr additive="base">
                                        <p:cTn id="151" dur="500" fill="hold"/>
                                        <p:tgtEl>
                                          <p:spTgt spid="144"/>
                                        </p:tgtEl>
                                        <p:attrNameLst>
                                          <p:attrName>ppt_x</p:attrName>
                                        </p:attrNameLst>
                                      </p:cBhvr>
                                      <p:tavLst>
                                        <p:tav tm="0">
                                          <p:val>
                                            <p:strVal val="#ppt_x"/>
                                          </p:val>
                                        </p:tav>
                                        <p:tav tm="100000">
                                          <p:val>
                                            <p:strVal val="#ppt_x"/>
                                          </p:val>
                                        </p:tav>
                                      </p:tavLst>
                                    </p:anim>
                                    <p:anim calcmode="lin" valueType="num">
                                      <p:cBhvr additive="base">
                                        <p:cTn id="152" dur="500" fill="hold"/>
                                        <p:tgtEl>
                                          <p:spTgt spid="144"/>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45"/>
                                        </p:tgtEl>
                                        <p:attrNameLst>
                                          <p:attrName>style.visibility</p:attrName>
                                        </p:attrNameLst>
                                      </p:cBhvr>
                                      <p:to>
                                        <p:strVal val="visible"/>
                                      </p:to>
                                    </p:set>
                                    <p:anim calcmode="lin" valueType="num">
                                      <p:cBhvr additive="base">
                                        <p:cTn id="155" dur="500" fill="hold"/>
                                        <p:tgtEl>
                                          <p:spTgt spid="145"/>
                                        </p:tgtEl>
                                        <p:attrNameLst>
                                          <p:attrName>ppt_x</p:attrName>
                                        </p:attrNameLst>
                                      </p:cBhvr>
                                      <p:tavLst>
                                        <p:tav tm="0">
                                          <p:val>
                                            <p:strVal val="#ppt_x"/>
                                          </p:val>
                                        </p:tav>
                                        <p:tav tm="100000">
                                          <p:val>
                                            <p:strVal val="#ppt_x"/>
                                          </p:val>
                                        </p:tav>
                                      </p:tavLst>
                                    </p:anim>
                                    <p:anim calcmode="lin" valueType="num">
                                      <p:cBhvr additive="base">
                                        <p:cTn id="156"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108"/>
                                        </p:tgtEl>
                                        <p:attrNameLst>
                                          <p:attrName>style.visibility</p:attrName>
                                        </p:attrNameLst>
                                      </p:cBhvr>
                                      <p:to>
                                        <p:strVal val="visible"/>
                                      </p:to>
                                    </p:set>
                                    <p:anim calcmode="lin" valueType="num">
                                      <p:cBhvr additive="base">
                                        <p:cTn id="161" dur="500" fill="hold"/>
                                        <p:tgtEl>
                                          <p:spTgt spid="108"/>
                                        </p:tgtEl>
                                        <p:attrNameLst>
                                          <p:attrName>ppt_x</p:attrName>
                                        </p:attrNameLst>
                                      </p:cBhvr>
                                      <p:tavLst>
                                        <p:tav tm="0">
                                          <p:val>
                                            <p:strVal val="#ppt_x"/>
                                          </p:val>
                                        </p:tav>
                                        <p:tav tm="100000">
                                          <p:val>
                                            <p:strVal val="#ppt_x"/>
                                          </p:val>
                                        </p:tav>
                                      </p:tavLst>
                                    </p:anim>
                                    <p:anim calcmode="lin" valueType="num">
                                      <p:cBhvr additive="base">
                                        <p:cTn id="162" dur="500" fill="hold"/>
                                        <p:tgtEl>
                                          <p:spTgt spid="108"/>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35"/>
                                        </p:tgtEl>
                                        <p:attrNameLst>
                                          <p:attrName>style.visibility</p:attrName>
                                        </p:attrNameLst>
                                      </p:cBhvr>
                                      <p:to>
                                        <p:strVal val="visible"/>
                                      </p:to>
                                    </p:set>
                                    <p:anim calcmode="lin" valueType="num">
                                      <p:cBhvr additive="base">
                                        <p:cTn id="165" dur="500" fill="hold"/>
                                        <p:tgtEl>
                                          <p:spTgt spid="135"/>
                                        </p:tgtEl>
                                        <p:attrNameLst>
                                          <p:attrName>ppt_x</p:attrName>
                                        </p:attrNameLst>
                                      </p:cBhvr>
                                      <p:tavLst>
                                        <p:tav tm="0">
                                          <p:val>
                                            <p:strVal val="#ppt_x"/>
                                          </p:val>
                                        </p:tav>
                                        <p:tav tm="100000">
                                          <p:val>
                                            <p:strVal val="#ppt_x"/>
                                          </p:val>
                                        </p:tav>
                                      </p:tavLst>
                                    </p:anim>
                                    <p:anim calcmode="lin" valueType="num">
                                      <p:cBhvr additive="base">
                                        <p:cTn id="166" dur="500" fill="hold"/>
                                        <p:tgtEl>
                                          <p:spTgt spid="135"/>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28"/>
                                        </p:tgtEl>
                                        <p:attrNameLst>
                                          <p:attrName>style.visibility</p:attrName>
                                        </p:attrNameLst>
                                      </p:cBhvr>
                                      <p:to>
                                        <p:strVal val="visible"/>
                                      </p:to>
                                    </p:set>
                                    <p:anim calcmode="lin" valueType="num">
                                      <p:cBhvr additive="base">
                                        <p:cTn id="169" dur="500" fill="hold"/>
                                        <p:tgtEl>
                                          <p:spTgt spid="128"/>
                                        </p:tgtEl>
                                        <p:attrNameLst>
                                          <p:attrName>ppt_x</p:attrName>
                                        </p:attrNameLst>
                                      </p:cBhvr>
                                      <p:tavLst>
                                        <p:tav tm="0">
                                          <p:val>
                                            <p:strVal val="#ppt_x"/>
                                          </p:val>
                                        </p:tav>
                                        <p:tav tm="100000">
                                          <p:val>
                                            <p:strVal val="#ppt_x"/>
                                          </p:val>
                                        </p:tav>
                                      </p:tavLst>
                                    </p:anim>
                                    <p:anim calcmode="lin" valueType="num">
                                      <p:cBhvr additive="base">
                                        <p:cTn id="170" dur="500" fill="hold"/>
                                        <p:tgtEl>
                                          <p:spTgt spid="12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120"/>
                                        </p:tgtEl>
                                        <p:attrNameLst>
                                          <p:attrName>style.visibility</p:attrName>
                                        </p:attrNameLst>
                                      </p:cBhvr>
                                      <p:to>
                                        <p:strVal val="visible"/>
                                      </p:to>
                                    </p:set>
                                    <p:anim calcmode="lin" valueType="num">
                                      <p:cBhvr additive="base">
                                        <p:cTn id="173" dur="500" fill="hold"/>
                                        <p:tgtEl>
                                          <p:spTgt spid="120"/>
                                        </p:tgtEl>
                                        <p:attrNameLst>
                                          <p:attrName>ppt_x</p:attrName>
                                        </p:attrNameLst>
                                      </p:cBhvr>
                                      <p:tavLst>
                                        <p:tav tm="0">
                                          <p:val>
                                            <p:strVal val="#ppt_x"/>
                                          </p:val>
                                        </p:tav>
                                        <p:tav tm="100000">
                                          <p:val>
                                            <p:strVal val="#ppt_x"/>
                                          </p:val>
                                        </p:tav>
                                      </p:tavLst>
                                    </p:anim>
                                    <p:anim calcmode="lin" valueType="num">
                                      <p:cBhvr additive="base">
                                        <p:cTn id="174" dur="500" fill="hold"/>
                                        <p:tgtEl>
                                          <p:spTgt spid="120"/>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40"/>
                                        </p:tgtEl>
                                        <p:attrNameLst>
                                          <p:attrName>style.visibility</p:attrName>
                                        </p:attrNameLst>
                                      </p:cBhvr>
                                      <p:to>
                                        <p:strVal val="visible"/>
                                      </p:to>
                                    </p:set>
                                    <p:anim calcmode="lin" valueType="num">
                                      <p:cBhvr additive="base">
                                        <p:cTn id="177" dur="500" fill="hold"/>
                                        <p:tgtEl>
                                          <p:spTgt spid="40"/>
                                        </p:tgtEl>
                                        <p:attrNameLst>
                                          <p:attrName>ppt_x</p:attrName>
                                        </p:attrNameLst>
                                      </p:cBhvr>
                                      <p:tavLst>
                                        <p:tav tm="0">
                                          <p:val>
                                            <p:strVal val="#ppt_x"/>
                                          </p:val>
                                        </p:tav>
                                        <p:tav tm="100000">
                                          <p:val>
                                            <p:strVal val="#ppt_x"/>
                                          </p:val>
                                        </p:tav>
                                      </p:tavLst>
                                    </p:anim>
                                    <p:anim calcmode="lin" valueType="num">
                                      <p:cBhvr additive="base">
                                        <p:cTn id="178" dur="500" fill="hold"/>
                                        <p:tgtEl>
                                          <p:spTgt spid="40"/>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51"/>
                                        </p:tgtEl>
                                        <p:attrNameLst>
                                          <p:attrName>style.visibility</p:attrName>
                                        </p:attrNameLst>
                                      </p:cBhvr>
                                      <p:to>
                                        <p:strVal val="visible"/>
                                      </p:to>
                                    </p:set>
                                    <p:anim calcmode="lin" valueType="num">
                                      <p:cBhvr additive="base">
                                        <p:cTn id="181" dur="500" fill="hold"/>
                                        <p:tgtEl>
                                          <p:spTgt spid="51"/>
                                        </p:tgtEl>
                                        <p:attrNameLst>
                                          <p:attrName>ppt_x</p:attrName>
                                        </p:attrNameLst>
                                      </p:cBhvr>
                                      <p:tavLst>
                                        <p:tav tm="0">
                                          <p:val>
                                            <p:strVal val="#ppt_x"/>
                                          </p:val>
                                        </p:tav>
                                        <p:tav tm="100000">
                                          <p:val>
                                            <p:strVal val="#ppt_x"/>
                                          </p:val>
                                        </p:tav>
                                      </p:tavLst>
                                    </p:anim>
                                    <p:anim calcmode="lin" valueType="num">
                                      <p:cBhvr additive="base">
                                        <p:cTn id="182" dur="500" fill="hold"/>
                                        <p:tgtEl>
                                          <p:spTgt spid="51"/>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8"/>
                                        </p:tgtEl>
                                        <p:attrNameLst>
                                          <p:attrName>style.visibility</p:attrName>
                                        </p:attrNameLst>
                                      </p:cBhvr>
                                      <p:to>
                                        <p:strVal val="visible"/>
                                      </p:to>
                                    </p:set>
                                    <p:anim calcmode="lin" valueType="num">
                                      <p:cBhvr additive="base">
                                        <p:cTn id="185" dur="500" fill="hold"/>
                                        <p:tgtEl>
                                          <p:spTgt spid="8"/>
                                        </p:tgtEl>
                                        <p:attrNameLst>
                                          <p:attrName>ppt_x</p:attrName>
                                        </p:attrNameLst>
                                      </p:cBhvr>
                                      <p:tavLst>
                                        <p:tav tm="0">
                                          <p:val>
                                            <p:strVal val="#ppt_x"/>
                                          </p:val>
                                        </p:tav>
                                        <p:tav tm="100000">
                                          <p:val>
                                            <p:strVal val="#ppt_x"/>
                                          </p:val>
                                        </p:tav>
                                      </p:tavLst>
                                    </p:anim>
                                    <p:anim calcmode="lin" valueType="num">
                                      <p:cBhvr additive="base">
                                        <p:cTn id="186" dur="500" fill="hold"/>
                                        <p:tgtEl>
                                          <p:spTgt spid="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83"/>
                                        </p:tgtEl>
                                        <p:attrNameLst>
                                          <p:attrName>style.visibility</p:attrName>
                                        </p:attrNameLst>
                                      </p:cBhvr>
                                      <p:to>
                                        <p:strVal val="visible"/>
                                      </p:to>
                                    </p:set>
                                    <p:anim calcmode="lin" valueType="num">
                                      <p:cBhvr additive="base">
                                        <p:cTn id="189" dur="500" fill="hold"/>
                                        <p:tgtEl>
                                          <p:spTgt spid="83"/>
                                        </p:tgtEl>
                                        <p:attrNameLst>
                                          <p:attrName>ppt_x</p:attrName>
                                        </p:attrNameLst>
                                      </p:cBhvr>
                                      <p:tavLst>
                                        <p:tav tm="0">
                                          <p:val>
                                            <p:strVal val="#ppt_x"/>
                                          </p:val>
                                        </p:tav>
                                        <p:tav tm="100000">
                                          <p:val>
                                            <p:strVal val="#ppt_x"/>
                                          </p:val>
                                        </p:tav>
                                      </p:tavLst>
                                    </p:anim>
                                    <p:anim calcmode="lin" valueType="num">
                                      <p:cBhvr additive="base">
                                        <p:cTn id="190" dur="500" fill="hold"/>
                                        <p:tgtEl>
                                          <p:spTgt spid="83"/>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49"/>
                                        </p:tgtEl>
                                        <p:attrNameLst>
                                          <p:attrName>style.visibility</p:attrName>
                                        </p:attrNameLst>
                                      </p:cBhvr>
                                      <p:to>
                                        <p:strVal val="visible"/>
                                      </p:to>
                                    </p:set>
                                    <p:anim calcmode="lin" valueType="num">
                                      <p:cBhvr additive="base">
                                        <p:cTn id="193" dur="500" fill="hold"/>
                                        <p:tgtEl>
                                          <p:spTgt spid="49"/>
                                        </p:tgtEl>
                                        <p:attrNameLst>
                                          <p:attrName>ppt_x</p:attrName>
                                        </p:attrNameLst>
                                      </p:cBhvr>
                                      <p:tavLst>
                                        <p:tav tm="0">
                                          <p:val>
                                            <p:strVal val="#ppt_x"/>
                                          </p:val>
                                        </p:tav>
                                        <p:tav tm="100000">
                                          <p:val>
                                            <p:strVal val="#ppt_x"/>
                                          </p:val>
                                        </p:tav>
                                      </p:tavLst>
                                    </p:anim>
                                    <p:anim calcmode="lin" valueType="num">
                                      <p:cBhvr additive="base">
                                        <p:cTn id="194" dur="500" fill="hold"/>
                                        <p:tgtEl>
                                          <p:spTgt spid="4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10"/>
                                        </p:tgtEl>
                                        <p:attrNameLst>
                                          <p:attrName>style.visibility</p:attrName>
                                        </p:attrNameLst>
                                      </p:cBhvr>
                                      <p:to>
                                        <p:strVal val="visible"/>
                                      </p:to>
                                    </p:set>
                                    <p:anim calcmode="lin" valueType="num">
                                      <p:cBhvr additive="base">
                                        <p:cTn id="197" dur="500" fill="hold"/>
                                        <p:tgtEl>
                                          <p:spTgt spid="10"/>
                                        </p:tgtEl>
                                        <p:attrNameLst>
                                          <p:attrName>ppt_x</p:attrName>
                                        </p:attrNameLst>
                                      </p:cBhvr>
                                      <p:tavLst>
                                        <p:tav tm="0">
                                          <p:val>
                                            <p:strVal val="#ppt_x"/>
                                          </p:val>
                                        </p:tav>
                                        <p:tav tm="100000">
                                          <p:val>
                                            <p:strVal val="#ppt_x"/>
                                          </p:val>
                                        </p:tav>
                                      </p:tavLst>
                                    </p:anim>
                                    <p:anim calcmode="lin" valueType="num">
                                      <p:cBhvr additive="base">
                                        <p:cTn id="198" dur="500" fill="hold"/>
                                        <p:tgtEl>
                                          <p:spTgt spid="10"/>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9"/>
                                        </p:tgtEl>
                                        <p:attrNameLst>
                                          <p:attrName>style.visibility</p:attrName>
                                        </p:attrNameLst>
                                      </p:cBhvr>
                                      <p:to>
                                        <p:strVal val="visible"/>
                                      </p:to>
                                    </p:set>
                                    <p:anim calcmode="lin" valueType="num">
                                      <p:cBhvr additive="base">
                                        <p:cTn id="201" dur="500" fill="hold"/>
                                        <p:tgtEl>
                                          <p:spTgt spid="9"/>
                                        </p:tgtEl>
                                        <p:attrNameLst>
                                          <p:attrName>ppt_x</p:attrName>
                                        </p:attrNameLst>
                                      </p:cBhvr>
                                      <p:tavLst>
                                        <p:tav tm="0">
                                          <p:val>
                                            <p:strVal val="#ppt_x"/>
                                          </p:val>
                                        </p:tav>
                                        <p:tav tm="100000">
                                          <p:val>
                                            <p:strVal val="#ppt_x"/>
                                          </p:val>
                                        </p:tav>
                                      </p:tavLst>
                                    </p:anim>
                                    <p:anim calcmode="lin" valueType="num">
                                      <p:cBhvr additive="base">
                                        <p:cTn id="202" dur="500" fill="hold"/>
                                        <p:tgtEl>
                                          <p:spTgt spid="9"/>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65"/>
                                        </p:tgtEl>
                                        <p:attrNameLst>
                                          <p:attrName>style.visibility</p:attrName>
                                        </p:attrNameLst>
                                      </p:cBhvr>
                                      <p:to>
                                        <p:strVal val="visible"/>
                                      </p:to>
                                    </p:set>
                                    <p:anim calcmode="lin" valueType="num">
                                      <p:cBhvr additive="base">
                                        <p:cTn id="205" dur="500" fill="hold"/>
                                        <p:tgtEl>
                                          <p:spTgt spid="65"/>
                                        </p:tgtEl>
                                        <p:attrNameLst>
                                          <p:attrName>ppt_x</p:attrName>
                                        </p:attrNameLst>
                                      </p:cBhvr>
                                      <p:tavLst>
                                        <p:tav tm="0">
                                          <p:val>
                                            <p:strVal val="#ppt_x"/>
                                          </p:val>
                                        </p:tav>
                                        <p:tav tm="100000">
                                          <p:val>
                                            <p:strVal val="#ppt_x"/>
                                          </p:val>
                                        </p:tav>
                                      </p:tavLst>
                                    </p:anim>
                                    <p:anim calcmode="lin" valueType="num">
                                      <p:cBhvr additive="base">
                                        <p:cTn id="20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30"/>
                                        </p:tgtEl>
                                        <p:attrNameLst>
                                          <p:attrName>style.visibility</p:attrName>
                                        </p:attrNameLst>
                                      </p:cBhvr>
                                      <p:to>
                                        <p:strVal val="visible"/>
                                      </p:to>
                                    </p:set>
                                    <p:anim calcmode="lin" valueType="num">
                                      <p:cBhvr additive="base">
                                        <p:cTn id="211" dur="500" fill="hold"/>
                                        <p:tgtEl>
                                          <p:spTgt spid="30"/>
                                        </p:tgtEl>
                                        <p:attrNameLst>
                                          <p:attrName>ppt_x</p:attrName>
                                        </p:attrNameLst>
                                      </p:cBhvr>
                                      <p:tavLst>
                                        <p:tav tm="0">
                                          <p:val>
                                            <p:strVal val="#ppt_x"/>
                                          </p:val>
                                        </p:tav>
                                        <p:tav tm="100000">
                                          <p:val>
                                            <p:strVal val="#ppt_x"/>
                                          </p:val>
                                        </p:tav>
                                      </p:tavLst>
                                    </p:anim>
                                    <p:anim calcmode="lin" valueType="num">
                                      <p:cBhvr additive="base">
                                        <p:cTn id="212" dur="500" fill="hold"/>
                                        <p:tgtEl>
                                          <p:spTgt spid="3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2"/>
                                        </p:tgtEl>
                                        <p:attrNameLst>
                                          <p:attrName>style.visibility</p:attrName>
                                        </p:attrNameLst>
                                      </p:cBhvr>
                                      <p:to>
                                        <p:strVal val="visible"/>
                                      </p:to>
                                    </p:set>
                                    <p:anim calcmode="lin" valueType="num">
                                      <p:cBhvr additive="base">
                                        <p:cTn id="215" dur="500" fill="hold"/>
                                        <p:tgtEl>
                                          <p:spTgt spid="22"/>
                                        </p:tgtEl>
                                        <p:attrNameLst>
                                          <p:attrName>ppt_x</p:attrName>
                                        </p:attrNameLst>
                                      </p:cBhvr>
                                      <p:tavLst>
                                        <p:tav tm="0">
                                          <p:val>
                                            <p:strVal val="#ppt_x"/>
                                          </p:val>
                                        </p:tav>
                                        <p:tav tm="100000">
                                          <p:val>
                                            <p:strVal val="#ppt_x"/>
                                          </p:val>
                                        </p:tav>
                                      </p:tavLst>
                                    </p:anim>
                                    <p:anim calcmode="lin" valueType="num">
                                      <p:cBhvr additive="base">
                                        <p:cTn id="216" dur="500" fill="hold"/>
                                        <p:tgtEl>
                                          <p:spTgt spid="22"/>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72"/>
                                        </p:tgtEl>
                                        <p:attrNameLst>
                                          <p:attrName>style.visibility</p:attrName>
                                        </p:attrNameLst>
                                      </p:cBhvr>
                                      <p:to>
                                        <p:strVal val="visible"/>
                                      </p:to>
                                    </p:set>
                                    <p:anim calcmode="lin" valueType="num">
                                      <p:cBhvr additive="base">
                                        <p:cTn id="219" dur="500" fill="hold"/>
                                        <p:tgtEl>
                                          <p:spTgt spid="72"/>
                                        </p:tgtEl>
                                        <p:attrNameLst>
                                          <p:attrName>ppt_x</p:attrName>
                                        </p:attrNameLst>
                                      </p:cBhvr>
                                      <p:tavLst>
                                        <p:tav tm="0">
                                          <p:val>
                                            <p:strVal val="#ppt_x"/>
                                          </p:val>
                                        </p:tav>
                                        <p:tav tm="100000">
                                          <p:val>
                                            <p:strVal val="#ppt_x"/>
                                          </p:val>
                                        </p:tav>
                                      </p:tavLst>
                                    </p:anim>
                                    <p:anim calcmode="lin" valueType="num">
                                      <p:cBhvr additive="base">
                                        <p:cTn id="220" dur="500" fill="hold"/>
                                        <p:tgtEl>
                                          <p:spTgt spid="72"/>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57"/>
                                        </p:tgtEl>
                                        <p:attrNameLst>
                                          <p:attrName>style.visibility</p:attrName>
                                        </p:attrNameLst>
                                      </p:cBhvr>
                                      <p:to>
                                        <p:strVal val="visible"/>
                                      </p:to>
                                    </p:set>
                                    <p:anim calcmode="lin" valueType="num">
                                      <p:cBhvr additive="base">
                                        <p:cTn id="223" dur="500" fill="hold"/>
                                        <p:tgtEl>
                                          <p:spTgt spid="57"/>
                                        </p:tgtEl>
                                        <p:attrNameLst>
                                          <p:attrName>ppt_x</p:attrName>
                                        </p:attrNameLst>
                                      </p:cBhvr>
                                      <p:tavLst>
                                        <p:tav tm="0">
                                          <p:val>
                                            <p:strVal val="#ppt_x"/>
                                          </p:val>
                                        </p:tav>
                                        <p:tav tm="100000">
                                          <p:val>
                                            <p:strVal val="#ppt_x"/>
                                          </p:val>
                                        </p:tav>
                                      </p:tavLst>
                                    </p:anim>
                                    <p:anim calcmode="lin" valueType="num">
                                      <p:cBhvr additive="base">
                                        <p:cTn id="224" dur="500" fill="hold"/>
                                        <p:tgtEl>
                                          <p:spTgt spid="57"/>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7"/>
                                        </p:tgtEl>
                                        <p:attrNameLst>
                                          <p:attrName>style.visibility</p:attrName>
                                        </p:attrNameLst>
                                      </p:cBhvr>
                                      <p:to>
                                        <p:strVal val="visible"/>
                                      </p:to>
                                    </p:set>
                                    <p:anim calcmode="lin" valueType="num">
                                      <p:cBhvr additive="base">
                                        <p:cTn id="227" dur="500" fill="hold"/>
                                        <p:tgtEl>
                                          <p:spTgt spid="27"/>
                                        </p:tgtEl>
                                        <p:attrNameLst>
                                          <p:attrName>ppt_x</p:attrName>
                                        </p:attrNameLst>
                                      </p:cBhvr>
                                      <p:tavLst>
                                        <p:tav tm="0">
                                          <p:val>
                                            <p:strVal val="#ppt_x"/>
                                          </p:val>
                                        </p:tav>
                                        <p:tav tm="100000">
                                          <p:val>
                                            <p:strVal val="#ppt_x"/>
                                          </p:val>
                                        </p:tav>
                                      </p:tavLst>
                                    </p:anim>
                                    <p:anim calcmode="lin" valueType="num">
                                      <p:cBhvr additive="base">
                                        <p:cTn id="228" dur="500" fill="hold"/>
                                        <p:tgtEl>
                                          <p:spTgt spid="27"/>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119"/>
                                        </p:tgtEl>
                                        <p:attrNameLst>
                                          <p:attrName>style.visibility</p:attrName>
                                        </p:attrNameLst>
                                      </p:cBhvr>
                                      <p:to>
                                        <p:strVal val="visible"/>
                                      </p:to>
                                    </p:set>
                                    <p:anim calcmode="lin" valueType="num">
                                      <p:cBhvr additive="base">
                                        <p:cTn id="231" dur="500" fill="hold"/>
                                        <p:tgtEl>
                                          <p:spTgt spid="119"/>
                                        </p:tgtEl>
                                        <p:attrNameLst>
                                          <p:attrName>ppt_x</p:attrName>
                                        </p:attrNameLst>
                                      </p:cBhvr>
                                      <p:tavLst>
                                        <p:tav tm="0">
                                          <p:val>
                                            <p:strVal val="#ppt_x"/>
                                          </p:val>
                                        </p:tav>
                                        <p:tav tm="100000">
                                          <p:val>
                                            <p:strVal val="#ppt_x"/>
                                          </p:val>
                                        </p:tav>
                                      </p:tavLst>
                                    </p:anim>
                                    <p:anim calcmode="lin" valueType="num">
                                      <p:cBhvr additive="base">
                                        <p:cTn id="23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no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a:ln>
            <a:noFill/>
            <a:headEnd/>
            <a:tailEnd/>
          </a:ln>
          <a:effectLst/>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a:ln>
              <a:no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a:ln>
              <a:no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pic>
        <p:nvPicPr>
          <p:cNvPr id="143" name="Picture 142">
            <a:extLst>
              <a:ext uri="{FF2B5EF4-FFF2-40B4-BE49-F238E27FC236}">
                <a16:creationId xmlns:a16="http://schemas.microsoft.com/office/drawing/2014/main" id="{28ACED14-B010-47D4-BF9E-C01DF64101CF}"/>
              </a:ext>
            </a:extLst>
          </p:cNvPr>
          <p:cNvPicPr>
            <a:picLocks noChangeAspect="1"/>
          </p:cNvPicPr>
          <p:nvPr/>
        </p:nvPicPr>
        <p:blipFill>
          <a:blip r:embed="rId4"/>
          <a:stretch>
            <a:fillRect/>
          </a:stretch>
        </p:blipFill>
        <p:spPr>
          <a:xfrm>
            <a:off x="11248678" y="1355318"/>
            <a:ext cx="501015" cy="487680"/>
          </a:xfrm>
          <a:prstGeom prst="rect">
            <a:avLst/>
          </a:prstGeom>
        </p:spPr>
      </p:pic>
      <p:pic>
        <p:nvPicPr>
          <p:cNvPr id="144" name="Picture 143">
            <a:extLst>
              <a:ext uri="{FF2B5EF4-FFF2-40B4-BE49-F238E27FC236}">
                <a16:creationId xmlns:a16="http://schemas.microsoft.com/office/drawing/2014/main" id="{F38B3E22-FCC8-4B33-BE1D-05BB9E771A52}"/>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5" name="Picture 144">
            <a:extLst>
              <a:ext uri="{FF2B5EF4-FFF2-40B4-BE49-F238E27FC236}">
                <a16:creationId xmlns:a16="http://schemas.microsoft.com/office/drawing/2014/main" id="{7A7707EB-2B34-4F33-A4FC-C49A7F735F2A}"/>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6" name="Picture 145">
            <a:extLst>
              <a:ext uri="{FF2B5EF4-FFF2-40B4-BE49-F238E27FC236}">
                <a16:creationId xmlns:a16="http://schemas.microsoft.com/office/drawing/2014/main" id="{AC0B47EE-08AC-4056-805C-CFFB9AFA7FFF}"/>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7" name="Picture 146">
            <a:extLst>
              <a:ext uri="{FF2B5EF4-FFF2-40B4-BE49-F238E27FC236}">
                <a16:creationId xmlns:a16="http://schemas.microsoft.com/office/drawing/2014/main" id="{53299AC6-C3C1-476C-B0FA-B340DF9CE97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4"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3" y="6000207"/>
            <a:ext cx="219150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81"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6" y="5530645"/>
            <a:ext cx="176936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9"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8"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7"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9" y="395767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2124815"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2036409"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301808"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24815"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47666"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6682"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8321" y="6000207"/>
            <a:ext cx="201599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9702"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8479"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401254" y="5530645"/>
            <a:ext cx="180883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8217"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7008"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0126"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60855"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8837"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902748"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6663"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89052" y="1770398"/>
            <a:ext cx="37749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sp>
        <p:nvSpPr>
          <p:cNvPr id="33" name="Rounded Rectangle 14">
            <a:extLst>
              <a:ext uri="{FF2B5EF4-FFF2-40B4-BE49-F238E27FC236}">
                <a16:creationId xmlns:a16="http://schemas.microsoft.com/office/drawing/2014/main" id="{3ECB9392-578B-4196-B974-206D271B927A}"/>
              </a:ext>
            </a:extLst>
          </p:cNvPr>
          <p:cNvSpPr/>
          <p:nvPr/>
        </p:nvSpPr>
        <p:spPr bwMode="gray">
          <a:xfrm>
            <a:off x="823009" y="5108324"/>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2034508"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
        <p:nvSpPr>
          <p:cNvPr id="37" name="Rounded Rectangle 14">
            <a:extLst>
              <a:ext uri="{FF2B5EF4-FFF2-40B4-BE49-F238E27FC236}">
                <a16:creationId xmlns:a16="http://schemas.microsoft.com/office/drawing/2014/main" id="{67700621-72D1-42D1-8A6B-BB909296E813}"/>
              </a:ext>
            </a:extLst>
          </p:cNvPr>
          <p:cNvSpPr/>
          <p:nvPr/>
        </p:nvSpPr>
        <p:spPr bwMode="gray">
          <a:xfrm>
            <a:off x="823008" y="4550369"/>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38" name="Straight Connector 37">
            <a:extLst>
              <a:ext uri="{FF2B5EF4-FFF2-40B4-BE49-F238E27FC236}">
                <a16:creationId xmlns:a16="http://schemas.microsoft.com/office/drawing/2014/main" id="{7BB444F0-87DC-4C84-8C8F-502C497CF5AA}"/>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774DB39-B431-445E-8D8F-F57E04315E92}"/>
              </a:ext>
            </a:extLst>
          </p:cNvPr>
          <p:cNvPicPr>
            <a:picLocks noChangeAspect="1"/>
          </p:cNvPicPr>
          <p:nvPr/>
        </p:nvPicPr>
        <p:blipFill>
          <a:blip r:embed="rId4"/>
          <a:stretch>
            <a:fillRect/>
          </a:stretch>
        </p:blipFill>
        <p:spPr>
          <a:xfrm>
            <a:off x="2016668" y="4497097"/>
            <a:ext cx="150305" cy="146304"/>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Docker &amp; K8s Fundamentals training</a:t>
            </a:r>
          </a:p>
        </p:txBody>
      </p:sp>
      <p:pic>
        <p:nvPicPr>
          <p:cNvPr id="2" name="Picture 1">
            <a:extLst>
              <a:ext uri="{FF2B5EF4-FFF2-40B4-BE49-F238E27FC236}">
                <a16:creationId xmlns:a16="http://schemas.microsoft.com/office/drawing/2014/main" id="{C993BDE4-4030-417D-8D50-C026B7FAB4B6}"/>
              </a:ext>
            </a:extLst>
          </p:cNvPr>
          <p:cNvPicPr>
            <a:picLocks noChangeAspect="1"/>
          </p:cNvPicPr>
          <p:nvPr/>
        </p:nvPicPr>
        <p:blipFill>
          <a:blip r:embed="rId3"/>
          <a:stretch>
            <a:fillRect/>
          </a:stretch>
        </p:blipFill>
        <p:spPr>
          <a:xfrm>
            <a:off x="504001" y="1006498"/>
            <a:ext cx="5190000" cy="5464286"/>
          </a:xfrm>
          <a:prstGeom prst="rect">
            <a:avLst/>
          </a:prstGeom>
        </p:spPr>
      </p:pic>
      <p:pic>
        <p:nvPicPr>
          <p:cNvPr id="4" name="Picture 3">
            <a:extLst>
              <a:ext uri="{FF2B5EF4-FFF2-40B4-BE49-F238E27FC236}">
                <a16:creationId xmlns:a16="http://schemas.microsoft.com/office/drawing/2014/main" id="{6F16BDAA-F7A1-4631-B81B-EBEEBC753744}"/>
              </a:ext>
            </a:extLst>
          </p:cNvPr>
          <p:cNvPicPr>
            <a:picLocks noChangeAspect="1"/>
          </p:cNvPicPr>
          <p:nvPr/>
        </p:nvPicPr>
        <p:blipFill>
          <a:blip r:embed="rId4"/>
          <a:stretch>
            <a:fillRect/>
          </a:stretch>
        </p:blipFill>
        <p:spPr>
          <a:xfrm>
            <a:off x="5920021" y="1006498"/>
            <a:ext cx="5172857" cy="4735714"/>
          </a:xfrm>
          <a:prstGeom prst="rect">
            <a:avLst/>
          </a:prstGeom>
        </p:spPr>
      </p:pic>
      <p:pic>
        <p:nvPicPr>
          <p:cNvPr id="3" name="Picture 2">
            <a:extLst>
              <a:ext uri="{FF2B5EF4-FFF2-40B4-BE49-F238E27FC236}">
                <a16:creationId xmlns:a16="http://schemas.microsoft.com/office/drawing/2014/main" id="{9F55A5E1-6C82-491F-B16D-4E20D8E5D084}"/>
              </a:ext>
            </a:extLst>
          </p:cNvPr>
          <p:cNvPicPr>
            <a:picLocks noChangeAspect="1"/>
          </p:cNvPicPr>
          <p:nvPr/>
        </p:nvPicPr>
        <p:blipFill>
          <a:blip r:embed="rId5"/>
          <a:stretch>
            <a:fillRect/>
          </a:stretch>
        </p:blipFill>
        <p:spPr>
          <a:xfrm>
            <a:off x="6966601" y="1434000"/>
            <a:ext cx="4302857" cy="4920000"/>
          </a:xfrm>
          <a:prstGeom prst="rect">
            <a:avLst/>
          </a:prstGeom>
        </p:spPr>
      </p:pic>
    </p:spTree>
    <p:extLst>
      <p:ext uri="{BB962C8B-B14F-4D97-AF65-F5344CB8AC3E}">
        <p14:creationId xmlns:p14="http://schemas.microsoft.com/office/powerpoint/2010/main" val="426179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 (headless):</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-service’</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427266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3711704"/>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510105"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031744" y="6000207"/>
            <a:ext cx="2240516"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493125"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3061902"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394677" y="5530645"/>
            <a:ext cx="18220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751640"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270431"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3549"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754278"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272260"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896171"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250086"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356151" y="1770398"/>
            <a:ext cx="37880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29" name="Straight Connector 28">
            <a:extLst>
              <a:ext uri="{FF2B5EF4-FFF2-40B4-BE49-F238E27FC236}">
                <a16:creationId xmlns:a16="http://schemas.microsoft.com/office/drawing/2014/main" id="{EA39D4B4-CA18-4D7D-9ED7-9D8BECAC060E}"/>
              </a:ext>
            </a:extLst>
          </p:cNvPr>
          <p:cNvCxnSpPr>
            <a:cxnSpLocks/>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951113"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438594"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983504"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
        <p:nvSpPr>
          <p:cNvPr id="71" name="Rounded Rectangle 14">
            <a:extLst>
              <a:ext uri="{FF2B5EF4-FFF2-40B4-BE49-F238E27FC236}">
                <a16:creationId xmlns:a16="http://schemas.microsoft.com/office/drawing/2014/main" id="{D731D7F0-30EE-4D1A-A98A-54E6636DFF3F}"/>
              </a:ext>
            </a:extLst>
          </p:cNvPr>
          <p:cNvSpPr/>
          <p:nvPr/>
        </p:nvSpPr>
        <p:spPr bwMode="gray">
          <a:xfrm>
            <a:off x="829580" y="5097711"/>
            <a:ext cx="1288650"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72" name="Straight Connector 71">
            <a:extLst>
              <a:ext uri="{FF2B5EF4-FFF2-40B4-BE49-F238E27FC236}">
                <a16:creationId xmlns:a16="http://schemas.microsoft.com/office/drawing/2014/main" id="{C63884F3-2FC9-4BB5-A88F-5A9A9E78D8F6}"/>
              </a:ext>
            </a:extLst>
          </p:cNvPr>
          <p:cNvCxnSpPr>
            <a:cxnSpLocks/>
          </p:cNvCxnSpPr>
          <p:nvPr/>
        </p:nvCxnSpPr>
        <p:spPr>
          <a:xfrm>
            <a:off x="2111657"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824DB891-DDD0-4BB5-A93F-C370CFF9EF75}"/>
              </a:ext>
            </a:extLst>
          </p:cNvPr>
          <p:cNvPicPr>
            <a:picLocks noChangeAspect="1"/>
          </p:cNvPicPr>
          <p:nvPr/>
        </p:nvPicPr>
        <p:blipFill>
          <a:blip r:embed="rId4"/>
          <a:stretch>
            <a:fillRect/>
          </a:stretch>
        </p:blipFill>
        <p:spPr>
          <a:xfrm>
            <a:off x="2021337" y="5057930"/>
            <a:ext cx="150305" cy="146304"/>
          </a:xfrm>
          <a:prstGeom prst="rect">
            <a:avLst/>
          </a:prstGeom>
        </p:spPr>
      </p:pic>
      <p:sp>
        <p:nvSpPr>
          <p:cNvPr id="74" name="Rounded Rectangle 14">
            <a:extLst>
              <a:ext uri="{FF2B5EF4-FFF2-40B4-BE49-F238E27FC236}">
                <a16:creationId xmlns:a16="http://schemas.microsoft.com/office/drawing/2014/main" id="{E8AE83E4-3906-4DE6-83DE-7BC7AA900A6F}"/>
              </a:ext>
            </a:extLst>
          </p:cNvPr>
          <p:cNvSpPr/>
          <p:nvPr/>
        </p:nvSpPr>
        <p:spPr bwMode="gray">
          <a:xfrm>
            <a:off x="816430" y="4542600"/>
            <a:ext cx="130180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75" name="Straight Connector 74">
            <a:extLst>
              <a:ext uri="{FF2B5EF4-FFF2-40B4-BE49-F238E27FC236}">
                <a16:creationId xmlns:a16="http://schemas.microsoft.com/office/drawing/2014/main" id="{2C6D7FDB-AE90-4F35-9033-3BC75D15ECAF}"/>
              </a:ext>
            </a:extLst>
          </p:cNvPr>
          <p:cNvCxnSpPr>
            <a:cxnSpLocks/>
          </p:cNvCxnSpPr>
          <p:nvPr/>
        </p:nvCxnSpPr>
        <p:spPr>
          <a:xfrm>
            <a:off x="2118230"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51C4F35-D97B-488D-AC6C-7877B3B92BBE}"/>
              </a:ext>
            </a:extLst>
          </p:cNvPr>
          <p:cNvPicPr>
            <a:picLocks noChangeAspect="1"/>
          </p:cNvPicPr>
          <p:nvPr/>
        </p:nvPicPr>
        <p:blipFill>
          <a:blip r:embed="rId4"/>
          <a:stretch>
            <a:fillRect/>
          </a:stretch>
        </p:blipFill>
        <p:spPr>
          <a:xfrm>
            <a:off x="2003497" y="4497097"/>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2057109"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2065217"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10278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215133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556010" y="3720724"/>
            <a:ext cx="1778560"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a:ea typeface="Arial Unicode MS" pitchFamily="34" charset="-128"/>
                <a:cs typeface="Arial Unicode MS" pitchFamily="34" charset="-128"/>
              </a:rPr>
              <a:t>ads-db-statefulset-0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39C25D-8E94-499C-9605-F93512370860}"/>
              </a:ext>
            </a:extLst>
          </p:cNvPr>
          <p:cNvPicPr>
            <a:picLocks noChangeAspect="1"/>
          </p:cNvPicPr>
          <p:nvPr/>
        </p:nvPicPr>
        <p:blipFill>
          <a:blip r:embed="rId3"/>
          <a:stretch>
            <a:fillRect/>
          </a:stretch>
        </p:blipFill>
        <p:spPr>
          <a:xfrm>
            <a:off x="406934" y="1247407"/>
            <a:ext cx="1834286" cy="522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sp>
        <p:nvSpPr>
          <p:cNvPr id="2" name="TextBox 1">
            <a:extLst>
              <a:ext uri="{FF2B5EF4-FFF2-40B4-BE49-F238E27FC236}">
                <a16:creationId xmlns:a16="http://schemas.microsoft.com/office/drawing/2014/main" id="{296307EB-07E7-43FE-ACE8-2B5F21B06A93}"/>
              </a:ext>
            </a:extLst>
          </p:cNvPr>
          <p:cNvSpPr txBox="1"/>
          <p:nvPr/>
        </p:nvSpPr>
        <p:spPr>
          <a:xfrm>
            <a:off x="406934" y="1095078"/>
            <a:ext cx="183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ads-db-statefulset.yaml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5965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58008" y="5518735"/>
            <a:ext cx="1866667"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ads-db-configmap.yaml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2911430"/>
            <a:ext cx="3579581"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8F1F31B1-9E93-40E3-8B08-4766BF9B3BFB}"/>
              </a:ext>
            </a:extLst>
          </p:cNvPr>
          <p:cNvPicPr>
            <a:picLocks noChangeAspect="1"/>
          </p:cNvPicPr>
          <p:nvPr/>
        </p:nvPicPr>
        <p:blipFill>
          <a:blip r:embed="rId4"/>
          <a:stretch>
            <a:fillRect/>
          </a:stretch>
        </p:blipFill>
        <p:spPr>
          <a:xfrm>
            <a:off x="5658008" y="1247940"/>
            <a:ext cx="1161905" cy="151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527494" y="1680882"/>
            <a:ext cx="4402659" cy="3899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9ADDA6-E1C3-421E-8D71-EAEEAAFC14B3}"/>
              </a:ext>
            </a:extLst>
          </p:cNvPr>
          <p:cNvPicPr>
            <a:picLocks noChangeAspect="1"/>
          </p:cNvPicPr>
          <p:nvPr/>
        </p:nvPicPr>
        <p:blipFill>
          <a:blip r:embed="rId5"/>
          <a:stretch>
            <a:fillRect/>
          </a:stretch>
        </p:blipFill>
        <p:spPr>
          <a:xfrm>
            <a:off x="5658008" y="3080601"/>
            <a:ext cx="3585714" cy="2114286"/>
          </a:xfrm>
          <a:prstGeom prst="rect">
            <a:avLst/>
          </a:prstGeom>
        </p:spPr>
      </p:pic>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a:off x="1754841" y="3361766"/>
            <a:ext cx="4047565" cy="166529"/>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flipV="1">
            <a:off x="1754841" y="3630706"/>
            <a:ext cx="4047565" cy="1761565"/>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F177315-74D9-466E-B6E7-6F5B47E04F83}"/>
              </a:ext>
            </a:extLst>
          </p:cNvPr>
          <p:cNvPicPr>
            <a:picLocks noChangeAspect="1"/>
          </p:cNvPicPr>
          <p:nvPr/>
        </p:nvPicPr>
        <p:blipFill>
          <a:blip r:embed="rId6"/>
          <a:stretch>
            <a:fillRect/>
          </a:stretch>
        </p:blipFill>
        <p:spPr>
          <a:xfrm>
            <a:off x="5658008" y="5688106"/>
            <a:ext cx="1866667" cy="952381"/>
          </a:xfrm>
          <a:prstGeom prst="rect">
            <a:avLst/>
          </a:prstGeom>
        </p:spPr>
      </p:pic>
      <p:sp>
        <p:nvSpPr>
          <p:cNvPr id="29" name="Rectangle 28">
            <a:extLst>
              <a:ext uri="{FF2B5EF4-FFF2-40B4-BE49-F238E27FC236}">
                <a16:creationId xmlns:a16="http://schemas.microsoft.com/office/drawing/2014/main" id="{C3DCB81E-9EBF-487C-A6B2-EA0FD2E3E04D}"/>
              </a:ext>
            </a:extLst>
          </p:cNvPr>
          <p:cNvSpPr/>
          <p:nvPr/>
        </p:nvSpPr>
        <p:spPr>
          <a:xfrm>
            <a:off x="8001000" y="6063194"/>
            <a:ext cx="4108076" cy="400110"/>
          </a:xfrm>
          <a:prstGeom prst="rect">
            <a:avLst/>
          </a:prstGeom>
        </p:spPr>
        <p:txBody>
          <a:bodyPr wrap="square">
            <a:spAutoFit/>
          </a:bodyPr>
          <a:lstStyle/>
          <a:p>
            <a:r>
              <a:rPr lang="de-DE" sz="1000" dirty="0">
                <a:hlinkClick r:id="rId7"/>
              </a:rPr>
              <a:t>https://github.wdf.sap.corp/slvi/docker-k8s-training/tree/k8s-bulletinboard/kubernetes/k8s-bulletinboard/solutions/ads</a:t>
            </a:r>
            <a:endParaRPr lang="de-DE" sz="1000" dirty="0"/>
          </a:p>
        </p:txBody>
      </p: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960408"/>
            <a:ext cx="3993777" cy="1151280"/>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31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845362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BFB3D287-B0E2-4BB2-815C-7E4AC2FB8A30}"/>
              </a:ext>
            </a:extLst>
          </p:cNvPr>
          <p:cNvPicPr>
            <a:picLocks noChangeAspect="1"/>
          </p:cNvPicPr>
          <p:nvPr/>
        </p:nvPicPr>
        <p:blipFill>
          <a:blip r:embed="rId3"/>
          <a:stretch>
            <a:fillRect/>
          </a:stretch>
        </p:blipFill>
        <p:spPr>
          <a:xfrm>
            <a:off x="11252362" y="1331958"/>
            <a:ext cx="501015" cy="487680"/>
          </a:xfrm>
          <a:prstGeom prst="rect">
            <a:avLst/>
          </a:prstGeom>
        </p:spPr>
      </p:pic>
    </p:spTree>
    <p:extLst>
      <p:ext uri="{BB962C8B-B14F-4D97-AF65-F5344CB8AC3E}">
        <p14:creationId xmlns:p14="http://schemas.microsoft.com/office/powerpoint/2010/main" val="2058547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67211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2506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4" y="1357845"/>
            <a:ext cx="577328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2800" dirty="0"/>
              <a:t>Apply what you learned in day 1-3 on Docker &amp; K8s, based on a sample application/microservices with connected database and communication across to other microservice</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2"/>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 Docker image build, no upload to Docker Registry (e.g. SAP Artifactory) as part of the exercises </a:t>
            </a:r>
            <a:r>
              <a:rPr lang="en-US" dirty="0"/>
              <a:t>(of course as demo)</a:t>
            </a:r>
            <a:endParaRPr lang="en-US" sz="2400" dirty="0"/>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‘ads-app-secret’</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408577" y="1357845"/>
            <a:ext cx="521342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chemeClr val="bg1"/>
                </a:solidFill>
                <a:ea typeface="Arial Unicode MS" pitchFamily="34" charset="-128"/>
                <a:cs typeface="Arial Unicode MS" pitchFamily="34" charset="-128"/>
              </a:rPr>
              <a:t>…</a:t>
            </a:r>
            <a:r>
              <a:rPr lang="de-DE" sz="1200" kern="0" dirty="0">
                <a:solidFill>
                  <a:srgbClr val="4FB81C"/>
                </a:solidFill>
                <a:ea typeface="Arial Unicode MS" pitchFamily="34" charset="-128"/>
                <a:cs typeface="Arial Unicode MS" pitchFamily="34" charset="-128"/>
              </a:rPr>
              <a:t>.</a:t>
            </a:r>
            <a:r>
              <a:rPr lang="de-DE" sz="1200" b="1" kern="0" dirty="0" err="1">
                <a:solidFill>
                  <a:srgbClr val="4FB81C"/>
                </a:solidFill>
                <a:ea typeface="Arial Unicode MS" pitchFamily="34" charset="-128"/>
                <a:cs typeface="Arial Unicode MS" pitchFamily="34" charset="-128"/>
              </a:rPr>
              <a:t>ingress</a:t>
            </a:r>
            <a:r>
              <a:rPr lang="de-DE" sz="1200" kern="0" dirty="0">
                <a:solidFill>
                  <a:schemeClr val="bg1"/>
                </a:solidFill>
                <a:ea typeface="Arial Unicode MS" pitchFamily="34" charset="-128"/>
                <a:cs typeface="Arial Unicode MS" pitchFamily="34" charset="-128"/>
              </a:rPr>
              <a:t>.&lt;</a:t>
            </a:r>
            <a:r>
              <a:rPr lang="de-DE" sz="1200" kern="0" dirty="0" err="1">
                <a:solidFill>
                  <a:schemeClr val="bg1"/>
                </a:solidFill>
                <a:ea typeface="Arial Unicode MS" pitchFamily="34" charset="-128"/>
                <a:cs typeface="Arial Unicode MS" pitchFamily="34" charset="-128"/>
              </a:rPr>
              <a:t>cluster</a:t>
            </a:r>
            <a:r>
              <a:rPr lang="de-DE" sz="1200" kern="0" dirty="0">
                <a:solidFill>
                  <a:schemeClr val="bg1"/>
                </a:solidFill>
                <a:ea typeface="Arial Unicode MS" pitchFamily="34" charset="-128"/>
                <a:cs typeface="Arial Unicode MS" pitchFamily="34" charset="-128"/>
              </a:rPr>
              <a:t>&gt;.k8s-train.shoot.canary.k8s-hana.ondemand.com/</a:t>
            </a:r>
            <a:r>
              <a:rPr lang="de-DE" sz="1200" b="1" kern="0" dirty="0" err="1">
                <a:solidFill>
                  <a:schemeClr val="bg1"/>
                </a:solidFill>
                <a:ea typeface="Arial Unicode MS" pitchFamily="34" charset="-128"/>
                <a:cs typeface="Arial Unicode MS" pitchFamily="34" charset="-128"/>
              </a:rPr>
              <a:t>ads</a:t>
            </a:r>
            <a:endParaRPr lang="de-DE" sz="1200" b="1" kern="0" dirty="0">
              <a:solidFill>
                <a:schemeClr val="bg1"/>
              </a:solidFill>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201553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0" y="2225890"/>
            <a:ext cx="2328891"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2446100"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369332"/>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br>
              <a:rPr lang="de-DE" sz="1200" kern="0" dirty="0">
                <a:ea typeface="Arial Unicode MS" pitchFamily="34" charset="-128"/>
                <a:cs typeface="Arial Unicode MS" pitchFamily="34" charset="-128"/>
              </a:rPr>
            </a:b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“Network policies &amp; TLS for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a:ln>
              <a:noFill/>
            </a:ln>
          </p:spPr>
          <p:txBody>
            <a:bodyPr wrap="square" rtlCol="0">
              <a:spAutoFit/>
            </a:bodyPr>
            <a:lstStyle>
              <a:defPPr>
                <a:defRPr lang="de-DE"/>
              </a:defPPr>
              <a:lvl1pPr defTabSz="1088558" fontAlgn="base">
                <a:spcBef>
                  <a:spcPct val="50000"/>
                </a:spcBef>
                <a:spcAft>
                  <a:spcPct val="0"/>
                </a:spcAft>
                <a:buClr>
                  <a:srgbClr val="F0AB00"/>
                </a:buClr>
                <a:buSzPct val="80000"/>
                <a:defRPr sz="1400" kern="0">
                  <a:solidFill>
                    <a:schemeClr val="bg2">
                      <a:lumMod val="50000"/>
                    </a:schemeClr>
                  </a:solidFill>
                  <a:latin typeface="Arial"/>
                  <a:ea typeface="Arial Unicode MS" pitchFamily="34" charset="-128"/>
                  <a:cs typeface="Arial Unicode MS" pitchFamily="34" charset="-128"/>
                </a:defRPr>
              </a:lvl1pPr>
              <a:lvl2pPr>
                <a:defRPr>
                  <a:latin typeface="Arial"/>
                </a:defRPr>
              </a:lvl2pPr>
              <a:lvl3pPr>
                <a:defRPr>
                  <a:latin typeface="Arial"/>
                </a:defRPr>
              </a:lvl3pPr>
              <a:lvl4pPr>
                <a:defRPr>
                  <a:latin typeface="Arial"/>
                </a:defRPr>
              </a:lvl4pPr>
              <a:lvl5pPr>
                <a:defRPr>
                  <a:latin typeface="Arial"/>
                </a:defRPr>
              </a:lvl5pPr>
            </a:lstStyle>
            <a:p>
              <a:r>
                <a:rPr lang="de-DE" dirty="0"/>
                <a:t>HTTPS/ REST</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solidFill>
            <a:schemeClr val="bg2">
              <a:lumMod val="90000"/>
            </a:schemeClr>
          </a:solidFill>
          <a:ln>
            <a:solidFill>
              <a:schemeClr val="bg1"/>
            </a:solidFill>
            <a:headEnd/>
            <a:tailEnd/>
          </a:ln>
          <a:effectLst/>
        </p:spPr>
      </p:pic>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pic>
        <p:nvPicPr>
          <p:cNvPr id="145" name="Picture 144">
            <a:extLst>
              <a:ext uri="{FF2B5EF4-FFF2-40B4-BE49-F238E27FC236}">
                <a16:creationId xmlns:a16="http://schemas.microsoft.com/office/drawing/2014/main" id="{83038297-3DC9-48F8-8180-D607783592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6" name="Picture 145">
            <a:extLst>
              <a:ext uri="{FF2B5EF4-FFF2-40B4-BE49-F238E27FC236}">
                <a16:creationId xmlns:a16="http://schemas.microsoft.com/office/drawing/2014/main" id="{59D90E29-FB27-409C-AC4B-98C95D673097}"/>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7" name="Picture 146">
            <a:extLst>
              <a:ext uri="{FF2B5EF4-FFF2-40B4-BE49-F238E27FC236}">
                <a16:creationId xmlns:a16="http://schemas.microsoft.com/office/drawing/2014/main" id="{487DE055-719E-4C76-958D-50EF2ED1259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8" name="Picture 147">
            <a:extLst>
              <a:ext uri="{FF2B5EF4-FFF2-40B4-BE49-F238E27FC236}">
                <a16:creationId xmlns:a16="http://schemas.microsoft.com/office/drawing/2014/main" id="{C5EF1BB7-9963-4484-BC4C-8EFB1490EFE5}"/>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149" name="Rectangle 148">
            <a:extLst>
              <a:ext uri="{FF2B5EF4-FFF2-40B4-BE49-F238E27FC236}">
                <a16:creationId xmlns:a16="http://schemas.microsoft.com/office/drawing/2014/main" id="{61B23AD6-19A7-49B1-9B92-BC4C17671C07}"/>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0" name="TextBox 149">
            <a:extLst>
              <a:ext uri="{FF2B5EF4-FFF2-40B4-BE49-F238E27FC236}">
                <a16:creationId xmlns:a16="http://schemas.microsoft.com/office/drawing/2014/main" id="{A2647534-1BD5-4A3B-849F-98506A64E60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3" name="Oval 2">
            <a:extLst>
              <a:ext uri="{FF2B5EF4-FFF2-40B4-BE49-F238E27FC236}">
                <a16:creationId xmlns:a16="http://schemas.microsoft.com/office/drawing/2014/main" id="{50B841BF-09E8-4D0A-8C7C-1AE4BDE6CDA3}"/>
              </a:ext>
            </a:extLst>
          </p:cNvPr>
          <p:cNvSpPr/>
          <p:nvPr/>
        </p:nvSpPr>
        <p:spPr bwMode="gray">
          <a:xfrm>
            <a:off x="5798281" y="113189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1" name="Oval 150">
            <a:extLst>
              <a:ext uri="{FF2B5EF4-FFF2-40B4-BE49-F238E27FC236}">
                <a16:creationId xmlns:a16="http://schemas.microsoft.com/office/drawing/2014/main" id="{B7AF4CA7-0862-4975-81B8-5F0ABDDDA7DC}"/>
              </a:ext>
            </a:extLst>
          </p:cNvPr>
          <p:cNvSpPr/>
          <p:nvPr/>
        </p:nvSpPr>
        <p:spPr bwMode="gray">
          <a:xfrm>
            <a:off x="4391882" y="1888957"/>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52" name="Oval 151">
            <a:extLst>
              <a:ext uri="{FF2B5EF4-FFF2-40B4-BE49-F238E27FC236}">
                <a16:creationId xmlns:a16="http://schemas.microsoft.com/office/drawing/2014/main" id="{50712D70-880D-474C-A185-42A57DDBF7B0}"/>
              </a:ext>
            </a:extLst>
          </p:cNvPr>
          <p:cNvSpPr/>
          <p:nvPr/>
        </p:nvSpPr>
        <p:spPr bwMode="gray">
          <a:xfrm>
            <a:off x="4366605" y="4291906"/>
            <a:ext cx="1121141" cy="1116176"/>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27059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67D508-AB5A-46A6-A30B-12F1CB84E560}"/>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88938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hlinkClick r:id="rId2"/>
              </a:rPr>
              <a:t>CF </a:t>
            </a:r>
            <a:r>
              <a:rPr lang="en-US" dirty="0" err="1">
                <a:hlinkClick r:id="rId2"/>
              </a:rPr>
              <a:t>Bulletinboard</a:t>
            </a:r>
            <a:r>
              <a:rPr lang="en-US" dirty="0">
                <a:hlinkClick r:id="rId2"/>
              </a:rPr>
              <a:t> </a:t>
            </a:r>
            <a:r>
              <a:rPr lang="en-US" dirty="0" err="1">
                <a:hlinkClick r:id="rId2"/>
              </a:rPr>
              <a:t>RefApp</a:t>
            </a:r>
            <a:r>
              <a:rPr lang="en-US" dirty="0">
                <a:hlinkClick r:id="rId2"/>
              </a:rPr>
              <a:t>:</a:t>
            </a:r>
            <a:endParaRPr lang="en-US" dirty="0"/>
          </a:p>
          <a:p>
            <a:r>
              <a:rPr lang="en-US" dirty="0"/>
              <a:t>Not a complete</a:t>
            </a:r>
            <a:br>
              <a:rPr lang="en-US" dirty="0"/>
            </a:br>
            <a:r>
              <a:rPr lang="en-US" dirty="0"/>
              <a:t>business application</a:t>
            </a:r>
          </a:p>
          <a:p>
            <a:r>
              <a:rPr lang="en-US" dirty="0"/>
              <a:t>Used to show</a:t>
            </a:r>
            <a:br>
              <a:rPr lang="en-US" dirty="0"/>
            </a:br>
            <a:r>
              <a:rPr lang="en-US" dirty="0"/>
              <a:t>certain concepts</a:t>
            </a:r>
          </a:p>
          <a:p>
            <a:r>
              <a:rPr lang="en-US" dirty="0"/>
              <a:t>Start point for</a:t>
            </a:r>
            <a:br>
              <a:rPr lang="en-US" dirty="0"/>
            </a:br>
            <a:r>
              <a:rPr lang="en-US" dirty="0"/>
              <a:t>K8s-Day4-</a:t>
            </a:r>
            <a:br>
              <a:rPr lang="en-US" dirty="0"/>
            </a:br>
            <a:r>
              <a:rPr lang="en-US" dirty="0" err="1"/>
              <a:t>Bulletinboard</a:t>
            </a:r>
            <a:endParaRPr lang="en-US" dirty="0"/>
          </a:p>
          <a:p>
            <a:r>
              <a:rPr lang="en-US" dirty="0"/>
              <a:t>Still lots of </a:t>
            </a:r>
            <a:br>
              <a:rPr lang="en-US" dirty="0"/>
            </a:br>
            <a:r>
              <a:rPr lang="en-US" dirty="0"/>
              <a:t>components</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3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2" grpId="0" animBg="1"/>
      <p:bldP spid="13" grpId="0" animBg="1"/>
      <p:bldP spid="18" grpId="0" animBg="1"/>
      <p:bldP spid="21" grpId="0" animBg="1"/>
      <p:bldP spid="22" grpId="0" animBg="1"/>
      <p:bldP spid="24" grpId="0" animBg="1"/>
      <p:bldP spid="27" grpId="0" animBg="1"/>
      <p:bldP spid="39" grpId="0" animBg="1"/>
      <p:bldP spid="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82699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/bulletinboard*.jar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/config/application-k8s.yml</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SPRING_PROFILES_ACTIVE</a:t>
            </a:r>
            <a:br>
              <a:rPr lang="en-US" sz="1800" kern="0" dirty="0">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USER_ROUTE</a:t>
            </a:r>
            <a:br>
              <a:rPr lang="en-US" sz="1800" kern="0" dirty="0">
                <a:solidFill>
                  <a:schemeClr val="bg2">
                    <a:lumMod val="90000"/>
                  </a:schemeClr>
                </a:solidFill>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285116"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462056"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530233"/>
            <a:ext cx="1293560" cy="475921"/>
          </a:xfrm>
          <a:prstGeom prst="roundRect">
            <a:avLst/>
          </a:prstGeom>
          <a:solidFill>
            <a:srgbClr val="C3EC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ads-app-secret</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473313"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a:off x="6783189" y="1768194"/>
            <a:ext cx="1504572" cy="2084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7"/>
            <a:ext cx="1004634" cy="32445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7" y="2734139"/>
            <a:ext cx="1517238"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7" y="2774861"/>
            <a:ext cx="1388508"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postgres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/docker-</a:t>
            </a:r>
            <a:r>
              <a:rPr lang="en-US" sz="1800" kern="0" dirty="0" err="1">
                <a:ea typeface="Arial Unicode MS" pitchFamily="34" charset="-128"/>
                <a:cs typeface="Arial Unicode MS" pitchFamily="34" charset="-128"/>
              </a:rPr>
              <a:t>entrypoint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initdb.sql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/lib/</a:t>
            </a:r>
            <a:r>
              <a:rPr lang="en-US" sz="1800" kern="0" dirty="0" err="1">
                <a:ea typeface="Arial Unicode MS" pitchFamily="34" charset="-128"/>
                <a:cs typeface="Arial Unicode MS" pitchFamily="34" charset="-128"/>
              </a:rPr>
              <a:t>postgres</a:t>
            </a:r>
            <a:r>
              <a:rPr lang="en-US" sz="1800" kern="0" dirty="0">
                <a:ea typeface="Arial Unicode MS" pitchFamily="34" charset="-128"/>
                <a:cs typeface="Arial Unicode MS" pitchFamily="34" charset="-128"/>
              </a:rPr>
              <a:t>/data</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PGDATA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POSTGRES_PASSWORD</a:t>
            </a:r>
          </a:p>
        </p:txBody>
      </p:sp>
      <p:sp>
        <p:nvSpPr>
          <p:cNvPr id="42" name="Rounded Rectangle 14">
            <a:extLst>
              <a:ext uri="{FF2B5EF4-FFF2-40B4-BE49-F238E27FC236}">
                <a16:creationId xmlns:a16="http://schemas.microsoft.com/office/drawing/2014/main" id="{5A532E7C-9AC4-4F5D-9FE1-1716BF6581FC}"/>
              </a:ext>
            </a:extLst>
          </p:cNvPr>
          <p:cNvSpPr/>
          <p:nvPr/>
        </p:nvSpPr>
        <p:spPr bwMode="gray">
          <a:xfrm>
            <a:off x="8286270" y="5288717"/>
            <a:ext cx="1295051"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472000"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009566" y="4968536"/>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8286271" y="4682982"/>
            <a:ext cx="1295050"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VC-template:</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014499" y="4916809"/>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p:cNvCxnSpPr>
          <p:nvPr/>
        </p:nvCxnSpPr>
        <p:spPr>
          <a:xfrm flipH="1">
            <a:off x="7762461" y="4463601"/>
            <a:ext cx="898533" cy="1777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a:stCxn id="48" idx="1"/>
          </p:cNvCxnSpPr>
          <p:nvPr/>
        </p:nvCxnSpPr>
        <p:spPr>
          <a:xfrm flipH="1" flipV="1">
            <a:off x="6420679" y="4887112"/>
            <a:ext cx="1865592" cy="2815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2" y="5520999"/>
            <a:ext cx="2307288"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312173" y="4730892"/>
            <a:ext cx="551994" cy="195641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A534513-08FC-4E7E-89B8-AD5AFABA239C}"/>
              </a:ext>
            </a:extLst>
          </p:cNvPr>
          <p:cNvCxnSpPr>
            <a:cxnSpLocks/>
            <a:stCxn id="44" idx="0"/>
          </p:cNvCxnSpPr>
          <p:nvPr/>
        </p:nvCxnSpPr>
        <p:spPr>
          <a:xfrm rot="16200000" flipV="1">
            <a:off x="9361218" y="3763378"/>
            <a:ext cx="504934" cy="190538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9469458" y="4641365"/>
            <a:ext cx="150305" cy="146304"/>
          </a:xfrm>
          <a:prstGeom prst="rect">
            <a:avLst/>
          </a:prstGeom>
        </p:spPr>
      </p:pic>
    </p:spTree>
    <p:extLst>
      <p:ext uri="{BB962C8B-B14F-4D97-AF65-F5344CB8AC3E}">
        <p14:creationId xmlns:p14="http://schemas.microsoft.com/office/powerpoint/2010/main" val="682555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pic>
        <p:nvPicPr>
          <p:cNvPr id="122" name="Picture 121">
            <a:extLst>
              <a:ext uri="{FF2B5EF4-FFF2-40B4-BE49-F238E27FC236}">
                <a16:creationId xmlns:a16="http://schemas.microsoft.com/office/drawing/2014/main" id="{1108CF42-CE82-4529-9261-C0D9655220CC}"/>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25" name="Picture 124">
            <a:extLst>
              <a:ext uri="{FF2B5EF4-FFF2-40B4-BE49-F238E27FC236}">
                <a16:creationId xmlns:a16="http://schemas.microsoft.com/office/drawing/2014/main" id="{EFADBCEA-A553-42A7-A264-CDBBA9246FC0}"/>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27" name="Picture 126">
            <a:extLst>
              <a:ext uri="{FF2B5EF4-FFF2-40B4-BE49-F238E27FC236}">
                <a16:creationId xmlns:a16="http://schemas.microsoft.com/office/drawing/2014/main" id="{B10FB14A-1458-4C2A-8440-D82F1093E047}"/>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35" name="Picture 134">
            <a:extLst>
              <a:ext uri="{FF2B5EF4-FFF2-40B4-BE49-F238E27FC236}">
                <a16:creationId xmlns:a16="http://schemas.microsoft.com/office/drawing/2014/main" id="{3F554126-ED84-4A7C-8BB1-DCDA5E87D0AB}"/>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4: </a:t>
            </a:r>
            <a:r>
              <a:rPr lang="en-US" dirty="0" err="1"/>
              <a:t>bulletinboard</a:t>
            </a:r>
            <a:r>
              <a:rPr lang="en-US" dirty="0"/>
              <a:t>-user helm chart</a:t>
            </a:r>
          </a:p>
        </p:txBody>
      </p:sp>
    </p:spTree>
    <p:extLst>
      <p:ext uri="{BB962C8B-B14F-4D97-AF65-F5344CB8AC3E}">
        <p14:creationId xmlns:p14="http://schemas.microsoft.com/office/powerpoint/2010/main" val="2149771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pic>
        <p:nvPicPr>
          <p:cNvPr id="113" name="Picture 112">
            <a:extLst>
              <a:ext uri="{FF2B5EF4-FFF2-40B4-BE49-F238E27FC236}">
                <a16:creationId xmlns:a16="http://schemas.microsoft.com/office/drawing/2014/main" id="{78DF2725-51A7-414D-936C-D1DF319CAD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14" name="Picture 113">
            <a:extLst>
              <a:ext uri="{FF2B5EF4-FFF2-40B4-BE49-F238E27FC236}">
                <a16:creationId xmlns:a16="http://schemas.microsoft.com/office/drawing/2014/main" id="{C8F6D40D-9E4C-4E9C-9E1C-534E7674B6F4}"/>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15" name="Picture 114">
            <a:extLst>
              <a:ext uri="{FF2B5EF4-FFF2-40B4-BE49-F238E27FC236}">
                <a16:creationId xmlns:a16="http://schemas.microsoft.com/office/drawing/2014/main" id="{E7B09570-0DE0-4511-9A48-55D637FA2E53}"/>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16" name="Picture 115">
            <a:extLst>
              <a:ext uri="{FF2B5EF4-FFF2-40B4-BE49-F238E27FC236}">
                <a16:creationId xmlns:a16="http://schemas.microsoft.com/office/drawing/2014/main" id="{8B1A82D3-4EB1-4A95-AE7D-3700F74EA93C}"/>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344DAE-7F75-4AA0-9852-1A98CD4A2FEB}"/>
              </a:ext>
            </a:extLst>
          </p:cNvPr>
          <p:cNvSpPr>
            <a:spLocks noGrp="1"/>
          </p:cNvSpPr>
          <p:nvPr>
            <p:ph type="body" sz="quarter" idx="10"/>
          </p:nvPr>
        </p:nvSpPr>
        <p:spPr/>
        <p:txBody>
          <a:bodyPr/>
          <a:lstStyle/>
          <a:p>
            <a:r>
              <a:rPr lang="en-US" dirty="0"/>
              <a:t>This is a technically advanced OPTIONAL Exercise. You will need to know a lot more about helm than for the other exercises. </a:t>
            </a:r>
          </a:p>
          <a:p>
            <a:r>
              <a:rPr lang="en-US" dirty="0"/>
              <a:t>We want you to transfer the </a:t>
            </a:r>
            <a:r>
              <a:rPr lang="en-US" dirty="0" err="1"/>
              <a:t>yamls</a:t>
            </a:r>
            <a:r>
              <a:rPr lang="en-US" dirty="0"/>
              <a:t> of ads-app &amp; ads-</a:t>
            </a:r>
            <a:r>
              <a:rPr lang="en-US" dirty="0" err="1"/>
              <a:t>db</a:t>
            </a:r>
            <a:r>
              <a:rPr lang="en-US" dirty="0"/>
              <a:t> into a helm chart. </a:t>
            </a:r>
          </a:p>
          <a:p>
            <a:r>
              <a:rPr lang="en-US" dirty="0"/>
              <a:t>We want you to parametrize some parts of this to learn how you could do this.</a:t>
            </a:r>
          </a:p>
          <a:p>
            <a:r>
              <a:rPr lang="en-US" dirty="0"/>
              <a:t>You will write &amp; use some template functions.</a:t>
            </a:r>
          </a:p>
          <a:p>
            <a:r>
              <a:rPr lang="en-US" dirty="0">
                <a:highlight>
                  <a:srgbClr val="808080"/>
                </a:highlight>
              </a:rPr>
              <a:t>helm install --debug --dry-run .</a:t>
            </a:r>
            <a:r>
              <a:rPr lang="en-US" dirty="0"/>
              <a:t> will become your friend. </a:t>
            </a:r>
          </a:p>
        </p:txBody>
      </p:sp>
      <p:sp>
        <p:nvSpPr>
          <p:cNvPr id="3" name="Title 2">
            <a:extLst>
              <a:ext uri="{FF2B5EF4-FFF2-40B4-BE49-F238E27FC236}">
                <a16:creationId xmlns:a16="http://schemas.microsoft.com/office/drawing/2014/main" id="{B4CDA17E-66DE-4822-91AC-D338FB203644}"/>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827761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6F641F-9F3C-4CAB-93CD-3FA0106D3EE3}"/>
              </a:ext>
            </a:extLst>
          </p:cNvPr>
          <p:cNvSpPr>
            <a:spLocks noGrp="1"/>
          </p:cNvSpPr>
          <p:nvPr>
            <p:ph type="body" sz="quarter" idx="10"/>
          </p:nvPr>
        </p:nvSpPr>
        <p:spPr>
          <a:xfrm>
            <a:off x="513938" y="1620000"/>
            <a:ext cx="11186477" cy="4230000"/>
          </a:xfrm>
        </p:spPr>
        <p:txBody>
          <a:bodyPr/>
          <a:lstStyle/>
          <a:p>
            <a:pPr marL="342900" indent="-342900">
              <a:buFont typeface="Arial" panose="020B0604020202020204" pitchFamily="34" charset="0"/>
              <a:buChar char="•"/>
            </a:pPr>
            <a:r>
              <a:rPr lang="en-US" dirty="0"/>
              <a:t>Helm uses a go template engine to manipulate the chart templates into the final </a:t>
            </a:r>
            <a:r>
              <a:rPr lang="en-US" dirty="0" err="1"/>
              <a:t>yamls</a:t>
            </a:r>
            <a:r>
              <a:rPr lang="en-US" dirty="0"/>
              <a:t> used on </a:t>
            </a:r>
            <a:r>
              <a:rPr lang="en-US" dirty="0" err="1"/>
              <a:t>kubernetes</a:t>
            </a:r>
            <a:r>
              <a:rPr lang="en-US" dirty="0"/>
              <a:t>.</a:t>
            </a:r>
          </a:p>
          <a:p>
            <a:pPr marL="342900" indent="-342900">
              <a:buFont typeface="Arial" panose="020B0604020202020204" pitchFamily="34" charset="0"/>
              <a:buChar char="•"/>
            </a:pPr>
            <a:r>
              <a:rPr lang="en-US" dirty="0"/>
              <a:t>Templates folder can contain files with a leading </a:t>
            </a:r>
            <a:r>
              <a:rPr lang="en-US" dirty="0">
                <a:highlight>
                  <a:srgbClr val="808080"/>
                </a:highlight>
              </a:rPr>
              <a:t> _ </a:t>
            </a:r>
            <a:r>
              <a:rPr lang="en-US" dirty="0"/>
              <a:t> (typically </a:t>
            </a:r>
            <a:r>
              <a:rPr lang="en-US" dirty="0">
                <a:highlight>
                  <a:srgbClr val="808080"/>
                </a:highlight>
              </a:rPr>
              <a:t>_</a:t>
            </a:r>
            <a:r>
              <a:rPr lang="en-US" dirty="0" err="1">
                <a:highlight>
                  <a:srgbClr val="808080"/>
                </a:highlight>
              </a:rPr>
              <a:t>helper.tpl</a:t>
            </a:r>
            <a:r>
              <a:rPr lang="en-US" dirty="0"/>
              <a:t>). These files are not transferred into a </a:t>
            </a:r>
            <a:r>
              <a:rPr lang="en-US" dirty="0" err="1"/>
              <a:t>yaml</a:t>
            </a:r>
            <a:r>
              <a:rPr lang="en-US" dirty="0"/>
              <a:t> but can contain custom template functions to make the templating easier.</a:t>
            </a:r>
          </a:p>
          <a:p>
            <a:pPr marL="342900" indent="-342900">
              <a:buFont typeface="Arial" panose="020B0604020202020204" pitchFamily="34" charset="0"/>
              <a:buChar char="•"/>
            </a:pPr>
            <a:r>
              <a:rPr lang="en-US" dirty="0"/>
              <a:t> Such template functions are accessed via: </a:t>
            </a:r>
            <a:r>
              <a:rPr lang="en-US" dirty="0">
                <a:highlight>
                  <a:srgbClr val="808080"/>
                </a:highlight>
              </a:rPr>
              <a:t>{{ template “</a:t>
            </a:r>
            <a:r>
              <a:rPr lang="en-US" dirty="0" err="1">
                <a:highlight>
                  <a:srgbClr val="808080"/>
                </a:highlight>
              </a:rPr>
              <a:t>nameOfTemplate</a:t>
            </a:r>
            <a:r>
              <a:rPr lang="en-US" dirty="0">
                <a:highlight>
                  <a:srgbClr val="808080"/>
                </a:highlight>
              </a:rPr>
              <a:t>” . }}</a:t>
            </a:r>
            <a:r>
              <a:rPr lang="en-US" dirty="0"/>
              <a:t>, meaning the string generated by the template will be put at that place. </a:t>
            </a:r>
          </a:p>
          <a:p>
            <a:pPr marL="342900" indent="-342900">
              <a:buFont typeface="Arial" panose="020B0604020202020204" pitchFamily="34" charset="0"/>
              <a:buChar char="•"/>
            </a:pPr>
            <a:r>
              <a:rPr lang="en-US" dirty="0"/>
              <a:t>There is also </a:t>
            </a:r>
            <a:r>
              <a:rPr lang="en-US" dirty="0">
                <a:highlight>
                  <a:srgbClr val="808080"/>
                </a:highlight>
              </a:rPr>
              <a:t>{{ include “</a:t>
            </a:r>
            <a:r>
              <a:rPr lang="en-US" dirty="0" err="1">
                <a:highlight>
                  <a:srgbClr val="808080"/>
                </a:highlight>
              </a:rPr>
              <a:t>nameOfTemplate</a:t>
            </a:r>
            <a:r>
              <a:rPr lang="en-US" dirty="0">
                <a:highlight>
                  <a:srgbClr val="808080"/>
                </a:highlight>
              </a:rPr>
              <a:t>” . }}</a:t>
            </a:r>
            <a:r>
              <a:rPr lang="en-US" dirty="0"/>
              <a:t> which does the same thing except that the string can be passed onto other build in functions in a (bash like) pipe.</a:t>
            </a:r>
          </a:p>
          <a:p>
            <a:pPr marL="342900" indent="-342900">
              <a:buFont typeface="Arial" panose="020B0604020202020204" pitchFamily="34" charset="0"/>
              <a:buChar char="•"/>
            </a:pPr>
            <a:r>
              <a:rPr lang="en-US" dirty="0"/>
              <a:t>Also there is </a:t>
            </a:r>
            <a:r>
              <a:rPr lang="en-US" dirty="0">
                <a:highlight>
                  <a:srgbClr val="808080"/>
                </a:highlight>
              </a:rPr>
              <a:t>{{-</a:t>
            </a:r>
            <a:r>
              <a:rPr lang="en-US" dirty="0"/>
              <a:t> and </a:t>
            </a:r>
            <a:r>
              <a:rPr lang="en-US" dirty="0">
                <a:highlight>
                  <a:srgbClr val="808080"/>
                </a:highlight>
              </a:rPr>
              <a:t>-}}</a:t>
            </a:r>
            <a:r>
              <a:rPr lang="en-US" dirty="0"/>
              <a:t> which does the same as </a:t>
            </a:r>
            <a:r>
              <a:rPr lang="en-US" dirty="0">
                <a:highlight>
                  <a:srgbClr val="808080"/>
                </a:highlight>
              </a:rPr>
              <a:t>{{</a:t>
            </a:r>
            <a:r>
              <a:rPr lang="en-US" dirty="0"/>
              <a:t> and </a:t>
            </a:r>
            <a:r>
              <a:rPr lang="en-US" dirty="0">
                <a:highlight>
                  <a:srgbClr val="808080"/>
                </a:highlight>
              </a:rPr>
              <a:t>}}</a:t>
            </a:r>
            <a:r>
              <a:rPr lang="en-US" dirty="0"/>
              <a:t> except it also removes leading/trailing whitespaces and line breaks. </a:t>
            </a:r>
          </a:p>
          <a:p>
            <a:endParaRPr lang="en-US" dirty="0"/>
          </a:p>
        </p:txBody>
      </p:sp>
      <p:sp>
        <p:nvSpPr>
          <p:cNvPr id="3" name="Title 2">
            <a:extLst>
              <a:ext uri="{FF2B5EF4-FFF2-40B4-BE49-F238E27FC236}">
                <a16:creationId xmlns:a16="http://schemas.microsoft.com/office/drawing/2014/main" id="{E68304B3-42A3-4387-949B-3622BA49F5D9}"/>
              </a:ext>
            </a:extLst>
          </p:cNvPr>
          <p:cNvSpPr>
            <a:spLocks noGrp="1"/>
          </p:cNvSpPr>
          <p:nvPr>
            <p:ph type="title"/>
          </p:nvPr>
        </p:nvSpPr>
        <p:spPr/>
        <p:txBody>
          <a:bodyPr/>
          <a:lstStyle/>
          <a:p>
            <a:r>
              <a:rPr lang="en-US" dirty="0"/>
              <a:t>More on helm: Go template Engine</a:t>
            </a:r>
          </a:p>
        </p:txBody>
      </p:sp>
    </p:spTree>
    <p:extLst>
      <p:ext uri="{BB962C8B-B14F-4D97-AF65-F5344CB8AC3E}">
        <p14:creationId xmlns:p14="http://schemas.microsoft.com/office/powerpoint/2010/main" val="3595663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6FD3AD-0EC3-49E4-98F1-09385493BCC0}"/>
              </a:ext>
            </a:extLst>
          </p:cNvPr>
          <p:cNvSpPr>
            <a:spLocks noGrp="1"/>
          </p:cNvSpPr>
          <p:nvPr>
            <p:ph type="body" sz="quarter" idx="10"/>
          </p:nvPr>
        </p:nvSpPr>
        <p:spPr/>
        <p:txBody>
          <a:bodyPr/>
          <a:lstStyle/>
          <a:p>
            <a:pPr marL="342900" lvl="1" indent="-342900">
              <a:buFont typeface="Arial" panose="020B0604020202020204" pitchFamily="34" charset="0"/>
              <a:buChar char="•"/>
            </a:pPr>
            <a:r>
              <a:rPr lang="en-US" sz="2000" dirty="0">
                <a:highlight>
                  <a:srgbClr val="808080"/>
                </a:highlight>
              </a:rPr>
              <a:t>template</a:t>
            </a:r>
            <a:r>
              <a:rPr lang="en-US" sz="2000" dirty="0"/>
              <a:t> &amp; </a:t>
            </a:r>
            <a:r>
              <a:rPr lang="en-US" sz="2000" dirty="0">
                <a:highlight>
                  <a:srgbClr val="808080"/>
                </a:highlight>
              </a:rPr>
              <a:t>include</a:t>
            </a:r>
            <a:r>
              <a:rPr lang="en-US" sz="2000" dirty="0"/>
              <a:t> takes actually 2 arguments, first is the name, second a scope known inside.</a:t>
            </a:r>
          </a:p>
          <a:p>
            <a:pPr marL="342900" lvl="1" indent="-342900">
              <a:buFont typeface="Arial" panose="020B0604020202020204" pitchFamily="34" charset="0"/>
              <a:buChar char="•"/>
            </a:pPr>
            <a:r>
              <a:rPr lang="en-US" sz="2000" dirty="0"/>
              <a:t>The context/scope </a:t>
            </a:r>
            <a:r>
              <a:rPr lang="en-US" sz="2000" dirty="0">
                <a:highlight>
                  <a:srgbClr val="808080"/>
                </a:highlight>
              </a:rPr>
              <a:t> . </a:t>
            </a:r>
            <a:r>
              <a:rPr lang="en-US" sz="2000" dirty="0"/>
              <a:t>:</a:t>
            </a:r>
            <a:br>
              <a:rPr lang="en-US" sz="2000" dirty="0"/>
            </a:br>
            <a:r>
              <a:rPr lang="en-US" sz="2000" dirty="0"/>
              <a:t>To use e.g. the Values object in template they have to be passed into it. They are contained in the root scope. It is referenced by a </a:t>
            </a:r>
            <a:r>
              <a:rPr lang="en-US" sz="2000" dirty="0">
                <a:highlight>
                  <a:srgbClr val="808080"/>
                </a:highlight>
              </a:rPr>
              <a:t> . </a:t>
            </a:r>
            <a:r>
              <a:rPr lang="en-US" sz="2000" dirty="0"/>
              <a:t> (self reference) and has to be passed as this into the template call. </a:t>
            </a:r>
          </a:p>
          <a:p>
            <a:pPr marL="342900" lvl="1" indent="-342900">
              <a:buFont typeface="Arial" panose="020B0604020202020204" pitchFamily="34" charset="0"/>
              <a:buChar char="•"/>
            </a:pPr>
            <a:r>
              <a:rPr lang="en-US" sz="2000" dirty="0">
                <a:highlight>
                  <a:srgbClr val="808080"/>
                </a:highlight>
              </a:rPr>
              <a:t>{{ template “</a:t>
            </a:r>
            <a:r>
              <a:rPr lang="en-US" sz="2000" dirty="0" err="1">
                <a:highlight>
                  <a:srgbClr val="808080"/>
                </a:highlight>
              </a:rPr>
              <a:t>aTemplate</a:t>
            </a:r>
            <a:r>
              <a:rPr lang="en-US" sz="2000" dirty="0">
                <a:highlight>
                  <a:srgbClr val="808080"/>
                </a:highlight>
              </a:rPr>
              <a:t>” . }}</a:t>
            </a:r>
            <a:r>
              <a:rPr lang="en-US" sz="2000" dirty="0"/>
              <a:t> here you can use .Values </a:t>
            </a:r>
            <a:r>
              <a:rPr lang="en-US" sz="2000" dirty="0" err="1"/>
              <a:t>etc</a:t>
            </a:r>
            <a:r>
              <a:rPr lang="en-US" sz="2000" dirty="0"/>
              <a:t> in the template.</a:t>
            </a:r>
          </a:p>
          <a:p>
            <a:pPr marL="342900" lvl="1" indent="-342900">
              <a:buFont typeface="Arial" panose="020B0604020202020204" pitchFamily="34" charset="0"/>
              <a:buChar char="•"/>
            </a:pPr>
            <a:r>
              <a:rPr lang="en-US" sz="2000" dirty="0">
                <a:highlight>
                  <a:srgbClr val="808080"/>
                </a:highlight>
              </a:rPr>
              <a:t>{{ template “</a:t>
            </a:r>
            <a:r>
              <a:rPr lang="en-US" sz="2000" dirty="0" err="1">
                <a:highlight>
                  <a:srgbClr val="808080"/>
                </a:highlight>
              </a:rPr>
              <a:t>anOtherTemplate</a:t>
            </a:r>
            <a:r>
              <a:rPr lang="en-US" sz="2000" dirty="0">
                <a:highlight>
                  <a:srgbClr val="808080"/>
                </a:highlight>
              </a:rPr>
              <a:t>” }}</a:t>
            </a:r>
            <a:r>
              <a:rPr lang="en-US" sz="2000" dirty="0"/>
              <a:t> in this template .Values are not accessible</a:t>
            </a:r>
          </a:p>
          <a:p>
            <a:pPr marL="342900" lvl="1" indent="-342900">
              <a:buFont typeface="Arial" panose="020B0604020202020204" pitchFamily="34" charset="0"/>
              <a:buChar char="•"/>
            </a:pPr>
            <a:r>
              <a:rPr lang="en-US" sz="2000" dirty="0"/>
              <a:t>You could also pass a </a:t>
            </a:r>
            <a:r>
              <a:rPr lang="en-US" sz="2000" dirty="0" err="1"/>
              <a:t>subscope</a:t>
            </a:r>
            <a:r>
              <a:rPr lang="en-US" sz="2000" dirty="0"/>
              <a:t> of </a:t>
            </a:r>
            <a:r>
              <a:rPr lang="en-US" sz="2000" dirty="0">
                <a:highlight>
                  <a:srgbClr val="808080"/>
                </a:highlight>
              </a:rPr>
              <a:t> . </a:t>
            </a:r>
            <a:r>
              <a:rPr lang="en-US" sz="2000" dirty="0"/>
              <a:t>, which will then be the basis for references: </a:t>
            </a:r>
            <a:br>
              <a:rPr lang="en-US" sz="2000" dirty="0"/>
            </a:br>
            <a:r>
              <a:rPr lang="en-US" sz="2000" dirty="0"/>
              <a:t>e.g. </a:t>
            </a:r>
            <a:r>
              <a:rPr lang="en-US" sz="2000" dirty="0">
                <a:highlight>
                  <a:srgbClr val="808080"/>
                </a:highlight>
              </a:rPr>
              <a:t>{{ template “</a:t>
            </a:r>
            <a:r>
              <a:rPr lang="en-US" sz="2000" dirty="0" err="1">
                <a:highlight>
                  <a:srgbClr val="808080"/>
                </a:highlight>
              </a:rPr>
              <a:t>aTemplate</a:t>
            </a:r>
            <a:r>
              <a:rPr lang="en-US" sz="2000" dirty="0">
                <a:highlight>
                  <a:srgbClr val="808080"/>
                </a:highlight>
              </a:rPr>
              <a:t>” .Values }}</a:t>
            </a:r>
            <a:r>
              <a:rPr lang="en-US" sz="2000" dirty="0"/>
              <a:t>, inside “</a:t>
            </a:r>
            <a:r>
              <a:rPr lang="en-US" sz="2000" dirty="0" err="1"/>
              <a:t>aTemplate</a:t>
            </a:r>
            <a:r>
              <a:rPr lang="en-US" sz="2000" dirty="0"/>
              <a:t>” you have access to all Values (without needing to add </a:t>
            </a:r>
            <a:r>
              <a:rPr lang="en-US" sz="2000" dirty="0">
                <a:highlight>
                  <a:srgbClr val="808080"/>
                </a:highlight>
              </a:rPr>
              <a:t>.Value</a:t>
            </a:r>
            <a:r>
              <a:rPr lang="en-US" sz="2000" dirty="0"/>
              <a:t> before) </a:t>
            </a:r>
          </a:p>
          <a:p>
            <a:endParaRPr lang="en-US" dirty="0"/>
          </a:p>
          <a:p>
            <a:br>
              <a:rPr lang="en-US" dirty="0"/>
            </a:br>
            <a:endParaRPr lang="en-US" dirty="0"/>
          </a:p>
          <a:p>
            <a:endParaRPr lang="en-US" dirty="0"/>
          </a:p>
          <a:p>
            <a:pPr marL="464561" lvl="2" indent="-285750">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90272E06-CE53-48F7-90EA-45E434847955}"/>
              </a:ext>
            </a:extLst>
          </p:cNvPr>
          <p:cNvSpPr>
            <a:spLocks noGrp="1"/>
          </p:cNvSpPr>
          <p:nvPr>
            <p:ph type="title"/>
          </p:nvPr>
        </p:nvSpPr>
        <p:spPr/>
        <p:txBody>
          <a:bodyPr/>
          <a:lstStyle/>
          <a:p>
            <a:r>
              <a:rPr lang="en-US" dirty="0"/>
              <a:t>Helm templates: scopes</a:t>
            </a:r>
          </a:p>
        </p:txBody>
      </p:sp>
    </p:spTree>
    <p:extLst>
      <p:ext uri="{BB962C8B-B14F-4D97-AF65-F5344CB8AC3E}">
        <p14:creationId xmlns:p14="http://schemas.microsoft.com/office/powerpoint/2010/main" val="62138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9CEC13-36B6-4837-8F0A-0069B2DB2418}"/>
              </a:ext>
            </a:extLst>
          </p:cNvPr>
          <p:cNvSpPr>
            <a:spLocks noGrp="1"/>
          </p:cNvSpPr>
          <p:nvPr>
            <p:ph type="body" sz="quarter" idx="10"/>
          </p:nvPr>
        </p:nvSpPr>
        <p:spPr/>
        <p:txBody>
          <a:bodyPr/>
          <a:lstStyle/>
          <a:p>
            <a:r>
              <a:rPr lang="en-US" dirty="0"/>
              <a:t>Changes:</a:t>
            </a:r>
          </a:p>
          <a:p>
            <a:pPr marL="457200" indent="-457200">
              <a:buAutoNum type="arabicPeriod"/>
            </a:pPr>
            <a:r>
              <a:rPr lang="en-US" dirty="0"/>
              <a:t>Reduced Scope</a:t>
            </a:r>
          </a:p>
          <a:p>
            <a:pPr marL="457200" indent="-457200">
              <a:buAutoNum type="arabicPeriod"/>
            </a:pPr>
            <a:r>
              <a:rPr lang="en-US" dirty="0"/>
              <a:t>Removed CF</a:t>
            </a:r>
            <a:br>
              <a:rPr lang="en-US" dirty="0"/>
            </a:br>
            <a:r>
              <a:rPr lang="en-US" dirty="0"/>
              <a:t>Components</a:t>
            </a:r>
          </a:p>
          <a:p>
            <a:pPr marL="457200" indent="-457200">
              <a:buAutoNum type="arabicPeriod"/>
            </a:pPr>
            <a:r>
              <a:rPr lang="en-US" dirty="0"/>
              <a:t>Removed </a:t>
            </a:r>
            <a:br>
              <a:rPr lang="en-US" dirty="0"/>
            </a:br>
            <a:r>
              <a:rPr lang="en-US" dirty="0"/>
              <a:t>RabbitMQ</a:t>
            </a:r>
          </a:p>
        </p:txBody>
      </p:sp>
      <p:sp>
        <p:nvSpPr>
          <p:cNvPr id="3" name="Title 2">
            <a:extLst>
              <a:ext uri="{FF2B5EF4-FFF2-40B4-BE49-F238E27FC236}">
                <a16:creationId xmlns:a16="http://schemas.microsoft.com/office/drawing/2014/main" id="{1633E875-2F8A-40B1-84C7-0FC41047D3DC}"/>
              </a:ext>
            </a:extLst>
          </p:cNvPr>
          <p:cNvSpPr>
            <a:spLocks noGrp="1"/>
          </p:cNvSpPr>
          <p:nvPr>
            <p:ph type="title"/>
          </p:nvPr>
        </p:nvSpPr>
        <p:spPr/>
        <p:txBody>
          <a:bodyPr/>
          <a:lstStyle/>
          <a:p>
            <a:r>
              <a:rPr lang="en-US" dirty="0"/>
              <a:t>Changes from CF </a:t>
            </a:r>
            <a:r>
              <a:rPr lang="en-US" dirty="0" err="1"/>
              <a:t>Bulletinboard</a:t>
            </a:r>
            <a:r>
              <a:rPr lang="en-US" dirty="0"/>
              <a:t> </a:t>
            </a:r>
            <a:r>
              <a:rPr lang="en-US" dirty="0" err="1"/>
              <a:t>RefApp</a:t>
            </a:r>
            <a:r>
              <a:rPr lang="en-US" dirty="0"/>
              <a:t> to K8s Day4 </a:t>
            </a:r>
            <a:r>
              <a:rPr lang="en-US" dirty="0" err="1"/>
              <a:t>Bulletinboard</a:t>
            </a:r>
            <a:endParaRPr lang="en-US" dirty="0"/>
          </a:p>
        </p:txBody>
      </p:sp>
      <p:sp>
        <p:nvSpPr>
          <p:cNvPr id="5" name="Rounded Rectangle 55">
            <a:extLst>
              <a:ext uri="{FF2B5EF4-FFF2-40B4-BE49-F238E27FC236}">
                <a16:creationId xmlns:a16="http://schemas.microsoft.com/office/drawing/2014/main" id="{6FE36D6B-4C06-45F9-87AB-778BC5A07DD6}"/>
              </a:ext>
            </a:extLst>
          </p:cNvPr>
          <p:cNvSpPr/>
          <p:nvPr/>
        </p:nvSpPr>
        <p:spPr bwMode="gray">
          <a:xfrm>
            <a:off x="3014421" y="2665938"/>
            <a:ext cx="8763448" cy="3313424"/>
          </a:xfrm>
          <a:prstGeom prst="roundRect">
            <a:avLst/>
          </a:prstGeom>
          <a:solidFill>
            <a:schemeClr val="accent1">
              <a:lumMod val="60000"/>
              <a:lumOff val="40000"/>
            </a:schemeClr>
          </a:solidFill>
          <a:ln w="6350" algn="ctr">
            <a:solidFill>
              <a:schemeClr val="tx1"/>
            </a:solidFill>
            <a:miter lim="800000"/>
            <a:headEnd/>
            <a:tailEnd/>
          </a:ln>
        </p:spPr>
        <p:txBody>
          <a:bodyPr lIns="89998" tIns="71998" rIns="89998" bIns="71998" rtlCol="0" anchor="t" anchorCtr="0"/>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de-DE" sz="2801"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Components in CF </a:t>
            </a:r>
          </a:p>
        </p:txBody>
      </p:sp>
      <p:sp>
        <p:nvSpPr>
          <p:cNvPr id="6" name="Rounded Rectangle 22">
            <a:extLst>
              <a:ext uri="{FF2B5EF4-FFF2-40B4-BE49-F238E27FC236}">
                <a16:creationId xmlns:a16="http://schemas.microsoft.com/office/drawing/2014/main" id="{82E8AEF3-0F13-44D4-945C-513DBD0D49F4}"/>
              </a:ext>
            </a:extLst>
          </p:cNvPr>
          <p:cNvSpPr/>
          <p:nvPr/>
        </p:nvSpPr>
        <p:spPr bwMode="gray">
          <a:xfrm>
            <a:off x="5293746" y="3929837"/>
            <a:ext cx="1439027" cy="384753"/>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7" name="Rounded Rectangle 31">
            <a:extLst>
              <a:ext uri="{FF2B5EF4-FFF2-40B4-BE49-F238E27FC236}">
                <a16:creationId xmlns:a16="http://schemas.microsoft.com/office/drawing/2014/main" id="{F616A8F2-6AF1-4A86-9A96-0D7A9DD6970C}"/>
              </a:ext>
            </a:extLst>
          </p:cNvPr>
          <p:cNvSpPr/>
          <p:nvPr/>
        </p:nvSpPr>
        <p:spPr bwMode="gray">
          <a:xfrm>
            <a:off x="4531815" y="5417923"/>
            <a:ext cx="1239423"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-ads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8" name="Straight Arrow Connector 7">
            <a:extLst>
              <a:ext uri="{FF2B5EF4-FFF2-40B4-BE49-F238E27FC236}">
                <a16:creationId xmlns:a16="http://schemas.microsoft.com/office/drawing/2014/main" id="{D40BCF07-A905-419C-B8BB-1BC72A86BAA8}"/>
              </a:ext>
            </a:extLst>
          </p:cNvPr>
          <p:cNvCxnSpPr>
            <a:cxnSpLocks/>
            <a:stCxn id="6" idx="2"/>
            <a:endCxn id="7" idx="0"/>
          </p:cNvCxnSpPr>
          <p:nvPr/>
        </p:nvCxnSpPr>
        <p:spPr>
          <a:xfrm flipH="1">
            <a:off x="5151527" y="4314590"/>
            <a:ext cx="861733"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ounded Rectangle 20">
            <a:extLst>
              <a:ext uri="{FF2B5EF4-FFF2-40B4-BE49-F238E27FC236}">
                <a16:creationId xmlns:a16="http://schemas.microsoft.com/office/drawing/2014/main" id="{50AC0C8F-EC82-4864-9C41-28042E0FDA89}"/>
              </a:ext>
            </a:extLst>
          </p:cNvPr>
          <p:cNvSpPr/>
          <p:nvPr/>
        </p:nvSpPr>
        <p:spPr bwMode="gray">
          <a:xfrm>
            <a:off x="6153237" y="5417923"/>
            <a:ext cx="1365101" cy="437501"/>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mq-bulletinboard</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0" name="Straight Arrow Connector 9">
            <a:extLst>
              <a:ext uri="{FF2B5EF4-FFF2-40B4-BE49-F238E27FC236}">
                <a16:creationId xmlns:a16="http://schemas.microsoft.com/office/drawing/2014/main" id="{DFC86FE1-45A4-4237-B63E-26A7BDAB7996}"/>
              </a:ext>
            </a:extLst>
          </p:cNvPr>
          <p:cNvCxnSpPr>
            <a:cxnSpLocks/>
            <a:stCxn id="6" idx="2"/>
            <a:endCxn id="9" idx="0"/>
          </p:cNvCxnSpPr>
          <p:nvPr/>
        </p:nvCxnSpPr>
        <p:spPr>
          <a:xfrm>
            <a:off x="6013260" y="4314590"/>
            <a:ext cx="822528" cy="11033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22">
            <a:extLst>
              <a:ext uri="{FF2B5EF4-FFF2-40B4-BE49-F238E27FC236}">
                <a16:creationId xmlns:a16="http://schemas.microsoft.com/office/drawing/2014/main" id="{92447126-9DEF-4851-A11F-DE3226BDC0EE}"/>
              </a:ext>
            </a:extLst>
          </p:cNvPr>
          <p:cNvSpPr/>
          <p:nvPr/>
        </p:nvSpPr>
        <p:spPr bwMode="gray">
          <a:xfrm>
            <a:off x="3647522" y="2948524"/>
            <a:ext cx="1471172" cy="386428"/>
          </a:xfrm>
          <a:prstGeom prst="roundRect">
            <a:avLst/>
          </a:prstGeom>
          <a:solidFill>
            <a:schemeClr val="accent3">
              <a:lumMod val="9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approuter</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2" name="Rounded Rectangle 22">
            <a:extLst>
              <a:ext uri="{FF2B5EF4-FFF2-40B4-BE49-F238E27FC236}">
                <a16:creationId xmlns:a16="http://schemas.microsoft.com/office/drawing/2014/main" id="{065F841B-F808-46DC-8CBB-CE22EF6B1A70}"/>
              </a:ext>
            </a:extLst>
          </p:cNvPr>
          <p:cNvSpPr/>
          <p:nvPr/>
        </p:nvSpPr>
        <p:spPr bwMode="gray">
          <a:xfrm>
            <a:off x="7209981"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3" name="Rounded Rectangle 31">
            <a:extLst>
              <a:ext uri="{FF2B5EF4-FFF2-40B4-BE49-F238E27FC236}">
                <a16:creationId xmlns:a16="http://schemas.microsoft.com/office/drawing/2014/main" id="{EC3353F0-211B-42DF-AD6E-9FD91451409B}"/>
              </a:ext>
            </a:extLst>
          </p:cNvPr>
          <p:cNvSpPr/>
          <p:nvPr/>
        </p:nvSpPr>
        <p:spPr bwMode="gray">
          <a:xfrm>
            <a:off x="7890183" y="5417923"/>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14" name="Straight Arrow Connector 13">
            <a:extLst>
              <a:ext uri="{FF2B5EF4-FFF2-40B4-BE49-F238E27FC236}">
                <a16:creationId xmlns:a16="http://schemas.microsoft.com/office/drawing/2014/main" id="{8A855078-F3A9-436A-96CD-E3A39E91A4FC}"/>
              </a:ext>
            </a:extLst>
          </p:cNvPr>
          <p:cNvCxnSpPr>
            <a:cxnSpLocks/>
            <a:stCxn id="12" idx="2"/>
            <a:endCxn id="13" idx="0"/>
          </p:cNvCxnSpPr>
          <p:nvPr/>
        </p:nvCxnSpPr>
        <p:spPr>
          <a:xfrm>
            <a:off x="8036481" y="4305624"/>
            <a:ext cx="602731"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5D8AD-C211-4C6C-91DB-606CAB5EBABD}"/>
              </a:ext>
            </a:extLst>
          </p:cNvPr>
          <p:cNvCxnSpPr>
            <a:cxnSpLocks/>
            <a:stCxn id="11" idx="2"/>
            <a:endCxn id="21" idx="0"/>
          </p:cNvCxnSpPr>
          <p:nvPr/>
        </p:nvCxnSpPr>
        <p:spPr>
          <a:xfrm flipH="1">
            <a:off x="3890890" y="3334952"/>
            <a:ext cx="492218" cy="49860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5D34A0-7A3A-4654-A12F-77F911B492E6}"/>
              </a:ext>
            </a:extLst>
          </p:cNvPr>
          <p:cNvCxnSpPr>
            <a:cxnSpLocks/>
            <a:stCxn id="6" idx="1"/>
            <a:endCxn id="21" idx="3"/>
          </p:cNvCxnSpPr>
          <p:nvPr/>
        </p:nvCxnSpPr>
        <p:spPr>
          <a:xfrm flipH="1" flipV="1">
            <a:off x="4610403" y="4026769"/>
            <a:ext cx="683343" cy="9544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ounded Rectangle 22">
            <a:extLst>
              <a:ext uri="{FF2B5EF4-FFF2-40B4-BE49-F238E27FC236}">
                <a16:creationId xmlns:a16="http://schemas.microsoft.com/office/drawing/2014/main" id="{B2496354-3E01-4B2F-AE95-3FF6A4FE9F11}"/>
              </a:ext>
            </a:extLst>
          </p:cNvPr>
          <p:cNvSpPr/>
          <p:nvPr/>
        </p:nvSpPr>
        <p:spPr bwMode="gray">
          <a:xfrm>
            <a:off x="3447215" y="4795605"/>
            <a:ext cx="1263091" cy="386428"/>
          </a:xfrm>
          <a:prstGeom prst="roundRect">
            <a:avLst/>
          </a:prstGeom>
          <a:solidFill>
            <a:schemeClr val="accent4">
              <a:lumMod val="75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applogs-bulletinboard</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66A784A1-6A9C-48A9-9D60-6C7A48284C2D}"/>
              </a:ext>
            </a:extLst>
          </p:cNvPr>
          <p:cNvCxnSpPr>
            <a:stCxn id="11" idx="2"/>
            <a:endCxn id="18" idx="0"/>
          </p:cNvCxnSpPr>
          <p:nvPr/>
        </p:nvCxnSpPr>
        <p:spPr>
          <a:xfrm flipH="1">
            <a:off x="4078761" y="3334952"/>
            <a:ext cx="304347" cy="146065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3D7C99-9B48-45BB-9551-8A7DC0C9CFAD}"/>
              </a:ext>
            </a:extLst>
          </p:cNvPr>
          <p:cNvCxnSpPr>
            <a:stCxn id="6" idx="2"/>
            <a:endCxn id="18" idx="3"/>
          </p:cNvCxnSpPr>
          <p:nvPr/>
        </p:nvCxnSpPr>
        <p:spPr>
          <a:xfrm flipH="1">
            <a:off x="4710306" y="4314590"/>
            <a:ext cx="1302954" cy="67422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2">
            <a:extLst>
              <a:ext uri="{FF2B5EF4-FFF2-40B4-BE49-F238E27FC236}">
                <a16:creationId xmlns:a16="http://schemas.microsoft.com/office/drawing/2014/main" id="{A0E29E90-1167-4D7A-9FD5-3BD1DA1CFF8C}"/>
              </a:ext>
            </a:extLst>
          </p:cNvPr>
          <p:cNvSpPr/>
          <p:nvPr/>
        </p:nvSpPr>
        <p:spPr bwMode="gray">
          <a:xfrm>
            <a:off x="3171376" y="3833555"/>
            <a:ext cx="1439027" cy="386427"/>
          </a:xfrm>
          <a:prstGeom prst="roundRect">
            <a:avLst/>
          </a:prstGeom>
          <a:solidFill>
            <a:schemeClr val="accent6">
              <a:lumMod val="50000"/>
            </a:schemeClr>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uaa-bulletinboard</a:t>
            </a:r>
            <a:endParaRPr kumimoji="0" lang="de-DE" sz="9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71D7A0D6-00E7-4AF4-B358-775EAFBB2BB0}"/>
              </a:ext>
            </a:extLst>
          </p:cNvPr>
          <p:cNvSpPr txBox="1"/>
          <p:nvPr/>
        </p:nvSpPr>
        <p:spPr>
          <a:xfrm>
            <a:off x="3238565" y="4239764"/>
            <a:ext cx="795875" cy="153888"/>
          </a:xfrm>
          <a:prstGeom prst="rect">
            <a:avLst/>
          </a:prstGeom>
          <a:noFill/>
          <a:ln w="9525">
            <a:solidFill>
              <a:schemeClr val="tx1"/>
            </a:solidFill>
          </a:ln>
        </p:spPr>
        <p:txBody>
          <a:bodyPr wrap="square" lIns="0" tIns="0" rIns="0" bIns="0" rtlCol="0">
            <a:spAutoFit/>
          </a:bodyPr>
          <a:lstStyle/>
          <a:p>
            <a:pPr marL="0" marR="0" lvl="0" indent="0" algn="l" defTabSz="1088776" rtl="0" eaLnBrk="1" fontAlgn="base" latinLnBrk="0" hangingPunct="1">
              <a:lnSpc>
                <a:spcPct val="100000"/>
              </a:lnSpc>
              <a:spcBef>
                <a:spcPts val="600"/>
              </a:spcBef>
              <a:spcAft>
                <a:spcPct val="0"/>
              </a:spcAft>
              <a:buClr>
                <a:srgbClr val="F0AB00"/>
              </a:buClr>
              <a:buSzPct val="80000"/>
              <a:buFontTx/>
              <a:buNone/>
              <a:tabLst/>
              <a:defRPr/>
            </a:pPr>
            <a:r>
              <a:rPr kumimoji="0" lang="de-DE" sz="10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application</a:t>
            </a:r>
            <a:endParaRPr kumimoji="0" lang="de-DE" sz="1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23" name="Straight Arrow Connector 22">
            <a:extLst>
              <a:ext uri="{FF2B5EF4-FFF2-40B4-BE49-F238E27FC236}">
                <a16:creationId xmlns:a16="http://schemas.microsoft.com/office/drawing/2014/main" id="{DB95A599-7716-4C03-A4E5-CA14AB31A01D}"/>
              </a:ext>
            </a:extLst>
          </p:cNvPr>
          <p:cNvCxnSpPr>
            <a:cxnSpLocks/>
            <a:stCxn id="6" idx="0"/>
            <a:endCxn id="11" idx="2"/>
          </p:cNvCxnSpPr>
          <p:nvPr/>
        </p:nvCxnSpPr>
        <p:spPr>
          <a:xfrm flipH="1" flipV="1">
            <a:off x="4383108" y="3334952"/>
            <a:ext cx="1630152" cy="594885"/>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4AA6153-26AB-4225-B50F-A61422335D3B}"/>
              </a:ext>
            </a:extLst>
          </p:cNvPr>
          <p:cNvSpPr/>
          <p:nvPr/>
        </p:nvSpPr>
        <p:spPr bwMode="gray">
          <a:xfrm>
            <a:off x="6141631" y="4144279"/>
            <a:ext cx="760584" cy="396836"/>
          </a:xfrm>
          <a:prstGeom prst="ellipse">
            <a:avLst/>
          </a:prstGeom>
          <a:solidFill>
            <a:srgbClr val="4CC5FF"/>
          </a:solidFill>
          <a:ln w="635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UI</a:t>
            </a:r>
          </a:p>
        </p:txBody>
      </p:sp>
      <p:cxnSp>
        <p:nvCxnSpPr>
          <p:cNvPr id="25" name="Straight Arrow Connector 24">
            <a:extLst>
              <a:ext uri="{FF2B5EF4-FFF2-40B4-BE49-F238E27FC236}">
                <a16:creationId xmlns:a16="http://schemas.microsoft.com/office/drawing/2014/main" id="{B93677E1-3E43-45E5-A57A-23CBF478AEAD}"/>
              </a:ext>
            </a:extLst>
          </p:cNvPr>
          <p:cNvCxnSpPr>
            <a:cxnSpLocks/>
            <a:stCxn id="12" idx="1"/>
            <a:endCxn id="6" idx="3"/>
          </p:cNvCxnSpPr>
          <p:nvPr/>
        </p:nvCxnSpPr>
        <p:spPr>
          <a:xfrm flipH="1">
            <a:off x="6732773" y="4117337"/>
            <a:ext cx="477208" cy="4877"/>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C25D0E-AC9A-4DB9-B13E-9CB99D0FFBA1}"/>
              </a:ext>
            </a:extLst>
          </p:cNvPr>
          <p:cNvCxnSpPr>
            <a:cxnSpLocks/>
            <a:stCxn id="27" idx="2"/>
            <a:endCxn id="11" idx="0"/>
          </p:cNvCxnSpPr>
          <p:nvPr/>
        </p:nvCxnSpPr>
        <p:spPr>
          <a:xfrm>
            <a:off x="4383108" y="2457447"/>
            <a:ext cx="0" cy="491077"/>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73D4A9-70A9-4305-BAD3-617D73C8B1EB}"/>
              </a:ext>
            </a:extLst>
          </p:cNvPr>
          <p:cNvSpPr txBox="1"/>
          <p:nvPr/>
        </p:nvSpPr>
        <p:spPr>
          <a:xfrm>
            <a:off x="3948051" y="2180448"/>
            <a:ext cx="87011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marL="0" marR="0" lvl="0" indent="0" algn="ctr" defTabSz="1088776" rtl="0" eaLnBrk="1" fontAlgn="base" latinLnBrk="0" hangingPunct="1">
              <a:lnSpc>
                <a:spcPct val="100000"/>
              </a:lnSpc>
              <a:spcBef>
                <a:spcPts val="6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Client</a:t>
            </a:r>
          </a:p>
        </p:txBody>
      </p:sp>
      <p:sp>
        <p:nvSpPr>
          <p:cNvPr id="39" name="Rounded Rectangle 22">
            <a:extLst>
              <a:ext uri="{FF2B5EF4-FFF2-40B4-BE49-F238E27FC236}">
                <a16:creationId xmlns:a16="http://schemas.microsoft.com/office/drawing/2014/main" id="{F44DE06B-1AEE-4816-AC7D-65B1576B5DEA}"/>
              </a:ext>
            </a:extLst>
          </p:cNvPr>
          <p:cNvSpPr/>
          <p:nvPr/>
        </p:nvSpPr>
        <p:spPr bwMode="gray">
          <a:xfrm>
            <a:off x="9381124" y="3929049"/>
            <a:ext cx="1653000" cy="376575"/>
          </a:xfrm>
          <a:prstGeom prst="roundRect">
            <a:avLst/>
          </a:prstGeom>
          <a:solidFill>
            <a:schemeClr val="accent6"/>
          </a:solidFill>
          <a:ln w="6350" algn="ctr">
            <a:solidFill>
              <a:schemeClr val="tx1"/>
            </a:solidFill>
            <a:miter lim="800000"/>
            <a:headEnd/>
            <a:tailEnd/>
          </a:ln>
        </p:spPr>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bulletinboard</a:t>
            </a: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-statistics</a:t>
            </a:r>
            <a:endParaRPr kumimoji="0" lang="de-DE"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3" name="Straight Arrow Connector 42">
            <a:extLst>
              <a:ext uri="{FF2B5EF4-FFF2-40B4-BE49-F238E27FC236}">
                <a16:creationId xmlns:a16="http://schemas.microsoft.com/office/drawing/2014/main" id="{13B001E7-5CE4-44DF-9A9D-41E98F7EF8FC}"/>
              </a:ext>
            </a:extLst>
          </p:cNvPr>
          <p:cNvCxnSpPr>
            <a:cxnSpLocks/>
            <a:stCxn id="39" idx="2"/>
            <a:endCxn id="9" idx="0"/>
          </p:cNvCxnSpPr>
          <p:nvPr/>
        </p:nvCxnSpPr>
        <p:spPr>
          <a:xfrm flipH="1">
            <a:off x="6835788" y="4305624"/>
            <a:ext cx="3371836" cy="111229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ounded Rectangle 31">
            <a:extLst>
              <a:ext uri="{FF2B5EF4-FFF2-40B4-BE49-F238E27FC236}">
                <a16:creationId xmlns:a16="http://schemas.microsoft.com/office/drawing/2014/main" id="{5CFA4935-404C-4F23-9BE8-C6DA18D2F511}"/>
              </a:ext>
            </a:extLst>
          </p:cNvPr>
          <p:cNvSpPr/>
          <p:nvPr/>
        </p:nvSpPr>
        <p:spPr bwMode="gray">
          <a:xfrm>
            <a:off x="9781243" y="5408131"/>
            <a:ext cx="1498058" cy="437500"/>
          </a:xfrm>
          <a:prstGeom prst="roundRect">
            <a:avLst/>
          </a:prstGeom>
          <a:solidFill>
            <a:schemeClr val="accent5"/>
          </a:solidFill>
          <a:ln w="6350" algn="ctr">
            <a:solidFill>
              <a:schemeClr val="tx1"/>
            </a:solidFill>
            <a:miter lim="800000"/>
            <a:headEnd/>
            <a:tailEnd/>
          </a:ln>
        </p:spPr>
        <p:txBody>
          <a:bodyPr lIns="89998" tIns="71998" rIns="89998" bIns="71998" rtlCol="0" anchor="ctr"/>
          <a:lstStyle/>
          <a:p>
            <a:pPr marL="0" marR="0" lvl="0" indent="0" algn="ctr" defTabSz="914309"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postgresql</a:t>
            </a:r>
            <a:r>
              <a:rPr kumimoji="0" lang="en-US"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-users</a:t>
            </a:r>
            <a:endParaRPr kumimoji="0" lang="de-DE" sz="12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48" name="Straight Arrow Connector 47">
            <a:extLst>
              <a:ext uri="{FF2B5EF4-FFF2-40B4-BE49-F238E27FC236}">
                <a16:creationId xmlns:a16="http://schemas.microsoft.com/office/drawing/2014/main" id="{CAD48C2D-A1A3-4EDF-8287-728AE3937BBA}"/>
              </a:ext>
            </a:extLst>
          </p:cNvPr>
          <p:cNvCxnSpPr>
            <a:cxnSpLocks/>
            <a:stCxn id="39" idx="2"/>
            <a:endCxn id="46" idx="0"/>
          </p:cNvCxnSpPr>
          <p:nvPr/>
        </p:nvCxnSpPr>
        <p:spPr>
          <a:xfrm>
            <a:off x="10207624" y="4305624"/>
            <a:ext cx="322648" cy="110250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5DF787-73E6-4CE1-ACD7-0F3160335CB1}"/>
              </a:ext>
            </a:extLst>
          </p:cNvPr>
          <p:cNvCxnSpPr>
            <a:cxnSpLocks/>
            <a:stCxn id="6" idx="0"/>
            <a:endCxn id="27" idx="2"/>
          </p:cNvCxnSpPr>
          <p:nvPr/>
        </p:nvCxnSpPr>
        <p:spPr>
          <a:xfrm flipH="1" flipV="1">
            <a:off x="4383108" y="2457447"/>
            <a:ext cx="1630152" cy="1472390"/>
          </a:xfrm>
          <a:prstGeom prst="straightConnector1">
            <a:avLst/>
          </a:prstGeom>
          <a:ln w="19050">
            <a:solidFill>
              <a:srgbClr val="0000FF"/>
            </a:solidFill>
            <a:prstDash val="dash"/>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0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9"/>
                                        </p:tgtEl>
                                        <p:attrNameLst>
                                          <p:attrName>ppt_x</p:attrName>
                                        </p:attrNameLst>
                                      </p:cBhvr>
                                      <p:tavLst>
                                        <p:tav tm="0">
                                          <p:val>
                                            <p:strVal val="ppt_x"/>
                                          </p:val>
                                        </p:tav>
                                        <p:tav tm="100000">
                                          <p:val>
                                            <p:strVal val="ppt_x"/>
                                          </p:val>
                                        </p:tav>
                                      </p:tavLst>
                                    </p:anim>
                                    <p:anim calcmode="lin" valueType="num">
                                      <p:cBhvr additive="base">
                                        <p:cTn id="11" dur="500"/>
                                        <p:tgtEl>
                                          <p:spTgt spid="39"/>
                                        </p:tgtEl>
                                        <p:attrNameLst>
                                          <p:attrName>ppt_y</p:attrName>
                                        </p:attrNameLst>
                                      </p:cBhvr>
                                      <p:tavLst>
                                        <p:tav tm="0">
                                          <p:val>
                                            <p:strVal val="ppt_y"/>
                                          </p:val>
                                        </p:tav>
                                        <p:tav tm="100000">
                                          <p:val>
                                            <p:strVal val="1+ppt_h/2"/>
                                          </p:val>
                                        </p:tav>
                                      </p:tavLst>
                                    </p:anim>
                                    <p:set>
                                      <p:cBhvr>
                                        <p:cTn id="12" dur="1" fill="hold">
                                          <p:stCondLst>
                                            <p:cond delay="499"/>
                                          </p:stCondLst>
                                        </p:cTn>
                                        <p:tgtEl>
                                          <p:spTgt spid="3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46"/>
                                        </p:tgtEl>
                                        <p:attrNameLst>
                                          <p:attrName>ppt_x</p:attrName>
                                        </p:attrNameLst>
                                      </p:cBhvr>
                                      <p:tavLst>
                                        <p:tav tm="0">
                                          <p:val>
                                            <p:strVal val="ppt_x"/>
                                          </p:val>
                                        </p:tav>
                                        <p:tav tm="100000">
                                          <p:val>
                                            <p:strVal val="ppt_x"/>
                                          </p:val>
                                        </p:tav>
                                      </p:tavLst>
                                    </p:anim>
                                    <p:anim calcmode="lin" valueType="num">
                                      <p:cBhvr additive="base">
                                        <p:cTn id="15" dur="500"/>
                                        <p:tgtEl>
                                          <p:spTgt spid="46"/>
                                        </p:tgtEl>
                                        <p:attrNameLst>
                                          <p:attrName>ppt_y</p:attrName>
                                        </p:attrNameLst>
                                      </p:cBhvr>
                                      <p:tavLst>
                                        <p:tav tm="0">
                                          <p:val>
                                            <p:strVal val="ppt_y"/>
                                          </p:val>
                                        </p:tav>
                                        <p:tav tm="100000">
                                          <p:val>
                                            <p:strVal val="1+ppt_h/2"/>
                                          </p:val>
                                        </p:tav>
                                      </p:tavLst>
                                    </p:anim>
                                    <p:set>
                                      <p:cBhvr>
                                        <p:cTn id="16" dur="1" fill="hold">
                                          <p:stCondLst>
                                            <p:cond delay="499"/>
                                          </p:stCondLst>
                                        </p:cTn>
                                        <p:tgtEl>
                                          <p:spTgt spid="4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48"/>
                                        </p:tgtEl>
                                        <p:attrNameLst>
                                          <p:attrName>ppt_x</p:attrName>
                                        </p:attrNameLst>
                                      </p:cBhvr>
                                      <p:tavLst>
                                        <p:tav tm="0">
                                          <p:val>
                                            <p:strVal val="ppt_x"/>
                                          </p:val>
                                        </p:tav>
                                        <p:tav tm="100000">
                                          <p:val>
                                            <p:strVal val="ppt_x"/>
                                          </p:val>
                                        </p:tav>
                                      </p:tavLst>
                                    </p:anim>
                                    <p:anim calcmode="lin" valueType="num">
                                      <p:cBhvr additive="base">
                                        <p:cTn id="19" dur="500"/>
                                        <p:tgtEl>
                                          <p:spTgt spid="48"/>
                                        </p:tgtEl>
                                        <p:attrNameLst>
                                          <p:attrName>ppt_y</p:attrName>
                                        </p:attrNameLst>
                                      </p:cBhvr>
                                      <p:tavLst>
                                        <p:tav tm="0">
                                          <p:val>
                                            <p:strVal val="ppt_y"/>
                                          </p:val>
                                        </p:tav>
                                        <p:tav tm="100000">
                                          <p:val>
                                            <p:strVal val="1+ppt_h/2"/>
                                          </p:val>
                                        </p:tav>
                                      </p:tavLst>
                                    </p:anim>
                                    <p:set>
                                      <p:cBhvr>
                                        <p:cTn id="20" dur="1" fill="hold">
                                          <p:stCondLst>
                                            <p:cond delay="499"/>
                                          </p:stCondLst>
                                        </p:cTn>
                                        <p:tgtEl>
                                          <p:spTgt spid="4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43"/>
                                        </p:tgtEl>
                                        <p:attrNameLst>
                                          <p:attrName>ppt_x</p:attrName>
                                        </p:attrNameLst>
                                      </p:cBhvr>
                                      <p:tavLst>
                                        <p:tav tm="0">
                                          <p:val>
                                            <p:strVal val="ppt_x"/>
                                          </p:val>
                                        </p:tav>
                                        <p:tav tm="100000">
                                          <p:val>
                                            <p:strVal val="ppt_x"/>
                                          </p:val>
                                        </p:tav>
                                      </p:tavLst>
                                    </p:anim>
                                    <p:anim calcmode="lin" valueType="num">
                                      <p:cBhvr additive="base">
                                        <p:cTn id="23" dur="500"/>
                                        <p:tgtEl>
                                          <p:spTgt spid="43"/>
                                        </p:tgtEl>
                                        <p:attrNameLst>
                                          <p:attrName>ppt_y</p:attrName>
                                        </p:attrNameLst>
                                      </p:cBhvr>
                                      <p:tavLst>
                                        <p:tav tm="0">
                                          <p:val>
                                            <p:strVal val="ppt_y"/>
                                          </p:val>
                                        </p:tav>
                                        <p:tav tm="100000">
                                          <p:val>
                                            <p:strVal val="1+ppt_h/2"/>
                                          </p:val>
                                        </p:tav>
                                      </p:tavLst>
                                    </p:anim>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ppt_x"/>
                                          </p:val>
                                        </p:tav>
                                      </p:tavLst>
                                    </p:anim>
                                    <p:anim calcmode="lin" valueType="num">
                                      <p:cBhvr additive="base">
                                        <p:cTn id="33" dur="500"/>
                                        <p:tgtEl>
                                          <p:spTgt spid="18"/>
                                        </p:tgtEl>
                                        <p:attrNameLst>
                                          <p:attrName>ppt_y</p:attrName>
                                        </p:attrNameLst>
                                      </p:cBhvr>
                                      <p:tavLst>
                                        <p:tav tm="0">
                                          <p:val>
                                            <p:strVal val="ppt_y"/>
                                          </p:val>
                                        </p:tav>
                                        <p:tav tm="100000">
                                          <p:val>
                                            <p:strVal val="1+ppt_h/2"/>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16"/>
                                        </p:tgtEl>
                                        <p:attrNameLst>
                                          <p:attrName>ppt_x</p:attrName>
                                        </p:attrNameLst>
                                      </p:cBhvr>
                                      <p:tavLst>
                                        <p:tav tm="0">
                                          <p:val>
                                            <p:strVal val="ppt_x"/>
                                          </p:val>
                                        </p:tav>
                                        <p:tav tm="100000">
                                          <p:val>
                                            <p:strVal val="ppt_x"/>
                                          </p:val>
                                        </p:tav>
                                      </p:tavLst>
                                    </p:anim>
                                    <p:anim calcmode="lin" valueType="num">
                                      <p:cBhvr additive="base">
                                        <p:cTn id="45" dur="500"/>
                                        <p:tgtEl>
                                          <p:spTgt spid="16"/>
                                        </p:tgtEl>
                                        <p:attrNameLst>
                                          <p:attrName>ppt_y</p:attrName>
                                        </p:attrNameLst>
                                      </p:cBhvr>
                                      <p:tavLst>
                                        <p:tav tm="0">
                                          <p:val>
                                            <p:strVal val="ppt_y"/>
                                          </p:val>
                                        </p:tav>
                                        <p:tav tm="100000">
                                          <p:val>
                                            <p:strVal val="1+ppt_h/2"/>
                                          </p:val>
                                        </p:tav>
                                      </p:tavLst>
                                    </p:anim>
                                    <p:set>
                                      <p:cBhvr>
                                        <p:cTn id="46" dur="1" fill="hold">
                                          <p:stCondLst>
                                            <p:cond delay="499"/>
                                          </p:stCondLst>
                                        </p:cTn>
                                        <p:tgtEl>
                                          <p:spTgt spid="16"/>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22"/>
                                        </p:tgtEl>
                                        <p:attrNameLst>
                                          <p:attrName>ppt_x</p:attrName>
                                        </p:attrNameLst>
                                      </p:cBhvr>
                                      <p:tavLst>
                                        <p:tav tm="0">
                                          <p:val>
                                            <p:strVal val="ppt_x"/>
                                          </p:val>
                                        </p:tav>
                                        <p:tav tm="100000">
                                          <p:val>
                                            <p:strVal val="ppt_x"/>
                                          </p:val>
                                        </p:tav>
                                      </p:tavLst>
                                    </p:anim>
                                    <p:anim calcmode="lin" valueType="num">
                                      <p:cBhvr additive="base">
                                        <p:cTn id="53" dur="500"/>
                                        <p:tgtEl>
                                          <p:spTgt spid="22"/>
                                        </p:tgtEl>
                                        <p:attrNameLst>
                                          <p:attrName>ppt_y</p:attrName>
                                        </p:attrNameLst>
                                      </p:cBhvr>
                                      <p:tavLst>
                                        <p:tav tm="0">
                                          <p:val>
                                            <p:strVal val="ppt_y"/>
                                          </p:val>
                                        </p:tav>
                                        <p:tav tm="100000">
                                          <p:val>
                                            <p:strVal val="1+ppt_h/2"/>
                                          </p:val>
                                        </p:tav>
                                      </p:tavLst>
                                    </p:anim>
                                    <p:set>
                                      <p:cBhvr>
                                        <p:cTn id="54" dur="1" fill="hold">
                                          <p:stCondLst>
                                            <p:cond delay="499"/>
                                          </p:stCondLst>
                                        </p:cTn>
                                        <p:tgtEl>
                                          <p:spTgt spid="22"/>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26"/>
                                        </p:tgtEl>
                                        <p:attrNameLst>
                                          <p:attrName>ppt_x</p:attrName>
                                        </p:attrNameLst>
                                      </p:cBhvr>
                                      <p:tavLst>
                                        <p:tav tm="0">
                                          <p:val>
                                            <p:strVal val="ppt_x"/>
                                          </p:val>
                                        </p:tav>
                                        <p:tav tm="100000">
                                          <p:val>
                                            <p:strVal val="ppt_x"/>
                                          </p:val>
                                        </p:tav>
                                      </p:tavLst>
                                    </p:anim>
                                    <p:anim calcmode="lin" valueType="num">
                                      <p:cBhvr additive="base">
                                        <p:cTn id="57" dur="500"/>
                                        <p:tgtEl>
                                          <p:spTgt spid="26"/>
                                        </p:tgtEl>
                                        <p:attrNameLst>
                                          <p:attrName>ppt_y</p:attrName>
                                        </p:attrNameLst>
                                      </p:cBhvr>
                                      <p:tavLst>
                                        <p:tav tm="0">
                                          <p:val>
                                            <p:strVal val="ppt_y"/>
                                          </p:val>
                                        </p:tav>
                                        <p:tav tm="100000">
                                          <p:val>
                                            <p:strVal val="1+ppt_h/2"/>
                                          </p:val>
                                        </p:tav>
                                      </p:tavLst>
                                    </p:anim>
                                    <p:set>
                                      <p:cBhvr>
                                        <p:cTn id="58" dur="1" fill="hold">
                                          <p:stCondLst>
                                            <p:cond delay="499"/>
                                          </p:stCondLst>
                                        </p:cTn>
                                        <p:tgtEl>
                                          <p:spTgt spid="26"/>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7"/>
                                        </p:tgtEl>
                                        <p:attrNameLst>
                                          <p:attrName>ppt_x</p:attrName>
                                        </p:attrNameLst>
                                      </p:cBhvr>
                                      <p:tavLst>
                                        <p:tav tm="0">
                                          <p:val>
                                            <p:strVal val="ppt_x"/>
                                          </p:val>
                                        </p:tav>
                                        <p:tav tm="100000">
                                          <p:val>
                                            <p:strVal val="ppt_x"/>
                                          </p:val>
                                        </p:tav>
                                      </p:tavLst>
                                    </p:anim>
                                    <p:anim calcmode="lin" valueType="num">
                                      <p:cBhvr additive="base">
                                        <p:cTn id="65" dur="500"/>
                                        <p:tgtEl>
                                          <p:spTgt spid="17"/>
                                        </p:tgtEl>
                                        <p:attrNameLst>
                                          <p:attrName>ppt_y</p:attrName>
                                        </p:attrNameLst>
                                      </p:cBhvr>
                                      <p:tavLst>
                                        <p:tav tm="0">
                                          <p:val>
                                            <p:strVal val="ppt_y"/>
                                          </p:val>
                                        </p:tav>
                                        <p:tav tm="100000">
                                          <p:val>
                                            <p:strVal val="1+ppt_h/2"/>
                                          </p:val>
                                        </p:tav>
                                      </p:tavLst>
                                    </p:anim>
                                    <p:set>
                                      <p:cBhvr>
                                        <p:cTn id="66" dur="1" fill="hold">
                                          <p:stCondLst>
                                            <p:cond delay="499"/>
                                          </p:stCondLst>
                                        </p:cTn>
                                        <p:tgtEl>
                                          <p:spTgt spid="17"/>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9"/>
                                        </p:tgtEl>
                                        <p:attrNameLst>
                                          <p:attrName>ppt_x</p:attrName>
                                        </p:attrNameLst>
                                      </p:cBhvr>
                                      <p:tavLst>
                                        <p:tav tm="0">
                                          <p:val>
                                            <p:strVal val="ppt_x"/>
                                          </p:val>
                                        </p:tav>
                                        <p:tav tm="100000">
                                          <p:val>
                                            <p:strVal val="ppt_x"/>
                                          </p:val>
                                        </p:tav>
                                      </p:tavLst>
                                    </p:anim>
                                    <p:anim calcmode="lin" valueType="num">
                                      <p:cBhvr additive="base">
                                        <p:cTn id="69" dur="500"/>
                                        <p:tgtEl>
                                          <p:spTgt spid="19"/>
                                        </p:tgtEl>
                                        <p:attrNameLst>
                                          <p:attrName>ppt_y</p:attrName>
                                        </p:attrNameLst>
                                      </p:cBhvr>
                                      <p:tavLst>
                                        <p:tav tm="0">
                                          <p:val>
                                            <p:strVal val="ppt_y"/>
                                          </p:val>
                                        </p:tav>
                                        <p:tav tm="100000">
                                          <p:val>
                                            <p:strVal val="1+ppt_h/2"/>
                                          </p:val>
                                        </p:tav>
                                      </p:tavLst>
                                    </p:anim>
                                    <p:set>
                                      <p:cBhvr>
                                        <p:cTn id="70" dur="1" fill="hold">
                                          <p:stCondLst>
                                            <p:cond delay="499"/>
                                          </p:stCondLst>
                                        </p:cTn>
                                        <p:tgtEl>
                                          <p:spTgt spid="19"/>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0" nodeType="clickEffect">
                                  <p:stCondLst>
                                    <p:cond delay="0"/>
                                  </p:stCondLst>
                                  <p:childTnLst>
                                    <p:anim calcmode="lin" valueType="num">
                                      <p:cBhvr additive="base">
                                        <p:cTn id="82" dur="500"/>
                                        <p:tgtEl>
                                          <p:spTgt spid="9"/>
                                        </p:tgtEl>
                                        <p:attrNameLst>
                                          <p:attrName>ppt_x</p:attrName>
                                        </p:attrNameLst>
                                      </p:cBhvr>
                                      <p:tavLst>
                                        <p:tav tm="0">
                                          <p:val>
                                            <p:strVal val="ppt_x"/>
                                          </p:val>
                                        </p:tav>
                                        <p:tav tm="100000">
                                          <p:val>
                                            <p:strVal val="ppt_x"/>
                                          </p:val>
                                        </p:tav>
                                      </p:tavLst>
                                    </p:anim>
                                    <p:anim calcmode="lin" valueType="num">
                                      <p:cBhvr additive="base">
                                        <p:cTn id="83" dur="500"/>
                                        <p:tgtEl>
                                          <p:spTgt spid="9"/>
                                        </p:tgtEl>
                                        <p:attrNameLst>
                                          <p:attrName>ppt_y</p:attrName>
                                        </p:attrNameLst>
                                      </p:cBhvr>
                                      <p:tavLst>
                                        <p:tav tm="0">
                                          <p:val>
                                            <p:strVal val="ppt_y"/>
                                          </p:val>
                                        </p:tav>
                                        <p:tav tm="100000">
                                          <p:val>
                                            <p:strVal val="1+ppt_h/2"/>
                                          </p:val>
                                        </p:tav>
                                      </p:tavLst>
                                    </p:anim>
                                    <p:set>
                                      <p:cBhvr>
                                        <p:cTn id="84" dur="1" fill="hold">
                                          <p:stCondLst>
                                            <p:cond delay="499"/>
                                          </p:stCondLst>
                                        </p:cTn>
                                        <p:tgtEl>
                                          <p:spTgt spid="9"/>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10"/>
                                        </p:tgtEl>
                                        <p:attrNameLst>
                                          <p:attrName>ppt_x</p:attrName>
                                        </p:attrNameLst>
                                      </p:cBhvr>
                                      <p:tavLst>
                                        <p:tav tm="0">
                                          <p:val>
                                            <p:strVal val="ppt_x"/>
                                          </p:val>
                                        </p:tav>
                                        <p:tav tm="100000">
                                          <p:val>
                                            <p:strVal val="ppt_x"/>
                                          </p:val>
                                        </p:tav>
                                      </p:tavLst>
                                    </p:anim>
                                    <p:anim calcmode="lin" valueType="num">
                                      <p:cBhvr additive="base">
                                        <p:cTn id="87" dur="500"/>
                                        <p:tgtEl>
                                          <p:spTgt spid="10"/>
                                        </p:tgtEl>
                                        <p:attrNameLst>
                                          <p:attrName>ppt_y</p:attrName>
                                        </p:attrNameLst>
                                      </p:cBhvr>
                                      <p:tavLst>
                                        <p:tav tm="0">
                                          <p:val>
                                            <p:strVal val="ppt_y"/>
                                          </p:val>
                                        </p:tav>
                                        <p:tav tm="100000">
                                          <p:val>
                                            <p:strVal val="1+ppt_h/2"/>
                                          </p:val>
                                        </p:tav>
                                      </p:tavLst>
                                    </p:anim>
                                    <p:set>
                                      <p:cBhvr>
                                        <p:cTn id="8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P spid="21" grpId="0" animBg="1"/>
      <p:bldP spid="22" grpId="0" animBg="1"/>
      <p:bldP spid="39" grpId="0" animBg="1"/>
      <p:bldP spid="4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F539AC-96AF-4AC5-B3D8-54BE3FF4DC29}"/>
              </a:ext>
            </a:extLst>
          </p:cNvPr>
          <p:cNvSpPr>
            <a:spLocks noGrp="1"/>
          </p:cNvSpPr>
          <p:nvPr>
            <p:ph type="body" sz="quarter" idx="10"/>
          </p:nvPr>
        </p:nvSpPr>
        <p:spPr/>
        <p:txBody>
          <a:bodyPr/>
          <a:lstStyle/>
          <a:p>
            <a:pPr marL="342900" lvl="1" indent="-342900">
              <a:buFont typeface="Arial" panose="020B0604020202020204" pitchFamily="34" charset="0"/>
              <a:buChar char="•"/>
            </a:pPr>
            <a:r>
              <a:rPr lang="en-US" sz="2000" dirty="0"/>
              <a:t>Templates can contain variables which can be reused later in the same template. They always have a </a:t>
            </a:r>
            <a:r>
              <a:rPr lang="en-US" sz="2000" dirty="0">
                <a:highlight>
                  <a:srgbClr val="808080"/>
                </a:highlight>
              </a:rPr>
              <a:t>$</a:t>
            </a:r>
            <a:r>
              <a:rPr lang="en-US" sz="2000" dirty="0"/>
              <a:t> as the first char of their name. </a:t>
            </a:r>
            <a:br>
              <a:rPr lang="en-US" sz="2000" dirty="0"/>
            </a:br>
            <a:r>
              <a:rPr lang="en-US" sz="2000" dirty="0"/>
              <a:t>How you create a variable: </a:t>
            </a:r>
            <a:r>
              <a:rPr lang="en-US" sz="2000" dirty="0">
                <a:highlight>
                  <a:srgbClr val="808080"/>
                </a:highlight>
              </a:rPr>
              <a:t>{{ $string := “I’m a string” }}</a:t>
            </a:r>
            <a:br>
              <a:rPr lang="en-US" sz="2000" dirty="0"/>
            </a:br>
            <a:r>
              <a:rPr lang="en-US" sz="2000" dirty="0"/>
              <a:t>How you use a variable: </a:t>
            </a:r>
            <a:r>
              <a:rPr lang="en-US" sz="2000" dirty="0">
                <a:highlight>
                  <a:srgbClr val="808080"/>
                </a:highlight>
              </a:rPr>
              <a:t>{{ print $string }}</a:t>
            </a:r>
          </a:p>
          <a:p>
            <a:pPr marL="342900" lvl="1" indent="-342900">
              <a:buFont typeface="Arial" panose="020B0604020202020204" pitchFamily="34" charset="0"/>
              <a:buChar char="•"/>
            </a:pPr>
            <a:r>
              <a:rPr lang="en-US" sz="2000" dirty="0"/>
              <a:t>Objects to get data: </a:t>
            </a:r>
          </a:p>
          <a:p>
            <a:pPr marL="702828" lvl="3" indent="-342900">
              <a:buFont typeface="Arial" panose="020B0604020202020204" pitchFamily="34" charset="0"/>
              <a:buChar char="•"/>
            </a:pPr>
            <a:r>
              <a:rPr lang="en-US" sz="2000" dirty="0">
                <a:highlight>
                  <a:srgbClr val="808080"/>
                </a:highlight>
              </a:rPr>
              <a:t>.Values</a:t>
            </a:r>
            <a:r>
              <a:rPr lang="en-US" sz="2000" dirty="0"/>
              <a:t>: contains a map of </a:t>
            </a:r>
            <a:r>
              <a:rPr lang="en-US" sz="2000" dirty="0" err="1"/>
              <a:t>values.yaml</a:t>
            </a:r>
            <a:r>
              <a:rPr lang="en-US" sz="2000" dirty="0"/>
              <a:t> data</a:t>
            </a:r>
          </a:p>
          <a:p>
            <a:pPr marL="702828" lvl="3" indent="-342900">
              <a:buFont typeface="Arial" panose="020B0604020202020204" pitchFamily="34" charset="0"/>
              <a:buChar char="•"/>
            </a:pPr>
            <a:r>
              <a:rPr lang="en-US" sz="2000" dirty="0">
                <a:highlight>
                  <a:srgbClr val="808080"/>
                </a:highlight>
              </a:rPr>
              <a:t>.Release</a:t>
            </a:r>
            <a:r>
              <a:rPr lang="en-US" sz="2000" dirty="0"/>
              <a:t>: contains a map of release information like </a:t>
            </a:r>
            <a:r>
              <a:rPr lang="en-US" sz="2000" dirty="0">
                <a:highlight>
                  <a:srgbClr val="808080"/>
                </a:highlight>
              </a:rPr>
              <a:t>.</a:t>
            </a:r>
            <a:r>
              <a:rPr lang="en-US" sz="2000" dirty="0" err="1">
                <a:highlight>
                  <a:srgbClr val="808080"/>
                </a:highlight>
              </a:rPr>
              <a:t>Release.Name</a:t>
            </a:r>
            <a:r>
              <a:rPr lang="en-US" sz="2000" dirty="0"/>
              <a:t> to get the generated release name</a:t>
            </a:r>
          </a:p>
          <a:p>
            <a:pPr marL="702828" lvl="3" indent="-342900">
              <a:buFont typeface="Arial" panose="020B0604020202020204" pitchFamily="34" charset="0"/>
              <a:buChar char="•"/>
            </a:pPr>
            <a:r>
              <a:rPr lang="en-US" sz="2000" dirty="0">
                <a:highlight>
                  <a:srgbClr val="808080"/>
                </a:highlight>
              </a:rPr>
              <a:t>.Chart</a:t>
            </a:r>
            <a:r>
              <a:rPr lang="en-US" sz="2000" dirty="0"/>
              <a:t>: contains a map of </a:t>
            </a:r>
            <a:r>
              <a:rPr lang="en-US" sz="2000" dirty="0" err="1"/>
              <a:t>Chart.yaml</a:t>
            </a:r>
            <a:r>
              <a:rPr lang="en-US" sz="2000" dirty="0"/>
              <a:t> data</a:t>
            </a:r>
          </a:p>
          <a:p>
            <a:pPr marL="702828" lvl="3" indent="-342900">
              <a:buFont typeface="Arial" panose="020B0604020202020204" pitchFamily="34" charset="0"/>
              <a:buChar char="•"/>
            </a:pPr>
            <a:r>
              <a:rPr lang="en-US" sz="2000" dirty="0">
                <a:highlight>
                  <a:srgbClr val="808080"/>
                </a:highlight>
              </a:rPr>
              <a:t>.Files</a:t>
            </a:r>
            <a:r>
              <a:rPr lang="en-US" sz="2000" dirty="0"/>
              <a:t>: Object to access files in your charts. e.g. </a:t>
            </a:r>
            <a:r>
              <a:rPr lang="en-US" sz="2000" dirty="0">
                <a:highlight>
                  <a:srgbClr val="808080"/>
                </a:highlight>
              </a:rPr>
              <a:t>.</a:t>
            </a:r>
            <a:r>
              <a:rPr lang="en-US" sz="2000" dirty="0" err="1">
                <a:highlight>
                  <a:srgbClr val="808080"/>
                </a:highlight>
              </a:rPr>
              <a:t>Files.Get</a:t>
            </a:r>
            <a:r>
              <a:rPr lang="en-US" sz="2000" dirty="0">
                <a:highlight>
                  <a:srgbClr val="808080"/>
                </a:highlight>
              </a:rPr>
              <a:t> “a relative path to a file” </a:t>
            </a:r>
            <a:r>
              <a:rPr lang="en-US" sz="2000" dirty="0"/>
              <a:t>gets you the content of the file as a string.</a:t>
            </a:r>
          </a:p>
        </p:txBody>
      </p:sp>
      <p:sp>
        <p:nvSpPr>
          <p:cNvPr id="3" name="Title 2">
            <a:extLst>
              <a:ext uri="{FF2B5EF4-FFF2-40B4-BE49-F238E27FC236}">
                <a16:creationId xmlns:a16="http://schemas.microsoft.com/office/drawing/2014/main" id="{552E4CDD-2B39-4711-B636-D6CB2581B615}"/>
              </a:ext>
            </a:extLst>
          </p:cNvPr>
          <p:cNvSpPr>
            <a:spLocks noGrp="1"/>
          </p:cNvSpPr>
          <p:nvPr>
            <p:ph type="title"/>
          </p:nvPr>
        </p:nvSpPr>
        <p:spPr/>
        <p:txBody>
          <a:bodyPr/>
          <a:lstStyle/>
          <a:p>
            <a:r>
              <a:rPr lang="en-US" dirty="0"/>
              <a:t>Helm templates: variables</a:t>
            </a:r>
          </a:p>
        </p:txBody>
      </p:sp>
    </p:spTree>
    <p:extLst>
      <p:ext uri="{BB962C8B-B14F-4D97-AF65-F5344CB8AC3E}">
        <p14:creationId xmlns:p14="http://schemas.microsoft.com/office/powerpoint/2010/main" val="544063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A514F9-8D9F-43FC-A010-D36B92128A47}"/>
              </a:ext>
            </a:extLst>
          </p:cNvPr>
          <p:cNvSpPr>
            <a:spLocks noGrp="1"/>
          </p:cNvSpPr>
          <p:nvPr>
            <p:ph type="body" sz="quarter" idx="10"/>
          </p:nvPr>
        </p:nvSpPr>
        <p:spPr>
          <a:xfrm>
            <a:off x="503999" y="1619999"/>
            <a:ext cx="11186477" cy="4542261"/>
          </a:xfrm>
        </p:spPr>
        <p:txBody>
          <a:bodyPr/>
          <a:lstStyle/>
          <a:p>
            <a:r>
              <a:rPr lang="en-US" dirty="0"/>
              <a:t>Pipes are used to pass a string from one function to the next (like in bash): </a:t>
            </a:r>
          </a:p>
          <a:p>
            <a:pPr marL="342900" indent="-342900">
              <a:buFont typeface="Arial" panose="020B0604020202020204" pitchFamily="34" charset="0"/>
              <a:buChar char="•"/>
            </a:pPr>
            <a:r>
              <a:rPr lang="en-US" dirty="0"/>
              <a:t>A few build in functions</a:t>
            </a:r>
          </a:p>
          <a:p>
            <a:pPr marL="701675" lvl="2" indent="-342900">
              <a:buFont typeface="Arial" panose="020B0604020202020204" pitchFamily="34" charset="0"/>
              <a:buChar char="•"/>
            </a:pPr>
            <a:r>
              <a:rPr lang="en-US" dirty="0">
                <a:highlight>
                  <a:srgbClr val="808080"/>
                </a:highlight>
              </a:rPr>
              <a:t>quote</a:t>
            </a:r>
            <a:r>
              <a:rPr lang="en-US" dirty="0"/>
              <a:t>: surrounds a given string with “</a:t>
            </a:r>
          </a:p>
          <a:p>
            <a:pPr marL="701675" lvl="2" indent="-342900">
              <a:buFont typeface="Arial" panose="020B0604020202020204" pitchFamily="34" charset="0"/>
              <a:buChar char="•"/>
            </a:pPr>
            <a:r>
              <a:rPr lang="en-US" dirty="0">
                <a:highlight>
                  <a:srgbClr val="808080"/>
                </a:highlight>
              </a:rPr>
              <a:t>indent X</a:t>
            </a:r>
            <a:r>
              <a:rPr lang="en-US" dirty="0"/>
              <a:t>: adds indent of X whitespaces to a given string</a:t>
            </a:r>
          </a:p>
          <a:p>
            <a:pPr marL="701675" lvl="2" indent="-342900">
              <a:buFont typeface="Arial" panose="020B0604020202020204" pitchFamily="34" charset="0"/>
              <a:buChar char="•"/>
            </a:pPr>
            <a:r>
              <a:rPr lang="en-US" dirty="0">
                <a:highlight>
                  <a:srgbClr val="808080"/>
                </a:highlight>
              </a:rPr>
              <a:t>b64enc</a:t>
            </a:r>
            <a:r>
              <a:rPr lang="en-US" dirty="0"/>
              <a:t>: encodes a given string in base64</a:t>
            </a:r>
          </a:p>
          <a:p>
            <a:pPr marL="701675" lvl="2" indent="-342900">
              <a:buFont typeface="Arial" panose="020B0604020202020204" pitchFamily="34" charset="0"/>
              <a:buChar char="•"/>
            </a:pPr>
            <a:r>
              <a:rPr lang="en-US" dirty="0">
                <a:highlight>
                  <a:srgbClr val="808080"/>
                </a:highlight>
              </a:rPr>
              <a:t>replace X Y</a:t>
            </a:r>
            <a:r>
              <a:rPr lang="en-US" dirty="0"/>
              <a:t>: replaces substring X with Y in a given string</a:t>
            </a:r>
          </a:p>
          <a:p>
            <a:pPr marL="701675" lvl="2" indent="-342900">
              <a:buFont typeface="Arial" panose="020B0604020202020204" pitchFamily="34" charset="0"/>
              <a:buChar char="•"/>
            </a:pPr>
            <a:r>
              <a:rPr lang="en-US" dirty="0" err="1">
                <a:highlight>
                  <a:srgbClr val="808080"/>
                </a:highlight>
              </a:rPr>
              <a:t>trunc</a:t>
            </a:r>
            <a:r>
              <a:rPr lang="en-US" dirty="0">
                <a:highlight>
                  <a:srgbClr val="808080"/>
                </a:highlight>
              </a:rPr>
              <a:t> X</a:t>
            </a:r>
            <a:r>
              <a:rPr lang="en-US" dirty="0"/>
              <a:t>: truncates a given string after X chars</a:t>
            </a:r>
          </a:p>
          <a:p>
            <a:pPr marL="701675" lvl="2" indent="-342900">
              <a:buFont typeface="Arial" panose="020B0604020202020204" pitchFamily="34" charset="0"/>
              <a:buChar char="•"/>
            </a:pPr>
            <a:r>
              <a:rPr lang="en-US" dirty="0" err="1">
                <a:highlight>
                  <a:srgbClr val="808080"/>
                </a:highlight>
              </a:rPr>
              <a:t>trimSuffix</a:t>
            </a:r>
            <a:r>
              <a:rPr lang="en-US" dirty="0">
                <a:highlight>
                  <a:srgbClr val="808080"/>
                </a:highlight>
              </a:rPr>
              <a:t> X</a:t>
            </a:r>
            <a:r>
              <a:rPr lang="en-US" dirty="0"/>
              <a:t>: trims trailing string X from a given string</a:t>
            </a:r>
          </a:p>
          <a:p>
            <a:pPr marL="701675" lvl="2" indent="-342900">
              <a:buFont typeface="Arial" panose="020B0604020202020204" pitchFamily="34" charset="0"/>
              <a:buChar char="•"/>
            </a:pPr>
            <a:r>
              <a:rPr lang="en-US" dirty="0" err="1">
                <a:highlight>
                  <a:srgbClr val="808080"/>
                </a:highlight>
              </a:rPr>
              <a:t>printf</a:t>
            </a:r>
            <a:r>
              <a:rPr lang="en-US" dirty="0">
                <a:highlight>
                  <a:srgbClr val="808080"/>
                </a:highlight>
              </a:rPr>
              <a:t> X …</a:t>
            </a:r>
            <a:r>
              <a:rPr lang="en-US" dirty="0"/>
              <a:t>: prints string X , if X contains %s etc. print takes further arguments for these. </a:t>
            </a:r>
          </a:p>
          <a:p>
            <a:pPr marL="701675" lvl="2" indent="-342900">
              <a:buFont typeface="Arial" panose="020B0604020202020204" pitchFamily="34" charset="0"/>
              <a:buChar char="•"/>
            </a:pPr>
            <a:r>
              <a:rPr lang="en-US" dirty="0" err="1">
                <a:highlight>
                  <a:srgbClr val="808080"/>
                </a:highlight>
              </a:rPr>
              <a:t>tpl</a:t>
            </a:r>
            <a:r>
              <a:rPr lang="en-US" dirty="0">
                <a:highlight>
                  <a:srgbClr val="808080"/>
                </a:highlight>
              </a:rPr>
              <a:t> X Y</a:t>
            </a:r>
            <a:r>
              <a:rPr lang="en-US" dirty="0"/>
              <a:t>: takes string X and </a:t>
            </a:r>
            <a:r>
              <a:rPr lang="en-US" dirty="0" err="1"/>
              <a:t>applys</a:t>
            </a:r>
            <a:r>
              <a:rPr lang="en-US" dirty="0"/>
              <a:t> template engine with scope Y on it before passing it along.</a:t>
            </a:r>
          </a:p>
          <a:p>
            <a:pPr marL="342900" indent="-342900">
              <a:buFont typeface="Arial" panose="020B0604020202020204" pitchFamily="34" charset="0"/>
              <a:buChar char="•"/>
            </a:pPr>
            <a:r>
              <a:rPr lang="en-US" dirty="0"/>
              <a:t>Examples:</a:t>
            </a:r>
            <a:br>
              <a:rPr lang="en-US" dirty="0"/>
            </a:br>
            <a:r>
              <a:rPr lang="en-US" dirty="0">
                <a:highlight>
                  <a:srgbClr val="808080"/>
                </a:highlight>
              </a:rPr>
              <a:t>{{- </a:t>
            </a:r>
            <a:r>
              <a:rPr lang="en-US" dirty="0" err="1">
                <a:highlight>
                  <a:srgbClr val="808080"/>
                </a:highlight>
              </a:rPr>
              <a:t>printf</a:t>
            </a:r>
            <a:r>
              <a:rPr lang="en-US" dirty="0">
                <a:highlight>
                  <a:srgbClr val="808080"/>
                </a:highlight>
              </a:rPr>
              <a:t> "%s-%s" .</a:t>
            </a:r>
            <a:r>
              <a:rPr lang="en-US" dirty="0" err="1">
                <a:highlight>
                  <a:srgbClr val="808080"/>
                </a:highlight>
              </a:rPr>
              <a:t>Release.Name</a:t>
            </a:r>
            <a:r>
              <a:rPr lang="en-US" dirty="0">
                <a:highlight>
                  <a:srgbClr val="808080"/>
                </a:highlight>
              </a:rPr>
              <a:t> $name | </a:t>
            </a:r>
            <a:r>
              <a:rPr lang="en-US" dirty="0" err="1">
                <a:highlight>
                  <a:srgbClr val="808080"/>
                </a:highlight>
              </a:rPr>
              <a:t>trunc</a:t>
            </a:r>
            <a:r>
              <a:rPr lang="en-US" dirty="0">
                <a:highlight>
                  <a:srgbClr val="808080"/>
                </a:highlight>
              </a:rPr>
              <a:t> 63 | </a:t>
            </a:r>
            <a:r>
              <a:rPr lang="en-US" dirty="0" err="1">
                <a:highlight>
                  <a:srgbClr val="808080"/>
                </a:highlight>
              </a:rPr>
              <a:t>trimSuffix</a:t>
            </a:r>
            <a:r>
              <a:rPr lang="en-US" dirty="0">
                <a:highlight>
                  <a:srgbClr val="808080"/>
                </a:highlight>
              </a:rPr>
              <a:t> "-" -}} </a:t>
            </a:r>
            <a:br>
              <a:rPr lang="en-US" dirty="0"/>
            </a:br>
            <a:r>
              <a:rPr lang="en-US" dirty="0">
                <a:highlight>
                  <a:srgbClr val="808080"/>
                </a:highlight>
              </a:rPr>
              <a:t>{{- </a:t>
            </a:r>
            <a:r>
              <a:rPr lang="en-US" dirty="0" err="1">
                <a:highlight>
                  <a:srgbClr val="808080"/>
                </a:highlight>
              </a:rPr>
              <a:t>tpl</a:t>
            </a:r>
            <a:r>
              <a:rPr lang="en-US" dirty="0">
                <a:highlight>
                  <a:srgbClr val="808080"/>
                </a:highlight>
              </a:rPr>
              <a:t> (.</a:t>
            </a:r>
            <a:r>
              <a:rPr lang="en-US" dirty="0" err="1">
                <a:highlight>
                  <a:srgbClr val="808080"/>
                </a:highlight>
              </a:rPr>
              <a:t>Files.Get</a:t>
            </a:r>
            <a:r>
              <a:rPr lang="en-US" dirty="0">
                <a:highlight>
                  <a:srgbClr val="808080"/>
                </a:highlight>
              </a:rPr>
              <a:t> "initdb.txt") . | b64enc }}</a:t>
            </a:r>
          </a:p>
        </p:txBody>
      </p:sp>
      <p:sp>
        <p:nvSpPr>
          <p:cNvPr id="3" name="Title 2">
            <a:extLst>
              <a:ext uri="{FF2B5EF4-FFF2-40B4-BE49-F238E27FC236}">
                <a16:creationId xmlns:a16="http://schemas.microsoft.com/office/drawing/2014/main" id="{8ECC3589-535D-478F-8E1B-2481702C5AF2}"/>
              </a:ext>
            </a:extLst>
          </p:cNvPr>
          <p:cNvSpPr>
            <a:spLocks noGrp="1"/>
          </p:cNvSpPr>
          <p:nvPr>
            <p:ph type="title"/>
          </p:nvPr>
        </p:nvSpPr>
        <p:spPr/>
        <p:txBody>
          <a:bodyPr/>
          <a:lstStyle/>
          <a:p>
            <a:r>
              <a:rPr lang="en-US" dirty="0"/>
              <a:t>Helm templates: pipes</a:t>
            </a:r>
          </a:p>
        </p:txBody>
      </p:sp>
    </p:spTree>
    <p:extLst>
      <p:ext uri="{BB962C8B-B14F-4D97-AF65-F5344CB8AC3E}">
        <p14:creationId xmlns:p14="http://schemas.microsoft.com/office/powerpoint/2010/main" val="2499608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951E87-5D96-4068-99AA-CA35939BCDEF}"/>
              </a:ext>
            </a:extLst>
          </p:cNvPr>
          <p:cNvPicPr>
            <a:picLocks noChangeAspect="1"/>
          </p:cNvPicPr>
          <p:nvPr/>
        </p:nvPicPr>
        <p:blipFill>
          <a:blip r:embed="rId3"/>
          <a:stretch>
            <a:fillRect/>
          </a:stretch>
        </p:blipFill>
        <p:spPr>
          <a:xfrm>
            <a:off x="293493" y="1636605"/>
            <a:ext cx="8480000" cy="2980000"/>
          </a:xfrm>
          <a:prstGeom prst="rect">
            <a:avLst/>
          </a:prstGeom>
        </p:spPr>
      </p:pic>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6" name="Picture 5">
            <a:extLst>
              <a:ext uri="{FF2B5EF4-FFF2-40B4-BE49-F238E27FC236}">
                <a16:creationId xmlns:a16="http://schemas.microsoft.com/office/drawing/2014/main" id="{9DF06E50-2304-4FE8-A0A9-9D17338CD1D2}"/>
              </a:ext>
            </a:extLst>
          </p:cNvPr>
          <p:cNvPicPr>
            <a:picLocks noChangeAspect="1"/>
          </p:cNvPicPr>
          <p:nvPr/>
        </p:nvPicPr>
        <p:blipFill>
          <a:blip r:embed="rId4"/>
          <a:stretch>
            <a:fillRect/>
          </a:stretch>
        </p:blipFill>
        <p:spPr>
          <a:xfrm>
            <a:off x="293493" y="1006381"/>
            <a:ext cx="5961429" cy="4812857"/>
          </a:xfrm>
          <a:prstGeom prst="rect">
            <a:avLst/>
          </a:prstGeom>
        </p:spPr>
      </p:pic>
      <p:pic>
        <p:nvPicPr>
          <p:cNvPr id="7" name="Picture 6">
            <a:extLst>
              <a:ext uri="{FF2B5EF4-FFF2-40B4-BE49-F238E27FC236}">
                <a16:creationId xmlns:a16="http://schemas.microsoft.com/office/drawing/2014/main" id="{38382C72-4386-4965-9ED3-F2A95358F143}"/>
              </a:ext>
            </a:extLst>
          </p:cNvPr>
          <p:cNvPicPr>
            <a:picLocks noChangeAspect="1"/>
          </p:cNvPicPr>
          <p:nvPr/>
        </p:nvPicPr>
        <p:blipFill>
          <a:blip r:embed="rId5"/>
          <a:stretch>
            <a:fillRect/>
          </a:stretch>
        </p:blipFill>
        <p:spPr>
          <a:xfrm>
            <a:off x="2645321" y="1347625"/>
            <a:ext cx="5982857" cy="4800000"/>
          </a:xfrm>
          <a:prstGeom prst="rect">
            <a:avLst/>
          </a:prstGeom>
        </p:spPr>
      </p:pic>
      <p:pic>
        <p:nvPicPr>
          <p:cNvPr id="8" name="Picture 7">
            <a:extLst>
              <a:ext uri="{FF2B5EF4-FFF2-40B4-BE49-F238E27FC236}">
                <a16:creationId xmlns:a16="http://schemas.microsoft.com/office/drawing/2014/main" id="{15269047-2577-46D4-82C7-FA00D7BA7931}"/>
              </a:ext>
            </a:extLst>
          </p:cNvPr>
          <p:cNvPicPr>
            <a:picLocks noChangeAspect="1"/>
          </p:cNvPicPr>
          <p:nvPr/>
        </p:nvPicPr>
        <p:blipFill>
          <a:blip r:embed="rId6"/>
          <a:stretch>
            <a:fillRect/>
          </a:stretch>
        </p:blipFill>
        <p:spPr>
          <a:xfrm>
            <a:off x="5823286" y="1894584"/>
            <a:ext cx="5982857" cy="4581428"/>
          </a:xfrm>
          <a:prstGeom prst="rect">
            <a:avLst/>
          </a:prstGeom>
        </p:spPr>
      </p:pic>
      <p:sp>
        <p:nvSpPr>
          <p:cNvPr id="10" name="Rectangle 9">
            <a:extLst>
              <a:ext uri="{FF2B5EF4-FFF2-40B4-BE49-F238E27FC236}">
                <a16:creationId xmlns:a16="http://schemas.microsoft.com/office/drawing/2014/main" id="{CF017DBF-FE5B-42F3-A637-84DEF379F1E2}"/>
              </a:ext>
            </a:extLst>
          </p:cNvPr>
          <p:cNvSpPr/>
          <p:nvPr/>
        </p:nvSpPr>
        <p:spPr>
          <a:xfrm>
            <a:off x="6424800" y="818526"/>
            <a:ext cx="6096000" cy="400110"/>
          </a:xfrm>
          <a:prstGeom prst="rect">
            <a:avLst/>
          </a:prstGeom>
        </p:spPr>
        <p:txBody>
          <a:bodyPr>
            <a:spAutoFit/>
          </a:bodyPr>
          <a:lstStyle/>
          <a:p>
            <a:r>
              <a:rPr lang="de-DE" sz="1000" dirty="0">
                <a:hlinkClick r:id="rId7"/>
              </a:rPr>
              <a:t>https://api.testcw43.k8s-train.shoot.canary.k8s-hana.ondemand.com/api/v1/namespaces/kube-system/services/https:kubernetes-dashboard:/proxy/#!/overview?namespace=part-78e2cea9</a:t>
            </a:r>
            <a:endParaRPr lang="de-DE" sz="1000" dirty="0"/>
          </a:p>
        </p:txBody>
      </p:sp>
    </p:spTree>
    <p:extLst>
      <p:ext uri="{BB962C8B-B14F-4D97-AF65-F5344CB8AC3E}">
        <p14:creationId xmlns:p14="http://schemas.microsoft.com/office/powerpoint/2010/main" val="215119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3" name="Picture 2">
            <a:extLst>
              <a:ext uri="{FF2B5EF4-FFF2-40B4-BE49-F238E27FC236}">
                <a16:creationId xmlns:a16="http://schemas.microsoft.com/office/drawing/2014/main" id="{D492E6D1-D22C-4F32-8E39-65A52B47ACC2}"/>
              </a:ext>
            </a:extLst>
          </p:cNvPr>
          <p:cNvPicPr>
            <a:picLocks noChangeAspect="1"/>
          </p:cNvPicPr>
          <p:nvPr/>
        </p:nvPicPr>
        <p:blipFill>
          <a:blip r:embed="rId3"/>
          <a:stretch>
            <a:fillRect/>
          </a:stretch>
        </p:blipFill>
        <p:spPr>
          <a:xfrm>
            <a:off x="639959" y="1498460"/>
            <a:ext cx="9114286" cy="1700000"/>
          </a:xfrm>
          <a:prstGeom prst="rect">
            <a:avLst/>
          </a:prstGeom>
        </p:spPr>
      </p:pic>
      <p:pic>
        <p:nvPicPr>
          <p:cNvPr id="4" name="Picture 3">
            <a:extLst>
              <a:ext uri="{FF2B5EF4-FFF2-40B4-BE49-F238E27FC236}">
                <a16:creationId xmlns:a16="http://schemas.microsoft.com/office/drawing/2014/main" id="{90E4BCE7-3442-43AD-BF94-CDA070FFE46F}"/>
              </a:ext>
            </a:extLst>
          </p:cNvPr>
          <p:cNvPicPr>
            <a:picLocks noChangeAspect="1"/>
          </p:cNvPicPr>
          <p:nvPr/>
        </p:nvPicPr>
        <p:blipFill>
          <a:blip r:embed="rId4"/>
          <a:stretch>
            <a:fillRect/>
          </a:stretch>
        </p:blipFill>
        <p:spPr>
          <a:xfrm>
            <a:off x="647102" y="3429000"/>
            <a:ext cx="9107143" cy="2507143"/>
          </a:xfrm>
          <a:prstGeom prst="rect">
            <a:avLst/>
          </a:prstGeom>
        </p:spPr>
      </p:pic>
      <p:pic>
        <p:nvPicPr>
          <p:cNvPr id="2" name="Picture 1">
            <a:extLst>
              <a:ext uri="{FF2B5EF4-FFF2-40B4-BE49-F238E27FC236}">
                <a16:creationId xmlns:a16="http://schemas.microsoft.com/office/drawing/2014/main" id="{C80768AD-1E88-4560-8487-0CD4DD21D906}"/>
              </a:ext>
            </a:extLst>
          </p:cNvPr>
          <p:cNvPicPr>
            <a:picLocks noChangeAspect="1"/>
          </p:cNvPicPr>
          <p:nvPr/>
        </p:nvPicPr>
        <p:blipFill>
          <a:blip r:embed="rId5"/>
          <a:stretch>
            <a:fillRect/>
          </a:stretch>
        </p:blipFill>
        <p:spPr>
          <a:xfrm>
            <a:off x="1529415" y="1232060"/>
            <a:ext cx="6780000" cy="5061429"/>
          </a:xfrm>
          <a:prstGeom prst="rect">
            <a:avLst/>
          </a:prstGeom>
        </p:spPr>
      </p:pic>
      <p:sp>
        <p:nvSpPr>
          <p:cNvPr id="5" name="Rectangle 4">
            <a:extLst>
              <a:ext uri="{FF2B5EF4-FFF2-40B4-BE49-F238E27FC236}">
                <a16:creationId xmlns:a16="http://schemas.microsoft.com/office/drawing/2014/main" id="{94DB200A-204B-4AC9-ADF0-8CB67037025B}"/>
              </a:ext>
            </a:extLst>
          </p:cNvPr>
          <p:cNvSpPr/>
          <p:nvPr/>
        </p:nvSpPr>
        <p:spPr>
          <a:xfrm>
            <a:off x="7263934" y="585731"/>
            <a:ext cx="4931241" cy="400110"/>
          </a:xfrm>
          <a:prstGeom prst="rect">
            <a:avLst/>
          </a:prstGeom>
        </p:spPr>
        <p:txBody>
          <a:bodyPr wrap="square">
            <a:spAutoFit/>
          </a:bodyPr>
          <a:lstStyle/>
          <a:p>
            <a:r>
              <a:rPr lang="de-DE" sz="1000" dirty="0">
                <a:hlinkClick r:id="rId6"/>
              </a:rPr>
              <a:t>http://bulletinboard--part-78e2cea9.ingress.testcw43.k8s-train.shoot.canary.k8s-hana.ondemand.com/ads/</a:t>
            </a:r>
            <a:endParaRPr lang="de-DE" sz="1000" dirty="0"/>
          </a:p>
        </p:txBody>
      </p:sp>
    </p:spTree>
    <p:extLst>
      <p:ext uri="{BB962C8B-B14F-4D97-AF65-F5344CB8AC3E}">
        <p14:creationId xmlns:p14="http://schemas.microsoft.com/office/powerpoint/2010/main" val="107740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774851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55046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2EE1A-2273-481B-AFBE-C111CFD6EA4D}"/>
              </a:ext>
            </a:extLst>
          </p:cNvPr>
          <p:cNvSpPr>
            <a:spLocks noGrp="1"/>
          </p:cNvSpPr>
          <p:nvPr>
            <p:ph type="body" sz="quarter" idx="10"/>
          </p:nvPr>
        </p:nvSpPr>
        <p:spPr/>
        <p:txBody>
          <a:bodyPr/>
          <a:lstStyle/>
          <a:p>
            <a:r>
              <a:rPr lang="en-US" b="1" dirty="0"/>
              <a:t>We Removed: </a:t>
            </a:r>
          </a:p>
          <a:p>
            <a:pPr marL="342900" indent="-342900">
              <a:buFontTx/>
              <a:buChar char="-"/>
            </a:pPr>
            <a:r>
              <a:rPr lang="en-US" dirty="0"/>
              <a:t>Security/UAA Part </a:t>
            </a:r>
          </a:p>
          <a:p>
            <a:pPr marL="342900" indent="-342900">
              <a:buFontTx/>
              <a:buChar char="-"/>
            </a:pPr>
            <a:r>
              <a:rPr lang="en-US" dirty="0"/>
              <a:t>Multitenancy</a:t>
            </a:r>
          </a:p>
          <a:p>
            <a:pPr marL="342900" indent="-342900">
              <a:buFontTx/>
              <a:buChar char="-"/>
            </a:pPr>
            <a:r>
              <a:rPr lang="en-US" dirty="0"/>
              <a:t>RabbitMQ </a:t>
            </a:r>
          </a:p>
          <a:p>
            <a:pPr marL="342900" indent="-342900">
              <a:buFontTx/>
              <a:buChar char="-"/>
            </a:pPr>
            <a:r>
              <a:rPr lang="en-US" dirty="0"/>
              <a:t>Feature Flags</a:t>
            </a:r>
          </a:p>
          <a:p>
            <a:endParaRPr lang="en-US" dirty="0"/>
          </a:p>
        </p:txBody>
      </p:sp>
      <p:sp>
        <p:nvSpPr>
          <p:cNvPr id="4" name="Text Placeholder 3">
            <a:extLst>
              <a:ext uri="{FF2B5EF4-FFF2-40B4-BE49-F238E27FC236}">
                <a16:creationId xmlns:a16="http://schemas.microsoft.com/office/drawing/2014/main" id="{C70C25C4-82AD-4C9E-A3C0-438327993951}"/>
              </a:ext>
            </a:extLst>
          </p:cNvPr>
          <p:cNvSpPr>
            <a:spLocks noGrp="1"/>
          </p:cNvSpPr>
          <p:nvPr>
            <p:ph type="body" sz="quarter" idx="11"/>
          </p:nvPr>
        </p:nvSpPr>
        <p:spPr/>
        <p:txBody>
          <a:bodyPr/>
          <a:lstStyle/>
          <a:p>
            <a:r>
              <a:rPr lang="en-US" b="1" dirty="0"/>
              <a:t>We added:</a:t>
            </a:r>
          </a:p>
          <a:p>
            <a:pPr marL="342900" indent="-342900">
              <a:buFontTx/>
              <a:buChar char="-"/>
            </a:pPr>
            <a:r>
              <a:rPr lang="en-US" dirty="0"/>
              <a:t>Environment variable to toggle calls to users</a:t>
            </a:r>
          </a:p>
          <a:p>
            <a:r>
              <a:rPr lang="en-US" b="1" dirty="0"/>
              <a:t>We changed:</a:t>
            </a:r>
          </a:p>
          <a:p>
            <a:pPr marL="342900" indent="-342900">
              <a:buFontTx/>
              <a:buChar char="-"/>
            </a:pPr>
            <a:r>
              <a:rPr lang="en-US" dirty="0" err="1"/>
              <a:t>VCAP_Services</a:t>
            </a:r>
            <a:r>
              <a:rPr lang="en-US" dirty="0"/>
              <a:t> -&gt; application-k8s.yml</a:t>
            </a:r>
          </a:p>
          <a:p>
            <a:endParaRPr lang="en-US" dirty="0"/>
          </a:p>
        </p:txBody>
      </p:sp>
      <p:sp>
        <p:nvSpPr>
          <p:cNvPr id="3" name="Title 2">
            <a:extLst>
              <a:ext uri="{FF2B5EF4-FFF2-40B4-BE49-F238E27FC236}">
                <a16:creationId xmlns:a16="http://schemas.microsoft.com/office/drawing/2014/main" id="{4EA86FC7-DE57-493C-B00F-74A21C4A29EF}"/>
              </a:ext>
            </a:extLst>
          </p:cNvPr>
          <p:cNvSpPr>
            <a:spLocks noGrp="1"/>
          </p:cNvSpPr>
          <p:nvPr>
            <p:ph type="title"/>
          </p:nvPr>
        </p:nvSpPr>
        <p:spPr/>
        <p:txBody>
          <a:bodyPr/>
          <a:lstStyle/>
          <a:p>
            <a:r>
              <a:rPr lang="en-US" dirty="0"/>
              <a:t>Code Changes to Ads application</a:t>
            </a:r>
          </a:p>
        </p:txBody>
      </p:sp>
    </p:spTree>
    <p:extLst>
      <p:ext uri="{BB962C8B-B14F-4D97-AF65-F5344CB8AC3E}">
        <p14:creationId xmlns:p14="http://schemas.microsoft.com/office/powerpoint/2010/main" val="27238213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27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7814492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603942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255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219693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4232258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1275291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lstStyle/>
          <a:p>
            <a:pPr lvl="1"/>
            <a:r>
              <a:rPr lang="en-US" sz="1600" dirty="0"/>
              <a:t>Ensure your Application is </a:t>
            </a:r>
            <a:r>
              <a:rPr lang="en-US" sz="1600" dirty="0">
                <a:solidFill>
                  <a:srgbClr val="FFC000"/>
                </a:solidFill>
              </a:rPr>
              <a:t>parameterizable/ ready for external configuration</a:t>
            </a:r>
            <a:r>
              <a:rPr lang="en-US" sz="1600" dirty="0"/>
              <a:t> (In general/ K8s specific)</a:t>
            </a:r>
          </a:p>
          <a:p>
            <a:pPr lvl="1"/>
            <a:endParaRPr lang="en-US" sz="1600" dirty="0"/>
          </a:p>
          <a:p>
            <a:pPr lvl="1"/>
            <a:r>
              <a:rPr lang="en-US" sz="1600" dirty="0"/>
              <a:t>Create a </a:t>
            </a:r>
            <a:r>
              <a:rPr lang="en-US" sz="1600" dirty="0">
                <a:solidFill>
                  <a:srgbClr val="FFC000"/>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rgbClr val="FFC000"/>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rgbClr val="FFC000"/>
                </a:solidFill>
              </a:rPr>
              <a:t>Stateless vs. </a:t>
            </a:r>
            <a:r>
              <a:rPr lang="en-US" sz="1600" dirty="0" err="1">
                <a:solidFill>
                  <a:srgbClr val="FFC000"/>
                </a:solidFill>
              </a:rPr>
              <a:t>Statefull</a:t>
            </a:r>
            <a:r>
              <a:rPr lang="en-US" sz="1600" dirty="0"/>
              <a:t> and </a:t>
            </a:r>
            <a:r>
              <a:rPr lang="en-US" sz="1600" dirty="0">
                <a:solidFill>
                  <a:srgbClr val="FFC000"/>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rgbClr val="FFC000"/>
                </a:solidFill>
              </a:rPr>
              <a:t>exposing your Application internal &amp; external/Internet</a:t>
            </a:r>
            <a:r>
              <a:rPr lang="en-US" sz="1600" dirty="0"/>
              <a:t> and </a:t>
            </a:r>
            <a:r>
              <a:rPr lang="en-US" sz="1600" dirty="0">
                <a:solidFill>
                  <a:srgbClr val="FFC000"/>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25460365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sp>
        <p:nvSpPr>
          <p:cNvPr id="55" name="Shape 374">
            <a:extLst>
              <a:ext uri="{FF2B5EF4-FFF2-40B4-BE49-F238E27FC236}">
                <a16:creationId xmlns:a16="http://schemas.microsoft.com/office/drawing/2014/main" id="{11076FDE-A91D-49E5-8CFC-18303F4197CB}"/>
              </a:ext>
            </a:extLst>
          </p:cNvPr>
          <p:cNvSpPr/>
          <p:nvPr/>
        </p:nvSpPr>
        <p:spPr>
          <a:xfrm>
            <a:off x="4475983" y="3218616"/>
            <a:ext cx="6969300" cy="2644200"/>
          </a:xfrm>
          <a:prstGeom prst="roundRect">
            <a:avLst>
              <a:gd name="adj" fmla="val 7982"/>
            </a:avLst>
          </a:prstGeom>
          <a:no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56" name="Shape 375">
            <a:extLst>
              <a:ext uri="{FF2B5EF4-FFF2-40B4-BE49-F238E27FC236}">
                <a16:creationId xmlns:a16="http://schemas.microsoft.com/office/drawing/2014/main" id="{22B286A6-640A-49FE-815F-04E423785D3D}"/>
              </a:ext>
            </a:extLst>
          </p:cNvPr>
          <p:cNvCxnSpPr>
            <a:stCxn id="73" idx="3"/>
            <a:endCxn id="72" idx="1"/>
          </p:cNvCxnSpPr>
          <p:nvPr/>
        </p:nvCxnSpPr>
        <p:spPr>
          <a:xfrm>
            <a:off x="5421636" y="4540407"/>
            <a:ext cx="465900" cy="600"/>
          </a:xfrm>
          <a:prstGeom prst="bentConnector3">
            <a:avLst>
              <a:gd name="adj1" fmla="val 49995"/>
            </a:avLst>
          </a:prstGeom>
          <a:noFill/>
          <a:ln w="28575" cap="flat" cmpd="sng">
            <a:solidFill>
              <a:schemeClr val="dk2"/>
            </a:solidFill>
            <a:prstDash val="solid"/>
            <a:round/>
            <a:headEnd type="none" w="med" len="med"/>
            <a:tailEnd type="triangle" w="med" len="med"/>
          </a:ln>
        </p:spPr>
      </p:cxnSp>
      <p:cxnSp>
        <p:nvCxnSpPr>
          <p:cNvPr id="57" name="Shape 378">
            <a:extLst>
              <a:ext uri="{FF2B5EF4-FFF2-40B4-BE49-F238E27FC236}">
                <a16:creationId xmlns:a16="http://schemas.microsoft.com/office/drawing/2014/main" id="{88D4F1E7-2894-48ED-9746-DD6F17A278B6}"/>
              </a:ext>
            </a:extLst>
          </p:cNvPr>
          <p:cNvCxnSpPr>
            <a:endCxn id="69" idx="1"/>
          </p:cNvCxnSpPr>
          <p:nvPr/>
        </p:nvCxnSpPr>
        <p:spPr>
          <a:xfrm rot="-5400000">
            <a:off x="6423553" y="3901882"/>
            <a:ext cx="723300" cy="554100"/>
          </a:xfrm>
          <a:prstGeom prst="bentConnector2">
            <a:avLst/>
          </a:prstGeom>
          <a:noFill/>
          <a:ln w="28575" cap="flat" cmpd="sng">
            <a:solidFill>
              <a:schemeClr val="dk2"/>
            </a:solidFill>
            <a:prstDash val="solid"/>
            <a:round/>
            <a:headEnd type="none" w="med" len="med"/>
            <a:tailEnd type="triangle" w="med" len="med"/>
          </a:ln>
        </p:spPr>
      </p:cxnSp>
      <p:cxnSp>
        <p:nvCxnSpPr>
          <p:cNvPr id="58" name="Shape 381">
            <a:extLst>
              <a:ext uri="{FF2B5EF4-FFF2-40B4-BE49-F238E27FC236}">
                <a16:creationId xmlns:a16="http://schemas.microsoft.com/office/drawing/2014/main" id="{2A7E6D42-1834-4491-AFA2-3245573FDA66}"/>
              </a:ext>
            </a:extLst>
          </p:cNvPr>
          <p:cNvCxnSpPr>
            <a:endCxn id="71" idx="1"/>
          </p:cNvCxnSpPr>
          <p:nvPr/>
        </p:nvCxnSpPr>
        <p:spPr>
          <a:xfrm rot="-5400000" flipH="1">
            <a:off x="6442903" y="4606082"/>
            <a:ext cx="722700" cy="592200"/>
          </a:xfrm>
          <a:prstGeom prst="bentConnector2">
            <a:avLst/>
          </a:prstGeom>
          <a:noFill/>
          <a:ln w="28575" cap="flat" cmpd="sng">
            <a:solidFill>
              <a:schemeClr val="dk2"/>
            </a:solidFill>
            <a:prstDash val="solid"/>
            <a:round/>
            <a:headEnd type="none" w="med" len="med"/>
            <a:tailEnd type="triangle" w="med" len="med"/>
          </a:ln>
        </p:spPr>
      </p:cxnSp>
      <p:cxnSp>
        <p:nvCxnSpPr>
          <p:cNvPr id="59" name="Shape 383">
            <a:extLst>
              <a:ext uri="{FF2B5EF4-FFF2-40B4-BE49-F238E27FC236}">
                <a16:creationId xmlns:a16="http://schemas.microsoft.com/office/drawing/2014/main" id="{20D308F8-66FE-4229-B0E4-BADB752B765D}"/>
              </a:ext>
            </a:extLst>
          </p:cNvPr>
          <p:cNvCxnSpPr>
            <a:endCxn id="70" idx="1"/>
          </p:cNvCxnSpPr>
          <p:nvPr/>
        </p:nvCxnSpPr>
        <p:spPr>
          <a:xfrm>
            <a:off x="6508153" y="4539807"/>
            <a:ext cx="554100" cy="600"/>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61" name="Shape 385">
            <a:extLst>
              <a:ext uri="{FF2B5EF4-FFF2-40B4-BE49-F238E27FC236}">
                <a16:creationId xmlns:a16="http://schemas.microsoft.com/office/drawing/2014/main" id="{C06377A8-2BEE-4FD3-9DF6-7ACEAF14975B}"/>
              </a:ext>
            </a:extLst>
          </p:cNvPr>
          <p:cNvCxnSpPr>
            <a:stCxn id="69" idx="3"/>
          </p:cNvCxnSpPr>
          <p:nvPr/>
        </p:nvCxnSpPr>
        <p:spPr>
          <a:xfrm>
            <a:off x="7676884" y="3817282"/>
            <a:ext cx="657300" cy="726900"/>
          </a:xfrm>
          <a:prstGeom prst="bentConnector2">
            <a:avLst/>
          </a:prstGeom>
          <a:noFill/>
          <a:ln w="28575" cap="flat" cmpd="sng">
            <a:solidFill>
              <a:srgbClr val="999999"/>
            </a:solidFill>
            <a:prstDash val="dash"/>
            <a:round/>
            <a:headEnd type="triangle" w="med" len="med"/>
            <a:tailEnd type="none" w="med" len="med"/>
          </a:ln>
        </p:spPr>
      </p:cxnSp>
      <p:cxnSp>
        <p:nvCxnSpPr>
          <p:cNvPr id="62" name="Shape 386">
            <a:extLst>
              <a:ext uri="{FF2B5EF4-FFF2-40B4-BE49-F238E27FC236}">
                <a16:creationId xmlns:a16="http://schemas.microsoft.com/office/drawing/2014/main" id="{95060B19-7A66-403C-8D19-DB3D56C5D2A9}"/>
              </a:ext>
            </a:extLst>
          </p:cNvPr>
          <p:cNvCxnSpPr>
            <a:stCxn id="71" idx="3"/>
          </p:cNvCxnSpPr>
          <p:nvPr/>
        </p:nvCxnSpPr>
        <p:spPr>
          <a:xfrm rot="10800000" flipH="1">
            <a:off x="7714984" y="4552232"/>
            <a:ext cx="611400" cy="711300"/>
          </a:xfrm>
          <a:prstGeom prst="bentConnector2">
            <a:avLst/>
          </a:prstGeom>
          <a:noFill/>
          <a:ln w="28575" cap="flat" cmpd="sng">
            <a:solidFill>
              <a:srgbClr val="999999"/>
            </a:solidFill>
            <a:prstDash val="dash"/>
            <a:round/>
            <a:headEnd type="triangle" w="med" len="med"/>
            <a:tailEnd type="none" w="med" len="med"/>
          </a:ln>
        </p:spPr>
      </p:cxnSp>
      <p:cxnSp>
        <p:nvCxnSpPr>
          <p:cNvPr id="63" name="Shape 387">
            <a:extLst>
              <a:ext uri="{FF2B5EF4-FFF2-40B4-BE49-F238E27FC236}">
                <a16:creationId xmlns:a16="http://schemas.microsoft.com/office/drawing/2014/main" id="{18D204B6-F76A-4F8A-A6F9-EF73AFA8A029}"/>
              </a:ext>
            </a:extLst>
          </p:cNvPr>
          <p:cNvCxnSpPr/>
          <p:nvPr/>
        </p:nvCxnSpPr>
        <p:spPr>
          <a:xfrm rot="10800000" flipH="1">
            <a:off x="7556566" y="4536495"/>
            <a:ext cx="769800" cy="3600"/>
          </a:xfrm>
          <a:prstGeom prst="bentConnector3">
            <a:avLst>
              <a:gd name="adj1" fmla="val 50000"/>
            </a:avLst>
          </a:prstGeom>
          <a:noFill/>
          <a:ln w="28575" cap="flat" cmpd="sng">
            <a:solidFill>
              <a:srgbClr val="999999"/>
            </a:solidFill>
            <a:prstDash val="dash"/>
            <a:round/>
            <a:headEnd type="triangle" w="med" len="med"/>
            <a:tailEnd type="none" w="med" len="med"/>
          </a:ln>
        </p:spPr>
      </p:cxnSp>
      <p:cxnSp>
        <p:nvCxnSpPr>
          <p:cNvPr id="64" name="Shape 388">
            <a:extLst>
              <a:ext uri="{FF2B5EF4-FFF2-40B4-BE49-F238E27FC236}">
                <a16:creationId xmlns:a16="http://schemas.microsoft.com/office/drawing/2014/main" id="{E858D54F-18F0-41EF-853B-6C48A3B346D9}"/>
              </a:ext>
            </a:extLst>
          </p:cNvPr>
          <p:cNvCxnSpPr>
            <a:stCxn id="75" idx="1"/>
            <a:endCxn id="74" idx="3"/>
          </p:cNvCxnSpPr>
          <p:nvPr/>
        </p:nvCxnSpPr>
        <p:spPr>
          <a:xfrm flipH="1">
            <a:off x="9004016" y="4540404"/>
            <a:ext cx="313500" cy="600"/>
          </a:xfrm>
          <a:prstGeom prst="bentConnector3">
            <a:avLst>
              <a:gd name="adj1" fmla="val 50011"/>
            </a:avLst>
          </a:prstGeom>
          <a:noFill/>
          <a:ln w="28575" cap="flat" cmpd="sng">
            <a:solidFill>
              <a:srgbClr val="999999"/>
            </a:solidFill>
            <a:prstDash val="dash"/>
            <a:round/>
            <a:headEnd type="none" w="med" len="med"/>
            <a:tailEnd type="triangle" w="med" len="med"/>
          </a:ln>
        </p:spPr>
      </p:cxn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4946458" y="3005421"/>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062253" y="351836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062253" y="4241491"/>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7100353" y="4964616"/>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5887486" y="4242104"/>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4807006" y="424149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389316" y="4241491"/>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9317516" y="4248691"/>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9170781" y="5500296"/>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9819870" y="5500296"/>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10468960" y="5500296"/>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dirty="0">
                <a:solidFill>
                  <a:srgbClr val="E35500"/>
                </a:solidFill>
                <a:ea typeface="Arial Unicode MS" pitchFamily="34" charset="-128"/>
                <a:cs typeface="Arial Unicode MS" pitchFamily="34" charset="-128"/>
              </a:rPr>
              <a:t>, … ???????</a:t>
            </a: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ppt_x"/>
                                          </p:val>
                                        </p:tav>
                                        <p:tav tm="100000">
                                          <p:val>
                                            <p:strVal val="#ppt_x"/>
                                          </p:val>
                                        </p:tav>
                                      </p:tavLst>
                                    </p:anim>
                                    <p:anim calcmode="lin" valueType="num">
                                      <p:cBhvr additive="base">
                                        <p:cTn id="16" dur="500" fill="hold"/>
                                        <p:tgtEl>
                                          <p:spTgt spid="5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ppt_x"/>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additive="base">
                                        <p:cTn id="35" dur="500" fill="hold"/>
                                        <p:tgtEl>
                                          <p:spTgt spid="62"/>
                                        </p:tgtEl>
                                        <p:attrNameLst>
                                          <p:attrName>ppt_x</p:attrName>
                                        </p:attrNameLst>
                                      </p:cBhvr>
                                      <p:tavLst>
                                        <p:tav tm="0">
                                          <p:val>
                                            <p:strVal val="#ppt_x"/>
                                          </p:val>
                                        </p:tav>
                                        <p:tav tm="100000">
                                          <p:val>
                                            <p:strVal val="#ppt_x"/>
                                          </p:val>
                                        </p:tav>
                                      </p:tavLst>
                                    </p:anim>
                                    <p:anim calcmode="lin" valueType="num">
                                      <p:cBhvr additive="base">
                                        <p:cTn id="36" dur="500" fill="hold"/>
                                        <p:tgtEl>
                                          <p:spTgt spid="6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ppt_x"/>
                                          </p:val>
                                        </p:tav>
                                        <p:tav tm="100000">
                                          <p:val>
                                            <p:strVal val="#ppt_x"/>
                                          </p:val>
                                        </p:tav>
                                      </p:tavLst>
                                    </p:anim>
                                    <p:anim calcmode="lin" valueType="num">
                                      <p:cBhvr additive="base">
                                        <p:cTn id="40" dur="500" fill="hold"/>
                                        <p:tgtEl>
                                          <p:spTgt spid="6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ppt_x"/>
                                          </p:val>
                                        </p:tav>
                                        <p:tav tm="100000">
                                          <p:val>
                                            <p:strVal val="#ppt_x"/>
                                          </p:val>
                                        </p:tav>
                                      </p:tavLst>
                                    </p:anim>
                                    <p:anim calcmode="lin" valueType="num">
                                      <p:cBhvr additive="base">
                                        <p:cTn id="44" dur="500" fill="hold"/>
                                        <p:tgtEl>
                                          <p:spTgt spid="6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ppt_x"/>
                                          </p:val>
                                        </p:tav>
                                        <p:tav tm="100000">
                                          <p:val>
                                            <p:strVal val="#ppt_x"/>
                                          </p:val>
                                        </p:tav>
                                      </p:tavLst>
                                    </p:anim>
                                    <p:anim calcmode="lin" valueType="num">
                                      <p:cBhvr additive="base">
                                        <p:cTn id="48" dur="500" fill="hold"/>
                                        <p:tgtEl>
                                          <p:spTgt spid="6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ppt_x"/>
                                          </p:val>
                                        </p:tav>
                                        <p:tav tm="100000">
                                          <p:val>
                                            <p:strVal val="#ppt_x"/>
                                          </p:val>
                                        </p:tav>
                                      </p:tavLst>
                                    </p:anim>
                                    <p:anim calcmode="lin" valueType="num">
                                      <p:cBhvr additive="base">
                                        <p:cTn id="56" dur="500" fill="hold"/>
                                        <p:tgtEl>
                                          <p:spTgt spid="7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500" fill="hold"/>
                                        <p:tgtEl>
                                          <p:spTgt spid="78"/>
                                        </p:tgtEl>
                                        <p:attrNameLst>
                                          <p:attrName>ppt_x</p:attrName>
                                        </p:attrNameLst>
                                      </p:cBhvr>
                                      <p:tavLst>
                                        <p:tav tm="0">
                                          <p:val>
                                            <p:strVal val="#ppt_x"/>
                                          </p:val>
                                        </p:tav>
                                        <p:tav tm="100000">
                                          <p:val>
                                            <p:strVal val="#ppt_x"/>
                                          </p:val>
                                        </p:tav>
                                      </p:tavLst>
                                    </p:anim>
                                    <p:anim calcmode="lin" valueType="num">
                                      <p:cBhvr additive="base">
                                        <p:cTn id="84" dur="500" fill="hold"/>
                                        <p:tgtEl>
                                          <p:spTgt spid="7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additive="base">
                                        <p:cTn id="87" dur="500" fill="hold"/>
                                        <p:tgtEl>
                                          <p:spTgt spid="79"/>
                                        </p:tgtEl>
                                        <p:attrNameLst>
                                          <p:attrName>ppt_x</p:attrName>
                                        </p:attrNameLst>
                                      </p:cBhvr>
                                      <p:tavLst>
                                        <p:tav tm="0">
                                          <p:val>
                                            <p:strVal val="#ppt_x"/>
                                          </p:val>
                                        </p:tav>
                                        <p:tav tm="100000">
                                          <p:val>
                                            <p:strVal val="#ppt_x"/>
                                          </p:val>
                                        </p:tav>
                                      </p:tavLst>
                                    </p:anim>
                                    <p:anim calcmode="lin" valueType="num">
                                      <p:cBhvr additive="base">
                                        <p:cTn id="8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6"/>
                                        </p:tgtEl>
                                        <p:attrNameLst>
                                          <p:attrName>style.visibility</p:attrName>
                                        </p:attrNameLst>
                                      </p:cBhvr>
                                      <p:to>
                                        <p:strVal val="visible"/>
                                      </p:to>
                                    </p:set>
                                    <p:anim calcmode="lin" valueType="num">
                                      <p:cBhvr additive="base">
                                        <p:cTn id="93" dur="500" fill="hold"/>
                                        <p:tgtEl>
                                          <p:spTgt spid="1026"/>
                                        </p:tgtEl>
                                        <p:attrNameLst>
                                          <p:attrName>ppt_x</p:attrName>
                                        </p:attrNameLst>
                                      </p:cBhvr>
                                      <p:tavLst>
                                        <p:tav tm="0">
                                          <p:val>
                                            <p:strVal val="#ppt_x"/>
                                          </p:val>
                                        </p:tav>
                                        <p:tav tm="100000">
                                          <p:val>
                                            <p:strVal val="#ppt_x"/>
                                          </p:val>
                                        </p:tav>
                                      </p:tavLst>
                                    </p:anim>
                                    <p:anim calcmode="lin" valueType="num">
                                      <p:cBhvr additive="base">
                                        <p:cTn id="9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1571</TotalTime>
  <Words>5480</Words>
  <Application>Microsoft Office PowerPoint</Application>
  <PresentationFormat>Custom</PresentationFormat>
  <Paragraphs>1713</Paragraphs>
  <Slides>111</Slides>
  <Notes>95</Notes>
  <HiddenSlides>37</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111</vt:i4>
      </vt:variant>
    </vt:vector>
  </HeadingPairs>
  <TitlesOfParts>
    <vt:vector size="124" baseType="lpstr">
      <vt:lpstr>MS PGothic</vt:lpstr>
      <vt:lpstr>-apple-system</vt:lpstr>
      <vt:lpstr>Arial</vt:lpstr>
      <vt:lpstr>Arial Unicode MS</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Cloud Curriculum: Docker &amp; K8s Fundamentals training</vt:lpstr>
      <vt:lpstr>Goal of Day 4</vt:lpstr>
      <vt:lpstr>Changes from CF Bulletinboard RefApp to K8s Day4 Bulletinboard</vt:lpstr>
      <vt:lpstr>Changes from CF Bulletinboard RefApp to K8s Day4 Bulletinboard</vt:lpstr>
      <vt:lpstr>Code Changes to Ads application</vt:lpstr>
      <vt:lpstr>Application in K8s: Steps to be taken</vt:lpstr>
      <vt:lpstr>Cloud Curriculum, Reference/ Sample Microservice: bulletinboard</vt:lpstr>
      <vt:lpstr>How to bring bulletinboard into K8s ?</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Bulletinboard in K8s: Exercise “Network policies &amp; TLS for Ads app”</vt:lpstr>
      <vt:lpstr>More on Network Policies</vt:lpstr>
      <vt:lpstr>Network Policy for Ads:DB</vt:lpstr>
      <vt:lpstr>Network Policies for Ads:App</vt:lpstr>
      <vt:lpstr>Exercise 3: Network policies &amp; TLS</vt:lpstr>
      <vt:lpstr>Configmaps, Files and Mountpoints</vt:lpstr>
      <vt:lpstr>Exercise 3: Network policies &amp; TLS</vt:lpstr>
      <vt:lpstr>Bulletinboard in K8s: Exercise “Users App + DB with helm”</vt:lpstr>
      <vt:lpstr>Bulletinboard in K8s: The user helm chart I</vt:lpstr>
      <vt:lpstr>Bulletinboard in K8s: The user helm chart II</vt:lpstr>
      <vt:lpstr>Exercise 4: bulletinboard-user helm chart</vt:lpstr>
      <vt:lpstr>Bulletinboard in K8s: Exercise “Helm chart for Ads App &amp; Ads DB”</vt:lpstr>
      <vt:lpstr>Overview</vt:lpstr>
      <vt:lpstr>More on helm: Go template Engine</vt:lpstr>
      <vt:lpstr>Helm templates: scopes</vt:lpstr>
      <vt:lpstr>Helm templates: variables</vt:lpstr>
      <vt:lpstr>Helm templates: pipes</vt:lpstr>
      <vt:lpstr>Application in K8s: Steps to be taken</vt:lpstr>
      <vt:lpstr>Bulletinboard in K8s:</vt:lpstr>
      <vt:lpstr>Bulletinboard in K8s:</vt:lpstr>
      <vt:lpstr>Appendix</vt:lpstr>
      <vt:lpstr>What YOU will do in exercise #0x</vt:lpstr>
      <vt:lpstr>Demo</vt:lpstr>
      <vt:lpstr>Bulletinboard in K8s: ads app</vt:lpstr>
      <vt:lpstr>Bulletinboard in K8s: ads app</vt:lpstr>
      <vt:lpstr>Bulletinboard in K8s: Dependencies across entities – Ads app</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Helm chart for Ads App &amp; Ads DB</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875</cp:revision>
  <cp:lastPrinted>2018-08-17T13:55:56Z</cp:lastPrinted>
  <dcterms:created xsi:type="dcterms:W3CDTF">2015-10-14T11:21:43Z</dcterms:created>
  <dcterms:modified xsi:type="dcterms:W3CDTF">2018-10-18T08:57:26Z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