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0" r:id="rId3"/>
    <p:sldId id="453" r:id="rId4"/>
    <p:sldId id="441" r:id="rId5"/>
    <p:sldId id="444" r:id="rId6"/>
    <p:sldId id="445" r:id="rId7"/>
    <p:sldId id="442" r:id="rId8"/>
    <p:sldId id="446" r:id="rId9"/>
    <p:sldId id="450" r:id="rId10"/>
    <p:sldId id="449" r:id="rId11"/>
    <p:sldId id="452" r:id="rId12"/>
    <p:sldId id="447" r:id="rId13"/>
    <p:sldId id="448" r:id="rId14"/>
    <p:sldId id="451"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4908" autoAdjust="0"/>
  </p:normalViewPr>
  <p:slideViewPr>
    <p:cSldViewPr snapToGrid="0" showGuides="1">
      <p:cViewPr varScale="1">
        <p:scale>
          <a:sx n="97" d="100"/>
          <a:sy n="97" d="100"/>
        </p:scale>
        <p:origin x="149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301385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orchestrates your workloads &amp; applications – also several of them in parallel.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088780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demo is based on the “sock shop” e-commerce platform developed by </a:t>
            </a:r>
            <a:r>
              <a:rPr lang="en-US" dirty="0" err="1"/>
              <a:t>weaveworks</a:t>
            </a:r>
            <a:r>
              <a:rPr lang="en-US" dirty="0"/>
              <a:t>. This is a full-blown demo application, including content – however you have to wait ~2min until the content is fully loaded. To demo, create a “sock-shop” namespace and use the sock-</a:t>
            </a:r>
            <a:r>
              <a:rPr lang="en-US" dirty="0" err="1"/>
              <a:t>shop.yaml</a:t>
            </a:r>
            <a:r>
              <a:rPr lang="en-US" dirty="0"/>
              <a:t> from the </a:t>
            </a:r>
            <a:r>
              <a:rPr lang="en-US" dirty="0" err="1"/>
              <a:t>kubernetes</a:t>
            </a:r>
            <a:r>
              <a:rPr lang="en-US" dirty="0"/>
              <a:t>/solutions folder to deploy all components. </a:t>
            </a:r>
          </a:p>
          <a:p>
            <a:r>
              <a:rPr lang="en-US" dirty="0"/>
              <a:t>The design of the sock-shop is based a micro-services architecture and was containerized appropriately. See https://github.com/microservices-demo/microservices-demo/blob/master/internal-docs/design.md for </a:t>
            </a:r>
            <a:r>
              <a:rPr lang="en-US"/>
              <a:t>further details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246815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67728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146731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SAP’s solution to </a:t>
            </a:r>
            <a:r>
              <a:rPr lang="en-US"/>
              <a:t>managed Kubernetes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294899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hype started in 2013</a:t>
            </a:r>
          </a:p>
          <a:p>
            <a:r>
              <a:rPr lang="en-US" dirty="0"/>
              <a:t>Even more abstraction with “</a:t>
            </a:r>
            <a:r>
              <a:rPr lang="en-US" dirty="0" err="1"/>
              <a:t>serverless</a:t>
            </a:r>
            <a:r>
              <a:rPr lang="en-US" dirty="0"/>
              <a:t>” </a:t>
            </a:r>
          </a:p>
          <a:p>
            <a:r>
              <a:rPr lang="en-US" dirty="0"/>
              <a:t>However – does it really make sense? Probably not always…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708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talking about Docker &amp; Kubernetes now?</a:t>
            </a:r>
          </a:p>
          <a:p>
            <a:r>
              <a:rPr lang="en-US" dirty="0"/>
              <a:t>Watch out for “</a:t>
            </a:r>
            <a:r>
              <a:rPr lang="en-US" dirty="0" err="1"/>
              <a:t>serverless</a:t>
            </a:r>
            <a:r>
              <a:rPr lang="en-US" dirty="0"/>
              <a:t>” to become more and </a:t>
            </a:r>
            <a:r>
              <a:rPr lang="en-US"/>
              <a:t>more important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95130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introduced micro services, every outage is like a murder mystery”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79169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tackle databases?</a:t>
            </a:r>
          </a:p>
          <a:p>
            <a:r>
              <a:rPr lang="en-US" dirty="0"/>
              <a:t>1 service =&gt; 1 database?</a:t>
            </a:r>
          </a:p>
          <a:p>
            <a:r>
              <a:rPr lang="en-US" dirty="0"/>
              <a:t>Containerize databases?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44518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86536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isolation like in an aquarium is not ideal. Talking from </a:t>
            </a:r>
            <a:r>
              <a:rPr lang="en-US" dirty="0" err="1"/>
              <a:t>docker</a:t>
            </a:r>
            <a:r>
              <a:rPr lang="en-US" dirty="0"/>
              <a:t> host to </a:t>
            </a:r>
            <a:r>
              <a:rPr lang="en-US" dirty="0" err="1"/>
              <a:t>docker</a:t>
            </a:r>
            <a:r>
              <a:rPr lang="en-US" dirty="0"/>
              <a:t> host is complex due to port mappings.</a:t>
            </a:r>
          </a:p>
          <a:p>
            <a:r>
              <a:rPr lang="en-US" dirty="0"/>
              <a:t>However deploying your apps to the wide sea of Kubernetes, doesn’t solve this fully.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53081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18542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takes a “construction plan” and instantiates it as often as you want – as long as you have enough resources</a:t>
            </a:r>
          </a:p>
          <a:p>
            <a:r>
              <a:rPr lang="en-US" dirty="0"/>
              <a:t>What you describe, is what you get.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669141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ubernetes/community/blob/master/communication.md"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groups.google.com/forum/#!forum/kubernetes-users" TargetMode="External"/><Relationship Id="rId5" Type="http://schemas.openxmlformats.org/officeDocument/2006/relationships/hyperlink" Target="https://github.com/kubernetes"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benbjohnson/status/746049032699600897"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twitter.com/9600"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blog.gardeviance.org/2012/07/adoption-cycles.html" TargetMode="External"/><Relationship Id="rId5" Type="http://schemas.openxmlformats.org/officeDocument/2006/relationships/hyperlink" Target="http://creativecommons.org/licenses/by-sa/3.0/" TargetMode="External"/><Relationship Id="rId4" Type="http://schemas.openxmlformats.org/officeDocument/2006/relationships/hyperlink" Target="https://twitter.com/swardle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twitter.com/simonbrown/status/84733910487438131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twitter.com/mathiasverraes/status/71116893579890278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DEVOPS_BORAT/status/41587168870797312"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Orchestration</a:t>
            </a:r>
          </a:p>
        </p:txBody>
      </p:sp>
      <p:pic>
        <p:nvPicPr>
          <p:cNvPr id="3074"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E944-42BF-41EE-84F7-320F8E39B576}"/>
              </a:ext>
            </a:extLst>
          </p:cNvPr>
          <p:cNvSpPr>
            <a:spLocks noGrp="1"/>
          </p:cNvSpPr>
          <p:nvPr>
            <p:ph type="title"/>
          </p:nvPr>
        </p:nvSpPr>
        <p:spPr/>
        <p:txBody>
          <a:bodyPr/>
          <a:lstStyle/>
          <a:p>
            <a:r>
              <a:rPr lang="en-US" dirty="0"/>
              <a:t>Getting started: let‘s buy some socks</a:t>
            </a:r>
          </a:p>
        </p:txBody>
      </p:sp>
      <p:pic>
        <p:nvPicPr>
          <p:cNvPr id="4" name="Picture 3">
            <a:extLst>
              <a:ext uri="{FF2B5EF4-FFF2-40B4-BE49-F238E27FC236}">
                <a16:creationId xmlns:a16="http://schemas.microsoft.com/office/drawing/2014/main" id="{E7DDE766-5BAC-492B-B460-5D63FF7BC52C}"/>
              </a:ext>
            </a:extLst>
          </p:cNvPr>
          <p:cNvPicPr>
            <a:picLocks noChangeAspect="1"/>
          </p:cNvPicPr>
          <p:nvPr/>
        </p:nvPicPr>
        <p:blipFill>
          <a:blip r:embed="rId3"/>
          <a:stretch>
            <a:fillRect/>
          </a:stretch>
        </p:blipFill>
        <p:spPr>
          <a:xfrm>
            <a:off x="2418723" y="1048775"/>
            <a:ext cx="7357031" cy="5257542"/>
          </a:xfrm>
          <a:prstGeom prst="rect">
            <a:avLst/>
          </a:prstGeom>
        </p:spPr>
      </p:pic>
      <p:pic>
        <p:nvPicPr>
          <p:cNvPr id="5" name="Picture 4">
            <a:extLst>
              <a:ext uri="{FF2B5EF4-FFF2-40B4-BE49-F238E27FC236}">
                <a16:creationId xmlns:a16="http://schemas.microsoft.com/office/drawing/2014/main" id="{9377D6B2-0289-4B8C-A793-F902D649DEBB}"/>
              </a:ext>
            </a:extLst>
          </p:cNvPr>
          <p:cNvPicPr>
            <a:picLocks noChangeAspect="1"/>
          </p:cNvPicPr>
          <p:nvPr/>
        </p:nvPicPr>
        <p:blipFill>
          <a:blip r:embed="rId4"/>
          <a:stretch>
            <a:fillRect/>
          </a:stretch>
        </p:blipFill>
        <p:spPr>
          <a:xfrm>
            <a:off x="1841832" y="1346622"/>
            <a:ext cx="8510813" cy="4630315"/>
          </a:xfrm>
          <a:prstGeom prst="rect">
            <a:avLst/>
          </a:prstGeom>
          <a:effectLst>
            <a:softEdge rad="635000"/>
          </a:effectLst>
        </p:spPr>
      </p:pic>
    </p:spTree>
    <p:extLst>
      <p:ext uri="{BB962C8B-B14F-4D97-AF65-F5344CB8AC3E}">
        <p14:creationId xmlns:p14="http://schemas.microsoft.com/office/powerpoint/2010/main" val="26452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(CNCF)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3"/>
              </a:rPr>
              <a:t>https://kubernetes.io/docs/home/</a:t>
            </a:r>
            <a:r>
              <a:rPr lang="en-US" sz="1800" kern="0" dirty="0">
                <a:ea typeface="Arial Unicode MS" pitchFamily="34" charset="-128"/>
                <a:cs typeface="Arial Unicode MS" pitchFamily="34" charset="-128"/>
              </a:rPr>
              <a:t> - concepts, tasks, API reference</a:t>
            </a:r>
          </a:p>
        </p:txBody>
      </p:sp>
    </p:spTree>
    <p:extLst>
      <p:ext uri="{BB962C8B-B14F-4D97-AF65-F5344CB8AC3E}">
        <p14:creationId xmlns:p14="http://schemas.microsoft.com/office/powerpoint/2010/main" val="326322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always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3"/>
              </a:rPr>
              <a:t>https://github.com/kubernetes/community/blob/master/communication.md</a:t>
            </a:r>
            <a:r>
              <a:rPr lang="en-US" dirty="0"/>
              <a:t> </a:t>
            </a:r>
          </a:p>
        </p:txBody>
      </p:sp>
      <p:pic>
        <p:nvPicPr>
          <p:cNvPr id="4" name="Picture 3"/>
          <p:cNvPicPr>
            <a:picLocks noChangeAspect="1"/>
          </p:cNvPicPr>
          <p:nvPr/>
        </p:nvPicPr>
        <p:blipFill>
          <a:blip r:embed="rId4"/>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5"/>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6"/>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1" y="2278339"/>
            <a:ext cx="2528252" cy="132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028" y="1035919"/>
            <a:ext cx="6667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515" y="4553903"/>
            <a:ext cx="26574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668" y="386550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08" y="688666"/>
            <a:ext cx="2787332" cy="278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3924"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3"/>
              </a:rPr>
              <a:t>https://twitter.com/benbjohnson/status/746049032699600897</a:t>
            </a:r>
            <a:r>
              <a:rPr lang="en-US" sz="1600" dirty="0"/>
              <a:t> </a:t>
            </a:r>
          </a:p>
        </p:txBody>
      </p:sp>
      <p:pic>
        <p:nvPicPr>
          <p:cNvPr id="8" name="Picture 7"/>
          <p:cNvPicPr>
            <a:picLocks noChangeAspect="1"/>
          </p:cNvPicPr>
          <p:nvPr/>
        </p:nvPicPr>
        <p:blipFill>
          <a:blip r:embed="rId4"/>
          <a:stretch>
            <a:fillRect/>
          </a:stretch>
        </p:blipFill>
        <p:spPr>
          <a:xfrm>
            <a:off x="265392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2A15-55BF-4A31-BC15-2DE4770B9DE6}"/>
              </a:ext>
            </a:extLst>
          </p:cNvPr>
          <p:cNvSpPr>
            <a:spLocks noGrp="1"/>
          </p:cNvSpPr>
          <p:nvPr>
            <p:ph type="title"/>
          </p:nvPr>
        </p:nvSpPr>
        <p:spPr/>
        <p:txBody>
          <a:bodyPr/>
          <a:lstStyle/>
          <a:p>
            <a:r>
              <a:rPr lang="en-US" dirty="0"/>
              <a:t>The enterprise IT adoption cycle</a:t>
            </a:r>
          </a:p>
        </p:txBody>
      </p:sp>
      <p:pic>
        <p:nvPicPr>
          <p:cNvPr id="1026" name="Picture 2" descr="@swardley's Enterprise IT Adoption Cycle">
            <a:extLst>
              <a:ext uri="{FF2B5EF4-FFF2-40B4-BE49-F238E27FC236}">
                <a16:creationId xmlns:a16="http://schemas.microsoft.com/office/drawing/2014/main" id="{0545D1FE-52C9-40E4-800C-5F7879713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129" y="1074558"/>
            <a:ext cx="7242175" cy="49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945367C-4F21-482D-96C3-B794B27BB28A}"/>
              </a:ext>
            </a:extLst>
          </p:cNvPr>
          <p:cNvSpPr/>
          <p:nvPr/>
        </p:nvSpPr>
        <p:spPr>
          <a:xfrm>
            <a:off x="916433" y="6132900"/>
            <a:ext cx="10361612" cy="307777"/>
          </a:xfrm>
          <a:prstGeom prst="rect">
            <a:avLst/>
          </a:prstGeom>
        </p:spPr>
        <p:txBody>
          <a:bodyPr wrap="square">
            <a:spAutoFit/>
          </a:bodyPr>
          <a:lstStyle/>
          <a:p>
            <a:r>
              <a:rPr lang="en-US" sz="1400" dirty="0">
                <a:solidFill>
                  <a:srgbClr val="AAAAAA"/>
                </a:solidFill>
                <a:latin typeface="Helvetica Neue"/>
              </a:rPr>
              <a:t>Adoption cycle graphic © 2012 </a:t>
            </a:r>
            <a:r>
              <a:rPr lang="en-US" sz="1400" dirty="0">
                <a:solidFill>
                  <a:srgbClr val="AAAAAA"/>
                </a:solidFill>
                <a:latin typeface="Helvetica Neue"/>
                <a:hlinkClick r:id="rId4" tooltip="Simon Wardley"/>
              </a:rPr>
              <a:t>Simon </a:t>
            </a:r>
            <a:r>
              <a:rPr lang="en-US" sz="1400" dirty="0" err="1">
                <a:solidFill>
                  <a:srgbClr val="AAAAAA"/>
                </a:solidFill>
                <a:latin typeface="Helvetica Neue"/>
                <a:hlinkClick r:id="rId4" tooltip="Simon Wardley"/>
              </a:rPr>
              <a:t>Wardley</a:t>
            </a:r>
            <a:r>
              <a:rPr lang="en-US" sz="1400" dirty="0">
                <a:solidFill>
                  <a:srgbClr val="AAAAAA"/>
                </a:solidFill>
                <a:latin typeface="Helvetica Neue"/>
              </a:rPr>
              <a:t> and </a:t>
            </a:r>
            <a:r>
              <a:rPr lang="en-US" sz="1400" dirty="0">
                <a:solidFill>
                  <a:srgbClr val="AAAAAA"/>
                </a:solidFill>
                <a:latin typeface="Helvetica Neue"/>
                <a:hlinkClick r:id="rId5"/>
              </a:rPr>
              <a:t>CC BY-SA 3.0</a:t>
            </a:r>
            <a:r>
              <a:rPr lang="en-US" sz="1400" dirty="0">
                <a:solidFill>
                  <a:srgbClr val="AAAAAA"/>
                </a:solidFill>
                <a:latin typeface="Helvetica Neue"/>
              </a:rPr>
              <a:t>. Nicked from his </a:t>
            </a:r>
            <a:r>
              <a:rPr lang="en-US" sz="1400" dirty="0">
                <a:solidFill>
                  <a:srgbClr val="AAAAAA"/>
                </a:solidFill>
                <a:latin typeface="Helvetica Neue"/>
                <a:hlinkClick r:id="rId6" tooltip="Bits or pieces: Adoption cycles"/>
              </a:rPr>
              <a:t>blog</a:t>
            </a:r>
            <a:r>
              <a:rPr lang="en-US" sz="1400" dirty="0">
                <a:solidFill>
                  <a:srgbClr val="AAAAAA"/>
                </a:solidFill>
                <a:latin typeface="Helvetica Neue"/>
              </a:rPr>
              <a:t> and placed here by </a:t>
            </a:r>
            <a:r>
              <a:rPr lang="en-US" sz="1400" dirty="0">
                <a:solidFill>
                  <a:srgbClr val="AAAAAA"/>
                </a:solidFill>
                <a:latin typeface="Helvetica Neue"/>
                <a:hlinkClick r:id="rId7" tooltip="Andrew Back"/>
              </a:rPr>
              <a:t>Andrew Back</a:t>
            </a:r>
            <a:r>
              <a:rPr lang="en-US" sz="1400" dirty="0">
                <a:solidFill>
                  <a:srgbClr val="AAAAAA"/>
                </a:solidFill>
                <a:latin typeface="Helvetica Neue"/>
              </a:rPr>
              <a:t>.</a:t>
            </a:r>
            <a:endParaRPr lang="en-US" sz="1400" dirty="0"/>
          </a:p>
        </p:txBody>
      </p:sp>
    </p:spTree>
    <p:extLst>
      <p:ext uri="{BB962C8B-B14F-4D97-AF65-F5344CB8AC3E}">
        <p14:creationId xmlns:p14="http://schemas.microsoft.com/office/powerpoint/2010/main" val="53605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4"/>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486" y="396941"/>
            <a:ext cx="6020663" cy="4515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4"/>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3"/>
              </a:rPr>
              <a:t>https://twitter.com/DEVOPS_BORAT/status/41587168870797312</a:t>
            </a:r>
            <a:r>
              <a:rPr lang="en-US" sz="1400" b="1" dirty="0"/>
              <a:t> </a:t>
            </a:r>
          </a:p>
        </p:txBody>
      </p:sp>
      <p:pic>
        <p:nvPicPr>
          <p:cNvPr id="2" name="Picture 1"/>
          <p:cNvPicPr>
            <a:picLocks noChangeAspect="1"/>
          </p:cNvPicPr>
          <p:nvPr/>
        </p:nvPicPr>
        <p:blipFill>
          <a:blip r:embed="rId4"/>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3"/>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this Kubernetes all about then?</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35421" y="1117286"/>
            <a:ext cx="10285412" cy="1938992"/>
          </a:xfrm>
          <a:prstGeom prst="rect">
            <a:avLst/>
          </a:prstGeom>
        </p:spPr>
        <p:txBody>
          <a:bodyPr wrap="square">
            <a:spAutoFit/>
          </a:bodyPr>
          <a:lstStyle/>
          <a:p>
            <a:r>
              <a:rPr lang="en-US" sz="2000" b="1" dirty="0"/>
              <a:t>Do you remember, how fun it was to …</a:t>
            </a:r>
          </a:p>
          <a:p>
            <a:pPr marL="342900" indent="-342900">
              <a:buFont typeface="Wingdings" panose="05000000000000000000" pitchFamily="2" charset="2"/>
              <a:buChar char="§"/>
            </a:pPr>
            <a:r>
              <a:rPr lang="en-US" sz="2000" b="1" dirty="0"/>
              <a:t>start and stop every container?</a:t>
            </a:r>
          </a:p>
          <a:p>
            <a:pPr marL="342900" indent="-342900">
              <a:buFont typeface="Wingdings" panose="05000000000000000000" pitchFamily="2" charset="2"/>
              <a:buChar char="§"/>
            </a:pPr>
            <a:r>
              <a:rPr lang="en-US" sz="2000" b="1" dirty="0"/>
              <a:t>map ports and don’t get confused?</a:t>
            </a:r>
          </a:p>
          <a:p>
            <a:pPr marL="342900" indent="-342900">
              <a:buFont typeface="Wingdings" panose="05000000000000000000" pitchFamily="2" charset="2"/>
              <a:buChar char="§"/>
            </a:pPr>
            <a:r>
              <a:rPr lang="en-US" sz="2000" b="1" dirty="0"/>
              <a:t>check the health of a container?</a:t>
            </a:r>
          </a:p>
          <a:p>
            <a:pPr marL="342900" indent="-342900">
              <a:buFont typeface="Wingdings" panose="05000000000000000000" pitchFamily="2" charset="2"/>
              <a:buChar char="§"/>
            </a:pPr>
            <a:r>
              <a:rPr lang="en-US" sz="2000" b="1" dirty="0"/>
              <a:t>miss a volume on a different host?</a:t>
            </a:r>
          </a:p>
          <a:p>
            <a:pPr marL="342900" indent="-342900">
              <a:buFont typeface="Wingdings" panose="05000000000000000000" pitchFamily="2" charset="2"/>
              <a:buChar char="§"/>
            </a:pPr>
            <a:r>
              <a:rPr lang="en-US" sz="2000" b="1" dirty="0"/>
              <a:t>…</a:t>
            </a:r>
          </a:p>
        </p:txBody>
      </p:sp>
      <p:pic>
        <p:nvPicPr>
          <p:cNvPr id="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5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6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7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Tell me, what you want…</a:t>
            </a:r>
          </a:p>
        </p:txBody>
      </p:sp>
      <p:pic>
        <p:nvPicPr>
          <p:cNvPr id="1036" name="Picture 1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171700"/>
            <a:ext cx="3705613" cy="25422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Harlech Cas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651" y="1524001"/>
            <a:ext cx="5762370" cy="383960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p:cNvSpPr/>
          <p:nvPr/>
        </p:nvSpPr>
        <p:spPr bwMode="gray">
          <a:xfrm>
            <a:off x="1485900" y="5577515"/>
            <a:ext cx="8275320" cy="869551"/>
          </a:xfrm>
          <a:prstGeom prst="notchedRightArrow">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All it takes,</a:t>
            </a:r>
            <a:r>
              <a:rPr kumimoji="0" lang="en-US" sz="1800" b="1" i="0" u="none" strike="noStrike" kern="0" cap="none" spc="0" normalizeH="0" noProof="0" dirty="0">
                <a:ln>
                  <a:noFill/>
                </a:ln>
                <a:effectLst/>
                <a:uLnTx/>
                <a:uFillTx/>
                <a:ea typeface="Arial Unicode MS" pitchFamily="34" charset="-128"/>
                <a:cs typeface="Arial Unicode MS" pitchFamily="34" charset="-128"/>
              </a:rPr>
              <a:t> is a description and some bricks…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7237940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641</Words>
  <Application>Microsoft Office PowerPoint</Application>
  <PresentationFormat>Custom</PresentationFormat>
  <Paragraphs>74</Paragraphs>
  <Slides>15</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Unicode MS</vt:lpstr>
      <vt:lpstr>Courier New</vt:lpstr>
      <vt:lpstr>Helvetica Neue</vt:lpstr>
      <vt:lpstr>Symbol</vt:lpstr>
      <vt:lpstr>Wingdings</vt:lpstr>
      <vt:lpstr>Wingdings</vt:lpstr>
      <vt:lpstr>SAP_2017_16x9_black</vt:lpstr>
      <vt:lpstr>PowerPoint Presentation</vt:lpstr>
      <vt:lpstr>PowerPoint Presentation</vt:lpstr>
      <vt:lpstr>The enterprise IT adoption cycle</vt:lpstr>
      <vt:lpstr>Containers will NOT fix a broken architecture!</vt:lpstr>
      <vt:lpstr>PowerPoint Presentation</vt:lpstr>
      <vt:lpstr>PowerPoint Presentation</vt:lpstr>
      <vt:lpstr>But it works on my machine!</vt:lpstr>
      <vt:lpstr>So, what is this Kubernetes all about then?</vt:lpstr>
      <vt:lpstr>Tell me, what you want…</vt:lpstr>
      <vt:lpstr>Orchestration</vt:lpstr>
      <vt:lpstr>Getting started: let‘s buy some socks</vt:lpstr>
      <vt:lpstr>Some facts about K8s, kubernetes, …</vt:lpstr>
      <vt:lpstr>If it doesn’t always work as expected …</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395</cp:revision>
  <dcterms:created xsi:type="dcterms:W3CDTF">2015-10-14T11:21:43Z</dcterms:created>
  <dcterms:modified xsi:type="dcterms:W3CDTF">2018-04-27T12:12:40Z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