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4" r:id="rId4"/>
    <p:sldId id="449" r:id="rId5"/>
    <p:sldId id="456" r:id="rId6"/>
    <p:sldId id="450" r:id="rId7"/>
    <p:sldId id="453" r:id="rId8"/>
    <p:sldId id="457" r:id="rId9"/>
    <p:sldId id="458" r:id="rId10"/>
    <p:sldId id="451" r:id="rId11"/>
    <p:sldId id="454" r:id="rId12"/>
    <p:sldId id="455"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2546" autoAdjust="0"/>
  </p:normalViewPr>
  <p:slideViewPr>
    <p:cSldViewPr snapToGrid="0" showGuides="1">
      <p:cViewPr varScale="1">
        <p:scale>
          <a:sx n="94" d="100"/>
          <a:sy n="94" d="100"/>
        </p:scale>
        <p:origin x="161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This is done by specifying a volume object on </a:t>
            </a:r>
            <a:r>
              <a:rPr lang="en-US" dirty="0" err="1"/>
              <a:t>PodSpec</a:t>
            </a:r>
            <a:r>
              <a:rPr lang="en-US" dirty="0"/>
              <a:t> level. A volume could link to a NFS share, some local storage cluster like </a:t>
            </a:r>
            <a:r>
              <a:rPr lang="en-US" dirty="0" err="1"/>
              <a:t>ceph</a:t>
            </a:r>
            <a:r>
              <a:rPr lang="en-US" dirty="0"/>
              <a:t> or </a:t>
            </a:r>
            <a:r>
              <a:rPr lang="en-US" dirty="0" err="1"/>
              <a:t>glusterfs</a:t>
            </a:r>
            <a:r>
              <a:rPr lang="en-US" dirty="0"/>
              <a:t> or even access the storage provided by cloud platforms like GCP, AWS or Azure. It is also possible to share storage that is part of a cluster node itself (</a:t>
            </a:r>
            <a:r>
              <a:rPr lang="en-US"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dirty="0" err="1"/>
              <a:t>emptyDir</a:t>
            </a:r>
            <a:r>
              <a:rPr lang="en-US" dirty="0"/>
              <a:t>: temporary storage, usually to cache or test something. Its lifecycle is bound to the pod and therefore data is ephemeral as well</a:t>
            </a:r>
          </a:p>
          <a:p>
            <a:pPr marL="285750" indent="-285750">
              <a:buFontTx/>
              <a:buChar char="-"/>
            </a:pPr>
            <a:r>
              <a:rPr lang="en-US" dirty="0"/>
              <a:t>Secret &amp; </a:t>
            </a:r>
            <a:r>
              <a:rPr lang="en-US" dirty="0" err="1"/>
              <a:t>configMaps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Tx/>
              <a:buChar char="-"/>
            </a:pPr>
            <a:r>
              <a:rPr lang="en-US" dirty="0"/>
              <a:t>Show existing PV &amp; PVC</a:t>
            </a:r>
          </a:p>
          <a:p>
            <a:pPr marL="342900" indent="-342900">
              <a:buFontTx/>
              <a:buChar char="-"/>
            </a:pPr>
            <a:r>
              <a:rPr lang="en-US" dirty="0"/>
              <a:t>Show storage class</a:t>
            </a:r>
          </a:p>
          <a:p>
            <a:pPr marL="342900" indent="-342900">
              <a:buFontTx/>
              <a:buChar char="-"/>
            </a:pPr>
            <a:r>
              <a:rPr lang="en-US" dirty="0"/>
              <a:t>Create </a:t>
            </a:r>
            <a:r>
              <a:rPr lang="en-US"/>
              <a:t>a PVC </a:t>
            </a:r>
            <a:r>
              <a:rPr lang="en-US" dirty="0"/>
              <a:t>and display status </a:t>
            </a:r>
          </a:p>
          <a:p>
            <a:pPr marL="342900" indent="-342900">
              <a:buFontTx/>
              <a:buChar char="-"/>
            </a:pPr>
            <a:r>
              <a:rPr lang="en-US" dirty="0"/>
              <a:t>Show corresponding PV</a:t>
            </a:r>
          </a:p>
        </p:txBody>
      </p:sp>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98553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917772" y="4477855"/>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4602917" y="32019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stCxn id="7" idx="3"/>
            <a:endCxn id="6" idx="4"/>
          </p:cNvCxnSpPr>
          <p:nvPr/>
        </p:nvCxnSpPr>
        <p:spPr>
          <a:xfrm flipH="1">
            <a:off x="5915992" y="3780117"/>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4519213" y="357241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2774116" y="466689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12" idx="4"/>
            <a:endCxn id="6" idx="2"/>
          </p:cNvCxnSpPr>
          <p:nvPr/>
        </p:nvCxnSpPr>
        <p:spPr>
          <a:xfrm>
            <a:off x="4210455" y="3778525"/>
            <a:ext cx="3078101" cy="62227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2" name="Cylinder 11">
            <a:extLst>
              <a:ext uri="{FF2B5EF4-FFF2-40B4-BE49-F238E27FC236}">
                <a16:creationId xmlns:a16="http://schemas.microsoft.com/office/drawing/2014/main" id="{B63666B8-7CF4-410C-AC33-FB04A2F43488}"/>
              </a:ext>
            </a:extLst>
          </p:cNvPr>
          <p:cNvSpPr/>
          <p:nvPr/>
        </p:nvSpPr>
        <p:spPr bwMode="gray">
          <a:xfrm>
            <a:off x="2965707" y="3324083"/>
            <a:ext cx="1244748" cy="908884"/>
          </a:xfrm>
          <a:prstGeom prst="can">
            <a:avLst/>
          </a:prstGeom>
          <a:solidFill>
            <a:srgbClr val="FFF1D0"/>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reference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763F4333-D9D7-45ED-9A17-CECA2816F9C6}"/>
              </a:ext>
            </a:extLst>
          </p:cNvPr>
          <p:cNvCxnSpPr>
            <a:cxnSpLocks/>
            <a:stCxn id="12" idx="2"/>
            <a:endCxn id="7" idx="1"/>
          </p:cNvCxnSpPr>
          <p:nvPr/>
        </p:nvCxnSpPr>
        <p:spPr>
          <a:xfrm rot="10800000" flipV="1">
            <a:off x="2774117" y="3778525"/>
            <a:ext cx="191591" cy="1466500"/>
          </a:xfrm>
          <a:prstGeom prst="bentConnector3">
            <a:avLst>
              <a:gd name="adj1" fmla="val 724386"/>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pic>
        <p:nvPicPr>
          <p:cNvPr id="4" name="Picture 3"/>
          <p:cNvPicPr>
            <a:picLocks noChangeAspect="1"/>
          </p:cNvPicPr>
          <p:nvPr/>
        </p:nvPicPr>
        <p:blipFill>
          <a:blip r:embed="rId3"/>
          <a:stretch>
            <a:fillRect/>
          </a:stretch>
        </p:blipFill>
        <p:spPr>
          <a:xfrm>
            <a:off x="6357849" y="1526959"/>
            <a:ext cx="5332628" cy="3836500"/>
          </a:xfrm>
          <a:prstGeom prst="rect">
            <a:avLst/>
          </a:prstGeom>
        </p:spPr>
      </p:pic>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9215023" y="3950563"/>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9215023" y="4884198"/>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6" name="Picture 5"/>
          <p:cNvPicPr>
            <a:picLocks noChangeAspect="1"/>
          </p:cNvPicPr>
          <p:nvPr/>
        </p:nvPicPr>
        <p:blipFill>
          <a:blip r:embed="rId3"/>
          <a:stretch>
            <a:fillRect/>
          </a:stretch>
        </p:blipFill>
        <p:spPr>
          <a:xfrm>
            <a:off x="504000" y="2564707"/>
            <a:ext cx="4075620" cy="3118736"/>
          </a:xfrm>
          <a:prstGeom prst="rect">
            <a:avLst/>
          </a:prstGeom>
        </p:spPr>
      </p:pic>
      <p:pic>
        <p:nvPicPr>
          <p:cNvPr id="4" name="Picture 3"/>
          <p:cNvPicPr>
            <a:picLocks noChangeAspect="1"/>
          </p:cNvPicPr>
          <p:nvPr/>
        </p:nvPicPr>
        <p:blipFill>
          <a:blip r:embed="rId4"/>
          <a:stretch>
            <a:fillRect/>
          </a:stretch>
        </p:blipFill>
        <p:spPr>
          <a:xfrm>
            <a:off x="4963361" y="2564707"/>
            <a:ext cx="2915706" cy="3119377"/>
          </a:xfrm>
          <a:prstGeom prst="rect">
            <a:avLst/>
          </a:prstGeom>
        </p:spPr>
      </p:pic>
      <p:pic>
        <p:nvPicPr>
          <p:cNvPr id="5" name="Picture 4"/>
          <p:cNvPicPr>
            <a:picLocks noChangeAspect="1"/>
          </p:cNvPicPr>
          <p:nvPr/>
        </p:nvPicPr>
        <p:blipFill>
          <a:blip r:embed="rId5"/>
          <a:stretch>
            <a:fillRect/>
          </a:stretch>
        </p:blipFill>
        <p:spPr>
          <a:xfrm>
            <a:off x="8255187" y="2569157"/>
            <a:ext cx="3000000" cy="3114286"/>
          </a:xfrm>
          <a:prstGeom prst="rect">
            <a:avLst/>
          </a:prstGeom>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RWO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ROX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RWX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975</Words>
  <Application>Microsoft Office PowerPoint</Application>
  <PresentationFormat>Custom</PresentationFormat>
  <Paragraphs>134</Paragraphs>
  <Slides>13</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Storage Classes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479</cp:revision>
  <dcterms:created xsi:type="dcterms:W3CDTF">2015-10-14T11:21:43Z</dcterms:created>
  <dcterms:modified xsi:type="dcterms:W3CDTF">2018-04-27T12:13:38Z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