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5" r:id="rId2"/>
    <p:sldId id="434" r:id="rId3"/>
    <p:sldId id="382" r:id="rId4"/>
    <p:sldId id="439" r:id="rId5"/>
    <p:sldId id="437" r:id="rId6"/>
    <p:sldId id="444" r:id="rId7"/>
    <p:sldId id="449" r:id="rId8"/>
    <p:sldId id="458" r:id="rId9"/>
    <p:sldId id="450" r:id="rId10"/>
    <p:sldId id="460" r:id="rId11"/>
    <p:sldId id="451" r:id="rId12"/>
    <p:sldId id="461" r:id="rId13"/>
    <p:sldId id="455" r:id="rId14"/>
    <p:sldId id="462" r:id="rId15"/>
    <p:sldId id="452" r:id="rId16"/>
    <p:sldId id="459" r:id="rId17"/>
    <p:sldId id="388"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1" clrIdx="0">
    <p:extLst>
      <p:ext uri="{19B8F6BF-5375-455C-9EA6-DF929625EA0E}">
        <p15:presenceInfo xmlns:p15="http://schemas.microsoft.com/office/powerpoint/2012/main" userId="S-1-5-21-74642-3284969411-2123768488-120253" providerId="AD"/>
      </p:ext>
    </p:extLst>
  </p:cmAuthor>
  <p:cmAuthor id="2" name="Buchner, Thomas" initials="BT" lastIdx="1" clrIdx="1">
    <p:extLst>
      <p:ext uri="{19B8F6BF-5375-455C-9EA6-DF929625EA0E}">
        <p15:presenceInfo xmlns:p15="http://schemas.microsoft.com/office/powerpoint/2012/main" userId="S-1-5-21-74642-3284969411-2123768488-161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2215" autoAdjust="0"/>
  </p:normalViewPr>
  <p:slideViewPr>
    <p:cSldViewPr snapToGrid="0" showGuides="1">
      <p:cViewPr varScale="1">
        <p:scale>
          <a:sx n="108" d="100"/>
          <a:sy n="108" d="100"/>
        </p:scale>
        <p:origin x="109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attributes of a regular ISO container apply to software containers.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2396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cgroups</a:t>
            </a:r>
          </a:p>
          <a:p>
            <a:endParaRPr lang="en-US" dirty="0"/>
          </a:p>
          <a:p>
            <a:r>
              <a:rPr lang="en-US" dirty="0"/>
              <a:t>Within the repo go to the container-demos folder and run </a:t>
            </a:r>
            <a:r>
              <a:rPr lang="en-US" b="1" dirty="0"/>
              <a:t>demo-03-cgroup.sh</a:t>
            </a:r>
          </a:p>
          <a:p>
            <a:endParaRPr lang="en-US" b="0" dirty="0"/>
          </a:p>
          <a:p>
            <a:r>
              <a:rPr lang="en-US" b="0" dirty="0"/>
              <a:t>The script will demonstrate how cgroups can be used to control processes. The example is focusing on CPU usage.</a:t>
            </a:r>
          </a:p>
          <a:p>
            <a:endParaRPr lang="en-US" b="0" dirty="0"/>
          </a:p>
          <a:p>
            <a:r>
              <a:rPr lang="en-US" b="0" dirty="0"/>
              <a:t>Docker as well as Kubernetes can make use of cgroups to manage resources in a container environment.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062702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seccomp,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200489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seccomp </a:t>
            </a:r>
            <a:r>
              <a:rPr lang="en-US" b="1" dirty="0"/>
              <a:t>based on Docker </a:t>
            </a:r>
            <a:r>
              <a:rPr lang="en-US" b="0" dirty="0"/>
              <a:t>(for convenience)</a:t>
            </a:r>
            <a:endParaRPr lang="en-US" b="1" dirty="0"/>
          </a:p>
          <a:p>
            <a:endParaRPr lang="en-US" dirty="0"/>
          </a:p>
          <a:p>
            <a:r>
              <a:rPr lang="en-US" dirty="0"/>
              <a:t>Within the repo go to the container-demos folder and run </a:t>
            </a:r>
            <a:r>
              <a:rPr lang="en-US" b="1" dirty="0"/>
              <a:t>demo-05-seccomp.sh</a:t>
            </a:r>
          </a:p>
          <a:p>
            <a:endParaRPr lang="en-US" b="0" dirty="0"/>
          </a:p>
          <a:p>
            <a:r>
              <a:rPr lang="en-US" b="0" dirty="0"/>
              <a:t>The script will demonstrate how seccomp profiles can be used to control access to the kernel via </a:t>
            </a:r>
            <a:r>
              <a:rPr lang="en-US" b="0" dirty="0" err="1"/>
              <a:t>syscalls</a:t>
            </a:r>
            <a:r>
              <a:rPr lang="en-US" b="0" dirty="0"/>
              <a:t>. To make things easier, this demo  is based on Docker so it might give already an impression on how Docker works.</a:t>
            </a:r>
          </a:p>
          <a:p>
            <a:endParaRPr lang="en-US" b="0" dirty="0"/>
          </a:p>
          <a:p>
            <a:r>
              <a:rPr lang="en-US" b="0" dirty="0"/>
              <a:t>While the </a:t>
            </a:r>
            <a:r>
              <a:rPr lang="en-US" b="0" dirty="0" err="1"/>
              <a:t>syscalls</a:t>
            </a:r>
            <a:r>
              <a:rPr lang="en-US" b="0" dirty="0"/>
              <a:t> are blocked in this demo, it is worth to mention, that you can also implement trap wires to inform the underlying platform of what’s going on and potentially invoke countermeasures.</a:t>
            </a:r>
          </a:p>
          <a:p>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44367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commands start in fact three different processes: </a:t>
            </a:r>
            <a:r>
              <a:rPr lang="en-US" dirty="0" err="1"/>
              <a:t>cgexec</a:t>
            </a:r>
            <a:r>
              <a:rPr lang="en-US" dirty="0"/>
              <a:t>, </a:t>
            </a:r>
            <a:r>
              <a:rPr lang="en-US" dirty="0" err="1"/>
              <a:t>unshare</a:t>
            </a:r>
            <a:r>
              <a:rPr lang="en-US" dirty="0"/>
              <a:t> and chroot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626338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358249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different container engines that make use of the container features of the Linux kernel.</a:t>
            </a:r>
          </a:p>
          <a:p>
            <a:r>
              <a:rPr lang="en-US" dirty="0"/>
              <a:t>The big player – and the one that SAP is focusing on – is Docker</a:t>
            </a:r>
            <a:r>
              <a:rPr lang="en-US"/>
              <a:t>. </a:t>
            </a:r>
          </a:p>
          <a:p>
            <a:endParaRPr lang="en-US" dirty="0"/>
          </a:p>
          <a:p>
            <a:r>
              <a:rPr lang="en-US" dirty="0"/>
              <a:t>But there is LXC (this more or less started it all as some kind of lightweight virtualization), LXD (an extension to LXC from Ubuntu) and </a:t>
            </a:r>
            <a:r>
              <a:rPr lang="en-US" dirty="0" err="1"/>
              <a:t>rkt</a:t>
            </a:r>
            <a:r>
              <a:rPr lang="en-US" dirty="0"/>
              <a:t> (pronounced “Rocket”) by CoreOS. Since CoreOS was recently acquired by RedHat, we will see which direction it will head to…  </a:t>
            </a:r>
          </a:p>
          <a:p>
            <a:endParaRPr lang="en-US" dirty="0"/>
          </a:p>
          <a:p>
            <a:r>
              <a:rPr lang="en-US" dirty="0"/>
              <a:t>Using docker at this point is safe since it is mainstream and possibly required changes moving to </a:t>
            </a:r>
            <a:r>
              <a:rPr lang="en-US" dirty="0" err="1"/>
              <a:t>rkt</a:t>
            </a:r>
            <a:r>
              <a:rPr lang="en-US" dirty="0"/>
              <a:t> should be small.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75023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kernel does not know about containers at all – for it, containers are nothing more than just regular processes running on the system. They are managed like all other processes by the kernel. </a:t>
            </a:r>
          </a:p>
          <a:p>
            <a:endParaRPr lang="en-US" dirty="0"/>
          </a:p>
          <a:p>
            <a:r>
              <a:rPr lang="en-US" dirty="0"/>
              <a:t>The Linux kernel however offers several features that Docker and other container engines leverage to achieve an almost complete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94382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41290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6846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406781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chroot</a:t>
            </a:r>
          </a:p>
          <a:p>
            <a:endParaRPr lang="en-US" dirty="0"/>
          </a:p>
          <a:p>
            <a:r>
              <a:rPr lang="en-US" dirty="0"/>
              <a:t>Within the repo go to the container-demos folder and run </a:t>
            </a:r>
            <a:r>
              <a:rPr lang="en-US" b="1" dirty="0"/>
              <a:t>demo-01-chroot.sh</a:t>
            </a:r>
          </a:p>
          <a:p>
            <a:r>
              <a:rPr lang="en-US" dirty="0"/>
              <a:t>The script will do the setup of a minimal environment (basically only a bash + libs) and chroot into it.</a:t>
            </a:r>
          </a:p>
          <a:p>
            <a:endParaRPr lang="en-US" dirty="0"/>
          </a:p>
          <a:p>
            <a:r>
              <a:rPr lang="en-US" dirty="0"/>
              <a:t>Explain the importance of libraries to binaries. Without the corresponding libs in their respective directories, no binary will work. And after all, (container) processes are based on binaries.</a:t>
            </a:r>
          </a:p>
          <a:p>
            <a:endParaRPr lang="en-US" dirty="0"/>
          </a:p>
          <a:p>
            <a:r>
              <a:rPr lang="en-US" dirty="0"/>
              <a:t>It is also worth to mention, that the file system you chroot into is the foundation of every container. Luckily in most cases you can rely on others building the base images with all binaries and libs. The only thing you have to do as a developer is move your own stuff into it.</a:t>
            </a:r>
          </a:p>
          <a:p>
            <a:r>
              <a:rPr lang="en-US" dirty="0"/>
              <a:t> </a:t>
            </a:r>
          </a:p>
          <a:p>
            <a:r>
              <a:rPr lang="en-US" dirty="0"/>
              <a:t>So if there is something called centos or ubuntu later, remember that this is no full-fledged OS but only a collection of bins/libs making your life a lot easier.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0999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cgroups.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42748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namespaces &amp; </a:t>
            </a:r>
            <a:r>
              <a:rPr lang="en-US" dirty="0" err="1"/>
              <a:t>unshare</a:t>
            </a:r>
            <a:endParaRPr lang="en-US" dirty="0"/>
          </a:p>
          <a:p>
            <a:endParaRPr lang="en-US" dirty="0"/>
          </a:p>
          <a:p>
            <a:r>
              <a:rPr lang="en-US" dirty="0"/>
              <a:t>Within the repo go to the container-demos folder and run </a:t>
            </a:r>
            <a:r>
              <a:rPr lang="en-US" b="1" dirty="0"/>
              <a:t>demo-02-unshare.sh</a:t>
            </a:r>
          </a:p>
          <a:p>
            <a:endParaRPr lang="en-US" b="0" dirty="0"/>
          </a:p>
          <a:p>
            <a:r>
              <a:rPr lang="en-US" b="0" dirty="0"/>
              <a:t>The script will fork a new process with a separate PID namespace. It’ll also explore the space of the newly created processes. Please note, the demo does </a:t>
            </a:r>
            <a:r>
              <a:rPr lang="en-US" b="1" dirty="0"/>
              <a:t>not </a:t>
            </a:r>
            <a:r>
              <a:rPr lang="en-US" b="0" dirty="0"/>
              <a:t>use </a:t>
            </a:r>
            <a:r>
              <a:rPr lang="en-US" b="1" dirty="0"/>
              <a:t>chroot</a:t>
            </a:r>
            <a:r>
              <a:rPr lang="en-US" b="0" dirty="0"/>
              <a:t>.</a:t>
            </a:r>
          </a:p>
          <a:p>
            <a:endParaRPr lang="en-US" b="0" dirty="0"/>
          </a:p>
          <a:p>
            <a:r>
              <a:rPr lang="en-US" b="0" dirty="0"/>
              <a:t>With namespaces you can isolate aspects of a processes or process groups (like the process tree or networking stack). As mentioned on the previous slide, this is another building block for Linux containers to work.</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087951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cgroups,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006047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pic>
        <p:nvPicPr>
          <p:cNvPr id="5" name="Picture 1"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54730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2433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a:t>seccomp can block individual system calls</a:t>
            </a:r>
          </a:p>
          <a:p>
            <a:pPr lvl="2"/>
            <a:r>
              <a:rPr lang="en-US" sz="1600" dirty="0"/>
              <a:t>whitelisting</a:t>
            </a:r>
          </a:p>
          <a:p>
            <a:pPr lvl="2"/>
            <a:r>
              <a:rPr lang="en-US" sz="1600" dirty="0"/>
              <a:t>blacklisting</a:t>
            </a:r>
          </a:p>
          <a:p>
            <a:pPr lvl="2"/>
            <a:r>
              <a:rPr lang="en-US" sz="1600" dirty="0"/>
              <a:t>system call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#0 – Linux Primitives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6091873" cy="4230000"/>
          </a:xfrm>
        </p:spPr>
        <p:txBody>
          <a:bodyPr/>
          <a:lstStyle/>
          <a:p>
            <a:pPr lvl="1"/>
            <a:r>
              <a:rPr lang="en-US" dirty="0"/>
              <a:t>LXC / LXD</a:t>
            </a:r>
          </a:p>
          <a:p>
            <a:pPr lvl="2"/>
            <a:r>
              <a:rPr lang="en-US" dirty="0"/>
              <a:t>VM Containers in Linux kernel eventually enhanced by Ubuntu</a:t>
            </a:r>
          </a:p>
          <a:p>
            <a:pPr lvl="2"/>
            <a:endParaRPr lang="en-US" dirty="0"/>
          </a:p>
          <a:p>
            <a:pPr lvl="1"/>
            <a:r>
              <a:rPr lang="en-US" dirty="0"/>
              <a:t>Docker</a:t>
            </a:r>
          </a:p>
          <a:p>
            <a:pPr lvl="2"/>
            <a:r>
              <a:rPr lang="en-US" dirty="0"/>
              <a:t>That’s what we are talking about, since 2013</a:t>
            </a:r>
          </a:p>
          <a:p>
            <a:pPr lvl="2"/>
            <a:endParaRPr lang="en-US" dirty="0"/>
          </a:p>
          <a:p>
            <a:pPr lvl="1"/>
            <a:r>
              <a:rPr lang="en-US" dirty="0" err="1"/>
              <a:t>rkt</a:t>
            </a:r>
            <a:r>
              <a:rPr lang="en-US" dirty="0"/>
              <a:t> </a:t>
            </a:r>
            <a:r>
              <a:rPr lang="de-DE" sz="1400" dirty="0">
                <a:solidFill>
                  <a:schemeClr val="tx2">
                    <a:lumMod val="75000"/>
                  </a:schemeClr>
                </a:solidFill>
              </a:rPr>
              <a:t>[ˈr(ɒ)</a:t>
            </a:r>
            <a:r>
              <a:rPr lang="de-DE" sz="1400" dirty="0" err="1">
                <a:solidFill>
                  <a:schemeClr val="tx2">
                    <a:lumMod val="75000"/>
                  </a:schemeClr>
                </a:solidFill>
              </a:rPr>
              <a:t>kit</a:t>
            </a:r>
            <a:r>
              <a:rPr lang="de-DE" sz="1400" dirty="0">
                <a:solidFill>
                  <a:schemeClr val="tx2">
                    <a:lumMod val="75000"/>
                  </a:schemeClr>
                </a:solidFill>
              </a:rPr>
              <a:t>]</a:t>
            </a:r>
            <a:endParaRPr lang="en-US" sz="1400" dirty="0">
              <a:solidFill>
                <a:schemeClr val="tx2">
                  <a:lumMod val="75000"/>
                </a:schemeClr>
              </a:solidFill>
            </a:endParaRPr>
          </a:p>
          <a:p>
            <a:pPr lvl="2"/>
            <a:r>
              <a:rPr lang="en-US" dirty="0"/>
              <a:t>Container engine by CoreOS to replace Docker</a:t>
            </a:r>
          </a:p>
          <a:p>
            <a:pPr lvl="2"/>
            <a:endParaRPr lang="en-US" dirty="0"/>
          </a:p>
          <a:p>
            <a:pPr lvl="1"/>
            <a:r>
              <a:rPr lang="en-US" dirty="0"/>
              <a:t>cri-o</a:t>
            </a:r>
          </a:p>
          <a:p>
            <a:pPr lvl="2"/>
            <a:r>
              <a:rPr lang="en-US" dirty="0"/>
              <a:t>New lightweight container runtime to implements Kubernetes' container runtime interface</a:t>
            </a:r>
          </a:p>
          <a:p>
            <a:pPr marL="0" lvl="1" indent="0">
              <a:buNone/>
            </a:pPr>
            <a:endParaRPr lang="en-US" dirty="0"/>
          </a:p>
        </p:txBody>
      </p:sp>
      <p:sp>
        <p:nvSpPr>
          <p:cNvPr id="4" name="Title 3"/>
          <p:cNvSpPr>
            <a:spLocks noGrp="1"/>
          </p:cNvSpPr>
          <p:nvPr>
            <p:ph type="title"/>
          </p:nvPr>
        </p:nvSpPr>
        <p:spPr>
          <a:xfrm>
            <a:off x="504001" y="504000"/>
            <a:ext cx="11186476" cy="646331"/>
          </a:xfrm>
        </p:spPr>
        <p:txBody>
          <a:bodyPr/>
          <a:lstStyle/>
          <a:p>
            <a:r>
              <a:rPr lang="en-US" dirty="0"/>
              <a:t>Container engines</a:t>
            </a:r>
            <a:br>
              <a:rPr lang="en-US" dirty="0"/>
            </a:br>
            <a:r>
              <a:rPr lang="en-US" sz="1800" b="0" dirty="0"/>
              <a:t>There is more than just Docker…</a:t>
            </a:r>
          </a:p>
        </p:txBody>
      </p:sp>
      <p:pic>
        <p:nvPicPr>
          <p:cNvPr id="3" name="Picture 2"/>
          <p:cNvPicPr>
            <a:picLocks noChangeAspect="1"/>
          </p:cNvPicPr>
          <p:nvPr/>
        </p:nvPicPr>
        <p:blipFill>
          <a:blip r:embed="rId3"/>
          <a:stretch>
            <a:fillRect/>
          </a:stretch>
        </p:blipFill>
        <p:spPr>
          <a:xfrm>
            <a:off x="10193692" y="1228616"/>
            <a:ext cx="1133091" cy="1133091"/>
          </a:xfrm>
          <a:prstGeom prst="rect">
            <a:avLst/>
          </a:prstGeom>
        </p:spPr>
      </p:pic>
      <p:pic>
        <p:nvPicPr>
          <p:cNvPr id="67" name="Picture 66"/>
          <p:cNvPicPr>
            <a:picLocks noChangeAspect="1"/>
          </p:cNvPicPr>
          <p:nvPr/>
        </p:nvPicPr>
        <p:blipFill>
          <a:blip r:embed="rId4"/>
          <a:stretch>
            <a:fillRect/>
          </a:stretch>
        </p:blipFill>
        <p:spPr>
          <a:xfrm>
            <a:off x="7221682" y="1413582"/>
            <a:ext cx="2591113" cy="1395215"/>
          </a:xfrm>
          <a:prstGeom prst="rect">
            <a:avLst/>
          </a:prstGeom>
        </p:spPr>
      </p:pic>
      <p:pic>
        <p:nvPicPr>
          <p:cNvPr id="69" name="Picture 68"/>
          <p:cNvPicPr>
            <a:picLocks noChangeAspect="1"/>
          </p:cNvPicPr>
          <p:nvPr/>
        </p:nvPicPr>
        <p:blipFill>
          <a:blip r:embed="rId5"/>
          <a:stretch>
            <a:fillRect/>
          </a:stretch>
        </p:blipFill>
        <p:spPr>
          <a:xfrm>
            <a:off x="10193692" y="3751963"/>
            <a:ext cx="985275" cy="1307503"/>
          </a:xfrm>
          <a:prstGeom prst="rect">
            <a:avLst/>
          </a:prstGeom>
        </p:spPr>
      </p:pic>
      <p:pic>
        <p:nvPicPr>
          <p:cNvPr id="71" name="Picture 70"/>
          <p:cNvPicPr>
            <a:picLocks noChangeAspect="1"/>
          </p:cNvPicPr>
          <p:nvPr/>
        </p:nvPicPr>
        <p:blipFill>
          <a:blip r:embed="rId6">
            <a:extLst/>
          </a:blip>
          <a:stretch>
            <a:fillRect/>
          </a:stretch>
        </p:blipFill>
        <p:spPr>
          <a:xfrm>
            <a:off x="7726845" y="3062502"/>
            <a:ext cx="1871249" cy="1114643"/>
          </a:xfrm>
          <a:prstGeom prst="rect">
            <a:avLst/>
          </a:prstGeom>
        </p:spPr>
      </p:pic>
      <p:pic>
        <p:nvPicPr>
          <p:cNvPr id="6" name="Graphic 5">
            <a:extLst>
              <a:ext uri="{FF2B5EF4-FFF2-40B4-BE49-F238E27FC236}">
                <a16:creationId xmlns:a16="http://schemas.microsoft.com/office/drawing/2014/main" id="{D12855FE-64D3-44B4-BD51-F4A4301778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67422" y="4957870"/>
            <a:ext cx="2345373" cy="892130"/>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3" name="Group 2">
            <a:extLst>
              <a:ext uri="{FF2B5EF4-FFF2-40B4-BE49-F238E27FC236}">
                <a16:creationId xmlns:a16="http://schemas.microsoft.com/office/drawing/2014/main" id="{CD984108-7148-4AD0-8C63-46199720E6DC}"/>
              </a:ext>
            </a:extLst>
          </p:cNvPr>
          <p:cNvGrpSpPr/>
          <p:nvPr/>
        </p:nvGrpSpPr>
        <p:grpSpPr>
          <a:xfrm>
            <a:off x="9534045" y="1382825"/>
            <a:ext cx="1766166" cy="4092349"/>
            <a:chOff x="9099755" y="1548932"/>
            <a:chExt cx="1766166" cy="4092349"/>
          </a:xfrm>
        </p:grpSpPr>
        <p:sp>
          <p:nvSpPr>
            <p:cNvPr id="2" name="Cube 1">
              <a:extLst>
                <a:ext uri="{FF2B5EF4-FFF2-40B4-BE49-F238E27FC236}">
                  <a16:creationId xmlns:a16="http://schemas.microsoft.com/office/drawing/2014/main" id="{C6148043-AA06-407F-8E84-DDAD8257EED5}"/>
                </a:ext>
              </a:extLst>
            </p:cNvPr>
            <p:cNvSpPr/>
            <p:nvPr/>
          </p:nvSpPr>
          <p:spPr bwMode="gray">
            <a:xfrm>
              <a:off x="9099755" y="1548932"/>
              <a:ext cx="1766166" cy="4092349"/>
            </a:xfrm>
            <a:prstGeom prst="cube">
              <a:avLst>
                <a:gd name="adj" fmla="val 22832"/>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BE59C2F4-286D-48AC-8900-EB854003FCDB}"/>
                </a:ext>
              </a:extLst>
            </p:cNvPr>
            <p:cNvSpPr/>
            <p:nvPr/>
          </p:nvSpPr>
          <p:spPr bwMode="gray">
            <a:xfrm>
              <a:off x="9175373" y="2024680"/>
              <a:ext cx="1197638" cy="2072308"/>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4" name="Rectangle 13">
              <a:extLst>
                <a:ext uri="{FF2B5EF4-FFF2-40B4-BE49-F238E27FC236}">
                  <a16:creationId xmlns:a16="http://schemas.microsoft.com/office/drawing/2014/main" id="{628BB289-9592-408C-95EA-F659FD4C3920}"/>
                </a:ext>
              </a:extLst>
            </p:cNvPr>
            <p:cNvSpPr/>
            <p:nvPr/>
          </p:nvSpPr>
          <p:spPr bwMode="gray">
            <a:xfrm>
              <a:off x="9167565" y="4172199"/>
              <a:ext cx="1197638" cy="657887"/>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sp>
          <p:nvSpPr>
            <p:cNvPr id="15" name="Rectangle 14">
              <a:extLst>
                <a:ext uri="{FF2B5EF4-FFF2-40B4-BE49-F238E27FC236}">
                  <a16:creationId xmlns:a16="http://schemas.microsoft.com/office/drawing/2014/main" id="{1060B3F8-0765-455E-A15A-8BA3427B5C7F}"/>
                </a:ext>
              </a:extLst>
            </p:cNvPr>
            <p:cNvSpPr/>
            <p:nvPr/>
          </p:nvSpPr>
          <p:spPr bwMode="gray">
            <a:xfrm>
              <a:off x="9167565" y="4905298"/>
              <a:ext cx="1197638" cy="65788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Primitives used by Containers</a:t>
            </a:r>
          </a:p>
        </p:txBody>
      </p:sp>
      <p:sp>
        <p:nvSpPr>
          <p:cNvPr id="4" name="TextBox 3">
            <a:extLst>
              <a:ext uri="{FF2B5EF4-FFF2-40B4-BE49-F238E27FC236}">
                <a16:creationId xmlns:a16="http://schemas.microsoft.com/office/drawing/2014/main" id="{5E3B5221-CEEC-4368-82B5-07EE83DE4AE0}"/>
              </a:ext>
            </a:extLst>
          </p:cNvPr>
          <p:cNvSpPr txBox="1"/>
          <p:nvPr/>
        </p:nvSpPr>
        <p:spPr>
          <a:xfrm rot="20665333">
            <a:off x="1421622" y="1873510"/>
            <a:ext cx="3348246" cy="101566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600" b="1" kern="0" dirty="0">
                <a:ea typeface="Arial Unicode MS" pitchFamily="34" charset="-128"/>
                <a:cs typeface="Arial Unicode MS" pitchFamily="34" charset="-128"/>
              </a:rPr>
              <a:t>chroot</a:t>
            </a:r>
          </a:p>
        </p:txBody>
      </p:sp>
      <p:sp>
        <p:nvSpPr>
          <p:cNvPr id="26" name="TextBox 25">
            <a:extLst>
              <a:ext uri="{FF2B5EF4-FFF2-40B4-BE49-F238E27FC236}">
                <a16:creationId xmlns:a16="http://schemas.microsoft.com/office/drawing/2014/main" id="{D109B78F-F4F7-440F-BB9F-5C0C4DE26588}"/>
              </a:ext>
            </a:extLst>
          </p:cNvPr>
          <p:cNvSpPr txBox="1"/>
          <p:nvPr/>
        </p:nvSpPr>
        <p:spPr>
          <a:xfrm rot="730497">
            <a:off x="772687" y="4208935"/>
            <a:ext cx="5052454" cy="92333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000" b="1" kern="0" dirty="0">
                <a:ea typeface="Arial Unicode MS" pitchFamily="34" charset="-128"/>
                <a:cs typeface="Arial Unicode MS" pitchFamily="34" charset="-128"/>
              </a:rPr>
              <a:t>Namespaces</a:t>
            </a:r>
          </a:p>
        </p:txBody>
      </p:sp>
      <p:sp>
        <p:nvSpPr>
          <p:cNvPr id="30" name="TextBox 29">
            <a:extLst>
              <a:ext uri="{FF2B5EF4-FFF2-40B4-BE49-F238E27FC236}">
                <a16:creationId xmlns:a16="http://schemas.microsoft.com/office/drawing/2014/main" id="{7F5F61BF-CF58-489D-93FA-A0495BA775F1}"/>
              </a:ext>
            </a:extLst>
          </p:cNvPr>
          <p:cNvSpPr txBox="1"/>
          <p:nvPr/>
        </p:nvSpPr>
        <p:spPr>
          <a:xfrm rot="21273164">
            <a:off x="3098437" y="2967335"/>
            <a:ext cx="3492622" cy="92333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000" b="1" kern="0" dirty="0">
                <a:ea typeface="Arial Unicode MS" pitchFamily="34" charset="-128"/>
                <a:cs typeface="Arial Unicode MS" pitchFamily="34" charset="-128"/>
              </a:rPr>
              <a:t>cgroups</a:t>
            </a:r>
          </a:p>
        </p:txBody>
      </p:sp>
      <p:sp>
        <p:nvSpPr>
          <p:cNvPr id="33" name="TextBox 32">
            <a:extLst>
              <a:ext uri="{FF2B5EF4-FFF2-40B4-BE49-F238E27FC236}">
                <a16:creationId xmlns:a16="http://schemas.microsoft.com/office/drawing/2014/main" id="{5ED474D9-39E4-47F8-8917-E254BC117755}"/>
              </a:ext>
            </a:extLst>
          </p:cNvPr>
          <p:cNvSpPr txBox="1"/>
          <p:nvPr/>
        </p:nvSpPr>
        <p:spPr>
          <a:xfrm rot="386494">
            <a:off x="5423963" y="1818892"/>
            <a:ext cx="3492622" cy="83099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5400" b="1" kern="0" dirty="0">
                <a:ea typeface="Arial Unicode MS" pitchFamily="34" charset="-128"/>
                <a:cs typeface="Arial Unicode MS" pitchFamily="34" charset="-128"/>
              </a:rPr>
              <a:t>seccomp</a:t>
            </a:r>
          </a:p>
        </p:txBody>
      </p:sp>
      <p:sp>
        <p:nvSpPr>
          <p:cNvPr id="34" name="TextBox 33">
            <a:extLst>
              <a:ext uri="{FF2B5EF4-FFF2-40B4-BE49-F238E27FC236}">
                <a16:creationId xmlns:a16="http://schemas.microsoft.com/office/drawing/2014/main" id="{1C30A4A0-5FCA-43EF-9076-8B66C3B6C831}"/>
              </a:ext>
            </a:extLst>
          </p:cNvPr>
          <p:cNvSpPr txBox="1"/>
          <p:nvPr/>
        </p:nvSpPr>
        <p:spPr>
          <a:xfrm rot="522010">
            <a:off x="7862538" y="3073878"/>
            <a:ext cx="3492622" cy="49244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3200" b="1" kern="0" dirty="0">
                <a:ea typeface="Arial Unicode MS" pitchFamily="34" charset="-128"/>
                <a:cs typeface="Arial Unicode MS" pitchFamily="34" charset="-128"/>
              </a:rPr>
              <a:t>capabilities</a:t>
            </a:r>
          </a:p>
        </p:txBody>
      </p:sp>
      <p:sp>
        <p:nvSpPr>
          <p:cNvPr id="35" name="TextBox 34">
            <a:extLst>
              <a:ext uri="{FF2B5EF4-FFF2-40B4-BE49-F238E27FC236}">
                <a16:creationId xmlns:a16="http://schemas.microsoft.com/office/drawing/2014/main" id="{807BFFA9-33F4-4C35-805A-C7584A4879D1}"/>
              </a:ext>
            </a:extLst>
          </p:cNvPr>
          <p:cNvSpPr txBox="1"/>
          <p:nvPr/>
        </p:nvSpPr>
        <p:spPr>
          <a:xfrm rot="21155683">
            <a:off x="7795719" y="3939847"/>
            <a:ext cx="2312911" cy="49244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3200" b="1" kern="0" dirty="0">
                <a:ea typeface="Arial Unicode MS" pitchFamily="34" charset="-128"/>
                <a:cs typeface="Arial Unicode MS" pitchFamily="34" charset="-128"/>
              </a:rPr>
              <a:t>netfilter</a:t>
            </a:r>
          </a:p>
        </p:txBody>
      </p:sp>
      <p:sp>
        <p:nvSpPr>
          <p:cNvPr id="36" name="TextBox 35">
            <a:extLst>
              <a:ext uri="{FF2B5EF4-FFF2-40B4-BE49-F238E27FC236}">
                <a16:creationId xmlns:a16="http://schemas.microsoft.com/office/drawing/2014/main" id="{0646DB39-A178-4A3F-B8D8-C5918BCF5C6C}"/>
              </a:ext>
            </a:extLst>
          </p:cNvPr>
          <p:cNvSpPr txBox="1"/>
          <p:nvPr/>
        </p:nvSpPr>
        <p:spPr>
          <a:xfrm>
            <a:off x="5637807" y="4239713"/>
            <a:ext cx="213185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SELinux</a:t>
            </a:r>
          </a:p>
        </p:txBody>
      </p:sp>
      <p:sp>
        <p:nvSpPr>
          <p:cNvPr id="37" name="TextBox 36">
            <a:extLst>
              <a:ext uri="{FF2B5EF4-FFF2-40B4-BE49-F238E27FC236}">
                <a16:creationId xmlns:a16="http://schemas.microsoft.com/office/drawing/2014/main" id="{44F690A9-A5C8-4C07-BC3E-4720D2B2AF84}"/>
              </a:ext>
            </a:extLst>
          </p:cNvPr>
          <p:cNvSpPr txBox="1"/>
          <p:nvPr/>
        </p:nvSpPr>
        <p:spPr>
          <a:xfrm rot="21305085">
            <a:off x="8597240" y="4819098"/>
            <a:ext cx="27663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AppArmor</a:t>
            </a:r>
          </a:p>
        </p:txBody>
      </p:sp>
      <p:sp>
        <p:nvSpPr>
          <p:cNvPr id="38" name="TextBox 37">
            <a:extLst>
              <a:ext uri="{FF2B5EF4-FFF2-40B4-BE49-F238E27FC236}">
                <a16:creationId xmlns:a16="http://schemas.microsoft.com/office/drawing/2014/main" id="{1EAC6309-B207-4E21-8BBB-54C78201021B}"/>
              </a:ext>
            </a:extLst>
          </p:cNvPr>
          <p:cNvSpPr txBox="1"/>
          <p:nvPr/>
        </p:nvSpPr>
        <p:spPr>
          <a:xfrm>
            <a:off x="5887493" y="5420892"/>
            <a:ext cx="2365024" cy="49244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3200" b="1" kern="0" dirty="0">
                <a:ea typeface="Arial Unicode MS" pitchFamily="34" charset="-128"/>
                <a:cs typeface="Arial Unicode MS" pitchFamily="34" charset="-128"/>
              </a:rPr>
              <a:t>netlink</a:t>
            </a:r>
          </a:p>
        </p:txBody>
      </p:sp>
    </p:spTree>
    <p:extLst>
      <p:ext uri="{BB962C8B-B14F-4D97-AF65-F5344CB8AC3E}">
        <p14:creationId xmlns:p14="http://schemas.microsoft.com/office/powerpoint/2010/main" val="252489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 fill="hold"/>
                                        <p:tgtEl>
                                          <p:spTgt spid="4"/>
                                        </p:tgtEl>
                                        <p:attrNameLst>
                                          <p:attrName>ppt_x</p:attrName>
                                        </p:attrNameLst>
                                      </p:cBhvr>
                                      <p:tavLst>
                                        <p:tav tm="0">
                                          <p:val>
                                            <p:strVal val="0-#ppt_w/2"/>
                                          </p:val>
                                        </p:tav>
                                        <p:tav tm="100000">
                                          <p:val>
                                            <p:strVal val="#ppt_x"/>
                                          </p:val>
                                        </p:tav>
                                      </p:tavLst>
                                    </p:anim>
                                    <p:anim calcmode="lin" valueType="num">
                                      <p:cBhvr additive="base">
                                        <p:cTn id="8" dur="2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200" fill="hold"/>
                                        <p:tgtEl>
                                          <p:spTgt spid="26"/>
                                        </p:tgtEl>
                                        <p:attrNameLst>
                                          <p:attrName>ppt_x</p:attrName>
                                        </p:attrNameLst>
                                      </p:cBhvr>
                                      <p:tavLst>
                                        <p:tav tm="0">
                                          <p:val>
                                            <p:strVal val="0-#ppt_w/2"/>
                                          </p:val>
                                        </p:tav>
                                        <p:tav tm="100000">
                                          <p:val>
                                            <p:strVal val="#ppt_x"/>
                                          </p:val>
                                        </p:tav>
                                      </p:tavLst>
                                    </p:anim>
                                    <p:anim calcmode="lin" valueType="num">
                                      <p:cBhvr additive="base">
                                        <p:cTn id="14" dur="2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200" fill="hold"/>
                                        <p:tgtEl>
                                          <p:spTgt spid="30"/>
                                        </p:tgtEl>
                                        <p:attrNameLst>
                                          <p:attrName>ppt_x</p:attrName>
                                        </p:attrNameLst>
                                      </p:cBhvr>
                                      <p:tavLst>
                                        <p:tav tm="0">
                                          <p:val>
                                            <p:strVal val="#ppt_x"/>
                                          </p:val>
                                        </p:tav>
                                        <p:tav tm="100000">
                                          <p:val>
                                            <p:strVal val="#ppt_x"/>
                                          </p:val>
                                        </p:tav>
                                      </p:tavLst>
                                    </p:anim>
                                    <p:anim calcmode="lin" valueType="num">
                                      <p:cBhvr additive="base">
                                        <p:cTn id="20" dur="2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200" fill="hold"/>
                                        <p:tgtEl>
                                          <p:spTgt spid="33"/>
                                        </p:tgtEl>
                                        <p:attrNameLst>
                                          <p:attrName>ppt_x</p:attrName>
                                        </p:attrNameLst>
                                      </p:cBhvr>
                                      <p:tavLst>
                                        <p:tav tm="0">
                                          <p:val>
                                            <p:strVal val="#ppt_x"/>
                                          </p:val>
                                        </p:tav>
                                        <p:tav tm="100000">
                                          <p:val>
                                            <p:strVal val="#ppt_x"/>
                                          </p:val>
                                        </p:tav>
                                      </p:tavLst>
                                    </p:anim>
                                    <p:anim calcmode="lin" valueType="num">
                                      <p:cBhvr additive="base">
                                        <p:cTn id="26" dur="2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100" fill="hold"/>
                                        <p:tgtEl>
                                          <p:spTgt spid="34"/>
                                        </p:tgtEl>
                                        <p:attrNameLst>
                                          <p:attrName>ppt_x</p:attrName>
                                        </p:attrNameLst>
                                      </p:cBhvr>
                                      <p:tavLst>
                                        <p:tav tm="0">
                                          <p:val>
                                            <p:strVal val="1+#ppt_w/2"/>
                                          </p:val>
                                        </p:tav>
                                        <p:tav tm="100000">
                                          <p:val>
                                            <p:strVal val="#ppt_x"/>
                                          </p:val>
                                        </p:tav>
                                      </p:tavLst>
                                    </p:anim>
                                    <p:anim calcmode="lin" valueType="num">
                                      <p:cBhvr additive="base">
                                        <p:cTn id="32" dur="100" fill="hold"/>
                                        <p:tgtEl>
                                          <p:spTgt spid="34"/>
                                        </p:tgtEl>
                                        <p:attrNameLst>
                                          <p:attrName>ppt_y</p:attrName>
                                        </p:attrNameLst>
                                      </p:cBhvr>
                                      <p:tavLst>
                                        <p:tav tm="0">
                                          <p:val>
                                            <p:strVal val="#ppt_y"/>
                                          </p:val>
                                        </p:tav>
                                        <p:tav tm="100000">
                                          <p:val>
                                            <p:strVal val="#ppt_y"/>
                                          </p:val>
                                        </p:tav>
                                      </p:tavLst>
                                    </p:anim>
                                  </p:childTnLst>
                                </p:cTn>
                              </p:par>
                            </p:childTnLst>
                          </p:cTn>
                        </p:par>
                        <p:par>
                          <p:cTn id="33" fill="hold">
                            <p:stCondLst>
                              <p:cond delay="100"/>
                            </p:stCondLst>
                            <p:childTnLst>
                              <p:par>
                                <p:cTn id="34" presetID="2" presetClass="entr" presetSubtype="4"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100" fill="hold"/>
                                        <p:tgtEl>
                                          <p:spTgt spid="36"/>
                                        </p:tgtEl>
                                        <p:attrNameLst>
                                          <p:attrName>ppt_x</p:attrName>
                                        </p:attrNameLst>
                                      </p:cBhvr>
                                      <p:tavLst>
                                        <p:tav tm="0">
                                          <p:val>
                                            <p:strVal val="#ppt_x"/>
                                          </p:val>
                                        </p:tav>
                                        <p:tav tm="100000">
                                          <p:val>
                                            <p:strVal val="#ppt_x"/>
                                          </p:val>
                                        </p:tav>
                                      </p:tavLst>
                                    </p:anim>
                                    <p:anim calcmode="lin" valueType="num">
                                      <p:cBhvr additive="base">
                                        <p:cTn id="37" dur="1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00"/>
                            </p:stCondLst>
                            <p:childTnLst>
                              <p:par>
                                <p:cTn id="39" presetID="2" presetClass="entr" presetSubtype="2"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100" fill="hold"/>
                                        <p:tgtEl>
                                          <p:spTgt spid="35"/>
                                        </p:tgtEl>
                                        <p:attrNameLst>
                                          <p:attrName>ppt_x</p:attrName>
                                        </p:attrNameLst>
                                      </p:cBhvr>
                                      <p:tavLst>
                                        <p:tav tm="0">
                                          <p:val>
                                            <p:strVal val="1+#ppt_w/2"/>
                                          </p:val>
                                        </p:tav>
                                        <p:tav tm="100000">
                                          <p:val>
                                            <p:strVal val="#ppt_x"/>
                                          </p:val>
                                        </p:tav>
                                      </p:tavLst>
                                    </p:anim>
                                    <p:anim calcmode="lin" valueType="num">
                                      <p:cBhvr additive="base">
                                        <p:cTn id="42" dur="10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300"/>
                            </p:stCondLst>
                            <p:childTnLst>
                              <p:par>
                                <p:cTn id="44" presetID="2" presetClass="entr" presetSubtype="4"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100" fill="hold"/>
                                        <p:tgtEl>
                                          <p:spTgt spid="38"/>
                                        </p:tgtEl>
                                        <p:attrNameLst>
                                          <p:attrName>ppt_x</p:attrName>
                                        </p:attrNameLst>
                                      </p:cBhvr>
                                      <p:tavLst>
                                        <p:tav tm="0">
                                          <p:val>
                                            <p:strVal val="#ppt_x"/>
                                          </p:val>
                                        </p:tav>
                                        <p:tav tm="100000">
                                          <p:val>
                                            <p:strVal val="#ppt_x"/>
                                          </p:val>
                                        </p:tav>
                                      </p:tavLst>
                                    </p:anim>
                                    <p:anim calcmode="lin" valueType="num">
                                      <p:cBhvr additive="base">
                                        <p:cTn id="47" dur="100" fill="hold"/>
                                        <p:tgtEl>
                                          <p:spTgt spid="38"/>
                                        </p:tgtEl>
                                        <p:attrNameLst>
                                          <p:attrName>ppt_y</p:attrName>
                                        </p:attrNameLst>
                                      </p:cBhvr>
                                      <p:tavLst>
                                        <p:tav tm="0">
                                          <p:val>
                                            <p:strVal val="1+#ppt_h/2"/>
                                          </p:val>
                                        </p:tav>
                                        <p:tav tm="100000">
                                          <p:val>
                                            <p:strVal val="#ppt_y"/>
                                          </p:val>
                                        </p:tav>
                                      </p:tavLst>
                                    </p:anim>
                                  </p:childTnLst>
                                </p:cTn>
                              </p:par>
                            </p:childTnLst>
                          </p:cTn>
                        </p:par>
                        <p:par>
                          <p:cTn id="48" fill="hold">
                            <p:stCondLst>
                              <p:cond delay="400"/>
                            </p:stCondLst>
                            <p:childTnLst>
                              <p:par>
                                <p:cTn id="49" presetID="2" presetClass="entr" presetSubtype="6"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100" fill="hold"/>
                                        <p:tgtEl>
                                          <p:spTgt spid="37"/>
                                        </p:tgtEl>
                                        <p:attrNameLst>
                                          <p:attrName>ppt_x</p:attrName>
                                        </p:attrNameLst>
                                      </p:cBhvr>
                                      <p:tavLst>
                                        <p:tav tm="0">
                                          <p:val>
                                            <p:strVal val="1+#ppt_w/2"/>
                                          </p:val>
                                        </p:tav>
                                        <p:tav tm="100000">
                                          <p:val>
                                            <p:strVal val="#ppt_x"/>
                                          </p:val>
                                        </p:tav>
                                      </p:tavLst>
                                    </p:anim>
                                    <p:anim calcmode="lin" valueType="num">
                                      <p:cBhvr additive="base">
                                        <p:cTn id="52" dur="1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30" grpId="0"/>
      <p:bldP spid="33" grpId="0"/>
      <p:bldP spid="34" grpId="0"/>
      <p:bldP spid="35" grpId="0"/>
      <p:bldP spid="36"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(hostnames, date &amp; time, etc.)</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a:t>netfilter</a:t>
            </a:r>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a:t>Netlink</a:t>
            </a:r>
          </a:p>
          <a:p>
            <a:pPr lvl="1"/>
            <a:r>
              <a:rPr lang="en-US" sz="1200" dirty="0" err="1"/>
              <a:t>Interprocess</a:t>
            </a:r>
            <a:r>
              <a:rPr lang="en-US" sz="1200" dirty="0"/>
              <a:t> communication between containers</a:t>
            </a:r>
          </a:p>
          <a:p>
            <a:r>
              <a:rPr lang="en-US" sz="1400" dirty="0"/>
              <a:t>SELinux/AppArmor</a:t>
            </a:r>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Primitives used by Containers</a:t>
            </a:r>
          </a:p>
        </p:txBody>
      </p:sp>
    </p:spTree>
    <p:extLst>
      <p:ext uri="{BB962C8B-B14F-4D97-AF65-F5344CB8AC3E}">
        <p14:creationId xmlns:p14="http://schemas.microsoft.com/office/powerpoint/2010/main" val="77520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77293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err="1"/>
              <a:t>pid</a:t>
            </a:r>
            <a:r>
              <a:rPr lang="en-US" i="1" dirty="0"/>
              <a:t> 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err="1"/>
              <a:t>pid</a:t>
            </a:r>
            <a:r>
              <a:rPr lang="en-US" sz="1600" dirty="0"/>
              <a:t> namespaces give a process a limited view on the process table</a:t>
            </a:r>
          </a:p>
          <a:p>
            <a:pPr lvl="1"/>
            <a:endParaRPr lang="en-US" sz="1600" dirty="0"/>
          </a:p>
          <a:p>
            <a:pPr lvl="1"/>
            <a:r>
              <a:rPr lang="en-US" sz="1600" dirty="0"/>
              <a:t>Only processes in the same </a:t>
            </a:r>
            <a:r>
              <a:rPr lang="en-US" sz="1600" dirty="0" err="1"/>
              <a:t>pid</a:t>
            </a:r>
            <a:r>
              <a:rPr lang="en-US" sz="1600" dirty="0"/>
              <a:t> namespace can see each other</a:t>
            </a:r>
          </a:p>
          <a:p>
            <a:pPr lvl="1"/>
            <a:endParaRPr lang="en-US" sz="1600" dirty="0"/>
          </a:p>
          <a:p>
            <a:pPr lvl="1"/>
            <a:r>
              <a:rPr lang="en-US" sz="1600" dirty="0"/>
              <a:t>Processes get new PIDs in their </a:t>
            </a:r>
            <a:r>
              <a:rPr lang="en-US" sz="1600" dirty="0" err="1"/>
              <a:t>pid</a:t>
            </a:r>
            <a:r>
              <a:rPr lang="en-US" sz="1600" dirty="0"/>
              <a:t>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TotalTime>
  <Words>1748</Words>
  <Application>Microsoft Office PowerPoint</Application>
  <PresentationFormat>Custom</PresentationFormat>
  <Paragraphs>225</Paragraphs>
  <Slides>18</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PowerPoint Presentation</vt:lpstr>
      <vt:lpstr>Linux Primitives used by Containers</vt:lpstr>
      <vt:lpstr>Linux Primitives used by Containers</vt:lpstr>
      <vt:lpstr>Filesystem isolation with chroot</vt:lpstr>
      <vt:lpstr>Demo</vt:lpstr>
      <vt:lpstr>Process (and more) isolation with pid namespaces</vt:lpstr>
      <vt:lpstr>Demo</vt:lpstr>
      <vt:lpstr>Resource limitations with cgroups</vt:lpstr>
      <vt:lpstr>Demo</vt:lpstr>
      <vt:lpstr>Container security with seccomp</vt:lpstr>
      <vt:lpstr>Demo</vt:lpstr>
      <vt:lpstr>Let’s use these features to start our first container…</vt:lpstr>
      <vt:lpstr>Exercise #0 – Linux Primitives</vt:lpstr>
      <vt:lpstr>Container engines There is more than just Docker…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373</cp:revision>
  <dcterms:created xsi:type="dcterms:W3CDTF">2015-10-14T11:21:43Z</dcterms:created>
  <dcterms:modified xsi:type="dcterms:W3CDTF">2018-09-27T12:59:51Z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