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54" r:id="rId2"/>
    <p:sldId id="437" r:id="rId3"/>
    <p:sldId id="453" r:id="rId4"/>
    <p:sldId id="438" r:id="rId5"/>
    <p:sldId id="382" r:id="rId6"/>
    <p:sldId id="440" r:id="rId7"/>
    <p:sldId id="456" r:id="rId8"/>
    <p:sldId id="457" r:id="rId9"/>
    <p:sldId id="434" r:id="rId10"/>
    <p:sldId id="458" r:id="rId11"/>
    <p:sldId id="463" r:id="rId12"/>
    <p:sldId id="451" r:id="rId13"/>
    <p:sldId id="462" r:id="rId14"/>
    <p:sldId id="450" r:id="rId15"/>
    <p:sldId id="441" r:id="rId16"/>
    <p:sldId id="443" r:id="rId17"/>
    <p:sldId id="445" r:id="rId18"/>
    <p:sldId id="449" r:id="rId19"/>
    <p:sldId id="459" r:id="rId20"/>
    <p:sldId id="446" r:id="rId21"/>
    <p:sldId id="470" r:id="rId22"/>
    <p:sldId id="447" r:id="rId23"/>
    <p:sldId id="465" r:id="rId24"/>
    <p:sldId id="466" r:id="rId25"/>
    <p:sldId id="467" r:id="rId26"/>
    <p:sldId id="468" r:id="rId27"/>
    <p:sldId id="469"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6"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00"/>
    <a:srgbClr val="FFFF99"/>
    <a:srgbClr val="D1B9CC"/>
    <a:srgbClr val="FFCCFF"/>
    <a:srgbClr val="BB15AF"/>
    <a:srgbClr val="F0AB00"/>
    <a:srgbClr val="0F46A7"/>
    <a:srgbClr val="970A82"/>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72833" autoAdjust="0"/>
  </p:normalViewPr>
  <p:slideViewPr>
    <p:cSldViewPr snapToGrid="0" showGuides="1">
      <p:cViewPr>
        <p:scale>
          <a:sx n="90" d="100"/>
          <a:sy n="90" d="100"/>
        </p:scale>
        <p:origin x="384" y="21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2415921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take a look at how terminals used to work. The standard input stream (stdin) is used to send input to the process. The standard output and error streams send the output to a terminal to display (as text). </a:t>
            </a:r>
          </a:p>
          <a:p>
            <a:endParaRPr lang="en-US" dirty="0"/>
          </a:p>
          <a:p>
            <a:r>
              <a:rPr lang="en-US" dirty="0"/>
              <a:t>Docker allows to use stdin interactively and receive the results via </a:t>
            </a:r>
            <a:r>
              <a:rPr lang="en-US" dirty="0" err="1"/>
              <a:t>stdout</a:t>
            </a:r>
            <a:r>
              <a:rPr lang="en-US" dirty="0"/>
              <a:t>/stderr. To keep stdin open, the –</a:t>
            </a:r>
            <a:r>
              <a:rPr lang="en-US" dirty="0" err="1"/>
              <a:t>i</a:t>
            </a:r>
            <a:r>
              <a:rPr lang="en-US" dirty="0"/>
              <a:t> flag is required (interactive). To capture the output accordingly a pseudo-</a:t>
            </a:r>
            <a:r>
              <a:rPr lang="en-US" dirty="0" err="1"/>
              <a:t>tty</a:t>
            </a:r>
            <a:r>
              <a:rPr lang="en-US" dirty="0"/>
              <a:t> is required. Use –t to allocate it. Try to run “docker -</a:t>
            </a:r>
            <a:r>
              <a:rPr lang="en-US" dirty="0" err="1"/>
              <a:t>i</a:t>
            </a:r>
            <a:r>
              <a:rPr lang="en-US" dirty="0"/>
              <a:t> ubuntu:18.04” – you will be able to type (something like “exit”) but you don’t see the output. Try the same again, but adding a “-t”. You will be able to type &amp; see what happens.</a:t>
            </a:r>
          </a:p>
          <a:p>
            <a:r>
              <a:rPr lang="en-US" dirty="0"/>
              <a:t>Use the combination of interactive and </a:t>
            </a:r>
            <a:r>
              <a:rPr lang="en-US" dirty="0" err="1"/>
              <a:t>tty</a:t>
            </a:r>
            <a:r>
              <a:rPr lang="en-US" dirty="0"/>
              <a:t> (combine to –it) when you start a shell or anything else that requires input.</a:t>
            </a:r>
          </a:p>
          <a:p>
            <a:endParaRPr lang="en-US" dirty="0"/>
          </a:p>
          <a:p>
            <a:r>
              <a:rPr lang="en-US" dirty="0"/>
              <a:t>Docker also allows to start containers in the background (similar to a </a:t>
            </a:r>
            <a:r>
              <a:rPr lang="en-US" dirty="0" err="1"/>
              <a:t>linux</a:t>
            </a:r>
            <a:r>
              <a:rPr lang="en-US" dirty="0"/>
              <a:t> processes started in background). No output will be sent to the user but captured for logging (check the container logs, if there are any). Use the –d switch ('daemon') to run the process in background and check with “docker </a:t>
            </a:r>
            <a:r>
              <a:rPr lang="en-US" dirty="0" err="1"/>
              <a:t>ps</a:t>
            </a:r>
            <a:r>
              <a:rPr lang="en-US" dirty="0"/>
              <a:t>”. </a:t>
            </a:r>
          </a:p>
          <a:p>
            <a:r>
              <a:rPr lang="en-US" dirty="0"/>
              <a:t>Use the detached mode to run daemons or applications that have a control loop like a </a:t>
            </a:r>
            <a:r>
              <a:rPr lang="en-US" dirty="0" err="1"/>
              <a:t>websever</a:t>
            </a:r>
            <a:r>
              <a:rPr lang="en-US"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08281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b="0" dirty="0"/>
              <a:t>Interactive vs detached:</a:t>
            </a:r>
          </a:p>
          <a:p>
            <a:pPr marL="285750" indent="-285750">
              <a:buFontTx/>
              <a:buChar char="-"/>
            </a:pPr>
            <a:r>
              <a:rPr lang="en-US" b="0" dirty="0"/>
              <a:t>Run an alpine:3.8 container with the –it flag. You can now interact with the shell.</a:t>
            </a:r>
          </a:p>
          <a:p>
            <a:pPr marL="285750" indent="-285750">
              <a:buFontTx/>
              <a:buChar char="-"/>
            </a:pPr>
            <a:r>
              <a:rPr lang="en-US" b="0" dirty="0"/>
              <a:t>Run a </a:t>
            </a:r>
            <a:r>
              <a:rPr lang="en-US" b="0" dirty="0" err="1"/>
              <a:t>nginx:mainline</a:t>
            </a:r>
            <a:r>
              <a:rPr lang="en-US" b="0" dirty="0"/>
              <a:t> container with the -it flag. You’re now connected to PID #1 of the container but it’s a daemon process, so you cannot do anything. Abort or detach from it.</a:t>
            </a:r>
          </a:p>
          <a:p>
            <a:pPr marL="285750" indent="-285750">
              <a:buFontTx/>
              <a:buChar char="-"/>
            </a:pPr>
            <a:r>
              <a:rPr lang="en-US" b="0" dirty="0"/>
              <a:t>Run a docker inspect on the </a:t>
            </a:r>
            <a:r>
              <a:rPr lang="en-US" b="0" dirty="0" err="1"/>
              <a:t>nginx</a:t>
            </a:r>
            <a:r>
              <a:rPr lang="en-US" b="0" dirty="0"/>
              <a:t> image and show the </a:t>
            </a:r>
            <a:r>
              <a:rPr lang="en-US" b="0" dirty="0" err="1"/>
              <a:t>cmd</a:t>
            </a:r>
            <a:r>
              <a:rPr lang="en-US" b="0" dirty="0"/>
              <a:t> / </a:t>
            </a:r>
            <a:r>
              <a:rPr lang="en-US" b="0" dirty="0" err="1"/>
              <a:t>entrypoint</a:t>
            </a:r>
            <a:r>
              <a:rPr lang="en-US" b="0" dirty="0"/>
              <a:t>: docker image inspect </a:t>
            </a:r>
            <a:r>
              <a:rPr lang="en-US" b="0" dirty="0" err="1"/>
              <a:t>nginx</a:t>
            </a:r>
            <a:r>
              <a:rPr lang="en-US" b="0" dirty="0"/>
              <a:t> | grep -</a:t>
            </a:r>
            <a:r>
              <a:rPr lang="en-US" b="0" dirty="0" err="1"/>
              <a:t>i</a:t>
            </a:r>
            <a:r>
              <a:rPr lang="en-US" b="0" dirty="0"/>
              <a:t> </a:t>
            </a:r>
            <a:r>
              <a:rPr lang="en-US" b="0" dirty="0" err="1"/>
              <a:t>cmd</a:t>
            </a:r>
            <a:endParaRPr lang="en-US" b="0" dirty="0"/>
          </a:p>
          <a:p>
            <a:pPr marL="285750" indent="-285750">
              <a:buFontTx/>
              <a:buChar char="-"/>
            </a:pPr>
            <a:r>
              <a:rPr lang="en-US" b="0" dirty="0"/>
              <a:t>Briefly discuss the inspect command</a:t>
            </a:r>
          </a:p>
          <a:p>
            <a:pPr marL="285750" indent="-285750">
              <a:buFontTx/>
              <a:buChar char="-"/>
            </a:pPr>
            <a:r>
              <a:rPr lang="en-US" b="0" dirty="0"/>
              <a:t>The </a:t>
            </a:r>
            <a:r>
              <a:rPr lang="en-US" b="0" dirty="0" err="1"/>
              <a:t>cmd</a:t>
            </a:r>
            <a:r>
              <a:rPr lang="en-US" b="0" dirty="0"/>
              <a:t> specifies what happens upon container start -&gt; the webserver is started and keeps running in an endless loop.</a:t>
            </a:r>
          </a:p>
          <a:p>
            <a:pPr marL="285750" indent="-285750">
              <a:buFontTx/>
              <a:buChar char="-"/>
            </a:pPr>
            <a:r>
              <a:rPr lang="en-US" b="0" dirty="0"/>
              <a:t>That’s why you probably want to start in detached mode -&gt; docker run –d </a:t>
            </a:r>
            <a:r>
              <a:rPr lang="en-US" b="0" dirty="0" err="1"/>
              <a:t>nginx:mainline</a:t>
            </a:r>
            <a:endParaRPr lang="en-US" b="0" dirty="0"/>
          </a:p>
          <a:p>
            <a:pPr marL="285750" indent="-285750">
              <a:buFontTx/>
              <a:buChar char="-"/>
            </a:pPr>
            <a:r>
              <a:rPr lang="en-US" b="0" dirty="0"/>
              <a:t>Show the running container with docker container list</a:t>
            </a:r>
          </a:p>
          <a:p>
            <a:pPr marL="285750" indent="-285750">
              <a:buFontTx/>
              <a:buChar char="-"/>
            </a:pPr>
            <a:r>
              <a:rPr lang="en-US" b="0" dirty="0"/>
              <a:t>Finally, exec into the container and explain the exec command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67002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de-DE" baseline="0" dirty="0"/>
              <a:t>The </a:t>
            </a:r>
            <a:r>
              <a:rPr lang="de-DE" baseline="0" dirty="0" err="1"/>
              <a:t>container</a:t>
            </a:r>
            <a:r>
              <a:rPr lang="de-DE" baseline="0" dirty="0"/>
              <a:t> IDs </a:t>
            </a:r>
            <a:r>
              <a:rPr lang="de-DE" baseline="0" dirty="0" err="1"/>
              <a:t>reference</a:t>
            </a:r>
            <a:r>
              <a:rPr lang="de-DE" baseline="0" dirty="0"/>
              <a:t> </a:t>
            </a:r>
            <a:r>
              <a:rPr lang="de-DE" baseline="0" dirty="0" err="1"/>
              <a:t>the</a:t>
            </a:r>
            <a:r>
              <a:rPr lang="de-DE" baseline="0" dirty="0"/>
              <a:t> </a:t>
            </a:r>
            <a:r>
              <a:rPr lang="de-DE" baseline="0" dirty="0" err="1"/>
              <a:t>read-write</a:t>
            </a:r>
            <a:r>
              <a:rPr lang="de-DE" baseline="0" dirty="0"/>
              <a:t> </a:t>
            </a:r>
            <a:r>
              <a:rPr lang="de-DE" baseline="0" dirty="0" err="1"/>
              <a:t>layer</a:t>
            </a:r>
            <a:r>
              <a:rPr lang="de-DE" baseline="0" dirty="0"/>
              <a:t> on top </a:t>
            </a:r>
            <a:r>
              <a:rPr lang="de-DE" baseline="0" dirty="0" err="1"/>
              <a:t>of</a:t>
            </a:r>
            <a:r>
              <a:rPr lang="de-DE" baseline="0" dirty="0"/>
              <a:t> </a:t>
            </a:r>
            <a:r>
              <a:rPr lang="de-DE" baseline="0" dirty="0" err="1"/>
              <a:t>the</a:t>
            </a:r>
            <a:r>
              <a:rPr lang="de-DE" baseline="0" dirty="0"/>
              <a:t> </a:t>
            </a:r>
            <a:r>
              <a:rPr lang="de-DE" baseline="0" dirty="0" err="1"/>
              <a:t>immutable</a:t>
            </a:r>
            <a:r>
              <a:rPr lang="de-DE" baseline="0" dirty="0"/>
              <a:t> </a:t>
            </a:r>
            <a:r>
              <a:rPr lang="de-DE" baseline="0" dirty="0" err="1"/>
              <a:t>read-only</a:t>
            </a:r>
            <a:r>
              <a:rPr lang="de-DE" baseline="0" dirty="0"/>
              <a:t> </a:t>
            </a:r>
            <a:r>
              <a:rPr lang="de-DE" baseline="0" dirty="0" err="1"/>
              <a:t>image</a:t>
            </a:r>
            <a:r>
              <a:rPr lang="de-DE" baseline="0" dirty="0"/>
              <a:t> </a:t>
            </a:r>
            <a:r>
              <a:rPr lang="de-DE" baseline="0" dirty="0" err="1"/>
              <a:t>layers</a:t>
            </a:r>
            <a:r>
              <a:rPr lang="de-DE" baseline="0" dirty="0"/>
              <a:t>. </a:t>
            </a:r>
            <a:endParaRPr lang="de-DE" dirty="0"/>
          </a:p>
          <a:p>
            <a:endParaRPr lang="de-DE" dirty="0"/>
          </a:p>
          <a:p>
            <a:r>
              <a:rPr lang="de-DE" dirty="0"/>
              <a:t>The</a:t>
            </a:r>
            <a:r>
              <a:rPr lang="de-DE" baseline="0" dirty="0"/>
              <a:t> UUID </a:t>
            </a:r>
            <a:r>
              <a:rPr lang="de-DE" baseline="0" dirty="0" err="1"/>
              <a:t>has</a:t>
            </a:r>
            <a:r>
              <a:rPr lang="de-DE" baseline="0" dirty="0"/>
              <a:t> 64 </a:t>
            </a:r>
            <a:r>
              <a:rPr lang="de-DE" baseline="0" dirty="0" err="1"/>
              <a:t>digits</a:t>
            </a:r>
            <a:r>
              <a:rPr lang="de-DE" baseline="0" dirty="0"/>
              <a:t> but </a:t>
            </a:r>
            <a:r>
              <a:rPr lang="de-DE" baseline="0" dirty="0" err="1"/>
              <a:t>is</a:t>
            </a:r>
            <a:r>
              <a:rPr lang="de-DE" baseline="0" dirty="0"/>
              <a:t> </a:t>
            </a:r>
            <a:r>
              <a:rPr lang="de-DE" baseline="0" dirty="0" err="1"/>
              <a:t>truncated</a:t>
            </a:r>
            <a:r>
              <a:rPr lang="de-DE" baseline="0" dirty="0"/>
              <a:t> </a:t>
            </a:r>
            <a:r>
              <a:rPr lang="de-DE" baseline="0" dirty="0" err="1"/>
              <a:t>to</a:t>
            </a:r>
            <a:r>
              <a:rPr lang="de-DE" baseline="0" dirty="0"/>
              <a:t> just 12 </a:t>
            </a:r>
            <a:r>
              <a:rPr lang="de-DE" baseline="0" dirty="0" err="1"/>
              <a:t>digits</a:t>
            </a:r>
            <a:r>
              <a:rPr lang="de-DE" baseline="0" dirty="0"/>
              <a:t>, </a:t>
            </a:r>
            <a:r>
              <a:rPr lang="de-DE" baseline="0" dirty="0" err="1"/>
              <a:t>use</a:t>
            </a:r>
            <a:r>
              <a:rPr lang="de-DE" baseline="0" dirty="0"/>
              <a:t> --</a:t>
            </a:r>
            <a:r>
              <a:rPr lang="de-DE" baseline="0" dirty="0" err="1"/>
              <a:t>no-trunc</a:t>
            </a:r>
            <a:r>
              <a:rPr lang="de-DE" baseline="0" dirty="0"/>
              <a:t> </a:t>
            </a:r>
            <a:r>
              <a:rPr lang="de-DE" baseline="0" dirty="0" err="1"/>
              <a:t>to</a:t>
            </a:r>
            <a:r>
              <a:rPr lang="de-DE" baseline="0" dirty="0"/>
              <a:t> </a:t>
            </a:r>
            <a:r>
              <a:rPr lang="de-DE" baseline="0" dirty="0" err="1"/>
              <a:t>see</a:t>
            </a:r>
            <a:r>
              <a:rPr lang="de-DE" baseline="0" dirty="0"/>
              <a:t> all </a:t>
            </a:r>
            <a:r>
              <a:rPr lang="de-DE" baseline="0" dirty="0" err="1"/>
              <a:t>of</a:t>
            </a:r>
            <a:r>
              <a:rPr lang="de-DE" baseline="0" dirty="0"/>
              <a:t> </a:t>
            </a:r>
            <a:r>
              <a:rPr lang="de-DE" baseline="0" dirty="0" err="1"/>
              <a:t>them</a:t>
            </a:r>
            <a:r>
              <a:rPr lang="de-DE" baseline="0" dirty="0"/>
              <a:t>.</a:t>
            </a:r>
          </a:p>
          <a:p>
            <a:endParaRPr lang="de-DE" baseline="0" dirty="0"/>
          </a:p>
          <a:p>
            <a:r>
              <a:rPr lang="de-DE" baseline="0" dirty="0"/>
              <a:t>A </a:t>
            </a:r>
            <a:r>
              <a:rPr lang="de-DE" baseline="0" dirty="0" err="1"/>
              <a:t>stopped</a:t>
            </a:r>
            <a:r>
              <a:rPr lang="de-DE" baseline="0" dirty="0"/>
              <a:t> </a:t>
            </a:r>
            <a:r>
              <a:rPr lang="de-DE" baseline="0" dirty="0" err="1"/>
              <a:t>container</a:t>
            </a:r>
            <a:r>
              <a:rPr lang="de-DE" baseline="0" dirty="0"/>
              <a:t> </a:t>
            </a:r>
            <a:r>
              <a:rPr lang="de-DE" baseline="0" dirty="0" err="1"/>
              <a:t>retains</a:t>
            </a:r>
            <a:r>
              <a:rPr lang="de-DE" baseline="0" dirty="0"/>
              <a:t> </a:t>
            </a:r>
            <a:r>
              <a:rPr lang="de-DE" baseline="0" dirty="0" err="1"/>
              <a:t>the</a:t>
            </a:r>
            <a:r>
              <a:rPr lang="de-DE" baseline="0" dirty="0"/>
              <a:t> </a:t>
            </a:r>
            <a:r>
              <a:rPr lang="de-DE" baseline="0" dirty="0" err="1"/>
              <a:t>state</a:t>
            </a:r>
            <a:r>
              <a:rPr lang="de-DE" baseline="0" dirty="0"/>
              <a:t> </a:t>
            </a:r>
            <a:r>
              <a:rPr lang="de-DE" baseline="0" dirty="0" err="1"/>
              <a:t>of</a:t>
            </a:r>
            <a:r>
              <a:rPr lang="de-DE" baseline="0" dirty="0"/>
              <a:t> </a:t>
            </a:r>
            <a:r>
              <a:rPr lang="de-DE" baseline="0" dirty="0" err="1"/>
              <a:t>its</a:t>
            </a:r>
            <a:r>
              <a:rPr lang="de-DE" baseline="0" dirty="0"/>
              <a:t> r/w </a:t>
            </a:r>
            <a:r>
              <a:rPr lang="de-DE" baseline="0" dirty="0" err="1"/>
              <a:t>file</a:t>
            </a:r>
            <a:r>
              <a:rPr lang="de-DE" baseline="0" dirty="0"/>
              <a:t> </a:t>
            </a:r>
            <a:r>
              <a:rPr lang="de-DE" baseline="0" dirty="0" err="1"/>
              <a:t>system</a:t>
            </a:r>
            <a:r>
              <a:rPr lang="de-DE" baseline="0" dirty="0"/>
              <a:t> </a:t>
            </a:r>
            <a:r>
              <a:rPr lang="de-DE" baseline="0" dirty="0" err="1"/>
              <a:t>layer</a:t>
            </a:r>
            <a:r>
              <a:rPr lang="de-DE" baseline="0" dirty="0"/>
              <a:t> (</a:t>
            </a:r>
            <a:r>
              <a:rPr lang="de-DE" baseline="0" dirty="0" err="1"/>
              <a:t>you</a:t>
            </a:r>
            <a:r>
              <a:rPr lang="de-DE" baseline="0" dirty="0"/>
              <a:t> </a:t>
            </a:r>
            <a:r>
              <a:rPr lang="de-DE" baseline="0" dirty="0" err="1"/>
              <a:t>see</a:t>
            </a:r>
            <a:r>
              <a:rPr lang="de-DE" baseline="0" dirty="0"/>
              <a:t> </a:t>
            </a:r>
            <a:r>
              <a:rPr lang="de-DE" baseline="0" dirty="0" err="1"/>
              <a:t>them</a:t>
            </a:r>
            <a:r>
              <a:rPr lang="de-DE" baseline="0" dirty="0"/>
              <a:t> </a:t>
            </a:r>
            <a:r>
              <a:rPr lang="de-DE" baseline="0" dirty="0" err="1"/>
              <a:t>when</a:t>
            </a:r>
            <a:r>
              <a:rPr lang="de-DE" baseline="0" dirty="0"/>
              <a:t> </a:t>
            </a:r>
            <a:r>
              <a:rPr lang="de-DE" baseline="0" dirty="0" err="1"/>
              <a:t>you</a:t>
            </a:r>
            <a:r>
              <a:rPr lang="de-DE" baseline="0" dirty="0"/>
              <a:t> </a:t>
            </a:r>
            <a:r>
              <a:rPr lang="de-DE" baseline="0" dirty="0" err="1"/>
              <a:t>start</a:t>
            </a:r>
            <a:r>
              <a:rPr lang="de-DE" baseline="0" dirty="0"/>
              <a:t> </a:t>
            </a:r>
            <a:r>
              <a:rPr lang="de-DE" baseline="0" dirty="0" err="1"/>
              <a:t>the</a:t>
            </a:r>
            <a:r>
              <a:rPr lang="de-DE" baseline="0" dirty="0"/>
              <a:t> </a:t>
            </a:r>
            <a:r>
              <a:rPr lang="de-DE" baseline="0" dirty="0" err="1"/>
              <a:t>container</a:t>
            </a:r>
            <a:r>
              <a:rPr lang="de-DE" baseline="0" dirty="0"/>
              <a:t> </a:t>
            </a:r>
            <a:r>
              <a:rPr lang="de-DE" baseline="0" dirty="0" err="1"/>
              <a:t>again</a:t>
            </a:r>
            <a:r>
              <a:rPr lang="de-DE" baseline="0"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87965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connect to the container in an interactive shell session, again -</a:t>
            </a:r>
            <a:r>
              <a:rPr lang="en-US" dirty="0" err="1"/>
              <a:t>i</a:t>
            </a:r>
            <a:r>
              <a:rPr lang="en-US" dirty="0"/>
              <a:t> and -t are required. They can be combined to -it.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67021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8025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94611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23525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docker host spins up a local private network. A container will get an IP address form this network to be reachable locally. So as long as all container are on the same host, they can communicate via this network. </a:t>
            </a:r>
          </a:p>
          <a:p>
            <a:endParaRPr lang="en-US" noProof="0" dirty="0"/>
          </a:p>
          <a:p>
            <a:r>
              <a:rPr lang="en-US" noProof="0" dirty="0"/>
              <a:t>However, this is a very unlikely scenario. Probably there are more hosts involved or you want to expose your application to the outside. Docker supports network address translation to map a &lt;</a:t>
            </a:r>
            <a:r>
              <a:rPr lang="en-US" noProof="0" dirty="0" err="1"/>
              <a:t>container_ip</a:t>
            </a:r>
            <a:r>
              <a:rPr lang="en-US" noProof="0" dirty="0"/>
              <a:t>&gt;:&lt;port&gt; to a port on the external network interface of the docker host. If you have a container with 172.16.0.2:80 locally it could be exposed to the outside on 192.168.52.1:32710 (</a:t>
            </a:r>
            <a:r>
              <a:rPr lang="en-US" noProof="0" dirty="0" err="1"/>
              <a:t>ip</a:t>
            </a:r>
            <a:r>
              <a:rPr lang="en-US" noProof="0" dirty="0"/>
              <a:t> address of the docker host + unused port).</a:t>
            </a:r>
          </a:p>
          <a:p>
            <a:endParaRPr lang="en-US" noProof="0" dirty="0"/>
          </a:p>
          <a:p>
            <a:r>
              <a:rPr lang="en-US" noProof="0" dirty="0"/>
              <a:t>This feature is called port forwarding and docker knows two flavors of it.</a:t>
            </a:r>
          </a:p>
          <a:p>
            <a:pPr marL="342900" indent="-342900">
              <a:buAutoNum type="arabicParenR"/>
            </a:pPr>
            <a:r>
              <a:rPr lang="en-US" noProof="0" dirty="0"/>
              <a:t>Map a dedicated host port to a container port – this has to be specified manually. So you have to keep track of all your used ports in order to avoid conflicts. Use the “-p” (lower case) switch and specify host port &amp; container port.</a:t>
            </a:r>
          </a:p>
          <a:p>
            <a:pPr marL="342900" indent="-342900">
              <a:buAutoNum type="arabicParenR"/>
            </a:pPr>
            <a:r>
              <a:rPr lang="en-US" noProof="0" dirty="0"/>
              <a:t>Map a random port to a container port. Use the “-P” (upper case) switch. Docker detects the ports a container exposes and automatically assigns an unused port. Check with “docker </a:t>
            </a:r>
            <a:r>
              <a:rPr lang="en-US" noProof="0" dirty="0" err="1"/>
              <a:t>ps</a:t>
            </a:r>
            <a:r>
              <a:rPr lang="en-US" noProof="0" dirty="0"/>
              <a:t>” or “docker container list”, which port was assigned.</a:t>
            </a:r>
          </a:p>
          <a:p>
            <a:pPr marL="342900" indent="-342900">
              <a:buAutoNum type="arabicParenR"/>
            </a:pPr>
            <a:endParaRPr lang="en-US" noProof="0" dirty="0"/>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7134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Tx/>
              <a:buNone/>
            </a:pPr>
            <a:r>
              <a:rPr lang="en-US" b="0" dirty="0"/>
              <a:t>Let’s get back to our </a:t>
            </a:r>
            <a:r>
              <a:rPr lang="en-US" b="0" dirty="0" err="1"/>
              <a:t>nginx</a:t>
            </a:r>
            <a:r>
              <a:rPr lang="en-US" b="0" dirty="0"/>
              <a:t> examples.</a:t>
            </a:r>
          </a:p>
          <a:p>
            <a:pPr marL="285750" indent="-285750">
              <a:buFontTx/>
              <a:buChar char="-"/>
            </a:pPr>
            <a:r>
              <a:rPr lang="en-US" b="0" dirty="0"/>
              <a:t>Docker run –d –p 8081:80 </a:t>
            </a:r>
            <a:r>
              <a:rPr lang="en-US" b="0" dirty="0" err="1"/>
              <a:t>nginx:mainline</a:t>
            </a:r>
            <a:endParaRPr lang="en-US" b="0" dirty="0"/>
          </a:p>
          <a:p>
            <a:pPr marL="285750" indent="-285750">
              <a:buFontTx/>
              <a:buChar char="-"/>
            </a:pPr>
            <a:r>
              <a:rPr lang="en-US" b="0" dirty="0"/>
              <a:t>Access the </a:t>
            </a:r>
            <a:r>
              <a:rPr lang="en-US" b="0" dirty="0" err="1"/>
              <a:t>nginx</a:t>
            </a:r>
            <a:r>
              <a:rPr lang="en-US" b="0" dirty="0"/>
              <a:t> on port localhost:8081</a:t>
            </a:r>
          </a:p>
          <a:p>
            <a:pPr marL="285750" indent="-285750">
              <a:buFontTx/>
              <a:buChar char="-"/>
            </a:pPr>
            <a:r>
              <a:rPr lang="en-US" b="0" dirty="0"/>
              <a:t>Run the same with –P and get the port via docker container list</a:t>
            </a:r>
          </a:p>
          <a:p>
            <a:pPr marL="285750" indent="-285750">
              <a:buFontTx/>
              <a:buChar char="-"/>
            </a:pPr>
            <a:r>
              <a:rPr lang="en-US" b="0" dirty="0"/>
              <a:t>Access the </a:t>
            </a:r>
            <a:r>
              <a:rPr lang="en-US" b="0" dirty="0" err="1"/>
              <a:t>nginx</a:t>
            </a:r>
            <a:r>
              <a:rPr lang="en-US" b="0" dirty="0"/>
              <a:t> via the random port</a:t>
            </a:r>
          </a:p>
          <a:p>
            <a:pPr marL="285750" indent="-285750">
              <a:buFontTx/>
              <a:buChar char="-"/>
            </a:pPr>
            <a:endParaRPr lang="en-US" b="0" dirty="0"/>
          </a:p>
          <a:p>
            <a:pPr marL="0" indent="0">
              <a:buFontTx/>
              <a:buNone/>
            </a:pPr>
            <a:r>
              <a:rPr lang="en-US" b="0" dirty="0"/>
              <a:t>It’s important to remember – the first port is referencing the port that is opened on the docker host, the 2</a:t>
            </a:r>
            <a:r>
              <a:rPr lang="en-US" b="0" baseline="30000" dirty="0"/>
              <a:t>nd</a:t>
            </a:r>
            <a:r>
              <a:rPr lang="en-US" b="0" dirty="0"/>
              <a:t> port is referencing the container port.</a:t>
            </a:r>
          </a:p>
          <a:p>
            <a:pPr marL="0" indent="0">
              <a:buFontTx/>
              <a:buNone/>
            </a:pPr>
            <a:endParaRPr lang="en-US" b="0" dirty="0"/>
          </a:p>
          <a:p>
            <a:pPr marL="0" indent="0">
              <a:buFontTx/>
              <a:buNone/>
            </a:pPr>
            <a:r>
              <a:rPr lang="en-US" b="0" dirty="0"/>
              <a:t>Talking about networking:</a:t>
            </a:r>
          </a:p>
          <a:p>
            <a:pPr marL="285750" indent="-285750">
              <a:buFontTx/>
              <a:buChar char="-"/>
            </a:pPr>
            <a:r>
              <a:rPr lang="en-US" b="0" dirty="0"/>
              <a:t>Docker network list</a:t>
            </a:r>
          </a:p>
          <a:p>
            <a:pPr marL="285750" indent="-285750">
              <a:buFontTx/>
              <a:buChar char="-"/>
            </a:pPr>
            <a:r>
              <a:rPr lang="en-US" b="0" dirty="0"/>
              <a:t>Show the different docker networks and create a new bridge network (docker network create test)</a:t>
            </a:r>
          </a:p>
          <a:p>
            <a:pPr marL="285750" indent="-285750">
              <a:buFontTx/>
              <a:buChar char="-"/>
            </a:pPr>
            <a:r>
              <a:rPr lang="en-US" b="0" dirty="0"/>
              <a:t>If you want to wire 2 containers, you have to put them into the same docker network. But be careful, DNS resolution doesn’t work in the default network!</a:t>
            </a:r>
          </a:p>
          <a:p>
            <a:pPr marL="285750" indent="-285750">
              <a:buFontTx/>
              <a:buChar char="-"/>
            </a:pPr>
            <a:r>
              <a:rPr lang="en-US" b="0" dirty="0"/>
              <a:t>Spin up a </a:t>
            </a:r>
            <a:r>
              <a:rPr lang="en-US" b="0" dirty="0" err="1"/>
              <a:t>nginx</a:t>
            </a:r>
            <a:r>
              <a:rPr lang="en-US" b="0" dirty="0"/>
              <a:t>: docker run –d --name </a:t>
            </a:r>
            <a:r>
              <a:rPr lang="en-US" b="0" dirty="0" err="1"/>
              <a:t>nginx</a:t>
            </a:r>
            <a:r>
              <a:rPr lang="en-US" b="0" dirty="0"/>
              <a:t> --network test </a:t>
            </a:r>
            <a:r>
              <a:rPr lang="en-US" b="0" dirty="0" err="1"/>
              <a:t>nginx:mainline</a:t>
            </a:r>
            <a:endParaRPr lang="en-US" b="0" dirty="0"/>
          </a:p>
          <a:p>
            <a:pPr marL="285750" indent="-285750">
              <a:buFontTx/>
              <a:buChar char="-"/>
            </a:pPr>
            <a:r>
              <a:rPr lang="en-US" b="0" dirty="0"/>
              <a:t>Spin up a helper: docker run –it --name helper --network test alpine:3.8</a:t>
            </a:r>
          </a:p>
          <a:p>
            <a:pPr marL="465750" lvl="1" indent="-285750">
              <a:buFontTx/>
              <a:buChar char="-"/>
            </a:pPr>
            <a:r>
              <a:rPr lang="en-US" b="0" dirty="0"/>
              <a:t>From within the helper container, show the </a:t>
            </a:r>
            <a:r>
              <a:rPr lang="en-US" b="0" dirty="0" err="1"/>
              <a:t>dns</a:t>
            </a:r>
            <a:r>
              <a:rPr lang="en-US" b="0" dirty="0"/>
              <a:t> resolution : </a:t>
            </a:r>
            <a:r>
              <a:rPr lang="en-US" b="0" dirty="0" err="1"/>
              <a:t>nslookup</a:t>
            </a:r>
            <a:r>
              <a:rPr lang="en-US" b="0" dirty="0"/>
              <a:t> </a:t>
            </a:r>
            <a:r>
              <a:rPr lang="en-US" b="0" dirty="0" err="1"/>
              <a:t>nginx</a:t>
            </a:r>
            <a:endParaRPr lang="en-US" b="0" dirty="0"/>
          </a:p>
          <a:p>
            <a:pPr marL="465750" lvl="1" indent="-285750">
              <a:buFontTx/>
              <a:buChar char="-"/>
            </a:pPr>
            <a:r>
              <a:rPr lang="en-US" b="0" dirty="0"/>
              <a:t>And connect to the webserver: </a:t>
            </a:r>
            <a:r>
              <a:rPr lang="en-US" b="0" dirty="0" err="1"/>
              <a:t>wget</a:t>
            </a:r>
            <a:r>
              <a:rPr lang="en-US" b="0" dirty="0"/>
              <a:t> </a:t>
            </a:r>
            <a:r>
              <a:rPr lang="en-US" b="0" dirty="0" err="1"/>
              <a:t>nginx</a:t>
            </a:r>
            <a:endParaRPr lang="en-US" b="0" dirty="0"/>
          </a:p>
          <a:p>
            <a:pPr marL="465750" lvl="1" indent="-285750">
              <a:buFontTx/>
              <a:buChar char="-"/>
            </a:pPr>
            <a:r>
              <a:rPr lang="en-US" b="0" dirty="0"/>
              <a:t>Show the downloaded index.html page: cat index.html</a:t>
            </a:r>
          </a:p>
          <a:p>
            <a:pPr marL="465750" lvl="1" indent="-285750">
              <a:buFontTx/>
              <a:buChar char="-"/>
            </a:pPr>
            <a:endParaRPr lang="en-US" b="0" dirty="0"/>
          </a:p>
          <a:p>
            <a:pPr marL="0" lvl="0" indent="0">
              <a:buFontTx/>
              <a:buNone/>
            </a:pPr>
            <a:r>
              <a:rPr lang="en-US" b="0" dirty="0"/>
              <a:t>So actually it is possible to wire container with docker directly, but </a:t>
            </a:r>
            <a:r>
              <a:rPr lang="en-US" b="0" dirty="0" err="1"/>
              <a:t>kubernetes</a:t>
            </a:r>
            <a:r>
              <a:rPr lang="en-US" b="0" dirty="0"/>
              <a:t> will make things easier </a:t>
            </a:r>
            <a:r>
              <a:rPr lang="en-US" b="0" dirty="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338479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noProof="0" dirty="0"/>
              <a:t>Since it is not recommendable to store data in a docker container, adding a persistence is quite important. With the volumes API it is possible to assign persistent storage to a container. </a:t>
            </a:r>
          </a:p>
          <a:p>
            <a:endParaRPr lang="en-US" noProof="0" dirty="0"/>
          </a:p>
          <a:p>
            <a:r>
              <a:rPr lang="en-US" noProof="0" dirty="0"/>
              <a:t>Docker supports 2 ways of doing so:</a:t>
            </a:r>
          </a:p>
          <a:p>
            <a:pPr marL="342900" indent="-342900">
              <a:buAutoNum type="arabicParenR"/>
            </a:pPr>
            <a:r>
              <a:rPr lang="en-US" b="1" noProof="0" dirty="0"/>
              <a:t>Bind mounts: </a:t>
            </a:r>
            <a:r>
              <a:rPr lang="en-US" noProof="0" dirty="0"/>
              <a:t>mount a local host directory onto a certain path in the container. Everything that was present before in the target directory is hidden (nature of the bind mount). For example, if you have some configuration you want to inject, write your config file, store it on your docker host at /home/container/config and mount the content of this directory to /</a:t>
            </a:r>
            <a:r>
              <a:rPr lang="en-US" noProof="0" dirty="0" err="1"/>
              <a:t>usr</a:t>
            </a:r>
            <a:r>
              <a:rPr lang="en-US" noProof="0" dirty="0"/>
              <a:t>/application/config (assuming the application reads config from there).  </a:t>
            </a:r>
          </a:p>
          <a:p>
            <a:pPr marL="342900" indent="-342900">
              <a:buAutoNum type="arabicParenR"/>
            </a:pPr>
            <a:r>
              <a:rPr lang="en-US" b="1" noProof="0" dirty="0"/>
              <a:t>Named volumes: </a:t>
            </a:r>
            <a:r>
              <a:rPr lang="en-US" noProof="0" dirty="0"/>
              <a:t>docker can create a separated storage volume. Its lifecycle is independent from the container but still managed by docker. Upon creation, the content of the mount target is merged into the volume. </a:t>
            </a:r>
          </a:p>
          <a:p>
            <a:pPr marL="0" indent="0">
              <a:buNone/>
            </a:pPr>
            <a:endParaRPr lang="en-US" noProof="0" dirty="0"/>
          </a:p>
          <a:p>
            <a:pPr marL="0" indent="0">
              <a:buNone/>
            </a:pPr>
            <a:r>
              <a:rPr lang="en-US" noProof="0" dirty="0"/>
              <a:t>How to differentiate between bind mounts and named volumes? When specifying an absolute path, docker assumes a bind mount. When you just give a name (like in a relative path “config”), it will assume a named volume and create a volume “config”.</a:t>
            </a:r>
          </a:p>
          <a:p>
            <a:pPr marL="0" indent="0">
              <a:buNone/>
            </a:pPr>
            <a:endParaRPr lang="en-US" noProof="0" dirty="0"/>
          </a:p>
          <a:p>
            <a:pPr marL="0" indent="0">
              <a:buNone/>
            </a:pPr>
            <a:r>
              <a:rPr lang="en-US" noProof="0" dirty="0"/>
              <a:t>Note: Persistent storage is 'provided' by the host. It can be a part of the file system on the host directly but also an </a:t>
            </a:r>
            <a:r>
              <a:rPr lang="en-US" noProof="0"/>
              <a:t>NFS mount. </a:t>
            </a:r>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24366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noProof="0" dirty="0"/>
              <a:t>Containers make heavy use of features that are offered by the Linux kernel. These features are going to be described in detail on the following slides.</a:t>
            </a:r>
            <a:endParaRPr lang="en-US" sz="1400" baseline="0"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945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Tx/>
              <a:buNone/>
            </a:pPr>
            <a:r>
              <a:rPr lang="en-US" b="0" dirty="0"/>
              <a:t>Volumes are the docker way to work with any kind of persistent data.</a:t>
            </a:r>
          </a:p>
          <a:p>
            <a:pPr marL="0" indent="0">
              <a:buFontTx/>
              <a:buNone/>
            </a:pPr>
            <a:endParaRPr lang="en-US" b="0" dirty="0"/>
          </a:p>
          <a:p>
            <a:pPr marL="0" indent="0">
              <a:buFontTx/>
              <a:buNone/>
            </a:pPr>
            <a:r>
              <a:rPr lang="en-US" b="0" dirty="0"/>
              <a:t>Let’s start simple and (bind) mount a directory into a container. Therefore assume you have a toolbox container and you need some environment in there (like a config file or </a:t>
            </a:r>
            <a:r>
              <a:rPr lang="en-US" b="0" dirty="0" err="1"/>
              <a:t>ssh</a:t>
            </a:r>
            <a:r>
              <a:rPr lang="en-US" b="0" dirty="0"/>
              <a:t> keys).</a:t>
            </a:r>
          </a:p>
          <a:p>
            <a:pPr marL="0" indent="0">
              <a:buFontTx/>
              <a:buNone/>
            </a:pPr>
            <a:endParaRPr lang="en-US" b="0" dirty="0"/>
          </a:p>
          <a:p>
            <a:pPr marL="285750" indent="-285750">
              <a:buFontTx/>
              <a:buChar char="-"/>
            </a:pPr>
            <a:r>
              <a:rPr lang="en-US" b="0" dirty="0"/>
              <a:t>docker run –it –v /home/vagrant:/</a:t>
            </a:r>
            <a:r>
              <a:rPr lang="en-US" b="0" dirty="0" err="1"/>
              <a:t>mnt</a:t>
            </a:r>
            <a:r>
              <a:rPr lang="en-US" b="0" dirty="0"/>
              <a:t>/home alpine:3.8</a:t>
            </a:r>
          </a:p>
          <a:p>
            <a:pPr marL="285750" indent="-285750">
              <a:buFontTx/>
              <a:buChar char="-"/>
            </a:pPr>
            <a:r>
              <a:rPr lang="en-US" b="0" dirty="0"/>
              <a:t>Show the content of /</a:t>
            </a:r>
            <a:r>
              <a:rPr lang="en-US" b="0" dirty="0" err="1"/>
              <a:t>mnt</a:t>
            </a:r>
            <a:r>
              <a:rPr lang="en-US" b="0" dirty="0"/>
              <a:t>/home, which would be you’re home directory</a:t>
            </a:r>
          </a:p>
          <a:p>
            <a:pPr marL="285750" indent="-285750">
              <a:buFontTx/>
              <a:buChar char="-"/>
            </a:pPr>
            <a:endParaRPr lang="en-US" b="0" dirty="0"/>
          </a:p>
          <a:p>
            <a:pPr marL="0" indent="0">
              <a:buFontTx/>
              <a:buNone/>
            </a:pPr>
            <a:r>
              <a:rPr lang="en-US" b="0" dirty="0"/>
              <a:t>Let’s see what else you could do with a bind mount:</a:t>
            </a:r>
          </a:p>
          <a:p>
            <a:pPr marL="285750" indent="-285750">
              <a:buFontTx/>
              <a:buChar char="-"/>
            </a:pPr>
            <a:r>
              <a:rPr lang="en-US" b="0" dirty="0"/>
              <a:t>Docker run –it –v /home/vagrant:/</a:t>
            </a:r>
            <a:r>
              <a:rPr lang="en-US" b="0" dirty="0" err="1"/>
              <a:t>etc</a:t>
            </a:r>
            <a:r>
              <a:rPr lang="en-US" b="0" dirty="0"/>
              <a:t> alpine:3.8</a:t>
            </a:r>
          </a:p>
          <a:p>
            <a:pPr marL="285750" indent="-285750">
              <a:buFontTx/>
              <a:buChar char="-"/>
            </a:pPr>
            <a:r>
              <a:rPr lang="en-US" b="0" dirty="0"/>
              <a:t>What happens? Well, our home directory is mounted to /etc. The original content of /</a:t>
            </a:r>
            <a:r>
              <a:rPr lang="en-US" b="0" dirty="0" err="1"/>
              <a:t>etc</a:t>
            </a:r>
            <a:r>
              <a:rPr lang="en-US" b="0" dirty="0"/>
              <a:t> is still there </a:t>
            </a:r>
            <a:r>
              <a:rPr lang="en-US" b="0"/>
              <a:t>but hidden.</a:t>
            </a:r>
            <a:endParaRPr lang="en-US" b="0" dirty="0"/>
          </a:p>
          <a:p>
            <a:pPr marL="285750" indent="-285750">
              <a:buFontTx/>
              <a:buChar char="-"/>
            </a:pPr>
            <a:endParaRPr lang="en-US" b="0" dirty="0"/>
          </a:p>
          <a:p>
            <a:pPr marL="0" indent="0">
              <a:buFontTx/>
              <a:buNone/>
            </a:pPr>
            <a:r>
              <a:rPr lang="en-US" b="0" dirty="0"/>
              <a:t>Of course you can also inject a </a:t>
            </a:r>
            <a:r>
              <a:rPr lang="en-US" b="0" dirty="0" err="1"/>
              <a:t>nginx</a:t>
            </a:r>
            <a:r>
              <a:rPr lang="en-US" b="0" dirty="0"/>
              <a:t> index page or any configuration this way, but that’s part of the exercise ;)</a:t>
            </a:r>
          </a:p>
          <a:p>
            <a:pPr marL="0" indent="0">
              <a:buFontTx/>
              <a:buNone/>
            </a:pPr>
            <a:endParaRPr lang="en-US" b="0" dirty="0"/>
          </a:p>
          <a:p>
            <a:pPr marL="0" indent="0">
              <a:buFontTx/>
              <a:buNone/>
            </a:pPr>
            <a:r>
              <a:rPr lang="en-US" b="0" dirty="0"/>
              <a:t>Let’s move on to docker volumes. When working with a container, you might want to persist some data during runtime. For this example you will use a Jenkins and make it’s home a volume.</a:t>
            </a:r>
          </a:p>
          <a:p>
            <a:pPr marL="285750" indent="-285750">
              <a:buFontTx/>
              <a:buChar char="-"/>
            </a:pPr>
            <a:r>
              <a:rPr lang="en-US" b="0" dirty="0"/>
              <a:t>docker run –d –P –v </a:t>
            </a:r>
            <a:r>
              <a:rPr lang="en-US" b="0" dirty="0" err="1"/>
              <a:t>jenkins_home</a:t>
            </a:r>
            <a:r>
              <a:rPr lang="en-US" b="0" dirty="0"/>
              <a:t>:/</a:t>
            </a:r>
            <a:r>
              <a:rPr lang="en-US" b="0" dirty="0" err="1"/>
              <a:t>var</a:t>
            </a:r>
            <a:r>
              <a:rPr lang="en-US" b="0" dirty="0"/>
              <a:t>/</a:t>
            </a:r>
            <a:r>
              <a:rPr lang="en-US" b="0" dirty="0" err="1"/>
              <a:t>jenkins_home</a:t>
            </a:r>
            <a:r>
              <a:rPr lang="en-US" b="0" dirty="0"/>
              <a:t> </a:t>
            </a:r>
            <a:r>
              <a:rPr lang="en-US" b="0" dirty="0" err="1"/>
              <a:t>jenkins</a:t>
            </a:r>
            <a:r>
              <a:rPr lang="en-US" b="0" dirty="0"/>
              <a:t>/</a:t>
            </a:r>
            <a:r>
              <a:rPr lang="en-US" b="0" dirty="0" err="1"/>
              <a:t>jenkins:lts</a:t>
            </a:r>
            <a:endParaRPr lang="en-US" b="0" dirty="0"/>
          </a:p>
          <a:p>
            <a:pPr marL="285750" indent="-285750">
              <a:buFontTx/>
              <a:buChar char="-"/>
            </a:pPr>
            <a:r>
              <a:rPr lang="en-US" b="0" dirty="0"/>
              <a:t>Next, get the ports and connect the port that forwards to container port 8080</a:t>
            </a:r>
          </a:p>
          <a:p>
            <a:pPr marL="285750" indent="-285750">
              <a:buFontTx/>
              <a:buChar char="-"/>
            </a:pPr>
            <a:r>
              <a:rPr lang="en-US" b="0" dirty="0"/>
              <a:t>On the </a:t>
            </a:r>
            <a:r>
              <a:rPr lang="en-US" b="0" dirty="0" err="1"/>
              <a:t>jenkins</a:t>
            </a:r>
            <a:r>
              <a:rPr lang="en-US" b="0" dirty="0"/>
              <a:t> logon page, you’re asked for a password, run “docker logs &lt;container name&gt;”  and obtain the logon token</a:t>
            </a:r>
          </a:p>
          <a:p>
            <a:pPr marL="285750" indent="-285750">
              <a:buFontTx/>
              <a:buChar char="-"/>
            </a:pPr>
            <a:r>
              <a:rPr lang="en-US" b="0" dirty="0"/>
              <a:t>Logon to the </a:t>
            </a:r>
            <a:r>
              <a:rPr lang="en-US" b="0" dirty="0" err="1"/>
              <a:t>jenkins</a:t>
            </a:r>
            <a:r>
              <a:rPr lang="en-US" b="0" dirty="0"/>
              <a:t> and choose “select plugins to install”, select “none” (upper left corner) and continue. </a:t>
            </a:r>
          </a:p>
          <a:p>
            <a:pPr marL="285750" indent="-285750">
              <a:buFontTx/>
              <a:buChar char="-"/>
            </a:pPr>
            <a:r>
              <a:rPr lang="en-US" b="0" dirty="0"/>
              <a:t>Create a user root with a simple </a:t>
            </a:r>
            <a:r>
              <a:rPr lang="en-US" b="0" dirty="0" err="1"/>
              <a:t>pwd</a:t>
            </a:r>
            <a:r>
              <a:rPr lang="en-US" b="0" dirty="0"/>
              <a:t> and finish the setup.</a:t>
            </a:r>
          </a:p>
          <a:p>
            <a:pPr marL="285750" indent="-285750">
              <a:buFontTx/>
              <a:buChar char="-"/>
            </a:pPr>
            <a:r>
              <a:rPr lang="en-US" b="0" dirty="0"/>
              <a:t>Now stop the container and restart it – obviously you’re still able to logon with the credentials created before.</a:t>
            </a:r>
          </a:p>
          <a:p>
            <a:pPr marL="285750" indent="-285750">
              <a:buFontTx/>
              <a:buChar char="-"/>
            </a:pPr>
            <a:r>
              <a:rPr lang="en-US" b="0" dirty="0"/>
              <a:t>Finally, delete the container and with that also the RW layer and re-execute the docker run </a:t>
            </a:r>
            <a:r>
              <a:rPr lang="en-US" b="0" dirty="0" err="1"/>
              <a:t>jenkins</a:t>
            </a:r>
            <a:r>
              <a:rPr lang="en-US" b="0" dirty="0"/>
              <a:t> command. </a:t>
            </a:r>
          </a:p>
          <a:p>
            <a:pPr marL="285750" indent="-285750">
              <a:buFontTx/>
              <a:buChar char="-"/>
            </a:pPr>
            <a:r>
              <a:rPr lang="en-US" b="0" dirty="0"/>
              <a:t>Connect to your new </a:t>
            </a:r>
            <a:r>
              <a:rPr lang="en-US" b="0" dirty="0" err="1"/>
              <a:t>jenkins</a:t>
            </a:r>
            <a:r>
              <a:rPr lang="en-US" b="0" dirty="0"/>
              <a:t> (get the ports before) and logon with the same credentials as you’re still referring to the same </a:t>
            </a:r>
            <a:r>
              <a:rPr lang="en-US" b="0" dirty="0" err="1"/>
              <a:t>jenkins</a:t>
            </a:r>
            <a:r>
              <a:rPr lang="en-US" b="0" dirty="0"/>
              <a:t> home.</a:t>
            </a:r>
          </a:p>
          <a:p>
            <a:pPr marL="285750" indent="-285750">
              <a:buFontTx/>
              <a:buChar char="-"/>
            </a:pPr>
            <a:r>
              <a:rPr lang="en-US" b="0" dirty="0"/>
              <a:t>Inspect the </a:t>
            </a:r>
            <a:r>
              <a:rPr lang="en-US" b="0" dirty="0" err="1"/>
              <a:t>jenkins_home</a:t>
            </a:r>
            <a:r>
              <a:rPr lang="en-US" b="0" dirty="0"/>
              <a:t> volume (docker volume inspect </a:t>
            </a:r>
            <a:r>
              <a:rPr lang="en-US" b="0" dirty="0" err="1"/>
              <a:t>jenkins_home</a:t>
            </a:r>
            <a:r>
              <a:rPr lang="en-US" b="0" dirty="0"/>
              <a:t>) and go to it’s path (probably you need to be root for that) and show the content.</a:t>
            </a:r>
          </a:p>
          <a:p>
            <a:pPr marL="285750" indent="-285750">
              <a:buFontTx/>
              <a:buChar char="-"/>
            </a:pPr>
            <a:endParaRPr lang="en-US" b="0" dirty="0"/>
          </a:p>
          <a:p>
            <a:pPr marL="0" indent="0">
              <a:buFontTx/>
              <a:buNone/>
            </a:pPr>
            <a:r>
              <a:rPr lang="en-US" b="0" dirty="0"/>
              <a:t>Highlight, that the volume upon creation was empty. With the first start of </a:t>
            </a:r>
            <a:r>
              <a:rPr lang="en-US" b="0" dirty="0" err="1"/>
              <a:t>jenkins</a:t>
            </a:r>
            <a:r>
              <a:rPr lang="en-US" b="0" dirty="0"/>
              <a:t>, content was written to it. However when launching the 2</a:t>
            </a:r>
            <a:r>
              <a:rPr lang="en-US" b="0" baseline="30000" dirty="0"/>
              <a:t>nd</a:t>
            </a:r>
            <a:r>
              <a:rPr lang="en-US" b="0" dirty="0"/>
              <a:t> </a:t>
            </a:r>
            <a:r>
              <a:rPr lang="en-US" b="0" dirty="0" err="1"/>
              <a:t>jenkins</a:t>
            </a:r>
            <a:r>
              <a:rPr lang="en-US" b="0" dirty="0"/>
              <a:t> container the content was not overwritten / re-initialized. So if you need to persist some initial data, a named volume might be useful.</a:t>
            </a:r>
          </a:p>
          <a:p>
            <a:pPr marL="0" indent="0">
              <a:buFontTx/>
              <a:buNone/>
            </a:pPr>
            <a:endParaRPr lang="en-US" b="0" dirty="0"/>
          </a:p>
          <a:p>
            <a:pPr marL="0" indent="0">
              <a:buFontTx/>
              <a:buNone/>
            </a:pPr>
            <a:r>
              <a:rPr lang="en-US" b="0" dirty="0"/>
              <a:t>Downsides: it’s hard to move a volume to another host, but the k8s storage </a:t>
            </a:r>
            <a:r>
              <a:rPr lang="en-US" b="0" dirty="0" err="1"/>
              <a:t>api</a:t>
            </a:r>
            <a:r>
              <a:rPr lang="en-US" b="0" dirty="0"/>
              <a:t> will provide better ways of adding persistence. </a:t>
            </a:r>
          </a:p>
          <a:p>
            <a:pPr marL="0" indent="0">
              <a:buFontTx/>
              <a:buNone/>
            </a:pP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606468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140202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89868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You</a:t>
            </a:r>
            <a:r>
              <a:rPr lang="de-DE" dirty="0"/>
              <a:t> </a:t>
            </a:r>
            <a:r>
              <a:rPr lang="de-DE" dirty="0" err="1"/>
              <a:t>actually</a:t>
            </a:r>
            <a:r>
              <a:rPr lang="de-DE" dirty="0"/>
              <a:t> </a:t>
            </a:r>
            <a:r>
              <a:rPr lang="de-DE" dirty="0" err="1"/>
              <a:t>specify</a:t>
            </a:r>
            <a:r>
              <a:rPr lang="de-DE" dirty="0"/>
              <a:t> an </a:t>
            </a:r>
            <a:r>
              <a:rPr lang="de-DE" dirty="0" err="1"/>
              <a:t>image</a:t>
            </a:r>
            <a:r>
              <a:rPr lang="de-DE" dirty="0"/>
              <a:t> </a:t>
            </a:r>
            <a:r>
              <a:rPr lang="de-DE" dirty="0" err="1"/>
              <a:t>name</a:t>
            </a:r>
            <a:r>
              <a:rPr lang="de-DE" dirty="0"/>
              <a:t> </a:t>
            </a:r>
            <a:r>
              <a:rPr lang="de-DE" dirty="0" err="1"/>
              <a:t>as</a:t>
            </a:r>
            <a:r>
              <a:rPr lang="de-DE" dirty="0"/>
              <a:t> </a:t>
            </a:r>
            <a:r>
              <a:rPr lang="de-DE" dirty="0" err="1"/>
              <a:t>argument</a:t>
            </a:r>
            <a:r>
              <a:rPr lang="de-DE" dirty="0"/>
              <a:t> </a:t>
            </a:r>
            <a:r>
              <a:rPr lang="de-DE" dirty="0" err="1"/>
              <a:t>of</a:t>
            </a:r>
            <a:r>
              <a:rPr lang="de-DE" dirty="0"/>
              <a:t> </a:t>
            </a:r>
            <a:r>
              <a:rPr lang="de-DE" dirty="0" err="1"/>
              <a:t>the</a:t>
            </a:r>
            <a:r>
              <a:rPr lang="de-DE" dirty="0"/>
              <a:t> docker </a:t>
            </a:r>
            <a:r>
              <a:rPr lang="de-DE" dirty="0" err="1"/>
              <a:t>run</a:t>
            </a:r>
            <a:r>
              <a:rPr lang="de-DE" dirty="0"/>
              <a:t> but </a:t>
            </a:r>
            <a:r>
              <a:rPr lang="de-DE" dirty="0" err="1"/>
              <a:t>that</a:t>
            </a:r>
            <a:r>
              <a:rPr lang="de-DE" dirty="0"/>
              <a:t> will </a:t>
            </a:r>
            <a:r>
              <a:rPr lang="de-DE" dirty="0" err="1"/>
              <a:t>be</a:t>
            </a:r>
            <a:r>
              <a:rPr lang="de-DE" dirty="0"/>
              <a:t> </a:t>
            </a:r>
            <a:r>
              <a:rPr lang="de-DE" dirty="0" err="1"/>
              <a:t>explained</a:t>
            </a:r>
            <a:r>
              <a:rPr lang="de-DE" dirty="0"/>
              <a:t> in </a:t>
            </a:r>
            <a:r>
              <a:rPr lang="de-DE" dirty="0" err="1"/>
              <a:t>the</a:t>
            </a:r>
            <a:r>
              <a:rPr lang="de-DE" dirty="0"/>
              <a:t> </a:t>
            </a:r>
            <a:r>
              <a:rPr lang="de-DE" dirty="0" err="1"/>
              <a:t>next</a:t>
            </a:r>
            <a:r>
              <a:rPr lang="de-DE" dirty="0"/>
              <a:t> </a:t>
            </a:r>
            <a:r>
              <a:rPr lang="de-DE" dirty="0" err="1"/>
              <a:t>few</a:t>
            </a:r>
            <a:r>
              <a:rPr lang="de-DE" dirty="0"/>
              <a:t> </a:t>
            </a:r>
            <a:r>
              <a:rPr lang="de-DE" dirty="0" err="1"/>
              <a:t>slides</a:t>
            </a:r>
            <a:r>
              <a:rPr lang="de-DE" dirty="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638968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29848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offers more than “just” running containers. It brings a complete eco-system of building, persisting and sharing containers. </a:t>
            </a:r>
          </a:p>
          <a:p>
            <a:endParaRPr lang="en-US" dirty="0"/>
          </a:p>
          <a:p>
            <a:r>
              <a:rPr lang="en-US" dirty="0"/>
              <a:t>The client triggers the docker host to execute actions related to container lifecycle, but also building, downloading &amp; sharing images. The Docker Registry concepts allows to store images permanently. The most famous registry is the docker hub. </a:t>
            </a:r>
          </a:p>
          <a:p>
            <a:endParaRPr lang="de-DE"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60007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is a client-server architecture. The docker command you use to interact with Docker does nothing but talk to the Docker daemon. All the magic of pinning up containers, downloading images and even building images is done inside the Docker daemon. Communication between the Docker client and the Docker daemon happens through a ReST API over http/https.</a:t>
            </a:r>
          </a:p>
          <a:p>
            <a:r>
              <a:rPr lang="en-US" noProof="0" dirty="0"/>
              <a:t>If both, docker client and docker daemon, run on the same host, communication will take place through a socket file (/</a:t>
            </a:r>
            <a:r>
              <a:rPr lang="en-US" noProof="0" dirty="0" err="1"/>
              <a:t>var</a:t>
            </a:r>
            <a:r>
              <a:rPr lang="en-US" noProof="0" dirty="0"/>
              <a:t>/run/</a:t>
            </a:r>
            <a:r>
              <a:rPr lang="en-US" noProof="0" dirty="0" err="1"/>
              <a:t>docker.sock</a:t>
            </a:r>
            <a:r>
              <a:rPr lang="en-US" noProof="0" dirty="0"/>
              <a:t>). It is however also possible to have the Docker client on your local laptop and the Docker daemon on a computer somewhere totally different. In that case, communication goes through TCP, the target port on the Docker daemon will be 2375 for unencrypted HTTP and 2376 for TLS secured HTTPS.</a:t>
            </a:r>
          </a:p>
          <a:p>
            <a:endParaRPr lang="de-DE" noProof="0" dirty="0"/>
          </a:p>
          <a:p>
            <a:r>
              <a:rPr lang="de-DE" noProof="0" dirty="0"/>
              <a:t>N</a:t>
            </a:r>
            <a:r>
              <a:rPr lang="en-US" noProof="0" dirty="0" err="1"/>
              <a:t>ote</a:t>
            </a:r>
            <a:r>
              <a:rPr lang="en-US" noProof="0" dirty="0"/>
              <a:t>:</a:t>
            </a:r>
          </a:p>
          <a:p>
            <a:pPr lvl="1"/>
            <a:r>
              <a:rPr lang="en-US" noProof="0" dirty="0"/>
              <a:t>If you want to talk to</a:t>
            </a:r>
            <a:r>
              <a:rPr lang="en-US" baseline="0" noProof="0" dirty="0"/>
              <a:t> dockerd directly, you can do so using curl (you will need curl and </a:t>
            </a:r>
            <a:r>
              <a:rPr lang="en-US" baseline="0" noProof="0" dirty="0" err="1"/>
              <a:t>libcurl</a:t>
            </a:r>
            <a:r>
              <a:rPr lang="en-US" baseline="0" noProof="0" dirty="0"/>
              <a:t> &gt;= 7.40): </a:t>
            </a:r>
            <a:br>
              <a:rPr lang="en-US" baseline="0" noProof="0" dirty="0"/>
            </a:br>
            <a:r>
              <a:rPr lang="en-US" baseline="0" noProof="0" dirty="0"/>
              <a:t>   curl --</a:t>
            </a:r>
            <a:r>
              <a:rPr lang="en-US" baseline="0" noProof="0" dirty="0" err="1"/>
              <a:t>unix</a:t>
            </a:r>
            <a:r>
              <a:rPr lang="en-US" baseline="0" noProof="0" dirty="0"/>
              <a:t>-socket /</a:t>
            </a:r>
            <a:r>
              <a:rPr lang="en-US" baseline="0" noProof="0" dirty="0" err="1"/>
              <a:t>var</a:t>
            </a:r>
            <a:r>
              <a:rPr lang="en-US" baseline="0" noProof="0" dirty="0"/>
              <a:t>/run/</a:t>
            </a:r>
            <a:r>
              <a:rPr lang="en-US" baseline="0" noProof="0" dirty="0" err="1"/>
              <a:t>docker.sock</a:t>
            </a:r>
            <a:r>
              <a:rPr lang="en-US" baseline="0" noProof="0" dirty="0"/>
              <a:t> http://localhost/containers/json</a:t>
            </a:r>
          </a:p>
          <a:p>
            <a:pPr lvl="1"/>
            <a:r>
              <a:rPr lang="en-US" baseline="0" noProof="0" dirty="0"/>
              <a:t>Or use your web browser if you enabled </a:t>
            </a:r>
            <a:r>
              <a:rPr lang="en-US" baseline="0" noProof="0" dirty="0" err="1"/>
              <a:t>dockerd‘s</a:t>
            </a:r>
            <a:r>
              <a:rPr lang="en-US" baseline="0" noProof="0" dirty="0"/>
              <a:t> TCP socket: </a:t>
            </a:r>
            <a:br>
              <a:rPr lang="en-US" baseline="0" noProof="0" dirty="0"/>
            </a:br>
            <a:r>
              <a:rPr lang="en-US" baseline="0" noProof="0" dirty="0"/>
              <a:t>   http://&lt;hostname&gt;:2375/containers/json</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00907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works as central entry point. It receives API requests and is home of docker specific features.</a:t>
            </a:r>
          </a:p>
          <a:p>
            <a:endParaRPr lang="en-US" dirty="0"/>
          </a:p>
          <a:p>
            <a:r>
              <a:rPr lang="en-US" dirty="0"/>
              <a:t>Containerd actually is the container runtime. It is a refactored part of the former docker engine and handles the complete lifecycle of a container. It works on the basis of the open container initiative (OCI) specifications for container runtimes. Containerd also depends on OCI compatible images (root file system + </a:t>
            </a:r>
            <a:r>
              <a:rPr lang="en-US" dirty="0" err="1"/>
              <a:t>container.json</a:t>
            </a:r>
            <a:r>
              <a:rPr lang="en-US" dirty="0"/>
              <a:t>)</a:t>
            </a:r>
          </a:p>
          <a:p>
            <a:endParaRPr lang="en-US" dirty="0"/>
          </a:p>
          <a:p>
            <a:r>
              <a:rPr lang="en-US" dirty="0"/>
              <a:t>Containerd instructs </a:t>
            </a:r>
            <a:r>
              <a:rPr lang="en-US" dirty="0" err="1"/>
              <a:t>runc</a:t>
            </a:r>
            <a:r>
              <a:rPr lang="en-US" dirty="0"/>
              <a:t> to start a container. </a:t>
            </a:r>
            <a:r>
              <a:rPr lang="en-US" dirty="0" err="1"/>
              <a:t>Runc</a:t>
            </a:r>
            <a:r>
              <a:rPr lang="en-US" dirty="0"/>
              <a:t> sets up all the </a:t>
            </a:r>
            <a:r>
              <a:rPr lang="en-US" dirty="0" err="1"/>
              <a:t>linux</a:t>
            </a:r>
            <a:r>
              <a:rPr lang="en-US" dirty="0"/>
              <a:t> magic with </a:t>
            </a:r>
            <a:r>
              <a:rPr lang="en-US" dirty="0" err="1"/>
              <a:t>cgroups</a:t>
            </a:r>
            <a:r>
              <a:rPr lang="en-US" dirty="0"/>
              <a:t> </a:t>
            </a:r>
            <a:r>
              <a:rPr lang="en-US" dirty="0" err="1"/>
              <a:t>etc</a:t>
            </a:r>
            <a:r>
              <a:rPr lang="en-US" dirty="0"/>
              <a:t> and forks the container’s PID #1. Afterwards it will exit(0) and handover parent ownership of the container to </a:t>
            </a:r>
            <a:r>
              <a:rPr lang="en-US" dirty="0" err="1"/>
              <a:t>containerd</a:t>
            </a:r>
            <a:r>
              <a:rPr lang="en-US" dirty="0"/>
              <a:t>-shim. The shim module is there to decouple the daemon and container processes.</a:t>
            </a:r>
          </a:p>
          <a:p>
            <a:endParaRPr lang="en-US" dirty="0"/>
          </a:p>
          <a:p>
            <a:r>
              <a:rPr lang="en-US" dirty="0"/>
              <a:t>Details can be found here:</a:t>
            </a:r>
          </a:p>
          <a:p>
            <a:r>
              <a:rPr lang="en-US" dirty="0"/>
              <a:t>https://containerd.io/</a:t>
            </a:r>
          </a:p>
          <a:p>
            <a:r>
              <a:rPr lang="en-US" dirty="0"/>
              <a:t>https://www.slideshare.net/PhilEstes/diving-through-the-layers-investigating-runc-containerd-and-the-docker-engine-architecture</a:t>
            </a:r>
          </a:p>
          <a:p>
            <a:r>
              <a:rPr lang="en-US" dirty="0"/>
              <a:t>https://hackernoon.com/docker-containerd-standalone-runtimes-heres-what-you-should-know-b834ef155426?gi=c8140ae48de2</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34836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talking about a “container”, we are referring to the combination of read-only layers from the image and one read-write layer on top of it. You can derive / instantiate an indefinite number of containers from the same image. They only vary by the read-write layer on top. Or stated another way: A container consists of just the read-write layer, some meta data (settings, flags pass on start) and a reference to the image. All containers share only one common image.</a:t>
            </a:r>
          </a:p>
          <a:p>
            <a:endParaRPr lang="en-US" dirty="0"/>
          </a:p>
          <a:p>
            <a:r>
              <a:rPr lang="en-US" dirty="0"/>
              <a:t>The container lifecycle illustrates, what happens to this read-write layer. With “docker create” you tell docker to create such a read-write layer. With “docker start” you bring it to life, meaning a process with ID 1 is started. The “run” command combines “create” &amp; “start”.</a:t>
            </a:r>
          </a:p>
          <a:p>
            <a:r>
              <a:rPr lang="en-US" dirty="0"/>
              <a:t>Once you have the read-write layer everything that happens inside the container is stored there. You can “stop” the container (killing PID 1) and re-start it. Since all these operations happen on the same read-write layer, everything you did when the container ran, is still present. </a:t>
            </a:r>
          </a:p>
          <a:p>
            <a:r>
              <a:rPr lang="en-US" dirty="0"/>
              <a:t>But if you “</a:t>
            </a:r>
            <a:r>
              <a:rPr lang="en-US" dirty="0" err="1"/>
              <a:t>rm</a:t>
            </a:r>
            <a:r>
              <a:rPr lang="en-US" dirty="0"/>
              <a:t>” the read-write layer everything is irretrievably gone.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44537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Now that you talked about the theory, it’s time for a demo.</a:t>
            </a:r>
          </a:p>
          <a:p>
            <a:endParaRPr lang="en-US" b="0" dirty="0"/>
          </a:p>
          <a:p>
            <a:r>
              <a:rPr lang="en-US" b="0" dirty="0"/>
              <a:t>Get started by introducing the docker cli a bit more detailed.</a:t>
            </a:r>
          </a:p>
          <a:p>
            <a:pPr marL="285750" indent="-285750">
              <a:buFontTx/>
              <a:buChar char="-"/>
            </a:pPr>
            <a:r>
              <a:rPr lang="en-US" b="0" dirty="0"/>
              <a:t>Simply run “docker” and explain the output &amp; where to get more info for each command</a:t>
            </a:r>
          </a:p>
          <a:p>
            <a:pPr marL="285750" indent="-285750">
              <a:buFontTx/>
              <a:buChar char="-"/>
            </a:pPr>
            <a:r>
              <a:rPr lang="en-US" b="0" dirty="0"/>
              <a:t>Talk about the container, image, volume and network sub commands </a:t>
            </a:r>
            <a:r>
              <a:rPr lang="en-US" b="0" dirty="0">
                <a:sym typeface="Wingdings" panose="05000000000000000000" pitchFamily="2" charset="2"/>
              </a:rPr>
              <a:t> they grant access to management of the respective objects (create, remove, list, …)</a:t>
            </a:r>
            <a:endParaRPr lang="en-US" b="0" dirty="0"/>
          </a:p>
          <a:p>
            <a:pPr marL="285750" indent="-285750">
              <a:buFontTx/>
              <a:buChar char="-"/>
            </a:pPr>
            <a:endParaRPr lang="en-US" b="0" dirty="0"/>
          </a:p>
          <a:p>
            <a:pPr marL="0" indent="0">
              <a:buFontTx/>
              <a:buNone/>
            </a:pPr>
            <a:r>
              <a:rPr lang="en-US" b="0" dirty="0"/>
              <a:t>Let’s discuss a few things more detailed.</a:t>
            </a:r>
          </a:p>
          <a:p>
            <a:pPr marL="285750" indent="-285750">
              <a:buFontTx/>
              <a:buChar char="-"/>
            </a:pPr>
            <a:r>
              <a:rPr lang="en-US" b="0" dirty="0"/>
              <a:t>“docker run” was already used by participants, but do execute it again </a:t>
            </a:r>
            <a:r>
              <a:rPr lang="en-US" b="0" dirty="0">
                <a:sym typeface="Wingdings" panose="05000000000000000000" pitchFamily="2" charset="2"/>
              </a:rPr>
              <a:t>  docker run -it docker/</a:t>
            </a:r>
            <a:r>
              <a:rPr lang="en-US" b="0" dirty="0" err="1">
                <a:sym typeface="Wingdings" panose="05000000000000000000" pitchFamily="2" charset="2"/>
              </a:rPr>
              <a:t>whalesay</a:t>
            </a:r>
            <a:r>
              <a:rPr lang="en-US" b="0" dirty="0">
                <a:sym typeface="Wingdings" panose="05000000000000000000" pitchFamily="2" charset="2"/>
              </a:rPr>
              <a:t> </a:t>
            </a:r>
            <a:r>
              <a:rPr lang="en-US" b="0" dirty="0" err="1">
                <a:sym typeface="Wingdings" panose="05000000000000000000" pitchFamily="2" charset="2"/>
              </a:rPr>
              <a:t>cowsay</a:t>
            </a:r>
            <a:r>
              <a:rPr lang="en-US" b="0" dirty="0">
                <a:sym typeface="Wingdings" panose="05000000000000000000" pitchFamily="2" charset="2"/>
              </a:rPr>
              <a:t> boo</a:t>
            </a:r>
            <a:endParaRPr lang="en-US" b="0" dirty="0"/>
          </a:p>
          <a:p>
            <a:pPr marL="285750" indent="-285750">
              <a:buFontTx/>
              <a:buChar char="-"/>
            </a:pPr>
            <a:r>
              <a:rPr lang="en-US" b="0" dirty="0"/>
              <a:t>let’s see where these containers ended up: docker container list –a</a:t>
            </a:r>
          </a:p>
          <a:p>
            <a:pPr marL="285750" indent="-285750">
              <a:buFontTx/>
              <a:buChar char="-"/>
            </a:pPr>
            <a:r>
              <a:rPr lang="en-US" b="0" dirty="0"/>
              <a:t>Explain the –a flag</a:t>
            </a:r>
          </a:p>
          <a:p>
            <a:pPr marL="285750" indent="-285750">
              <a:buFontTx/>
              <a:buChar char="-"/>
            </a:pPr>
            <a:r>
              <a:rPr lang="en-US" b="0" dirty="0"/>
              <a:t>Access the logs of your </a:t>
            </a:r>
            <a:r>
              <a:rPr lang="en-US" b="0" dirty="0" err="1"/>
              <a:t>whalesay</a:t>
            </a:r>
            <a:r>
              <a:rPr lang="en-US" b="0" dirty="0"/>
              <a:t> container</a:t>
            </a:r>
          </a:p>
          <a:p>
            <a:pPr marL="285750" indent="-285750">
              <a:buFontTx/>
              <a:buChar char="-"/>
            </a:pPr>
            <a:r>
              <a:rPr lang="en-US" b="0" dirty="0"/>
              <a:t>Re-start you </a:t>
            </a:r>
            <a:r>
              <a:rPr lang="en-US" b="0" dirty="0" err="1"/>
              <a:t>whalesay</a:t>
            </a:r>
            <a:r>
              <a:rPr lang="en-US" b="0" dirty="0"/>
              <a:t> container &amp; show logs again</a:t>
            </a:r>
          </a:p>
          <a:p>
            <a:pPr marL="285750" indent="-285750">
              <a:buFontTx/>
              <a:buChar char="-"/>
            </a:pPr>
            <a:r>
              <a:rPr lang="en-US" b="0" dirty="0"/>
              <a:t>Point out that it’s still the same read-write layer</a:t>
            </a:r>
          </a:p>
          <a:p>
            <a:pPr marL="285750" indent="-285750">
              <a:buFontTx/>
              <a:buChar char="-"/>
            </a:pPr>
            <a:r>
              <a:rPr lang="en-US" b="0" dirty="0"/>
              <a:t>Execute the docker run layer again and highlight that it’s a new </a:t>
            </a:r>
            <a:r>
              <a:rPr lang="en-US" b="0" dirty="0" err="1"/>
              <a:t>rw</a:t>
            </a:r>
            <a:r>
              <a:rPr lang="en-US" b="0" dirty="0"/>
              <a:t> layer now</a:t>
            </a:r>
          </a:p>
          <a:p>
            <a:pPr marL="285750" indent="-285750">
              <a:buFontTx/>
              <a:buChar char="-"/>
            </a:pPr>
            <a:r>
              <a:rPr lang="en-US" b="0" dirty="0"/>
              <a:t>Finally, remove the container(s) with prune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634326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hyperlink" Target="https://docs.docker.com/engine/docker-overview/" TargetMode="Externa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Containers </a:t>
            </a:r>
            <a:r>
              <a:rPr lang="en-US" dirty="0">
                <a:solidFill>
                  <a:schemeClr val="accent1"/>
                </a:solidFill>
              </a:rPr>
              <a:t>made easy</a:t>
            </a:r>
          </a:p>
        </p:txBody>
      </p:sp>
      <p:pic>
        <p:nvPicPr>
          <p:cNvPr id="4" name="Picture 3">
            <a:extLst>
              <a:ext uri="{FF2B5EF4-FFF2-40B4-BE49-F238E27FC236}">
                <a16:creationId xmlns:a16="http://schemas.microsoft.com/office/drawing/2014/main" id="{2E8C9C42-BC03-468E-B04E-6BE203085308}"/>
              </a:ext>
            </a:extLst>
          </p:cNvPr>
          <p:cNvPicPr>
            <a:picLocks noChangeAspect="1"/>
          </p:cNvPicPr>
          <p:nvPr/>
        </p:nvPicPr>
        <p:blipFill>
          <a:blip r:embed="rId3"/>
          <a:stretch>
            <a:fillRect/>
          </a:stretch>
        </p:blipFill>
        <p:spPr>
          <a:xfrm>
            <a:off x="6978451" y="1609832"/>
            <a:ext cx="4262244" cy="3190166"/>
          </a:xfrm>
          <a:prstGeom prst="rect">
            <a:avLst/>
          </a:prstGeom>
        </p:spPr>
      </p:pic>
    </p:spTree>
    <p:extLst>
      <p:ext uri="{BB962C8B-B14F-4D97-AF65-F5344CB8AC3E}">
        <p14:creationId xmlns:p14="http://schemas.microsoft.com/office/powerpoint/2010/main" val="33126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err="1"/>
              <a:t>Lifecycle</a:t>
            </a:r>
            <a:r>
              <a:rPr lang="de-DE" dirty="0"/>
              <a:t> </a:t>
            </a:r>
            <a:r>
              <a:rPr lang="de-DE" dirty="0" err="1"/>
              <a:t>of</a:t>
            </a:r>
            <a:r>
              <a:rPr lang="de-DE" dirty="0"/>
              <a:t> a </a:t>
            </a:r>
            <a:r>
              <a:rPr lang="de-DE" dirty="0" err="1"/>
              <a:t>container</a:t>
            </a:r>
            <a:endParaRPr lang="de-DE" dirty="0"/>
          </a:p>
        </p:txBody>
      </p:sp>
      <p:grpSp>
        <p:nvGrpSpPr>
          <p:cNvPr id="8" name="Group 7">
            <a:extLst>
              <a:ext uri="{FF2B5EF4-FFF2-40B4-BE49-F238E27FC236}">
                <a16:creationId xmlns:a16="http://schemas.microsoft.com/office/drawing/2014/main" id="{9FD0F727-50AC-4402-AD98-EC75A6D023E8}"/>
              </a:ext>
            </a:extLst>
          </p:cNvPr>
          <p:cNvGrpSpPr/>
          <p:nvPr/>
        </p:nvGrpSpPr>
        <p:grpSpPr>
          <a:xfrm>
            <a:off x="1503862" y="1185278"/>
            <a:ext cx="2913925" cy="1545003"/>
            <a:chOff x="508988" y="3121001"/>
            <a:chExt cx="2913925" cy="1327650"/>
          </a:xfrm>
        </p:grpSpPr>
        <p:sp>
          <p:nvSpPr>
            <p:cNvPr id="25" name="Rectangle 24">
              <a:extLst>
                <a:ext uri="{FF2B5EF4-FFF2-40B4-BE49-F238E27FC236}">
                  <a16:creationId xmlns:a16="http://schemas.microsoft.com/office/drawing/2014/main" id="{BC7CC767-F46D-4E82-899D-9C16F1917753}"/>
                </a:ext>
              </a:extLst>
            </p:cNvPr>
            <p:cNvSpPr/>
            <p:nvPr/>
          </p:nvSpPr>
          <p:spPr bwMode="gray">
            <a:xfrm>
              <a:off x="508988" y="3121001"/>
              <a:ext cx="2913925" cy="1327650"/>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000" b="0" i="1" u="none" strike="noStrike" kern="0" cap="none" spc="0" normalizeH="0" baseline="0" dirty="0">
                <a:ln>
                  <a:noFill/>
                </a:ln>
                <a:effectLst/>
                <a:uLnTx/>
                <a:uFillTx/>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89757D3D-D95C-48F5-BBFC-F58C401DC22F}"/>
                </a:ext>
              </a:extLst>
            </p:cNvPr>
            <p:cNvSpPr/>
            <p:nvPr/>
          </p:nvSpPr>
          <p:spPr bwMode="gray">
            <a:xfrm>
              <a:off x="724482" y="4108059"/>
              <a:ext cx="2618028" cy="243560"/>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05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CD8C59C1-2926-4405-A225-610CB527B02F}"/>
                </a:ext>
              </a:extLst>
            </p:cNvPr>
            <p:cNvSpPr/>
            <p:nvPr/>
          </p:nvSpPr>
          <p:spPr bwMode="gray">
            <a:xfrm>
              <a:off x="724482" y="3800405"/>
              <a:ext cx="2618028" cy="243560"/>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929593-D67A-40F8-A950-C8E48A9FECE0}"/>
                </a:ext>
              </a:extLst>
            </p:cNvPr>
            <p:cNvSpPr/>
            <p:nvPr/>
          </p:nvSpPr>
          <p:spPr bwMode="gray">
            <a:xfrm>
              <a:off x="724482" y="3492750"/>
              <a:ext cx="2618028" cy="243560"/>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29" name="Rectangle 28">
              <a:extLst>
                <a:ext uri="{FF2B5EF4-FFF2-40B4-BE49-F238E27FC236}">
                  <a16:creationId xmlns:a16="http://schemas.microsoft.com/office/drawing/2014/main" id="{23F9BC31-1E28-452A-B79E-26CF11F42873}"/>
                </a:ext>
              </a:extLst>
            </p:cNvPr>
            <p:cNvSpPr/>
            <p:nvPr/>
          </p:nvSpPr>
          <p:spPr bwMode="gray">
            <a:xfrm>
              <a:off x="724482" y="3185095"/>
              <a:ext cx="2618028" cy="243560"/>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grpSp>
      <p:sp>
        <p:nvSpPr>
          <p:cNvPr id="30" name="Rectangle 29">
            <a:extLst>
              <a:ext uri="{FF2B5EF4-FFF2-40B4-BE49-F238E27FC236}">
                <a16:creationId xmlns:a16="http://schemas.microsoft.com/office/drawing/2014/main" id="{73C33493-32A9-47D6-B0F1-D848EC53CD41}"/>
              </a:ext>
            </a:extLst>
          </p:cNvPr>
          <p:cNvSpPr/>
          <p:nvPr/>
        </p:nvSpPr>
        <p:spPr bwMode="gray">
          <a:xfrm>
            <a:off x="1503862" y="3590486"/>
            <a:ext cx="2913925" cy="322790"/>
          </a:xfrm>
          <a:prstGeom prst="rect">
            <a:avLst/>
          </a:prstGeom>
          <a:solidFill>
            <a:schemeClr val="accent4">
              <a:lumMod val="20000"/>
              <a:lumOff val="8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9" name="Group 8">
            <a:extLst>
              <a:ext uri="{FF2B5EF4-FFF2-40B4-BE49-F238E27FC236}">
                <a16:creationId xmlns:a16="http://schemas.microsoft.com/office/drawing/2014/main" id="{6758F283-7E84-49F0-A77D-8F42AAD03BDC}"/>
              </a:ext>
            </a:extLst>
          </p:cNvPr>
          <p:cNvGrpSpPr/>
          <p:nvPr/>
        </p:nvGrpSpPr>
        <p:grpSpPr>
          <a:xfrm>
            <a:off x="904780" y="2935900"/>
            <a:ext cx="1898923" cy="307512"/>
            <a:chOff x="853924" y="3598589"/>
            <a:chExt cx="1898923" cy="307512"/>
          </a:xfrm>
        </p:grpSpPr>
        <p:sp>
          <p:nvSpPr>
            <p:cNvPr id="31" name="TextBox 30">
              <a:extLst>
                <a:ext uri="{FF2B5EF4-FFF2-40B4-BE49-F238E27FC236}">
                  <a16:creationId xmlns:a16="http://schemas.microsoft.com/office/drawing/2014/main" id="{7E5B70B1-B7DF-45CF-B9E9-B1889FB3284B}"/>
                </a:ext>
              </a:extLst>
            </p:cNvPr>
            <p:cNvSpPr txBox="1"/>
            <p:nvPr/>
          </p:nvSpPr>
          <p:spPr>
            <a:xfrm>
              <a:off x="1356631" y="3660012"/>
              <a:ext cx="1396216"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create</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2" name="Picture 31">
              <a:extLst>
                <a:ext uri="{FF2B5EF4-FFF2-40B4-BE49-F238E27FC236}">
                  <a16:creationId xmlns:a16="http://schemas.microsoft.com/office/drawing/2014/main" id="{BDCCEBF0-605B-448E-93FA-152B04645F4D}"/>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3" name="Straight Arrow Connector 32">
            <a:extLst>
              <a:ext uri="{FF2B5EF4-FFF2-40B4-BE49-F238E27FC236}">
                <a16:creationId xmlns:a16="http://schemas.microsoft.com/office/drawing/2014/main" id="{2A033D17-6ADD-4C01-8E00-ADA80BEA9F63}"/>
              </a:ext>
            </a:extLst>
          </p:cNvPr>
          <p:cNvCxnSpPr>
            <a:cxnSpLocks/>
            <a:stCxn id="25" idx="2"/>
            <a:endCxn id="30" idx="0"/>
          </p:cNvCxnSpPr>
          <p:nvPr/>
        </p:nvCxnSpPr>
        <p:spPr>
          <a:xfrm>
            <a:off x="2960825" y="2730281"/>
            <a:ext cx="0" cy="86020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6311455A-B7C6-4A3D-BDB4-53D40970A335}"/>
              </a:ext>
            </a:extLst>
          </p:cNvPr>
          <p:cNvGrpSpPr/>
          <p:nvPr/>
        </p:nvGrpSpPr>
        <p:grpSpPr>
          <a:xfrm>
            <a:off x="5144849" y="3388419"/>
            <a:ext cx="1791521" cy="307512"/>
            <a:chOff x="853924" y="3598589"/>
            <a:chExt cx="1791521" cy="307512"/>
          </a:xfrm>
        </p:grpSpPr>
        <p:sp>
          <p:nvSpPr>
            <p:cNvPr id="37" name="TextBox 36">
              <a:extLst>
                <a:ext uri="{FF2B5EF4-FFF2-40B4-BE49-F238E27FC236}">
                  <a16:creationId xmlns:a16="http://schemas.microsoft.com/office/drawing/2014/main" id="{6AC3430A-5D6C-4A4D-9AC1-7E57218BB7E2}"/>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38" name="Picture 37">
              <a:extLst>
                <a:ext uri="{FF2B5EF4-FFF2-40B4-BE49-F238E27FC236}">
                  <a16:creationId xmlns:a16="http://schemas.microsoft.com/office/drawing/2014/main" id="{23BC174D-EC93-40FA-B53E-BFEE70175AD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39" name="Straight Arrow Connector 38">
            <a:extLst>
              <a:ext uri="{FF2B5EF4-FFF2-40B4-BE49-F238E27FC236}">
                <a16:creationId xmlns:a16="http://schemas.microsoft.com/office/drawing/2014/main" id="{CF34BABA-4BA0-42EC-8170-345137E0771B}"/>
              </a:ext>
            </a:extLst>
          </p:cNvPr>
          <p:cNvCxnSpPr>
            <a:cxnSpLocks/>
            <a:stCxn id="30" idx="3"/>
            <a:endCxn id="35" idx="1"/>
          </p:cNvCxnSpPr>
          <p:nvPr/>
        </p:nvCxnSpPr>
        <p:spPr>
          <a:xfrm flipV="1">
            <a:off x="4417787" y="3749954"/>
            <a:ext cx="3345894" cy="1927"/>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7623EB8-CE45-446F-8169-C89EBF66FB7B}"/>
              </a:ext>
            </a:extLst>
          </p:cNvPr>
          <p:cNvGrpSpPr/>
          <p:nvPr/>
        </p:nvGrpSpPr>
        <p:grpSpPr>
          <a:xfrm>
            <a:off x="5302374" y="1537984"/>
            <a:ext cx="1576719" cy="307512"/>
            <a:chOff x="853924" y="3598589"/>
            <a:chExt cx="1576719" cy="307512"/>
          </a:xfrm>
        </p:grpSpPr>
        <p:sp>
          <p:nvSpPr>
            <p:cNvPr id="43" name="TextBox 42">
              <a:extLst>
                <a:ext uri="{FF2B5EF4-FFF2-40B4-BE49-F238E27FC236}">
                  <a16:creationId xmlns:a16="http://schemas.microsoft.com/office/drawing/2014/main" id="{D42C96B7-CBA4-4812-BEF8-8EA4759DA699}"/>
                </a:ext>
              </a:extLst>
            </p:cNvPr>
            <p:cNvSpPr txBox="1"/>
            <p:nvPr/>
          </p:nvSpPr>
          <p:spPr>
            <a:xfrm>
              <a:off x="1356631" y="3660012"/>
              <a:ext cx="1074012"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run</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44" name="Picture 43">
              <a:extLst>
                <a:ext uri="{FF2B5EF4-FFF2-40B4-BE49-F238E27FC236}">
                  <a16:creationId xmlns:a16="http://schemas.microsoft.com/office/drawing/2014/main" id="{DA4CBB9B-05AD-4D49-8E39-D936D46D9B1F}"/>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61" name="Connector: Elbow 60">
            <a:extLst>
              <a:ext uri="{FF2B5EF4-FFF2-40B4-BE49-F238E27FC236}">
                <a16:creationId xmlns:a16="http://schemas.microsoft.com/office/drawing/2014/main" id="{BCCC945B-9BB4-4DE1-8DD7-5982781A09D5}"/>
              </a:ext>
            </a:extLst>
          </p:cNvPr>
          <p:cNvCxnSpPr>
            <a:cxnSpLocks/>
            <a:stCxn id="25" idx="3"/>
            <a:endCxn id="35" idx="0"/>
          </p:cNvCxnSpPr>
          <p:nvPr/>
        </p:nvCxnSpPr>
        <p:spPr>
          <a:xfrm>
            <a:off x="4417787" y="1957780"/>
            <a:ext cx="4792458" cy="1632706"/>
          </a:xfrm>
          <a:prstGeom prst="bentConnector2">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8103F85-12DC-4BDF-833D-548190F6C0EF}"/>
              </a:ext>
            </a:extLst>
          </p:cNvPr>
          <p:cNvCxnSpPr>
            <a:cxnSpLocks/>
            <a:stCxn id="35" idx="2"/>
            <a:endCxn id="77" idx="0"/>
          </p:cNvCxnSpPr>
          <p:nvPr/>
        </p:nvCxnSpPr>
        <p:spPr>
          <a:xfrm>
            <a:off x="9210245" y="3909422"/>
            <a:ext cx="0" cy="153110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A31FADFA-1719-40C0-B377-C4E9665BFF18}"/>
              </a:ext>
            </a:extLst>
          </p:cNvPr>
          <p:cNvGrpSpPr/>
          <p:nvPr/>
        </p:nvGrpSpPr>
        <p:grpSpPr>
          <a:xfrm>
            <a:off x="9477123" y="4476115"/>
            <a:ext cx="1684121" cy="307512"/>
            <a:chOff x="853924" y="3598589"/>
            <a:chExt cx="1684121" cy="307512"/>
          </a:xfrm>
        </p:grpSpPr>
        <p:sp>
          <p:nvSpPr>
            <p:cNvPr id="70" name="TextBox 69">
              <a:extLst>
                <a:ext uri="{FF2B5EF4-FFF2-40B4-BE49-F238E27FC236}">
                  <a16:creationId xmlns:a16="http://schemas.microsoft.com/office/drawing/2014/main" id="{75DD4279-15ED-4461-B6B4-EF4309F73AD9}"/>
                </a:ext>
              </a:extLst>
            </p:cNvPr>
            <p:cNvSpPr txBox="1"/>
            <p:nvPr/>
          </p:nvSpPr>
          <p:spPr>
            <a:xfrm>
              <a:off x="1356631" y="3660012"/>
              <a:ext cx="11814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stop</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71" name="Picture 70">
              <a:extLst>
                <a:ext uri="{FF2B5EF4-FFF2-40B4-BE49-F238E27FC236}">
                  <a16:creationId xmlns:a16="http://schemas.microsoft.com/office/drawing/2014/main" id="{34DD894D-3BD4-483B-8E8F-64E7571630AE}"/>
                </a:ext>
              </a:extLst>
            </p:cNvPr>
            <p:cNvPicPr>
              <a:picLocks noChangeAspect="1"/>
            </p:cNvPicPr>
            <p:nvPr/>
          </p:nvPicPr>
          <p:blipFill>
            <a:blip r:embed="rId3"/>
            <a:stretch>
              <a:fillRect/>
            </a:stretch>
          </p:blipFill>
          <p:spPr>
            <a:xfrm>
              <a:off x="853924" y="3598589"/>
              <a:ext cx="410853" cy="307512"/>
            </a:xfrm>
            <a:prstGeom prst="rect">
              <a:avLst/>
            </a:prstGeom>
          </p:spPr>
        </p:pic>
      </p:grpSp>
      <p:sp>
        <p:nvSpPr>
          <p:cNvPr id="77" name="Rectangle 76">
            <a:extLst>
              <a:ext uri="{FF2B5EF4-FFF2-40B4-BE49-F238E27FC236}">
                <a16:creationId xmlns:a16="http://schemas.microsoft.com/office/drawing/2014/main" id="{AD16D3A0-0893-4C91-A142-12BE900A90B7}"/>
              </a:ext>
            </a:extLst>
          </p:cNvPr>
          <p:cNvSpPr/>
          <p:nvPr/>
        </p:nvSpPr>
        <p:spPr bwMode="gray">
          <a:xfrm>
            <a:off x="7763681" y="5440523"/>
            <a:ext cx="2893127" cy="318936"/>
          </a:xfrm>
          <a:prstGeom prst="rect">
            <a:avLst/>
          </a:prstGeom>
          <a:solidFill>
            <a:srgbClr val="C00000"/>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grpSp>
        <p:nvGrpSpPr>
          <p:cNvPr id="81" name="Group 80">
            <a:extLst>
              <a:ext uri="{FF2B5EF4-FFF2-40B4-BE49-F238E27FC236}">
                <a16:creationId xmlns:a16="http://schemas.microsoft.com/office/drawing/2014/main" id="{6ADD1F4C-8F5E-49BE-8938-3BFE42F391A2}"/>
              </a:ext>
            </a:extLst>
          </p:cNvPr>
          <p:cNvGrpSpPr/>
          <p:nvPr/>
        </p:nvGrpSpPr>
        <p:grpSpPr>
          <a:xfrm>
            <a:off x="7097100" y="4463426"/>
            <a:ext cx="1791521" cy="307512"/>
            <a:chOff x="853924" y="3598589"/>
            <a:chExt cx="1791521" cy="307512"/>
          </a:xfrm>
        </p:grpSpPr>
        <p:sp>
          <p:nvSpPr>
            <p:cNvPr id="82" name="TextBox 81">
              <a:extLst>
                <a:ext uri="{FF2B5EF4-FFF2-40B4-BE49-F238E27FC236}">
                  <a16:creationId xmlns:a16="http://schemas.microsoft.com/office/drawing/2014/main" id="{C6F5D3F3-3992-4F98-92B9-BC2E17193F10}"/>
                </a:ext>
              </a:extLst>
            </p:cNvPr>
            <p:cNvSpPr txBox="1"/>
            <p:nvPr/>
          </p:nvSpPr>
          <p:spPr>
            <a:xfrm>
              <a:off x="1356631" y="3660012"/>
              <a:ext cx="1288814"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start</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83" name="Picture 82">
              <a:extLst>
                <a:ext uri="{FF2B5EF4-FFF2-40B4-BE49-F238E27FC236}">
                  <a16:creationId xmlns:a16="http://schemas.microsoft.com/office/drawing/2014/main" id="{2A7619DA-9228-442C-BEFB-DFD8C4578570}"/>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84" name="Straight Arrow Connector 83">
            <a:extLst>
              <a:ext uri="{FF2B5EF4-FFF2-40B4-BE49-F238E27FC236}">
                <a16:creationId xmlns:a16="http://schemas.microsoft.com/office/drawing/2014/main" id="{E771766C-56DD-44F2-A3B3-F25BF65D6209}"/>
              </a:ext>
            </a:extLst>
          </p:cNvPr>
          <p:cNvCxnSpPr>
            <a:cxnSpLocks/>
          </p:cNvCxnSpPr>
          <p:nvPr/>
        </p:nvCxnSpPr>
        <p:spPr>
          <a:xfrm flipV="1">
            <a:off x="9041432" y="3909422"/>
            <a:ext cx="0" cy="151958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6577650D-C412-4CFC-9B83-C5E26687CAFF}"/>
              </a:ext>
            </a:extLst>
          </p:cNvPr>
          <p:cNvSpPr/>
          <p:nvPr/>
        </p:nvSpPr>
        <p:spPr bwMode="gray">
          <a:xfrm>
            <a:off x="1503862" y="5440523"/>
            <a:ext cx="2893127" cy="31893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
        <p:nvSpPr>
          <p:cNvPr id="88" name="Multiplication Sign 87">
            <a:extLst>
              <a:ext uri="{FF2B5EF4-FFF2-40B4-BE49-F238E27FC236}">
                <a16:creationId xmlns:a16="http://schemas.microsoft.com/office/drawing/2014/main" id="{12D4D4F1-26ED-4D92-AD8D-4B5FCDF2A6DE}"/>
              </a:ext>
            </a:extLst>
          </p:cNvPr>
          <p:cNvSpPr/>
          <p:nvPr/>
        </p:nvSpPr>
        <p:spPr bwMode="gray">
          <a:xfrm>
            <a:off x="1912110" y="4890690"/>
            <a:ext cx="2076628" cy="1418601"/>
          </a:xfrm>
          <a:prstGeom prst="mathMultiply">
            <a:avLst>
              <a:gd name="adj1" fmla="val 19772"/>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9" name="Group 88">
            <a:extLst>
              <a:ext uri="{FF2B5EF4-FFF2-40B4-BE49-F238E27FC236}">
                <a16:creationId xmlns:a16="http://schemas.microsoft.com/office/drawing/2014/main" id="{0539C04C-8743-41B9-ABB3-F9CB0D01F13A}"/>
              </a:ext>
            </a:extLst>
          </p:cNvPr>
          <p:cNvGrpSpPr/>
          <p:nvPr/>
        </p:nvGrpSpPr>
        <p:grpSpPr>
          <a:xfrm>
            <a:off x="5141550" y="5187993"/>
            <a:ext cx="1469318" cy="307512"/>
            <a:chOff x="853924" y="3598589"/>
            <a:chExt cx="1469318" cy="307512"/>
          </a:xfrm>
        </p:grpSpPr>
        <p:sp>
          <p:nvSpPr>
            <p:cNvPr id="90" name="TextBox 89">
              <a:extLst>
                <a:ext uri="{FF2B5EF4-FFF2-40B4-BE49-F238E27FC236}">
                  <a16:creationId xmlns:a16="http://schemas.microsoft.com/office/drawing/2014/main" id="{EAA63DD8-8D69-4546-9D27-1967C2B7B7A1}"/>
                </a:ext>
              </a:extLst>
            </p:cNvPr>
            <p:cNvSpPr txBox="1"/>
            <p:nvPr/>
          </p:nvSpPr>
          <p:spPr>
            <a:xfrm>
              <a:off x="1356631" y="3660012"/>
              <a:ext cx="966611"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err="1">
                  <a:latin typeface="Courier New" panose="02070309020205020404" pitchFamily="49" charset="0"/>
                  <a:ea typeface="Arial Unicode MS" pitchFamily="34" charset="-128"/>
                  <a:cs typeface="Courier New" panose="02070309020205020404" pitchFamily="49" charset="0"/>
                </a:rPr>
                <a:t>docker</a:t>
              </a: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rm</a:t>
              </a:r>
              <a:endParaRPr lang="de-DE" sz="1400" b="1" kern="0" dirty="0">
                <a:latin typeface="Courier New" panose="02070309020205020404" pitchFamily="49" charset="0"/>
                <a:ea typeface="Arial Unicode MS" pitchFamily="34" charset="-128"/>
                <a:cs typeface="Courier New" panose="02070309020205020404" pitchFamily="49" charset="0"/>
              </a:endParaRPr>
            </a:p>
          </p:txBody>
        </p:sp>
        <p:pic>
          <p:nvPicPr>
            <p:cNvPr id="91" name="Picture 90">
              <a:extLst>
                <a:ext uri="{FF2B5EF4-FFF2-40B4-BE49-F238E27FC236}">
                  <a16:creationId xmlns:a16="http://schemas.microsoft.com/office/drawing/2014/main" id="{F1F6CA4F-0C43-4AD3-9A79-CB5AFE28CB7B}"/>
                </a:ext>
              </a:extLst>
            </p:cNvPr>
            <p:cNvPicPr>
              <a:picLocks noChangeAspect="1"/>
            </p:cNvPicPr>
            <p:nvPr/>
          </p:nvPicPr>
          <p:blipFill>
            <a:blip r:embed="rId3"/>
            <a:stretch>
              <a:fillRect/>
            </a:stretch>
          </p:blipFill>
          <p:spPr>
            <a:xfrm>
              <a:off x="853924" y="3598589"/>
              <a:ext cx="410853" cy="307512"/>
            </a:xfrm>
            <a:prstGeom prst="rect">
              <a:avLst/>
            </a:prstGeom>
          </p:spPr>
        </p:pic>
      </p:grpSp>
      <p:cxnSp>
        <p:nvCxnSpPr>
          <p:cNvPr id="99" name="Straight Arrow Connector 98">
            <a:extLst>
              <a:ext uri="{FF2B5EF4-FFF2-40B4-BE49-F238E27FC236}">
                <a16:creationId xmlns:a16="http://schemas.microsoft.com/office/drawing/2014/main" id="{ED2E34F9-AFE3-461E-BCE9-F611A0AA4487}"/>
              </a:ext>
            </a:extLst>
          </p:cNvPr>
          <p:cNvCxnSpPr>
            <a:stCxn id="77" idx="1"/>
            <a:endCxn id="87" idx="3"/>
          </p:cNvCxnSpPr>
          <p:nvPr/>
        </p:nvCxnSpPr>
        <p:spPr>
          <a:xfrm flipH="1">
            <a:off x="4396989" y="5599991"/>
            <a:ext cx="3366692" cy="0"/>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8AAB92-4231-4CD6-8B42-F0F5C84CCF18}"/>
              </a:ext>
            </a:extLst>
          </p:cNvPr>
          <p:cNvSpPr/>
          <p:nvPr/>
        </p:nvSpPr>
        <p:spPr bwMode="gray">
          <a:xfrm>
            <a:off x="7763681" y="3590486"/>
            <a:ext cx="2893127" cy="318936"/>
          </a:xfrm>
          <a:prstGeom prst="rect">
            <a:avLst/>
          </a:prstGeom>
          <a:solidFill>
            <a:schemeClr val="accent4">
              <a:lumMod val="75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050" b="1" kern="0" dirty="0">
                <a:ln w="0"/>
                <a:solidFill>
                  <a:schemeClr val="tx1">
                    <a:lumMod val="85000"/>
                    <a:lumOff val="15000"/>
                  </a:schemeClr>
                </a:solidFill>
                <a:ea typeface="Arial Unicode MS" pitchFamily="34" charset="-128"/>
                <a:cs typeface="Arial Unicode MS" pitchFamily="34" charset="-128"/>
              </a:rPr>
              <a:t>writable layer a320d5f4bd36</a:t>
            </a:r>
            <a:endParaRPr kumimoji="0" lang="en-US" sz="1050" b="1" u="none" strike="noStrike" kern="0" normalizeH="0" baseline="0" dirty="0">
              <a:ln w="0"/>
              <a:solidFill>
                <a:schemeClr val="tx1">
                  <a:lumMod val="85000"/>
                  <a:lumOff val="15000"/>
                </a:schemeClr>
              </a:solidFill>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290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77" grpId="0" animBg="1"/>
      <p:bldP spid="87" grpId="0" animBg="1"/>
      <p:bldP spid="88"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53602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C64E7B-1FD3-470B-96FB-DF48F7391171}"/>
              </a:ext>
            </a:extLst>
          </p:cNvPr>
          <p:cNvSpPr>
            <a:spLocks noGrp="1"/>
          </p:cNvSpPr>
          <p:nvPr>
            <p:ph type="title"/>
          </p:nvPr>
        </p:nvSpPr>
        <p:spPr/>
        <p:txBody>
          <a:bodyPr/>
          <a:lstStyle/>
          <a:p>
            <a:r>
              <a:rPr lang="en-US" dirty="0"/>
              <a:t>Detached, interactive, </a:t>
            </a:r>
            <a:r>
              <a:rPr lang="en-US" dirty="0" err="1"/>
              <a:t>tty</a:t>
            </a:r>
            <a:r>
              <a:rPr lang="en-US" dirty="0"/>
              <a:t>, </a:t>
            </a:r>
            <a:r>
              <a:rPr lang="en-US" dirty="0" err="1"/>
              <a:t>tt</a:t>
            </a:r>
            <a:r>
              <a:rPr lang="en-US" dirty="0"/>
              <a:t>-what?</a:t>
            </a:r>
          </a:p>
        </p:txBody>
      </p:sp>
      <p:sp>
        <p:nvSpPr>
          <p:cNvPr id="4" name="Rectangle: Rounded Corners 3">
            <a:extLst>
              <a:ext uri="{FF2B5EF4-FFF2-40B4-BE49-F238E27FC236}">
                <a16:creationId xmlns:a16="http://schemas.microsoft.com/office/drawing/2014/main" id="{C2B631CE-4F00-4A2D-ADF2-85422B410BE3}"/>
              </a:ext>
            </a:extLst>
          </p:cNvPr>
          <p:cNvSpPr/>
          <p:nvPr/>
        </p:nvSpPr>
        <p:spPr bwMode="gray">
          <a:xfrm>
            <a:off x="529126"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docker run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–t ubuntu /bin/bash</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ectangle: Rounded Corners 5">
            <a:extLst>
              <a:ext uri="{FF2B5EF4-FFF2-40B4-BE49-F238E27FC236}">
                <a16:creationId xmlns:a16="http://schemas.microsoft.com/office/drawing/2014/main" id="{B21945CE-D9DC-464B-8519-9704F04083CD}"/>
              </a:ext>
            </a:extLst>
          </p:cNvPr>
          <p:cNvSpPr/>
          <p:nvPr/>
        </p:nvSpPr>
        <p:spPr bwMode="gray">
          <a:xfrm>
            <a:off x="6623702" y="1390772"/>
            <a:ext cx="3844896" cy="931492"/>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docker run –d ubuntu </a:t>
            </a:r>
            <a:r>
              <a:rPr lang="en-US" sz="1800" kern="0" dirty="0">
                <a:ea typeface="Arial Unicode MS" pitchFamily="34" charset="-128"/>
                <a:cs typeface="Arial Unicode MS" pitchFamily="34" charset="-128"/>
              </a:rPr>
              <a:t>/bin/</a:t>
            </a:r>
            <a:r>
              <a:rPr lang="en-US" sz="1800" kern="0" dirty="0" err="1">
                <a:ea typeface="Arial Unicode MS" pitchFamily="34" charset="-128"/>
                <a:cs typeface="Arial Unicode MS" pitchFamily="34" charset="-128"/>
              </a:rPr>
              <a:t>systemd</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9" name="Group 18">
            <a:extLst>
              <a:ext uri="{FF2B5EF4-FFF2-40B4-BE49-F238E27FC236}">
                <a16:creationId xmlns:a16="http://schemas.microsoft.com/office/drawing/2014/main" id="{C648E47D-2ACE-424C-80D4-51B59067A80A}"/>
              </a:ext>
            </a:extLst>
          </p:cNvPr>
          <p:cNvGrpSpPr/>
          <p:nvPr/>
        </p:nvGrpSpPr>
        <p:grpSpPr>
          <a:xfrm>
            <a:off x="887339" y="2634608"/>
            <a:ext cx="3247400" cy="2478546"/>
            <a:chOff x="383138" y="2292779"/>
            <a:chExt cx="3247400" cy="2478546"/>
          </a:xfrm>
        </p:grpSpPr>
        <p:sp>
          <p:nvSpPr>
            <p:cNvPr id="7" name="Rectangle: Rounded Corners 6">
              <a:extLst>
                <a:ext uri="{FF2B5EF4-FFF2-40B4-BE49-F238E27FC236}">
                  <a16:creationId xmlns:a16="http://schemas.microsoft.com/office/drawing/2014/main" id="{F9177DB8-8B1D-4F05-AE7B-6C6C692982E8}"/>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8" name="Rectangle: Rounded Corners 7">
              <a:extLst>
                <a:ext uri="{FF2B5EF4-FFF2-40B4-BE49-F238E27FC236}">
                  <a16:creationId xmlns:a16="http://schemas.microsoft.com/office/drawing/2014/main" id="{DE4E3898-F3BC-4D9B-8F08-1DDBEEEF7996}"/>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9" name="Rectangle: Rounded Corners 8">
              <a:extLst>
                <a:ext uri="{FF2B5EF4-FFF2-40B4-BE49-F238E27FC236}">
                  <a16:creationId xmlns:a16="http://schemas.microsoft.com/office/drawing/2014/main" id="{AEFFE768-CCC3-48D4-BAC5-83B24C92A9ED}"/>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Display</a:t>
              </a:r>
            </a:p>
          </p:txBody>
        </p:sp>
        <p:cxnSp>
          <p:nvCxnSpPr>
            <p:cNvPr id="10" name="Connector: Elbow 9">
              <a:extLst>
                <a:ext uri="{FF2B5EF4-FFF2-40B4-BE49-F238E27FC236}">
                  <a16:creationId xmlns:a16="http://schemas.microsoft.com/office/drawing/2014/main" id="{9C45730D-9289-4A75-A585-C6E94CA87AA4}"/>
                </a:ext>
              </a:extLst>
            </p:cNvPr>
            <p:cNvCxnSpPr>
              <a:stCxn id="8" idx="1"/>
              <a:endCxn id="7"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283EAD-46DF-44E3-977F-88B9D351362C}"/>
                </a:ext>
              </a:extLst>
            </p:cNvPr>
            <p:cNvCxnSpPr>
              <a:cxnSpLocks/>
              <a:stCxn id="7" idx="2"/>
              <a:endCxn id="9"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EAABC3-F778-411D-A45F-9D9B6B27622F}"/>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21" name="TextBox 20">
              <a:extLst>
                <a:ext uri="{FF2B5EF4-FFF2-40B4-BE49-F238E27FC236}">
                  <a16:creationId xmlns:a16="http://schemas.microsoft.com/office/drawing/2014/main" id="{4A77FCD1-8DB7-4C45-A532-E4056AF164BB}"/>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grpSp>
        <p:nvGrpSpPr>
          <p:cNvPr id="23" name="Group 22">
            <a:extLst>
              <a:ext uri="{FF2B5EF4-FFF2-40B4-BE49-F238E27FC236}">
                <a16:creationId xmlns:a16="http://schemas.microsoft.com/office/drawing/2014/main" id="{413284C3-6AC7-4C6C-BF5B-B6E25D052ABE}"/>
              </a:ext>
            </a:extLst>
          </p:cNvPr>
          <p:cNvGrpSpPr/>
          <p:nvPr/>
        </p:nvGrpSpPr>
        <p:grpSpPr>
          <a:xfrm>
            <a:off x="6981915" y="2634608"/>
            <a:ext cx="3247400" cy="2478546"/>
            <a:chOff x="383138" y="2292779"/>
            <a:chExt cx="3247400" cy="2478546"/>
          </a:xfrm>
        </p:grpSpPr>
        <p:sp>
          <p:nvSpPr>
            <p:cNvPr id="24" name="Rectangle: Rounded Corners 23">
              <a:extLst>
                <a:ext uri="{FF2B5EF4-FFF2-40B4-BE49-F238E27FC236}">
                  <a16:creationId xmlns:a16="http://schemas.microsoft.com/office/drawing/2014/main" id="{3A426CC3-124F-4683-8A9D-EAD371632F4E}"/>
                </a:ext>
              </a:extLst>
            </p:cNvPr>
            <p:cNvSpPr/>
            <p:nvPr/>
          </p:nvSpPr>
          <p:spPr bwMode="gray">
            <a:xfrm>
              <a:off x="383138" y="3043142"/>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a:t>
              </a:r>
            </a:p>
          </p:txBody>
        </p:sp>
        <p:sp>
          <p:nvSpPr>
            <p:cNvPr id="25" name="Rectangle: Rounded Corners 24">
              <a:extLst>
                <a:ext uri="{FF2B5EF4-FFF2-40B4-BE49-F238E27FC236}">
                  <a16:creationId xmlns:a16="http://schemas.microsoft.com/office/drawing/2014/main" id="{454EEA76-31A7-4897-BEBC-F712C22DBAF7}"/>
                </a:ext>
              </a:extLst>
            </p:cNvPr>
            <p:cNvSpPr/>
            <p:nvPr/>
          </p:nvSpPr>
          <p:spPr bwMode="gray">
            <a:xfrm>
              <a:off x="2193421" y="2292779"/>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Keyboard</a:t>
              </a:r>
            </a:p>
          </p:txBody>
        </p:sp>
        <p:sp>
          <p:nvSpPr>
            <p:cNvPr id="26" name="Rectangle: Rounded Corners 25">
              <a:extLst>
                <a:ext uri="{FF2B5EF4-FFF2-40B4-BE49-F238E27FC236}">
                  <a16:creationId xmlns:a16="http://schemas.microsoft.com/office/drawing/2014/main" id="{AC677F26-33CD-461C-8315-A4ABF9B22A33}"/>
                </a:ext>
              </a:extLst>
            </p:cNvPr>
            <p:cNvSpPr/>
            <p:nvPr/>
          </p:nvSpPr>
          <p:spPr bwMode="gray">
            <a:xfrm>
              <a:off x="2193421" y="3793505"/>
              <a:ext cx="1437117" cy="750363"/>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Log collector</a:t>
              </a:r>
            </a:p>
          </p:txBody>
        </p:sp>
        <p:cxnSp>
          <p:nvCxnSpPr>
            <p:cNvPr id="27" name="Connector: Elbow 26">
              <a:extLst>
                <a:ext uri="{FF2B5EF4-FFF2-40B4-BE49-F238E27FC236}">
                  <a16:creationId xmlns:a16="http://schemas.microsoft.com/office/drawing/2014/main" id="{9928C5CB-63D3-4FEC-A3FA-F0D73B5064BB}"/>
                </a:ext>
              </a:extLst>
            </p:cNvPr>
            <p:cNvCxnSpPr>
              <a:stCxn id="25" idx="1"/>
              <a:endCxn id="24" idx="0"/>
            </p:cNvCxnSpPr>
            <p:nvPr/>
          </p:nvCxnSpPr>
          <p:spPr>
            <a:xfrm rot="10800000" flipV="1">
              <a:off x="1101697" y="2667960"/>
              <a:ext cx="1091724" cy="375181"/>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C6EDAC3-561D-41FD-8045-376A938B7E21}"/>
                </a:ext>
              </a:extLst>
            </p:cNvPr>
            <p:cNvCxnSpPr>
              <a:cxnSpLocks/>
              <a:stCxn id="24" idx="2"/>
              <a:endCxn id="26" idx="1"/>
            </p:cNvCxnSpPr>
            <p:nvPr/>
          </p:nvCxnSpPr>
          <p:spPr>
            <a:xfrm rot="16200000" flipH="1">
              <a:off x="1459968" y="3435234"/>
              <a:ext cx="375182" cy="1091724"/>
            </a:xfrm>
            <a:prstGeom prst="bentConnector2">
              <a:avLst/>
            </a:prstGeom>
            <a:ln w="381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08C05A2-C825-4E80-A48E-413B3C4A0F7A}"/>
                </a:ext>
              </a:extLst>
            </p:cNvPr>
            <p:cNvSpPr txBox="1"/>
            <p:nvPr/>
          </p:nvSpPr>
          <p:spPr>
            <a:xfrm>
              <a:off x="1201329" y="2388487"/>
              <a:ext cx="751809" cy="215444"/>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stdin</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sp>
          <p:nvSpPr>
            <p:cNvPr id="30" name="TextBox 29">
              <a:extLst>
                <a:ext uri="{FF2B5EF4-FFF2-40B4-BE49-F238E27FC236}">
                  <a16:creationId xmlns:a16="http://schemas.microsoft.com/office/drawing/2014/main" id="{C8E4FDE3-0043-4662-AB74-466F46011AF4}"/>
                </a:ext>
              </a:extLst>
            </p:cNvPr>
            <p:cNvSpPr txBox="1"/>
            <p:nvPr/>
          </p:nvSpPr>
          <p:spPr>
            <a:xfrm>
              <a:off x="1201328" y="4232716"/>
              <a:ext cx="859210" cy="538609"/>
            </a:xfrm>
            <a:prstGeom prst="rect">
              <a:avLst/>
            </a:prstGeom>
            <a:solidFill>
              <a:schemeClr val="bg2">
                <a:lumMod val="20000"/>
                <a:lumOff val="80000"/>
              </a:schemeClr>
            </a:solidFill>
          </p:spPr>
          <p:txBody>
            <a:bodyPr wrap="none" lIns="0" tIns="0" rIns="0" bIns="0" rtlCol="0">
              <a:spAutoFit/>
            </a:bodyPr>
            <a:lstStyle/>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stdout</a:t>
              </a:r>
              <a:endParaRPr lang="de-DE" sz="1400" b="1"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de-DE" sz="1400" b="1" kern="0" dirty="0">
                  <a:latin typeface="Courier New" panose="02070309020205020404" pitchFamily="49" charset="0"/>
                  <a:ea typeface="Arial Unicode MS" pitchFamily="34" charset="-128"/>
                  <a:cs typeface="Courier New" panose="02070309020205020404" pitchFamily="49" charset="0"/>
                </a:rPr>
                <a:t> </a:t>
              </a:r>
              <a:r>
                <a:rPr lang="de-DE" sz="1400" b="1" kern="0" dirty="0" err="1">
                  <a:latin typeface="Courier New" panose="02070309020205020404" pitchFamily="49" charset="0"/>
                  <a:ea typeface="Arial Unicode MS" pitchFamily="34" charset="-128"/>
                  <a:cs typeface="Courier New" panose="02070309020205020404" pitchFamily="49" charset="0"/>
                </a:rPr>
                <a:t>stderr</a:t>
              </a:r>
              <a:r>
                <a:rPr lang="de-DE" sz="1400" b="1" kern="0" dirty="0">
                  <a:latin typeface="Courier New" panose="02070309020205020404" pitchFamily="49" charset="0"/>
                  <a:ea typeface="Arial Unicode MS" pitchFamily="34" charset="-128"/>
                  <a:cs typeface="Courier New" panose="02070309020205020404" pitchFamily="49" charset="0"/>
                </a:rPr>
                <a:t> </a:t>
              </a:r>
            </a:p>
          </p:txBody>
        </p:sp>
      </p:grpSp>
      <p:sp>
        <p:nvSpPr>
          <p:cNvPr id="31" name="Multiplication Sign 30">
            <a:extLst>
              <a:ext uri="{FF2B5EF4-FFF2-40B4-BE49-F238E27FC236}">
                <a16:creationId xmlns:a16="http://schemas.microsoft.com/office/drawing/2014/main" id="{5AE58AA9-A2DF-463B-B4C9-6990B8CCFCB0}"/>
              </a:ext>
            </a:extLst>
          </p:cNvPr>
          <p:cNvSpPr/>
          <p:nvPr/>
        </p:nvSpPr>
        <p:spPr bwMode="gray">
          <a:xfrm>
            <a:off x="7488997" y="2587173"/>
            <a:ext cx="1374026" cy="717173"/>
          </a:xfrm>
          <a:prstGeom prst="mathMultiply">
            <a:avLst/>
          </a:prstGeom>
          <a:solidFill>
            <a:srgbClr val="C000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0C58FEC-68C6-47CC-9597-2F0116DF6EC9}"/>
              </a:ext>
            </a:extLst>
          </p:cNvPr>
          <p:cNvSpPr txBox="1"/>
          <p:nvPr/>
        </p:nvSpPr>
        <p:spPr>
          <a:xfrm>
            <a:off x="529127" y="5597782"/>
            <a:ext cx="4871103" cy="6924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an interactive session requires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&amp; -t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 allocates a pseudo-</a:t>
            </a:r>
            <a:r>
              <a:rPr lang="en-US" sz="1800" kern="0" dirty="0" err="1">
                <a:ea typeface="Arial Unicode MS" pitchFamily="34" charset="-128"/>
                <a:cs typeface="Arial Unicode MS" pitchFamily="34" charset="-128"/>
              </a:rPr>
              <a:t>tty</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i</a:t>
            </a:r>
            <a:r>
              <a:rPr lang="en-US" sz="1800" kern="0" dirty="0">
                <a:ea typeface="Arial Unicode MS" pitchFamily="34" charset="-128"/>
                <a:cs typeface="Arial Unicode MS" pitchFamily="34" charset="-128"/>
              </a:rPr>
              <a:t> keeps stdin open.</a:t>
            </a:r>
          </a:p>
        </p:txBody>
      </p:sp>
      <p:sp>
        <p:nvSpPr>
          <p:cNvPr id="33" name="TextBox 32">
            <a:extLst>
              <a:ext uri="{FF2B5EF4-FFF2-40B4-BE49-F238E27FC236}">
                <a16:creationId xmlns:a16="http://schemas.microsoft.com/office/drawing/2014/main" id="{D15B4A2B-4974-47EE-9478-2C26CB893835}"/>
              </a:ext>
            </a:extLst>
          </p:cNvPr>
          <p:cNvSpPr txBox="1"/>
          <p:nvPr/>
        </p:nvSpPr>
        <p:spPr>
          <a:xfrm>
            <a:off x="6623703" y="5593905"/>
            <a:ext cx="4871103"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Running a detached session keeps process 1 alive without stdin open. </a:t>
            </a:r>
          </a:p>
        </p:txBody>
      </p:sp>
    </p:spTree>
    <p:extLst>
      <p:ext uri="{BB962C8B-B14F-4D97-AF65-F5344CB8AC3E}">
        <p14:creationId xmlns:p14="http://schemas.microsoft.com/office/powerpoint/2010/main" val="181201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1" grpId="0" animBg="1"/>
      <p:bldP spid="2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366764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0"/>
          <p:cNvSpPr txBox="1">
            <a:spLocks/>
          </p:cNvSpPr>
          <p:nvPr/>
        </p:nvSpPr>
        <p:spPr bwMode="gray">
          <a:xfrm>
            <a:off x="503998" y="1620000"/>
            <a:ext cx="11186477" cy="635649"/>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800" dirty="0"/>
              <a:t>Available / present containers</a:t>
            </a:r>
          </a:p>
          <a:p>
            <a:pPr lvl="1"/>
            <a:r>
              <a:rPr lang="en-US" sz="1600" dirty="0"/>
              <a:t>the command </a:t>
            </a:r>
            <a:r>
              <a:rPr lang="en-US" sz="1600" b="1" dirty="0">
                <a:latin typeface="Courier New" panose="02070309020205020404" pitchFamily="49" charset="0"/>
                <a:cs typeface="Courier New" panose="02070309020205020404" pitchFamily="49" charset="0"/>
              </a:rPr>
              <a:t>docker container list </a:t>
            </a:r>
            <a:r>
              <a:rPr lang="en-US" sz="1600" dirty="0"/>
              <a:t> gives a list of all running containers on a host (use –a to see terminated containers as well)</a:t>
            </a:r>
          </a:p>
          <a:p>
            <a:pPr lvl="2"/>
            <a:endParaRPr lang="en-US" sz="1600" dirty="0"/>
          </a:p>
        </p:txBody>
      </p:sp>
      <p:sp>
        <p:nvSpPr>
          <p:cNvPr id="3" name="Title 2"/>
          <p:cNvSpPr>
            <a:spLocks noGrp="1"/>
          </p:cNvSpPr>
          <p:nvPr>
            <p:ph type="title"/>
          </p:nvPr>
        </p:nvSpPr>
        <p:spPr/>
        <p:txBody>
          <a:bodyPr/>
          <a:lstStyle/>
          <a:p>
            <a:r>
              <a:rPr lang="en-US" dirty="0"/>
              <a:t>Information about containers</a:t>
            </a:r>
          </a:p>
        </p:txBody>
      </p:sp>
      <p:cxnSp>
        <p:nvCxnSpPr>
          <p:cNvPr id="5" name="Straight Arrow Connector 4"/>
          <p:cNvCxnSpPr>
            <a:endCxn id="10" idx="0"/>
          </p:cNvCxnSpPr>
          <p:nvPr/>
        </p:nvCxnSpPr>
        <p:spPr>
          <a:xfrm>
            <a:off x="1047750" y="3598464"/>
            <a:ext cx="251587" cy="13620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60539"/>
            <a:ext cx="1590675" cy="9144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a:ea typeface="Arial Unicode MS" pitchFamily="34" charset="-128"/>
                <a:cs typeface="Arial Unicode MS" pitchFamily="34" charset="-128"/>
              </a:rPr>
              <a:t>u</a:t>
            </a:r>
            <a:r>
              <a:rPr kumimoji="0" lang="de-DE" sz="1400" b="0" i="0" u="none" strike="noStrike" kern="0" cap="none" spc="0" normalizeH="0" baseline="0" noProof="0" dirty="0" err="1">
                <a:ln>
                  <a:noFill/>
                </a:ln>
                <a:effectLst/>
                <a:uLnTx/>
                <a:uFillTx/>
                <a:ea typeface="Arial Unicode MS" pitchFamily="34" charset="-128"/>
                <a:cs typeface="Arial Unicode MS" pitchFamily="34" charset="-128"/>
              </a:rPr>
              <a:t>nique</a:t>
            </a:r>
            <a:r>
              <a:rPr kumimoji="0" lang="de-DE" sz="1400" b="0" i="0" u="none" strike="noStrike" kern="0" cap="none" spc="0" normalizeH="0" noProof="0" dirty="0">
                <a:ln>
                  <a:noFill/>
                </a:ln>
                <a:effectLst/>
                <a:uLnTx/>
                <a:uFillTx/>
                <a:ea typeface="Arial Unicode MS" pitchFamily="34" charset="-128"/>
                <a:cs typeface="Arial Unicode MS" pitchFamily="34" charset="-128"/>
              </a:rPr>
              <a:t> ID </a:t>
            </a:r>
            <a:r>
              <a:rPr kumimoji="0" lang="de-DE" sz="1400" b="0" i="0" u="none" strike="noStrike" kern="0" cap="none" spc="0" normalizeH="0" noProof="0" dirty="0" err="1">
                <a:ln>
                  <a:noFill/>
                </a:ln>
                <a:effectLst/>
                <a:uLnTx/>
                <a:uFillTx/>
                <a:ea typeface="Arial Unicode MS" pitchFamily="34" charset="-128"/>
                <a:cs typeface="Arial Unicode MS" pitchFamily="34" charset="-128"/>
              </a:rPr>
              <a:t>for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each</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container</a:t>
            </a:r>
            <a:r>
              <a:rPr kumimoji="0" lang="de-DE" sz="1400" b="0" i="0" u="none" strike="noStrike" kern="0" cap="none" spc="0" normalizeH="0" noProof="0" dirty="0">
                <a:ln>
                  <a:noFill/>
                </a:ln>
                <a:effectLst/>
                <a:uLnTx/>
                <a:uFillTx/>
                <a:ea typeface="Arial Unicode MS" pitchFamily="34" charset="-128"/>
                <a:cs typeface="Arial Unicode MS" pitchFamily="34" charset="-128"/>
              </a:rPr>
              <a:t> (</a:t>
            </a:r>
            <a:r>
              <a:rPr kumimoji="0" lang="de-DE" sz="1400" b="0" i="0" u="none" strike="noStrike" kern="0" cap="none" spc="0" normalizeH="0" noProof="0" dirty="0" err="1">
                <a:ln>
                  <a:noFill/>
                </a:ln>
                <a:effectLst/>
                <a:uLnTx/>
                <a:uFillTx/>
                <a:ea typeface="Arial Unicode MS" pitchFamily="34" charset="-128"/>
                <a:cs typeface="Arial Unicode MS" pitchFamily="34" charset="-128"/>
              </a:rPr>
              <a:t>truncated</a:t>
            </a:r>
            <a:r>
              <a:rPr kumimoji="0" lang="de-DE" sz="1400" b="0" i="0" u="none" strike="noStrike" kern="0" cap="none" spc="0" normalizeH="0" noProof="0" dirty="0">
                <a:ln>
                  <a:noFill/>
                </a:ln>
                <a:effectLst/>
                <a:uLnTx/>
                <a:uFillTx/>
                <a:ea typeface="Arial Unicode MS" pitchFamily="34" charset="-128"/>
                <a:cs typeface="Arial Unicode MS" pitchFamily="34" charset="-128"/>
              </a:rPr>
              <a:t>)</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12"/>
          <p:cNvSpPr/>
          <p:nvPr/>
        </p:nvSpPr>
        <p:spPr bwMode="gray">
          <a:xfrm>
            <a:off x="1614488" y="4324253"/>
            <a:ext cx="1128712"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image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4" name="Straight Arrow Connector 13"/>
          <p:cNvCxnSpPr>
            <a:endCxn id="13" idx="0"/>
          </p:cNvCxnSpPr>
          <p:nvPr/>
        </p:nvCxnSpPr>
        <p:spPr>
          <a:xfrm>
            <a:off x="2105025" y="3746211"/>
            <a:ext cx="73819" cy="578042"/>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gray">
          <a:xfrm>
            <a:off x="2743200" y="4904203"/>
            <a:ext cx="1771650"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program</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that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runs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within</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the</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container</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cxnSpLocks/>
            <a:endCxn id="18" idx="0"/>
          </p:cNvCxnSpPr>
          <p:nvPr/>
        </p:nvCxnSpPr>
        <p:spPr>
          <a:xfrm>
            <a:off x="3548888" y="3693432"/>
            <a:ext cx="80137"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gray">
          <a:xfrm>
            <a:off x="4514850" y="4262233"/>
            <a:ext cx="1273239" cy="328318"/>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creation</a:t>
            </a:r>
            <a:r>
              <a:rPr lang="de-DE" sz="1400" kern="0" dirty="0">
                <a:ea typeface="Arial Unicode MS" pitchFamily="34" charset="-128"/>
                <a:cs typeface="Arial Unicode MS" pitchFamily="34" charset="-128"/>
              </a:rPr>
              <a:t> time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Arrow Connector 22"/>
          <p:cNvCxnSpPr>
            <a:endCxn id="22" idx="0"/>
          </p:cNvCxnSpPr>
          <p:nvPr/>
        </p:nvCxnSpPr>
        <p:spPr>
          <a:xfrm>
            <a:off x="5124862" y="3602973"/>
            <a:ext cx="26608" cy="65926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6398101" y="3582019"/>
            <a:ext cx="294036" cy="152561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602763" y="5107632"/>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current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status</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and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exit</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code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7605077" y="4407839"/>
            <a:ext cx="1590675" cy="619124"/>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forwarded</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network</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ports</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8400414" y="3764645"/>
            <a:ext cx="1" cy="643194"/>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9776784" y="4960539"/>
            <a:ext cx="1339913" cy="47388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400" kern="0" dirty="0" err="1">
                <a:ea typeface="Arial Unicode MS" pitchFamily="34" charset="-128"/>
                <a:cs typeface="Arial Unicode MS" pitchFamily="34" charset="-128"/>
              </a:rPr>
              <a:t>friendly</a:t>
            </a:r>
            <a:r>
              <a:rPr lang="de-DE" sz="1400" kern="0" dirty="0">
                <a:ea typeface="Arial Unicode MS" pitchFamily="34" charset="-128"/>
                <a:cs typeface="Arial Unicode MS" pitchFamily="34" charset="-128"/>
              </a:rPr>
              <a:t> </a:t>
            </a:r>
            <a:r>
              <a:rPr lang="de-DE" sz="1400" kern="0" dirty="0" err="1">
                <a:ea typeface="Arial Unicode MS" pitchFamily="34" charset="-128"/>
                <a:cs typeface="Arial Unicode MS" pitchFamily="34" charset="-128"/>
              </a:rPr>
              <a:t>name</a:t>
            </a:r>
            <a:endParaRPr kumimoji="0" lang="de-DE"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10099800" y="3862920"/>
            <a:ext cx="346941" cy="1097619"/>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734086"/>
            <a:ext cx="11186477" cy="11906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ps</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a:t>
            </a:r>
          </a:p>
          <a:p>
            <a:pPr defTabSz="914400" fontAlgn="base">
              <a:spcAft>
                <a:spcPct val="0"/>
              </a:spcAft>
              <a:buClr>
                <a:srgbClr val="F0AB00"/>
              </a:buClr>
              <a:buSzPct val="80000"/>
            </a:pP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'Rick Astley'"   8 minutes ago       Exited (0) 8 minutes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ecstatic_goldstine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b69038e9ff35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About an hour ago   Created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admiring_ritchie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e7a7aeca8c41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test_nginx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4 days ago          Exited (1) 24 hours ago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pensive_elion</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'daemon ..."   7 days ago          Up 24 hours                0.0.0.0:32768-&gt;812/</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p:txBody>
      </p:sp>
    </p:spTree>
    <p:extLst>
      <p:ext uri="{BB962C8B-B14F-4D97-AF65-F5344CB8AC3E}">
        <p14:creationId xmlns:p14="http://schemas.microsoft.com/office/powerpoint/2010/main" val="395072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Executing commands in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It is possible to run additional commands in a container</a:t>
            </a:r>
          </a:p>
          <a:p>
            <a:pPr lvl="1"/>
            <a:r>
              <a:rPr lang="en-US" sz="1600" dirty="0"/>
              <a:t>Useful for debugging</a:t>
            </a:r>
          </a:p>
          <a:p>
            <a:pPr lvl="1"/>
            <a:r>
              <a:rPr lang="en-US" sz="1600" dirty="0"/>
              <a:t>Command must be present in the container</a:t>
            </a:r>
          </a:p>
          <a:p>
            <a:pPr lvl="1"/>
            <a:r>
              <a:rPr lang="en-US" sz="1600" dirty="0"/>
              <a:t>Interactive/detached mode – also applies here</a:t>
            </a:r>
          </a:p>
        </p:txBody>
      </p:sp>
      <p:sp>
        <p:nvSpPr>
          <p:cNvPr id="7" name="Rectangle: Rounded Corners 6"/>
          <p:cNvSpPr/>
          <p:nvPr/>
        </p:nvSpPr>
        <p:spPr bwMode="gray">
          <a:xfrm>
            <a:off x="686701" y="2941396"/>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container exec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–t </a:t>
            </a:r>
            <a:r>
              <a:rPr lang="en-US" sz="1400" i="1" dirty="0">
                <a:latin typeface="Courier New" panose="02070309020205020404" pitchFamily="49" charset="0"/>
                <a:cs typeface="Courier New" panose="02070309020205020404" pitchFamily="49" charset="0"/>
              </a:rPr>
              <a:t>&lt;container ID or name&gt; </a:t>
            </a:r>
            <a:r>
              <a:rPr lang="en-US" sz="1400" dirty="0">
                <a:latin typeface="Courier New" panose="02070309020205020404" pitchFamily="49" charset="0"/>
                <a:cs typeface="Courier New" panose="02070309020205020404" pitchFamily="49" charset="0"/>
              </a:rPr>
              <a:t>&lt;command&gt;</a:t>
            </a:r>
            <a:endParaRPr lang="en-US" sz="1400" i="1" dirty="0">
              <a:latin typeface="Courier New" panose="02070309020205020404" pitchFamily="49" charset="0"/>
              <a:cs typeface="Courier New" panose="02070309020205020404" pitchFamily="49" charset="0"/>
            </a:endParaRPr>
          </a:p>
        </p:txBody>
      </p:sp>
      <p:sp>
        <p:nvSpPr>
          <p:cNvPr id="9" name="Rectangle: Rounded Corners 8"/>
          <p:cNvSpPr/>
          <p:nvPr/>
        </p:nvSpPr>
        <p:spPr bwMode="gray">
          <a:xfrm>
            <a:off x="1934812" y="3735000"/>
            <a:ext cx="8324850" cy="180022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exec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i</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-t 494b7b8c9f39 /bin/</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sh</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ls -al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rwxr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xr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-x 1 root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root</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1253840 Nov 21 14:28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usr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sbin</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exit</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endParaRPr kumimoji="0" lang="en-US" sz="1200" b="0" i="0" u="none" strike="noStrike" kern="0" cap="none" spc="0" normalizeH="0" baseline="0" dirty="0">
              <a:ln>
                <a:noFill/>
              </a:ln>
              <a:solidFill>
                <a:schemeClr val="bg1"/>
              </a:solidFill>
              <a:effectLst/>
              <a:uLnTx/>
              <a:uFillTx/>
              <a:latin typeface="Arial monospaced for SAP" panose="020B0609020202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8817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logs from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Docker collects logs from programs inside containers</a:t>
            </a:r>
          </a:p>
          <a:p>
            <a:pPr lvl="1"/>
            <a:r>
              <a:rPr lang="en-US" sz="1600" dirty="0" err="1"/>
              <a:t>stdout</a:t>
            </a:r>
            <a:r>
              <a:rPr lang="en-US" sz="1600" dirty="0"/>
              <a:t> and </a:t>
            </a:r>
            <a:r>
              <a:rPr lang="en-US" sz="1600" dirty="0" err="1"/>
              <a:t>stderr</a:t>
            </a:r>
            <a:r>
              <a:rPr lang="en-US" sz="1600" dirty="0"/>
              <a:t> of the main process get collected</a:t>
            </a:r>
          </a:p>
          <a:p>
            <a:pPr lvl="1"/>
            <a:r>
              <a:rPr lang="en-US" sz="1600" dirty="0"/>
              <a:t>logs from programs can be redirected to /dev/</a:t>
            </a:r>
            <a:r>
              <a:rPr lang="en-US" sz="1600" dirty="0" err="1"/>
              <a:t>stdout</a:t>
            </a:r>
            <a:r>
              <a:rPr lang="en-US" sz="1600" dirty="0"/>
              <a:t> and /dev/</a:t>
            </a:r>
            <a:r>
              <a:rPr lang="en-US" sz="1600" dirty="0" err="1"/>
              <a:t>stderr</a:t>
            </a:r>
            <a:endParaRPr lang="en-US" sz="1600" dirty="0"/>
          </a:p>
          <a:p>
            <a:pPr lvl="1"/>
            <a:endParaRPr lang="en-US" sz="1600" dirty="0"/>
          </a:p>
          <a:p>
            <a:pPr lvl="1"/>
            <a:r>
              <a:rPr lang="en-US" sz="1600" dirty="0"/>
              <a:t>logs still available even after a container terminated</a:t>
            </a:r>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logs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779625" y="3575926"/>
            <a:ext cx="10635223" cy="2275275"/>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logs 494b7b8c9f39</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 HTTP/1.1" 200 230 "-" "Mozilla/5.0 (Windows NT 10.0; Win64; x64; rv:57.0) Gecko/20100101 Firefox/57.0" "-"</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/it_works.jpg HTTP/1.1" 200 25676 "http://pvxka22:32780/" "Mozilla/5.0 (Windows NT 10.0; Win64; x64; rv:57.0) Gecko/20100101 Firefox/57.0" "-"</a:t>
            </a:r>
          </a:p>
          <a:p>
            <a:pPr defTabSz="914400" fontAlgn="base">
              <a:spcAft>
                <a:spcPct val="0"/>
              </a:spcAft>
              <a:buClr>
                <a:srgbClr val="F0AB00"/>
              </a:buClr>
              <a:buSzPct val="80000"/>
            </a:pP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2017/12/01 14:48:12 [error] 8#8: *1 open() "/</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srv</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/www/</a:t>
            </a:r>
            <a:r>
              <a:rPr lang="en-US" sz="1200" kern="0" dirty="0" err="1">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htdocs</a:t>
            </a:r>
            <a:r>
              <a:rPr lang="en-US" sz="1200" kern="0" dirty="0">
                <a:solidFill>
                  <a:schemeClr val="accent5">
                    <a:lumMod val="20000"/>
                    <a:lumOff val="80000"/>
                  </a:schemeClr>
                </a:solidFill>
                <a:latin typeface="Arial monospaced for SAP" panose="020B0609020202030204" pitchFamily="49" charset="0"/>
                <a:ea typeface="Arial Unicode MS" pitchFamily="34" charset="-128"/>
                <a:cs typeface="Courier New" panose="02070309020205020404" pitchFamily="49" charset="0"/>
              </a:rPr>
              <a:t>/favicon.ico" failed (2: No such file or directory), client: 10.19.91.230, server: localhost, request: "GET /favicon.ico HTTP/1.1", host: "pvxka22:32780"</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10.19.91.230 - - [01/Dec/2017:14:48:12 +0000] "GET /favicon.ico HTTP/1.1" 404 169 "-" "Mozilla/5.0 (Windows NT 10.0; Win64; x64; rv:57.0) Gecko/20100101 Firefox/57.0" "-“</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314095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Stopping a container</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 container can be forcibly stopped</a:t>
            </a:r>
          </a:p>
          <a:p>
            <a:pPr lvl="1"/>
            <a:r>
              <a:rPr lang="en-US" sz="1600" dirty="0"/>
              <a:t>necessary for containers with daemon processes</a:t>
            </a:r>
          </a:p>
          <a:p>
            <a:pPr lvl="1"/>
            <a:r>
              <a:rPr lang="en-US" sz="1600" dirty="0"/>
              <a:t>friendly termination with SIGTERM, after timeout (default 10 seconds) with SIGKILL *</a:t>
            </a:r>
          </a:p>
          <a:p>
            <a:pPr lvl="1"/>
            <a:endParaRPr lang="en-US" sz="1600" dirty="0"/>
          </a:p>
        </p:txBody>
      </p:sp>
      <p:sp>
        <p:nvSpPr>
          <p:cNvPr id="7" name="Rectangle: Rounded Corners 6"/>
          <p:cNvSpPr/>
          <p:nvPr/>
        </p:nvSpPr>
        <p:spPr bwMode="gray">
          <a:xfrm>
            <a:off x="686701" y="2558294"/>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stop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249224"/>
            <a:ext cx="10728147" cy="2322901"/>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    mynginx1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nginx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-g ..."   7 days ago   Up 24 hours   0.0.0.0:32768-&gt;812/</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tcp</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happy_ride</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stop -t 5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happy_ride</a:t>
            </a: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494b7b8c9f39</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sp>
        <p:nvSpPr>
          <p:cNvPr id="2" name="TextBox 1">
            <a:extLst>
              <a:ext uri="{FF2B5EF4-FFF2-40B4-BE49-F238E27FC236}">
                <a16:creationId xmlns:a16="http://schemas.microsoft.com/office/drawing/2014/main" id="{6F0859C0-3A07-4DCD-B4EF-FAB83CECD30F}"/>
              </a:ext>
            </a:extLst>
          </p:cNvPr>
          <p:cNvSpPr txBox="1"/>
          <p:nvPr/>
        </p:nvSpPr>
        <p:spPr>
          <a:xfrm>
            <a:off x="574557" y="6156695"/>
            <a:ext cx="6221255"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 you can specify wait time between SIGTERM and SIGKILL with the "-t" option</a:t>
            </a:r>
          </a:p>
        </p:txBody>
      </p:sp>
    </p:spTree>
    <p:extLst>
      <p:ext uri="{BB962C8B-B14F-4D97-AF65-F5344CB8AC3E}">
        <p14:creationId xmlns:p14="http://schemas.microsoft.com/office/powerpoint/2010/main" val="395976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Removing a container</a:t>
            </a:r>
          </a:p>
        </p:txBody>
      </p:sp>
      <p:sp>
        <p:nvSpPr>
          <p:cNvPr id="6" name="Text Placeholder 10"/>
          <p:cNvSpPr>
            <a:spLocks noGrp="1"/>
          </p:cNvSpPr>
          <p:nvPr>
            <p:ph type="body" sz="quarter" idx="10"/>
          </p:nvPr>
        </p:nvSpPr>
        <p:spPr>
          <a:xfrm>
            <a:off x="504001" y="1410450"/>
            <a:ext cx="11186477" cy="4230000"/>
          </a:xfrm>
        </p:spPr>
        <p:txBody>
          <a:bodyPr/>
          <a:lstStyle/>
          <a:p>
            <a:pPr lvl="0"/>
            <a:r>
              <a:rPr lang="en-US" sz="1800" dirty="0"/>
              <a:t>Finally, a container can and should be removed </a:t>
            </a:r>
          </a:p>
          <a:p>
            <a:pPr lvl="1"/>
            <a:r>
              <a:rPr lang="en-US" sz="1600" dirty="0"/>
              <a:t>all data in the container that was not part of the image is lost</a:t>
            </a:r>
          </a:p>
          <a:p>
            <a:pPr lvl="1"/>
            <a:r>
              <a:rPr lang="en-US" sz="1600" dirty="0"/>
              <a:t>when a container is removed, it is gone</a:t>
            </a:r>
          </a:p>
          <a:p>
            <a:pPr lvl="1"/>
            <a:r>
              <a:rPr lang="en-US" sz="1600" dirty="0"/>
              <a:t>removing an active container must be forced and will kill it</a:t>
            </a:r>
          </a:p>
          <a:p>
            <a:pPr lvl="1"/>
            <a:endParaRPr lang="en-US" sz="1600" dirty="0"/>
          </a:p>
        </p:txBody>
      </p:sp>
      <p:sp>
        <p:nvSpPr>
          <p:cNvPr id="7" name="Rectangle: Rounded Corners 6"/>
          <p:cNvSpPr/>
          <p:nvPr/>
        </p:nvSpPr>
        <p:spPr bwMode="gray">
          <a:xfrm>
            <a:off x="686701" y="2682999"/>
            <a:ext cx="7312170" cy="276513"/>
          </a:xfrm>
          <a:prstGeom prst="roundRect">
            <a:avLst/>
          </a:prstGeom>
          <a:solidFill>
            <a:schemeClr val="accent1">
              <a:lumMod val="20000"/>
              <a:lumOff val="80000"/>
            </a:schemeClr>
          </a:solidFill>
          <a:ln w="6350" algn="ctr">
            <a:noFill/>
            <a:miter lim="800000"/>
            <a:headEnd/>
            <a:tailEnd/>
          </a:ln>
        </p:spPr>
        <p:txBody>
          <a:bodyPr lIns="90000" tIns="72000" rIns="90000" bIns="72000" rtlCol="0" anchor="ctr"/>
          <a:lstStyle/>
          <a:p>
            <a:pPr marL="179387" lvl="2" indent="0">
              <a:buNone/>
            </a:pPr>
            <a:r>
              <a:rPr lang="en-US" sz="1400" b="1"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docker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rm</a:t>
            </a:r>
            <a:r>
              <a:rPr lang="en-US" sz="1400" b="1"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&lt;container ID or name&gt;</a:t>
            </a:r>
          </a:p>
        </p:txBody>
      </p:sp>
      <p:sp>
        <p:nvSpPr>
          <p:cNvPr id="9" name="Rectangle: Rounded Corners 8"/>
          <p:cNvSpPr/>
          <p:nvPr/>
        </p:nvSpPr>
        <p:spPr bwMode="gray">
          <a:xfrm>
            <a:off x="686701" y="3177707"/>
            <a:ext cx="10728147" cy="3194517"/>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docker</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whalesay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cowsay</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'Ri..."   About an hour ago   Exited (0)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happy_pony</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sh</a:t>
            </a: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25 hours ago        Up 25 hours                  </a:t>
            </a:r>
            <a:r>
              <a:rPr lang="en-US" sz="12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elated_saha</a:t>
            </a:r>
            <a:endPar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dded97d9a7d6</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Error response from daemon: You cannot remove a running container…</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a:t>
            </a:r>
            <a:r>
              <a:rPr lang="en-US" sz="1200" b="1" kern="0" dirty="0" err="1">
                <a:solidFill>
                  <a:schemeClr val="bg1"/>
                </a:solidFill>
                <a:latin typeface="Courier New" panose="02070309020205020404" pitchFamily="49" charset="0"/>
                <a:ea typeface="Arial Unicode MS" pitchFamily="34" charset="-128"/>
                <a:cs typeface="Courier New" panose="02070309020205020404" pitchFamily="49" charset="0"/>
              </a:rPr>
              <a:t>rm</a:t>
            </a: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9682e4fba8b7 --force</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9682e4fba8b7</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 docker container list -a</a:t>
            </a:r>
          </a:p>
          <a:p>
            <a:pPr defTabSz="914400" fontAlgn="base">
              <a:spcAft>
                <a:spcPct val="0"/>
              </a:spcAft>
              <a:buClr>
                <a:srgbClr val="F0AB00"/>
              </a:buClr>
              <a:buSzPct val="80000"/>
            </a:pPr>
            <a:r>
              <a:rPr lang="en-US" sz="12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CONTAINER ID   IMAGE             COMMAND           CREATED             STATUS         PORTS         NAMES</a:t>
            </a:r>
          </a:p>
          <a:p>
            <a:pPr defTabSz="914400" fontAlgn="base">
              <a:spcAft>
                <a:spcPct val="0"/>
              </a:spcAft>
              <a:buClr>
                <a:srgbClr val="F0AB00"/>
              </a:buClr>
              <a:buSzPct val="80000"/>
            </a:pPr>
            <a:endPar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1200" b="1" kern="0" dirty="0">
                <a:solidFill>
                  <a:schemeClr val="bg1"/>
                </a:solidFill>
                <a:latin typeface="Courier New" panose="02070309020205020404" pitchFamily="49" charset="0"/>
                <a:ea typeface="Arial Unicode MS" pitchFamily="34" charset="-128"/>
                <a:cs typeface="Courier New" panose="02070309020205020404" pitchFamily="49" charset="0"/>
              </a:rPr>
              <a:t>$</a:t>
            </a:r>
          </a:p>
        </p:txBody>
      </p:sp>
      <p:pic>
        <p:nvPicPr>
          <p:cNvPr id="8" name="Picture 7"/>
          <p:cNvPicPr>
            <a:picLocks noChangeAspect="1"/>
          </p:cNvPicPr>
          <p:nvPr/>
        </p:nvPicPr>
        <p:blipFill>
          <a:blip r:embed="rId2"/>
          <a:stretch>
            <a:fillRect/>
          </a:stretch>
        </p:blipFill>
        <p:spPr>
          <a:xfrm>
            <a:off x="6641003" y="1759376"/>
            <a:ext cx="1032674" cy="1032674"/>
          </a:xfrm>
          <a:prstGeom prst="rect">
            <a:avLst/>
          </a:prstGeom>
        </p:spPr>
      </p:pic>
    </p:spTree>
    <p:extLst>
      <p:ext uri="{BB962C8B-B14F-4D97-AF65-F5344CB8AC3E}">
        <p14:creationId xmlns:p14="http://schemas.microsoft.com/office/powerpoint/2010/main" val="2494487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#2 – Container Lifecycle</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3764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Features</a:t>
            </a:r>
          </a:p>
        </p:txBody>
      </p:sp>
      <p:sp>
        <p:nvSpPr>
          <p:cNvPr id="5" name="Rectangle 4"/>
          <p:cNvSpPr/>
          <p:nvPr/>
        </p:nvSpPr>
        <p:spPr bwMode="gray">
          <a:xfrm>
            <a:off x="916101" y="3327400"/>
            <a:ext cx="4426368" cy="2341629"/>
          </a:xfrm>
          <a:prstGeom prst="rect">
            <a:avLst/>
          </a:prstGeom>
          <a:solidFill>
            <a:schemeClr val="tx2">
              <a:lumMod val="2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6" name="Rectangle 5"/>
          <p:cNvSpPr/>
          <p:nvPr/>
        </p:nvSpPr>
        <p:spPr bwMode="gray">
          <a:xfrm>
            <a:off x="994619" y="3395133"/>
            <a:ext cx="4271648" cy="1787461"/>
          </a:xfrm>
          <a:prstGeom prst="rect">
            <a:avLst/>
          </a:prstGeom>
          <a:solidFill>
            <a:schemeClr val="accent4">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Linux</a:t>
            </a:r>
          </a:p>
        </p:txBody>
      </p:sp>
      <p:sp>
        <p:nvSpPr>
          <p:cNvPr id="7" name="Arrow: Down 6"/>
          <p:cNvSpPr/>
          <p:nvPr/>
        </p:nvSpPr>
        <p:spPr bwMode="gray">
          <a:xfrm>
            <a:off x="1079289" y="3079385"/>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Arrow: Down 7"/>
          <p:cNvSpPr/>
          <p:nvPr/>
        </p:nvSpPr>
        <p:spPr bwMode="gray">
          <a:xfrm>
            <a:off x="4473888" y="3075040"/>
            <a:ext cx="712104" cy="554913"/>
          </a:xfrm>
          <a:prstGeom prst="downArrow">
            <a:avLst>
              <a:gd name="adj1" fmla="val 50000"/>
              <a:gd name="adj2" fmla="val 38537"/>
            </a:avLst>
          </a:prstGeom>
          <a:solidFill>
            <a:schemeClr val="tx2">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nvGrpSpPr>
          <p:cNvPr id="9" name="Group 8"/>
          <p:cNvGrpSpPr/>
          <p:nvPr/>
        </p:nvGrpSpPr>
        <p:grpSpPr>
          <a:xfrm>
            <a:off x="916100" y="2056108"/>
            <a:ext cx="4426368" cy="1096525"/>
            <a:chOff x="916099" y="2056108"/>
            <a:chExt cx="4920343" cy="1096525"/>
          </a:xfrm>
        </p:grpSpPr>
        <p:sp>
          <p:nvSpPr>
            <p:cNvPr id="10" name="Rectangle 9"/>
            <p:cNvSpPr/>
            <p:nvPr/>
          </p:nvSpPr>
          <p:spPr bwMode="gray">
            <a:xfrm>
              <a:off x="916099" y="2056108"/>
              <a:ext cx="4920343" cy="1096525"/>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1" name="Rectangle 10"/>
            <p:cNvSpPr/>
            <p:nvPr/>
          </p:nvSpPr>
          <p:spPr bwMode="gray">
            <a:xfrm>
              <a:off x="994619" y="2421820"/>
              <a:ext cx="774914" cy="668513"/>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12" name="Rectangle 11"/>
          <p:cNvSpPr/>
          <p:nvPr/>
        </p:nvSpPr>
        <p:spPr bwMode="gray">
          <a:xfrm>
            <a:off x="188913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7" name="Rectangle 16"/>
          <p:cNvSpPr/>
          <p:nvPr/>
        </p:nvSpPr>
        <p:spPr bwMode="gray">
          <a:xfrm>
            <a:off x="994619" y="5250328"/>
            <a:ext cx="4271648" cy="35460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Hardware</a:t>
            </a:r>
          </a:p>
        </p:txBody>
      </p:sp>
      <p:sp>
        <p:nvSpPr>
          <p:cNvPr id="18" name="Rectangle 17"/>
          <p:cNvSpPr/>
          <p:nvPr/>
        </p:nvSpPr>
        <p:spPr bwMode="gray">
          <a:xfrm>
            <a:off x="4491353"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0" name="Rectangle 19"/>
          <p:cNvSpPr/>
          <p:nvPr/>
        </p:nvSpPr>
        <p:spPr bwMode="gray">
          <a:xfrm>
            <a:off x="361869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1" name="Rectangle 20"/>
          <p:cNvSpPr/>
          <p:nvPr/>
        </p:nvSpPr>
        <p:spPr bwMode="gray">
          <a:xfrm>
            <a:off x="2747779" y="2421820"/>
            <a:ext cx="774914" cy="668513"/>
          </a:xfrm>
          <a:prstGeom prst="rect">
            <a:avLst/>
          </a:prstGeom>
          <a:solidFill>
            <a:srgbClr val="F0AB00"/>
          </a:solidFill>
          <a:ln w="6350" algn="ctr">
            <a:solidFill>
              <a:schemeClr val="tx1"/>
            </a:solidFill>
            <a:miter lim="800000"/>
            <a:headEnd/>
            <a:tailEnd/>
          </a:ln>
        </p:spPr>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05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Rounded Corners 21"/>
          <p:cNvSpPr/>
          <p:nvPr/>
        </p:nvSpPr>
        <p:spPr bwMode="gray">
          <a:xfrm>
            <a:off x="1232914" y="388560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namespaces</a:t>
            </a:r>
          </a:p>
        </p:txBody>
      </p:sp>
      <p:sp>
        <p:nvSpPr>
          <p:cNvPr id="23" name="Rectangle: Rounded Corners 22"/>
          <p:cNvSpPr/>
          <p:nvPr/>
        </p:nvSpPr>
        <p:spPr bwMode="gray">
          <a:xfrm>
            <a:off x="1079289" y="4314990"/>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netfilter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5" name="Rectangle: Rounded Corners 24"/>
          <p:cNvSpPr/>
          <p:nvPr/>
        </p:nvSpPr>
        <p:spPr bwMode="gray">
          <a:xfrm>
            <a:off x="165830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cgroups</a:t>
            </a:r>
          </a:p>
        </p:txBody>
      </p:sp>
      <p:sp>
        <p:nvSpPr>
          <p:cNvPr id="27" name="Rectangle: Rounded Corners 26"/>
          <p:cNvSpPr/>
          <p:nvPr/>
        </p:nvSpPr>
        <p:spPr bwMode="gray">
          <a:xfrm>
            <a:off x="3737394" y="4310191"/>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capabilities</a:t>
            </a:r>
          </a:p>
        </p:txBody>
      </p:sp>
      <p:sp>
        <p:nvSpPr>
          <p:cNvPr id="28" name="Rectangle: Rounded Corners 27"/>
          <p:cNvSpPr/>
          <p:nvPr/>
        </p:nvSpPr>
        <p:spPr bwMode="gray">
          <a:xfrm>
            <a:off x="3817669" y="3823337"/>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SELinux</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Rounded Corners 28"/>
          <p:cNvSpPr/>
          <p:nvPr/>
        </p:nvSpPr>
        <p:spPr bwMode="gray">
          <a:xfrm>
            <a:off x="3436515" y="4780963"/>
            <a:ext cx="1312438"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AppArmor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1" name="Rectangle: Rounded Corners 30"/>
          <p:cNvSpPr/>
          <p:nvPr/>
        </p:nvSpPr>
        <p:spPr bwMode="gray">
          <a:xfrm>
            <a:off x="2681625" y="3802098"/>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err="1">
                <a:ln>
                  <a:noFill/>
                </a:ln>
                <a:effectLst/>
                <a:uLnTx/>
                <a:uFillTx/>
                <a:ea typeface="Arial Unicode MS" pitchFamily="34" charset="-128"/>
                <a:cs typeface="Arial Unicode MS" pitchFamily="34" charset="-128"/>
              </a:rPr>
              <a:t>Netlink</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Text Placeholder 10"/>
          <p:cNvSpPr txBox="1">
            <a:spLocks/>
          </p:cNvSpPr>
          <p:nvPr/>
        </p:nvSpPr>
        <p:spPr bwMode="gray">
          <a:xfrm>
            <a:off x="6203454" y="1620000"/>
            <a:ext cx="5487021" cy="4707648"/>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r>
              <a:rPr lang="en-US" sz="1400" dirty="0"/>
              <a:t>Namespaces</a:t>
            </a:r>
          </a:p>
          <a:p>
            <a:pPr lvl="1">
              <a:spcBef>
                <a:spcPts val="300"/>
              </a:spcBef>
            </a:pPr>
            <a:r>
              <a:rPr lang="en-US" sz="1200" dirty="0"/>
              <a:t>Isolation of resources per process</a:t>
            </a:r>
          </a:p>
          <a:p>
            <a:pPr lvl="1">
              <a:spcBef>
                <a:spcPts val="300"/>
              </a:spcBef>
            </a:pPr>
            <a:r>
              <a:rPr lang="en-US" sz="1200" dirty="0"/>
              <a:t>7 different namespaces</a:t>
            </a:r>
          </a:p>
          <a:p>
            <a:pPr>
              <a:spcBef>
                <a:spcPts val="1200"/>
              </a:spcBef>
            </a:pPr>
            <a:r>
              <a:rPr lang="en-US" sz="1400" dirty="0" err="1"/>
              <a:t>netfilter</a:t>
            </a:r>
            <a:endParaRPr lang="en-US" sz="1400" dirty="0"/>
          </a:p>
          <a:p>
            <a:pPr lvl="1">
              <a:spcBef>
                <a:spcPts val="300"/>
              </a:spcBef>
            </a:pPr>
            <a:r>
              <a:rPr lang="en-US" sz="1200" dirty="0"/>
              <a:t>Firewall and packet manipulation</a:t>
            </a:r>
          </a:p>
          <a:p>
            <a:pPr>
              <a:spcBef>
                <a:spcPts val="1200"/>
              </a:spcBef>
            </a:pPr>
            <a:r>
              <a:rPr lang="en-US" sz="1400" dirty="0"/>
              <a:t>cgroups</a:t>
            </a:r>
          </a:p>
          <a:p>
            <a:pPr lvl="1">
              <a:spcBef>
                <a:spcPts val="300"/>
              </a:spcBef>
            </a:pPr>
            <a:r>
              <a:rPr lang="en-US" sz="1200" dirty="0"/>
              <a:t>Manage resource allocation</a:t>
            </a:r>
          </a:p>
          <a:p>
            <a:pPr>
              <a:spcBef>
                <a:spcPts val="1200"/>
              </a:spcBef>
            </a:pPr>
            <a:r>
              <a:rPr lang="en-US" sz="1400" dirty="0" err="1"/>
              <a:t>Netlink</a:t>
            </a:r>
            <a:endParaRPr lang="en-US" sz="1400" dirty="0"/>
          </a:p>
          <a:p>
            <a:pPr lvl="1">
              <a:spcBef>
                <a:spcPts val="300"/>
              </a:spcBef>
            </a:pPr>
            <a:r>
              <a:rPr lang="en-US" sz="1200" dirty="0" err="1"/>
              <a:t>Interprocess</a:t>
            </a:r>
            <a:r>
              <a:rPr lang="en-US" sz="1200" dirty="0"/>
              <a:t> communication between containers</a:t>
            </a:r>
          </a:p>
          <a:p>
            <a:pPr>
              <a:spcBef>
                <a:spcPts val="1200"/>
              </a:spcBef>
            </a:pPr>
            <a:r>
              <a:rPr lang="en-US" sz="1400" dirty="0" err="1"/>
              <a:t>SELinux</a:t>
            </a:r>
            <a:r>
              <a:rPr lang="en-US" sz="1400" dirty="0"/>
              <a:t>/</a:t>
            </a:r>
            <a:r>
              <a:rPr lang="en-US" sz="1400" dirty="0" err="1"/>
              <a:t>AppArmor</a:t>
            </a:r>
            <a:endParaRPr lang="en-US" sz="1400" dirty="0"/>
          </a:p>
          <a:p>
            <a:pPr lvl="1">
              <a:spcBef>
                <a:spcPts val="300"/>
              </a:spcBef>
            </a:pPr>
            <a:r>
              <a:rPr lang="en-US" sz="1200" dirty="0"/>
              <a:t>Security profiles to govern access to resources</a:t>
            </a:r>
          </a:p>
          <a:p>
            <a:pPr>
              <a:spcBef>
                <a:spcPts val="1200"/>
              </a:spcBef>
            </a:pPr>
            <a:r>
              <a:rPr lang="en-US" sz="1400" dirty="0"/>
              <a:t>capabilities</a:t>
            </a:r>
          </a:p>
          <a:p>
            <a:pPr lvl="1">
              <a:spcBef>
                <a:spcPts val="300"/>
              </a:spcBef>
            </a:pPr>
            <a:r>
              <a:rPr lang="en-US" sz="1200" dirty="0"/>
              <a:t>Granular control of privileges</a:t>
            </a:r>
          </a:p>
          <a:p>
            <a:pPr>
              <a:spcBef>
                <a:spcPts val="1200"/>
              </a:spcBef>
            </a:pPr>
            <a:r>
              <a:rPr lang="en-US" sz="1400" dirty="0" err="1"/>
              <a:t>seccomp</a:t>
            </a:r>
            <a:endParaRPr lang="en-US" sz="1400" dirty="0"/>
          </a:p>
          <a:p>
            <a:pPr lvl="1">
              <a:spcBef>
                <a:spcPts val="300"/>
              </a:spcBef>
            </a:pPr>
            <a:r>
              <a:rPr lang="en-US" sz="1200" dirty="0"/>
              <a:t>Limitation of </a:t>
            </a:r>
            <a:r>
              <a:rPr lang="en-US" sz="1200" dirty="0" err="1"/>
              <a:t>syscalls</a:t>
            </a:r>
            <a:r>
              <a:rPr lang="en-US" sz="1200" dirty="0"/>
              <a:t> to processes</a:t>
            </a:r>
          </a:p>
        </p:txBody>
      </p:sp>
      <p:sp>
        <p:nvSpPr>
          <p:cNvPr id="24" name="Rectangle: Rounded Corners 23"/>
          <p:cNvSpPr/>
          <p:nvPr/>
        </p:nvSpPr>
        <p:spPr bwMode="gray">
          <a:xfrm>
            <a:off x="2642165" y="4252513"/>
            <a:ext cx="937074" cy="285950"/>
          </a:xfrm>
          <a:prstGeom prst="roundRect">
            <a:avLst/>
          </a:prstGeom>
          <a:solidFill>
            <a:schemeClr val="accent5">
              <a:lumMod val="40000"/>
              <a:lumOff val="6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effectLst/>
                <a:uLnTx/>
                <a:uFillTx/>
                <a:ea typeface="Arial Unicode MS" pitchFamily="34" charset="-128"/>
                <a:cs typeface="Arial Unicode MS" pitchFamily="34" charset="-128"/>
              </a:rPr>
              <a:t>seccomp</a:t>
            </a:r>
          </a:p>
        </p:txBody>
      </p:sp>
    </p:spTree>
    <p:extLst>
      <p:ext uri="{BB962C8B-B14F-4D97-AF65-F5344CB8AC3E}">
        <p14:creationId xmlns:p14="http://schemas.microsoft.com/office/powerpoint/2010/main" val="252489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54855" y="963000"/>
            <a:ext cx="4932000" cy="4932000"/>
          </a:xfrm>
          <a:prstGeom prst="rect">
            <a:avLst/>
          </a:prstGeom>
        </p:spPr>
      </p:pic>
      <p:sp>
        <p:nvSpPr>
          <p:cNvPr id="17" name="Text Placeholder 16"/>
          <p:cNvSpPr>
            <a:spLocks noGrp="1"/>
          </p:cNvSpPr>
          <p:nvPr>
            <p:ph type="body" sz="quarter" idx="14"/>
          </p:nvPr>
        </p:nvSpPr>
        <p:spPr/>
        <p:txBody>
          <a:bodyPr/>
          <a:lstStyle/>
          <a:p>
            <a:r>
              <a:rPr lang="en-US" dirty="0"/>
              <a:t>Ports </a:t>
            </a:r>
            <a:r>
              <a:rPr lang="en-US" dirty="0">
                <a:solidFill>
                  <a:schemeClr val="accent1"/>
                </a:solidFill>
              </a:rPr>
              <a:t>and </a:t>
            </a:r>
            <a:r>
              <a:rPr lang="en-US" dirty="0"/>
              <a:t>Volumes</a:t>
            </a:r>
            <a:br>
              <a:rPr lang="en-US" dirty="0"/>
            </a:br>
            <a:endParaRPr lang="en-US" dirty="0">
              <a:solidFill>
                <a:schemeClr val="accent1"/>
              </a:solidFill>
            </a:endParaRPr>
          </a:p>
        </p:txBody>
      </p:sp>
    </p:spTree>
    <p:extLst>
      <p:ext uri="{BB962C8B-B14F-4D97-AF65-F5344CB8AC3E}">
        <p14:creationId xmlns:p14="http://schemas.microsoft.com/office/powerpoint/2010/main" val="10461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2710-B4DF-475B-882F-319E4C8DE8E5}"/>
              </a:ext>
            </a:extLst>
          </p:cNvPr>
          <p:cNvSpPr>
            <a:spLocks noGrp="1"/>
          </p:cNvSpPr>
          <p:nvPr>
            <p:ph type="title"/>
          </p:nvPr>
        </p:nvSpPr>
        <p:spPr/>
        <p:txBody>
          <a:bodyPr/>
          <a:lstStyle/>
          <a:p>
            <a:r>
              <a:rPr lang="de-DE" dirty="0"/>
              <a:t>Docker </a:t>
            </a:r>
            <a:r>
              <a:rPr lang="de-DE" dirty="0" err="1"/>
              <a:t>networking</a:t>
            </a:r>
            <a:endParaRPr lang="en-US" dirty="0"/>
          </a:p>
        </p:txBody>
      </p:sp>
      <p:sp>
        <p:nvSpPr>
          <p:cNvPr id="3" name="Rectangle 2">
            <a:extLst>
              <a:ext uri="{FF2B5EF4-FFF2-40B4-BE49-F238E27FC236}">
                <a16:creationId xmlns:a16="http://schemas.microsoft.com/office/drawing/2014/main" id="{99F100DE-7CA3-4D85-A752-20DB736E6071}"/>
              </a:ext>
            </a:extLst>
          </p:cNvPr>
          <p:cNvSpPr/>
          <p:nvPr/>
        </p:nvSpPr>
        <p:spPr>
          <a:xfrm>
            <a:off x="774385" y="1553142"/>
            <a:ext cx="6859782" cy="3751716"/>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Flowchart: Alternate Process 3">
            <a:extLst>
              <a:ext uri="{FF2B5EF4-FFF2-40B4-BE49-F238E27FC236}">
                <a16:creationId xmlns:a16="http://schemas.microsoft.com/office/drawing/2014/main" id="{2F0925D2-B973-4697-8818-B68913667E3A}"/>
              </a:ext>
            </a:extLst>
          </p:cNvPr>
          <p:cNvSpPr/>
          <p:nvPr/>
        </p:nvSpPr>
        <p:spPr>
          <a:xfrm>
            <a:off x="774384" y="1420318"/>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Bent 10">
            <a:extLst>
              <a:ext uri="{FF2B5EF4-FFF2-40B4-BE49-F238E27FC236}">
                <a16:creationId xmlns:a16="http://schemas.microsoft.com/office/drawing/2014/main" id="{41A13426-3499-4DAD-B52E-39AAF1DDE3F3}"/>
              </a:ext>
            </a:extLst>
          </p:cNvPr>
          <p:cNvSpPr/>
          <p:nvPr/>
        </p:nvSpPr>
        <p:spPr bwMode="gray">
          <a:xfrm rot="10800000" flipV="1">
            <a:off x="5347275" y="2605291"/>
            <a:ext cx="1176112" cy="2593241"/>
          </a:xfrm>
          <a:prstGeom prst="bentArrow">
            <a:avLst>
              <a:gd name="adj1" fmla="val 15156"/>
              <a:gd name="adj2" fmla="val 20932"/>
              <a:gd name="adj3" fmla="val 19576"/>
              <a:gd name="adj4" fmla="val 43750"/>
            </a:avLst>
          </a:prstGeom>
          <a:solidFill>
            <a:srgbClr val="00206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Arrow: Chevron 9">
            <a:extLst>
              <a:ext uri="{FF2B5EF4-FFF2-40B4-BE49-F238E27FC236}">
                <a16:creationId xmlns:a16="http://schemas.microsoft.com/office/drawing/2014/main" id="{00AEA19E-E702-4C4A-90A1-C9C673F60408}"/>
              </a:ext>
            </a:extLst>
          </p:cNvPr>
          <p:cNvSpPr/>
          <p:nvPr/>
        </p:nvSpPr>
        <p:spPr bwMode="gray">
          <a:xfrm rot="16200000">
            <a:off x="6168110" y="5051474"/>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BBDAC356-3B0F-49BA-AAA4-D07339A9DF8D}"/>
              </a:ext>
            </a:extLst>
          </p:cNvPr>
          <p:cNvSpPr/>
          <p:nvPr/>
        </p:nvSpPr>
        <p:spPr bwMode="gray">
          <a:xfrm>
            <a:off x="2370159" y="2412814"/>
            <a:ext cx="2966483" cy="839972"/>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sp>
        <p:nvSpPr>
          <p:cNvPr id="13" name="Flowchart: Alternate Process 12">
            <a:extLst>
              <a:ext uri="{FF2B5EF4-FFF2-40B4-BE49-F238E27FC236}">
                <a16:creationId xmlns:a16="http://schemas.microsoft.com/office/drawing/2014/main" id="{0B460C97-B6AC-48FB-891A-640BC6E992C9}"/>
              </a:ext>
            </a:extLst>
          </p:cNvPr>
          <p:cNvSpPr/>
          <p:nvPr/>
        </p:nvSpPr>
        <p:spPr>
          <a:xfrm>
            <a:off x="774383" y="1420399"/>
            <a:ext cx="4038735" cy="265647"/>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DOCKER_</a:t>
            </a: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27EE6C9A-B86A-43FA-A0D9-BBC56BB21F0F}"/>
              </a:ext>
            </a:extLst>
          </p:cNvPr>
          <p:cNvGrpSpPr/>
          <p:nvPr/>
        </p:nvGrpSpPr>
        <p:grpSpPr>
          <a:xfrm>
            <a:off x="1480977" y="4754512"/>
            <a:ext cx="2106169" cy="691542"/>
            <a:chOff x="1608577" y="4957319"/>
            <a:chExt cx="2106169" cy="691542"/>
          </a:xfrm>
        </p:grpSpPr>
        <p:cxnSp>
          <p:nvCxnSpPr>
            <p:cNvPr id="38" name="Straight Arrow Connector 37">
              <a:extLst>
                <a:ext uri="{FF2B5EF4-FFF2-40B4-BE49-F238E27FC236}">
                  <a16:creationId xmlns:a16="http://schemas.microsoft.com/office/drawing/2014/main" id="{A5BD9760-6F8A-40E5-BFD7-5522085F64C7}"/>
                </a:ext>
              </a:extLst>
            </p:cNvPr>
            <p:cNvCxnSpPr>
              <a:cxnSpLocks/>
            </p:cNvCxnSpPr>
            <p:nvPr/>
          </p:nvCxnSpPr>
          <p:spPr>
            <a:xfrm flipH="1">
              <a:off x="1608577" y="5063809"/>
              <a:ext cx="1312775" cy="585052"/>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02C0794-394B-4100-9E79-1CCF950AD92C}"/>
                </a:ext>
              </a:extLst>
            </p:cNvPr>
            <p:cNvSpPr txBox="1"/>
            <p:nvPr/>
          </p:nvSpPr>
          <p:spPr>
            <a:xfrm>
              <a:off x="2651394" y="4957319"/>
              <a:ext cx="1063352" cy="215444"/>
            </a:xfrm>
            <a:prstGeom prst="rect">
              <a:avLst/>
            </a:prstGeom>
            <a:solidFill>
              <a:schemeClr val="bg1"/>
            </a:solidFill>
            <a:ln>
              <a:solidFill>
                <a:schemeClr val="tx1">
                  <a:lumMod val="65000"/>
                  <a:lumOff val="35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172.17.0.1</a:t>
              </a:r>
              <a:endParaRPr lang="en-US" sz="1200" b="1" i="1" kern="0" dirty="0" err="1">
                <a:solidFill>
                  <a:schemeClr val="tx1">
                    <a:lumMod val="95000"/>
                    <a:lumOff val="5000"/>
                  </a:schemeClr>
                </a:solidFill>
                <a:ea typeface="Arial Unicode MS" pitchFamily="34" charset="-128"/>
                <a:cs typeface="Arial Unicode MS" pitchFamily="34" charset="-128"/>
              </a:endParaRPr>
            </a:p>
          </p:txBody>
        </p:sp>
      </p:grpSp>
      <p:cxnSp>
        <p:nvCxnSpPr>
          <p:cNvPr id="33" name="Straight Arrow Connector 32">
            <a:extLst>
              <a:ext uri="{FF2B5EF4-FFF2-40B4-BE49-F238E27FC236}">
                <a16:creationId xmlns:a16="http://schemas.microsoft.com/office/drawing/2014/main" id="{1568AF94-BAD5-46E3-BB04-A01DBF1A1B42}"/>
              </a:ext>
            </a:extLst>
          </p:cNvPr>
          <p:cNvCxnSpPr>
            <a:cxnSpLocks/>
          </p:cNvCxnSpPr>
          <p:nvPr/>
        </p:nvCxnSpPr>
        <p:spPr>
          <a:xfrm>
            <a:off x="1992824" y="3347428"/>
            <a:ext cx="530970" cy="1047698"/>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601C5B9-FC16-42DD-B92C-49BBA58D246A}"/>
              </a:ext>
            </a:extLst>
          </p:cNvPr>
          <p:cNvCxnSpPr>
            <a:cxnSpLocks/>
          </p:cNvCxnSpPr>
          <p:nvPr/>
        </p:nvCxnSpPr>
        <p:spPr>
          <a:xfrm flipH="1">
            <a:off x="4994041" y="3288532"/>
            <a:ext cx="134187" cy="1162945"/>
          </a:xfrm>
          <a:prstGeom prst="straightConnector1">
            <a:avLst/>
          </a:prstGeom>
          <a:ln w="107950">
            <a:solidFill>
              <a:schemeClr val="tx1">
                <a:lumMod val="65000"/>
                <a:lumOff val="35000"/>
              </a:schemeClr>
            </a:solidFill>
            <a:headEnd type="none" w="med" len="med"/>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8C422438-8D30-4AEC-BBF9-5CAB52D60415}"/>
              </a:ext>
            </a:extLst>
          </p:cNvPr>
          <p:cNvGrpSpPr/>
          <p:nvPr/>
        </p:nvGrpSpPr>
        <p:grpSpPr>
          <a:xfrm>
            <a:off x="1125043" y="2061241"/>
            <a:ext cx="2679405" cy="1304777"/>
            <a:chOff x="1213981" y="2444296"/>
            <a:chExt cx="2679405" cy="1304777"/>
          </a:xfrm>
        </p:grpSpPr>
        <p:grpSp>
          <p:nvGrpSpPr>
            <p:cNvPr id="22" name="Group 21">
              <a:extLst>
                <a:ext uri="{FF2B5EF4-FFF2-40B4-BE49-F238E27FC236}">
                  <a16:creationId xmlns:a16="http://schemas.microsoft.com/office/drawing/2014/main" id="{4E569764-56EC-4A19-997E-C06AB2DDA63E}"/>
                </a:ext>
              </a:extLst>
            </p:cNvPr>
            <p:cNvGrpSpPr/>
            <p:nvPr/>
          </p:nvGrpSpPr>
          <p:grpSpPr>
            <a:xfrm>
              <a:off x="1213981" y="2444296"/>
              <a:ext cx="2679405" cy="1304777"/>
              <a:chOff x="7495954" y="3274783"/>
              <a:chExt cx="2679405" cy="1304777"/>
            </a:xfrm>
          </p:grpSpPr>
          <p:sp>
            <p:nvSpPr>
              <p:cNvPr id="24" name="TextBox 23">
                <a:extLst>
                  <a:ext uri="{FF2B5EF4-FFF2-40B4-BE49-F238E27FC236}">
                    <a16:creationId xmlns:a16="http://schemas.microsoft.com/office/drawing/2014/main" id="{E5975F35-F60A-495D-8CE0-9DE79F2AD3F0}"/>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172.17.0.2</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23" name="Cube 22">
                <a:extLst>
                  <a:ext uri="{FF2B5EF4-FFF2-40B4-BE49-F238E27FC236}">
                    <a16:creationId xmlns:a16="http://schemas.microsoft.com/office/drawing/2014/main" id="{5DB873EC-5E1B-4FF9-B5E2-8F1AC7D7B3F2}"/>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2" name="Rectangle 41">
              <a:extLst>
                <a:ext uri="{FF2B5EF4-FFF2-40B4-BE49-F238E27FC236}">
                  <a16:creationId xmlns:a16="http://schemas.microsoft.com/office/drawing/2014/main" id="{770356EC-47E8-4538-9E1F-5939AC05FC04}"/>
                </a:ext>
              </a:extLst>
            </p:cNvPr>
            <p:cNvSpPr/>
            <p:nvPr/>
          </p:nvSpPr>
          <p:spPr bwMode="gray">
            <a:xfrm>
              <a:off x="1569915" y="2938771"/>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grpSp>
        <p:nvGrpSpPr>
          <p:cNvPr id="44" name="Group 43">
            <a:extLst>
              <a:ext uri="{FF2B5EF4-FFF2-40B4-BE49-F238E27FC236}">
                <a16:creationId xmlns:a16="http://schemas.microsoft.com/office/drawing/2014/main" id="{DC50166E-E486-47FF-8D2E-78149690D90D}"/>
              </a:ext>
            </a:extLst>
          </p:cNvPr>
          <p:cNvGrpSpPr/>
          <p:nvPr/>
        </p:nvGrpSpPr>
        <p:grpSpPr>
          <a:xfrm>
            <a:off x="4322914" y="2060635"/>
            <a:ext cx="2679405" cy="1304777"/>
            <a:chOff x="4354967" y="2443989"/>
            <a:chExt cx="2679405" cy="1304777"/>
          </a:xfrm>
        </p:grpSpPr>
        <p:grpSp>
          <p:nvGrpSpPr>
            <p:cNvPr id="29" name="Group 28">
              <a:extLst>
                <a:ext uri="{FF2B5EF4-FFF2-40B4-BE49-F238E27FC236}">
                  <a16:creationId xmlns:a16="http://schemas.microsoft.com/office/drawing/2014/main" id="{3FD2EB18-F609-4545-8908-6010BEE065B4}"/>
                </a:ext>
              </a:extLst>
            </p:cNvPr>
            <p:cNvGrpSpPr/>
            <p:nvPr/>
          </p:nvGrpSpPr>
          <p:grpSpPr>
            <a:xfrm>
              <a:off x="4354967" y="2443989"/>
              <a:ext cx="2679405" cy="1304777"/>
              <a:chOff x="7495954" y="3274783"/>
              <a:chExt cx="2679405" cy="1304777"/>
            </a:xfrm>
          </p:grpSpPr>
          <p:sp>
            <p:nvSpPr>
              <p:cNvPr id="31" name="TextBox 30">
                <a:extLst>
                  <a:ext uri="{FF2B5EF4-FFF2-40B4-BE49-F238E27FC236}">
                    <a16:creationId xmlns:a16="http://schemas.microsoft.com/office/drawing/2014/main" id="{1078E841-3B9E-44C4-9D7B-364270174506}"/>
                  </a:ext>
                </a:extLst>
              </p:cNvPr>
              <p:cNvSpPr txBox="1"/>
              <p:nvPr/>
            </p:nvSpPr>
            <p:spPr>
              <a:xfrm>
                <a:off x="7605601" y="4364116"/>
                <a:ext cx="1063352" cy="215444"/>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400" b="1" i="1" kern="0" dirty="0">
                    <a:solidFill>
                      <a:schemeClr val="tx1">
                        <a:lumMod val="95000"/>
                        <a:lumOff val="5000"/>
                      </a:schemeClr>
                    </a:solidFill>
                    <a:ea typeface="Arial Unicode MS" pitchFamily="34" charset="-128"/>
                    <a:cs typeface="Arial Unicode MS" pitchFamily="34" charset="-128"/>
                  </a:rPr>
                  <a:t>172.17.0.3</a:t>
                </a:r>
                <a:endParaRPr lang="en-US" sz="1200" b="1" i="1" kern="0" dirty="0" err="1">
                  <a:solidFill>
                    <a:schemeClr val="tx1">
                      <a:lumMod val="95000"/>
                      <a:lumOff val="5000"/>
                    </a:schemeClr>
                  </a:solidFill>
                  <a:ea typeface="Arial Unicode MS" pitchFamily="34" charset="-128"/>
                  <a:cs typeface="Arial Unicode MS" pitchFamily="34" charset="-128"/>
                </a:endParaRPr>
              </a:p>
            </p:txBody>
          </p:sp>
          <p:sp>
            <p:nvSpPr>
              <p:cNvPr id="30" name="Cube 29">
                <a:extLst>
                  <a:ext uri="{FF2B5EF4-FFF2-40B4-BE49-F238E27FC236}">
                    <a16:creationId xmlns:a16="http://schemas.microsoft.com/office/drawing/2014/main" id="{D5D592C7-F26E-4D63-96E4-0BF56C7434B4}"/>
                  </a:ext>
                </a:extLst>
              </p:cNvPr>
              <p:cNvSpPr/>
              <p:nvPr/>
            </p:nvSpPr>
            <p:spPr bwMode="gray">
              <a:xfrm>
                <a:off x="7495954" y="3274783"/>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43" name="Rectangle 42">
              <a:extLst>
                <a:ext uri="{FF2B5EF4-FFF2-40B4-BE49-F238E27FC236}">
                  <a16:creationId xmlns:a16="http://schemas.microsoft.com/office/drawing/2014/main" id="{DC8F5A32-EDD3-4048-9018-117B8DC2F56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46" name="Arrow: Chevron 45">
            <a:extLst>
              <a:ext uri="{FF2B5EF4-FFF2-40B4-BE49-F238E27FC236}">
                <a16:creationId xmlns:a16="http://schemas.microsoft.com/office/drawing/2014/main" id="{A31A4E26-EC33-4866-94E4-FF744DBCBF5D}"/>
              </a:ext>
            </a:extLst>
          </p:cNvPr>
          <p:cNvSpPr/>
          <p:nvPr/>
        </p:nvSpPr>
        <p:spPr bwMode="gray">
          <a:xfrm rot="16200000">
            <a:off x="2910480"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7" name="Arrow: Chevron 46">
            <a:extLst>
              <a:ext uri="{FF2B5EF4-FFF2-40B4-BE49-F238E27FC236}">
                <a16:creationId xmlns:a16="http://schemas.microsoft.com/office/drawing/2014/main" id="{506EDDA8-F01B-4ED4-A243-A2CF76C323D4}"/>
              </a:ext>
            </a:extLst>
          </p:cNvPr>
          <p:cNvSpPr/>
          <p:nvPr/>
        </p:nvSpPr>
        <p:spPr bwMode="gray">
          <a:xfrm rot="16200000">
            <a:off x="6108537" y="2993156"/>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9" name="Arrow: Chevron 48">
            <a:extLst>
              <a:ext uri="{FF2B5EF4-FFF2-40B4-BE49-F238E27FC236}">
                <a16:creationId xmlns:a16="http://schemas.microsoft.com/office/drawing/2014/main" id="{C1FE1659-A746-4BDE-B7F1-4EB76860CD6E}"/>
              </a:ext>
            </a:extLst>
          </p:cNvPr>
          <p:cNvSpPr/>
          <p:nvPr/>
        </p:nvSpPr>
        <p:spPr bwMode="gray">
          <a:xfrm rot="16200000">
            <a:off x="4572137" y="5051850"/>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0" name="Arrow: Chevron 49">
            <a:extLst>
              <a:ext uri="{FF2B5EF4-FFF2-40B4-BE49-F238E27FC236}">
                <a16:creationId xmlns:a16="http://schemas.microsoft.com/office/drawing/2014/main" id="{E9AB6A27-BAE2-44C6-BCC6-6FE9E4B32BEA}"/>
              </a:ext>
            </a:extLst>
          </p:cNvPr>
          <p:cNvSpPr/>
          <p:nvPr/>
        </p:nvSpPr>
        <p:spPr bwMode="gray">
          <a:xfrm rot="16200000">
            <a:off x="5227302" y="5053558"/>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55" name="Connector: Elbow 54">
            <a:extLst>
              <a:ext uri="{FF2B5EF4-FFF2-40B4-BE49-F238E27FC236}">
                <a16:creationId xmlns:a16="http://schemas.microsoft.com/office/drawing/2014/main" id="{01D7C98C-3D3F-4740-B828-F911A6FD4BC5}"/>
              </a:ext>
            </a:extLst>
          </p:cNvPr>
          <p:cNvCxnSpPr>
            <a:cxnSpLocks/>
            <a:stCxn id="49" idx="3"/>
            <a:endCxn id="46" idx="1"/>
          </p:cNvCxnSpPr>
          <p:nvPr/>
        </p:nvCxnSpPr>
        <p:spPr>
          <a:xfrm rot="16200000" flipV="1">
            <a:off x="3160794" y="3417701"/>
            <a:ext cx="1668524" cy="1661657"/>
          </a:xfrm>
          <a:prstGeom prst="bentConnector3">
            <a:avLst>
              <a:gd name="adj1" fmla="val 7931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C575FBA-572D-4133-8A3B-715A6A70DB54}"/>
              </a:ext>
            </a:extLst>
          </p:cNvPr>
          <p:cNvCxnSpPr>
            <a:cxnSpLocks/>
            <a:stCxn id="50" idx="3"/>
            <a:endCxn id="47" idx="1"/>
          </p:cNvCxnSpPr>
          <p:nvPr/>
        </p:nvCxnSpPr>
        <p:spPr>
          <a:xfrm rot="5400000" flipH="1" flipV="1">
            <a:off x="5086550" y="3808767"/>
            <a:ext cx="1670232" cy="881235"/>
          </a:xfrm>
          <a:prstGeom prst="bentConnector3">
            <a:avLst>
              <a:gd name="adj1" fmla="val 79283"/>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C1D0C5E-DFE5-427B-81FE-834C297A5D44}"/>
              </a:ext>
            </a:extLst>
          </p:cNvPr>
          <p:cNvSpPr txBox="1"/>
          <p:nvPr/>
        </p:nvSpPr>
        <p:spPr>
          <a:xfrm>
            <a:off x="912607" y="5304858"/>
            <a:ext cx="1398536" cy="246126"/>
          </a:xfrm>
          <a:prstGeom prst="rect">
            <a:avLst/>
          </a:prstGeom>
          <a:solidFill>
            <a:schemeClr val="bg1"/>
          </a:solidFill>
          <a:ln>
            <a:solidFill>
              <a:schemeClr val="accent3">
                <a:lumMod val="50000"/>
              </a:schemeClr>
            </a:solidFill>
          </a:ln>
        </p:spPr>
        <p:txBody>
          <a:bodyPr wrap="square" lIns="0" tIns="0" rIns="0" bIns="0" rtlCol="0">
            <a:spAutoFit/>
          </a:bodyPr>
          <a:lstStyle/>
          <a:p>
            <a:pPr algn="ctr" fontAlgn="base">
              <a:spcBef>
                <a:spcPct val="50000"/>
              </a:spcBef>
              <a:spcAft>
                <a:spcPct val="0"/>
              </a:spcAft>
              <a:buClr>
                <a:srgbClr val="F0AB00"/>
              </a:buClr>
              <a:buSzPct val="80000"/>
            </a:pPr>
            <a:r>
              <a:rPr lang="de-DE" sz="1600" b="1" i="1" kern="0" dirty="0">
                <a:solidFill>
                  <a:schemeClr val="tx1">
                    <a:lumMod val="95000"/>
                    <a:lumOff val="5000"/>
                  </a:schemeClr>
                </a:solidFill>
                <a:ea typeface="Arial Unicode MS" pitchFamily="34" charset="-128"/>
                <a:cs typeface="Arial Unicode MS" pitchFamily="34" charset="-128"/>
              </a:rPr>
              <a:t>192.168.2.42</a:t>
            </a:r>
            <a:endParaRPr lang="en-US" sz="1400" b="1" i="1" kern="0" dirty="0" err="1">
              <a:solidFill>
                <a:schemeClr val="tx1">
                  <a:lumMod val="95000"/>
                  <a:lumOff val="5000"/>
                </a:schemeClr>
              </a:solidFill>
              <a:ea typeface="Arial Unicode MS" pitchFamily="34" charset="-128"/>
              <a:cs typeface="Arial Unicode MS" pitchFamily="34" charset="-128"/>
            </a:endParaRPr>
          </a:p>
        </p:txBody>
      </p:sp>
      <p:sp>
        <p:nvSpPr>
          <p:cNvPr id="28" name="Cloud 27">
            <a:extLst>
              <a:ext uri="{FF2B5EF4-FFF2-40B4-BE49-F238E27FC236}">
                <a16:creationId xmlns:a16="http://schemas.microsoft.com/office/drawing/2014/main" id="{29510FB0-3A9E-422B-9D6E-74B95CABA393}"/>
              </a:ext>
            </a:extLst>
          </p:cNvPr>
          <p:cNvSpPr/>
          <p:nvPr/>
        </p:nvSpPr>
        <p:spPr bwMode="gray">
          <a:xfrm>
            <a:off x="1535505" y="4091238"/>
            <a:ext cx="5071729"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172.17.0.0/16</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96" name="Text Placeholder 10">
            <a:extLst>
              <a:ext uri="{FF2B5EF4-FFF2-40B4-BE49-F238E27FC236}">
                <a16:creationId xmlns:a16="http://schemas.microsoft.com/office/drawing/2014/main" id="{5DD9B2F5-92E0-41E0-B436-C1224E8F5143}"/>
              </a:ext>
            </a:extLst>
          </p:cNvPr>
          <p:cNvSpPr txBox="1">
            <a:spLocks/>
          </p:cNvSpPr>
          <p:nvPr/>
        </p:nvSpPr>
        <p:spPr>
          <a:xfrm>
            <a:off x="8019167" y="2285864"/>
            <a:ext cx="3611697" cy="2286271"/>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Containers in isolated network</a:t>
            </a:r>
          </a:p>
          <a:p>
            <a:pPr lvl="1"/>
            <a:r>
              <a:rPr lang="en-US" dirty="0"/>
              <a:t>private network 172.17.0.0/16</a:t>
            </a:r>
          </a:p>
          <a:p>
            <a:pPr lvl="1"/>
            <a:r>
              <a:rPr lang="en-US" dirty="0"/>
              <a:t>Containers can see each other</a:t>
            </a:r>
          </a:p>
          <a:p>
            <a:pPr lvl="1"/>
            <a:r>
              <a:rPr lang="en-US" dirty="0"/>
              <a:t>Not reachable from outside</a:t>
            </a:r>
          </a:p>
          <a:p>
            <a:pPr lvl="1"/>
            <a:r>
              <a:rPr lang="en-US" dirty="0"/>
              <a:t>NAT to connect to the outside world</a:t>
            </a:r>
          </a:p>
          <a:p>
            <a:pPr marL="0" lvl="1" indent="0">
              <a:buFont typeface="Wingdings" pitchFamily="2" charset="2"/>
              <a:buNone/>
            </a:pPr>
            <a:endParaRPr lang="en-US" dirty="0"/>
          </a:p>
        </p:txBody>
      </p:sp>
    </p:spTree>
    <p:extLst>
      <p:ext uri="{BB962C8B-B14F-4D97-AF65-F5344CB8AC3E}">
        <p14:creationId xmlns:p14="http://schemas.microsoft.com/office/powerpoint/2010/main" val="4992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0" grpId="0" animBg="1"/>
      <p:bldP spid="10" grpId="1" animBg="1"/>
      <p:bldP spid="7" grpId="0" animBg="1"/>
      <p:bldP spid="7" grpId="1" animBg="1"/>
      <p:bldP spid="13" grpId="0" animBg="1"/>
      <p:bldP spid="46" grpId="0" animBg="1"/>
      <p:bldP spid="47" grpId="0" animBg="1"/>
      <p:bldP spid="49" grpId="0" animBg="1"/>
      <p:bldP spid="50" grpId="0" animBg="1"/>
      <p:bldP spid="28" grpId="0" animBg="1"/>
      <p:bldP spid="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E2F9976-F390-45F1-BE27-19B256B71AA2}"/>
              </a:ext>
            </a:extLst>
          </p:cNvPr>
          <p:cNvSpPr/>
          <p:nvPr/>
        </p:nvSpPr>
        <p:spPr>
          <a:xfrm>
            <a:off x="7930403" y="1811231"/>
            <a:ext cx="2907216" cy="3235538"/>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Placeholder 10"/>
          <p:cNvSpPr>
            <a:spLocks noGrp="1"/>
          </p:cNvSpPr>
          <p:nvPr>
            <p:ph type="body" sz="quarter" idx="10"/>
          </p:nvPr>
        </p:nvSpPr>
        <p:spPr>
          <a:xfrm>
            <a:off x="674121" y="1491022"/>
            <a:ext cx="6088582" cy="4230000"/>
          </a:xfrm>
        </p:spPr>
        <p:txBody>
          <a:bodyPr anchor="ctr"/>
          <a:lstStyle/>
          <a:p>
            <a:r>
              <a:rPr lang="en-US" dirty="0"/>
              <a:t>Port forwarding</a:t>
            </a:r>
          </a:p>
          <a:p>
            <a:pPr lvl="1"/>
            <a:r>
              <a:rPr lang="en-US" dirty="0"/>
              <a:t>Port forwarding to host</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&lt;host port&gt;:&lt;container port&gt; …</a:t>
            </a:r>
          </a:p>
          <a:p>
            <a:pPr lvl="1"/>
            <a:r>
              <a:rPr lang="en-US" dirty="0"/>
              <a:t>Containers expose ports, can be mapped automatically</a:t>
            </a:r>
          </a:p>
          <a:p>
            <a:pPr marL="179387" lvl="2" indent="0">
              <a:buNone/>
            </a:pPr>
            <a:r>
              <a:rPr lang="en-US" sz="1600" b="1" dirty="0">
                <a:highlight>
                  <a:srgbClr val="C0C0C0"/>
                </a:highlight>
                <a:latin typeface="Courier New" panose="02070309020205020404" pitchFamily="49" charset="0"/>
                <a:cs typeface="Courier New" panose="02070309020205020404" pitchFamily="49" charset="0"/>
              </a:rPr>
              <a:t>docker run -P …</a:t>
            </a:r>
          </a:p>
          <a:p>
            <a:pPr lvl="1"/>
            <a:r>
              <a:rPr lang="en-US" dirty="0"/>
              <a:t>Exposed ports can be inspected</a:t>
            </a:r>
          </a:p>
        </p:txBody>
      </p:sp>
      <p:sp>
        <p:nvSpPr>
          <p:cNvPr id="4" name="Title 3"/>
          <p:cNvSpPr>
            <a:spLocks noGrp="1"/>
          </p:cNvSpPr>
          <p:nvPr>
            <p:ph type="title"/>
          </p:nvPr>
        </p:nvSpPr>
        <p:spPr>
          <a:xfrm>
            <a:off x="503999" y="639467"/>
            <a:ext cx="11186476" cy="369332"/>
          </a:xfrm>
        </p:spPr>
        <p:txBody>
          <a:bodyPr/>
          <a:lstStyle/>
          <a:p>
            <a:r>
              <a:rPr lang="en-US" dirty="0"/>
              <a:t>Port forwarding</a:t>
            </a:r>
          </a:p>
        </p:txBody>
      </p:sp>
      <p:grpSp>
        <p:nvGrpSpPr>
          <p:cNvPr id="17" name="Group 16">
            <a:extLst>
              <a:ext uri="{FF2B5EF4-FFF2-40B4-BE49-F238E27FC236}">
                <a16:creationId xmlns:a16="http://schemas.microsoft.com/office/drawing/2014/main" id="{ABE38EB3-CD82-41C0-93A3-5A9FE96D9F2A}"/>
              </a:ext>
            </a:extLst>
          </p:cNvPr>
          <p:cNvGrpSpPr/>
          <p:nvPr/>
        </p:nvGrpSpPr>
        <p:grpSpPr>
          <a:xfrm>
            <a:off x="8044309" y="1922412"/>
            <a:ext cx="2679405" cy="1095154"/>
            <a:chOff x="4354967" y="2443989"/>
            <a:chExt cx="2679405" cy="1095154"/>
          </a:xfrm>
        </p:grpSpPr>
        <p:sp>
          <p:nvSpPr>
            <p:cNvPr id="22" name="Cube 21">
              <a:extLst>
                <a:ext uri="{FF2B5EF4-FFF2-40B4-BE49-F238E27FC236}">
                  <a16:creationId xmlns:a16="http://schemas.microsoft.com/office/drawing/2014/main" id="{7E60C3E7-8308-4529-B506-29AFDAA48503}"/>
                </a:ext>
              </a:extLst>
            </p:cNvPr>
            <p:cNvSpPr/>
            <p:nvPr/>
          </p:nvSpPr>
          <p:spPr bwMode="gray">
            <a:xfrm>
              <a:off x="4354967" y="2443989"/>
              <a:ext cx="2679405" cy="1095154"/>
            </a:xfrm>
            <a:prstGeom prst="cube">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4F659412-BB95-49A2-AD49-FD3E273CBB3C}"/>
                </a:ext>
              </a:extLst>
            </p:cNvPr>
            <p:cNvSpPr/>
            <p:nvPr/>
          </p:nvSpPr>
          <p:spPr bwMode="gray">
            <a:xfrm>
              <a:off x="4699533" y="2931074"/>
              <a:ext cx="1737655" cy="403825"/>
            </a:xfrm>
            <a:prstGeom prst="rect">
              <a:avLst/>
            </a:prstGeom>
            <a:solidFill>
              <a:schemeClr val="accent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rPr>
                <a:t>nginx</a:t>
              </a:r>
              <a:endParaRPr kumimoji="0" lang="en-US" sz="1800" b="0" i="0" u="none" strike="noStrike" kern="0" cap="none" spc="0" normalizeH="0" baseline="0" noProof="0" dirty="0" err="1">
                <a:ln>
                  <a:noFill/>
                </a:ln>
                <a:solidFill>
                  <a:schemeClr val="bg1"/>
                </a:solidFill>
                <a:effectLst/>
                <a:uLnTx/>
                <a:uFillTx/>
                <a:latin typeface="Arial Black" panose="020B0A04020102020204" pitchFamily="34" charset="0"/>
                <a:ea typeface="Arial Unicode MS" pitchFamily="34" charset="-128"/>
                <a:cs typeface="Arial Unicode MS" pitchFamily="34" charset="-128"/>
              </a:endParaRPr>
            </a:p>
          </p:txBody>
        </p:sp>
      </p:grpSp>
      <p:sp>
        <p:nvSpPr>
          <p:cNvPr id="25" name="Cloud 24">
            <a:extLst>
              <a:ext uri="{FF2B5EF4-FFF2-40B4-BE49-F238E27FC236}">
                <a16:creationId xmlns:a16="http://schemas.microsoft.com/office/drawing/2014/main" id="{8DBA15A5-110B-428C-851E-2CD7236DE417}"/>
              </a:ext>
            </a:extLst>
          </p:cNvPr>
          <p:cNvSpPr/>
          <p:nvPr/>
        </p:nvSpPr>
        <p:spPr bwMode="gray">
          <a:xfrm>
            <a:off x="8115542" y="3606022"/>
            <a:ext cx="2284320" cy="720478"/>
          </a:xfrm>
          <a:prstGeom prst="cloud">
            <a:avLst/>
          </a:prstGeom>
          <a:solidFill>
            <a:schemeClr val="tx2">
              <a:lumMod val="7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Flowchart: Alternate Process 1">
            <a:extLst>
              <a:ext uri="{FF2B5EF4-FFF2-40B4-BE49-F238E27FC236}">
                <a16:creationId xmlns:a16="http://schemas.microsoft.com/office/drawing/2014/main" id="{DB70F776-BEB1-4E60-943D-E5D29A597CEF}"/>
              </a:ext>
            </a:extLst>
          </p:cNvPr>
          <p:cNvSpPr/>
          <p:nvPr/>
        </p:nvSpPr>
        <p:spPr bwMode="gray">
          <a:xfrm>
            <a:off x="8186953" y="4418071"/>
            <a:ext cx="2141498" cy="346927"/>
          </a:xfrm>
          <a:prstGeom prst="flowChartAlternateProcess">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NAT</a:t>
            </a:r>
            <a:endParaRPr kumimoji="0" lang="en-US" sz="14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7" name="Arrow: Chevron 26">
            <a:extLst>
              <a:ext uri="{FF2B5EF4-FFF2-40B4-BE49-F238E27FC236}">
                <a16:creationId xmlns:a16="http://schemas.microsoft.com/office/drawing/2014/main" id="{72C6E6D7-26DD-435C-8C38-DEA99C90C3AE}"/>
              </a:ext>
            </a:extLst>
          </p:cNvPr>
          <p:cNvSpPr/>
          <p:nvPr/>
        </p:nvSpPr>
        <p:spPr bwMode="gray">
          <a:xfrm rot="16200000">
            <a:off x="9588097" y="2845085"/>
            <a:ext cx="507492" cy="569375"/>
          </a:xfrm>
          <a:prstGeom prst="chevron">
            <a:avLst>
              <a:gd name="adj" fmla="val 23118"/>
            </a:avLst>
          </a:prstGeom>
          <a:solidFill>
            <a:schemeClr val="accent5"/>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:80</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Arrow: Right 8">
            <a:extLst>
              <a:ext uri="{FF2B5EF4-FFF2-40B4-BE49-F238E27FC236}">
                <a16:creationId xmlns:a16="http://schemas.microsoft.com/office/drawing/2014/main" id="{ECE85BC9-8D34-4493-B376-7652AB116C1E}"/>
              </a:ext>
            </a:extLst>
          </p:cNvPr>
          <p:cNvSpPr/>
          <p:nvPr/>
        </p:nvSpPr>
        <p:spPr bwMode="gray">
          <a:xfrm rot="16200000">
            <a:off x="8983515" y="4017291"/>
            <a:ext cx="1716655" cy="282887"/>
          </a:xfrm>
          <a:prstGeom prst="rightArrow">
            <a:avLst/>
          </a:prstGeom>
          <a:solidFill>
            <a:schemeClr val="bg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Arrow: Chevron 23">
            <a:extLst>
              <a:ext uri="{FF2B5EF4-FFF2-40B4-BE49-F238E27FC236}">
                <a16:creationId xmlns:a16="http://schemas.microsoft.com/office/drawing/2014/main" id="{94448444-4948-4862-AB52-73B88EF71E61}"/>
              </a:ext>
            </a:extLst>
          </p:cNvPr>
          <p:cNvSpPr/>
          <p:nvPr/>
        </p:nvSpPr>
        <p:spPr bwMode="gray">
          <a:xfrm rot="16200000">
            <a:off x="9588097" y="4863153"/>
            <a:ext cx="507492" cy="569375"/>
          </a:xfrm>
          <a:prstGeom prst="chevron">
            <a:avLst>
              <a:gd name="adj" fmla="val 23118"/>
            </a:avLst>
          </a:prstGeom>
          <a:solidFill>
            <a:schemeClr val="accent4"/>
          </a:solidFill>
          <a:ln w="6350" algn="ctr">
            <a:noFill/>
            <a:miter lim="800000"/>
            <a:headEnd/>
            <a:tailEnd/>
          </a:ln>
        </p:spPr>
        <p:txBody>
          <a:bodyPr vert="vert"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:81</a:t>
            </a:r>
            <a:endParaRPr kumimoji="0" lang="en-US" sz="1600" b="1"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04935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47227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3999" y="1570378"/>
            <a:ext cx="11186477" cy="4230000"/>
          </a:xfrm>
        </p:spPr>
        <p:txBody>
          <a:bodyPr/>
          <a:lstStyle/>
          <a:p>
            <a:pPr lvl="0"/>
            <a:r>
              <a:rPr lang="en-US" dirty="0"/>
              <a:t>Persistent storage in containers</a:t>
            </a:r>
          </a:p>
          <a:p>
            <a:pPr lvl="1"/>
            <a:r>
              <a:rPr lang="en-US" dirty="0"/>
              <a:t>Filesystem in containers is not persistent</a:t>
            </a:r>
          </a:p>
          <a:p>
            <a:pPr lvl="1"/>
            <a:r>
              <a:rPr lang="en-US" dirty="0"/>
              <a:t>Volumes used add outside storage to containers</a:t>
            </a:r>
          </a:p>
          <a:p>
            <a:pPr lvl="1"/>
            <a:r>
              <a:rPr lang="en-US" dirty="0"/>
              <a:t>bind-mounts vs. volumes</a:t>
            </a:r>
          </a:p>
          <a:p>
            <a:r>
              <a:rPr lang="en-US" dirty="0"/>
              <a:t>Bind mounts</a:t>
            </a:r>
          </a:p>
          <a:p>
            <a:pPr lvl="1"/>
            <a:r>
              <a:rPr lang="en-US" dirty="0"/>
              <a:t>Hides everything in destination directory</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&lt;source path&gt;:&lt;container path&gt; …</a:t>
            </a:r>
          </a:p>
          <a:p>
            <a:pPr marL="0" lvl="1" indent="0">
              <a:buNone/>
            </a:pPr>
            <a:endParaRPr lang="en-US" dirty="0"/>
          </a:p>
          <a:p>
            <a:pPr marL="0" lvl="1" indent="0">
              <a:buNone/>
            </a:pPr>
            <a:r>
              <a:rPr lang="en-US" sz="2000" dirty="0"/>
              <a:t>Named volumes</a:t>
            </a:r>
          </a:p>
          <a:p>
            <a:pPr lvl="1"/>
            <a:r>
              <a:rPr lang="en-US" dirty="0"/>
              <a:t>Contents in container are </a:t>
            </a:r>
            <a:r>
              <a:rPr lang="en-US" i="1" dirty="0"/>
              <a:t>merged</a:t>
            </a:r>
            <a:r>
              <a:rPr lang="en-US" dirty="0"/>
              <a:t> with volume</a:t>
            </a:r>
          </a:p>
          <a:p>
            <a:pPr lvl="1"/>
            <a:r>
              <a:rPr lang="en-US" dirty="0"/>
              <a:t>No straightforward access from host</a:t>
            </a:r>
          </a:p>
          <a:p>
            <a:pPr marL="179387" lvl="2" indent="0">
              <a:buNone/>
            </a:pPr>
            <a:r>
              <a:rPr lang="en-US" sz="1600" b="1" dirty="0" err="1">
                <a:highlight>
                  <a:srgbClr val="C0C0C0"/>
                </a:highlight>
                <a:latin typeface="Courier New" panose="02070309020205020404" pitchFamily="49" charset="0"/>
                <a:cs typeface="Courier New" panose="02070309020205020404" pitchFamily="49" charset="0"/>
              </a:rPr>
              <a:t>docker</a:t>
            </a:r>
            <a:r>
              <a:rPr lang="en-US" sz="1600" b="1" dirty="0">
                <a:highlight>
                  <a:srgbClr val="C0C0C0"/>
                </a:highlight>
                <a:latin typeface="Courier New" panose="02070309020205020404" pitchFamily="49" charset="0"/>
                <a:cs typeface="Courier New" panose="02070309020205020404" pitchFamily="49" charset="0"/>
              </a:rPr>
              <a:t> run –v &lt;</a:t>
            </a:r>
            <a:r>
              <a:rPr lang="en-US" sz="1600" b="1" dirty="0" err="1">
                <a:highlight>
                  <a:srgbClr val="C0C0C0"/>
                </a:highlight>
                <a:latin typeface="Courier New" panose="02070309020205020404" pitchFamily="49" charset="0"/>
                <a:cs typeface="Courier New" panose="02070309020205020404" pitchFamily="49" charset="0"/>
              </a:rPr>
              <a:t>vol</a:t>
            </a:r>
            <a:r>
              <a:rPr lang="en-US" sz="1600" b="1" dirty="0">
                <a:highlight>
                  <a:srgbClr val="C0C0C0"/>
                </a:highlight>
                <a:latin typeface="Courier New" panose="02070309020205020404" pitchFamily="49" charset="0"/>
                <a:cs typeface="Courier New" panose="02070309020205020404" pitchFamily="49" charset="0"/>
              </a:rPr>
              <a:t> name&gt;:&lt;container path&gt; …</a:t>
            </a:r>
          </a:p>
        </p:txBody>
      </p:sp>
      <p:sp>
        <p:nvSpPr>
          <p:cNvPr id="4" name="Title 3"/>
          <p:cNvSpPr>
            <a:spLocks noGrp="1"/>
          </p:cNvSpPr>
          <p:nvPr>
            <p:ph type="title"/>
          </p:nvPr>
        </p:nvSpPr>
        <p:spPr>
          <a:xfrm>
            <a:off x="503999" y="639467"/>
            <a:ext cx="11186476" cy="369332"/>
          </a:xfrm>
        </p:spPr>
        <p:txBody>
          <a:bodyPr/>
          <a:lstStyle/>
          <a:p>
            <a:r>
              <a:rPr lang="en-US" dirty="0"/>
              <a:t>Volumes</a:t>
            </a:r>
          </a:p>
        </p:txBody>
      </p:sp>
      <p:grpSp>
        <p:nvGrpSpPr>
          <p:cNvPr id="36" name="Group 35"/>
          <p:cNvGrpSpPr/>
          <p:nvPr/>
        </p:nvGrpSpPr>
        <p:grpSpPr>
          <a:xfrm>
            <a:off x="7537837" y="2245835"/>
            <a:ext cx="3389756" cy="2567633"/>
            <a:chOff x="7681273" y="1134211"/>
            <a:chExt cx="3389756" cy="2567633"/>
          </a:xfrm>
        </p:grpSpPr>
        <p:sp>
          <p:nvSpPr>
            <p:cNvPr id="19" name="Rectangle 18"/>
            <p:cNvSpPr/>
            <p:nvPr/>
          </p:nvSpPr>
          <p:spPr bwMode="gray">
            <a:xfrm>
              <a:off x="9332259" y="1279959"/>
              <a:ext cx="1738770" cy="2365469"/>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 name="Picture 16"/>
            <p:cNvPicPr>
              <a:picLocks noChangeAspect="1"/>
            </p:cNvPicPr>
            <p:nvPr/>
          </p:nvPicPr>
          <p:blipFill>
            <a:blip r:embed="rId3"/>
            <a:stretch>
              <a:fillRect/>
            </a:stretch>
          </p:blipFill>
          <p:spPr>
            <a:xfrm>
              <a:off x="7681273" y="1134211"/>
              <a:ext cx="930911" cy="930911"/>
            </a:xfrm>
            <a:prstGeom prst="rect">
              <a:avLst/>
            </a:prstGeom>
          </p:spPr>
        </p:pic>
        <p:pic>
          <p:nvPicPr>
            <p:cNvPr id="27" name="Picture 26"/>
            <p:cNvPicPr>
              <a:picLocks noChangeAspect="1"/>
            </p:cNvPicPr>
            <p:nvPr/>
          </p:nvPicPr>
          <p:blipFill>
            <a:blip r:embed="rId3"/>
            <a:stretch>
              <a:fillRect/>
            </a:stretch>
          </p:blipFill>
          <p:spPr>
            <a:xfrm>
              <a:off x="7681273" y="1673306"/>
              <a:ext cx="930911" cy="930911"/>
            </a:xfrm>
            <a:prstGeom prst="rect">
              <a:avLst/>
            </a:prstGeom>
          </p:spPr>
        </p:pic>
        <p:pic>
          <p:nvPicPr>
            <p:cNvPr id="29" name="Picture 28"/>
            <p:cNvPicPr>
              <a:picLocks noChangeAspect="1"/>
            </p:cNvPicPr>
            <p:nvPr/>
          </p:nvPicPr>
          <p:blipFill>
            <a:blip r:embed="rId3"/>
            <a:stretch>
              <a:fillRect/>
            </a:stretch>
          </p:blipFill>
          <p:spPr>
            <a:xfrm>
              <a:off x="7681273" y="2770933"/>
              <a:ext cx="930911" cy="930911"/>
            </a:xfrm>
            <a:prstGeom prst="rect">
              <a:avLst/>
            </a:prstGeom>
          </p:spPr>
        </p:pic>
        <p:pic>
          <p:nvPicPr>
            <p:cNvPr id="30" name="Picture 29"/>
            <p:cNvPicPr>
              <a:picLocks noChangeAspect="1"/>
            </p:cNvPicPr>
            <p:nvPr/>
          </p:nvPicPr>
          <p:blipFill>
            <a:blip r:embed="rId3"/>
            <a:stretch>
              <a:fillRect/>
            </a:stretch>
          </p:blipFill>
          <p:spPr>
            <a:xfrm>
              <a:off x="7681273" y="2225580"/>
              <a:ext cx="930911" cy="930911"/>
            </a:xfrm>
            <a:prstGeom prst="rect">
              <a:avLst/>
            </a:prstGeom>
          </p:spPr>
        </p:pic>
        <p:pic>
          <p:nvPicPr>
            <p:cNvPr id="31" name="Picture 30"/>
            <p:cNvPicPr>
              <a:picLocks noChangeAspect="1"/>
            </p:cNvPicPr>
            <p:nvPr/>
          </p:nvPicPr>
          <p:blipFill>
            <a:blip r:embed="rId3"/>
            <a:stretch>
              <a:fillRect/>
            </a:stretch>
          </p:blipFill>
          <p:spPr>
            <a:xfrm>
              <a:off x="9685874" y="1462690"/>
              <a:ext cx="930911" cy="930911"/>
            </a:xfrm>
            <a:prstGeom prst="rect">
              <a:avLst/>
            </a:prstGeom>
          </p:spPr>
        </p:pic>
        <p:pic>
          <p:nvPicPr>
            <p:cNvPr id="32" name="Picture 31"/>
            <p:cNvPicPr>
              <a:picLocks noChangeAspect="1"/>
            </p:cNvPicPr>
            <p:nvPr/>
          </p:nvPicPr>
          <p:blipFill>
            <a:blip r:embed="rId3"/>
            <a:stretch>
              <a:fillRect/>
            </a:stretch>
          </p:blipFill>
          <p:spPr>
            <a:xfrm>
              <a:off x="9685874" y="2001785"/>
              <a:ext cx="930911" cy="930911"/>
            </a:xfrm>
            <a:prstGeom prst="rect">
              <a:avLst/>
            </a:prstGeom>
          </p:spPr>
        </p:pic>
        <p:pic>
          <p:nvPicPr>
            <p:cNvPr id="34" name="Picture 33"/>
            <p:cNvPicPr>
              <a:picLocks noChangeAspect="1"/>
            </p:cNvPicPr>
            <p:nvPr/>
          </p:nvPicPr>
          <p:blipFill>
            <a:blip r:embed="rId3"/>
            <a:stretch>
              <a:fillRect/>
            </a:stretch>
          </p:blipFill>
          <p:spPr>
            <a:xfrm>
              <a:off x="9685874" y="2554059"/>
              <a:ext cx="930911" cy="930911"/>
            </a:xfrm>
            <a:prstGeom prst="rect">
              <a:avLst/>
            </a:prstGeom>
          </p:spPr>
        </p:pic>
        <p:cxnSp>
          <p:nvCxnSpPr>
            <p:cNvPr id="35" name="Straight Arrow Connector 34"/>
            <p:cNvCxnSpPr>
              <a:stCxn id="30" idx="3"/>
              <a:endCxn id="34" idx="1"/>
            </p:cNvCxnSpPr>
            <p:nvPr/>
          </p:nvCxnSpPr>
          <p:spPr>
            <a:xfrm>
              <a:off x="8612184" y="2691036"/>
              <a:ext cx="1073690" cy="328479"/>
            </a:xfrm>
            <a:prstGeom prst="straightConnector1">
              <a:avLst/>
            </a:prstGeom>
            <a:ln w="69850">
              <a:solidFill>
                <a:schemeClr val="accent5"/>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8867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8D1ACC5F-52FE-4C32-9E61-49F09FCEB59D}"/>
              </a:ext>
            </a:extLst>
          </p:cNvPr>
          <p:cNvPicPr>
            <a:picLocks noChangeAspect="1"/>
          </p:cNvPicPr>
          <p:nvPr/>
        </p:nvPicPr>
        <p:blipFill>
          <a:blip r:embed="rId3"/>
          <a:stretch>
            <a:fillRect/>
          </a:stretch>
        </p:blipFill>
        <p:spPr>
          <a:xfrm>
            <a:off x="4521420" y="1853181"/>
            <a:ext cx="3151638" cy="3151638"/>
          </a:xfrm>
          <a:prstGeom prst="rect">
            <a:avLst/>
          </a:prstGeom>
        </p:spPr>
      </p:pic>
    </p:spTree>
    <p:extLst>
      <p:ext uri="{BB962C8B-B14F-4D97-AF65-F5344CB8AC3E}">
        <p14:creationId xmlns:p14="http://schemas.microsoft.com/office/powerpoint/2010/main" val="1806006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#3 – Ports and Volumes</a:t>
            </a:r>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36631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peech Bubble: Rectangle 12">
            <a:extLst>
              <a:ext uri="{FF2B5EF4-FFF2-40B4-BE49-F238E27FC236}">
                <a16:creationId xmlns:a16="http://schemas.microsoft.com/office/drawing/2014/main" id="{D8BEBD6C-AB44-4620-9795-A441B87FEE23}"/>
              </a:ext>
            </a:extLst>
          </p:cNvPr>
          <p:cNvSpPr/>
          <p:nvPr/>
        </p:nvSpPr>
        <p:spPr bwMode="gray">
          <a:xfrm>
            <a:off x="4659754" y="5390086"/>
            <a:ext cx="2874970" cy="829733"/>
          </a:xfrm>
          <a:prstGeom prst="wedgeRectCallout">
            <a:avLst>
              <a:gd name="adj1" fmla="val -145497"/>
              <a:gd name="adj2" fmla="val -396413"/>
            </a:avLst>
          </a:prstGeom>
          <a:solidFill>
            <a:schemeClr val="bg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and more…</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B825BE15-BC74-4F2F-AA3E-AA8EB29C9D24}"/>
              </a:ext>
            </a:extLst>
          </p:cNvPr>
          <p:cNvSpPr/>
          <p:nvPr/>
        </p:nvSpPr>
        <p:spPr bwMode="gray">
          <a:xfrm>
            <a:off x="3643817" y="4235888"/>
            <a:ext cx="2874970" cy="829733"/>
          </a:xfrm>
          <a:prstGeom prst="wedgeRectCallout">
            <a:avLst>
              <a:gd name="adj1" fmla="val -109588"/>
              <a:gd name="adj2" fmla="val -263694"/>
            </a:avLst>
          </a:prstGeom>
          <a:solidFill>
            <a:schemeClr val="accent4">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seccomp &amp; capabilities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additional security</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D151E1CD-8072-49DE-902B-BE8E6556A374}"/>
              </a:ext>
            </a:extLst>
          </p:cNvPr>
          <p:cNvSpPr/>
          <p:nvPr/>
        </p:nvSpPr>
        <p:spPr bwMode="gray">
          <a:xfrm>
            <a:off x="495134" y="5390086"/>
            <a:ext cx="2345267" cy="829733"/>
          </a:xfrm>
          <a:prstGeom prst="wedgeRectCallout">
            <a:avLst>
              <a:gd name="adj1" fmla="val 8119"/>
              <a:gd name="adj2" fmla="val -397599"/>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iptables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network routing</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E20196A0-740B-486C-AE67-960A26C65EE5}"/>
              </a:ext>
            </a:extLst>
          </p:cNvPr>
          <p:cNvSpPr/>
          <p:nvPr/>
        </p:nvSpPr>
        <p:spPr bwMode="gray">
          <a:xfrm>
            <a:off x="596245" y="4206342"/>
            <a:ext cx="2345267" cy="829733"/>
          </a:xfrm>
          <a:prstGeom prst="wedgeRectCallout">
            <a:avLst>
              <a:gd name="adj1" fmla="val -1070"/>
              <a:gd name="adj2" fmla="val -258558"/>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namespaces</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process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 name="Title 3">
            <a:extLst>
              <a:ext uri="{FF2B5EF4-FFF2-40B4-BE49-F238E27FC236}">
                <a16:creationId xmlns:a16="http://schemas.microsoft.com/office/drawing/2014/main" id="{645B76E8-EDF1-4BBF-A073-4675DBA6C45F}"/>
              </a:ext>
            </a:extLst>
          </p:cNvPr>
          <p:cNvSpPr>
            <a:spLocks noGrp="1"/>
          </p:cNvSpPr>
          <p:nvPr>
            <p:ph type="title"/>
          </p:nvPr>
        </p:nvSpPr>
        <p:spPr/>
        <p:txBody>
          <a:bodyPr/>
          <a:lstStyle/>
          <a:p>
            <a:r>
              <a:rPr lang="en-US" dirty="0"/>
              <a:t>Let’s start our first container… the easy way!</a:t>
            </a:r>
          </a:p>
        </p:txBody>
      </p:sp>
      <p:sp>
        <p:nvSpPr>
          <p:cNvPr id="5" name="Rectangle: Rounded Corners 4">
            <a:extLst>
              <a:ext uri="{FF2B5EF4-FFF2-40B4-BE49-F238E27FC236}">
                <a16:creationId xmlns:a16="http://schemas.microsoft.com/office/drawing/2014/main" id="{1A09AC9B-F654-4AFC-A240-22685298511B}"/>
              </a:ext>
            </a:extLst>
          </p:cNvPr>
          <p:cNvSpPr/>
          <p:nvPr/>
        </p:nvSpPr>
        <p:spPr bwMode="gray">
          <a:xfrm>
            <a:off x="596245" y="2015340"/>
            <a:ext cx="11001988" cy="380726"/>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ctr"/>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docker run container</a:t>
            </a:r>
            <a:endParaRPr lang="en-US" sz="1200" b="1" dirty="0">
              <a:solidFill>
                <a:schemeClr val="accent5">
                  <a:lumMod val="20000"/>
                  <a:lumOff val="80000"/>
                </a:schemeClr>
              </a:solidFill>
              <a:latin typeface="Courier New" panose="02070309020205020404" pitchFamily="49" charset="0"/>
              <a:cs typeface="Courier New" panose="02070309020205020404" pitchFamily="49" charset="0"/>
            </a:endParaRPr>
          </a:p>
        </p:txBody>
      </p:sp>
      <p:sp>
        <p:nvSpPr>
          <p:cNvPr id="6" name="Speech Bubble: Rectangle 5">
            <a:extLst>
              <a:ext uri="{FF2B5EF4-FFF2-40B4-BE49-F238E27FC236}">
                <a16:creationId xmlns:a16="http://schemas.microsoft.com/office/drawing/2014/main" id="{C746B67D-41C0-46C3-A8B9-8DC95EF8CDD1}"/>
              </a:ext>
            </a:extLst>
          </p:cNvPr>
          <p:cNvSpPr/>
          <p:nvPr/>
        </p:nvSpPr>
        <p:spPr bwMode="gray">
          <a:xfrm>
            <a:off x="504001" y="3022599"/>
            <a:ext cx="2345267" cy="829733"/>
          </a:xfrm>
          <a:prstGeom prst="wedgeRectCallout">
            <a:avLst>
              <a:gd name="adj1" fmla="val -325"/>
              <a:gd name="adj2" fmla="val -116525"/>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cgroups</a:t>
            </a:r>
            <a:br>
              <a:rPr lang="en-US" sz="1800" kern="0" dirty="0">
                <a:ea typeface="Arial Unicode MS" pitchFamily="34" charset="-128"/>
                <a:cs typeface="Arial Unicode MS" pitchFamily="34" charset="-128"/>
              </a:rPr>
            </a:br>
            <a:r>
              <a:rPr kumimoji="0" lang="en-US" sz="1600" b="0" i="1" u="none" strike="noStrike" kern="0" cap="none" spc="0" normalizeH="0" baseline="0" noProof="0" dirty="0">
                <a:ln>
                  <a:noFill/>
                </a:ln>
                <a:effectLst/>
                <a:uLnTx/>
                <a:uFillTx/>
                <a:ea typeface="Arial Unicode MS" pitchFamily="34" charset="-128"/>
                <a:cs typeface="Arial Unicode MS" pitchFamily="34" charset="-128"/>
              </a:rPr>
              <a:t>resource limitation</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C424A9AD-2AA7-4E2A-8798-4805DFD1603A}"/>
              </a:ext>
            </a:extLst>
          </p:cNvPr>
          <p:cNvSpPr/>
          <p:nvPr/>
        </p:nvSpPr>
        <p:spPr bwMode="gray">
          <a:xfrm>
            <a:off x="3308827" y="3123207"/>
            <a:ext cx="2345267" cy="829733"/>
          </a:xfrm>
          <a:prstGeom prst="wedgeRectCallout">
            <a:avLst>
              <a:gd name="adj1" fmla="val -106333"/>
              <a:gd name="adj2" fmla="val -129790"/>
            </a:avLst>
          </a:prstGeom>
          <a:solidFill>
            <a:schemeClr val="accent5">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bg1"/>
                </a:solidFill>
                <a:ea typeface="Arial Unicode MS" pitchFamily="34" charset="-128"/>
                <a:cs typeface="Arial Unicode MS" pitchFamily="34" charset="-128"/>
              </a:rPr>
              <a:t>chroot</a:t>
            </a:r>
            <a:br>
              <a:rPr lang="en-US" sz="1800" kern="0" dirty="0">
                <a:solidFill>
                  <a:schemeClr val="bg1"/>
                </a:solidFill>
                <a:ea typeface="Arial Unicode MS" pitchFamily="34" charset="-128"/>
                <a:cs typeface="Arial Unicode MS" pitchFamily="34" charset="-128"/>
              </a:rPr>
            </a:br>
            <a:r>
              <a:rPr kumimoji="0" lang="en-US" sz="1600" i="1" u="none" strike="noStrike" kern="0" cap="none" spc="0" normalizeH="0" baseline="0" noProof="0" dirty="0">
                <a:ln>
                  <a:noFill/>
                </a:ln>
                <a:solidFill>
                  <a:schemeClr val="bg1"/>
                </a:solidFill>
                <a:effectLst/>
                <a:uLnTx/>
                <a:uFillTx/>
                <a:ea typeface="Arial Unicode MS" pitchFamily="34" charset="-128"/>
                <a:cs typeface="Arial Unicode MS" pitchFamily="34" charset="-128"/>
              </a:rPr>
              <a:t>filesystem isolation</a:t>
            </a:r>
            <a:endParaRPr kumimoji="0" lang="en-US" sz="1800" i="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7" name="Picture 6">
            <a:extLst>
              <a:ext uri="{FF2B5EF4-FFF2-40B4-BE49-F238E27FC236}">
                <a16:creationId xmlns:a16="http://schemas.microsoft.com/office/drawing/2014/main" id="{CC08FB26-DDE2-4096-9F1A-DA1638393822}"/>
              </a:ext>
            </a:extLst>
          </p:cNvPr>
          <p:cNvPicPr>
            <a:picLocks noChangeAspect="1"/>
          </p:cNvPicPr>
          <p:nvPr/>
        </p:nvPicPr>
        <p:blipFill>
          <a:blip r:embed="rId3"/>
          <a:stretch>
            <a:fillRect/>
          </a:stretch>
        </p:blipFill>
        <p:spPr>
          <a:xfrm>
            <a:off x="7972571" y="3022599"/>
            <a:ext cx="3625662" cy="2713703"/>
          </a:xfrm>
          <a:prstGeom prst="rect">
            <a:avLst/>
          </a:prstGeom>
        </p:spPr>
      </p:pic>
    </p:spTree>
    <p:extLst>
      <p:ext uri="{BB962C8B-B14F-4D97-AF65-F5344CB8AC3E}">
        <p14:creationId xmlns:p14="http://schemas.microsoft.com/office/powerpoint/2010/main" val="281004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11" grpId="0" animBg="1"/>
      <p:bldP spid="8" grpId="0" animBg="1"/>
      <p:bldP spid="6"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29781" y="1273546"/>
            <a:ext cx="5795865" cy="2413871"/>
          </a:xfrm>
        </p:spPr>
        <p:txBody>
          <a:bodyPr/>
          <a:lstStyle/>
          <a:p>
            <a:pPr marL="0" lvl="1" indent="0">
              <a:buNone/>
            </a:pPr>
            <a:r>
              <a:rPr lang="en-US" dirty="0"/>
              <a:t>Images are filesystem snapshots that function as the root filesystem of a container at startup + some metadata.</a:t>
            </a:r>
          </a:p>
          <a:p>
            <a:pPr marL="0" lvl="1" indent="0">
              <a:buNone/>
            </a:pPr>
            <a:r>
              <a:rPr lang="en-US" dirty="0"/>
              <a:t>They can be</a:t>
            </a:r>
          </a:p>
          <a:p>
            <a:pPr lvl="1"/>
            <a:r>
              <a:rPr lang="en-US" dirty="0"/>
              <a:t>pulled from a registry</a:t>
            </a:r>
          </a:p>
          <a:p>
            <a:pPr lvl="1"/>
            <a:r>
              <a:rPr lang="en-US" dirty="0"/>
              <a:t>created from a Dockerfile or by committing changes.</a:t>
            </a:r>
          </a:p>
          <a:p>
            <a:pPr marL="0" lvl="1" indent="0">
              <a:buNone/>
            </a:pPr>
            <a:r>
              <a:rPr lang="en-US" dirty="0"/>
              <a:t>Images consist of several layers that are stacked upon each other.</a:t>
            </a:r>
          </a:p>
        </p:txBody>
      </p:sp>
      <p:sp>
        <p:nvSpPr>
          <p:cNvPr id="3" name="Title 2"/>
          <p:cNvSpPr>
            <a:spLocks noGrp="1"/>
          </p:cNvSpPr>
          <p:nvPr>
            <p:ph type="title"/>
          </p:nvPr>
        </p:nvSpPr>
        <p:spPr/>
        <p:txBody>
          <a:bodyPr/>
          <a:lstStyle/>
          <a:p>
            <a:r>
              <a:rPr lang="en-US" dirty="0"/>
              <a:t>Images</a:t>
            </a:r>
          </a:p>
        </p:txBody>
      </p:sp>
      <p:grpSp>
        <p:nvGrpSpPr>
          <p:cNvPr id="10" name="Group 9"/>
          <p:cNvGrpSpPr/>
          <p:nvPr/>
        </p:nvGrpSpPr>
        <p:grpSpPr>
          <a:xfrm>
            <a:off x="291189" y="1042290"/>
            <a:ext cx="4986647" cy="2904454"/>
            <a:chOff x="6226629" y="1102494"/>
            <a:chExt cx="5306634" cy="3090829"/>
          </a:xfrm>
        </p:grpSpPr>
        <p:sp>
          <p:nvSpPr>
            <p:cNvPr id="9" name="Arrow: Bent 8"/>
            <p:cNvSpPr/>
            <p:nvPr/>
          </p:nvSpPr>
          <p:spPr bwMode="gray">
            <a:xfrm flipV="1">
              <a:off x="7023494" y="2335999"/>
              <a:ext cx="1815705" cy="1086465"/>
            </a:xfrm>
            <a:prstGeom prst="bentArrow">
              <a:avLst>
                <a:gd name="adj1" fmla="val 32214"/>
                <a:gd name="adj2" fmla="val 16183"/>
                <a:gd name="adj3" fmla="val 25000"/>
                <a:gd name="adj4" fmla="val 4214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3"/>
            <a:stretch>
              <a:fillRect/>
            </a:stretch>
          </p:blipFill>
          <p:spPr>
            <a:xfrm>
              <a:off x="6226629" y="1102494"/>
              <a:ext cx="1881051" cy="1881051"/>
            </a:xfrm>
            <a:prstGeom prst="rect">
              <a:avLst/>
            </a:prstGeom>
          </p:spPr>
        </p:pic>
        <p:pic>
          <p:nvPicPr>
            <p:cNvPr id="8" name="Picture 7"/>
            <p:cNvPicPr>
              <a:picLocks noChangeAspect="1"/>
            </p:cNvPicPr>
            <p:nvPr/>
          </p:nvPicPr>
          <p:blipFill>
            <a:blip r:embed="rId4"/>
            <a:stretch>
              <a:fillRect/>
            </a:stretch>
          </p:blipFill>
          <p:spPr>
            <a:xfrm>
              <a:off x="8482209" y="1142269"/>
              <a:ext cx="3051054" cy="3051054"/>
            </a:xfrm>
            <a:prstGeom prst="rect">
              <a:avLst/>
            </a:prstGeom>
          </p:spPr>
        </p:pic>
      </p:grpSp>
      <p:sp>
        <p:nvSpPr>
          <p:cNvPr id="11" name="Rectangle: Rounded Corners 10"/>
          <p:cNvSpPr/>
          <p:nvPr/>
        </p:nvSpPr>
        <p:spPr bwMode="gray">
          <a:xfrm>
            <a:off x="1126749" y="4151506"/>
            <a:ext cx="9940975" cy="1740310"/>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marL="179387" lvl="2" indent="0">
              <a:buNone/>
            </a:pP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docker</a:t>
            </a:r>
            <a:r>
              <a:rPr lang="en-US" sz="1200" b="1" dirty="0">
                <a:solidFill>
                  <a:schemeClr val="bg1"/>
                </a:solidFill>
                <a:latin typeface="Courier New" panose="02070309020205020404" pitchFamily="49" charset="0"/>
                <a:cs typeface="Courier New" panose="02070309020205020404" pitchFamily="49" charset="0"/>
              </a:rPr>
              <a:t> images</a:t>
            </a:r>
          </a:p>
          <a:p>
            <a:pPr marL="179387" lvl="2" indent="0">
              <a:buNone/>
            </a:pPr>
            <a:r>
              <a:rPr lang="en-US" sz="1200" b="1" dirty="0">
                <a:solidFill>
                  <a:schemeClr val="bg1"/>
                </a:solidFill>
                <a:latin typeface="Arial monospaced for SAP" panose="020B0609020202030204" pitchFamily="49" charset="0"/>
                <a:cs typeface="Courier New" panose="02070309020205020404" pitchFamily="49" charset="0"/>
              </a:rPr>
              <a:t>REPOSITORY          TAG                 IMAGE ID            CREATED             SIZE</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test_nginx</a:t>
            </a:r>
            <a:r>
              <a:rPr lang="en-US" sz="1200" dirty="0">
                <a:solidFill>
                  <a:schemeClr val="bg1"/>
                </a:solidFill>
                <a:latin typeface="Arial monospaced for SAP" panose="020B0609020202030204" pitchFamily="49" charset="0"/>
                <a:cs typeface="Courier New" panose="02070309020205020404" pitchFamily="49" charset="0"/>
              </a:rPr>
              <a:t>          latest              ee56ce14b382        3 days ago          108MB</a:t>
            </a:r>
          </a:p>
          <a:p>
            <a:pPr marL="179387" lvl="2" indent="0">
              <a:buNone/>
            </a:pPr>
            <a:r>
              <a:rPr lang="en-US" sz="1200" dirty="0">
                <a:solidFill>
                  <a:schemeClr val="bg1"/>
                </a:solidFill>
                <a:latin typeface="Arial monospaced for SAP" panose="020B0609020202030204" pitchFamily="49" charset="0"/>
                <a:cs typeface="Courier New" panose="02070309020205020404" pitchFamily="49" charset="0"/>
              </a:rPr>
              <a:t>&lt;none&gt;              &lt;none&gt;              2af6607c94b9        13 days ago         108MB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debian</a:t>
            </a:r>
            <a:r>
              <a:rPr lang="en-US" sz="1200" dirty="0">
                <a:solidFill>
                  <a:schemeClr val="bg1"/>
                </a:solidFill>
                <a:latin typeface="Arial monospaced for SAP" panose="020B0609020202030204" pitchFamily="49" charset="0"/>
                <a:cs typeface="Courier New" panose="02070309020205020404" pitchFamily="49" charset="0"/>
              </a:rPr>
              <a:t>              latest              6d83de432e98        4 weeks ago         100MB</a:t>
            </a:r>
          </a:p>
          <a:p>
            <a:pPr marL="179387" lvl="2" indent="0">
              <a:buNone/>
            </a:pPr>
            <a:r>
              <a:rPr lang="en-US" sz="1200" dirty="0" err="1">
                <a:solidFill>
                  <a:schemeClr val="bg1"/>
                </a:solidFill>
                <a:latin typeface="Arial monospaced for SAP" panose="020B0609020202030204" pitchFamily="49" charset="0"/>
                <a:cs typeface="Courier New" panose="02070309020205020404" pitchFamily="49" charset="0"/>
              </a:rPr>
              <a:t>busybox</a:t>
            </a:r>
            <a:r>
              <a:rPr lang="en-US" sz="1200" dirty="0">
                <a:solidFill>
                  <a:schemeClr val="bg1"/>
                </a:solidFill>
                <a:latin typeface="Arial monospaced for SAP" panose="020B0609020202030204" pitchFamily="49" charset="0"/>
                <a:cs typeface="Courier New" panose="02070309020205020404" pitchFamily="49" charset="0"/>
              </a:rPr>
              <a:t>             latest              6ad733544a63        4 weeks ago         1.13MB</a:t>
            </a:r>
          </a:p>
          <a:p>
            <a:pPr marL="179387" lvl="2" indent="0">
              <a:buNone/>
            </a:pPr>
            <a:endParaRPr lang="en-US" sz="1200" dirty="0">
              <a:solidFill>
                <a:schemeClr val="bg1"/>
              </a:solidFill>
              <a:latin typeface="Courier New" panose="02070309020205020404" pitchFamily="49" charset="0"/>
              <a:cs typeface="Courier New" panose="02070309020205020404" pitchFamily="49" charset="0"/>
            </a:endParaRPr>
          </a:p>
          <a:p>
            <a:pPr marL="179387" lvl="2" indent="0">
              <a:buNone/>
            </a:pPr>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770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eco-system</a:t>
            </a:r>
          </a:p>
        </p:txBody>
      </p:sp>
      <p:pic>
        <p:nvPicPr>
          <p:cNvPr id="18" name="Graphic 17">
            <a:extLst>
              <a:ext uri="{FF2B5EF4-FFF2-40B4-BE49-F238E27FC236}">
                <a16:creationId xmlns:a16="http://schemas.microsoft.com/office/drawing/2014/main" id="{B0247922-BBA2-421E-BFF9-EA20F47C8F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1876" y="1230661"/>
            <a:ext cx="9610725" cy="5019675"/>
          </a:xfrm>
          <a:prstGeom prst="rect">
            <a:avLst/>
          </a:prstGeom>
        </p:spPr>
      </p:pic>
      <p:sp>
        <p:nvSpPr>
          <p:cNvPr id="19" name="Rectangle 18">
            <a:extLst>
              <a:ext uri="{FF2B5EF4-FFF2-40B4-BE49-F238E27FC236}">
                <a16:creationId xmlns:a16="http://schemas.microsoft.com/office/drawing/2014/main" id="{C018A4B1-3F2A-49EB-B11C-05CA241FD4A5}"/>
              </a:ext>
            </a:extLst>
          </p:cNvPr>
          <p:cNvSpPr/>
          <p:nvPr/>
        </p:nvSpPr>
        <p:spPr>
          <a:xfrm>
            <a:off x="3064406" y="6330666"/>
            <a:ext cx="6065663" cy="276999"/>
          </a:xfrm>
          <a:prstGeom prst="rect">
            <a:avLst/>
          </a:prstGeom>
        </p:spPr>
        <p:txBody>
          <a:bodyPr wrap="square">
            <a:spAutoFit/>
          </a:bodyPr>
          <a:lstStyle/>
          <a:p>
            <a:pPr algn="ctr"/>
            <a:r>
              <a:rPr lang="en-US" sz="1200" dirty="0">
                <a:hlinkClick r:id="rId5"/>
              </a:rPr>
              <a:t>https://docs.docker.com/engine/docker-overview/</a:t>
            </a:r>
            <a:r>
              <a:rPr lang="en-US" sz="1200" dirty="0"/>
              <a:t> </a:t>
            </a:r>
          </a:p>
        </p:txBody>
      </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4001" y="504000"/>
            <a:ext cx="11186476" cy="369332"/>
          </a:xfrm>
        </p:spPr>
        <p:txBody>
          <a:bodyPr/>
          <a:lstStyle/>
          <a:p>
            <a:r>
              <a:rPr lang="en-US" dirty="0"/>
              <a:t>Docker‘s client/server architecture</a:t>
            </a:r>
          </a:p>
        </p:txBody>
      </p:sp>
      <p:sp>
        <p:nvSpPr>
          <p:cNvPr id="116" name="Text Placeholder 1">
            <a:extLst>
              <a:ext uri="{FF2B5EF4-FFF2-40B4-BE49-F238E27FC236}">
                <a16:creationId xmlns:a16="http://schemas.microsoft.com/office/drawing/2014/main" id="{0F96519A-334E-4195-B228-EC9672438A7A}"/>
              </a:ext>
            </a:extLst>
          </p:cNvPr>
          <p:cNvSpPr>
            <a:spLocks noGrp="1"/>
          </p:cNvSpPr>
          <p:nvPr>
            <p:ph type="body" sz="quarter" idx="10"/>
          </p:nvPr>
        </p:nvSpPr>
        <p:spPr>
          <a:xfrm>
            <a:off x="504001" y="5215961"/>
            <a:ext cx="11186476" cy="449721"/>
          </a:xfrm>
        </p:spPr>
        <p:txBody>
          <a:bodyPr anchor="ctr"/>
          <a:lstStyle/>
          <a:p>
            <a:pPr lvl="1" algn="ctr"/>
            <a:r>
              <a:rPr lang="en-US" dirty="0"/>
              <a:t>Docker client instructs Docker daemon what to do – the real hard work is done by the Docker daemon</a:t>
            </a:r>
          </a:p>
        </p:txBody>
      </p:sp>
      <p:grpSp>
        <p:nvGrpSpPr>
          <p:cNvPr id="17" name="Group 16">
            <a:extLst>
              <a:ext uri="{FF2B5EF4-FFF2-40B4-BE49-F238E27FC236}">
                <a16:creationId xmlns:a16="http://schemas.microsoft.com/office/drawing/2014/main" id="{2F14662A-7E95-458A-AD0B-32B637BBD199}"/>
              </a:ext>
            </a:extLst>
          </p:cNvPr>
          <p:cNvGrpSpPr/>
          <p:nvPr/>
        </p:nvGrpSpPr>
        <p:grpSpPr>
          <a:xfrm>
            <a:off x="2266712" y="1933310"/>
            <a:ext cx="7661750" cy="2347959"/>
            <a:chOff x="3644477" y="1409171"/>
            <a:chExt cx="7661750" cy="2347959"/>
          </a:xfrm>
        </p:grpSpPr>
        <p:grpSp>
          <p:nvGrpSpPr>
            <p:cNvPr id="97" name="Group 96">
              <a:extLst>
                <a:ext uri="{FF2B5EF4-FFF2-40B4-BE49-F238E27FC236}">
                  <a16:creationId xmlns:a16="http://schemas.microsoft.com/office/drawing/2014/main" id="{0065DFA4-7AA2-4026-BA1F-62D1D627F70D}"/>
                </a:ext>
              </a:extLst>
            </p:cNvPr>
            <p:cNvGrpSpPr/>
            <p:nvPr/>
          </p:nvGrpSpPr>
          <p:grpSpPr>
            <a:xfrm>
              <a:off x="3644477" y="1409171"/>
              <a:ext cx="2315911" cy="2108676"/>
              <a:chOff x="1948441" y="2360774"/>
              <a:chExt cx="2315911" cy="2108676"/>
            </a:xfrm>
          </p:grpSpPr>
          <p:sp>
            <p:nvSpPr>
              <p:cNvPr id="98" name="Rectangle 97">
                <a:extLst>
                  <a:ext uri="{FF2B5EF4-FFF2-40B4-BE49-F238E27FC236}">
                    <a16:creationId xmlns:a16="http://schemas.microsoft.com/office/drawing/2014/main" id="{D476047E-B80C-416F-811F-CEACB3AFCB63}"/>
                  </a:ext>
                </a:extLst>
              </p:cNvPr>
              <p:cNvSpPr/>
              <p:nvPr/>
            </p:nvSpPr>
            <p:spPr>
              <a:xfrm>
                <a:off x="1948442" y="2514599"/>
                <a:ext cx="2315910" cy="1954851"/>
              </a:xfrm>
              <a:prstGeom prst="rect">
                <a:avLst/>
              </a:prstGeom>
              <a:solidFill>
                <a:srgbClr val="70AD47">
                  <a:lumMod val="20000"/>
                  <a:lumOff val="80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Flowchart: Alternate Process 98">
                <a:extLst>
                  <a:ext uri="{FF2B5EF4-FFF2-40B4-BE49-F238E27FC236}">
                    <a16:creationId xmlns:a16="http://schemas.microsoft.com/office/drawing/2014/main" id="{EA3EEBA4-5D96-4E8C-8073-4535FABE7ECC}"/>
                  </a:ext>
                </a:extLst>
              </p:cNvPr>
              <p:cNvSpPr/>
              <p:nvPr/>
            </p:nvSpPr>
            <p:spPr>
              <a:xfrm>
                <a:off x="1948441" y="2360774"/>
                <a:ext cx="726393" cy="307649"/>
              </a:xfrm>
              <a:prstGeom prst="flowChartAlternateProcess">
                <a:avLst/>
              </a:prstGeom>
              <a:solidFill>
                <a:sysClr val="window" lastClr="FFFFFF"/>
              </a:solidFill>
              <a:ln w="12700" cap="flat" cmpd="sng" algn="ctr">
                <a:solidFill>
                  <a:srgbClr val="70AD47">
                    <a:lumMod val="75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Client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00" name="Flowchart: Alternate Process 99">
                <a:extLst>
                  <a:ext uri="{FF2B5EF4-FFF2-40B4-BE49-F238E27FC236}">
                    <a16:creationId xmlns:a16="http://schemas.microsoft.com/office/drawing/2014/main" id="{1A9BCDA0-B526-4E59-B2C5-E223B740E743}"/>
                  </a:ext>
                </a:extLst>
              </p:cNvPr>
              <p:cNvSpPr/>
              <p:nvPr/>
            </p:nvSpPr>
            <p:spPr>
              <a:xfrm>
                <a:off x="2083750" y="2822248"/>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run</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1" name="Flowchart: Alternate Process 100">
                <a:extLst>
                  <a:ext uri="{FF2B5EF4-FFF2-40B4-BE49-F238E27FC236}">
                    <a16:creationId xmlns:a16="http://schemas.microsoft.com/office/drawing/2014/main" id="{156A1FA8-EDE0-4CF1-9088-094662C3C4D8}"/>
                  </a:ext>
                </a:extLst>
              </p:cNvPr>
              <p:cNvSpPr/>
              <p:nvPr/>
            </p:nvSpPr>
            <p:spPr>
              <a:xfrm>
                <a:off x="2083750" y="3210012"/>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pull</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2" name="Flowchart: Alternate Process 101">
                <a:extLst>
                  <a:ext uri="{FF2B5EF4-FFF2-40B4-BE49-F238E27FC236}">
                    <a16:creationId xmlns:a16="http://schemas.microsoft.com/office/drawing/2014/main" id="{BB130556-05D8-4EF7-AE54-331060B98E09}"/>
                  </a:ext>
                </a:extLst>
              </p:cNvPr>
              <p:cNvSpPr/>
              <p:nvPr/>
            </p:nvSpPr>
            <p:spPr>
              <a:xfrm>
                <a:off x="2083749" y="3603115"/>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docker</a:t>
                </a: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400" b="1" i="0" u="none" strike="noStrike" kern="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build</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103" name="Flowchart: Alternate Process 102">
                <a:extLst>
                  <a:ext uri="{FF2B5EF4-FFF2-40B4-BE49-F238E27FC236}">
                    <a16:creationId xmlns:a16="http://schemas.microsoft.com/office/drawing/2014/main" id="{2C1DBF3D-BC4E-4D72-9CBF-76F1B2CE0F78}"/>
                  </a:ext>
                </a:extLst>
              </p:cNvPr>
              <p:cNvSpPr/>
              <p:nvPr/>
            </p:nvSpPr>
            <p:spPr>
              <a:xfrm>
                <a:off x="2083749" y="3993546"/>
                <a:ext cx="1847315" cy="307649"/>
              </a:xfrm>
              <a:prstGeom prst="flowChartAlternateProcess">
                <a:avLst/>
              </a:prstGeom>
              <a:solidFill>
                <a:schemeClr val="bg1">
                  <a:lumMod val="95000"/>
                </a:schemeClr>
              </a:solidFill>
              <a:ln w="12700" cap="flat" cmpd="sng" algn="ctr">
                <a:solidFill>
                  <a:schemeClr val="bg2">
                    <a:lumMod val="50000"/>
                  </a:scheme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Docker ...</a:t>
                </a:r>
                <a:endParaRPr kumimoji="0" lang="en-US" sz="1400" b="1" i="0" u="none" strike="noStrike" kern="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grpSp>
        <p:grpSp>
          <p:nvGrpSpPr>
            <p:cNvPr id="16" name="Group 15">
              <a:extLst>
                <a:ext uri="{FF2B5EF4-FFF2-40B4-BE49-F238E27FC236}">
                  <a16:creationId xmlns:a16="http://schemas.microsoft.com/office/drawing/2014/main" id="{8AB17EF5-FB30-4CE4-A73A-89AECA894CB9}"/>
                </a:ext>
              </a:extLst>
            </p:cNvPr>
            <p:cNvGrpSpPr/>
            <p:nvPr/>
          </p:nvGrpSpPr>
          <p:grpSpPr>
            <a:xfrm>
              <a:off x="8074494" y="1409171"/>
              <a:ext cx="3231733" cy="2347959"/>
              <a:chOff x="8074494" y="1409171"/>
              <a:chExt cx="3231733" cy="2347959"/>
            </a:xfrm>
          </p:grpSpPr>
          <p:sp>
            <p:nvSpPr>
              <p:cNvPr id="105" name="Rectangle 104">
                <a:extLst>
                  <a:ext uri="{FF2B5EF4-FFF2-40B4-BE49-F238E27FC236}">
                    <a16:creationId xmlns:a16="http://schemas.microsoft.com/office/drawing/2014/main" id="{2B92D731-24A6-45D9-B21E-6B3F5C7D5AA8}"/>
                  </a:ext>
                </a:extLst>
              </p:cNvPr>
              <p:cNvSpPr/>
              <p:nvPr/>
            </p:nvSpPr>
            <p:spPr>
              <a:xfrm>
                <a:off x="8074494" y="1562996"/>
                <a:ext cx="3231733" cy="21941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lowchart: Alternate Process 105">
                <a:extLst>
                  <a:ext uri="{FF2B5EF4-FFF2-40B4-BE49-F238E27FC236}">
                    <a16:creationId xmlns:a16="http://schemas.microsoft.com/office/drawing/2014/main" id="{12C7D4E4-ECA8-44C3-81BE-5EB09A064402}"/>
                  </a:ext>
                </a:extLst>
              </p:cNvPr>
              <p:cNvSpPr/>
              <p:nvPr/>
            </p:nvSpPr>
            <p:spPr>
              <a:xfrm>
                <a:off x="8074494" y="1409171"/>
                <a:ext cx="1494091" cy="307649"/>
              </a:xfrm>
              <a:prstGeom prst="flowChartAlternateProcess">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DOCKER_HOST</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09" name="Group 108">
                <a:extLst>
                  <a:ext uri="{FF2B5EF4-FFF2-40B4-BE49-F238E27FC236}">
                    <a16:creationId xmlns:a16="http://schemas.microsoft.com/office/drawing/2014/main" id="{3EC877BD-8FA6-49D1-AEBE-28594A9EBA79}"/>
                  </a:ext>
                </a:extLst>
              </p:cNvPr>
              <p:cNvGrpSpPr/>
              <p:nvPr/>
            </p:nvGrpSpPr>
            <p:grpSpPr>
              <a:xfrm>
                <a:off x="9714225" y="2727474"/>
                <a:ext cx="1220294" cy="758850"/>
                <a:chOff x="8029587" y="3590265"/>
                <a:chExt cx="1220294" cy="758850"/>
              </a:xfrm>
            </p:grpSpPr>
            <p:pic>
              <p:nvPicPr>
                <p:cNvPr id="110" name="Picture 109">
                  <a:extLst>
                    <a:ext uri="{FF2B5EF4-FFF2-40B4-BE49-F238E27FC236}">
                      <a16:creationId xmlns:a16="http://schemas.microsoft.com/office/drawing/2014/main" id="{28B38FAF-87BF-4AE8-A421-D54D4CB2EA95}"/>
                    </a:ext>
                  </a:extLst>
                </p:cNvPr>
                <p:cNvPicPr>
                  <a:picLocks noChangeAspect="1"/>
                </p:cNvPicPr>
                <p:nvPr/>
              </p:nvPicPr>
              <p:blipFill>
                <a:blip r:embed="rId3"/>
                <a:stretch>
                  <a:fillRect/>
                </a:stretch>
              </p:blipFill>
              <p:spPr>
                <a:xfrm>
                  <a:off x="8029587" y="3590265"/>
                  <a:ext cx="558126" cy="333347"/>
                </a:xfrm>
                <a:prstGeom prst="rect">
                  <a:avLst/>
                </a:prstGeom>
              </p:spPr>
            </p:pic>
            <p:pic>
              <p:nvPicPr>
                <p:cNvPr id="111" name="Picture 110">
                  <a:extLst>
                    <a:ext uri="{FF2B5EF4-FFF2-40B4-BE49-F238E27FC236}">
                      <a16:creationId xmlns:a16="http://schemas.microsoft.com/office/drawing/2014/main" id="{FC5B6376-BD4A-4638-90A4-745BB83AF521}"/>
                    </a:ext>
                  </a:extLst>
                </p:cNvPr>
                <p:cNvPicPr>
                  <a:picLocks noChangeAspect="1"/>
                </p:cNvPicPr>
                <p:nvPr/>
              </p:nvPicPr>
              <p:blipFill>
                <a:blip r:embed="rId3"/>
                <a:stretch>
                  <a:fillRect/>
                </a:stretch>
              </p:blipFill>
              <p:spPr>
                <a:xfrm>
                  <a:off x="8691755" y="3590265"/>
                  <a:ext cx="558126" cy="333347"/>
                </a:xfrm>
                <a:prstGeom prst="rect">
                  <a:avLst/>
                </a:prstGeom>
              </p:spPr>
            </p:pic>
            <p:pic>
              <p:nvPicPr>
                <p:cNvPr id="112" name="Picture 111">
                  <a:extLst>
                    <a:ext uri="{FF2B5EF4-FFF2-40B4-BE49-F238E27FC236}">
                      <a16:creationId xmlns:a16="http://schemas.microsoft.com/office/drawing/2014/main" id="{090787F5-59A2-4C4F-AB0A-57E48CA5217F}"/>
                    </a:ext>
                  </a:extLst>
                </p:cNvPr>
                <p:cNvPicPr>
                  <a:picLocks noChangeAspect="1"/>
                </p:cNvPicPr>
                <p:nvPr/>
              </p:nvPicPr>
              <p:blipFill>
                <a:blip r:embed="rId3"/>
                <a:stretch>
                  <a:fillRect/>
                </a:stretch>
              </p:blipFill>
              <p:spPr>
                <a:xfrm>
                  <a:off x="8029587" y="4015768"/>
                  <a:ext cx="558126" cy="333347"/>
                </a:xfrm>
                <a:prstGeom prst="rect">
                  <a:avLst/>
                </a:prstGeom>
              </p:spPr>
            </p:pic>
            <p:pic>
              <p:nvPicPr>
                <p:cNvPr id="113" name="Picture 112">
                  <a:extLst>
                    <a:ext uri="{FF2B5EF4-FFF2-40B4-BE49-F238E27FC236}">
                      <a16:creationId xmlns:a16="http://schemas.microsoft.com/office/drawing/2014/main" id="{FB03094F-4989-49E3-99A2-5A91807E96A2}"/>
                    </a:ext>
                  </a:extLst>
                </p:cNvPr>
                <p:cNvPicPr>
                  <a:picLocks noChangeAspect="1"/>
                </p:cNvPicPr>
                <p:nvPr/>
              </p:nvPicPr>
              <p:blipFill>
                <a:blip r:embed="rId3"/>
                <a:stretch>
                  <a:fillRect/>
                </a:stretch>
              </p:blipFill>
              <p:spPr>
                <a:xfrm>
                  <a:off x="8691755" y="4015768"/>
                  <a:ext cx="558126" cy="333347"/>
                </a:xfrm>
                <a:prstGeom prst="rect">
                  <a:avLst/>
                </a:prstGeom>
              </p:spPr>
            </p:pic>
          </p:grpSp>
          <p:grpSp>
            <p:nvGrpSpPr>
              <p:cNvPr id="15" name="Group 14">
                <a:extLst>
                  <a:ext uri="{FF2B5EF4-FFF2-40B4-BE49-F238E27FC236}">
                    <a16:creationId xmlns:a16="http://schemas.microsoft.com/office/drawing/2014/main" id="{15096708-965B-448A-8CF2-C3104443DA58}"/>
                  </a:ext>
                </a:extLst>
              </p:cNvPr>
              <p:cNvGrpSpPr/>
              <p:nvPr/>
            </p:nvGrpSpPr>
            <p:grpSpPr>
              <a:xfrm>
                <a:off x="8243272" y="1870645"/>
                <a:ext cx="2894176" cy="910616"/>
                <a:chOff x="8243272" y="1870645"/>
                <a:chExt cx="2894176" cy="910616"/>
              </a:xfrm>
            </p:grpSpPr>
            <p:sp>
              <p:nvSpPr>
                <p:cNvPr id="107" name="Rectangle 106">
                  <a:extLst>
                    <a:ext uri="{FF2B5EF4-FFF2-40B4-BE49-F238E27FC236}">
                      <a16:creationId xmlns:a16="http://schemas.microsoft.com/office/drawing/2014/main" id="{2C48FDC8-1CC0-4EC5-8B72-48B2E25022F5}"/>
                    </a:ext>
                  </a:extLst>
                </p:cNvPr>
                <p:cNvSpPr/>
                <p:nvPr/>
              </p:nvSpPr>
              <p:spPr>
                <a:xfrm>
                  <a:off x="8243272" y="1870645"/>
                  <a:ext cx="2894176" cy="541589"/>
                </a:xfrm>
                <a:prstGeom prst="rect">
                  <a:avLst/>
                </a:prstGeom>
                <a:solidFill>
                  <a:sysClr val="window" lastClr="FFFFFF"/>
                </a:solidFill>
                <a:ln w="12700" cap="flat" cmpd="sng" algn="ctr">
                  <a:solidFill>
                    <a:schemeClr val="accent5">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600" b="0" i="0" u="none" strike="noStrike" kern="0" cap="none" spc="0" normalizeH="0" baseline="0" noProof="0" dirty="0">
                      <a:ln>
                        <a:noFill/>
                      </a:ln>
                      <a:solidFill>
                        <a:prstClr val="black"/>
                      </a:solidFill>
                      <a:effectLst/>
                      <a:uLnTx/>
                      <a:uFillTx/>
                      <a:latin typeface="Calibri" panose="020F0502020204030204"/>
                      <a:ea typeface="+mn-ea"/>
                      <a:cs typeface="+mn-cs"/>
                    </a:rPr>
                    <a:t>Docker daemon</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6B83FA78-F955-44E1-BE35-438A16E71F64}"/>
                    </a:ext>
                  </a:extLst>
                </p:cNvPr>
                <p:cNvSpPr/>
                <p:nvPr/>
              </p:nvSpPr>
              <p:spPr bwMode="gray">
                <a:xfrm rot="5400000">
                  <a:off x="8740216" y="2503995"/>
                  <a:ext cx="358588" cy="195943"/>
                </a:xfrm>
                <a:prstGeom prst="rightArrow">
                  <a:avLst>
                    <a:gd name="adj1" fmla="val 37799"/>
                    <a:gd name="adj2" fmla="val 50000"/>
                  </a:avLst>
                </a:prstGeom>
                <a:solidFill>
                  <a:schemeClr val="accent5">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nvGrpSpPr>
              <p:cNvPr id="14" name="Group 13">
                <a:extLst>
                  <a:ext uri="{FF2B5EF4-FFF2-40B4-BE49-F238E27FC236}">
                    <a16:creationId xmlns:a16="http://schemas.microsoft.com/office/drawing/2014/main" id="{BADED6B0-B9B0-47D2-98A5-FDFCA2B5F54E}"/>
                  </a:ext>
                </a:extLst>
              </p:cNvPr>
              <p:cNvGrpSpPr/>
              <p:nvPr/>
            </p:nvGrpSpPr>
            <p:grpSpPr>
              <a:xfrm>
                <a:off x="8526134" y="2828445"/>
                <a:ext cx="1139134" cy="569067"/>
                <a:chOff x="8526134" y="2828445"/>
                <a:chExt cx="1139134" cy="569067"/>
              </a:xfrm>
            </p:grpSpPr>
            <p:sp>
              <p:nvSpPr>
                <p:cNvPr id="115" name="Arrow: Right 114">
                  <a:extLst>
                    <a:ext uri="{FF2B5EF4-FFF2-40B4-BE49-F238E27FC236}">
                      <a16:creationId xmlns:a16="http://schemas.microsoft.com/office/drawing/2014/main" id="{D7A89573-6BF2-406D-BEAA-F27BC2463EFD}"/>
                    </a:ext>
                  </a:extLst>
                </p:cNvPr>
                <p:cNvSpPr/>
                <p:nvPr/>
              </p:nvSpPr>
              <p:spPr bwMode="gray">
                <a:xfrm>
                  <a:off x="9303615" y="3002132"/>
                  <a:ext cx="361653" cy="195943"/>
                </a:xfrm>
                <a:prstGeom prst="rightArrow">
                  <a:avLst>
                    <a:gd name="adj1" fmla="val 37799"/>
                    <a:gd name="adj2" fmla="val 50000"/>
                  </a:avLst>
                </a:prstGeom>
                <a:solidFill>
                  <a:schemeClr val="accent3">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7247CA-F487-45F7-80E9-942FF4BF6C21}"/>
                    </a:ext>
                  </a:extLst>
                </p:cNvPr>
                <p:cNvPicPr>
                  <a:picLocks noChangeAspect="1"/>
                </p:cNvPicPr>
                <p:nvPr/>
              </p:nvPicPr>
              <p:blipFill>
                <a:blip r:embed="rId4"/>
                <a:stretch>
                  <a:fillRect/>
                </a:stretch>
              </p:blipFill>
              <p:spPr>
                <a:xfrm>
                  <a:off x="8526134" y="2828445"/>
                  <a:ext cx="816384" cy="569067"/>
                </a:xfrm>
                <a:prstGeom prst="rect">
                  <a:avLst/>
                </a:prstGeom>
              </p:spPr>
            </p:pic>
          </p:grpSp>
        </p:grpSp>
        <p:sp>
          <p:nvSpPr>
            <p:cNvPr id="114" name="Arrow: Pentagon 113">
              <a:extLst>
                <a:ext uri="{FF2B5EF4-FFF2-40B4-BE49-F238E27FC236}">
                  <a16:creationId xmlns:a16="http://schemas.microsoft.com/office/drawing/2014/main" id="{A0AEBAAB-470B-4F25-A868-90BD4EB3E9CF}"/>
                </a:ext>
              </a:extLst>
            </p:cNvPr>
            <p:cNvSpPr/>
            <p:nvPr/>
          </p:nvSpPr>
          <p:spPr>
            <a:xfrm>
              <a:off x="5960388" y="1916579"/>
              <a:ext cx="2282884" cy="449720"/>
            </a:xfrm>
            <a:prstGeom prst="homePlate">
              <a:avLst>
                <a:gd name="adj" fmla="val 73298"/>
              </a:avLst>
            </a:prstGeom>
            <a:solidFill>
              <a:srgbClr val="ED7D31">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sz="1800" b="0" i="0" u="none" strike="noStrike" kern="0" cap="none" spc="0" normalizeH="0" baseline="0" noProof="0" dirty="0" err="1">
                  <a:ln>
                    <a:noFill/>
                  </a:ln>
                  <a:solidFill>
                    <a:prstClr val="white"/>
                  </a:solidFill>
                  <a:effectLst/>
                  <a:uLnTx/>
                  <a:uFillTx/>
                  <a:latin typeface="Arial Black" panose="020B0A04020102020204" pitchFamily="34" charset="0"/>
                  <a:ea typeface="+mn-ea"/>
                  <a:cs typeface="+mn-cs"/>
                </a:rPr>
                <a:t>ReST</a:t>
              </a:r>
              <a:endParaRPr kumimoji="0" lang="en-US" sz="1800" b="0" i="0" u="none" strike="noStrike" kern="0" cap="none" spc="0" normalizeH="0" baseline="0" noProof="0" dirty="0">
                <a:ln>
                  <a:noFill/>
                </a:ln>
                <a:solidFill>
                  <a:prstClr val="white"/>
                </a:solidFill>
                <a:effectLst/>
                <a:uLnTx/>
                <a:uFillTx/>
                <a:latin typeface="Arial Black" panose="020B0A04020102020204" pitchFamily="34" charset="0"/>
                <a:ea typeface="+mn-ea"/>
                <a:cs typeface="+mn-cs"/>
              </a:endParaRPr>
            </a:p>
          </p:txBody>
        </p:sp>
      </p:grpSp>
    </p:spTree>
    <p:extLst>
      <p:ext uri="{BB962C8B-B14F-4D97-AF65-F5344CB8AC3E}">
        <p14:creationId xmlns:p14="http://schemas.microsoft.com/office/powerpoint/2010/main" val="207226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huck Norris  - I can create a container without docker">
            <a:extLst>
              <a:ext uri="{FF2B5EF4-FFF2-40B4-BE49-F238E27FC236}">
                <a16:creationId xmlns:a16="http://schemas.microsoft.com/office/drawing/2014/main" id="{4EA1C1FA-2576-4192-B1E2-17997F70B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056" y="688666"/>
            <a:ext cx="6674365" cy="57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92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11D6EB-B117-4B54-B408-6A08804E7DC2}"/>
              </a:ext>
            </a:extLst>
          </p:cNvPr>
          <p:cNvSpPr>
            <a:spLocks noGrp="1"/>
          </p:cNvSpPr>
          <p:nvPr>
            <p:ph type="title"/>
          </p:nvPr>
        </p:nvSpPr>
        <p:spPr/>
        <p:txBody>
          <a:bodyPr/>
          <a:lstStyle/>
          <a:p>
            <a:r>
              <a:rPr lang="en-US" dirty="0"/>
              <a:t>A look into the docker engine</a:t>
            </a:r>
          </a:p>
        </p:txBody>
      </p:sp>
      <p:sp>
        <p:nvSpPr>
          <p:cNvPr id="4" name="Rectangle: Rounded Corners 3">
            <a:extLst>
              <a:ext uri="{FF2B5EF4-FFF2-40B4-BE49-F238E27FC236}">
                <a16:creationId xmlns:a16="http://schemas.microsoft.com/office/drawing/2014/main" id="{081AAA36-BC08-4696-A7A4-EAFF6279D8F8}"/>
              </a:ext>
            </a:extLst>
          </p:cNvPr>
          <p:cNvSpPr/>
          <p:nvPr/>
        </p:nvSpPr>
        <p:spPr bwMode="gray">
          <a:xfrm>
            <a:off x="2414863" y="1351904"/>
            <a:ext cx="2753248" cy="813917"/>
          </a:xfrm>
          <a:prstGeom prst="round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Rectangle: Rounded Corners 5">
            <a:extLst>
              <a:ext uri="{FF2B5EF4-FFF2-40B4-BE49-F238E27FC236}">
                <a16:creationId xmlns:a16="http://schemas.microsoft.com/office/drawing/2014/main" id="{4B4B64A7-7586-47C7-AE20-37620FE37E73}"/>
              </a:ext>
            </a:extLst>
          </p:cNvPr>
          <p:cNvSpPr/>
          <p:nvPr/>
        </p:nvSpPr>
        <p:spPr bwMode="gray">
          <a:xfrm>
            <a:off x="2414863" y="2508739"/>
            <a:ext cx="2753248" cy="813917"/>
          </a:xfrm>
          <a:prstGeom prst="round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containerd</a:t>
            </a:r>
          </a:p>
        </p:txBody>
      </p:sp>
      <p:pic>
        <p:nvPicPr>
          <p:cNvPr id="10" name="Graphic 9" descr="Typewriter">
            <a:extLst>
              <a:ext uri="{FF2B5EF4-FFF2-40B4-BE49-F238E27FC236}">
                <a16:creationId xmlns:a16="http://schemas.microsoft.com/office/drawing/2014/main" id="{BE07B35B-E132-4D23-86CB-976CBC3229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2186" y="1301662"/>
            <a:ext cx="914400" cy="914400"/>
          </a:xfrm>
          <a:prstGeom prst="rect">
            <a:avLst/>
          </a:prstGeom>
        </p:spPr>
      </p:pic>
      <p:sp>
        <p:nvSpPr>
          <p:cNvPr id="8" name="Rectangle: Rounded Corners 7">
            <a:extLst>
              <a:ext uri="{FF2B5EF4-FFF2-40B4-BE49-F238E27FC236}">
                <a16:creationId xmlns:a16="http://schemas.microsoft.com/office/drawing/2014/main" id="{A229B4D0-5002-4453-AA2A-43C0E68904AA}"/>
              </a:ext>
            </a:extLst>
          </p:cNvPr>
          <p:cNvSpPr/>
          <p:nvPr/>
        </p:nvSpPr>
        <p:spPr bwMode="gray">
          <a:xfrm>
            <a:off x="545869"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E5BDF676-B09C-45FD-BC01-C685E50685DF}"/>
              </a:ext>
            </a:extLst>
          </p:cNvPr>
          <p:cNvSpPr/>
          <p:nvPr/>
        </p:nvSpPr>
        <p:spPr bwMode="gray">
          <a:xfrm>
            <a:off x="545869"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6" name="Rectangle: Rounded Corners 15">
            <a:extLst>
              <a:ext uri="{FF2B5EF4-FFF2-40B4-BE49-F238E27FC236}">
                <a16:creationId xmlns:a16="http://schemas.microsoft.com/office/drawing/2014/main" id="{BB011E5D-064B-40C2-BB1F-7BBF8C345CCC}"/>
              </a:ext>
            </a:extLst>
          </p:cNvPr>
          <p:cNvSpPr/>
          <p:nvPr/>
        </p:nvSpPr>
        <p:spPr bwMode="gray">
          <a:xfrm>
            <a:off x="2808422"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Rounded Corners 16">
            <a:extLst>
              <a:ext uri="{FF2B5EF4-FFF2-40B4-BE49-F238E27FC236}">
                <a16:creationId xmlns:a16="http://schemas.microsoft.com/office/drawing/2014/main" id="{04D605F0-A0BE-4A4B-AB1F-B52F7BD470FB}"/>
              </a:ext>
            </a:extLst>
          </p:cNvPr>
          <p:cNvSpPr/>
          <p:nvPr/>
        </p:nvSpPr>
        <p:spPr bwMode="gray">
          <a:xfrm>
            <a:off x="2808422"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sp>
        <p:nvSpPr>
          <p:cNvPr id="18" name="Rectangle: Rounded Corners 17">
            <a:extLst>
              <a:ext uri="{FF2B5EF4-FFF2-40B4-BE49-F238E27FC236}">
                <a16:creationId xmlns:a16="http://schemas.microsoft.com/office/drawing/2014/main" id="{F8C51FB3-C049-45BB-94CC-23330008AEA3}"/>
              </a:ext>
            </a:extLst>
          </p:cNvPr>
          <p:cNvSpPr/>
          <p:nvPr/>
        </p:nvSpPr>
        <p:spPr bwMode="gray">
          <a:xfrm>
            <a:off x="5070975" y="4588748"/>
            <a:ext cx="1969478" cy="415332"/>
          </a:xfrm>
          <a:prstGeom prst="round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0F51D164-0018-45E2-B68D-511CB155680D}"/>
              </a:ext>
            </a:extLst>
          </p:cNvPr>
          <p:cNvSpPr/>
          <p:nvPr/>
        </p:nvSpPr>
        <p:spPr bwMode="gray">
          <a:xfrm>
            <a:off x="5070975" y="4097652"/>
            <a:ext cx="1969478" cy="415332"/>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containerd</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-shim</a:t>
            </a:r>
          </a:p>
        </p:txBody>
      </p:sp>
      <p:pic>
        <p:nvPicPr>
          <p:cNvPr id="20" name="Picture 19">
            <a:extLst>
              <a:ext uri="{FF2B5EF4-FFF2-40B4-BE49-F238E27FC236}">
                <a16:creationId xmlns:a16="http://schemas.microsoft.com/office/drawing/2014/main" id="{C2EB80D9-39E5-4F24-B2FD-FC28E4A7A7C9}"/>
              </a:ext>
            </a:extLst>
          </p:cNvPr>
          <p:cNvPicPr>
            <a:picLocks noChangeAspect="1"/>
          </p:cNvPicPr>
          <p:nvPr/>
        </p:nvPicPr>
        <p:blipFill>
          <a:blip r:embed="rId5"/>
          <a:stretch>
            <a:fillRect/>
          </a:stretch>
        </p:blipFill>
        <p:spPr>
          <a:xfrm>
            <a:off x="737274" y="5386625"/>
            <a:ext cx="1586667" cy="947654"/>
          </a:xfrm>
          <a:prstGeom prst="rect">
            <a:avLst/>
          </a:prstGeom>
        </p:spPr>
      </p:pic>
      <p:pic>
        <p:nvPicPr>
          <p:cNvPr id="22" name="Picture 21">
            <a:extLst>
              <a:ext uri="{FF2B5EF4-FFF2-40B4-BE49-F238E27FC236}">
                <a16:creationId xmlns:a16="http://schemas.microsoft.com/office/drawing/2014/main" id="{378CEB34-A694-4201-ADDC-1E8066F339E3}"/>
              </a:ext>
            </a:extLst>
          </p:cNvPr>
          <p:cNvPicPr>
            <a:picLocks noChangeAspect="1"/>
          </p:cNvPicPr>
          <p:nvPr/>
        </p:nvPicPr>
        <p:blipFill>
          <a:blip r:embed="rId5"/>
          <a:stretch>
            <a:fillRect/>
          </a:stretch>
        </p:blipFill>
        <p:spPr>
          <a:xfrm>
            <a:off x="2999827" y="5386625"/>
            <a:ext cx="1586667" cy="947654"/>
          </a:xfrm>
          <a:prstGeom prst="rect">
            <a:avLst/>
          </a:prstGeom>
        </p:spPr>
      </p:pic>
      <p:pic>
        <p:nvPicPr>
          <p:cNvPr id="23" name="Picture 22">
            <a:extLst>
              <a:ext uri="{FF2B5EF4-FFF2-40B4-BE49-F238E27FC236}">
                <a16:creationId xmlns:a16="http://schemas.microsoft.com/office/drawing/2014/main" id="{A62D5E3D-51EA-46CB-93AB-6DBE290403B6}"/>
              </a:ext>
            </a:extLst>
          </p:cNvPr>
          <p:cNvPicPr>
            <a:picLocks noChangeAspect="1"/>
          </p:cNvPicPr>
          <p:nvPr/>
        </p:nvPicPr>
        <p:blipFill>
          <a:blip r:embed="rId5"/>
          <a:stretch>
            <a:fillRect/>
          </a:stretch>
        </p:blipFill>
        <p:spPr>
          <a:xfrm>
            <a:off x="5262380" y="5386625"/>
            <a:ext cx="1586667" cy="947654"/>
          </a:xfrm>
          <a:prstGeom prst="rect">
            <a:avLst/>
          </a:prstGeom>
        </p:spPr>
      </p:pic>
      <p:cxnSp>
        <p:nvCxnSpPr>
          <p:cNvPr id="25" name="Straight Arrow Connector 24">
            <a:extLst>
              <a:ext uri="{FF2B5EF4-FFF2-40B4-BE49-F238E27FC236}">
                <a16:creationId xmlns:a16="http://schemas.microsoft.com/office/drawing/2014/main" id="{FD034A71-C62B-4808-98DF-88B004C23164}"/>
              </a:ext>
            </a:extLst>
          </p:cNvPr>
          <p:cNvCxnSpPr>
            <a:cxnSpLocks/>
            <a:stCxn id="10" idx="3"/>
            <a:endCxn id="4" idx="1"/>
          </p:cNvCxnSpPr>
          <p:nvPr/>
        </p:nvCxnSpPr>
        <p:spPr>
          <a:xfrm>
            <a:off x="1406586" y="1758862"/>
            <a:ext cx="1008277" cy="1"/>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2D68247-A75A-4548-B5F8-1D657A48B771}"/>
              </a:ext>
            </a:extLst>
          </p:cNvPr>
          <p:cNvCxnSpPr>
            <a:stCxn id="4" idx="2"/>
            <a:endCxn id="6" idx="0"/>
          </p:cNvCxnSpPr>
          <p:nvPr/>
        </p:nvCxnSpPr>
        <p:spPr>
          <a:xfrm>
            <a:off x="3791487" y="2165821"/>
            <a:ext cx="0" cy="342918"/>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5EEB6855-20F6-4D66-B565-F98EE00B18B1}"/>
              </a:ext>
            </a:extLst>
          </p:cNvPr>
          <p:cNvCxnSpPr>
            <a:stCxn id="6" idx="2"/>
            <a:endCxn id="15" idx="0"/>
          </p:cNvCxnSpPr>
          <p:nvPr/>
        </p:nvCxnSpPr>
        <p:spPr>
          <a:xfrm rot="5400000">
            <a:off x="2273550" y="2579715"/>
            <a:ext cx="774996" cy="2260879"/>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9" name="Connector: Elbow 2048">
            <a:extLst>
              <a:ext uri="{FF2B5EF4-FFF2-40B4-BE49-F238E27FC236}">
                <a16:creationId xmlns:a16="http://schemas.microsoft.com/office/drawing/2014/main" id="{4C9CFF38-CC33-47C1-A676-C8616F16EAD4}"/>
              </a:ext>
            </a:extLst>
          </p:cNvPr>
          <p:cNvCxnSpPr>
            <a:stCxn id="6" idx="2"/>
            <a:endCxn id="19" idx="0"/>
          </p:cNvCxnSpPr>
          <p:nvPr/>
        </p:nvCxnSpPr>
        <p:spPr>
          <a:xfrm rot="16200000" flipH="1">
            <a:off x="4536102" y="2578040"/>
            <a:ext cx="774996" cy="2264227"/>
          </a:xfrm>
          <a:prstGeom prst="bentConnector3">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62C187FE-5B5B-4A26-97EE-E02D366C5D79}"/>
              </a:ext>
            </a:extLst>
          </p:cNvPr>
          <p:cNvCxnSpPr>
            <a:stCxn id="6" idx="2"/>
            <a:endCxn id="17" idx="0"/>
          </p:cNvCxnSpPr>
          <p:nvPr/>
        </p:nvCxnSpPr>
        <p:spPr>
          <a:xfrm>
            <a:off x="3791487" y="3322656"/>
            <a:ext cx="1674" cy="774996"/>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2182E10B-C024-479F-AA63-2A87AB24E721}"/>
              </a:ext>
            </a:extLst>
          </p:cNvPr>
          <p:cNvCxnSpPr>
            <a:cxnSpLocks/>
            <a:stCxn id="8" idx="2"/>
            <a:endCxn id="20" idx="0"/>
          </p:cNvCxnSpPr>
          <p:nvPr/>
        </p:nvCxnSpPr>
        <p:spPr>
          <a:xfrm>
            <a:off x="1530608"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11135BE4-28CC-4FF5-8195-AA00C63709A1}"/>
              </a:ext>
            </a:extLst>
          </p:cNvPr>
          <p:cNvCxnSpPr>
            <a:cxnSpLocks/>
            <a:stCxn id="16" idx="2"/>
            <a:endCxn id="22" idx="0"/>
          </p:cNvCxnSpPr>
          <p:nvPr/>
        </p:nvCxnSpPr>
        <p:spPr>
          <a:xfrm>
            <a:off x="3793161"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BDCC3E1B-023D-41D5-96B7-AE2782CBDC95}"/>
              </a:ext>
            </a:extLst>
          </p:cNvPr>
          <p:cNvCxnSpPr>
            <a:cxnSpLocks/>
            <a:stCxn id="18" idx="2"/>
            <a:endCxn id="23" idx="0"/>
          </p:cNvCxnSpPr>
          <p:nvPr/>
        </p:nvCxnSpPr>
        <p:spPr>
          <a:xfrm>
            <a:off x="6055714" y="5004080"/>
            <a:ext cx="0" cy="382545"/>
          </a:xfrm>
          <a:prstGeom prst="straightConnector1">
            <a:avLst/>
          </a:prstGeom>
          <a:ln w="5715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9" name="Speech Bubble: Rectangle 48">
            <a:extLst>
              <a:ext uri="{FF2B5EF4-FFF2-40B4-BE49-F238E27FC236}">
                <a16:creationId xmlns:a16="http://schemas.microsoft.com/office/drawing/2014/main" id="{C1B6FCC7-62DE-4C3E-84BC-733715AF4570}"/>
              </a:ext>
            </a:extLst>
          </p:cNvPr>
          <p:cNvSpPr/>
          <p:nvPr/>
        </p:nvSpPr>
        <p:spPr bwMode="gray">
          <a:xfrm>
            <a:off x="6348448" y="995230"/>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Docker daemon is the central entry point for all API requests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Speech Bubble: Rectangle 49">
            <a:extLst>
              <a:ext uri="{FF2B5EF4-FFF2-40B4-BE49-F238E27FC236}">
                <a16:creationId xmlns:a16="http://schemas.microsoft.com/office/drawing/2014/main" id="{A6C68991-E00A-4A3D-B278-E6B1F9ED544D}"/>
              </a:ext>
            </a:extLst>
          </p:cNvPr>
          <p:cNvSpPr/>
          <p:nvPr/>
        </p:nvSpPr>
        <p:spPr bwMode="gray">
          <a:xfrm>
            <a:off x="6348448" y="2216062"/>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Container runtime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to handle container lifecycle based on OCI specs</a:t>
            </a:r>
          </a:p>
        </p:txBody>
      </p:sp>
      <p:sp>
        <p:nvSpPr>
          <p:cNvPr id="51" name="Speech Bubble: Rectangle 50">
            <a:extLst>
              <a:ext uri="{FF2B5EF4-FFF2-40B4-BE49-F238E27FC236}">
                <a16:creationId xmlns:a16="http://schemas.microsoft.com/office/drawing/2014/main" id="{9815E1AD-DF89-45E0-8288-DD498EFC09F8}"/>
              </a:ext>
            </a:extLst>
          </p:cNvPr>
          <p:cNvSpPr/>
          <p:nvPr/>
        </p:nvSpPr>
        <p:spPr bwMode="gray">
          <a:xfrm>
            <a:off x="7432337" y="3322655"/>
            <a:ext cx="4101737" cy="641734"/>
          </a:xfrm>
          <a:prstGeom prst="wedgeRectCallout">
            <a:avLst>
              <a:gd name="adj1" fmla="val -72482"/>
              <a:gd name="adj2" fmla="val 539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him process which takes over parent ownership of a running container</a:t>
            </a:r>
          </a:p>
        </p:txBody>
      </p:sp>
      <p:sp>
        <p:nvSpPr>
          <p:cNvPr id="52" name="Speech Bubble: Rectangle 51">
            <a:extLst>
              <a:ext uri="{FF2B5EF4-FFF2-40B4-BE49-F238E27FC236}">
                <a16:creationId xmlns:a16="http://schemas.microsoft.com/office/drawing/2014/main" id="{6A1CD147-567D-472B-A796-F42D6053B620}"/>
              </a:ext>
            </a:extLst>
          </p:cNvPr>
          <p:cNvSpPr/>
          <p:nvPr/>
        </p:nvSpPr>
        <p:spPr bwMode="gray">
          <a:xfrm>
            <a:off x="8256818" y="5650080"/>
            <a:ext cx="3130571" cy="837361"/>
          </a:xfrm>
          <a:prstGeom prst="wedgeRectCallout">
            <a:avLst>
              <a:gd name="adj1" fmla="val -47446"/>
              <a:gd name="adj2" fmla="val -794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runc</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actually starts the container</a:t>
            </a:r>
          </a:p>
        </p:txBody>
      </p:sp>
      <p:pic>
        <p:nvPicPr>
          <p:cNvPr id="27" name="Picture 26">
            <a:extLst>
              <a:ext uri="{FF2B5EF4-FFF2-40B4-BE49-F238E27FC236}">
                <a16:creationId xmlns:a16="http://schemas.microsoft.com/office/drawing/2014/main" id="{0BFE9AD0-00E6-4C1C-B5BC-BEF04A8041EA}"/>
              </a:ext>
            </a:extLst>
          </p:cNvPr>
          <p:cNvPicPr>
            <a:picLocks noChangeAspect="1"/>
          </p:cNvPicPr>
          <p:nvPr/>
        </p:nvPicPr>
        <p:blipFill>
          <a:blip r:embed="rId6"/>
          <a:stretch>
            <a:fillRect/>
          </a:stretch>
        </p:blipFill>
        <p:spPr>
          <a:xfrm>
            <a:off x="7432337" y="4261819"/>
            <a:ext cx="1613647" cy="1124806"/>
          </a:xfrm>
          <a:prstGeom prst="rect">
            <a:avLst/>
          </a:prstGeom>
        </p:spPr>
      </p:pic>
    </p:spTree>
    <p:extLst>
      <p:ext uri="{BB962C8B-B14F-4D97-AF65-F5344CB8AC3E}">
        <p14:creationId xmlns:p14="http://schemas.microsoft.com/office/powerpoint/2010/main" val="31369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a:xfrm>
            <a:off x="288001" y="2977114"/>
            <a:ext cx="6373430" cy="584792"/>
          </a:xfrm>
        </p:spPr>
        <p:txBody>
          <a:bodyPr/>
          <a:lstStyle/>
          <a:p>
            <a:r>
              <a:rPr lang="en-US" dirty="0"/>
              <a:t>Working with </a:t>
            </a:r>
            <a:r>
              <a:rPr lang="en-US" dirty="0">
                <a:solidFill>
                  <a:schemeClr val="accent1"/>
                </a:solidFill>
              </a:rPr>
              <a:t>Containers</a:t>
            </a:r>
          </a:p>
        </p:txBody>
      </p:sp>
      <p:pic>
        <p:nvPicPr>
          <p:cNvPr id="6" name="Picture Placeholder 5"/>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3932</Words>
  <Application>Microsoft Office PowerPoint</Application>
  <PresentationFormat>Custom</PresentationFormat>
  <Paragraphs>397</Paragraphs>
  <Slides>28</Slides>
  <Notes>23</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Black</vt:lpstr>
      <vt:lpstr>Arial monospaced for SAP</vt:lpstr>
      <vt:lpstr>Arial Unicode MS</vt:lpstr>
      <vt:lpstr>Calibri</vt:lpstr>
      <vt:lpstr>Courier New</vt:lpstr>
      <vt:lpstr>Symbol</vt:lpstr>
      <vt:lpstr>Wingdings</vt:lpstr>
      <vt:lpstr>Wingdings</vt:lpstr>
      <vt:lpstr>SAP_2017_16x9_white</vt:lpstr>
      <vt:lpstr>PowerPoint Presentation</vt:lpstr>
      <vt:lpstr>Linux Features</vt:lpstr>
      <vt:lpstr>Let’s start our first container… the easy way!</vt:lpstr>
      <vt:lpstr>Images</vt:lpstr>
      <vt:lpstr>Docker eco-system</vt:lpstr>
      <vt:lpstr>Docker‘s client/server architecture</vt:lpstr>
      <vt:lpstr>PowerPoint Presentation</vt:lpstr>
      <vt:lpstr>A look into the docker engine</vt:lpstr>
      <vt:lpstr>PowerPoint Presentation</vt:lpstr>
      <vt:lpstr>Lifecycle of a container</vt:lpstr>
      <vt:lpstr>Demo</vt:lpstr>
      <vt:lpstr>Detached, interactive, tty, tt-what?</vt:lpstr>
      <vt:lpstr>Demo</vt:lpstr>
      <vt:lpstr>Information about containers</vt:lpstr>
      <vt:lpstr>Executing commands in a container</vt:lpstr>
      <vt:lpstr>Getting logs from a container</vt:lpstr>
      <vt:lpstr>Stopping a container</vt:lpstr>
      <vt:lpstr>Removing a container</vt:lpstr>
      <vt:lpstr>Exercise #2 – Container Lifecycle</vt:lpstr>
      <vt:lpstr>PowerPoint Presentation</vt:lpstr>
      <vt:lpstr>Docker networking</vt:lpstr>
      <vt:lpstr>Port forwarding</vt:lpstr>
      <vt:lpstr>Demo</vt:lpstr>
      <vt:lpstr>Volumes</vt:lpstr>
      <vt:lpstr>Demo</vt:lpstr>
      <vt:lpstr>Exercise #3 – Ports and Volumes</vt:lpstr>
      <vt:lpstr>PowerPoint Presentation</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567</cp:revision>
  <dcterms:created xsi:type="dcterms:W3CDTF">2015-10-14T11:21:43Z</dcterms:created>
  <dcterms:modified xsi:type="dcterms:W3CDTF">2018-09-27T15:20:48Z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