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9"/>
  </p:notesMasterIdLst>
  <p:handoutMasterIdLst>
    <p:handoutMasterId r:id="rId20"/>
  </p:handoutMasterIdLst>
  <p:sldIdLst>
    <p:sldId id="433" r:id="rId2"/>
    <p:sldId id="442" r:id="rId3"/>
    <p:sldId id="443" r:id="rId4"/>
    <p:sldId id="444" r:id="rId5"/>
    <p:sldId id="455" r:id="rId6"/>
    <p:sldId id="451" r:id="rId7"/>
    <p:sldId id="452" r:id="rId8"/>
    <p:sldId id="453" r:id="rId9"/>
    <p:sldId id="454" r:id="rId10"/>
    <p:sldId id="446" r:id="rId11"/>
    <p:sldId id="458" r:id="rId12"/>
    <p:sldId id="445" r:id="rId13"/>
    <p:sldId id="450" r:id="rId14"/>
    <p:sldId id="457" r:id="rId15"/>
    <p:sldId id="456" r:id="rId16"/>
    <p:sldId id="449" r:id="rId17"/>
    <p:sldId id="265" r:id="rId1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4538" autoAdjust="0"/>
  </p:normalViewPr>
  <p:slideViewPr>
    <p:cSldViewPr snapToGrid="0" showGuides="1">
      <p:cViewPr varScale="1">
        <p:scale>
          <a:sx n="85" d="100"/>
          <a:sy n="85" d="100"/>
        </p:scale>
        <p:origin x="1974"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kubectl</a:t>
            </a:r>
            <a:r>
              <a:rPr lang="en-US" baseline="0" dirty="0"/>
              <a:t> drain &lt;node&gt; --ignore-</a:t>
            </a:r>
            <a:r>
              <a:rPr lang="en-US" baseline="0" dirty="0" err="1"/>
              <a:t>daemonset</a:t>
            </a:r>
            <a:r>
              <a:rPr lang="en-US" baseline="0" dirty="0"/>
              <a:t>=true</a:t>
            </a:r>
          </a:p>
          <a:p>
            <a:endParaRPr lang="en-US" baseline="0" dirty="0"/>
          </a:p>
          <a:p>
            <a:r>
              <a:rPr lang="en-US" baseline="0" dirty="0"/>
              <a:t>To evict pods from a node, e.g. for maintenance, you can “drain” it. To mark it, so no new pods are scheduled to it, “cordon” the node. </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4167137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to influence where pods are scheduled:</a:t>
            </a:r>
          </a:p>
          <a:p>
            <a:pPr marL="285750" indent="-285750">
              <a:buFontTx/>
              <a:buChar char="-"/>
            </a:pPr>
            <a:r>
              <a:rPr lang="en-US" dirty="0"/>
              <a:t>Taints &amp; tolerations: a node is tainted and only pods explicitly tolerating the taint will be scheduled</a:t>
            </a:r>
          </a:p>
          <a:p>
            <a:pPr marL="285750" indent="-285750">
              <a:buFontTx/>
              <a:buChar char="-"/>
            </a:pPr>
            <a:r>
              <a:rPr lang="en-US" dirty="0"/>
              <a:t>Node selector: specify a node “type” by label to assign a pod to certain node pool</a:t>
            </a:r>
          </a:p>
          <a:p>
            <a:pPr marL="285750" indent="-285750">
              <a:buFontTx/>
              <a:buChar char="-"/>
            </a:pPr>
            <a:r>
              <a:rPr lang="en-US" dirty="0"/>
              <a:t>Pod affinity: explicitly schedule a pod on a node where certain pod is already running</a:t>
            </a:r>
          </a:p>
          <a:p>
            <a:pPr marL="285750" indent="-285750">
              <a:buFontTx/>
              <a:buChar char="-"/>
            </a:pPr>
            <a:r>
              <a:rPr lang="en-US" dirty="0"/>
              <a:t>Pod anti-affinity: don’t schedule on a node, where a certain pod is already running</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195966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3466716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Works only with localhost – hence, run</a:t>
            </a:r>
            <a:r>
              <a:rPr lang="en-US" baseline="0" dirty="0"/>
              <a:t> commands on a machine, where you have a UI /can access a browser:</a:t>
            </a:r>
          </a:p>
          <a:p>
            <a:r>
              <a:rPr lang="en-US" baseline="0" dirty="0"/>
              <a:t>- </a:t>
            </a:r>
            <a:r>
              <a:rPr lang="en-US" baseline="0" dirty="0" err="1"/>
              <a:t>kubectl</a:t>
            </a:r>
            <a:r>
              <a:rPr lang="en-US" baseline="0" dirty="0"/>
              <a:t> proxy</a:t>
            </a:r>
          </a:p>
          <a:p>
            <a:r>
              <a:rPr lang="en-US" dirty="0"/>
              <a:t>- Open browser</a:t>
            </a:r>
            <a:r>
              <a:rPr lang="en-US" baseline="0" dirty="0"/>
              <a:t> on localhost:8001 (port may vary) and show the API</a:t>
            </a:r>
          </a:p>
          <a:p>
            <a:r>
              <a:rPr lang="en-US" baseline="0" dirty="0"/>
              <a:t>- Open browser on localhost:8001:ui, logon with token from </a:t>
            </a:r>
            <a:r>
              <a:rPr lang="en-US" baseline="0" dirty="0" err="1"/>
              <a:t>kubeconfig</a:t>
            </a:r>
            <a:endParaRPr lang="en-US" baseline="0" dirty="0"/>
          </a:p>
          <a:p>
            <a:r>
              <a:rPr lang="en-US" baseline="0" dirty="0"/>
              <a:t>Demo the dashboard</a:t>
            </a:r>
          </a:p>
          <a:p>
            <a:r>
              <a:rPr lang="en-US" baseline="0" dirty="0"/>
              <a:t>- Show status info &amp; utilization of nodes</a:t>
            </a:r>
          </a:p>
          <a:p>
            <a:r>
              <a:rPr lang="en-US" dirty="0"/>
              <a:t>- Show deployments</a:t>
            </a:r>
            <a:r>
              <a:rPr lang="en-US" baseline="0" dirty="0"/>
              <a:t> </a:t>
            </a:r>
            <a:r>
              <a:rPr lang="en-US" dirty="0"/>
              <a:t>&amp; services and how to create a new</a:t>
            </a:r>
            <a:r>
              <a:rPr lang="en-US" baseline="0" dirty="0"/>
              <a:t> deployment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157809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Currently there are two types of users in </a:t>
            </a:r>
            <a:r>
              <a:rPr lang="en-US" dirty="0" err="1"/>
              <a:t>kubernetes</a:t>
            </a:r>
            <a:r>
              <a:rPr lang="en-US" dirty="0"/>
              <a:t> – technical and administrators. Administrators are considered to be human (end-)users and by default they have access to everything in the cluster. </a:t>
            </a:r>
          </a:p>
          <a:p>
            <a:endParaRPr lang="en-US" dirty="0"/>
          </a:p>
          <a:p>
            <a:r>
              <a:rPr lang="en-US" dirty="0"/>
              <a:t>The 2</a:t>
            </a:r>
            <a:r>
              <a:rPr lang="en-US" baseline="30000" dirty="0"/>
              <a:t>nd</a:t>
            </a:r>
            <a:r>
              <a:rPr lang="en-US" dirty="0"/>
              <a:t> type of user is a technical user, called “service account”. A service account is bound to a namespace and in every namespace there is “default” service account. Of course it is possible to create further service accounts. </a:t>
            </a:r>
          </a:p>
          <a:p>
            <a:r>
              <a:rPr lang="en-US" dirty="0"/>
              <a:t>Usually a service account holds an access token allowing to communicate with the cluster’s API server. The token itself is a </a:t>
            </a:r>
            <a:r>
              <a:rPr lang="en-US" dirty="0" err="1"/>
              <a:t>kubernetes</a:t>
            </a:r>
            <a:r>
              <a:rPr lang="en-US" dirty="0"/>
              <a:t> secret. Additionally you can assign an image pull secret to the service account (see slide 5 </a:t>
            </a:r>
            <a:r>
              <a:rPr lang="en-US" dirty="0" err="1"/>
              <a:t>ff</a:t>
            </a:r>
            <a:r>
              <a:rPr lang="en-US" dirty="0"/>
              <a:t> for further info).</a:t>
            </a:r>
          </a:p>
          <a:p>
            <a:endParaRPr lang="en-US" dirty="0"/>
          </a:p>
          <a:p>
            <a:r>
              <a:rPr lang="en-US" dirty="0"/>
              <a:t>When scheduling resources like a pod, they always run in the “name” of the service account. This means, the service account’s secrets will be mounted into the pod. Hence a pod is also able to access the API server with the identity of the service account and its valid credentials.</a:t>
            </a:r>
          </a:p>
          <a:p>
            <a:r>
              <a:rPr lang="en-US" dirty="0"/>
              <a:t>If not specified differently, the default service account will be used. </a:t>
            </a:r>
          </a:p>
          <a:p>
            <a:endParaRPr lang="en-US" dirty="0"/>
          </a:p>
          <a:p>
            <a:r>
              <a:rPr lang="en-US" dirty="0"/>
              <a:t>Since a pod can access the API, think about possible consequences. Could it modify the system? To avoid potential security issues, it is recommended to limit the access scope of the service account using RBAC </a:t>
            </a:r>
            <a:r>
              <a:rPr lang="en-US" dirty="0">
                <a:sym typeface="Wingdings" panose="05000000000000000000" pitchFamily="2" charset="2"/>
              </a:rPr>
              <a:t> see next slide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limit the access scope of a service account, you can use existing roles or create your own. These roles are bound to the respective service account.</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daemon runs on</a:t>
            </a:r>
            <a:r>
              <a:rPr lang="en-US" baseline="0" dirty="0"/>
              <a:t> each node and has an individual, local image store. So each time a pod is scheduled on a node, the daemon checks, if the image is already present.</a:t>
            </a:r>
          </a:p>
          <a:p>
            <a:r>
              <a:rPr lang="en-US" baseline="0" dirty="0"/>
              <a:t>If not the image has to be pulled (= downloaded).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81705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Private registries</a:t>
            </a:r>
            <a:r>
              <a:rPr lang="en-US" baseline="0" dirty="0"/>
              <a:t> are usually protect by user &amp; password</a:t>
            </a:r>
          </a:p>
          <a:p>
            <a:r>
              <a:rPr lang="en-US" baseline="0" dirty="0" err="1"/>
              <a:t>Adocker</a:t>
            </a:r>
            <a:r>
              <a:rPr lang="en-US" baseline="0" dirty="0"/>
              <a:t> daemon cannot pull images from a protected registry anonymously</a:t>
            </a:r>
          </a:p>
          <a:p>
            <a:r>
              <a:rPr lang="en-US" baseline="0" dirty="0"/>
              <a:t>=&gt; So there is authentication required, similar to a local docker installation, where you run a docker login &lt;registry&gt;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1215616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Pull</a:t>
            </a:r>
            <a:r>
              <a:rPr lang="en-US" baseline="0" dirty="0"/>
              <a:t> Secrets contain the same info as .</a:t>
            </a:r>
            <a:r>
              <a:rPr lang="en-US" baseline="0" dirty="0" err="1"/>
              <a:t>docker</a:t>
            </a:r>
            <a:r>
              <a:rPr lang="en-US" baseline="0" dirty="0"/>
              <a:t>/</a:t>
            </a:r>
            <a:r>
              <a:rPr lang="en-US" baseline="0" dirty="0" err="1"/>
              <a:t>config.json</a:t>
            </a:r>
            <a:r>
              <a:rPr lang="en-US" baseline="0" dirty="0"/>
              <a:t> &amp; works similar to ‘</a:t>
            </a:r>
            <a:r>
              <a:rPr lang="en-US" baseline="0" dirty="0" err="1"/>
              <a:t>docker</a:t>
            </a:r>
            <a:r>
              <a:rPr lang="en-US" baseline="0" dirty="0"/>
              <a:t> login …’</a:t>
            </a:r>
          </a:p>
          <a:p>
            <a:r>
              <a:rPr lang="en-US" baseline="0" dirty="0" err="1"/>
              <a:t>ImagePullSecrets</a:t>
            </a:r>
            <a:r>
              <a:rPr lang="en-US" baseline="0" dirty="0"/>
              <a:t> can be specified as part of the </a:t>
            </a:r>
            <a:r>
              <a:rPr lang="en-US" baseline="0" dirty="0" err="1"/>
              <a:t>PodSpec</a:t>
            </a:r>
            <a:r>
              <a:rPr lang="en-US" baseline="0" dirty="0"/>
              <a:t>: https://kubernetes.io/docs/reference/generated/kubernetes-api/v1.9/#podspec-v1-core</a:t>
            </a:r>
          </a:p>
          <a:p>
            <a:r>
              <a:rPr lang="en-US" baseline="0" dirty="0"/>
              <a:t>Without such a secret, the pod will end in an error state because the image cannot be downloaded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009320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Editing every single pod specification is cumbersome and might introduce dependencies you want to avoid. </a:t>
            </a:r>
          </a:p>
          <a:p>
            <a:r>
              <a:rPr lang="en-US" dirty="0"/>
              <a:t>The easier way is to assign</a:t>
            </a:r>
            <a:r>
              <a:rPr lang="en-US" baseline="0" dirty="0"/>
              <a:t> the image pull secret to the default (or any other) service account.</a:t>
            </a:r>
          </a:p>
          <a:p>
            <a:r>
              <a:rPr lang="en-US" baseline="0" dirty="0"/>
              <a:t>As explained earlier, the service account gives its’ identity to the pod. Hence the pod can use the image pull secret implicitly.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972073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an example look like?</a:t>
            </a:r>
          </a:p>
          <a:p>
            <a:r>
              <a:rPr lang="en-US" dirty="0"/>
              <a:t>Imagine, you develop locally and push your ready docker images to the </a:t>
            </a:r>
            <a:r>
              <a:rPr lang="en-US" dirty="0" err="1"/>
              <a:t>artifactory</a:t>
            </a:r>
            <a:r>
              <a:rPr lang="en-US" dirty="0"/>
              <a:t> in DMZ. To do so, you probably use your personal credentials to the registry and the target repository.</a:t>
            </a:r>
          </a:p>
          <a:p>
            <a:endParaRPr lang="en-US" dirty="0"/>
          </a:p>
          <a:p>
            <a:r>
              <a:rPr lang="en-US" dirty="0"/>
              <a:t>To deploy your application to Kubernetes, you write a deployment and specify the image you pushed to </a:t>
            </a:r>
            <a:r>
              <a:rPr lang="en-US" dirty="0" err="1"/>
              <a:t>artifactory</a:t>
            </a:r>
            <a:r>
              <a:rPr lang="en-US" dirty="0"/>
              <a:t>. When posting the deployment to the API server, the pod creation fails as the image cannot be downloaded – permission denied.</a:t>
            </a:r>
          </a:p>
          <a:p>
            <a:r>
              <a:rPr lang="en-US" dirty="0"/>
              <a:t>So next, you create an Image Pull Secret with the credentials of a technical user and attach it to the default service account of your namespace. Now the docker daemons on your nodes can download the image.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997705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r>
              <a:rPr lang="en-US" noProof="0" dirty="0"/>
              <a:t>In the example above, the network policy is enforced for access to “Pod A”, determined by its label and the corresponding selector.</a:t>
            </a:r>
          </a:p>
          <a:p>
            <a:r>
              <a:rPr lang="en-US" noProof="0" dirty="0"/>
              <a:t>Pod B is allowed to access pod A since it has the correct label. Traffic from pod M will be blocked.</a:t>
            </a:r>
          </a:p>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extLst>
      <p:ext uri="{BB962C8B-B14F-4D97-AF65-F5344CB8AC3E}">
        <p14:creationId xmlns:p14="http://schemas.microsoft.com/office/powerpoint/2010/main" val="3747275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hyperlink" Target="https://xkcd.com/970/"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hyperlink" Target="https://github.com/kubernetes/minikube" TargetMode="External"/><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hyperlink" Target="https://github.wdf.sap.corp/pages/kubernetes/gardener"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Administration</a:t>
            </a: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Desired target state</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Single Corner Snipped 19">
            <a:extLst>
              <a:ext uri="{FF2B5EF4-FFF2-40B4-BE49-F238E27FC236}">
                <a16:creationId xmlns:a16="http://schemas.microsoft.com/office/drawing/2014/main" id="{C7F2FB60-D7EF-485F-AA1B-FC0AF0234EFB}"/>
              </a:ext>
            </a:extLst>
          </p:cNvPr>
          <p:cNvSpPr/>
          <p:nvPr/>
        </p:nvSpPr>
        <p:spPr bwMode="gray">
          <a:xfrm>
            <a:off x="8616279" y="873332"/>
            <a:ext cx="2619143" cy="133881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Filter incoming traffic </a:t>
            </a:r>
            <a:r>
              <a:rPr lang="en-US" sz="1800" kern="0">
                <a:ea typeface="Arial Unicode MS" pitchFamily="34" charset="-128"/>
                <a:cs typeface="Arial Unicode MS" pitchFamily="34" charset="-128"/>
              </a:rPr>
              <a:t>with a network </a:t>
            </a:r>
            <a:r>
              <a:rPr lang="en-US" sz="1800" kern="0" dirty="0">
                <a:ea typeface="Arial Unicode MS" pitchFamily="34" charset="-128"/>
                <a:cs typeface="Arial Unicode MS" pitchFamily="34" charset="-128"/>
              </a:rPr>
              <a:t>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484F8FEA-C495-402A-8FB3-F57A76F2BE67}"/>
              </a:ext>
            </a:extLst>
          </p:cNvPr>
          <p:cNvCxnSpPr>
            <a:cxnSpLocks/>
            <a:stCxn id="20" idx="2"/>
          </p:cNvCxnSpPr>
          <p:nvPr/>
        </p:nvCxnSpPr>
        <p:spPr>
          <a:xfrm flipH="1">
            <a:off x="5812113" y="1542740"/>
            <a:ext cx="2804166" cy="21491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581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Node Management</a:t>
            </a:r>
          </a:p>
        </p:txBody>
      </p:sp>
      <p:sp>
        <p:nvSpPr>
          <p:cNvPr id="5" name="Rectangle 4"/>
          <p:cNvSpPr/>
          <p:nvPr/>
        </p:nvSpPr>
        <p:spPr bwMode="gray">
          <a:xfrm>
            <a:off x="1944182" y="2895053"/>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8" name="Rectangle 7"/>
          <p:cNvSpPr/>
          <p:nvPr/>
        </p:nvSpPr>
        <p:spPr bwMode="gray">
          <a:xfrm>
            <a:off x="3191544" y="4575937"/>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p:cNvSpPr/>
          <p:nvPr/>
        </p:nvSpPr>
        <p:spPr bwMode="gray">
          <a:xfrm>
            <a:off x="3191544" y="360701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p:cNvSpPr/>
          <p:nvPr/>
        </p:nvSpPr>
        <p:spPr bwMode="gray">
          <a:xfrm>
            <a:off x="6132460" y="2895054"/>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18" name="Rectangle 17"/>
          <p:cNvSpPr/>
          <p:nvPr/>
        </p:nvSpPr>
        <p:spPr bwMode="gray">
          <a:xfrm>
            <a:off x="6673582" y="461070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ectangle 19"/>
          <p:cNvSpPr/>
          <p:nvPr/>
        </p:nvSpPr>
        <p:spPr bwMode="gray">
          <a:xfrm>
            <a:off x="6673581" y="368107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Flowchart: Preparation 22"/>
          <p:cNvSpPr/>
          <p:nvPr/>
        </p:nvSpPr>
        <p:spPr bwMode="gray">
          <a:xfrm>
            <a:off x="1289957" y="2405772"/>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a:ea typeface="Arial Unicode MS" pitchFamily="34" charset="-128"/>
                <a:cs typeface="Arial Unicode MS" pitchFamily="34" charset="-128"/>
              </a:rPr>
              <a:t>cordon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Rectangle 23"/>
          <p:cNvSpPr/>
          <p:nvPr/>
        </p:nvSpPr>
        <p:spPr bwMode="gray">
          <a:xfrm>
            <a:off x="4988379" y="1167492"/>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27" name="Connector: Elbow 26"/>
          <p:cNvCxnSpPr>
            <a:stCxn id="24" idx="2"/>
            <a:endCxn id="5" idx="0"/>
          </p:cNvCxnSpPr>
          <p:nvPr/>
        </p:nvCxnSpPr>
        <p:spPr>
          <a:xfrm rot="5400000">
            <a:off x="4297815" y="1294170"/>
            <a:ext cx="1098911" cy="2102855"/>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p:cNvCxnSpPr>
            <a:stCxn id="24" idx="2"/>
            <a:endCxn id="17" idx="0"/>
          </p:cNvCxnSpPr>
          <p:nvPr/>
        </p:nvCxnSpPr>
        <p:spPr>
          <a:xfrm rot="16200000" flipH="1">
            <a:off x="6391952" y="1302886"/>
            <a:ext cx="1098912" cy="208542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Flowchart: Preparation 30"/>
          <p:cNvSpPr/>
          <p:nvPr/>
        </p:nvSpPr>
        <p:spPr bwMode="gray">
          <a:xfrm>
            <a:off x="1287435" y="3549010"/>
            <a:ext cx="1588973"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drain</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Rectangle 31"/>
          <p:cNvSpPr/>
          <p:nvPr/>
        </p:nvSpPr>
        <p:spPr bwMode="gray">
          <a:xfrm>
            <a:off x="8254680" y="463393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8254680" y="3665012"/>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55269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nodeType="afterEffect">
                                  <p:stCondLst>
                                    <p:cond delay="0"/>
                                  </p:stCondLst>
                                  <p:childTnLst>
                                    <p:set>
                                      <p:cBhvr>
                                        <p:cTn id="9" dur="1" fill="hold">
                                          <p:stCondLst>
                                            <p:cond delay="0"/>
                                          </p:stCondLst>
                                        </p:cTn>
                                        <p:tgtEl>
                                          <p:spTgt spid="2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par>
                          <p:cTn id="14" fill="hold">
                            <p:stCondLst>
                              <p:cond delay="0"/>
                            </p:stCondLst>
                            <p:childTnLst>
                              <p:par>
                                <p:cTn id="15" presetID="1" presetClass="exit"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23" grpId="0" animBg="1"/>
      <p:bldP spid="31" grpId="0" animBg="1"/>
      <p:bldP spid="32" grpId="0" animBg="1"/>
      <p:bldP spid="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note on scheduling pods…</a:t>
            </a:r>
          </a:p>
        </p:txBody>
      </p:sp>
      <p:sp>
        <p:nvSpPr>
          <p:cNvPr id="4" name="Rectangle 3"/>
          <p:cNvSpPr/>
          <p:nvPr/>
        </p:nvSpPr>
        <p:spPr bwMode="gray">
          <a:xfrm>
            <a:off x="858333" y="3180802"/>
            <a:ext cx="2455957"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A</a:t>
            </a:r>
          </a:p>
        </p:txBody>
      </p:sp>
      <p:sp>
        <p:nvSpPr>
          <p:cNvPr id="6" name="Rectangle 5"/>
          <p:cNvSpPr/>
          <p:nvPr/>
        </p:nvSpPr>
        <p:spPr bwMode="gray">
          <a:xfrm>
            <a:off x="1482013" y="4951493"/>
            <a:ext cx="1208595" cy="77390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Tolerate</a:t>
            </a:r>
            <a:r>
              <a:rPr lang="de-DE" sz="1600" b="1" kern="0" noProof="0" dirty="0">
                <a:ea typeface="Arial Unicode MS" pitchFamily="34" charset="-128"/>
                <a:cs typeface="Arial Unicode MS" pitchFamily="34" charset="-128"/>
              </a:rPr>
              <a:t> </a:t>
            </a:r>
            <a:r>
              <a:rPr lang="de-DE" sz="1600" b="1" kern="0" dirty="0">
                <a:ea typeface="Arial Unicode MS" pitchFamily="34" charset="-128"/>
                <a:cs typeface="Arial Unicode MS" pitchFamily="34" charset="-128"/>
              </a:rPr>
              <a:t>N</a:t>
            </a:r>
            <a:r>
              <a:rPr lang="de-DE" sz="1600" b="1" kern="0" noProof="0" dirty="0" err="1">
                <a:ea typeface="Arial Unicode MS" pitchFamily="34" charset="-128"/>
                <a:cs typeface="Arial Unicode MS" pitchFamily="34" charset="-128"/>
              </a:rPr>
              <a:t>oUsers</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83173" y="318897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B</a:t>
            </a:r>
          </a:p>
        </p:txBody>
      </p:sp>
      <p:sp>
        <p:nvSpPr>
          <p:cNvPr id="9" name="Rectangle 8"/>
          <p:cNvSpPr/>
          <p:nvPr/>
        </p:nvSpPr>
        <p:spPr bwMode="gray">
          <a:xfrm>
            <a:off x="4301834" y="50059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NotWith</a:t>
            </a:r>
            <a:r>
              <a:rPr lang="de-DE" sz="1600" b="1" kern="0" noProof="0" dirty="0">
                <a:ea typeface="Arial Unicode MS" pitchFamily="34" charset="-128"/>
                <a:cs typeface="Arial Unicode MS" pitchFamily="34" charset="-128"/>
              </a:rPr>
              <a:t> Database</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Rectangle 10"/>
          <p:cNvSpPr/>
          <p:nvPr/>
        </p:nvSpPr>
        <p:spPr bwMode="gray">
          <a:xfrm>
            <a:off x="4620986" y="1141241"/>
            <a:ext cx="1820636" cy="6286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Scheduler</a:t>
            </a:r>
          </a:p>
        </p:txBody>
      </p:sp>
      <p:cxnSp>
        <p:nvCxnSpPr>
          <p:cNvPr id="12" name="Connector: Elbow 11"/>
          <p:cNvCxnSpPr>
            <a:stCxn id="11" idx="2"/>
            <a:endCxn id="4" idx="0"/>
          </p:cNvCxnSpPr>
          <p:nvPr/>
        </p:nvCxnSpPr>
        <p:spPr>
          <a:xfrm rot="5400000">
            <a:off x="3103353" y="752850"/>
            <a:ext cx="1410911" cy="3444992"/>
          </a:xfrm>
          <a:prstGeom prst="bentConnector3">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a:stCxn id="11" idx="2"/>
            <a:endCxn id="7" idx="0"/>
          </p:cNvCxnSpPr>
          <p:nvPr/>
        </p:nvCxnSpPr>
        <p:spPr>
          <a:xfrm rot="16200000" flipH="1">
            <a:off x="4823529" y="2477665"/>
            <a:ext cx="1419079" cy="3529"/>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Flowchart: Preparation 9"/>
          <p:cNvSpPr/>
          <p:nvPr/>
        </p:nvSpPr>
        <p:spPr bwMode="gray">
          <a:xfrm>
            <a:off x="1184481" y="3826324"/>
            <a:ext cx="1803657" cy="889908"/>
          </a:xfrm>
          <a:prstGeom prst="flowChartPreparation">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Taint: </a:t>
            </a:r>
            <a:r>
              <a:rPr lang="en-US" sz="1800" kern="0" noProof="0" dirty="0" err="1">
                <a:ea typeface="Arial Unicode MS" pitchFamily="34" charset="-128"/>
                <a:cs typeface="Arial Unicode MS" pitchFamily="34" charset="-128"/>
              </a:rPr>
              <a:t>NoUsers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4301834" y="3966818"/>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7750357" y="3180802"/>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 C</a:t>
            </a:r>
          </a:p>
        </p:txBody>
      </p:sp>
      <p:sp>
        <p:nvSpPr>
          <p:cNvPr id="23" name="Rectangle 22"/>
          <p:cNvSpPr/>
          <p:nvPr/>
        </p:nvSpPr>
        <p:spPr bwMode="gray">
          <a:xfrm>
            <a:off x="8291479" y="489645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600" b="1" i="0" u="none" strike="noStrike" kern="0" cap="none" spc="0" normalizeH="0" baseline="0" noProof="0" dirty="0" err="1">
                <a:ln>
                  <a:noFill/>
                </a:ln>
                <a:effectLst/>
                <a:uLnTx/>
                <a:uFillTx/>
                <a:ea typeface="Arial Unicode MS" pitchFamily="34" charset="-128"/>
                <a:cs typeface="Arial Unicode MS" pitchFamily="34" charset="-128"/>
              </a:rPr>
              <a:t>NotWith</a:t>
            </a:r>
            <a:r>
              <a:rPr kumimoji="0" lang="de-DE" sz="1600" b="1" i="0" u="none" strike="noStrike" kern="0" cap="none" spc="0" normalizeH="0" baseline="0" noProof="0" dirty="0">
                <a:ln>
                  <a:noFill/>
                </a:ln>
                <a:effectLst/>
                <a:uLnTx/>
                <a:uFillTx/>
                <a:ea typeface="Arial Unicode MS" pitchFamily="34" charset="-128"/>
                <a:cs typeface="Arial Unicode MS" pitchFamily="34" charset="-128"/>
              </a:rPr>
              <a:t> Database</a:t>
            </a:r>
          </a:p>
        </p:txBody>
      </p:sp>
      <p:sp>
        <p:nvSpPr>
          <p:cNvPr id="24" name="Rectangle 23"/>
          <p:cNvSpPr/>
          <p:nvPr/>
        </p:nvSpPr>
        <p:spPr bwMode="gray">
          <a:xfrm>
            <a:off x="8291478" y="396681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dirty="0">
                <a:ea typeface="Arial Unicode MS" pitchFamily="34" charset="-128"/>
                <a:cs typeface="Arial Unicode MS" pitchFamily="34" charset="-128"/>
              </a:rPr>
              <a:t>Backend </a:t>
            </a:r>
            <a:r>
              <a:rPr lang="de-DE" sz="1600" b="1" kern="0" dirty="0" err="1">
                <a:ea typeface="Arial Unicode MS" pitchFamily="34" charset="-128"/>
                <a:cs typeface="Arial Unicode MS" pitchFamily="34" charset="-128"/>
              </a:rPr>
              <a:t>With</a:t>
            </a:r>
            <a:r>
              <a:rPr lang="de-DE" sz="1600" b="1" kern="0" dirty="0">
                <a:ea typeface="Arial Unicode MS" pitchFamily="34" charset="-128"/>
                <a:cs typeface="Arial Unicode MS" pitchFamily="34" charset="-128"/>
              </a:rPr>
              <a:t> Frontend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8" name="Connector: Elbow 27"/>
          <p:cNvCxnSpPr>
            <a:stCxn id="11" idx="2"/>
            <a:endCxn id="22" idx="0"/>
          </p:cNvCxnSpPr>
          <p:nvPr/>
        </p:nvCxnSpPr>
        <p:spPr>
          <a:xfrm rot="16200000" flipH="1">
            <a:off x="6861205" y="439989"/>
            <a:ext cx="1410911" cy="4070713"/>
          </a:xfrm>
          <a:prstGeom prst="bentConnector3">
            <a:avLst>
              <a:gd name="adj1" fmla="val 50000"/>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gray">
          <a:xfrm>
            <a:off x="5755533" y="3981031"/>
            <a:ext cx="1208595" cy="773906"/>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OnNodeB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9863937" y="3942326"/>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dirty="0">
                <a:ln>
                  <a:noFill/>
                </a:ln>
                <a:effectLst/>
                <a:uLnTx/>
                <a:uFillTx/>
                <a:ea typeface="Arial Unicode MS" pitchFamily="34" charset="-128"/>
                <a:cs typeface="Arial Unicode MS" pitchFamily="34" charset="-128"/>
              </a:rPr>
              <a:t>Frontend</a:t>
            </a:r>
            <a:r>
              <a:rPr kumimoji="0" lang="en-US" sz="1600" b="1" i="0" u="none" strike="noStrike" kern="0" cap="none" spc="0" normalizeH="0" dirty="0">
                <a:ln>
                  <a:noFill/>
                </a:ln>
                <a:effectLst/>
                <a:uLnTx/>
                <a:uFillTx/>
                <a:ea typeface="Arial Unicode MS" pitchFamily="34" charset="-128"/>
                <a:cs typeface="Arial Unicode MS" pitchFamily="34" charset="-128"/>
              </a:rPr>
              <a:t> With Backend</a:t>
            </a:r>
            <a:endParaRPr kumimoji="0" lang="en-US" sz="1600" b="1" i="0" u="none" strike="noStrike" kern="0" cap="none" spc="0" normalizeH="0" baseline="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6476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Sometimes working with </a:t>
            </a:r>
            <a:r>
              <a:rPr lang="en-US" dirty="0" err="1"/>
              <a:t>kubernetes</a:t>
            </a:r>
            <a:r>
              <a:rPr lang="en-US" dirty="0"/>
              <a:t> is like …</a:t>
            </a:r>
          </a:p>
        </p:txBody>
      </p:sp>
      <p:pic>
        <p:nvPicPr>
          <p:cNvPr id="1028" name="Picture 4" descr="The Important Fie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388" y="1370845"/>
            <a:ext cx="9753039" cy="423911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32922" y="5691976"/>
            <a:ext cx="2803973" cy="415498"/>
          </a:xfrm>
          <a:prstGeom prst="rect">
            <a:avLst/>
          </a:prstGeom>
        </p:spPr>
        <p:txBody>
          <a:bodyPr wrap="none">
            <a:spAutoFit/>
          </a:bodyPr>
          <a:lstStyle/>
          <a:p>
            <a:r>
              <a:rPr lang="en-US" dirty="0">
                <a:hlinkClick r:id="rId4"/>
              </a:rPr>
              <a:t>https://xkcd.com/970/</a:t>
            </a:r>
            <a:endParaRPr lang="en-US" dirty="0"/>
          </a:p>
        </p:txBody>
      </p:sp>
    </p:spTree>
    <p:extLst>
      <p:ext uri="{BB962C8B-B14F-4D97-AF65-F5344CB8AC3E}">
        <p14:creationId xmlns:p14="http://schemas.microsoft.com/office/powerpoint/2010/main" val="82293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K8s Dashboard</a:t>
            </a:r>
          </a:p>
        </p:txBody>
      </p:sp>
      <p:pic>
        <p:nvPicPr>
          <p:cNvPr id="5" name="Picture 4"/>
          <p:cNvPicPr>
            <a:picLocks noChangeAspect="1"/>
          </p:cNvPicPr>
          <p:nvPr/>
        </p:nvPicPr>
        <p:blipFill>
          <a:blip r:embed="rId3"/>
          <a:stretch>
            <a:fillRect/>
          </a:stretch>
        </p:blipFill>
        <p:spPr>
          <a:xfrm>
            <a:off x="598254" y="959749"/>
            <a:ext cx="10997970" cy="5435976"/>
          </a:xfrm>
          <a:prstGeom prst="rect">
            <a:avLst/>
          </a:prstGeom>
        </p:spPr>
      </p:pic>
    </p:spTree>
    <p:extLst>
      <p:ext uri="{BB962C8B-B14F-4D97-AF65-F5344CB8AC3E}">
        <p14:creationId xmlns:p14="http://schemas.microsoft.com/office/powerpoint/2010/main" val="306142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001" y="2244819"/>
            <a:ext cx="1760724" cy="9246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15" y="763798"/>
            <a:ext cx="3413761" cy="145339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953" y="3414347"/>
            <a:ext cx="2095687" cy="108164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135" y="4796281"/>
            <a:ext cx="1579432" cy="15794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22866" y="5710510"/>
            <a:ext cx="4937570" cy="415498"/>
          </a:xfrm>
          <a:prstGeom prst="rect">
            <a:avLst/>
          </a:prstGeom>
        </p:spPr>
        <p:txBody>
          <a:bodyPr wrap="none">
            <a:spAutoFit/>
          </a:bodyPr>
          <a:lstStyle/>
          <a:p>
            <a:r>
              <a:rPr lang="en-US" dirty="0">
                <a:hlinkClick r:id="rId6"/>
              </a:rPr>
              <a:t>https://github.com/kubernetes/minikube</a:t>
            </a:r>
            <a:r>
              <a:rPr lang="en-US" dirty="0"/>
              <a:t> </a:t>
            </a:r>
          </a:p>
        </p:txBody>
      </p:sp>
      <p:pic>
        <p:nvPicPr>
          <p:cNvPr id="1026" name="Picture 2" descr="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3343" y="1330277"/>
            <a:ext cx="4295500" cy="416814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3343" y="1330277"/>
            <a:ext cx="4299387" cy="42993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956F51-7F19-4FA4-88E2-3D4AAC0272EF}"/>
              </a:ext>
            </a:extLst>
          </p:cNvPr>
          <p:cNvSpPr/>
          <p:nvPr/>
        </p:nvSpPr>
        <p:spPr>
          <a:xfrm>
            <a:off x="3085567" y="5710510"/>
            <a:ext cx="6812167" cy="415498"/>
          </a:xfrm>
          <a:prstGeom prst="rect">
            <a:avLst/>
          </a:prstGeom>
        </p:spPr>
        <p:txBody>
          <a:bodyPr wrap="square">
            <a:spAutoFit/>
          </a:bodyPr>
          <a:lstStyle/>
          <a:p>
            <a:r>
              <a:rPr lang="en-US" u="sng" dirty="0">
                <a:hlinkClick r:id="rId9"/>
              </a:rPr>
              <a:t>https://github.wdf.sap.corp/pages/kubernetes/gardener</a:t>
            </a:r>
            <a:r>
              <a:rPr lang="en-US" u="sng" dirty="0"/>
              <a:t> </a:t>
            </a:r>
            <a:endParaRPr lang="en-US" dirty="0"/>
          </a:p>
        </p:txBody>
      </p:sp>
    </p:spTree>
    <p:extLst>
      <p:ext uri="{BB962C8B-B14F-4D97-AF65-F5344CB8AC3E}">
        <p14:creationId xmlns:p14="http://schemas.microsoft.com/office/powerpoint/2010/main" val="62728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6"/>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03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2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4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4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4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7" idx="3"/>
            <a:endCxn id="12" idx="1"/>
          </p:cNvCxnSpPr>
          <p:nvPr/>
        </p:nvCxnSpPr>
        <p:spPr>
          <a:xfrm flipV="1">
            <a:off x="4796990" y="3945735"/>
            <a:ext cx="1827404" cy="59934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796990" y="4545080"/>
            <a:ext cx="1827404" cy="1336135"/>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secrets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ea typeface="Arial Unicode MS" pitchFamily="34" charset="-128"/>
                <a:cs typeface="Arial Unicode MS" pitchFamily="34" charset="-128"/>
              </a:rPr>
              <a:t>Namespace</a:t>
            </a:r>
            <a:endParaRPr kumimoji="0" lang="en-US"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access control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3230020"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 binding</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6624394" y="354237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477853"/>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Secret </a:t>
            </a:r>
            <a:r>
              <a:rPr lang="en-US" sz="1800" kern="0" dirty="0">
                <a:ea typeface="Arial Unicode MS" pitchFamily="34" charset="-128"/>
                <a:cs typeface="Arial Unicode MS" pitchFamily="34" charset="-128"/>
              </a:rPr>
              <a:t>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a:off x="3261598" y="4006198"/>
            <a:ext cx="626146" cy="342899"/>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14" idx="1"/>
          </p:cNvCxnSpPr>
          <p:nvPr/>
        </p:nvCxnSpPr>
        <p:spPr>
          <a:xfrm>
            <a:off x="4545468" y="4736153"/>
            <a:ext cx="2078926"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276526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role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266744" y="5123209"/>
            <a:ext cx="621000"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9032212" y="2746046"/>
            <a:ext cx="1533333" cy="3742857"/>
          </a:xfrm>
          <a:prstGeom prst="rect">
            <a:avLst/>
          </a:prstGeom>
        </p:spPr>
      </p:pic>
      <p:sp>
        <p:nvSpPr>
          <p:cNvPr id="25" name="Flowchart: Delay 24"/>
          <p:cNvSpPr/>
          <p:nvPr/>
        </p:nvSpPr>
        <p:spPr bwMode="gray">
          <a:xfrm rot="16200000">
            <a:off x="3083489" y="3675689"/>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3127980" y="33450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stCxn id="7" idx="3"/>
          </p:cNvCxnSpPr>
          <p:nvPr/>
        </p:nvCxnSpPr>
        <p:spPr>
          <a:xfrm flipV="1">
            <a:off x="4545468" y="4098135"/>
            <a:ext cx="2231326" cy="6380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5226159" y="4869699"/>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24361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342900" indent="-342900">
              <a:buFontTx/>
              <a:buChar char="-"/>
            </a:pPr>
            <a:r>
              <a:rPr lang="en-US" dirty="0"/>
              <a:t>Show service accounts</a:t>
            </a:r>
          </a:p>
          <a:p>
            <a:pPr marL="342900" indent="-342900">
              <a:buFontTx/>
              <a:buChar char="-"/>
            </a:pPr>
            <a:r>
              <a:rPr lang="en-US" dirty="0"/>
              <a:t>Create a new service account &amp; show created token</a:t>
            </a:r>
          </a:p>
          <a:p>
            <a:pPr marL="342900" indent="-342900">
              <a:buFontTx/>
              <a:buChar char="-"/>
            </a:pPr>
            <a:r>
              <a:rPr lang="en-US" dirty="0"/>
              <a:t>Show </a:t>
            </a:r>
            <a:r>
              <a:rPr lang="en-US" dirty="0" err="1"/>
              <a:t>clusterroles</a:t>
            </a:r>
            <a:r>
              <a:rPr lang="en-US" dirty="0"/>
              <a:t> &amp; </a:t>
            </a:r>
            <a:r>
              <a:rPr lang="en-US" dirty="0" err="1"/>
              <a:t>rolebindings</a:t>
            </a:r>
            <a:endParaRPr lang="en-US" dirty="0"/>
          </a:p>
        </p:txBody>
      </p:sp>
      <p:sp>
        <p:nvSpPr>
          <p:cNvPr id="3" name="Title 2"/>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684979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Image Pulling</a:t>
            </a:r>
          </a:p>
        </p:txBody>
      </p:sp>
      <p:grpSp>
        <p:nvGrpSpPr>
          <p:cNvPr id="13" name="Group 12"/>
          <p:cNvGrpSpPr/>
          <p:nvPr/>
        </p:nvGrpSpPr>
        <p:grpSpPr>
          <a:xfrm>
            <a:off x="4245927" y="1893570"/>
            <a:ext cx="3703320" cy="3070860"/>
            <a:chOff x="4359564" y="2183247"/>
            <a:chExt cx="3703320" cy="3070860"/>
          </a:xfrm>
        </p:grpSpPr>
        <p:sp>
          <p:nvSpPr>
            <p:cNvPr id="4" name="Rectangle 3"/>
            <p:cNvSpPr/>
            <p:nvPr/>
          </p:nvSpPr>
          <p:spPr bwMode="gray">
            <a:xfrm>
              <a:off x="4359564" y="2183247"/>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5" name="Rectangle 4"/>
            <p:cNvSpPr/>
            <p:nvPr/>
          </p:nvSpPr>
          <p:spPr bwMode="gray">
            <a:xfrm>
              <a:off x="4489104" y="3428273"/>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4900686"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6418302" y="3874409"/>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Rectangle 13"/>
          <p:cNvSpPr/>
          <p:nvPr/>
        </p:nvSpPr>
        <p:spPr bwMode="gray">
          <a:xfrm>
            <a:off x="3450210" y="1509330"/>
            <a:ext cx="6938127" cy="4420130"/>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17" name="Hexagon 16"/>
          <p:cNvSpPr/>
          <p:nvPr/>
        </p:nvSpPr>
        <p:spPr bwMode="gray">
          <a:xfrm>
            <a:off x="3847013" y="1739036"/>
            <a:ext cx="1880071" cy="1399560"/>
          </a:xfrm>
          <a:prstGeom prst="hexagon">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Image present already?</a:t>
            </a:r>
          </a:p>
        </p:txBody>
      </p:sp>
      <p:sp>
        <p:nvSpPr>
          <p:cNvPr id="18" name="Flowchart: Alternate Process 17"/>
          <p:cNvSpPr/>
          <p:nvPr/>
        </p:nvSpPr>
        <p:spPr bwMode="gray">
          <a:xfrm>
            <a:off x="684814" y="1739036"/>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9" name="Straight Arrow Connector 18"/>
          <p:cNvCxnSpPr>
            <a:stCxn id="18" idx="3"/>
            <a:endCxn id="17" idx="3"/>
          </p:cNvCxnSpPr>
          <p:nvPr/>
        </p:nvCxnSpPr>
        <p:spPr>
          <a:xfrm>
            <a:off x="2564885" y="2438816"/>
            <a:ext cx="1282128" cy="0"/>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Flowchart: Alternate Process 22"/>
          <p:cNvSpPr/>
          <p:nvPr/>
        </p:nvSpPr>
        <p:spPr bwMode="gray">
          <a:xfrm>
            <a:off x="8078787" y="3762312"/>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Start Pod </a:t>
            </a:r>
            <a:r>
              <a:rPr lang="en-US" sz="1800" b="1" kern="0" dirty="0">
                <a:ea typeface="Arial Unicode MS" pitchFamily="34" charset="-128"/>
                <a:cs typeface="Arial Unicode MS" pitchFamily="34" charset="-128"/>
              </a:rPr>
              <a:t>with image &lt;&gt;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endCxn id="28" idx="0"/>
          </p:cNvCxnSpPr>
          <p:nvPr/>
        </p:nvCxnSpPr>
        <p:spPr>
          <a:xfrm>
            <a:off x="4824462" y="3151343"/>
            <a:ext cx="1" cy="623251"/>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nector: Elbow 25"/>
          <p:cNvCxnSpPr>
            <a:stCxn id="17" idx="0"/>
            <a:endCxn id="23" idx="0"/>
          </p:cNvCxnSpPr>
          <p:nvPr/>
        </p:nvCxnSpPr>
        <p:spPr>
          <a:xfrm>
            <a:off x="5727084" y="2438816"/>
            <a:ext cx="3291739" cy="1323496"/>
          </a:xfrm>
          <a:prstGeom prst="bentConnector2">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Flowchart: Alternate Process 27"/>
          <p:cNvSpPr/>
          <p:nvPr/>
        </p:nvSpPr>
        <p:spPr bwMode="gray">
          <a:xfrm>
            <a:off x="3884427" y="3774594"/>
            <a:ext cx="1880071" cy="1399560"/>
          </a:xfrm>
          <a:prstGeom prst="flowChartAlternateProcess">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Docker pull image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2" name="Straight Arrow Connector 31"/>
          <p:cNvCxnSpPr>
            <a:stCxn id="28" idx="3"/>
            <a:endCxn id="23" idx="1"/>
          </p:cNvCxnSpPr>
          <p:nvPr/>
        </p:nvCxnSpPr>
        <p:spPr>
          <a:xfrm flipV="1">
            <a:off x="5764498" y="4462092"/>
            <a:ext cx="2314289" cy="12282"/>
          </a:xfrm>
          <a:prstGeom prst="straightConnector1">
            <a:avLst/>
          </a:prstGeom>
          <a:ln w="57150">
            <a:solidFill>
              <a:schemeClr val="tx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3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3"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Images from a private registry</a:t>
            </a:r>
          </a:p>
        </p:txBody>
      </p:sp>
      <p:sp>
        <p:nvSpPr>
          <p:cNvPr id="4" name="Rectangle 3"/>
          <p:cNvSpPr/>
          <p:nvPr/>
        </p:nvSpPr>
        <p:spPr bwMode="gray">
          <a:xfrm>
            <a:off x="424543" y="2563584"/>
            <a:ext cx="2661557" cy="163451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5" name="Rectangle 4"/>
          <p:cNvSpPr/>
          <p:nvPr/>
        </p:nvSpPr>
        <p:spPr bwMode="gray">
          <a:xfrm>
            <a:off x="4637315" y="1846217"/>
            <a:ext cx="6179820" cy="33037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8" name="Rectangle 7"/>
          <p:cNvSpPr/>
          <p:nvPr/>
        </p:nvSpPr>
        <p:spPr bwMode="gray">
          <a:xfrm>
            <a:off x="5763986" y="2594586"/>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cxnSp>
        <p:nvCxnSpPr>
          <p:cNvPr id="10" name="Straight Arrow Connector 9"/>
          <p:cNvCxnSpPr>
            <a:stCxn id="4" idx="3"/>
            <a:endCxn id="8" idx="1"/>
          </p:cNvCxnSpPr>
          <p:nvPr/>
        </p:nvCxnSpPr>
        <p:spPr>
          <a:xfrm>
            <a:off x="3086100" y="3380841"/>
            <a:ext cx="2677886" cy="1550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a:stretch>
            <a:fillRect/>
          </a:stretch>
        </p:blipFill>
        <p:spPr>
          <a:xfrm>
            <a:off x="3151912" y="3004175"/>
            <a:ext cx="1419591" cy="1419591"/>
          </a:xfrm>
          <a:prstGeom prst="rect">
            <a:avLst/>
          </a:prstGeom>
        </p:spPr>
      </p:pic>
    </p:spTree>
    <p:extLst>
      <p:ext uri="{BB962C8B-B14F-4D97-AF65-F5344CB8AC3E}">
        <p14:creationId xmlns:p14="http://schemas.microsoft.com/office/powerpoint/2010/main" val="51543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7151914"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15" name="Cylinder 14"/>
          <p:cNvSpPr/>
          <p:nvPr/>
        </p:nvSpPr>
        <p:spPr bwMode="gray">
          <a:xfrm>
            <a:off x="8902057" y="2175713"/>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5" idx="2"/>
          </p:cNvCxnSpPr>
          <p:nvPr/>
        </p:nvCxnSpPr>
        <p:spPr>
          <a:xfrm flipV="1">
            <a:off x="3434315" y="2760074"/>
            <a:ext cx="5467742"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3266129" y="2348274"/>
            <a:ext cx="1542129" cy="1542129"/>
          </a:xfrm>
          <a:prstGeom prst="rect">
            <a:avLst/>
          </a:prstGeom>
        </p:spPr>
      </p:pic>
      <p:sp>
        <p:nvSpPr>
          <p:cNvPr id="34" name="Rectangle: Rounded Corners 33"/>
          <p:cNvSpPr/>
          <p:nvPr/>
        </p:nvSpPr>
        <p:spPr bwMode="gray">
          <a:xfrm>
            <a:off x="5249636" y="3731079"/>
            <a:ext cx="6188528" cy="1885950"/>
          </a:xfrm>
          <a:prstGeom prst="roundRect">
            <a:avLst/>
          </a:prstGeom>
          <a:solidFill>
            <a:schemeClr val="bg2"/>
          </a:solidFill>
          <a:ln w="28575">
            <a:prstDash val="sys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kubectl</a:t>
            </a:r>
            <a:r>
              <a:rPr lang="en-US" sz="1800" kern="0" dirty="0">
                <a:ea typeface="Arial Unicode MS" pitchFamily="34" charset="-128"/>
                <a:cs typeface="Arial Unicode MS" pitchFamily="34" charset="-128"/>
              </a:rPr>
              <a:t> create secret </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-registry &lt;name&gt;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-server=&lt;&gt; </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-username=&lt;&gt;</a:t>
            </a:r>
          </a:p>
          <a:p>
            <a:pPr marR="0" defTabSz="914400" eaLnBrk="1" fontAlgn="base" latinLnBrk="0" hangingPunct="1">
              <a:lnSpc>
                <a:spcPct val="100000"/>
              </a:lnSpc>
              <a:spcBef>
                <a:spcPts val="6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docker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-password=&lt;&gt;</a:t>
            </a:r>
          </a:p>
          <a:p>
            <a:pPr marR="0" defTabSz="914400" eaLnBrk="1" fontAlgn="base" latinLnBrk="0" hangingPunct="1">
              <a:lnSpc>
                <a:spcPct val="100000"/>
              </a:lnSpc>
              <a:spcBef>
                <a:spcPts val="600"/>
              </a:spcBef>
              <a:spcAft>
                <a:spcPct val="0"/>
              </a:spcAft>
              <a:buClr>
                <a:srgbClr val="F0AB00"/>
              </a:buClr>
              <a:buSzPct val="80000"/>
              <a:tabLst/>
            </a:pPr>
            <a:r>
              <a:rPr lang="en-US" sz="1800" kern="0" dirty="0">
                <a:ea typeface="Arial Unicode MS" pitchFamily="34" charset="-128"/>
                <a:cs typeface="Arial Unicode MS" pitchFamily="34" charset="-128"/>
              </a:rPr>
              <a:t>--</a:t>
            </a:r>
            <a:r>
              <a:rPr lang="en-US" sz="1800" kern="0" dirty="0" err="1">
                <a:ea typeface="Arial Unicode MS" pitchFamily="34" charset="-128"/>
                <a:cs typeface="Arial Unicode MS" pitchFamily="34" charset="-128"/>
              </a:rPr>
              <a:t>docker</a:t>
            </a:r>
            <a:r>
              <a:rPr lang="en-US" sz="1800" kern="0" dirty="0">
                <a:ea typeface="Arial Unicode MS" pitchFamily="34" charset="-128"/>
                <a:cs typeface="Arial Unicode MS" pitchFamily="34" charset="-128"/>
              </a:rPr>
              <a:t>-email=&lt;&gt;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9" name="Picture 28"/>
          <p:cNvPicPr>
            <a:picLocks noChangeAspect="1"/>
          </p:cNvPicPr>
          <p:nvPr/>
        </p:nvPicPr>
        <p:blipFill>
          <a:blip r:embed="rId4"/>
          <a:stretch>
            <a:fillRect/>
          </a:stretch>
        </p:blipFill>
        <p:spPr>
          <a:xfrm rot="4927815" flipH="1">
            <a:off x="8832196" y="3998879"/>
            <a:ext cx="1701535" cy="1701535"/>
          </a:xfrm>
          <a:prstGeom prst="rect">
            <a:avLst/>
          </a:prstGeom>
        </p:spPr>
      </p:pic>
      <p:sp>
        <p:nvSpPr>
          <p:cNvPr id="36" name="Rectangle 35"/>
          <p:cNvSpPr/>
          <p:nvPr/>
        </p:nvSpPr>
        <p:spPr bwMode="gray">
          <a:xfrm>
            <a:off x="5338061" y="2135831"/>
            <a:ext cx="2638445" cy="124848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lt1"/>
                </a:solidFill>
                <a:ea typeface="Arial Unicode MS" pitchFamily="34" charset="-128"/>
                <a:cs typeface="Arial Unicode MS" pitchFamily="34" charset="-128"/>
              </a:rPr>
              <a:t>Pod A</a:t>
            </a:r>
          </a:p>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Image: &lt;&gt;</a:t>
            </a:r>
          </a:p>
          <a:p>
            <a:pPr algn="ctr" defTabSz="914400" fontAlgn="base">
              <a:spcBef>
                <a:spcPct val="50000"/>
              </a:spcBef>
              <a:spcAft>
                <a:spcPct val="0"/>
              </a:spcAft>
              <a:buClr>
                <a:srgbClr val="F0AB00"/>
              </a:buClr>
              <a:buSzPct val="80000"/>
            </a:pPr>
            <a:r>
              <a:rPr lang="en-US" sz="1800" kern="0" dirty="0" err="1">
                <a:solidFill>
                  <a:schemeClr val="lt1"/>
                </a:solidFill>
                <a:ea typeface="Arial Unicode MS" pitchFamily="34" charset="-128"/>
                <a:cs typeface="Arial Unicode MS" pitchFamily="34" charset="-128"/>
              </a:rPr>
              <a:t>ImagePullSecret</a:t>
            </a:r>
            <a:r>
              <a:rPr lang="en-US" sz="1800" kern="0" dirty="0">
                <a:solidFill>
                  <a:schemeClr val="lt1"/>
                </a:solidFill>
                <a:ea typeface="Arial Unicode MS" pitchFamily="34" charset="-128"/>
                <a:cs typeface="Arial Unicode MS" pitchFamily="34" charset="-128"/>
              </a:rPr>
              <a:t>: &lt;&gt;</a:t>
            </a:r>
          </a:p>
        </p:txBody>
      </p:sp>
    </p:spTree>
    <p:extLst>
      <p:ext uri="{BB962C8B-B14F-4D97-AF65-F5344CB8AC3E}">
        <p14:creationId xmlns:p14="http://schemas.microsoft.com/office/powerpoint/2010/main" val="412983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4612822" y="1395846"/>
            <a:ext cx="6179820" cy="46049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en-US" sz="2400" b="1" kern="0" dirty="0">
                <a:ea typeface="Arial Unicode MS" pitchFamily="34" charset="-128"/>
                <a:cs typeface="Arial Unicode MS" pitchFamily="34" charset="-128"/>
              </a:rPr>
              <a:t>Kubernetes</a:t>
            </a:r>
          </a:p>
        </p:txBody>
      </p:sp>
      <p:sp>
        <p:nvSpPr>
          <p:cNvPr id="14" name="Rectangle 13"/>
          <p:cNvSpPr/>
          <p:nvPr/>
        </p:nvSpPr>
        <p:spPr bwMode="gray">
          <a:xfrm>
            <a:off x="5731329" y="1958320"/>
            <a:ext cx="4457700" cy="16035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Image: private.registry.com/my-image:0.1</a:t>
            </a:r>
          </a:p>
        </p:txBody>
      </p:sp>
      <p:sp>
        <p:nvSpPr>
          <p:cNvPr id="3" name="Title 2"/>
          <p:cNvSpPr>
            <a:spLocks noGrp="1"/>
          </p:cNvSpPr>
          <p:nvPr>
            <p:ph type="title"/>
          </p:nvPr>
        </p:nvSpPr>
        <p:spPr/>
        <p:txBody>
          <a:bodyPr/>
          <a:lstStyle/>
          <a:p>
            <a:r>
              <a:rPr lang="en-US" dirty="0"/>
              <a:t>Image Pull Secrets</a:t>
            </a:r>
          </a:p>
        </p:txBody>
      </p:sp>
      <p:sp>
        <p:nvSpPr>
          <p:cNvPr id="4" name="Rectangle 3"/>
          <p:cNvSpPr/>
          <p:nvPr/>
        </p:nvSpPr>
        <p:spPr bwMode="gray">
          <a:xfrm>
            <a:off x="772758" y="1927317"/>
            <a:ext cx="2661557" cy="166551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Private Registry</a:t>
            </a:r>
          </a:p>
        </p:txBody>
      </p:sp>
      <p:sp>
        <p:nvSpPr>
          <p:cNvPr id="6" name="Rectangle 5"/>
          <p:cNvSpPr/>
          <p:nvPr/>
        </p:nvSpPr>
        <p:spPr bwMode="gray">
          <a:xfrm>
            <a:off x="5731329" y="4232747"/>
            <a:ext cx="1627931" cy="115625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5" name="Cylinder 14"/>
          <p:cNvSpPr/>
          <p:nvPr/>
        </p:nvSpPr>
        <p:spPr bwMode="gray">
          <a:xfrm>
            <a:off x="8400221" y="4229558"/>
            <a:ext cx="1561812" cy="1168721"/>
          </a:xfrm>
          <a:prstGeom prst="can">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 Pull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4" idx="3"/>
            <a:endCxn id="14" idx="1"/>
          </p:cNvCxnSpPr>
          <p:nvPr/>
        </p:nvCxnSpPr>
        <p:spPr>
          <a:xfrm>
            <a:off x="3434315" y="2760075"/>
            <a:ext cx="2297014" cy="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5" idx="2"/>
          </p:cNvCxnSpPr>
          <p:nvPr/>
        </p:nvCxnSpPr>
        <p:spPr>
          <a:xfrm>
            <a:off x="7359260" y="4810876"/>
            <a:ext cx="1040961" cy="304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6" idx="0"/>
          </p:cNvCxnSpPr>
          <p:nvPr/>
        </p:nvCxnSpPr>
        <p:spPr>
          <a:xfrm>
            <a:off x="6545294" y="3561831"/>
            <a:ext cx="1" cy="670916"/>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3"/>
          <a:stretch>
            <a:fillRect/>
          </a:stretch>
        </p:blipFill>
        <p:spPr>
          <a:xfrm rot="4927815" flipH="1">
            <a:off x="8802247" y="3991716"/>
            <a:ext cx="757761" cy="757761"/>
          </a:xfrm>
          <a:prstGeom prst="rect">
            <a:avLst/>
          </a:prstGeom>
        </p:spPr>
      </p:pic>
      <p:pic>
        <p:nvPicPr>
          <p:cNvPr id="27" name="Picture 26"/>
          <p:cNvPicPr>
            <a:picLocks noChangeAspect="1"/>
          </p:cNvPicPr>
          <p:nvPr/>
        </p:nvPicPr>
        <p:blipFill>
          <a:blip r:embed="rId4"/>
          <a:stretch>
            <a:fillRect/>
          </a:stretch>
        </p:blipFill>
        <p:spPr>
          <a:xfrm>
            <a:off x="3265865" y="2355160"/>
            <a:ext cx="1542129" cy="1542129"/>
          </a:xfrm>
          <a:prstGeom prst="rect">
            <a:avLst/>
          </a:prstGeom>
        </p:spPr>
      </p:pic>
    </p:spTree>
    <p:extLst>
      <p:ext uri="{BB962C8B-B14F-4D97-AF65-F5344CB8AC3E}">
        <p14:creationId xmlns:p14="http://schemas.microsoft.com/office/powerpoint/2010/main" val="428547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791326" y="1091288"/>
            <a:ext cx="6280485" cy="189254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ctr"/>
            <a:r>
              <a:rPr lang="en-US" sz="2000" b="1" dirty="0">
                <a:solidFill>
                  <a:sysClr val="windowText" lastClr="000000"/>
                </a:solidFill>
              </a:rPr>
              <a:t>Corporate Network</a:t>
            </a:r>
          </a:p>
        </p:txBody>
      </p:sp>
      <p:sp>
        <p:nvSpPr>
          <p:cNvPr id="3" name="Title 2"/>
          <p:cNvSpPr>
            <a:spLocks noGrp="1"/>
          </p:cNvSpPr>
          <p:nvPr>
            <p:ph type="title"/>
          </p:nvPr>
        </p:nvSpPr>
        <p:spPr/>
        <p:txBody>
          <a:bodyPr/>
          <a:lstStyle/>
          <a:p>
            <a:r>
              <a:rPr lang="en-US" dirty="0"/>
              <a:t>Image Pull Secret together with </a:t>
            </a:r>
            <a:r>
              <a:rPr lang="en-US" dirty="0" err="1"/>
              <a:t>Artifactory</a:t>
            </a:r>
            <a:endParaRPr lang="en-US" dirty="0"/>
          </a:p>
        </p:txBody>
      </p:sp>
      <p:sp>
        <p:nvSpPr>
          <p:cNvPr id="28" name="Rectangle 27"/>
          <p:cNvSpPr/>
          <p:nvPr/>
        </p:nvSpPr>
        <p:spPr>
          <a:xfrm>
            <a:off x="3151414" y="3475687"/>
            <a:ext cx="5649685" cy="949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DMZ </a:t>
            </a:r>
            <a:r>
              <a:rPr lang="en-US" sz="2000" b="1" dirty="0" err="1"/>
              <a:t>Artifactory</a:t>
            </a:r>
            <a:endParaRPr lang="en-US" sz="2000" b="1" dirty="0"/>
          </a:p>
          <a:p>
            <a:pPr algn="ctr"/>
            <a:r>
              <a:rPr lang="en-US" sz="2000" b="1" dirty="0"/>
              <a:t>Repository “test”</a:t>
            </a:r>
          </a:p>
        </p:txBody>
      </p:sp>
      <p:sp>
        <p:nvSpPr>
          <p:cNvPr id="31" name="Rectangle 30"/>
          <p:cNvSpPr/>
          <p:nvPr/>
        </p:nvSpPr>
        <p:spPr>
          <a:xfrm>
            <a:off x="6236046" y="1564816"/>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cxnSp>
        <p:nvCxnSpPr>
          <p:cNvPr id="32" name="Straight Arrow Connector 31"/>
          <p:cNvCxnSpPr>
            <a:stCxn id="49" idx="2"/>
            <a:endCxn id="28" idx="0"/>
          </p:cNvCxnSpPr>
          <p:nvPr/>
        </p:nvCxnSpPr>
        <p:spPr>
          <a:xfrm>
            <a:off x="4513686" y="2089714"/>
            <a:ext cx="1462571" cy="138597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1" idx="2"/>
            <a:endCxn id="28" idx="0"/>
          </p:cNvCxnSpPr>
          <p:nvPr/>
        </p:nvCxnSpPr>
        <p:spPr>
          <a:xfrm flipH="1">
            <a:off x="5976257" y="2089715"/>
            <a:ext cx="1285231" cy="1385972"/>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153723" y="2394231"/>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Docker push</a:t>
            </a:r>
          </a:p>
        </p:txBody>
      </p:sp>
      <p:sp>
        <p:nvSpPr>
          <p:cNvPr id="49" name="Rectangle 48"/>
          <p:cNvSpPr/>
          <p:nvPr/>
        </p:nvSpPr>
        <p:spPr>
          <a:xfrm>
            <a:off x="3488244" y="1564815"/>
            <a:ext cx="2050884" cy="5248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build</a:t>
            </a:r>
          </a:p>
        </p:txBody>
      </p:sp>
      <p:sp>
        <p:nvSpPr>
          <p:cNvPr id="54" name="Rectangle 53"/>
          <p:cNvSpPr/>
          <p:nvPr/>
        </p:nvSpPr>
        <p:spPr>
          <a:xfrm>
            <a:off x="6376307"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@Azure</a:t>
            </a:r>
          </a:p>
        </p:txBody>
      </p:sp>
      <p:sp>
        <p:nvSpPr>
          <p:cNvPr id="55" name="Rectangle: Folded Corner 54"/>
          <p:cNvSpPr/>
          <p:nvPr/>
        </p:nvSpPr>
        <p:spPr>
          <a:xfrm>
            <a:off x="8329897"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56" name="Oval 55"/>
          <p:cNvSpPr/>
          <p:nvPr/>
        </p:nvSpPr>
        <p:spPr>
          <a:xfrm>
            <a:off x="8606626"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Flowchart: Delay 56"/>
          <p:cNvSpPr/>
          <p:nvPr/>
        </p:nvSpPr>
        <p:spPr>
          <a:xfrm rot="16200000">
            <a:off x="8570527"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Rectangle 57"/>
          <p:cNvSpPr/>
          <p:nvPr/>
        </p:nvSpPr>
        <p:spPr>
          <a:xfrm>
            <a:off x="2461570" y="5549421"/>
            <a:ext cx="2326571" cy="834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K8s @GCP</a:t>
            </a:r>
          </a:p>
        </p:txBody>
      </p:sp>
      <p:sp>
        <p:nvSpPr>
          <p:cNvPr id="59" name="Rectangle: Folded Corner 58"/>
          <p:cNvSpPr/>
          <p:nvPr/>
        </p:nvSpPr>
        <p:spPr>
          <a:xfrm>
            <a:off x="4415160" y="5284725"/>
            <a:ext cx="1227221" cy="525385"/>
          </a:xfrm>
          <a:prstGeom prst="folded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Image Pull Secret</a:t>
            </a:r>
          </a:p>
        </p:txBody>
      </p:sp>
      <p:sp>
        <p:nvSpPr>
          <p:cNvPr id="60" name="Oval 59"/>
          <p:cNvSpPr/>
          <p:nvPr/>
        </p:nvSpPr>
        <p:spPr>
          <a:xfrm>
            <a:off x="4691889" y="5709852"/>
            <a:ext cx="192505" cy="20052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Flowchart: Delay 60"/>
          <p:cNvSpPr/>
          <p:nvPr/>
        </p:nvSpPr>
        <p:spPr>
          <a:xfrm rot="16200000">
            <a:off x="4655790" y="5942457"/>
            <a:ext cx="264702" cy="264698"/>
          </a:xfrm>
          <a:prstGeom prst="flowChartDela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62" name="Straight Arrow Connector 61"/>
          <p:cNvCxnSpPr>
            <a:stCxn id="28" idx="2"/>
            <a:endCxn id="58" idx="0"/>
          </p:cNvCxnSpPr>
          <p:nvPr/>
        </p:nvCxnSpPr>
        <p:spPr>
          <a:xfrm flipH="1">
            <a:off x="3624856" y="4425040"/>
            <a:ext cx="2351401"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8" idx="2"/>
            <a:endCxn id="54" idx="0"/>
          </p:cNvCxnSpPr>
          <p:nvPr/>
        </p:nvCxnSpPr>
        <p:spPr>
          <a:xfrm>
            <a:off x="5976257" y="4425040"/>
            <a:ext cx="1563336" cy="1124381"/>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4153723" y="4713797"/>
            <a:ext cx="3555690" cy="3609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dk1"/>
                </a:solidFill>
              </a:rPr>
              <a:t>Docker pull</a:t>
            </a:r>
          </a:p>
        </p:txBody>
      </p:sp>
    </p:spTree>
    <p:extLst>
      <p:ext uri="{BB962C8B-B14F-4D97-AF65-F5344CB8AC3E}">
        <p14:creationId xmlns:p14="http://schemas.microsoft.com/office/powerpoint/2010/main" val="425257219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1443</Words>
  <Application>Microsoft Office PowerPoint</Application>
  <PresentationFormat>Custom</PresentationFormat>
  <Paragraphs>195</Paragraphs>
  <Slides>17</Slides>
  <Notes>14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Unicode MS</vt:lpstr>
      <vt:lpstr>Courier New</vt:lpstr>
      <vt:lpstr>Symbol</vt:lpstr>
      <vt:lpstr>wingdings</vt:lpstr>
      <vt:lpstr>wingdings</vt:lpstr>
      <vt:lpstr>SAP_2017_16x9_black</vt:lpstr>
      <vt:lpstr>PowerPoint Presentation</vt:lpstr>
      <vt:lpstr>Service Accounts</vt:lpstr>
      <vt:lpstr>Role based access control (RBAC)</vt:lpstr>
      <vt:lpstr>Demo</vt:lpstr>
      <vt:lpstr>Image Pulling</vt:lpstr>
      <vt:lpstr>Using Images from a private registry</vt:lpstr>
      <vt:lpstr>Image Pull Secrets</vt:lpstr>
      <vt:lpstr>Image Pull Secrets</vt:lpstr>
      <vt:lpstr>Image Pull Secret together with Artifactory</vt:lpstr>
      <vt:lpstr>NetworkPolicy</vt:lpstr>
      <vt:lpstr>Desired target state</vt:lpstr>
      <vt:lpstr>Node Management</vt:lpstr>
      <vt:lpstr>A note on scheduling pods…</vt:lpstr>
      <vt:lpstr>Sometimes working with kubernetes is like …</vt:lpstr>
      <vt:lpstr> K8s Dashboard</vt:lpstr>
      <vt:lpstr>Wherefrom can I get a cluster?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592</cp:revision>
  <dcterms:created xsi:type="dcterms:W3CDTF">2015-10-14T11:21:43Z</dcterms:created>
  <dcterms:modified xsi:type="dcterms:W3CDTF">2018-04-27T12:14:11Z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