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handoutMasterIdLst>
    <p:handoutMasterId r:id="rId14"/>
  </p:handoutMasterIdLst>
  <p:sldIdLst>
    <p:sldId id="433" r:id="rId2"/>
    <p:sldId id="966" r:id="rId3"/>
    <p:sldId id="967" r:id="rId4"/>
    <p:sldId id="454" r:id="rId5"/>
    <p:sldId id="451" r:id="rId6"/>
    <p:sldId id="449" r:id="rId7"/>
    <p:sldId id="450" r:id="rId8"/>
    <p:sldId id="452" r:id="rId9"/>
    <p:sldId id="457" r:id="rId10"/>
    <p:sldId id="456"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205" autoAdjust="0"/>
  </p:normalViewPr>
  <p:slideViewPr>
    <p:cSldViewPr snapToGrid="0" showGuides="1">
      <p:cViewPr varScale="1">
        <p:scale>
          <a:sx n="124" d="100"/>
          <a:sy n="124" d="100"/>
        </p:scale>
        <p:origin x="2214" y="10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db-0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db-1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db-2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db-3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db-0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db-1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db-2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db-3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82467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034562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How does it solve issues like the split brain?</a:t>
            </a:r>
          </a:p>
          <a:p>
            <a:r>
              <a:rPr lang="en-US" dirty="0"/>
              <a:t>When looking at the Cassandra use case, all pods have a stable and unique name. Since the </a:t>
            </a:r>
            <a:r>
              <a:rPr lang="en-US" dirty="0" err="1"/>
              <a:t>statefulset</a:t>
            </a:r>
            <a:r>
              <a:rPr lang="en-US" dirty="0"/>
              <a:t> guarantees these identities, it is possible to </a:t>
            </a:r>
            <a:r>
              <a:rPr lang="en-US"/>
              <a:t>rely on the </a:t>
            </a:r>
            <a:r>
              <a:rPr lang="en-US" dirty="0"/>
              <a:t>hostnames/</a:t>
            </a:r>
            <a:r>
              <a:rPr lang="en-US"/>
              <a:t>pod names.  </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a:t>
            </a:r>
            <a:r>
              <a:rPr lang="en-US" sz="1800" dirty="0" err="1"/>
              <a:t>init</a:t>
            </a:r>
            <a:r>
              <a:rPr lang="en-US" sz="1800" dirty="0"/>
              <a:t>-container and explain that it will write the current hostname into the index.html page upon start. So whenever the pod gets deleted and restarted, the current hostname will appear in the index.html file. However, since it is a </a:t>
            </a:r>
            <a:r>
              <a:rPr lang="en-US" sz="1800" dirty="0" err="1"/>
              <a:t>Statefulset</a:t>
            </a:r>
            <a:r>
              <a:rPr lang="en-US" sz="1800" dirty="0"/>
              <a:t> it will remain stable.</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Run a </a:t>
            </a:r>
            <a:r>
              <a:rPr lang="en-US" sz="1800" dirty="0" err="1"/>
              <a:t>tmp</a:t>
            </a:r>
            <a:r>
              <a:rPr lang="en-US" sz="1800" dirty="0"/>
              <a:t> alpine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dns</a:t>
            </a:r>
            <a:r>
              <a:rPr lang="en-US" sz="1600" dirty="0"/>
              <a:t>-test -</a:t>
            </a:r>
            <a:r>
              <a:rPr lang="en-US" sz="1600" dirty="0" err="1"/>
              <a:t>i</a:t>
            </a:r>
            <a:r>
              <a:rPr lang="en-US" sz="1600" dirty="0"/>
              <a:t> --</a:t>
            </a:r>
            <a:r>
              <a:rPr lang="en-US" sz="1600" dirty="0" err="1"/>
              <a:t>tty</a:t>
            </a:r>
            <a:r>
              <a:rPr lang="en-US" sz="1600" dirty="0"/>
              <a:t> --</a:t>
            </a:r>
            <a:r>
              <a:rPr lang="en-US" sz="1600" dirty="0" err="1"/>
              <a:t>rm</a:t>
            </a:r>
            <a:r>
              <a:rPr lang="en-US" sz="1600" dirty="0"/>
              <a:t> --restart=Never --image alpine:3.8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a:p>
            <a:pPr marL="522864" lvl="1" indent="-342900">
              <a:buFont typeface="Arial" panose="020B0604020202020204" pitchFamily="34" charset="0"/>
              <a:buChar char="•"/>
            </a:pPr>
            <a:r>
              <a:rPr lang="en-US" sz="1600" dirty="0" err="1"/>
              <a:t>wget</a:t>
            </a:r>
            <a:r>
              <a:rPr lang="en-US" sz="1600" dirty="0"/>
              <a:t> web-0.nginx , show the index page &amp; remove it from filesystem</a:t>
            </a:r>
          </a:p>
          <a:p>
            <a:pPr marL="522864" lvl="1" indent="-342900">
              <a:buFont typeface="Arial" panose="020B0604020202020204" pitchFamily="34" charset="0"/>
              <a:buChar char="•"/>
            </a:pPr>
            <a:r>
              <a:rPr lang="en-US" sz="1600" dirty="0" err="1"/>
              <a:t>wget</a:t>
            </a:r>
            <a:r>
              <a:rPr lang="en-US" sz="1600" dirty="0"/>
              <a:t> web-1.nginx , show the index page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78503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explained in detail already , it is time to talk about </a:t>
            </a:r>
            <a:r>
              <a:rPr lang="en-US" dirty="0" err="1"/>
              <a:t>initContainers</a:t>
            </a:r>
            <a:r>
              <a:rPr lang="en-US" dirty="0"/>
              <a:t>.</a:t>
            </a:r>
          </a:p>
          <a:p>
            <a:endParaRPr lang="en-US" dirty="0"/>
          </a:p>
          <a:p>
            <a:r>
              <a:rPr lang="en-US" dirty="0"/>
              <a:t>They are part of the pod spec and have more or less the same structure as any “regular” container. There can be one to many </a:t>
            </a:r>
            <a:r>
              <a:rPr lang="en-US" dirty="0" err="1"/>
              <a:t>initContainers</a:t>
            </a:r>
            <a:r>
              <a:rPr lang="en-US" dirty="0"/>
              <a:t> defined on a single pod.</a:t>
            </a:r>
          </a:p>
          <a:p>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As the name indicates, they are supposed to run before the start of the regular container within the pod. To access the logs of an </a:t>
            </a:r>
            <a:r>
              <a:rPr lang="en-US" dirty="0" err="1"/>
              <a:t>initContainer</a:t>
            </a:r>
            <a:r>
              <a:rPr lang="en-US" dirty="0"/>
              <a:t>, you can use the normal syntax for multi-container pods: “</a:t>
            </a:r>
            <a:r>
              <a:rPr lang="en-US" dirty="0" err="1"/>
              <a:t>kubectl</a:t>
            </a:r>
            <a:r>
              <a:rPr lang="en-US" dirty="0"/>
              <a:t> logs &lt;pod-</a:t>
            </a:r>
            <a:r>
              <a:rPr lang="en-US" dirty="0" err="1"/>
              <a:t>nam</a:t>
            </a:r>
            <a:r>
              <a:rPr lang="en-US" dirty="0"/>
              <a:t>&gt; -c &lt;container-name&gt;”</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Important: </a:t>
            </a:r>
            <a:r>
              <a:rPr lang="en-US" dirty="0" err="1"/>
              <a:t>initContainer</a:t>
            </a:r>
            <a:r>
              <a:rPr lang="en-US" dirty="0"/>
              <a:t> have full access to all volumes defined in the </a:t>
            </a:r>
            <a:r>
              <a:rPr lang="en-US" dirty="0" err="1"/>
              <a:t>podSpec</a:t>
            </a:r>
            <a:r>
              <a:rPr lang="en-US" dirty="0"/>
              <a:t>. </a:t>
            </a:r>
          </a:p>
          <a:p>
            <a:endParaRPr lang="en-US" dirty="0"/>
          </a:p>
          <a:p>
            <a:r>
              <a:rPr lang="en-US" dirty="0"/>
              <a:t>Use them for preprocessing tasks – like writing the current host name to a file on a PVC as we did in our demo example.</a:t>
            </a:r>
          </a:p>
          <a:p>
            <a:endParaRPr lang="en-US" dirty="0"/>
          </a:p>
          <a:p>
            <a:r>
              <a:rPr lang="en-US" dirty="0"/>
              <a:t>You can show the </a:t>
            </a:r>
            <a:r>
              <a:rPr lang="en-US" dirty="0" err="1"/>
              <a:t>init</a:t>
            </a:r>
            <a:r>
              <a:rPr lang="en-US" dirty="0"/>
              <a:t> container in the </a:t>
            </a:r>
            <a:r>
              <a:rPr lang="en-US" dirty="0" err="1"/>
              <a:t>statefuleset</a:t>
            </a:r>
            <a:r>
              <a:rPr lang="en-US" dirty="0"/>
              <a:t> spec as an example or use </a:t>
            </a:r>
            <a:r>
              <a:rPr lang="en-US"/>
              <a:t>the ingress demo.</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720099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F50C1614-1BF5-4925-A3F7-DD3AC33C33FB}"/>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a:t>Exercise #08</a:t>
            </a:r>
            <a:endParaRPr lang="en-US" dirty="0"/>
          </a:p>
        </p:txBody>
      </p:sp>
      <p:pic>
        <p:nvPicPr>
          <p:cNvPr id="4" name="Picture 3">
            <a:extLst>
              <a:ext uri="{FF2B5EF4-FFF2-40B4-BE49-F238E27FC236}">
                <a16:creationId xmlns:a16="http://schemas.microsoft.com/office/drawing/2014/main" id="{39A29943-2E8F-468D-9E8A-EABCEDD7C01E}"/>
              </a:ext>
            </a:extLst>
          </p:cNvPr>
          <p:cNvPicPr>
            <a:picLocks noChangeAspect="1"/>
          </p:cNvPicPr>
          <p:nvPr/>
        </p:nvPicPr>
        <p:blipFill>
          <a:blip r:embed="rId2"/>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F5DE4-A0F5-438C-A0F4-FED858835C88}"/>
              </a:ext>
            </a:extLst>
          </p:cNvPr>
          <p:cNvSpPr>
            <a:spLocks noGrp="1"/>
          </p:cNvSpPr>
          <p:nvPr>
            <p:ph type="title"/>
          </p:nvPr>
        </p:nvSpPr>
        <p:spPr>
          <a:xfrm>
            <a:off x="504001" y="504000"/>
            <a:ext cx="11186476" cy="369332"/>
          </a:xfrm>
        </p:spPr>
        <p:txBody>
          <a:bodyPr/>
          <a:lstStyle/>
          <a:p>
            <a:r>
              <a:rPr lang="en-US" dirty="0"/>
              <a:t>Use Case Deployment</a:t>
            </a:r>
          </a:p>
        </p:txBody>
      </p:sp>
      <p:grpSp>
        <p:nvGrpSpPr>
          <p:cNvPr id="19" name="Group 18">
            <a:extLst>
              <a:ext uri="{FF2B5EF4-FFF2-40B4-BE49-F238E27FC236}">
                <a16:creationId xmlns:a16="http://schemas.microsoft.com/office/drawing/2014/main" id="{3CF39876-A67A-4970-B888-C07535E31C73}"/>
              </a:ext>
            </a:extLst>
          </p:cNvPr>
          <p:cNvGrpSpPr/>
          <p:nvPr/>
        </p:nvGrpSpPr>
        <p:grpSpPr>
          <a:xfrm>
            <a:off x="8612878" y="2784132"/>
            <a:ext cx="1699403" cy="1699403"/>
            <a:chOff x="6513430" y="3429000"/>
            <a:chExt cx="1699403" cy="1699403"/>
          </a:xfrm>
        </p:grpSpPr>
        <p:sp>
          <p:nvSpPr>
            <p:cNvPr id="20" name="Rectangle: Rounded Corners 19">
              <a:extLst>
                <a:ext uri="{FF2B5EF4-FFF2-40B4-BE49-F238E27FC236}">
                  <a16:creationId xmlns:a16="http://schemas.microsoft.com/office/drawing/2014/main" id="{F035E6F4-AD4D-4A31-8EA0-5DB99E686BF1}"/>
                </a:ext>
              </a:extLst>
            </p:cNvPr>
            <p:cNvSpPr/>
            <p:nvPr/>
          </p:nvSpPr>
          <p:spPr bwMode="gray">
            <a:xfrm>
              <a:off x="6513430" y="3429000"/>
              <a:ext cx="1699403" cy="1699403"/>
            </a:xfrm>
            <a:prstGeom prst="roundRect">
              <a:avLst/>
            </a:prstGeom>
            <a:solidFill>
              <a:srgbClr val="F0AB00">
                <a:lumMod val="20000"/>
                <a:lumOff val="80000"/>
              </a:srgbClr>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21" name="Group 20">
              <a:extLst>
                <a:ext uri="{FF2B5EF4-FFF2-40B4-BE49-F238E27FC236}">
                  <a16:creationId xmlns:a16="http://schemas.microsoft.com/office/drawing/2014/main" id="{EC105A22-A944-463E-8A7E-2E9599267816}"/>
                </a:ext>
              </a:extLst>
            </p:cNvPr>
            <p:cNvGrpSpPr/>
            <p:nvPr/>
          </p:nvGrpSpPr>
          <p:grpSpPr>
            <a:xfrm>
              <a:off x="6659010" y="3722011"/>
              <a:ext cx="1408241" cy="1113379"/>
              <a:chOff x="4236819" y="3178278"/>
              <a:chExt cx="1408241" cy="1113379"/>
            </a:xfrm>
          </p:grpSpPr>
          <p:pic>
            <p:nvPicPr>
              <p:cNvPr id="22" name="Graphic 21" descr="Gold bars">
                <a:extLst>
                  <a:ext uri="{FF2B5EF4-FFF2-40B4-BE49-F238E27FC236}">
                    <a16:creationId xmlns:a16="http://schemas.microsoft.com/office/drawing/2014/main" id="{74CB6531-A38F-4CAC-AF80-94DF2B5F2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3739" y="3178278"/>
                <a:ext cx="914400" cy="914400"/>
              </a:xfrm>
              <a:prstGeom prst="rect">
                <a:avLst/>
              </a:prstGeom>
            </p:spPr>
          </p:pic>
          <p:sp>
            <p:nvSpPr>
              <p:cNvPr id="23" name="TextBox 22">
                <a:extLst>
                  <a:ext uri="{FF2B5EF4-FFF2-40B4-BE49-F238E27FC236}">
                    <a16:creationId xmlns:a16="http://schemas.microsoft.com/office/drawing/2014/main" id="{081E6FA9-4B94-4F00-99AA-47D1B5FF9F09}"/>
                  </a:ext>
                </a:extLst>
              </p:cNvPr>
              <p:cNvSpPr txBox="1"/>
              <p:nvPr/>
            </p:nvSpPr>
            <p:spPr>
              <a:xfrm>
                <a:off x="4236819" y="4014658"/>
                <a:ext cx="1408241" cy="276999"/>
              </a:xfrm>
              <a:prstGeom prst="rect">
                <a:avLst/>
              </a:prstGeom>
              <a:noFill/>
            </p:spPr>
            <p:txBody>
              <a:bodyPr wrap="square" lIns="0" tIns="0" rIns="0" bIns="0" rtlCol="0">
                <a:spAutoFit/>
              </a:bodyPr>
              <a:lstStyle/>
              <a:p>
                <a:pPr algn="ctr" defTabSz="914400" fontAlgn="base">
                  <a:spcBef>
                    <a:spcPct val="50000"/>
                  </a:spcBef>
                  <a:spcAft>
                    <a:spcPct val="0"/>
                  </a:spcAft>
                  <a:buClr>
                    <a:srgbClr val="F0AB00"/>
                  </a:buClr>
                  <a:buSzPct val="80000"/>
                </a:pPr>
                <a:r>
                  <a:rPr lang="en-US" sz="1800" b="1" kern="0" dirty="0">
                    <a:solidFill>
                      <a:prstClr val="black"/>
                    </a:solidFill>
                    <a:latin typeface="BentonSans Bold" panose="02000803000000020004" pitchFamily="2" charset="0"/>
                    <a:ea typeface="Arial Unicode MS" pitchFamily="34" charset="-128"/>
                    <a:cs typeface="Arial Unicode MS" pitchFamily="34" charset="-128"/>
                  </a:rPr>
                  <a:t>Deployment</a:t>
                </a:r>
              </a:p>
            </p:txBody>
          </p:sp>
        </p:grpSp>
      </p:grpSp>
      <p:grpSp>
        <p:nvGrpSpPr>
          <p:cNvPr id="24" name="Group 23">
            <a:extLst>
              <a:ext uri="{FF2B5EF4-FFF2-40B4-BE49-F238E27FC236}">
                <a16:creationId xmlns:a16="http://schemas.microsoft.com/office/drawing/2014/main" id="{7461920E-118F-4E97-B97A-DAECECA6F4F0}"/>
              </a:ext>
            </a:extLst>
          </p:cNvPr>
          <p:cNvGrpSpPr/>
          <p:nvPr/>
        </p:nvGrpSpPr>
        <p:grpSpPr>
          <a:xfrm>
            <a:off x="870958" y="2784132"/>
            <a:ext cx="1699403" cy="1699403"/>
            <a:chOff x="283412" y="4112286"/>
            <a:chExt cx="1699403" cy="1699403"/>
          </a:xfrm>
        </p:grpSpPr>
        <p:sp>
          <p:nvSpPr>
            <p:cNvPr id="25" name="Rectangle: Rounded Corners 24">
              <a:extLst>
                <a:ext uri="{FF2B5EF4-FFF2-40B4-BE49-F238E27FC236}">
                  <a16:creationId xmlns:a16="http://schemas.microsoft.com/office/drawing/2014/main" id="{CC7F676D-CB93-4A2D-8BC9-F32B2380D5E6}"/>
                </a:ext>
              </a:extLst>
            </p:cNvPr>
            <p:cNvSpPr/>
            <p:nvPr/>
          </p:nvSpPr>
          <p:spPr bwMode="gray">
            <a:xfrm>
              <a:off x="283412" y="4112286"/>
              <a:ext cx="1699403" cy="1699403"/>
            </a:xfrm>
            <a:prstGeom prst="roundRect">
              <a:avLst/>
            </a:prstGeom>
            <a:solidFill>
              <a:schemeClr val="accent1">
                <a:lumMod val="40000"/>
                <a:lumOff val="60000"/>
              </a:schemeClr>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FA4AF0D7-B794-4661-A7A0-A7C39CA72B96}"/>
                </a:ext>
              </a:extLst>
            </p:cNvPr>
            <p:cNvGrpSpPr/>
            <p:nvPr/>
          </p:nvGrpSpPr>
          <p:grpSpPr>
            <a:xfrm>
              <a:off x="498934" y="4407945"/>
              <a:ext cx="1268361" cy="1102487"/>
              <a:chOff x="5178305" y="1325955"/>
              <a:chExt cx="1268361" cy="1102487"/>
            </a:xfrm>
          </p:grpSpPr>
          <p:pic>
            <p:nvPicPr>
              <p:cNvPr id="27" name="Graphic 26" descr="Network">
                <a:extLst>
                  <a:ext uri="{FF2B5EF4-FFF2-40B4-BE49-F238E27FC236}">
                    <a16:creationId xmlns:a16="http://schemas.microsoft.com/office/drawing/2014/main" id="{C8F54EC8-82C7-433E-A91C-19F0A87027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55285" y="1325955"/>
                <a:ext cx="914400" cy="914400"/>
              </a:xfrm>
              <a:prstGeom prst="rect">
                <a:avLst/>
              </a:prstGeom>
            </p:spPr>
          </p:pic>
          <p:sp>
            <p:nvSpPr>
              <p:cNvPr id="28" name="TextBox 27">
                <a:extLst>
                  <a:ext uri="{FF2B5EF4-FFF2-40B4-BE49-F238E27FC236}">
                    <a16:creationId xmlns:a16="http://schemas.microsoft.com/office/drawing/2014/main" id="{1A2B0314-AA05-4733-9625-16C4FD15B63F}"/>
                  </a:ext>
                </a:extLst>
              </p:cNvPr>
              <p:cNvSpPr txBox="1"/>
              <p:nvPr/>
            </p:nvSpPr>
            <p:spPr>
              <a:xfrm>
                <a:off x="5178305" y="2151443"/>
                <a:ext cx="1268361" cy="276999"/>
              </a:xfrm>
              <a:prstGeom prst="rect">
                <a:avLst/>
              </a:prstGeom>
              <a:noFill/>
            </p:spPr>
            <p:txBody>
              <a:bodyPr wrap="square" lIns="0" tIns="0" rIns="0" bIns="0" rtlCol="0">
                <a:spAutoFit/>
              </a:bodyPr>
              <a:lstStyle/>
              <a:p>
                <a:pPr algn="ctr" defTabSz="914400" fontAlgn="base">
                  <a:spcBef>
                    <a:spcPct val="50000"/>
                  </a:spcBef>
                  <a:spcAft>
                    <a:spcPct val="0"/>
                  </a:spcAft>
                  <a:buClr>
                    <a:srgbClr val="F0AB00"/>
                  </a:buClr>
                  <a:buSzPct val="80000"/>
                </a:pPr>
                <a:r>
                  <a:rPr lang="en-US" sz="1800" b="1" kern="0" dirty="0">
                    <a:solidFill>
                      <a:prstClr val="black"/>
                    </a:solidFill>
                    <a:latin typeface="BentonSans Bold" panose="02000803000000020004" pitchFamily="2" charset="0"/>
                    <a:ea typeface="Arial Unicode MS" pitchFamily="34" charset="-128"/>
                    <a:cs typeface="Arial Unicode MS" pitchFamily="34" charset="-128"/>
                  </a:rPr>
                  <a:t>Service</a:t>
                </a:r>
              </a:p>
            </p:txBody>
          </p:sp>
        </p:grpSp>
      </p:grpSp>
      <p:grpSp>
        <p:nvGrpSpPr>
          <p:cNvPr id="31" name="Group 30">
            <a:extLst>
              <a:ext uri="{FF2B5EF4-FFF2-40B4-BE49-F238E27FC236}">
                <a16:creationId xmlns:a16="http://schemas.microsoft.com/office/drawing/2014/main" id="{62DB5BAE-7734-4CAF-9F25-EFAD79E27BED}"/>
              </a:ext>
            </a:extLst>
          </p:cNvPr>
          <p:cNvGrpSpPr/>
          <p:nvPr/>
        </p:nvGrpSpPr>
        <p:grpSpPr>
          <a:xfrm>
            <a:off x="4815840" y="1013170"/>
            <a:ext cx="2243328" cy="5241326"/>
            <a:chOff x="4815840" y="1013170"/>
            <a:chExt cx="2243328" cy="5241326"/>
          </a:xfrm>
        </p:grpSpPr>
        <p:grpSp>
          <p:nvGrpSpPr>
            <p:cNvPr id="30" name="Group 29">
              <a:extLst>
                <a:ext uri="{FF2B5EF4-FFF2-40B4-BE49-F238E27FC236}">
                  <a16:creationId xmlns:a16="http://schemas.microsoft.com/office/drawing/2014/main" id="{F0C2C4D6-1CD9-4824-9F96-4DB7A87940D4}"/>
                </a:ext>
              </a:extLst>
            </p:cNvPr>
            <p:cNvGrpSpPr/>
            <p:nvPr/>
          </p:nvGrpSpPr>
          <p:grpSpPr>
            <a:xfrm>
              <a:off x="5263337" y="1380291"/>
              <a:ext cx="1348335" cy="4507085"/>
              <a:chOff x="5263337" y="1314427"/>
              <a:chExt cx="1348335" cy="4507085"/>
            </a:xfrm>
          </p:grpSpPr>
          <p:grpSp>
            <p:nvGrpSpPr>
              <p:cNvPr id="4" name="Group 3">
                <a:extLst>
                  <a:ext uri="{FF2B5EF4-FFF2-40B4-BE49-F238E27FC236}">
                    <a16:creationId xmlns:a16="http://schemas.microsoft.com/office/drawing/2014/main" id="{1F75F886-B800-48A9-BA86-40B79018B49D}"/>
                  </a:ext>
                </a:extLst>
              </p:cNvPr>
              <p:cNvGrpSpPr/>
              <p:nvPr/>
            </p:nvGrpSpPr>
            <p:grpSpPr>
              <a:xfrm>
                <a:off x="5263337" y="1314427"/>
                <a:ext cx="1348335" cy="1330071"/>
                <a:chOff x="6844780" y="2393348"/>
                <a:chExt cx="1699403" cy="1699403"/>
              </a:xfrm>
            </p:grpSpPr>
            <p:sp>
              <p:nvSpPr>
                <p:cNvPr id="5" name="Rectangle: Rounded Corners 4">
                  <a:extLst>
                    <a:ext uri="{FF2B5EF4-FFF2-40B4-BE49-F238E27FC236}">
                      <a16:creationId xmlns:a16="http://schemas.microsoft.com/office/drawing/2014/main" id="{A12F5AC0-0D57-44DB-BF6E-483408A0B4F2}"/>
                    </a:ext>
                  </a:extLst>
                </p:cNvPr>
                <p:cNvSpPr/>
                <p:nvPr/>
              </p:nvSpPr>
              <p:spPr bwMode="gray">
                <a:xfrm>
                  <a:off x="6844780" y="2393348"/>
                  <a:ext cx="1699403" cy="1699403"/>
                </a:xfrm>
                <a:prstGeom prst="roundRect">
                  <a:avLst/>
                </a:prstGeom>
                <a:solidFill>
                  <a:schemeClr val="tx1"/>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CE4E1296-5D5C-4ADA-80DA-DF33EC183DF3}"/>
                    </a:ext>
                  </a:extLst>
                </p:cNvPr>
                <p:cNvGrpSpPr/>
                <p:nvPr/>
              </p:nvGrpSpPr>
              <p:grpSpPr>
                <a:xfrm>
                  <a:off x="7060300" y="2647350"/>
                  <a:ext cx="1268361" cy="1191398"/>
                  <a:chOff x="5178305" y="1141181"/>
                  <a:chExt cx="1268361" cy="1191398"/>
                </a:xfrm>
              </p:grpSpPr>
              <p:pic>
                <p:nvPicPr>
                  <p:cNvPr id="7" name="Graphic 6" descr="Box">
                    <a:extLst>
                      <a:ext uri="{FF2B5EF4-FFF2-40B4-BE49-F238E27FC236}">
                        <a16:creationId xmlns:a16="http://schemas.microsoft.com/office/drawing/2014/main" id="{AA9F8FA8-859A-49BD-BC92-8ABE590534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5285" y="1141181"/>
                    <a:ext cx="914400" cy="914400"/>
                  </a:xfrm>
                  <a:prstGeom prst="rect">
                    <a:avLst/>
                  </a:prstGeom>
                </p:spPr>
              </p:pic>
              <p:sp>
                <p:nvSpPr>
                  <p:cNvPr id="8" name="TextBox 7">
                    <a:extLst>
                      <a:ext uri="{FF2B5EF4-FFF2-40B4-BE49-F238E27FC236}">
                        <a16:creationId xmlns:a16="http://schemas.microsoft.com/office/drawing/2014/main" id="{BFE7A080-10CC-454F-BC8A-5CBEFAE59EA4}"/>
                      </a:ext>
                    </a:extLst>
                  </p:cNvPr>
                  <p:cNvSpPr txBox="1"/>
                  <p:nvPr/>
                </p:nvSpPr>
                <p:spPr>
                  <a:xfrm>
                    <a:off x="5178305" y="205558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Pod</a:t>
                    </a:r>
                  </a:p>
                </p:txBody>
              </p:sp>
            </p:grpSp>
          </p:grpSp>
          <p:grpSp>
            <p:nvGrpSpPr>
              <p:cNvPr id="9" name="Group 8">
                <a:extLst>
                  <a:ext uri="{FF2B5EF4-FFF2-40B4-BE49-F238E27FC236}">
                    <a16:creationId xmlns:a16="http://schemas.microsoft.com/office/drawing/2014/main" id="{449A5CF9-BC04-4819-A1A7-32AC8AD58809}"/>
                  </a:ext>
                </a:extLst>
              </p:cNvPr>
              <p:cNvGrpSpPr/>
              <p:nvPr/>
            </p:nvGrpSpPr>
            <p:grpSpPr>
              <a:xfrm>
                <a:off x="5263337" y="2902934"/>
                <a:ext cx="1348335" cy="1330071"/>
                <a:chOff x="6844780" y="2393348"/>
                <a:chExt cx="1699403" cy="1699403"/>
              </a:xfrm>
            </p:grpSpPr>
            <p:sp>
              <p:nvSpPr>
                <p:cNvPr id="10" name="Rectangle: Rounded Corners 9">
                  <a:extLst>
                    <a:ext uri="{FF2B5EF4-FFF2-40B4-BE49-F238E27FC236}">
                      <a16:creationId xmlns:a16="http://schemas.microsoft.com/office/drawing/2014/main" id="{41D29F3A-CE55-4BA6-AC1F-9FBEBFDA691D}"/>
                    </a:ext>
                  </a:extLst>
                </p:cNvPr>
                <p:cNvSpPr/>
                <p:nvPr/>
              </p:nvSpPr>
              <p:spPr bwMode="gray">
                <a:xfrm>
                  <a:off x="6844780" y="2393348"/>
                  <a:ext cx="1699403" cy="1699403"/>
                </a:xfrm>
                <a:prstGeom prst="roundRect">
                  <a:avLst/>
                </a:prstGeom>
                <a:solidFill>
                  <a:schemeClr val="tx1"/>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BA50225C-FA24-4880-A33F-84DA8DBFF158}"/>
                    </a:ext>
                  </a:extLst>
                </p:cNvPr>
                <p:cNvGrpSpPr/>
                <p:nvPr/>
              </p:nvGrpSpPr>
              <p:grpSpPr>
                <a:xfrm>
                  <a:off x="7060300" y="2647350"/>
                  <a:ext cx="1268361" cy="1191398"/>
                  <a:chOff x="5178305" y="1141181"/>
                  <a:chExt cx="1268361" cy="1191398"/>
                </a:xfrm>
              </p:grpSpPr>
              <p:pic>
                <p:nvPicPr>
                  <p:cNvPr id="12" name="Graphic 11" descr="Box">
                    <a:extLst>
                      <a:ext uri="{FF2B5EF4-FFF2-40B4-BE49-F238E27FC236}">
                        <a16:creationId xmlns:a16="http://schemas.microsoft.com/office/drawing/2014/main" id="{FDC5083F-E4DE-489D-8458-6828E70665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5285" y="1141181"/>
                    <a:ext cx="914400" cy="914400"/>
                  </a:xfrm>
                  <a:prstGeom prst="rect">
                    <a:avLst/>
                  </a:prstGeom>
                </p:spPr>
              </p:pic>
              <p:sp>
                <p:nvSpPr>
                  <p:cNvPr id="13" name="TextBox 12">
                    <a:extLst>
                      <a:ext uri="{FF2B5EF4-FFF2-40B4-BE49-F238E27FC236}">
                        <a16:creationId xmlns:a16="http://schemas.microsoft.com/office/drawing/2014/main" id="{C1DE7B2A-1FD8-4E89-8015-964AE186FB78}"/>
                      </a:ext>
                    </a:extLst>
                  </p:cNvPr>
                  <p:cNvSpPr txBox="1"/>
                  <p:nvPr/>
                </p:nvSpPr>
                <p:spPr>
                  <a:xfrm>
                    <a:off x="5178305" y="205558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Pod</a:t>
                    </a:r>
                  </a:p>
                </p:txBody>
              </p:sp>
            </p:grpSp>
          </p:grpSp>
          <p:grpSp>
            <p:nvGrpSpPr>
              <p:cNvPr id="14" name="Group 13">
                <a:extLst>
                  <a:ext uri="{FF2B5EF4-FFF2-40B4-BE49-F238E27FC236}">
                    <a16:creationId xmlns:a16="http://schemas.microsoft.com/office/drawing/2014/main" id="{866ACC94-256F-477E-93E4-C15CC717FB50}"/>
                  </a:ext>
                </a:extLst>
              </p:cNvPr>
              <p:cNvGrpSpPr/>
              <p:nvPr/>
            </p:nvGrpSpPr>
            <p:grpSpPr>
              <a:xfrm>
                <a:off x="5263337" y="4491441"/>
                <a:ext cx="1348335" cy="1330071"/>
                <a:chOff x="6844780" y="2393348"/>
                <a:chExt cx="1699403" cy="1699403"/>
              </a:xfrm>
            </p:grpSpPr>
            <p:sp>
              <p:nvSpPr>
                <p:cNvPr id="15" name="Rectangle: Rounded Corners 14">
                  <a:extLst>
                    <a:ext uri="{FF2B5EF4-FFF2-40B4-BE49-F238E27FC236}">
                      <a16:creationId xmlns:a16="http://schemas.microsoft.com/office/drawing/2014/main" id="{EE9D48CE-DC8A-4043-8138-80D06B98BD06}"/>
                    </a:ext>
                  </a:extLst>
                </p:cNvPr>
                <p:cNvSpPr/>
                <p:nvPr/>
              </p:nvSpPr>
              <p:spPr bwMode="gray">
                <a:xfrm>
                  <a:off x="6844780" y="2393348"/>
                  <a:ext cx="1699403" cy="1699403"/>
                </a:xfrm>
                <a:prstGeom prst="roundRect">
                  <a:avLst/>
                </a:prstGeom>
                <a:solidFill>
                  <a:schemeClr val="tx1"/>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16" name="Group 15">
                  <a:extLst>
                    <a:ext uri="{FF2B5EF4-FFF2-40B4-BE49-F238E27FC236}">
                      <a16:creationId xmlns:a16="http://schemas.microsoft.com/office/drawing/2014/main" id="{7042EBEE-3561-4AB1-81A0-545538CAE553}"/>
                    </a:ext>
                  </a:extLst>
                </p:cNvPr>
                <p:cNvGrpSpPr/>
                <p:nvPr/>
              </p:nvGrpSpPr>
              <p:grpSpPr>
                <a:xfrm>
                  <a:off x="7060300" y="2647350"/>
                  <a:ext cx="1268361" cy="1191398"/>
                  <a:chOff x="5178305" y="1141181"/>
                  <a:chExt cx="1268361" cy="1191398"/>
                </a:xfrm>
              </p:grpSpPr>
              <p:pic>
                <p:nvPicPr>
                  <p:cNvPr id="17" name="Graphic 16" descr="Box">
                    <a:extLst>
                      <a:ext uri="{FF2B5EF4-FFF2-40B4-BE49-F238E27FC236}">
                        <a16:creationId xmlns:a16="http://schemas.microsoft.com/office/drawing/2014/main" id="{51F91666-EA51-4B64-998B-E2F6C97AEA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5285" y="1141181"/>
                    <a:ext cx="914400" cy="914400"/>
                  </a:xfrm>
                  <a:prstGeom prst="rect">
                    <a:avLst/>
                  </a:prstGeom>
                </p:spPr>
              </p:pic>
              <p:sp>
                <p:nvSpPr>
                  <p:cNvPr id="18" name="TextBox 17">
                    <a:extLst>
                      <a:ext uri="{FF2B5EF4-FFF2-40B4-BE49-F238E27FC236}">
                        <a16:creationId xmlns:a16="http://schemas.microsoft.com/office/drawing/2014/main" id="{DFC228BD-5668-41D1-A087-C1A8136E3526}"/>
                      </a:ext>
                    </a:extLst>
                  </p:cNvPr>
                  <p:cNvSpPr txBox="1"/>
                  <p:nvPr/>
                </p:nvSpPr>
                <p:spPr>
                  <a:xfrm>
                    <a:off x="5178305" y="205558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Pod</a:t>
                    </a:r>
                  </a:p>
                </p:txBody>
              </p:sp>
            </p:grpSp>
          </p:grpSp>
        </p:grpSp>
        <p:sp>
          <p:nvSpPr>
            <p:cNvPr id="29" name="Rectangle: Rounded Corners 28">
              <a:extLst>
                <a:ext uri="{FF2B5EF4-FFF2-40B4-BE49-F238E27FC236}">
                  <a16:creationId xmlns:a16="http://schemas.microsoft.com/office/drawing/2014/main" id="{5C23694C-DE7C-4C6D-9811-3706468BE56F}"/>
                </a:ext>
              </a:extLst>
            </p:cNvPr>
            <p:cNvSpPr/>
            <p:nvPr/>
          </p:nvSpPr>
          <p:spPr bwMode="gray">
            <a:xfrm>
              <a:off x="4815840" y="1013170"/>
              <a:ext cx="2243328" cy="524132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32" name="Connector: Elbow 31">
            <a:extLst>
              <a:ext uri="{FF2B5EF4-FFF2-40B4-BE49-F238E27FC236}">
                <a16:creationId xmlns:a16="http://schemas.microsoft.com/office/drawing/2014/main" id="{3C9514E6-73BA-402B-8E97-B1D5793C64BA}"/>
              </a:ext>
            </a:extLst>
          </p:cNvPr>
          <p:cNvCxnSpPr>
            <a:cxnSpLocks/>
            <a:stCxn id="25" idx="3"/>
            <a:endCxn id="29" idx="1"/>
          </p:cNvCxnSpPr>
          <p:nvPr/>
        </p:nvCxnSpPr>
        <p:spPr>
          <a:xfrm flipV="1">
            <a:off x="2570361" y="3633833"/>
            <a:ext cx="2245479" cy="1"/>
          </a:xfrm>
          <a:prstGeom prst="bentConnector3">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35B2DEC-903C-404C-91A6-6DEFC2D6A78A}"/>
              </a:ext>
            </a:extLst>
          </p:cNvPr>
          <p:cNvCxnSpPr>
            <a:cxnSpLocks/>
            <a:stCxn id="20" idx="1"/>
            <a:endCxn id="29" idx="3"/>
          </p:cNvCxnSpPr>
          <p:nvPr/>
        </p:nvCxnSpPr>
        <p:spPr>
          <a:xfrm rot="10800000">
            <a:off x="7059168" y="3633834"/>
            <a:ext cx="1553710" cy="1"/>
          </a:xfrm>
          <a:prstGeom prst="bentConnector3">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BB56FE29-F094-4F68-AE4E-9A6B536AC5C2}"/>
              </a:ext>
            </a:extLst>
          </p:cNvPr>
          <p:cNvSpPr/>
          <p:nvPr/>
        </p:nvSpPr>
        <p:spPr bwMode="gray">
          <a:xfrm>
            <a:off x="7738532" y="1111151"/>
            <a:ext cx="3448091" cy="1072511"/>
          </a:xfrm>
          <a:prstGeom prst="wedgeRectCallout">
            <a:avLst>
              <a:gd name="adj1" fmla="val -60200"/>
              <a:gd name="adj2" fmla="val 14834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Deployment</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creates and manages pods based</a:t>
            </a:r>
            <a:r>
              <a:rPr kumimoji="0" lang="en-US" sz="1800" b="0" i="0" u="none" strike="noStrike" kern="0" cap="none" spc="0" normalizeH="0" noProof="0" dirty="0">
                <a:ln>
                  <a:noFill/>
                </a:ln>
                <a:solidFill>
                  <a:srgbClr val="000000"/>
                </a:solidFill>
                <a:effectLst/>
                <a:uLnTx/>
                <a:uFillTx/>
                <a:latin typeface="Arial"/>
                <a:ea typeface="Arial Unicode MS" pitchFamily="34" charset="-128"/>
                <a:cs typeface="Arial Unicode MS" pitchFamily="34" charset="-128"/>
              </a:rPr>
              <a:t> on labels</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9" name="Speech Bubble: Rectangle 38">
            <a:extLst>
              <a:ext uri="{FF2B5EF4-FFF2-40B4-BE49-F238E27FC236}">
                <a16:creationId xmlns:a16="http://schemas.microsoft.com/office/drawing/2014/main" id="{F97EA6B6-36D0-4535-B34F-5ED62A7C695E}"/>
              </a:ext>
            </a:extLst>
          </p:cNvPr>
          <p:cNvSpPr/>
          <p:nvPr/>
        </p:nvSpPr>
        <p:spPr bwMode="gray">
          <a:xfrm>
            <a:off x="1178250" y="5257610"/>
            <a:ext cx="3326171" cy="1072511"/>
          </a:xfrm>
          <a:prstGeom prst="wedgeRectCallout">
            <a:avLst>
              <a:gd name="adj1" fmla="val 21872"/>
              <a:gd name="adj2" fmla="val -16768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Service</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routes traffic to </a:t>
            </a: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any</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pod based on labels</a:t>
            </a:r>
          </a:p>
        </p:txBody>
      </p:sp>
    </p:spTree>
    <p:extLst>
      <p:ext uri="{BB962C8B-B14F-4D97-AF65-F5344CB8AC3E}">
        <p14:creationId xmlns:p14="http://schemas.microsoft.com/office/powerpoint/2010/main" val="29862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F5DE4-A0F5-438C-A0F4-FED858835C88}"/>
              </a:ext>
            </a:extLst>
          </p:cNvPr>
          <p:cNvSpPr>
            <a:spLocks noGrp="1"/>
          </p:cNvSpPr>
          <p:nvPr>
            <p:ph type="title"/>
          </p:nvPr>
        </p:nvSpPr>
        <p:spPr>
          <a:xfrm>
            <a:off x="504001" y="504000"/>
            <a:ext cx="11186476" cy="369332"/>
          </a:xfrm>
        </p:spPr>
        <p:txBody>
          <a:bodyPr/>
          <a:lstStyle/>
          <a:p>
            <a:r>
              <a:rPr lang="en-US" dirty="0"/>
              <a:t>Use Case </a:t>
            </a:r>
            <a:r>
              <a:rPr lang="en-US" dirty="0" err="1"/>
              <a:t>StatefulSet</a:t>
            </a:r>
            <a:endParaRPr lang="en-US" dirty="0"/>
          </a:p>
        </p:txBody>
      </p:sp>
      <p:grpSp>
        <p:nvGrpSpPr>
          <p:cNvPr id="24" name="Group 23">
            <a:extLst>
              <a:ext uri="{FF2B5EF4-FFF2-40B4-BE49-F238E27FC236}">
                <a16:creationId xmlns:a16="http://schemas.microsoft.com/office/drawing/2014/main" id="{7461920E-118F-4E97-B97A-DAECECA6F4F0}"/>
              </a:ext>
            </a:extLst>
          </p:cNvPr>
          <p:cNvGrpSpPr/>
          <p:nvPr/>
        </p:nvGrpSpPr>
        <p:grpSpPr>
          <a:xfrm>
            <a:off x="840824" y="2796831"/>
            <a:ext cx="1699403" cy="1699403"/>
            <a:chOff x="283412" y="4112286"/>
            <a:chExt cx="1699403" cy="1699403"/>
          </a:xfrm>
        </p:grpSpPr>
        <p:sp>
          <p:nvSpPr>
            <p:cNvPr id="25" name="Rectangle: Rounded Corners 24">
              <a:extLst>
                <a:ext uri="{FF2B5EF4-FFF2-40B4-BE49-F238E27FC236}">
                  <a16:creationId xmlns:a16="http://schemas.microsoft.com/office/drawing/2014/main" id="{CC7F676D-CB93-4A2D-8BC9-F32B2380D5E6}"/>
                </a:ext>
              </a:extLst>
            </p:cNvPr>
            <p:cNvSpPr/>
            <p:nvPr/>
          </p:nvSpPr>
          <p:spPr bwMode="gray">
            <a:xfrm>
              <a:off x="283412" y="4112286"/>
              <a:ext cx="1699403" cy="1699403"/>
            </a:xfrm>
            <a:prstGeom prst="roundRect">
              <a:avLst/>
            </a:prstGeom>
            <a:solidFill>
              <a:schemeClr val="accent1">
                <a:lumMod val="40000"/>
                <a:lumOff val="60000"/>
              </a:schemeClr>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26" name="Group 25">
              <a:extLst>
                <a:ext uri="{FF2B5EF4-FFF2-40B4-BE49-F238E27FC236}">
                  <a16:creationId xmlns:a16="http://schemas.microsoft.com/office/drawing/2014/main" id="{FA4AF0D7-B794-4661-A7A0-A7C39CA72B96}"/>
                </a:ext>
              </a:extLst>
            </p:cNvPr>
            <p:cNvGrpSpPr/>
            <p:nvPr/>
          </p:nvGrpSpPr>
          <p:grpSpPr>
            <a:xfrm>
              <a:off x="498934" y="4407945"/>
              <a:ext cx="1268361" cy="1102487"/>
              <a:chOff x="5178305" y="1325955"/>
              <a:chExt cx="1268361" cy="1102487"/>
            </a:xfrm>
          </p:grpSpPr>
          <p:pic>
            <p:nvPicPr>
              <p:cNvPr id="27" name="Graphic 26" descr="Network">
                <a:extLst>
                  <a:ext uri="{FF2B5EF4-FFF2-40B4-BE49-F238E27FC236}">
                    <a16:creationId xmlns:a16="http://schemas.microsoft.com/office/drawing/2014/main" id="{C8F54EC8-82C7-433E-A91C-19F0A87027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55285" y="1325955"/>
                <a:ext cx="914400" cy="914400"/>
              </a:xfrm>
              <a:prstGeom prst="rect">
                <a:avLst/>
              </a:prstGeom>
            </p:spPr>
          </p:pic>
          <p:sp>
            <p:nvSpPr>
              <p:cNvPr id="28" name="TextBox 27">
                <a:extLst>
                  <a:ext uri="{FF2B5EF4-FFF2-40B4-BE49-F238E27FC236}">
                    <a16:creationId xmlns:a16="http://schemas.microsoft.com/office/drawing/2014/main" id="{1A2B0314-AA05-4733-9625-16C4FD15B63F}"/>
                  </a:ext>
                </a:extLst>
              </p:cNvPr>
              <p:cNvSpPr txBox="1"/>
              <p:nvPr/>
            </p:nvSpPr>
            <p:spPr>
              <a:xfrm>
                <a:off x="5178305" y="2151443"/>
                <a:ext cx="1268361" cy="276999"/>
              </a:xfrm>
              <a:prstGeom prst="rect">
                <a:avLst/>
              </a:prstGeom>
              <a:noFill/>
            </p:spPr>
            <p:txBody>
              <a:bodyPr wrap="square" lIns="0" tIns="0" rIns="0" bIns="0" rtlCol="0">
                <a:spAutoFit/>
              </a:bodyPr>
              <a:lstStyle/>
              <a:p>
                <a:pPr algn="ctr" defTabSz="914400" fontAlgn="base">
                  <a:spcBef>
                    <a:spcPct val="50000"/>
                  </a:spcBef>
                  <a:spcAft>
                    <a:spcPct val="0"/>
                  </a:spcAft>
                  <a:buClr>
                    <a:srgbClr val="F0AB00"/>
                  </a:buClr>
                  <a:buSzPct val="80000"/>
                </a:pPr>
                <a:r>
                  <a:rPr lang="en-US" sz="1800" b="1" kern="0" dirty="0">
                    <a:solidFill>
                      <a:prstClr val="black"/>
                    </a:solidFill>
                    <a:latin typeface="BentonSans Bold" panose="02000803000000020004" pitchFamily="2" charset="0"/>
                    <a:ea typeface="Arial Unicode MS" pitchFamily="34" charset="-128"/>
                    <a:cs typeface="Arial Unicode MS" pitchFamily="34" charset="-128"/>
                  </a:rPr>
                  <a:t>Service</a:t>
                </a:r>
              </a:p>
            </p:txBody>
          </p:sp>
        </p:grpSp>
      </p:grpSp>
      <p:cxnSp>
        <p:nvCxnSpPr>
          <p:cNvPr id="32" name="Connector: Elbow 31">
            <a:extLst>
              <a:ext uri="{FF2B5EF4-FFF2-40B4-BE49-F238E27FC236}">
                <a16:creationId xmlns:a16="http://schemas.microsoft.com/office/drawing/2014/main" id="{3C9514E6-73BA-402B-8E97-B1D5793C64BA}"/>
              </a:ext>
            </a:extLst>
          </p:cNvPr>
          <p:cNvCxnSpPr>
            <a:cxnSpLocks/>
            <a:stCxn id="25" idx="3"/>
            <a:endCxn id="5" idx="1"/>
          </p:cNvCxnSpPr>
          <p:nvPr/>
        </p:nvCxnSpPr>
        <p:spPr>
          <a:xfrm flipV="1">
            <a:off x="2540227" y="2045327"/>
            <a:ext cx="2729887" cy="1601206"/>
          </a:xfrm>
          <a:prstGeom prst="bentConnector3">
            <a:avLst>
              <a:gd name="adj1" fmla="val 6295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35B2DEC-903C-404C-91A6-6DEFC2D6A78A}"/>
              </a:ext>
            </a:extLst>
          </p:cNvPr>
          <p:cNvCxnSpPr>
            <a:cxnSpLocks/>
            <a:endCxn id="29" idx="3"/>
          </p:cNvCxnSpPr>
          <p:nvPr/>
        </p:nvCxnSpPr>
        <p:spPr>
          <a:xfrm rot="10800000" flipV="1">
            <a:off x="8263931" y="3633831"/>
            <a:ext cx="1489592" cy="2"/>
          </a:xfrm>
          <a:prstGeom prst="bentConnector3">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97EA6B6-36D0-4535-B34F-5ED62A7C695E}"/>
              </a:ext>
            </a:extLst>
          </p:cNvPr>
          <p:cNvSpPr/>
          <p:nvPr/>
        </p:nvSpPr>
        <p:spPr bwMode="gray">
          <a:xfrm>
            <a:off x="691755" y="5284525"/>
            <a:ext cx="3326171" cy="1072511"/>
          </a:xfrm>
          <a:prstGeom prst="wedgeRectCallout">
            <a:avLst>
              <a:gd name="adj1" fmla="val 42765"/>
              <a:gd name="adj2" fmla="val -18018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Service</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routes traffic to a </a:t>
            </a: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specific</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pod based on labels </a:t>
            </a: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and names</a:t>
            </a:r>
          </a:p>
        </p:txBody>
      </p:sp>
      <p:grpSp>
        <p:nvGrpSpPr>
          <p:cNvPr id="36" name="Group 35">
            <a:extLst>
              <a:ext uri="{FF2B5EF4-FFF2-40B4-BE49-F238E27FC236}">
                <a16:creationId xmlns:a16="http://schemas.microsoft.com/office/drawing/2014/main" id="{DC0D804E-245B-4D91-9549-957EDF781675}"/>
              </a:ext>
            </a:extLst>
          </p:cNvPr>
          <p:cNvGrpSpPr/>
          <p:nvPr/>
        </p:nvGrpSpPr>
        <p:grpSpPr>
          <a:xfrm>
            <a:off x="9746734" y="2784131"/>
            <a:ext cx="1699403" cy="1699403"/>
            <a:chOff x="4135382" y="2179976"/>
            <a:chExt cx="1699403" cy="1699403"/>
          </a:xfrm>
        </p:grpSpPr>
        <p:sp>
          <p:nvSpPr>
            <p:cNvPr id="37" name="Rectangle: Rounded Corners 36">
              <a:extLst>
                <a:ext uri="{FF2B5EF4-FFF2-40B4-BE49-F238E27FC236}">
                  <a16:creationId xmlns:a16="http://schemas.microsoft.com/office/drawing/2014/main" id="{A61664B3-0C02-4BB9-9CC6-1C1CD0281B98}"/>
                </a:ext>
              </a:extLst>
            </p:cNvPr>
            <p:cNvSpPr/>
            <p:nvPr/>
          </p:nvSpPr>
          <p:spPr bwMode="gray">
            <a:xfrm>
              <a:off x="4135382" y="2179976"/>
              <a:ext cx="1699403" cy="1699403"/>
            </a:xfrm>
            <a:prstGeom prst="roundRect">
              <a:avLst/>
            </a:prstGeom>
            <a:solidFill>
              <a:srgbClr val="F0AB00">
                <a:lumMod val="20000"/>
                <a:lumOff val="80000"/>
              </a:srgbClr>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E660B359-E6F7-4E9D-81A3-2D53B83AB155}"/>
                </a:ext>
              </a:extLst>
            </p:cNvPr>
            <p:cNvGrpSpPr/>
            <p:nvPr/>
          </p:nvGrpSpPr>
          <p:grpSpPr>
            <a:xfrm>
              <a:off x="4227163" y="2502913"/>
              <a:ext cx="1515836" cy="1053527"/>
              <a:chOff x="3323262" y="1141181"/>
              <a:chExt cx="1515836" cy="1053527"/>
            </a:xfrm>
          </p:grpSpPr>
          <p:pic>
            <p:nvPicPr>
              <p:cNvPr id="41" name="Graphic 40" descr="Barcode">
                <a:extLst>
                  <a:ext uri="{FF2B5EF4-FFF2-40B4-BE49-F238E27FC236}">
                    <a16:creationId xmlns:a16="http://schemas.microsoft.com/office/drawing/2014/main" id="{EE44EA33-2009-41C7-95A4-60B4BFA759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3980" y="1141181"/>
                <a:ext cx="914400" cy="914400"/>
              </a:xfrm>
              <a:prstGeom prst="rect">
                <a:avLst/>
              </a:prstGeom>
            </p:spPr>
          </p:pic>
          <p:sp>
            <p:nvSpPr>
              <p:cNvPr id="42" name="TextBox 41">
                <a:extLst>
                  <a:ext uri="{FF2B5EF4-FFF2-40B4-BE49-F238E27FC236}">
                    <a16:creationId xmlns:a16="http://schemas.microsoft.com/office/drawing/2014/main" id="{2EEE7D78-0766-4034-8EAB-D9E4ADEA52C7}"/>
                  </a:ext>
                </a:extLst>
              </p:cNvPr>
              <p:cNvSpPr txBox="1"/>
              <p:nvPr/>
            </p:nvSpPr>
            <p:spPr>
              <a:xfrm>
                <a:off x="3323262" y="1917709"/>
                <a:ext cx="1515836" cy="276999"/>
              </a:xfrm>
              <a:prstGeom prst="rect">
                <a:avLst/>
              </a:prstGeom>
              <a:noFill/>
            </p:spPr>
            <p:txBody>
              <a:bodyPr wrap="square" lIns="0" tIns="0" rIns="0" bIns="0" rtlCol="0">
                <a:spAutoFit/>
              </a:bodyPr>
              <a:lstStyle/>
              <a:p>
                <a:pPr algn="ctr" defTabSz="914400" fontAlgn="base">
                  <a:spcBef>
                    <a:spcPct val="50000"/>
                  </a:spcBef>
                  <a:spcAft>
                    <a:spcPct val="0"/>
                  </a:spcAft>
                  <a:buClr>
                    <a:srgbClr val="F0AB00"/>
                  </a:buClr>
                  <a:buSzPct val="80000"/>
                </a:pPr>
                <a:r>
                  <a:rPr lang="en-US" sz="1800" b="1" kern="0" dirty="0" err="1">
                    <a:solidFill>
                      <a:prstClr val="black"/>
                    </a:solidFill>
                    <a:latin typeface="BentonSans Bold" panose="02000803000000020004" pitchFamily="2" charset="0"/>
                    <a:ea typeface="Arial Unicode MS" pitchFamily="34" charset="-128"/>
                    <a:cs typeface="Arial Unicode MS" pitchFamily="34" charset="-128"/>
                  </a:rPr>
                  <a:t>StatefulSet</a:t>
                </a:r>
                <a:endParaRPr lang="en-US" sz="1800" b="1" kern="0" dirty="0">
                  <a:solidFill>
                    <a:prstClr val="black"/>
                  </a:solidFill>
                  <a:latin typeface="BentonSans Bold" panose="02000803000000020004" pitchFamily="2" charset="0"/>
                  <a:ea typeface="Arial Unicode MS" pitchFamily="34" charset="-128"/>
                  <a:cs typeface="Arial Unicode MS" pitchFamily="34" charset="-128"/>
                </a:endParaRPr>
              </a:p>
            </p:txBody>
          </p:sp>
        </p:grpSp>
      </p:grpSp>
      <p:cxnSp>
        <p:nvCxnSpPr>
          <p:cNvPr id="43" name="Connector: Elbow 42">
            <a:extLst>
              <a:ext uri="{FF2B5EF4-FFF2-40B4-BE49-F238E27FC236}">
                <a16:creationId xmlns:a16="http://schemas.microsoft.com/office/drawing/2014/main" id="{6633DBD6-5425-4476-9CE9-4AFA51B64A34}"/>
              </a:ext>
            </a:extLst>
          </p:cNvPr>
          <p:cNvCxnSpPr>
            <a:cxnSpLocks/>
            <a:stCxn id="25" idx="3"/>
            <a:endCxn id="89" idx="1"/>
          </p:cNvCxnSpPr>
          <p:nvPr/>
        </p:nvCxnSpPr>
        <p:spPr>
          <a:xfrm>
            <a:off x="2540227" y="3646533"/>
            <a:ext cx="2729887" cy="1"/>
          </a:xfrm>
          <a:prstGeom prst="bentConnector3">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BBE814C8-1EFA-4A43-8331-12502FCF2216}"/>
              </a:ext>
            </a:extLst>
          </p:cNvPr>
          <p:cNvCxnSpPr>
            <a:cxnSpLocks/>
            <a:stCxn id="25" idx="3"/>
          </p:cNvCxnSpPr>
          <p:nvPr/>
        </p:nvCxnSpPr>
        <p:spPr>
          <a:xfrm>
            <a:off x="2540227" y="3646533"/>
            <a:ext cx="2692976" cy="1588507"/>
          </a:xfrm>
          <a:prstGeom prst="bentConnector3">
            <a:avLst>
              <a:gd name="adj1" fmla="val 64035"/>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FF40D084-DD5D-4B29-A325-B12109FB0CB7}"/>
              </a:ext>
            </a:extLst>
          </p:cNvPr>
          <p:cNvGrpSpPr/>
          <p:nvPr/>
        </p:nvGrpSpPr>
        <p:grpSpPr>
          <a:xfrm>
            <a:off x="4815840" y="1013170"/>
            <a:ext cx="3448091" cy="5241326"/>
            <a:chOff x="4815840" y="1013170"/>
            <a:chExt cx="3448091" cy="5241326"/>
          </a:xfrm>
        </p:grpSpPr>
        <p:sp>
          <p:nvSpPr>
            <p:cNvPr id="29" name="Rectangle: Rounded Corners 28">
              <a:extLst>
                <a:ext uri="{FF2B5EF4-FFF2-40B4-BE49-F238E27FC236}">
                  <a16:creationId xmlns:a16="http://schemas.microsoft.com/office/drawing/2014/main" id="{5C23694C-DE7C-4C6D-9811-3706468BE56F}"/>
                </a:ext>
              </a:extLst>
            </p:cNvPr>
            <p:cNvSpPr/>
            <p:nvPr/>
          </p:nvSpPr>
          <p:spPr bwMode="gray">
            <a:xfrm>
              <a:off x="4815840" y="1013170"/>
              <a:ext cx="3448091" cy="5241326"/>
            </a:xfrm>
            <a:prstGeom prst="roundRect">
              <a:avLst/>
            </a:prstGeom>
            <a:noFill/>
            <a:ln w="571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3" name="Group 82">
              <a:extLst>
                <a:ext uri="{FF2B5EF4-FFF2-40B4-BE49-F238E27FC236}">
                  <a16:creationId xmlns:a16="http://schemas.microsoft.com/office/drawing/2014/main" id="{69F1E541-F606-4A65-9919-2C96F9E63D72}"/>
                </a:ext>
              </a:extLst>
            </p:cNvPr>
            <p:cNvGrpSpPr/>
            <p:nvPr/>
          </p:nvGrpSpPr>
          <p:grpSpPr>
            <a:xfrm>
              <a:off x="5270114" y="1380291"/>
              <a:ext cx="2539543" cy="1330071"/>
              <a:chOff x="5263336" y="1380291"/>
              <a:chExt cx="2539543" cy="1330071"/>
            </a:xfrm>
          </p:grpSpPr>
          <p:grpSp>
            <p:nvGrpSpPr>
              <p:cNvPr id="4" name="Group 3">
                <a:extLst>
                  <a:ext uri="{FF2B5EF4-FFF2-40B4-BE49-F238E27FC236}">
                    <a16:creationId xmlns:a16="http://schemas.microsoft.com/office/drawing/2014/main" id="{1F75F886-B800-48A9-BA86-40B79018B49D}"/>
                  </a:ext>
                </a:extLst>
              </p:cNvPr>
              <p:cNvGrpSpPr/>
              <p:nvPr/>
            </p:nvGrpSpPr>
            <p:grpSpPr>
              <a:xfrm>
                <a:off x="5263336" y="1380291"/>
                <a:ext cx="2539543" cy="1330071"/>
                <a:chOff x="6844779" y="2393348"/>
                <a:chExt cx="3200767" cy="1699403"/>
              </a:xfrm>
            </p:grpSpPr>
            <p:sp>
              <p:nvSpPr>
                <p:cNvPr id="5" name="Rectangle: Rounded Corners 4">
                  <a:extLst>
                    <a:ext uri="{FF2B5EF4-FFF2-40B4-BE49-F238E27FC236}">
                      <a16:creationId xmlns:a16="http://schemas.microsoft.com/office/drawing/2014/main" id="{A12F5AC0-0D57-44DB-BF6E-483408A0B4F2}"/>
                    </a:ext>
                  </a:extLst>
                </p:cNvPr>
                <p:cNvSpPr/>
                <p:nvPr/>
              </p:nvSpPr>
              <p:spPr bwMode="gray">
                <a:xfrm>
                  <a:off x="6844779" y="2393348"/>
                  <a:ext cx="3200767" cy="1699403"/>
                </a:xfrm>
                <a:prstGeom prst="roundRect">
                  <a:avLst/>
                </a:prstGeom>
                <a:solidFill>
                  <a:schemeClr val="tx1"/>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6" name="Group 5">
                  <a:extLst>
                    <a:ext uri="{FF2B5EF4-FFF2-40B4-BE49-F238E27FC236}">
                      <a16:creationId xmlns:a16="http://schemas.microsoft.com/office/drawing/2014/main" id="{CE4E1296-5D5C-4ADA-80DA-DF33EC183DF3}"/>
                    </a:ext>
                  </a:extLst>
                </p:cNvPr>
                <p:cNvGrpSpPr/>
                <p:nvPr/>
              </p:nvGrpSpPr>
              <p:grpSpPr>
                <a:xfrm>
                  <a:off x="7060300" y="2558671"/>
                  <a:ext cx="1268361" cy="1280077"/>
                  <a:chOff x="5178305" y="1052502"/>
                  <a:chExt cx="1268361" cy="1280077"/>
                </a:xfrm>
              </p:grpSpPr>
              <p:pic>
                <p:nvPicPr>
                  <p:cNvPr id="7" name="Graphic 6" descr="Box">
                    <a:extLst>
                      <a:ext uri="{FF2B5EF4-FFF2-40B4-BE49-F238E27FC236}">
                        <a16:creationId xmlns:a16="http://schemas.microsoft.com/office/drawing/2014/main" id="{AA9F8FA8-859A-49BD-BC92-8ABE590534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1443" y="1052502"/>
                    <a:ext cx="1096540" cy="1096542"/>
                  </a:xfrm>
                  <a:prstGeom prst="rect">
                    <a:avLst/>
                  </a:prstGeom>
                </p:spPr>
              </p:pic>
              <p:sp>
                <p:nvSpPr>
                  <p:cNvPr id="8" name="TextBox 7">
                    <a:extLst>
                      <a:ext uri="{FF2B5EF4-FFF2-40B4-BE49-F238E27FC236}">
                        <a16:creationId xmlns:a16="http://schemas.microsoft.com/office/drawing/2014/main" id="{BFE7A080-10CC-454F-BC8A-5CBEFAE59EA4}"/>
                      </a:ext>
                    </a:extLst>
                  </p:cNvPr>
                  <p:cNvSpPr txBox="1"/>
                  <p:nvPr/>
                </p:nvSpPr>
                <p:spPr>
                  <a:xfrm>
                    <a:off x="5178305" y="205558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Pod</a:t>
                    </a:r>
                  </a:p>
                </p:txBody>
              </p:sp>
            </p:grpSp>
          </p:grpSp>
          <p:pic>
            <p:nvPicPr>
              <p:cNvPr id="70" name="Graphic 69" descr="Database">
                <a:extLst>
                  <a:ext uri="{FF2B5EF4-FFF2-40B4-BE49-F238E27FC236}">
                    <a16:creationId xmlns:a16="http://schemas.microsoft.com/office/drawing/2014/main" id="{46C135B0-90F8-4148-AC82-5109EF9A34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16197" y="1580660"/>
                <a:ext cx="725500" cy="725500"/>
              </a:xfrm>
              <a:prstGeom prst="rect">
                <a:avLst/>
              </a:prstGeom>
            </p:spPr>
          </p:pic>
          <p:sp>
            <p:nvSpPr>
              <p:cNvPr id="71" name="TextBox 70">
                <a:extLst>
                  <a:ext uri="{FF2B5EF4-FFF2-40B4-BE49-F238E27FC236}">
                    <a16:creationId xmlns:a16="http://schemas.microsoft.com/office/drawing/2014/main" id="{BB4B5B29-6635-49B9-8140-FF90AA931DD1}"/>
                  </a:ext>
                </a:extLst>
              </p:cNvPr>
              <p:cNvSpPr txBox="1"/>
              <p:nvPr/>
            </p:nvSpPr>
            <p:spPr>
              <a:xfrm>
                <a:off x="6444767" y="230616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Storage</a:t>
                </a:r>
              </a:p>
            </p:txBody>
          </p:sp>
          <p:cxnSp>
            <p:nvCxnSpPr>
              <p:cNvPr id="77" name="Straight Connector 76">
                <a:extLst>
                  <a:ext uri="{FF2B5EF4-FFF2-40B4-BE49-F238E27FC236}">
                    <a16:creationId xmlns:a16="http://schemas.microsoft.com/office/drawing/2014/main" id="{F8F20FB3-6339-4606-9C55-B93440B27899}"/>
                  </a:ext>
                </a:extLst>
              </p:cNvPr>
              <p:cNvCxnSpPr>
                <a:cxnSpLocks/>
                <a:stCxn id="7" idx="3"/>
                <a:endCxn id="70" idx="1"/>
              </p:cNvCxnSpPr>
              <p:nvPr/>
            </p:nvCxnSpPr>
            <p:spPr>
              <a:xfrm>
                <a:off x="6409981" y="1938799"/>
                <a:ext cx="306216" cy="4611"/>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B78B4770-75FF-4D0F-B2B6-AD849EDECF55}"/>
                </a:ext>
              </a:extLst>
            </p:cNvPr>
            <p:cNvGrpSpPr/>
            <p:nvPr/>
          </p:nvGrpSpPr>
          <p:grpSpPr>
            <a:xfrm>
              <a:off x="5270114" y="2981498"/>
              <a:ext cx="2539543" cy="1330071"/>
              <a:chOff x="5263336" y="1380291"/>
              <a:chExt cx="2539543" cy="1330071"/>
            </a:xfrm>
          </p:grpSpPr>
          <p:grpSp>
            <p:nvGrpSpPr>
              <p:cNvPr id="85" name="Group 84">
                <a:extLst>
                  <a:ext uri="{FF2B5EF4-FFF2-40B4-BE49-F238E27FC236}">
                    <a16:creationId xmlns:a16="http://schemas.microsoft.com/office/drawing/2014/main" id="{AC2CBE04-58FD-4DD4-8AC2-1F7ADBD03AAF}"/>
                  </a:ext>
                </a:extLst>
              </p:cNvPr>
              <p:cNvGrpSpPr/>
              <p:nvPr/>
            </p:nvGrpSpPr>
            <p:grpSpPr>
              <a:xfrm>
                <a:off x="5263336" y="1380291"/>
                <a:ext cx="2539543" cy="1330071"/>
                <a:chOff x="6844779" y="2393348"/>
                <a:chExt cx="3200767" cy="1699403"/>
              </a:xfrm>
            </p:grpSpPr>
            <p:sp>
              <p:nvSpPr>
                <p:cNvPr id="89" name="Rectangle: Rounded Corners 88">
                  <a:extLst>
                    <a:ext uri="{FF2B5EF4-FFF2-40B4-BE49-F238E27FC236}">
                      <a16:creationId xmlns:a16="http://schemas.microsoft.com/office/drawing/2014/main" id="{C419305F-71B3-4A29-9B9D-690838172A39}"/>
                    </a:ext>
                  </a:extLst>
                </p:cNvPr>
                <p:cNvSpPr/>
                <p:nvPr/>
              </p:nvSpPr>
              <p:spPr bwMode="gray">
                <a:xfrm>
                  <a:off x="6844779" y="2393348"/>
                  <a:ext cx="3200767" cy="1699403"/>
                </a:xfrm>
                <a:prstGeom prst="roundRect">
                  <a:avLst/>
                </a:prstGeom>
                <a:solidFill>
                  <a:schemeClr val="tx1"/>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90" name="Group 89">
                  <a:extLst>
                    <a:ext uri="{FF2B5EF4-FFF2-40B4-BE49-F238E27FC236}">
                      <a16:creationId xmlns:a16="http://schemas.microsoft.com/office/drawing/2014/main" id="{3108ED13-36DB-4681-89D3-0A75ED947614}"/>
                    </a:ext>
                  </a:extLst>
                </p:cNvPr>
                <p:cNvGrpSpPr/>
                <p:nvPr/>
              </p:nvGrpSpPr>
              <p:grpSpPr>
                <a:xfrm>
                  <a:off x="7060300" y="2558671"/>
                  <a:ext cx="1268361" cy="1280077"/>
                  <a:chOff x="5178305" y="1052502"/>
                  <a:chExt cx="1268361" cy="1280077"/>
                </a:xfrm>
              </p:grpSpPr>
              <p:pic>
                <p:nvPicPr>
                  <p:cNvPr id="91" name="Graphic 90" descr="Box">
                    <a:extLst>
                      <a:ext uri="{FF2B5EF4-FFF2-40B4-BE49-F238E27FC236}">
                        <a16:creationId xmlns:a16="http://schemas.microsoft.com/office/drawing/2014/main" id="{146E0486-2373-4B64-BDFC-D9EE1B8503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1443" y="1052502"/>
                    <a:ext cx="1096540" cy="1096542"/>
                  </a:xfrm>
                  <a:prstGeom prst="rect">
                    <a:avLst/>
                  </a:prstGeom>
                </p:spPr>
              </p:pic>
              <p:sp>
                <p:nvSpPr>
                  <p:cNvPr id="92" name="TextBox 91">
                    <a:extLst>
                      <a:ext uri="{FF2B5EF4-FFF2-40B4-BE49-F238E27FC236}">
                        <a16:creationId xmlns:a16="http://schemas.microsoft.com/office/drawing/2014/main" id="{822E8904-0025-42B3-887C-127EFBAC9E85}"/>
                      </a:ext>
                    </a:extLst>
                  </p:cNvPr>
                  <p:cNvSpPr txBox="1"/>
                  <p:nvPr/>
                </p:nvSpPr>
                <p:spPr>
                  <a:xfrm>
                    <a:off x="5178305" y="205558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Pod</a:t>
                    </a:r>
                  </a:p>
                </p:txBody>
              </p:sp>
            </p:grpSp>
          </p:grpSp>
          <p:pic>
            <p:nvPicPr>
              <p:cNvPr id="86" name="Graphic 85" descr="Database">
                <a:extLst>
                  <a:ext uri="{FF2B5EF4-FFF2-40B4-BE49-F238E27FC236}">
                    <a16:creationId xmlns:a16="http://schemas.microsoft.com/office/drawing/2014/main" id="{7E3C3F5E-31FD-458A-B135-C0B3E31A32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16197" y="1580660"/>
                <a:ext cx="725500" cy="725500"/>
              </a:xfrm>
              <a:prstGeom prst="rect">
                <a:avLst/>
              </a:prstGeom>
            </p:spPr>
          </p:pic>
          <p:sp>
            <p:nvSpPr>
              <p:cNvPr id="87" name="TextBox 86">
                <a:extLst>
                  <a:ext uri="{FF2B5EF4-FFF2-40B4-BE49-F238E27FC236}">
                    <a16:creationId xmlns:a16="http://schemas.microsoft.com/office/drawing/2014/main" id="{505A7582-4551-4B54-B417-C3CF97859E50}"/>
                  </a:ext>
                </a:extLst>
              </p:cNvPr>
              <p:cNvSpPr txBox="1"/>
              <p:nvPr/>
            </p:nvSpPr>
            <p:spPr>
              <a:xfrm>
                <a:off x="6444767" y="230616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Storage</a:t>
                </a:r>
              </a:p>
            </p:txBody>
          </p:sp>
          <p:cxnSp>
            <p:nvCxnSpPr>
              <p:cNvPr id="88" name="Straight Connector 87">
                <a:extLst>
                  <a:ext uri="{FF2B5EF4-FFF2-40B4-BE49-F238E27FC236}">
                    <a16:creationId xmlns:a16="http://schemas.microsoft.com/office/drawing/2014/main" id="{50DCDE47-AD40-49AC-9872-D4325BD5A1B6}"/>
                  </a:ext>
                </a:extLst>
              </p:cNvPr>
              <p:cNvCxnSpPr>
                <a:cxnSpLocks/>
                <a:stCxn id="91" idx="3"/>
                <a:endCxn id="86" idx="1"/>
              </p:cNvCxnSpPr>
              <p:nvPr/>
            </p:nvCxnSpPr>
            <p:spPr>
              <a:xfrm>
                <a:off x="6409981" y="1938799"/>
                <a:ext cx="306216" cy="4611"/>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0B32177B-C293-4132-B65D-30F81F94E8F4}"/>
                </a:ext>
              </a:extLst>
            </p:cNvPr>
            <p:cNvGrpSpPr/>
            <p:nvPr/>
          </p:nvGrpSpPr>
          <p:grpSpPr>
            <a:xfrm>
              <a:off x="5270114" y="4583320"/>
              <a:ext cx="2539543" cy="1330071"/>
              <a:chOff x="5263336" y="1380291"/>
              <a:chExt cx="2539543" cy="1330071"/>
            </a:xfrm>
          </p:grpSpPr>
          <p:grpSp>
            <p:nvGrpSpPr>
              <p:cNvPr id="94" name="Group 93">
                <a:extLst>
                  <a:ext uri="{FF2B5EF4-FFF2-40B4-BE49-F238E27FC236}">
                    <a16:creationId xmlns:a16="http://schemas.microsoft.com/office/drawing/2014/main" id="{1CC38C78-BEAD-43A4-86B4-907DDA7491D3}"/>
                  </a:ext>
                </a:extLst>
              </p:cNvPr>
              <p:cNvGrpSpPr/>
              <p:nvPr/>
            </p:nvGrpSpPr>
            <p:grpSpPr>
              <a:xfrm>
                <a:off x="5263336" y="1380291"/>
                <a:ext cx="2539543" cy="1330071"/>
                <a:chOff x="6844779" y="2393348"/>
                <a:chExt cx="3200767" cy="1699403"/>
              </a:xfrm>
            </p:grpSpPr>
            <p:sp>
              <p:nvSpPr>
                <p:cNvPr id="98" name="Rectangle: Rounded Corners 97">
                  <a:extLst>
                    <a:ext uri="{FF2B5EF4-FFF2-40B4-BE49-F238E27FC236}">
                      <a16:creationId xmlns:a16="http://schemas.microsoft.com/office/drawing/2014/main" id="{79E5D609-7D5A-4B6D-8851-4D2694429B13}"/>
                    </a:ext>
                  </a:extLst>
                </p:cNvPr>
                <p:cNvSpPr/>
                <p:nvPr/>
              </p:nvSpPr>
              <p:spPr bwMode="gray">
                <a:xfrm>
                  <a:off x="6844779" y="2393348"/>
                  <a:ext cx="3200767" cy="1699403"/>
                </a:xfrm>
                <a:prstGeom prst="roundRect">
                  <a:avLst/>
                </a:prstGeom>
                <a:solidFill>
                  <a:schemeClr val="tx1"/>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99" name="Group 98">
                  <a:extLst>
                    <a:ext uri="{FF2B5EF4-FFF2-40B4-BE49-F238E27FC236}">
                      <a16:creationId xmlns:a16="http://schemas.microsoft.com/office/drawing/2014/main" id="{F9F02D13-876A-42A9-BF72-9D8AA2271416}"/>
                    </a:ext>
                  </a:extLst>
                </p:cNvPr>
                <p:cNvGrpSpPr/>
                <p:nvPr/>
              </p:nvGrpSpPr>
              <p:grpSpPr>
                <a:xfrm>
                  <a:off x="7060300" y="2558671"/>
                  <a:ext cx="1268361" cy="1280077"/>
                  <a:chOff x="5178305" y="1052502"/>
                  <a:chExt cx="1268361" cy="1280077"/>
                </a:xfrm>
              </p:grpSpPr>
              <p:pic>
                <p:nvPicPr>
                  <p:cNvPr id="100" name="Graphic 99" descr="Box">
                    <a:extLst>
                      <a:ext uri="{FF2B5EF4-FFF2-40B4-BE49-F238E27FC236}">
                        <a16:creationId xmlns:a16="http://schemas.microsoft.com/office/drawing/2014/main" id="{251785A8-7E6A-46C9-ADB4-CE266F3549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11443" y="1052502"/>
                    <a:ext cx="1096540" cy="1096542"/>
                  </a:xfrm>
                  <a:prstGeom prst="rect">
                    <a:avLst/>
                  </a:prstGeom>
                </p:spPr>
              </p:pic>
              <p:sp>
                <p:nvSpPr>
                  <p:cNvPr id="101" name="TextBox 100">
                    <a:extLst>
                      <a:ext uri="{FF2B5EF4-FFF2-40B4-BE49-F238E27FC236}">
                        <a16:creationId xmlns:a16="http://schemas.microsoft.com/office/drawing/2014/main" id="{06EC30C0-C283-4CFE-8A4A-F51457DD5357}"/>
                      </a:ext>
                    </a:extLst>
                  </p:cNvPr>
                  <p:cNvSpPr txBox="1"/>
                  <p:nvPr/>
                </p:nvSpPr>
                <p:spPr>
                  <a:xfrm>
                    <a:off x="5178305" y="205558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Pod</a:t>
                    </a:r>
                  </a:p>
                </p:txBody>
              </p:sp>
            </p:grpSp>
          </p:grpSp>
          <p:pic>
            <p:nvPicPr>
              <p:cNvPr id="95" name="Graphic 94" descr="Database">
                <a:extLst>
                  <a:ext uri="{FF2B5EF4-FFF2-40B4-BE49-F238E27FC236}">
                    <a16:creationId xmlns:a16="http://schemas.microsoft.com/office/drawing/2014/main" id="{162D84B7-76A6-456F-86C3-058A1F035D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16197" y="1580660"/>
                <a:ext cx="725500" cy="725500"/>
              </a:xfrm>
              <a:prstGeom prst="rect">
                <a:avLst/>
              </a:prstGeom>
            </p:spPr>
          </p:pic>
          <p:sp>
            <p:nvSpPr>
              <p:cNvPr id="96" name="TextBox 95">
                <a:extLst>
                  <a:ext uri="{FF2B5EF4-FFF2-40B4-BE49-F238E27FC236}">
                    <a16:creationId xmlns:a16="http://schemas.microsoft.com/office/drawing/2014/main" id="{BE33D32A-1C5A-4B0B-9F5F-1290C71B04CA}"/>
                  </a:ext>
                </a:extLst>
              </p:cNvPr>
              <p:cNvSpPr txBox="1"/>
              <p:nvPr/>
            </p:nvSpPr>
            <p:spPr>
              <a:xfrm>
                <a:off x="6444767" y="2306160"/>
                <a:ext cx="126836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solidFill>
                      <a:schemeClr val="bg1"/>
                    </a:solidFill>
                    <a:latin typeface="BentonSans Bold" panose="02000803000000020004" pitchFamily="2" charset="0"/>
                    <a:ea typeface="Arial Unicode MS" pitchFamily="34" charset="-128"/>
                    <a:cs typeface="Arial Unicode MS" pitchFamily="34" charset="-128"/>
                  </a:rPr>
                  <a:t>Storage</a:t>
                </a:r>
              </a:p>
            </p:txBody>
          </p:sp>
          <p:cxnSp>
            <p:nvCxnSpPr>
              <p:cNvPr id="97" name="Straight Connector 96">
                <a:extLst>
                  <a:ext uri="{FF2B5EF4-FFF2-40B4-BE49-F238E27FC236}">
                    <a16:creationId xmlns:a16="http://schemas.microsoft.com/office/drawing/2014/main" id="{00636471-F13D-43F3-B24C-DE2E54FD7056}"/>
                  </a:ext>
                </a:extLst>
              </p:cNvPr>
              <p:cNvCxnSpPr>
                <a:cxnSpLocks/>
                <a:stCxn id="100" idx="3"/>
                <a:endCxn id="95" idx="1"/>
              </p:cNvCxnSpPr>
              <p:nvPr/>
            </p:nvCxnSpPr>
            <p:spPr>
              <a:xfrm>
                <a:off x="6409981" y="1938799"/>
                <a:ext cx="306216" cy="4611"/>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49" name="Speech Bubble: Rectangle 48">
            <a:extLst>
              <a:ext uri="{FF2B5EF4-FFF2-40B4-BE49-F238E27FC236}">
                <a16:creationId xmlns:a16="http://schemas.microsoft.com/office/drawing/2014/main" id="{EA7BEF6F-E3E6-4818-B834-2ADBA31E8FC1}"/>
              </a:ext>
            </a:extLst>
          </p:cNvPr>
          <p:cNvSpPr/>
          <p:nvPr/>
        </p:nvSpPr>
        <p:spPr bwMode="gray">
          <a:xfrm>
            <a:off x="8415187" y="937545"/>
            <a:ext cx="3448091" cy="1072511"/>
          </a:xfrm>
          <a:prstGeom prst="wedgeRectCallout">
            <a:avLst>
              <a:gd name="adj1" fmla="val -63382"/>
              <a:gd name="adj2" fmla="val 12901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Pods </a:t>
            </a:r>
            <a:r>
              <a:rPr kumimoji="0" lang="en-US" sz="18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have stable names,</a:t>
            </a:r>
            <a:r>
              <a:rPr kumimoji="0" lang="en-US" sz="1800" i="0" u="none" strike="noStrike" kern="0" cap="none" spc="0" normalizeH="0" noProof="0" dirty="0">
                <a:ln>
                  <a:noFill/>
                </a:ln>
                <a:solidFill>
                  <a:srgbClr val="000000"/>
                </a:solidFill>
                <a:effectLst/>
                <a:uLnTx/>
                <a:uFillTx/>
                <a:latin typeface="Arial"/>
                <a:ea typeface="Arial Unicode MS" pitchFamily="34" charset="-128"/>
                <a:cs typeface="Arial Unicode MS" pitchFamily="34" charset="-128"/>
              </a:rPr>
              <a:t> individual persistent storage and are ordered</a:t>
            </a:r>
            <a:endPar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238773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a:xfrm>
            <a:off x="504001" y="504000"/>
            <a:ext cx="11186476" cy="738664"/>
          </a:xfrm>
        </p:spPr>
        <p:txBody>
          <a:bodyPr/>
          <a:lstStyle/>
          <a:p>
            <a:r>
              <a:rPr lang="en-US" dirty="0"/>
              <a:t>Example:</a:t>
            </a:r>
            <a:br>
              <a:rPr lang="en-US" dirty="0"/>
            </a:br>
            <a:r>
              <a:rPr lang="en-US" dirty="0"/>
              <a:t>Distributed Database</a:t>
            </a:r>
          </a:p>
        </p:txBody>
      </p:sp>
      <p:sp>
        <p:nvSpPr>
          <p:cNvPr id="25" name="Speech Bubble: Rectangle 24">
            <a:extLst>
              <a:ext uri="{FF2B5EF4-FFF2-40B4-BE49-F238E27FC236}">
                <a16:creationId xmlns:a16="http://schemas.microsoft.com/office/drawing/2014/main" id="{361DAC28-B19D-412B-9091-D3D981DB77E5}"/>
              </a:ext>
            </a:extLst>
          </p:cNvPr>
          <p:cNvSpPr/>
          <p:nvPr/>
        </p:nvSpPr>
        <p:spPr bwMode="gray">
          <a:xfrm>
            <a:off x="764583" y="4976659"/>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Each replica has a dedicated disk attached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3" name="Group 12">
            <a:extLst>
              <a:ext uri="{FF2B5EF4-FFF2-40B4-BE49-F238E27FC236}">
                <a16:creationId xmlns:a16="http://schemas.microsoft.com/office/drawing/2014/main" id="{81A2EB68-CB45-4DAB-B06F-D195398D2642}"/>
              </a:ext>
            </a:extLst>
          </p:cNvPr>
          <p:cNvGrpSpPr/>
          <p:nvPr/>
        </p:nvGrpSpPr>
        <p:grpSpPr>
          <a:xfrm>
            <a:off x="2770875" y="504000"/>
            <a:ext cx="6652727" cy="5845504"/>
            <a:chOff x="2375147" y="504000"/>
            <a:chExt cx="6652727" cy="5845504"/>
          </a:xfrm>
        </p:grpSpPr>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940881698"/>
                </p:ext>
              </p:extLst>
            </p:nvPr>
          </p:nvGraphicFramePr>
          <p:xfrm>
            <a:off x="2375147"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8" name="Group 27">
              <a:extLst>
                <a:ext uri="{FF2B5EF4-FFF2-40B4-BE49-F238E27FC236}">
                  <a16:creationId xmlns:a16="http://schemas.microsoft.com/office/drawing/2014/main" id="{CE0D7BF7-1BF6-41B1-8B8A-5DE504E469DA}"/>
                </a:ext>
              </a:extLst>
            </p:cNvPr>
            <p:cNvGrpSpPr/>
            <p:nvPr/>
          </p:nvGrpSpPr>
          <p:grpSpPr>
            <a:xfrm>
              <a:off x="7676398"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3038740"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5396494"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5396494"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sp>
        <p:nvSpPr>
          <p:cNvPr id="38" name="Speech Bubble: Rectangle 37">
            <a:extLst>
              <a:ext uri="{FF2B5EF4-FFF2-40B4-BE49-F238E27FC236}">
                <a16:creationId xmlns:a16="http://schemas.microsoft.com/office/drawing/2014/main" id="{208367FF-22E4-4225-9903-ADD3CD6F979C}"/>
              </a:ext>
            </a:extLst>
          </p:cNvPr>
          <p:cNvSpPr/>
          <p:nvPr/>
        </p:nvSpPr>
        <p:spPr bwMode="gray">
          <a:xfrm>
            <a:off x="8603062" y="1120474"/>
            <a:ext cx="2826832" cy="806471"/>
          </a:xfrm>
          <a:prstGeom prst="wedgeRectCallout">
            <a:avLst>
              <a:gd name="adj1" fmla="val -92912"/>
              <a:gd name="adj2" fmla="val -565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 names with index number are reliable identifiers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Speech Bubble: Rectangle 40">
            <a:extLst>
              <a:ext uri="{FF2B5EF4-FFF2-40B4-BE49-F238E27FC236}">
                <a16:creationId xmlns:a16="http://schemas.microsoft.com/office/drawing/2014/main" id="{452C41DF-86CF-447D-9831-502214F89898}"/>
              </a:ext>
            </a:extLst>
          </p:cNvPr>
          <p:cNvSpPr/>
          <p:nvPr/>
        </p:nvSpPr>
        <p:spPr bwMode="gray">
          <a:xfrm>
            <a:off x="7599916" y="5091513"/>
            <a:ext cx="2826832" cy="806471"/>
          </a:xfrm>
          <a:prstGeom prst="wedgeRectCallout">
            <a:avLst>
              <a:gd name="adj1" fmla="val -67088"/>
              <a:gd name="adj2" fmla="val -403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Pods will be recreated with the same name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4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6046261"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db-0</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8699720"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db-2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7372990"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db-1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6742085" y="4544982"/>
            <a:ext cx="222219" cy="87921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6817426" y="635887"/>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7820629" y="4626065"/>
            <a:ext cx="222219" cy="87921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8996842" y="4541406"/>
            <a:ext cx="222219" cy="87921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db-0.postgres</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db-0.postgres</a:t>
            </a:r>
          </a:p>
          <a:p>
            <a:r>
              <a:rPr lang="en-US" sz="1400" dirty="0"/>
              <a:t>Address 1: 10.244.1.6</a:t>
            </a:r>
          </a:p>
          <a:p>
            <a:endParaRPr lang="en-US" sz="1400" dirty="0"/>
          </a:p>
          <a:p>
            <a:r>
              <a:rPr lang="en-US" sz="1400" b="1" dirty="0" err="1"/>
              <a:t>nslookup</a:t>
            </a:r>
            <a:r>
              <a:rPr lang="en-US" sz="1400" b="1" dirty="0"/>
              <a:t> db-1.postgres</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db-1.postgres</a:t>
            </a:r>
          </a:p>
          <a:p>
            <a:r>
              <a:rPr lang="en-US" sz="1400" dirty="0"/>
              <a:t>Address 1: 10.244.2.6</a:t>
            </a:r>
          </a:p>
        </p:txBody>
      </p:sp>
      <p:sp>
        <p:nvSpPr>
          <p:cNvPr id="16" name="Rectangle: Rounded Corners 15">
            <a:extLst>
              <a:ext uri="{FF2B5EF4-FFF2-40B4-BE49-F238E27FC236}">
                <a16:creationId xmlns:a16="http://schemas.microsoft.com/office/drawing/2014/main" id="{44E24694-A41C-445F-91FC-F928ACA1CF67}"/>
              </a:ext>
            </a:extLst>
          </p:cNvPr>
          <p:cNvSpPr/>
          <p:nvPr/>
        </p:nvSpPr>
        <p:spPr bwMode="gray">
          <a:xfrm>
            <a:off x="7082036" y="2715358"/>
            <a:ext cx="1699403" cy="1699403"/>
          </a:xfrm>
          <a:prstGeom prst="roundRect">
            <a:avLst/>
          </a:prstGeom>
          <a:solidFill>
            <a:schemeClr val="accent1">
              <a:lumMod val="40000"/>
              <a:lumOff val="60000"/>
            </a:schemeClr>
          </a:solidFill>
          <a:ln w="25400" algn="ctr">
            <a:solidFill>
              <a:srgbClr val="000000"/>
            </a:solid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800" kern="0" dirty="0" err="1">
              <a:solidFill>
                <a:srgbClr val="000000"/>
              </a:solidFill>
              <a:ea typeface="Arial Unicode MS" pitchFamily="34" charset="-128"/>
              <a:cs typeface="Arial Unicode MS" pitchFamily="34" charset="-128"/>
            </a:endParaRPr>
          </a:p>
        </p:txBody>
      </p:sp>
      <p:grpSp>
        <p:nvGrpSpPr>
          <p:cNvPr id="17" name="Group 16">
            <a:extLst>
              <a:ext uri="{FF2B5EF4-FFF2-40B4-BE49-F238E27FC236}">
                <a16:creationId xmlns:a16="http://schemas.microsoft.com/office/drawing/2014/main" id="{87285BFA-77CE-40BA-BDEC-2049E86F365B}"/>
              </a:ext>
            </a:extLst>
          </p:cNvPr>
          <p:cNvGrpSpPr/>
          <p:nvPr/>
        </p:nvGrpSpPr>
        <p:grpSpPr>
          <a:xfrm>
            <a:off x="7297556" y="2875316"/>
            <a:ext cx="1268361" cy="1379486"/>
            <a:chOff x="5178305" y="1325955"/>
            <a:chExt cx="1268361" cy="1379486"/>
          </a:xfrm>
        </p:grpSpPr>
        <p:pic>
          <p:nvPicPr>
            <p:cNvPr id="19" name="Graphic 18" descr="Network">
              <a:extLst>
                <a:ext uri="{FF2B5EF4-FFF2-40B4-BE49-F238E27FC236}">
                  <a16:creationId xmlns:a16="http://schemas.microsoft.com/office/drawing/2014/main" id="{2AC5D084-ECF1-4C92-8F29-C55845A521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55285" y="1325955"/>
              <a:ext cx="914400" cy="914400"/>
            </a:xfrm>
            <a:prstGeom prst="rect">
              <a:avLst/>
            </a:prstGeom>
          </p:spPr>
        </p:pic>
        <p:sp>
          <p:nvSpPr>
            <p:cNvPr id="21" name="TextBox 20">
              <a:extLst>
                <a:ext uri="{FF2B5EF4-FFF2-40B4-BE49-F238E27FC236}">
                  <a16:creationId xmlns:a16="http://schemas.microsoft.com/office/drawing/2014/main" id="{FA198D00-7C7E-470A-A084-4C0B945FE7A5}"/>
                </a:ext>
              </a:extLst>
            </p:cNvPr>
            <p:cNvSpPr txBox="1"/>
            <p:nvPr/>
          </p:nvSpPr>
          <p:spPr>
            <a:xfrm>
              <a:off x="5178305" y="2151443"/>
              <a:ext cx="1268361" cy="553998"/>
            </a:xfrm>
            <a:prstGeom prst="rect">
              <a:avLst/>
            </a:prstGeom>
            <a:noFill/>
          </p:spPr>
          <p:txBody>
            <a:bodyPr wrap="square" lIns="0" tIns="0" rIns="0" bIns="0" rtlCol="0">
              <a:spAutoFit/>
            </a:bodyPr>
            <a:lstStyle/>
            <a:p>
              <a:pPr algn="ctr" defTabSz="914400" fontAlgn="base">
                <a:spcBef>
                  <a:spcPct val="50000"/>
                </a:spcBef>
                <a:spcAft>
                  <a:spcPct val="0"/>
                </a:spcAft>
                <a:buClr>
                  <a:srgbClr val="F0AB00"/>
                </a:buClr>
                <a:buSzPct val="80000"/>
              </a:pPr>
              <a:r>
                <a:rPr lang="en-US" sz="1800" b="1" kern="0" dirty="0">
                  <a:solidFill>
                    <a:prstClr val="black"/>
                  </a:solidFill>
                  <a:latin typeface="BentonSans Bold" panose="02000803000000020004" pitchFamily="2" charset="0"/>
                  <a:ea typeface="Arial Unicode MS" pitchFamily="34" charset="-128"/>
                  <a:cs typeface="Arial Unicode MS" pitchFamily="34" charset="-128"/>
                </a:rPr>
                <a:t>headless service</a:t>
              </a:r>
            </a:p>
          </p:txBody>
        </p:sp>
      </p:grpSp>
      <p:sp>
        <p:nvSpPr>
          <p:cNvPr id="22" name="Speech Bubble: Rectangle 21">
            <a:extLst>
              <a:ext uri="{FF2B5EF4-FFF2-40B4-BE49-F238E27FC236}">
                <a16:creationId xmlns:a16="http://schemas.microsoft.com/office/drawing/2014/main" id="{0D720494-1110-44D4-B691-5C033F80EBA2}"/>
              </a:ext>
            </a:extLst>
          </p:cNvPr>
          <p:cNvSpPr/>
          <p:nvPr/>
        </p:nvSpPr>
        <p:spPr bwMode="gray">
          <a:xfrm>
            <a:off x="9044545" y="1553670"/>
            <a:ext cx="2826832" cy="958705"/>
          </a:xfrm>
          <a:prstGeom prst="wedgeRectCallout">
            <a:avLst>
              <a:gd name="adj1" fmla="val -54312"/>
              <a:gd name="adj2" fmla="val 10864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 headless service makes pod names DNS resolvable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D839C9B2-9C55-44DC-912F-E352E392E71F}"/>
              </a:ext>
            </a:extLst>
          </p:cNvPr>
          <p:cNvSpPr/>
          <p:nvPr/>
        </p:nvSpPr>
        <p:spPr bwMode="gray">
          <a:xfrm>
            <a:off x="7380547" y="1764926"/>
            <a:ext cx="222219" cy="87921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3" name="Arrow: Up-Down 22">
            <a:extLst>
              <a:ext uri="{FF2B5EF4-FFF2-40B4-BE49-F238E27FC236}">
                <a16:creationId xmlns:a16="http://schemas.microsoft.com/office/drawing/2014/main" id="{8FC744D8-931E-4586-A07F-A5F702BE6E41}"/>
              </a:ext>
            </a:extLst>
          </p:cNvPr>
          <p:cNvSpPr/>
          <p:nvPr/>
        </p:nvSpPr>
        <p:spPr bwMode="gray">
          <a:xfrm>
            <a:off x="7819861" y="1764926"/>
            <a:ext cx="222219" cy="87921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4" name="Arrow: Up-Down 23">
            <a:extLst>
              <a:ext uri="{FF2B5EF4-FFF2-40B4-BE49-F238E27FC236}">
                <a16:creationId xmlns:a16="http://schemas.microsoft.com/office/drawing/2014/main" id="{5996125F-31B2-43D4-9E12-275E54BFA06A}"/>
              </a:ext>
            </a:extLst>
          </p:cNvPr>
          <p:cNvSpPr/>
          <p:nvPr/>
        </p:nvSpPr>
        <p:spPr bwMode="gray">
          <a:xfrm>
            <a:off x="8259174" y="1764926"/>
            <a:ext cx="222219" cy="87921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Tree>
    <p:extLst>
      <p:ext uri="{BB962C8B-B14F-4D97-AF65-F5344CB8AC3E}">
        <p14:creationId xmlns:p14="http://schemas.microsoft.com/office/powerpoint/2010/main" val="148263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dirty="0" err="1">
                <a:solidFill>
                  <a:sysClr val="windowText" lastClr="000000"/>
                </a:solidFill>
                <a:ea typeface="Arial Unicode MS" pitchFamily="34" charset="-128"/>
              </a:rPr>
              <a:t>apiVersion</a:t>
            </a:r>
            <a:endParaRPr lang="en-US" sz="1800" b="1" kern="0" dirty="0">
              <a:solidFill>
                <a:sysClr val="windowText" lastClr="000000"/>
              </a:solidFill>
              <a:ea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dirty="0">
                <a:solidFill>
                  <a:sysClr val="windowText" lastClr="000000"/>
                </a:solidFill>
                <a:ea typeface="Arial Unicode MS" pitchFamily="34" charset="-128"/>
              </a:rPr>
              <a:t>kind</a:t>
            </a: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a:solidFill>
                  <a:sysClr val="windowText" lastClr="000000"/>
                </a:solidFill>
                <a:ea typeface="Arial Unicode MS" pitchFamily="34" charset="-128"/>
              </a:rPr>
              <a:t>metadata</a:t>
            </a:r>
            <a:endParaRPr lang="en-US" sz="1800" b="1" kern="0" dirty="0" err="1">
              <a:solidFill>
                <a:sysClr val="windowText" lastClr="000000"/>
              </a:solidFill>
              <a:ea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solidFill>
            <a:schemeClr val="tx2">
              <a:lumMod val="90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b="1" kern="0">
                <a:solidFill>
                  <a:sysClr val="windowText" lastClr="000000"/>
                </a:solidFill>
                <a:ea typeface="Arial Unicode MS" pitchFamily="34" charset="-128"/>
              </a:rPr>
              <a:t>spec</a:t>
            </a:r>
            <a:endParaRPr lang="en-US" sz="1800" b="1" kern="0" dirty="0" err="1">
              <a:solidFill>
                <a:sysClr val="windowText" lastClr="000000"/>
              </a:solidFill>
              <a:ea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F54821EA-06C2-426F-8EDE-8115B874CD69}"/>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6E8E5-1C48-4855-A104-25584C8DFEDC}"/>
              </a:ext>
            </a:extLst>
          </p:cNvPr>
          <p:cNvSpPr>
            <a:spLocks noGrp="1"/>
          </p:cNvSpPr>
          <p:nvPr>
            <p:ph type="title"/>
          </p:nvPr>
        </p:nvSpPr>
        <p:spPr/>
        <p:txBody>
          <a:bodyPr/>
          <a:lstStyle/>
          <a:p>
            <a:r>
              <a:rPr lang="en-US" dirty="0" err="1"/>
              <a:t>initContainer</a:t>
            </a:r>
            <a:endParaRPr lang="en-US" dirty="0"/>
          </a:p>
        </p:txBody>
      </p:sp>
      <p:grpSp>
        <p:nvGrpSpPr>
          <p:cNvPr id="12" name="Group 11">
            <a:extLst>
              <a:ext uri="{FF2B5EF4-FFF2-40B4-BE49-F238E27FC236}">
                <a16:creationId xmlns:a16="http://schemas.microsoft.com/office/drawing/2014/main" id="{A7CAECFD-1242-4A7F-9ED8-D28B1E2933A6}"/>
              </a:ext>
            </a:extLst>
          </p:cNvPr>
          <p:cNvGrpSpPr/>
          <p:nvPr/>
        </p:nvGrpSpPr>
        <p:grpSpPr>
          <a:xfrm>
            <a:off x="3495357" y="1797329"/>
            <a:ext cx="5204460" cy="3263342"/>
            <a:chOff x="3613785" y="1736369"/>
            <a:chExt cx="5204460" cy="3263342"/>
          </a:xfrm>
        </p:grpSpPr>
        <p:sp>
          <p:nvSpPr>
            <p:cNvPr id="4" name="Rectangle 3">
              <a:extLst>
                <a:ext uri="{FF2B5EF4-FFF2-40B4-BE49-F238E27FC236}">
                  <a16:creationId xmlns:a16="http://schemas.microsoft.com/office/drawing/2014/main" id="{E6663467-237C-4A7D-A489-E4F4B6691B7F}"/>
                </a:ext>
              </a:extLst>
            </p:cNvPr>
            <p:cNvSpPr/>
            <p:nvPr/>
          </p:nvSpPr>
          <p:spPr bwMode="gray">
            <a:xfrm>
              <a:off x="3785523" y="1858289"/>
              <a:ext cx="5032722" cy="3141422"/>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solidFill>
                    <a:sysClr val="windowText" lastClr="000000"/>
                  </a:solidFill>
                  <a:ea typeface="Arial Unicode MS" pitchFamily="34" charset="-128"/>
                  <a:cs typeface="Arial Unicode MS" pitchFamily="34" charset="-128"/>
                </a:rPr>
                <a:t>w</a:t>
              </a:r>
              <a:r>
                <a:rPr kumimoji="0" lang="de-DE" sz="1600" b="1" i="0" u="none" strike="noStrike" kern="0" cap="none" spc="0" normalizeH="0" baseline="0" dirty="0">
                  <a:ln>
                    <a:noFill/>
                  </a:ln>
                  <a:solidFill>
                    <a:sysClr val="windowText" lastClr="000000"/>
                  </a:solidFill>
                  <a:effectLst/>
                  <a:uLnTx/>
                  <a:uFillTx/>
                  <a:ea typeface="Arial Unicode MS" pitchFamily="34" charset="-128"/>
                  <a:cs typeface="Arial Unicode MS" pitchFamily="34" charset="-128"/>
                </a:rPr>
                <a:t>eb-0</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5F46FB49-1532-431B-AFF9-EC2720FC5472}"/>
                </a:ext>
              </a:extLst>
            </p:cNvPr>
            <p:cNvSpPr/>
            <p:nvPr/>
          </p:nvSpPr>
          <p:spPr bwMode="gray">
            <a:xfrm>
              <a:off x="3613785" y="173636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6" name="Rectangle 5">
              <a:extLst>
                <a:ext uri="{FF2B5EF4-FFF2-40B4-BE49-F238E27FC236}">
                  <a16:creationId xmlns:a16="http://schemas.microsoft.com/office/drawing/2014/main" id="{019E7BD8-3EEF-4E16-9F80-23FD426B343F}"/>
                </a:ext>
              </a:extLst>
            </p:cNvPr>
            <p:cNvSpPr/>
            <p:nvPr/>
          </p:nvSpPr>
          <p:spPr bwMode="gray">
            <a:xfrm>
              <a:off x="4174843" y="2450755"/>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initC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setup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Cylinder 6">
              <a:extLst>
                <a:ext uri="{FF2B5EF4-FFF2-40B4-BE49-F238E27FC236}">
                  <a16:creationId xmlns:a16="http://schemas.microsoft.com/office/drawing/2014/main" id="{E51FA9CD-27E0-45A2-AA0F-D8A3C60FF295}"/>
                </a:ext>
              </a:extLst>
            </p:cNvPr>
            <p:cNvSpPr/>
            <p:nvPr/>
          </p:nvSpPr>
          <p:spPr bwMode="gray">
            <a:xfrm>
              <a:off x="5802774" y="3931511"/>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05345D3E-AAFE-4265-A7DC-F8431E1E3971}"/>
                </a:ext>
              </a:extLst>
            </p:cNvPr>
            <p:cNvSpPr/>
            <p:nvPr/>
          </p:nvSpPr>
          <p:spPr bwMode="gray">
            <a:xfrm>
              <a:off x="6800994" y="24507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a:extLst>
                <a:ext uri="{FF2B5EF4-FFF2-40B4-BE49-F238E27FC236}">
                  <a16:creationId xmlns:a16="http://schemas.microsoft.com/office/drawing/2014/main" id="{C866647D-BB43-4350-B7DF-E8EE0587D3F8}"/>
                </a:ext>
              </a:extLst>
            </p:cNvPr>
            <p:cNvCxnSpPr>
              <a:stCxn id="6" idx="2"/>
              <a:endCxn id="7" idx="2"/>
            </p:cNvCxnSpPr>
            <p:nvPr/>
          </p:nvCxnSpPr>
          <p:spPr>
            <a:xfrm rot="16200000" flipH="1">
              <a:off x="4982480" y="3613341"/>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D3818A81-32F8-42F0-A868-D770CB0EC27C}"/>
                </a:ext>
              </a:extLst>
            </p:cNvPr>
            <p:cNvCxnSpPr>
              <a:stCxn id="8" idx="2"/>
              <a:endCxn id="7" idx="4"/>
            </p:cNvCxnSpPr>
            <p:nvPr/>
          </p:nvCxnSpPr>
          <p:spPr>
            <a:xfrm rot="5400000">
              <a:off x="6794666" y="3613340"/>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CBA2FEE2-FA07-41EA-B9AA-CEA8F366CA83}"/>
                </a:ext>
              </a:extLst>
            </p:cNvPr>
            <p:cNvCxnSpPr>
              <a:stCxn id="8" idx="1"/>
              <a:endCxn id="6" idx="3"/>
            </p:cNvCxnSpPr>
            <p:nvPr/>
          </p:nvCxnSpPr>
          <p:spPr>
            <a:xfrm rot="10800000" flipV="1">
              <a:off x="5802774" y="3028882"/>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3" name="Speech Bubble: Rectangle 12">
            <a:extLst>
              <a:ext uri="{FF2B5EF4-FFF2-40B4-BE49-F238E27FC236}">
                <a16:creationId xmlns:a16="http://schemas.microsoft.com/office/drawing/2014/main" id="{3EBC6A52-7DBF-4639-8579-E2B6FF4F73C2}"/>
              </a:ext>
            </a:extLst>
          </p:cNvPr>
          <p:cNvSpPr/>
          <p:nvPr/>
        </p:nvSpPr>
        <p:spPr bwMode="gray">
          <a:xfrm>
            <a:off x="7588740" y="995252"/>
            <a:ext cx="4101737" cy="469551"/>
          </a:xfrm>
          <a:prstGeom prst="wedgeRectCallout">
            <a:avLst>
              <a:gd name="adj1" fmla="val -42508"/>
              <a:gd name="adj2" fmla="val 2427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“regular” container in </a:t>
            </a:r>
            <a:r>
              <a:rPr kumimoji="0" lang="en-US" sz="1800" b="0" i="0" u="none" strike="noStrike" kern="0" cap="none" spc="0" normalizeH="0" baseline="0" dirty="0" err="1">
                <a:ln>
                  <a:noFill/>
                </a:ln>
                <a:effectLst/>
                <a:uLnTx/>
                <a:uFillTx/>
                <a:ea typeface="Arial Unicode MS" pitchFamily="34" charset="-128"/>
                <a:cs typeface="Arial Unicode MS" pitchFamily="34" charset="-128"/>
              </a:rPr>
              <a:t>podSpec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Speech Bubble: Rectangle 13">
            <a:extLst>
              <a:ext uri="{FF2B5EF4-FFF2-40B4-BE49-F238E27FC236}">
                <a16:creationId xmlns:a16="http://schemas.microsoft.com/office/drawing/2014/main" id="{3A3D0204-1565-4E7C-A2B7-0AC123CB68BB}"/>
              </a:ext>
            </a:extLst>
          </p:cNvPr>
          <p:cNvSpPr/>
          <p:nvPr/>
        </p:nvSpPr>
        <p:spPr bwMode="gray">
          <a:xfrm>
            <a:off x="419805" y="3089841"/>
            <a:ext cx="3034967" cy="903960"/>
          </a:xfrm>
          <a:prstGeom prst="wedgeRectCallout">
            <a:avLst>
              <a:gd name="adj1" fmla="val 78933"/>
              <a:gd name="adj2" fmla="val -401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initContainer</a:t>
            </a:r>
            <a:r>
              <a:rPr lang="en-US" sz="1800" kern="0" noProof="0" dirty="0">
                <a:ea typeface="Arial Unicode MS" pitchFamily="34" charset="-128"/>
                <a:cs typeface="Arial Unicode MS" pitchFamily="34" charset="-128"/>
              </a:rPr>
              <a:t>(s) run prior to an</a:t>
            </a:r>
            <a:r>
              <a:rPr lang="en-US" sz="1800" kern="0" dirty="0">
                <a:ea typeface="Arial Unicode MS" pitchFamily="34" charset="-128"/>
                <a:cs typeface="Arial Unicode MS" pitchFamily="34" charset="-128"/>
              </a:rPr>
              <a:t>y other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Speech Bubble: Rectangle 14">
            <a:extLst>
              <a:ext uri="{FF2B5EF4-FFF2-40B4-BE49-F238E27FC236}">
                <a16:creationId xmlns:a16="http://schemas.microsoft.com/office/drawing/2014/main" id="{A33B7A87-4FB9-4CCC-93E8-0EDA54748258}"/>
              </a:ext>
            </a:extLst>
          </p:cNvPr>
          <p:cNvSpPr/>
          <p:nvPr/>
        </p:nvSpPr>
        <p:spPr bwMode="gray">
          <a:xfrm>
            <a:off x="1937288" y="5387948"/>
            <a:ext cx="3034967" cy="903960"/>
          </a:xfrm>
          <a:prstGeom prst="wedgeRectCallout">
            <a:avLst>
              <a:gd name="adj1" fmla="val 70145"/>
              <a:gd name="adj2" fmla="val -1149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Any volume defined in the pod is also available to the </a:t>
            </a:r>
            <a:r>
              <a:rPr lang="en-US" sz="1800" kern="0" noProof="0" dirty="0" err="1">
                <a:ea typeface="Arial Unicode MS" pitchFamily="34" charset="-128"/>
                <a:cs typeface="Arial Unicode MS" pitchFamily="34" charset="-128"/>
              </a:rPr>
              <a:t>initContainer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5486267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1136</Words>
  <Application>Microsoft Office PowerPoint</Application>
  <PresentationFormat>Custom</PresentationFormat>
  <Paragraphs>148</Paragraphs>
  <Slides>11</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BentonSans Bold</vt:lpstr>
      <vt:lpstr>Courier New</vt:lpstr>
      <vt:lpstr>Symbol</vt:lpstr>
      <vt:lpstr>wingdings</vt:lpstr>
      <vt:lpstr>wingdings</vt:lpstr>
      <vt:lpstr>SAP_2017_16x9_black</vt:lpstr>
      <vt:lpstr>PowerPoint Presentation</vt:lpstr>
      <vt:lpstr>Use Case Deployment</vt:lpstr>
      <vt:lpstr>Use Case StatefulSet</vt:lpstr>
      <vt:lpstr>Example: Distributed Database</vt:lpstr>
      <vt:lpstr>Headless Service</vt:lpstr>
      <vt:lpstr>StatefulSet – basic structure</vt:lpstr>
      <vt:lpstr>StatefulSet</vt:lpstr>
      <vt:lpstr>Demo</vt:lpstr>
      <vt:lpstr>initContainer</vt:lpstr>
      <vt:lpstr>Exercise #08</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591</cp:revision>
  <dcterms:created xsi:type="dcterms:W3CDTF">2015-10-14T11:21:43Z</dcterms:created>
  <dcterms:modified xsi:type="dcterms:W3CDTF">2019-07-24T08:54:22Z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