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 id="2147483777" r:id="rId2"/>
    <p:sldMasterId id="2147483811" r:id="rId3"/>
  </p:sldMasterIdLst>
  <p:notesMasterIdLst>
    <p:notesMasterId r:id="rId42"/>
  </p:notesMasterIdLst>
  <p:handoutMasterIdLst>
    <p:handoutMasterId r:id="rId43"/>
  </p:handoutMasterIdLst>
  <p:sldIdLst>
    <p:sldId id="433" r:id="rId4"/>
    <p:sldId id="451" r:id="rId5"/>
    <p:sldId id="868" r:id="rId6"/>
    <p:sldId id="872" r:id="rId7"/>
    <p:sldId id="882" r:id="rId8"/>
    <p:sldId id="884" r:id="rId9"/>
    <p:sldId id="883" r:id="rId10"/>
    <p:sldId id="881" r:id="rId11"/>
    <p:sldId id="877" r:id="rId12"/>
    <p:sldId id="875" r:id="rId13"/>
    <p:sldId id="878" r:id="rId14"/>
    <p:sldId id="449" r:id="rId15"/>
    <p:sldId id="452" r:id="rId16"/>
    <p:sldId id="450" r:id="rId17"/>
    <p:sldId id="880" r:id="rId18"/>
    <p:sldId id="879" r:id="rId19"/>
    <p:sldId id="876" r:id="rId20"/>
    <p:sldId id="874" r:id="rId21"/>
    <p:sldId id="870" r:id="rId22"/>
    <p:sldId id="871" r:id="rId23"/>
    <p:sldId id="865" r:id="rId24"/>
    <p:sldId id="867" r:id="rId25"/>
    <p:sldId id="378" r:id="rId26"/>
    <p:sldId id="866" r:id="rId27"/>
    <p:sldId id="869" r:id="rId28"/>
    <p:sldId id="873" r:id="rId29"/>
    <p:sldId id="441" r:id="rId30"/>
    <p:sldId id="447" r:id="rId31"/>
    <p:sldId id="437" r:id="rId32"/>
    <p:sldId id="445" r:id="rId33"/>
    <p:sldId id="438" r:id="rId34"/>
    <p:sldId id="446" r:id="rId35"/>
    <p:sldId id="443" r:id="rId36"/>
    <p:sldId id="440" r:id="rId37"/>
    <p:sldId id="436" r:id="rId38"/>
    <p:sldId id="448" r:id="rId39"/>
    <p:sldId id="444" r:id="rId40"/>
    <p:sldId id="265" r:id="rId41"/>
  </p:sldIdLst>
  <p:sldSz cx="12195175" cy="6858000"/>
  <p:notesSz cx="6858000" cy="9144000"/>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1022" userDrawn="1">
          <p15:clr>
            <a:srgbClr val="A4A3A4"/>
          </p15:clr>
        </p15:guide>
        <p15:guide id="3" orient="horz" pos="4004" userDrawn="1">
          <p15:clr>
            <a:srgbClr val="A4A3A4"/>
          </p15:clr>
        </p15:guide>
        <p15:guide id="4" pos="303" userDrawn="1">
          <p15:clr>
            <a:srgbClr val="A4A3A4"/>
          </p15:clr>
        </p15:guide>
        <p15:guide id="5" pos="7356" userDrawn="1">
          <p15:clr>
            <a:srgbClr val="A4A3A4"/>
          </p15:clr>
        </p15:guide>
        <p15:guide id="7" orient="horz" pos="30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ECE59"/>
    <a:srgbClr val="0F46A7"/>
    <a:srgbClr val="970A82"/>
    <a:srgbClr val="FF3399"/>
    <a:srgbClr val="FF0000"/>
    <a:srgbClr val="FFFFFF"/>
    <a:srgbClr val="FEE3A1"/>
    <a:srgbClr val="FFF1D0"/>
    <a:srgbClr val="FFF8E7"/>
    <a:srgbClr val="0032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40" autoAdjust="0"/>
    <p:restoredTop sz="89053" autoAdjust="0"/>
  </p:normalViewPr>
  <p:slideViewPr>
    <p:cSldViewPr snapToGrid="0" showGuides="1">
      <p:cViewPr varScale="1">
        <p:scale>
          <a:sx n="142" d="100"/>
          <a:sy n="142" d="100"/>
        </p:scale>
        <p:origin x="144" y="186"/>
      </p:cViewPr>
      <p:guideLst>
        <p:guide pos="3841"/>
        <p:guide orient="horz" pos="1022"/>
        <p:guide orient="horz" pos="4004"/>
        <p:guide pos="303"/>
        <p:guide pos="7356"/>
        <p:guide orient="horz" pos="300"/>
      </p:guideLst>
    </p:cSldViewPr>
  </p:slideViewPr>
  <p:outlineViewPr>
    <p:cViewPr>
      <p:scale>
        <a:sx n="33" d="100"/>
        <a:sy n="33" d="100"/>
      </p:scale>
      <p:origin x="0" y="-6394"/>
    </p:cViewPr>
  </p:outlineViewPr>
  <p:notesTextViewPr>
    <p:cViewPr>
      <p:scale>
        <a:sx n="150" d="100"/>
        <a:sy n="150" d="100"/>
      </p:scale>
      <p:origin x="0" y="0"/>
    </p:cViewPr>
  </p:notesTextViewPr>
  <p:sorterViewPr>
    <p:cViewPr varScale="1">
      <p:scale>
        <a:sx n="1" d="1"/>
        <a:sy n="1" d="1"/>
      </p:scale>
      <p:origin x="0" y="0"/>
    </p:cViewPr>
  </p:sorterViewPr>
  <p:notesViewPr>
    <p:cSldViewPr snapToGrid="0" showGuides="1">
      <p:cViewPr varScale="1">
        <p:scale>
          <a:sx n="99" d="100"/>
          <a:sy n="99" d="100"/>
        </p:scale>
        <p:origin x="357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47688" y="612775"/>
            <a:ext cx="5762625" cy="3241675"/>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9000" y="4120162"/>
            <a:ext cx="5760000" cy="456356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57512" y="8935722"/>
            <a:ext cx="942976" cy="205358"/>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extLst>
      <p:ext uri="{BB962C8B-B14F-4D97-AF65-F5344CB8AC3E}">
        <p14:creationId xmlns:p14="http://schemas.microsoft.com/office/powerpoint/2010/main" val="710699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997134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11</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52468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929201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39963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904299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77551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214168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90963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19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8096600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20</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121598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6722620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22</a:t>
            </a:fld>
            <a:endParaRPr dirty="0">
              <a:solidFill>
                <a:prstClr val="black"/>
              </a:solidFill>
            </a:endParaRPr>
          </a:p>
        </p:txBody>
      </p:sp>
    </p:spTree>
    <p:extLst>
      <p:ext uri="{BB962C8B-B14F-4D97-AF65-F5344CB8AC3E}">
        <p14:creationId xmlns:p14="http://schemas.microsoft.com/office/powerpoint/2010/main" val="3729772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err="1">
                <a:solidFill>
                  <a:schemeClr val="tx1"/>
                </a:solidFill>
                <a:effectLst/>
                <a:latin typeface="+mn-lt"/>
                <a:ea typeface="+mn-ea"/>
                <a:cs typeface="+mn-cs"/>
              </a:rPr>
              <a:t>Integration_Stage</a:t>
            </a:r>
            <a:r>
              <a:rPr lang="en-US" sz="1400" b="0" i="0" kern="1200" dirty="0">
                <a:solidFill>
                  <a:schemeClr val="tx1"/>
                </a:solidFill>
                <a:effectLst/>
                <a:latin typeface="+mn-lt"/>
                <a:ea typeface="+mn-ea"/>
                <a:cs typeface="+mn-cs"/>
              </a:rPr>
              <a:t>/images/Exercise1_Overview_Classic.png</a:t>
            </a:r>
            <a:endParaRPr lang="en-US" b="0"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1000" b="0" i="0" u="none" strike="noStrike" kern="1200" cap="none" spc="0" normalizeH="0" baseline="0" noProof="0" smtClean="0">
                <a:ln>
                  <a:noFill/>
                </a:ln>
                <a:solidFill>
                  <a:prstClr val="black"/>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23</a:t>
            </a:fld>
            <a:endParaRPr kumimoji="0" lang="de-DE" sz="10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224718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Pods can be considered as logical hosts and host 1..n containers.</a:t>
            </a:r>
          </a:p>
          <a:p>
            <a:endParaRPr lang="en-US" dirty="0"/>
          </a:p>
          <a:p>
            <a:r>
              <a:rPr lang="en-US" dirty="0"/>
              <a:t>Since every pod has its own IP address, it is possible to expose the same port on every pod (e.g. port 80 for a web server). Only within one pod you cannot expose the same port twice (so you cannot run 2 web server container in one pod and expose both on port 80).</a:t>
            </a:r>
          </a:p>
          <a:p>
            <a:endParaRPr lang="en-US" dirty="0"/>
          </a:p>
          <a:p>
            <a:r>
              <a:rPr lang="en-US" dirty="0"/>
              <a:t>Pods provide ephemeral (=non-persisted) storage. However pods are not meant to live forever. When they die, all the data inside is gone too. Use other resources to create persistent storage for your applications.</a:t>
            </a:r>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extLst>
      <p:ext uri="{BB962C8B-B14F-4D97-AF65-F5344CB8AC3E}">
        <p14:creationId xmlns:p14="http://schemas.microsoft.com/office/powerpoint/2010/main" val="463049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We said that a pod may consist of more than one container. But when should you use such a feature? The so called ‘sidecar’ pattern gives a few ideas:</a:t>
            </a:r>
          </a:p>
          <a:p>
            <a:pPr marL="285750" indent="-285750">
              <a:buFontTx/>
              <a:buChar char="-"/>
            </a:pPr>
            <a:r>
              <a:rPr lang="en-US" dirty="0"/>
              <a:t>In general there is always one ‘main’ container, often also referred to as the application container. This primary container hosts the core logic of your application. In our example this is a </a:t>
            </a:r>
            <a:r>
              <a:rPr lang="en-US" dirty="0" err="1"/>
              <a:t>ngnix</a:t>
            </a:r>
            <a:r>
              <a:rPr lang="en-US" dirty="0"/>
              <a:t> webserver</a:t>
            </a:r>
          </a:p>
          <a:p>
            <a:pPr marL="285750" indent="-285750">
              <a:buFontTx/>
              <a:buChar char="-"/>
            </a:pPr>
            <a:r>
              <a:rPr lang="en-US" dirty="0"/>
              <a:t>The 2</a:t>
            </a:r>
            <a:r>
              <a:rPr lang="en-US" baseline="30000" dirty="0"/>
              <a:t>nd</a:t>
            </a:r>
            <a:r>
              <a:rPr lang="en-US" dirty="0"/>
              <a:t> (sidecar) container provides augmentation to improve the application container. To do so, both container need to share certain resources like disk space or network.</a:t>
            </a:r>
          </a:p>
          <a:p>
            <a:pPr marL="0" indent="0">
              <a:buFontTx/>
              <a:buNone/>
            </a:pPr>
            <a:endParaRPr lang="en-US" dirty="0"/>
          </a:p>
          <a:p>
            <a:pPr marL="0" indent="0">
              <a:buFontTx/>
              <a:buNone/>
            </a:pPr>
            <a:r>
              <a:rPr lang="en-US" dirty="0"/>
              <a:t>Think of the following setup: You have a webserver serving on port 80 (plain http). To add https you would need to touch your application. Alternatively you could add a proxy container that augments your webserver with https. Simply let your primary container serve port 80 only to localhost and capture that traffic in your proxy container, which then provides https.</a:t>
            </a:r>
          </a:p>
          <a:p>
            <a:pPr marL="0" indent="0">
              <a:buFontTx/>
              <a:buNone/>
            </a:pPr>
            <a:endParaRPr lang="en-US" dirty="0"/>
          </a:p>
          <a:p>
            <a:pPr marL="0" indent="0">
              <a:buFontTx/>
              <a:buNone/>
            </a:pPr>
            <a:r>
              <a:rPr lang="en-US" dirty="0"/>
              <a:t>Another example would be a configuration update mechanism realized with a helper container. A </a:t>
            </a:r>
            <a:r>
              <a:rPr lang="en-US" dirty="0" err="1"/>
              <a:t>nginx</a:t>
            </a:r>
            <a:r>
              <a:rPr lang="en-US" dirty="0"/>
              <a:t> webserver reads its configuration from a file. If this file is updated, a restart would be required. Think of a helper container, which takes notice of the configuration change and restarts the </a:t>
            </a:r>
            <a:r>
              <a:rPr lang="en-US" dirty="0" err="1"/>
              <a:t>nginx</a:t>
            </a:r>
            <a:r>
              <a:rPr lang="en-US" dirty="0"/>
              <a:t> in order to make it re-load the configuration. This is possible, since both container share the same volume (disks) and also the process namespace (if configured properly).</a:t>
            </a:r>
          </a:p>
          <a:p>
            <a:pPr marL="285750" indent="-285750">
              <a:buFontTx/>
              <a:buChar char="-"/>
            </a:pP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extLst>
      <p:ext uri="{BB962C8B-B14F-4D97-AF65-F5344CB8AC3E}">
        <p14:creationId xmlns:p14="http://schemas.microsoft.com/office/powerpoint/2010/main" val="29557533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87584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a:t>
            </a:r>
            <a:r>
              <a:rPr lang="en-US" baseline="0" dirty="0"/>
              <a:t> for a resource with different structure: </a:t>
            </a:r>
            <a:r>
              <a:rPr lang="en-US" baseline="0" dirty="0" err="1"/>
              <a:t>configMap</a:t>
            </a:r>
            <a:endParaRPr lang="en-US" baseline="0" dirty="0"/>
          </a:p>
          <a:p>
            <a:r>
              <a:rPr lang="en-US" dirty="0" err="1"/>
              <a:t>configMaps</a:t>
            </a:r>
            <a:r>
              <a:rPr lang="en-US" dirty="0"/>
              <a:t> have no spec, but a data sections.</a:t>
            </a:r>
          </a:p>
          <a:p>
            <a:endParaRPr lang="en-US" dirty="0"/>
          </a:p>
          <a:p>
            <a:r>
              <a:rPr lang="en-US" dirty="0"/>
              <a:t>When looking at the </a:t>
            </a:r>
            <a:r>
              <a:rPr lang="en-US" dirty="0" err="1"/>
              <a:t>api</a:t>
            </a:r>
            <a:r>
              <a:rPr lang="en-US" dirty="0"/>
              <a:t> reference, you can see this basic structure too. Simply navigate to a resource, like pod, and see with fields and object there are. Usually fields have either a list or string/integer as values. Objects link to their object definition.</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extLst>
      <p:ext uri="{BB962C8B-B14F-4D97-AF65-F5344CB8AC3E}">
        <p14:creationId xmlns:p14="http://schemas.microsoft.com/office/powerpoint/2010/main" val="10527919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68705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http &amp; exec</a:t>
            </a:r>
            <a:r>
              <a:rPr lang="en-US" baseline="0" dirty="0"/>
              <a:t> liveness pods (see </a:t>
            </a:r>
            <a:r>
              <a:rPr lang="en-US" baseline="0" dirty="0" err="1"/>
              <a:t>pod_exec_liveness</a:t>
            </a:r>
            <a:r>
              <a:rPr lang="en-US" baseline="0" dirty="0"/>
              <a:t> &amp; </a:t>
            </a:r>
            <a:r>
              <a:rPr lang="en-US" baseline="0" dirty="0" err="1"/>
              <a:t>pod_http_liveness</a:t>
            </a:r>
            <a:r>
              <a:rPr lang="en-US" baseline="0" dirty="0"/>
              <a:t> </a:t>
            </a:r>
            <a:r>
              <a:rPr lang="en-US" baseline="0" dirty="0" err="1"/>
              <a:t>yaml</a:t>
            </a:r>
            <a:r>
              <a:rPr lang="en-US" baseline="0" dirty="0"/>
              <a:t> files in the solutions folder)</a:t>
            </a:r>
            <a:endParaRPr lang="en-US" dirty="0"/>
          </a:p>
          <a:p>
            <a:r>
              <a:rPr lang="en-US" dirty="0"/>
              <a:t>Consequence of failed probe:</a:t>
            </a:r>
          </a:p>
          <a:p>
            <a:pPr marL="285750" indent="-285750">
              <a:buFontTx/>
              <a:buChar char="-"/>
            </a:pPr>
            <a:r>
              <a:rPr lang="en-US" dirty="0"/>
              <a:t>liveness: kill the container and restart it depending on the restart policy.</a:t>
            </a:r>
          </a:p>
          <a:p>
            <a:pPr marL="285750" indent="-285750">
              <a:buFontTx/>
              <a:buChar char="-"/>
            </a:pPr>
            <a:r>
              <a:rPr lang="en-US" dirty="0"/>
              <a:t>Readiness: mark pod</a:t>
            </a:r>
            <a:r>
              <a:rPr lang="en-US" baseline="0" dirty="0"/>
              <a:t> as not ready and don’t route service traffic to it</a:t>
            </a:r>
            <a:endParaRPr lang="en-US" dirty="0"/>
          </a:p>
          <a:p>
            <a:r>
              <a:rPr lang="en-US" dirty="0"/>
              <a:t>Other options</a:t>
            </a:r>
            <a:r>
              <a:rPr lang="en-US" baseline="0" dirty="0"/>
              <a:t> for probes: </a:t>
            </a:r>
          </a:p>
          <a:p>
            <a:pPr marL="285750" indent="-285750">
              <a:buFontTx/>
              <a:buChar char="-"/>
            </a:pPr>
            <a:r>
              <a:rPr lang="en-US" baseline="0" dirty="0"/>
              <a:t>TCP: can a connection be opened successfully?</a:t>
            </a:r>
          </a:p>
          <a:p>
            <a:pPr marL="285750" indent="-285750">
              <a:buFontTx/>
              <a:buChar char="-"/>
            </a:pPr>
            <a:r>
              <a:rPr lang="en-US" baseline="0" dirty="0"/>
              <a:t>EXEC: run a command and evaluate return/exit code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Tree>
    <p:extLst>
      <p:ext uri="{BB962C8B-B14F-4D97-AF65-F5344CB8AC3E}">
        <p14:creationId xmlns:p14="http://schemas.microsoft.com/office/powerpoint/2010/main" val="39506721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Create a pod: ~/</a:t>
            </a:r>
            <a:r>
              <a:rPr lang="en-US" dirty="0" err="1"/>
              <a:t>kubernetes</a:t>
            </a:r>
            <a:r>
              <a:rPr lang="en-US" dirty="0"/>
              <a:t>/demo/02_pod_exec_liveness.yaml</a:t>
            </a:r>
          </a:p>
          <a:p>
            <a:pPr marL="522900" lvl="1" indent="-342900">
              <a:buFontTx/>
              <a:buChar char="-"/>
            </a:pPr>
            <a:r>
              <a:rPr lang="en-US" dirty="0"/>
              <a:t>Discuss the probe and how it should fail</a:t>
            </a:r>
          </a:p>
          <a:p>
            <a:pPr marL="522900" lvl="1" indent="-342900">
              <a:buFontTx/>
              <a:buChar char="-"/>
            </a:pPr>
            <a:r>
              <a:rPr lang="en-US" dirty="0"/>
              <a:t>Show how it fails &amp; get restarted</a:t>
            </a:r>
          </a:p>
          <a:p>
            <a:pPr marL="522900" lvl="1" indent="-342900">
              <a:buFontTx/>
              <a:buChar char="-"/>
            </a:pPr>
            <a:r>
              <a:rPr lang="en-US" dirty="0"/>
              <a:t>Point out the failure threshold</a:t>
            </a:r>
          </a:p>
          <a:p>
            <a:pPr marL="342900" indent="-342900">
              <a:buFontTx/>
              <a:buChar char="-"/>
            </a:pPr>
            <a:r>
              <a:rPr lang="en-US" dirty="0"/>
              <a:t>Create a 2</a:t>
            </a:r>
            <a:r>
              <a:rPr lang="en-US" baseline="30000" dirty="0"/>
              <a:t>nd</a:t>
            </a:r>
            <a:r>
              <a:rPr lang="en-US" dirty="0"/>
              <a:t> pod, this time with a web server: ~/</a:t>
            </a:r>
            <a:r>
              <a:rPr lang="en-US" dirty="0" err="1"/>
              <a:t>kubernetes</a:t>
            </a:r>
            <a:r>
              <a:rPr lang="en-US" dirty="0"/>
              <a:t>/demo/02_pod_http_liveness.yaml</a:t>
            </a:r>
          </a:p>
          <a:p>
            <a:pPr marL="522900" lvl="1" indent="-342900">
              <a:buFontTx/>
              <a:buChar char="-"/>
            </a:pPr>
            <a:r>
              <a:rPr lang="en-US" dirty="0"/>
              <a:t>Explain the http probe and how it should fill up the logs</a:t>
            </a:r>
          </a:p>
          <a:p>
            <a:pPr marL="522900" marR="0" lvl="1" indent="-342900" algn="l" defTabSz="1088776" rtl="0" eaLnBrk="1" fontAlgn="auto" latinLnBrk="0" hangingPunct="1">
              <a:lnSpc>
                <a:spcPct val="100000"/>
              </a:lnSpc>
              <a:spcBef>
                <a:spcPts val="0"/>
              </a:spcBef>
              <a:spcAft>
                <a:spcPts val="0"/>
              </a:spcAft>
              <a:buClr>
                <a:schemeClr val="accent1"/>
              </a:buClr>
              <a:buSzPct val="100000"/>
              <a:buFontTx/>
              <a:buChar char="-"/>
              <a:tabLst/>
              <a:defRPr/>
            </a:pPr>
            <a:r>
              <a:rPr lang="en-US" dirty="0"/>
              <a:t>Show logs of the container (will be the access log) and discuss the effect of the liveness probe</a:t>
            </a:r>
          </a:p>
          <a:p>
            <a:pPr marL="342900" indent="-342900">
              <a:buFontTx/>
              <a:buChar char="-"/>
            </a:pPr>
            <a:r>
              <a:rPr lang="en-US" dirty="0"/>
              <a:t>Access </a:t>
            </a:r>
            <a:r>
              <a:rPr lang="en-US" dirty="0" err="1"/>
              <a:t>nginx</a:t>
            </a:r>
            <a:r>
              <a:rPr lang="en-US" dirty="0"/>
              <a:t>:</a:t>
            </a:r>
          </a:p>
          <a:p>
            <a:pPr marL="522864" lvl="1" indent="-342900">
              <a:buFontTx/>
              <a:buChar char="-"/>
            </a:pPr>
            <a:r>
              <a:rPr lang="en-US" dirty="0"/>
              <a:t>Run  </a:t>
            </a:r>
            <a:r>
              <a:rPr lang="en-US" dirty="0" err="1"/>
              <a:t>kubectl</a:t>
            </a:r>
            <a:r>
              <a:rPr lang="en-US" dirty="0"/>
              <a:t> port-forward pod/</a:t>
            </a:r>
            <a:r>
              <a:rPr lang="en-US" dirty="0" err="1"/>
              <a:t>nginx</a:t>
            </a:r>
            <a:r>
              <a:rPr lang="en-US" dirty="0"/>
              <a:t>-liveness-pod 8080:80</a:t>
            </a:r>
          </a:p>
          <a:p>
            <a:pPr marL="522864" lvl="1" indent="-342900">
              <a:buFontTx/>
              <a:buChar char="-"/>
            </a:pPr>
            <a:r>
              <a:rPr lang="en-US" dirty="0"/>
              <a:t>Open a browser and connect to 127.0.0.1:8080</a:t>
            </a:r>
          </a:p>
          <a:p>
            <a:pPr marL="522864" lvl="1" indent="-342900">
              <a:buFontTx/>
              <a:buChar char="-"/>
            </a:pPr>
            <a:r>
              <a:rPr lang="en-US" dirty="0"/>
              <a:t>Port-forward is a nice command to test access to something that you don’t want to expose (yet). However it is not recommended for any production like setup as the traffic is routed via the cluster’s API server</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extLst>
      <p:ext uri="{BB962C8B-B14F-4D97-AF65-F5344CB8AC3E}">
        <p14:creationId xmlns:p14="http://schemas.microsoft.com/office/powerpoint/2010/main" val="23272139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34</a:t>
            </a:fld>
            <a:endParaRPr lang="de-DE" dirty="0"/>
          </a:p>
        </p:txBody>
      </p:sp>
    </p:spTree>
    <p:extLst>
      <p:ext uri="{BB962C8B-B14F-4D97-AF65-F5344CB8AC3E}">
        <p14:creationId xmlns:p14="http://schemas.microsoft.com/office/powerpoint/2010/main" val="1827817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3</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617547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35</a:t>
            </a:fld>
            <a:endParaRPr lang="de-DE" dirty="0"/>
          </a:p>
        </p:txBody>
      </p:sp>
      <p:sp>
        <p:nvSpPr>
          <p:cNvPr id="9" name="Slide Image Placeholder 8"/>
          <p:cNvSpPr>
            <a:spLocks noGrp="1" noRot="1" noChangeAspect="1"/>
          </p:cNvSpPr>
          <p:nvPr>
            <p:ph type="sldImg"/>
          </p:nvPr>
        </p:nvSpPr>
        <p:spPr>
          <a:xfrm>
            <a:off x="547688" y="612775"/>
            <a:ext cx="5762625" cy="3241675"/>
          </a:xfrm>
        </p:spPr>
      </p:sp>
      <p:sp>
        <p:nvSpPr>
          <p:cNvPr id="10" name="Notes Placeholder 9"/>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0946054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Tx/>
              <a:buChar char="-"/>
            </a:pPr>
            <a:r>
              <a:rPr lang="en-US" dirty="0"/>
              <a:t>Show all namespaces in cluster</a:t>
            </a:r>
          </a:p>
          <a:p>
            <a:pPr marL="522900" lvl="1" indent="-342900">
              <a:buFontTx/>
              <a:buChar char="-"/>
            </a:pPr>
            <a:r>
              <a:rPr lang="en-US" dirty="0"/>
              <a:t>If not yet mentioned, explain that everyone has their own namespace. Please be a good citizen and don’t sabotage the others.</a:t>
            </a:r>
          </a:p>
          <a:p>
            <a:pPr marL="342900" indent="-342900">
              <a:buFontTx/>
              <a:buChar char="-"/>
            </a:pPr>
            <a:r>
              <a:rPr lang="en-US" dirty="0"/>
              <a:t>Query a pod from a dedicated namespace ( e.g. </a:t>
            </a:r>
            <a:r>
              <a:rPr lang="en-US" dirty="0" err="1"/>
              <a:t>kube</a:t>
            </a:r>
            <a:r>
              <a:rPr lang="en-US" dirty="0"/>
              <a:t>-system), explain “-n &lt;namespace</a:t>
            </a:r>
            <a:r>
              <a:rPr lang="en-US"/>
              <a:t>&gt;” flag</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36</a:t>
            </a:fld>
            <a:endParaRPr lang="de-DE" dirty="0"/>
          </a:p>
        </p:txBody>
      </p:sp>
    </p:spTree>
    <p:extLst>
      <p:ext uri="{BB962C8B-B14F-4D97-AF65-F5344CB8AC3E}">
        <p14:creationId xmlns:p14="http://schemas.microsoft.com/office/powerpoint/2010/main" val="987303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37</a:t>
            </a:fld>
            <a:endParaRPr lang="de-DE" dirty="0"/>
          </a:p>
        </p:txBody>
      </p:sp>
    </p:spTree>
    <p:extLst>
      <p:ext uri="{BB962C8B-B14F-4D97-AF65-F5344CB8AC3E}">
        <p14:creationId xmlns:p14="http://schemas.microsoft.com/office/powerpoint/2010/main" val="24807457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38</a:t>
            </a:fld>
            <a:endParaRPr lang="de-DE" dirty="0"/>
          </a:p>
        </p:txBody>
      </p:sp>
      <p:sp>
        <p:nvSpPr>
          <p:cNvPr id="6" name="Slide Image Placeholder 5"/>
          <p:cNvSpPr>
            <a:spLocks noGrp="1" noRot="1" noChangeAspect="1"/>
          </p:cNvSpPr>
          <p:nvPr>
            <p:ph type="sldImg"/>
          </p:nvPr>
        </p:nvSpPr>
        <p:spPr>
          <a:xfrm>
            <a:off x="547688" y="612775"/>
            <a:ext cx="5762625" cy="3241675"/>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4</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41452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5</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874202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6</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427662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7</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126172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Discuss </a:t>
            </a:r>
            <a:r>
              <a:rPr lang="en-US" dirty="0" err="1"/>
              <a:t>statefulset</a:t>
            </a:r>
            <a:r>
              <a:rPr lang="en-US" dirty="0"/>
              <a:t> vs deployment</a:t>
            </a:r>
          </a:p>
          <a:p>
            <a:r>
              <a:rPr lang="en-US" dirty="0"/>
              <a:t>- Discuss headless service vs ???</a:t>
            </a:r>
          </a:p>
          <a:p>
            <a:r>
              <a:rPr lang="en-US" dirty="0"/>
              <a:t>- Discuss service vs ingress</a:t>
            </a:r>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8</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659067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ctr" defTabSz="1088776" rtl="0" eaLnBrk="1" fontAlgn="auto" latinLnBrk="0" hangingPunct="1">
              <a:lnSpc>
                <a:spcPct val="100000"/>
              </a:lnSpc>
              <a:spcBef>
                <a:spcPts val="0"/>
              </a:spcBef>
              <a:spcAft>
                <a:spcPts val="0"/>
              </a:spcAft>
              <a:buClrTx/>
              <a:buSzTx/>
              <a:buFontTx/>
              <a:buNone/>
              <a:tabLst/>
              <a:defRPr/>
            </a:pPr>
            <a:fld id="{7D8C2C35-2B8A-446E-BEC0-FD36716C29AC}" type="slidenum">
              <a:rPr kumimoji="0" lang="de-DE" sz="800" b="0" i="0" u="none" strike="noStrike" kern="1200" cap="none" spc="0" normalizeH="0" baseline="0" noProof="0" smtClean="0">
                <a:ln>
                  <a:noFill/>
                </a:ln>
                <a:solidFill>
                  <a:srgbClr val="000000"/>
                </a:solidFill>
                <a:effectLst/>
                <a:uLnTx/>
                <a:uFillTx/>
                <a:latin typeface="Arial"/>
                <a:ea typeface="+mn-ea"/>
                <a:cs typeface="+mn-cs"/>
              </a:rPr>
              <a:pPr marL="0" marR="0" lvl="0" indent="0" algn="ctr" defTabSz="1088776" rtl="0" eaLnBrk="1" fontAlgn="auto" latinLnBrk="0" hangingPunct="1">
                <a:lnSpc>
                  <a:spcPct val="100000"/>
                </a:lnSpc>
                <a:spcBef>
                  <a:spcPts val="0"/>
                </a:spcBef>
                <a:spcAft>
                  <a:spcPts val="0"/>
                </a:spcAft>
                <a:buClrTx/>
                <a:buSzTx/>
                <a:buFontTx/>
                <a:buNone/>
                <a:tabLst/>
                <a:defRPr/>
              </a:pPr>
              <a:t>9</a:t>
            </a:fld>
            <a:endParaRPr kumimoji="0" lang="de-DE" sz="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5034930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hyperlink" Target="http://global.sap.com/corporate-en/legal/copyright/index.epx"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sap.com/corporate-de/legal/copyright/index.epx"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hyperlink" Target="http://www.sap.com/corporate-en/legal/copyright/index.epx" TargetMode="External"/><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2" Type="http://schemas.openxmlformats.org/officeDocument/2006/relationships/hyperlink" Target="http://global12.sap.com/corporate-en/legal/copyright/index.epx" TargetMode="External"/><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global.sap.com/corporate-de/legal/copyright/index.epx" TargetMode="External"/><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solidFill>
            <a:schemeClr val="tx2">
              <a:alpha val="70000"/>
            </a:schemeClr>
          </a:solidFill>
        </p:spPr>
        <p:txBody>
          <a:bodyPr tIns="504000"/>
          <a:lstStyle>
            <a:lvl1pPr algn="ctr">
              <a:defRPr sz="1600">
                <a:solidFill>
                  <a:schemeClr val="tx1"/>
                </a:solidFill>
              </a:defRPr>
            </a:lvl1pPr>
          </a:lstStyle>
          <a:p>
            <a:r>
              <a:rPr lang="en-US" dirty="0"/>
              <a:t>Click to insert title image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grpSp>
        <p:nvGrpSpPr>
          <p:cNvPr id="2" name="Group 1"/>
          <p:cNvGrpSpPr/>
          <p:nvPr userDrawn="1"/>
        </p:nvGrpSpPr>
        <p:grpSpPr>
          <a:xfrm>
            <a:off x="9171173" y="0"/>
            <a:ext cx="3024002" cy="3430006"/>
            <a:chOff x="9171173" y="0"/>
            <a:chExt cx="3024002" cy="3430006"/>
          </a:xfrm>
        </p:grpSpPr>
        <p:sp>
          <p:nvSpPr>
            <p:cNvPr id="17" name="Rectangle 16"/>
            <p:cNvSpPr/>
            <p:nvPr userDrawn="1"/>
          </p:nvSpPr>
          <p:spPr bwMode="gray">
            <a:xfrm>
              <a:off x="11187175" y="0"/>
              <a:ext cx="1008000" cy="3430006"/>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3430006"/>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3430006"/>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2452717617"/>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 column 1"/>
          <p:cNvSpPr>
            <a:spLocks noGrp="1"/>
          </p:cNvSpPr>
          <p:nvPr>
            <p:ph type="body" sz="quarter" idx="11" hasCustomPrompt="1"/>
          </p:nvPr>
        </p:nvSpPr>
        <p:spPr>
          <a:xfrm>
            <a:off x="6362477"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6362477" y="4770000"/>
            <a:ext cx="5328000" cy="1080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6362477" y="1620000"/>
            <a:ext cx="5328000" cy="2631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5049412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8299277"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8299277"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4401639" y="4354921"/>
            <a:ext cx="3391200" cy="1495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4401639" y="1620000"/>
            <a:ext cx="3391200" cy="2232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727667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
        <p:nvSpPr>
          <p:cNvPr id="3" name="Text placeholder - column 2"/>
          <p:cNvSpPr>
            <a:spLocks noGrp="1"/>
          </p:cNvSpPr>
          <p:nvPr>
            <p:ph type="body" sz="quarter" idx="10" hasCustomPrompt="1"/>
          </p:nvPr>
        </p:nvSpPr>
        <p:spPr>
          <a:xfrm>
            <a:off x="504000" y="3878220"/>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7" name="Text placeholder - column 2"/>
          <p:cNvSpPr>
            <a:spLocks noGrp="1"/>
          </p:cNvSpPr>
          <p:nvPr>
            <p:ph type="body" sz="quarter" idx="13" hasCustomPrompt="1"/>
          </p:nvPr>
        </p:nvSpPr>
        <p:spPr>
          <a:xfrm>
            <a:off x="9274877"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9" name="Text placeholder - column 2"/>
          <p:cNvSpPr>
            <a:spLocks noGrp="1"/>
          </p:cNvSpPr>
          <p:nvPr>
            <p:ph type="body" sz="quarter" idx="15" hasCustomPrompt="1"/>
          </p:nvPr>
        </p:nvSpPr>
        <p:spPr>
          <a:xfrm>
            <a:off x="3427626"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13" name="Text placeholder - column 2"/>
          <p:cNvSpPr>
            <a:spLocks noGrp="1"/>
          </p:cNvSpPr>
          <p:nvPr>
            <p:ph type="body" sz="quarter" idx="17" hasCustomPrompt="1"/>
          </p:nvPr>
        </p:nvSpPr>
        <p:spPr>
          <a:xfrm>
            <a:off x="6351252" y="3878221"/>
            <a:ext cx="2415600" cy="1971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solidFill>
            <a:schemeClr val="tx2">
              <a:alpha val="70000"/>
            </a:schemeClr>
          </a:solid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2680594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200"/>
            </a:lvl2pPr>
          </a:lstStyle>
          <a:p>
            <a:pPr lvl="0"/>
            <a:r>
              <a:rPr lang="en-US" noProof="0" dirty="0"/>
              <a:t>“Quote goes here </a:t>
            </a:r>
            <a:br>
              <a:rPr lang="en-US" noProof="0" dirty="0"/>
            </a:br>
            <a:r>
              <a:rPr lang="en-US" noProof="0" dirty="0"/>
              <a:t>and here.”</a:t>
            </a:r>
          </a:p>
          <a:p>
            <a:pPr lvl="1"/>
            <a:r>
              <a:rPr lang="en-US" noProof="0" dirty="0"/>
              <a:t>Source</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grpSp>
        <p:nvGrpSpPr>
          <p:cNvPr id="3" name="Group 2"/>
          <p:cNvGrpSpPr/>
          <p:nvPr userDrawn="1"/>
        </p:nvGrpSpPr>
        <p:grpSpPr>
          <a:xfrm>
            <a:off x="0" y="0"/>
            <a:ext cx="12195175" cy="251942"/>
            <a:chOff x="0" y="0"/>
            <a:chExt cx="12195175" cy="251942"/>
          </a:xfrm>
        </p:grpSpPr>
        <p:sp>
          <p:nvSpPr>
            <p:cNvPr id="9" name="Rectangle 8"/>
            <p:cNvSpPr/>
            <p:nvPr userDrawn="1"/>
          </p:nvSpPr>
          <p:spPr bwMode="gray">
            <a:xfrm>
              <a:off x="0" y="0"/>
              <a:ext cx="12195175" cy="251942"/>
            </a:xfrm>
            <a:prstGeom prst="rect">
              <a:avLst/>
            </a:prstGeom>
            <a:solidFill>
              <a:schemeClr val="bg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Secondary Motion Band"/>
            <p:cNvGrpSpPr/>
            <p:nvPr userDrawn="1"/>
          </p:nvGrpSpPr>
          <p:grpSpPr>
            <a:xfrm>
              <a:off x="10682127" y="0"/>
              <a:ext cx="1513048" cy="251942"/>
              <a:chOff x="10682127" y="0"/>
              <a:chExt cx="1513048" cy="252000"/>
            </a:xfrm>
          </p:grpSpPr>
          <p:sp>
            <p:nvSpPr>
              <p:cNvPr id="6" name="Rectangle 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Rectangle 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grpSp>
    </p:spTree>
    <p:extLst>
      <p:ext uri="{BB962C8B-B14F-4D97-AF65-F5344CB8AC3E}">
        <p14:creationId xmlns:p14="http://schemas.microsoft.com/office/powerpoint/2010/main" val="9327859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image 1">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8127175" y="252000"/>
            <a:ext cx="4068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709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2"/>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text with image 2">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6111175" y="252000"/>
            <a:ext cx="6084000"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6"/>
          <p:cNvSpPr>
            <a:spLocks noGrp="1"/>
          </p:cNvSpPr>
          <p:nvPr>
            <p:ph type="body" sz="quarter" idx="11" hasCustomPrompt="1"/>
          </p:nvPr>
        </p:nvSpPr>
        <p:spPr bwMode="gray">
          <a:xfrm>
            <a:off x="503999" y="1620000"/>
            <a:ext cx="5112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1"/>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with motion band">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252000"/>
            <a:ext cx="12195175" cy="6606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19010498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gray">
          <a:xfrm>
            <a:off x="1" y="0"/>
            <a:ext cx="12195175" cy="6858000"/>
          </a:xfrm>
          <a:solidFill>
            <a:schemeClr val="tx2">
              <a:alpha val="70000"/>
            </a:schemeClr>
          </a:solid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illustration scene art">
    <p:spTree>
      <p:nvGrpSpPr>
        <p:cNvPr id="1" name=""/>
        <p:cNvGrpSpPr/>
        <p:nvPr/>
      </p:nvGrpSpPr>
      <p:grpSpPr>
        <a:xfrm>
          <a:off x="0" y="0"/>
          <a:ext cx="0" cy="0"/>
          <a:chOff x="0" y="0"/>
          <a:chExt cx="0" cy="0"/>
        </a:xfrm>
      </p:grpSpPr>
      <p:sp>
        <p:nvSpPr>
          <p:cNvPr id="5" name="Cover Image Placeholder"/>
          <p:cNvSpPr>
            <a:spLocks noGrp="1"/>
          </p:cNvSpPr>
          <p:nvPr>
            <p:ph type="pic" sz="quarter" idx="12" hasCustomPrompt="1"/>
          </p:nvPr>
        </p:nvSpPr>
        <p:spPr>
          <a:xfrm>
            <a:off x="1" y="0"/>
            <a:ext cx="12195175" cy="3430006"/>
          </a:xfrm>
          <a:noFill/>
        </p:spPr>
        <p:txBody>
          <a:bodyPr tIns="504000"/>
          <a:lstStyle>
            <a:lvl1pPr algn="ctr">
              <a:defRPr sz="1600">
                <a:solidFill>
                  <a:schemeClr val="tx1"/>
                </a:solidFill>
              </a:defRPr>
            </a:lvl1pPr>
          </a:lstStyle>
          <a:p>
            <a:r>
              <a:rPr lang="en-US" dirty="0"/>
              <a:t>Click to insert illustration scene art</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19" name="Speaker"/>
          <p:cNvSpPr>
            <a:spLocks noGrp="1"/>
          </p:cNvSpPr>
          <p:nvPr userDrawn="1">
            <p:ph type="subTitle" idx="1" hasCustomPrompt="1"/>
          </p:nvPr>
        </p:nvSpPr>
        <p:spPr bwMode="gray">
          <a:xfrm>
            <a:off x="288000" y="5130489"/>
            <a:ext cx="109008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20" name="Presentation Title"/>
          <p:cNvSpPr>
            <a:spLocks noGrp="1"/>
          </p:cNvSpPr>
          <p:nvPr userDrawn="1">
            <p:ph type="body" sz="quarter" idx="14" hasCustomPrompt="1"/>
          </p:nvPr>
        </p:nvSpPr>
        <p:spPr>
          <a:xfrm>
            <a:off x="288000" y="4024430"/>
            <a:ext cx="10899174" cy="997196"/>
          </a:xfrm>
        </p:spPr>
        <p:txBody>
          <a:bodyPr wrap="square">
            <a:spAutoFit/>
          </a:bodyPr>
          <a:lstStyle>
            <a:lvl1pPr>
              <a:lnSpc>
                <a:spcPct val="90000"/>
              </a:lnSpc>
              <a:spcBef>
                <a:spcPts val="0"/>
              </a:spcBef>
              <a:defRPr sz="3600" b="1" baseline="0"/>
            </a:lvl1pPr>
          </a:lstStyle>
          <a:p>
            <a:pPr lvl="0"/>
            <a:r>
              <a:rPr lang="en-US" dirty="0"/>
              <a:t>Presentation Title </a:t>
            </a:r>
            <a:br>
              <a:rPr lang="en-US" dirty="0"/>
            </a:br>
            <a:r>
              <a:rPr lang="en-US" dirty="0"/>
              <a:t>Goes Here and Here.</a:t>
            </a:r>
          </a:p>
        </p:txBody>
      </p:sp>
    </p:spTree>
    <p:extLst>
      <p:ext uri="{BB962C8B-B14F-4D97-AF65-F5344CB8AC3E}">
        <p14:creationId xmlns:p14="http://schemas.microsoft.com/office/powerpoint/2010/main" val="3018874800"/>
      </p:ext>
    </p:extLst>
  </p:cSld>
  <p:clrMapOvr>
    <a:masterClrMapping/>
  </p:clrMapOvr>
  <p:extLst mod="1">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4"/>
          <p:cNvSpPr>
            <a:spLocks noGrp="1"/>
          </p:cNvSpPr>
          <p:nvPr>
            <p:ph type="pic" sz="quarter" idx="13" hasCustomPrompt="1"/>
          </p:nvPr>
        </p:nvSpPr>
        <p:spPr bwMode="gray">
          <a:xfrm>
            <a:off x="6362477" y="1601628"/>
            <a:ext cx="5328000" cy="4230000"/>
          </a:xfrm>
          <a:solidFill>
            <a:schemeClr val="tx2">
              <a:alpha val="70000"/>
            </a:schemeClr>
          </a:solid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3"/>
          <p:cNvSpPr>
            <a:spLocks noGrp="1"/>
          </p:cNvSpPr>
          <p:nvPr>
            <p:ph type="body" sz="quarter" idx="10" hasCustomPrompt="1"/>
          </p:nvPr>
        </p:nvSpPr>
        <p:spPr>
          <a:xfrm>
            <a:off x="504000" y="1620000"/>
            <a:ext cx="5328000"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mod="1">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2"/>
          <p:cNvSpPr>
            <a:spLocks noGrp="1"/>
          </p:cNvSpPr>
          <p:nvPr>
            <p:ph idx="1" hasCustomPrompt="1"/>
          </p:nvPr>
        </p:nvSpPr>
        <p:spPr>
          <a:xfrm>
            <a:off x="504000" y="1620000"/>
            <a:ext cx="11185200" cy="4230000"/>
          </a:xfrm>
          <a:solidFill>
            <a:schemeClr val="tx2">
              <a:alpha val="70000"/>
            </a:schemeClr>
          </a:solidFill>
        </p:spPr>
        <p:txBody>
          <a:bodyPr tIns="1368000"/>
          <a:lstStyle>
            <a:lvl1pPr algn="ctr">
              <a:defRPr sz="1400" b="0"/>
            </a:lvl1pPr>
          </a:lstStyle>
          <a:p>
            <a:pPr lvl="0"/>
            <a:r>
              <a:rPr lang="en-US" dirty="0"/>
              <a:t>Click to add content</a:t>
            </a:r>
          </a:p>
        </p:txBody>
      </p:sp>
      <p:sp>
        <p:nvSpPr>
          <p:cNvPr id="2" name="Title 1"/>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ank with motion band">
    <p:spTree>
      <p:nvGrpSpPr>
        <p:cNvPr id="1" name=""/>
        <p:cNvGrpSpPr/>
        <p:nvPr/>
      </p:nvGrpSpPr>
      <p:grpSpPr>
        <a:xfrm>
          <a:off x="0" y="0"/>
          <a:ext cx="0" cy="0"/>
          <a:chOff x="0" y="0"/>
          <a:chExt cx="0" cy="0"/>
        </a:xfrm>
      </p:grpSpPr>
      <p:sp>
        <p:nvSpPr>
          <p:cNvPr id="7" name="Rectangle 6"/>
          <p:cNvSpPr/>
          <p:nvPr userDrawn="1"/>
        </p:nvSpPr>
        <p:spPr bwMode="gray">
          <a:xfrm>
            <a:off x="236220" y="1142735"/>
            <a:ext cx="11795760" cy="220929"/>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379248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sp>
        <p:nvSpPr>
          <p:cNvPr id="93" name="Contact information"/>
          <p:cNvSpPr>
            <a:spLocks noGrp="1"/>
          </p:cNvSpPr>
          <p:nvPr>
            <p:ph type="body" sz="quarter" idx="10" hasCustomPrompt="1"/>
          </p:nvPr>
        </p:nvSpPr>
        <p:spPr>
          <a:xfrm>
            <a:off x="504000" y="2905487"/>
            <a:ext cx="5328000"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328000"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pic>
        <p:nvPicPr>
          <p:cNvPr id="10"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000" y="5994000"/>
            <a:ext cx="1578462" cy="360000"/>
          </a:xfrm>
          <a:prstGeom prst="rect">
            <a:avLst/>
          </a:prstGeom>
        </p:spPr>
      </p:pic>
    </p:spTree>
    <p:extLst>
      <p:ext uri="{BB962C8B-B14F-4D97-AF65-F5344CB8AC3E}">
        <p14:creationId xmlns:p14="http://schemas.microsoft.com/office/powerpoint/2010/main" val="781090314"/>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sp>
        <p:nvSpPr>
          <p:cNvPr id="4" name="TextBox 3"/>
          <p:cNvSpPr txBox="1"/>
          <p:nvPr/>
        </p:nvSpPr>
        <p:spPr bwMode="gray">
          <a:xfrm>
            <a:off x="503999" y="1620000"/>
            <a:ext cx="11185200" cy="3153980"/>
          </a:xfrm>
          <a:prstGeom prst="rect">
            <a:avLst/>
          </a:prstGeom>
          <a:noFill/>
        </p:spPr>
        <p:txBody>
          <a:bodyPr wrap="square" lIns="0" tIns="0" rIns="0" bIns="0" rtlCol="0">
            <a:spAutoFit/>
          </a:bodyPr>
          <a:lstStyle/>
          <a:p>
            <a:pPr>
              <a:spcBef>
                <a:spcPts val="1200"/>
              </a:spcBef>
            </a:pPr>
            <a:r>
              <a:rPr lang="en-US" sz="11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1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of other software vendors. National product specifications may vary.</a:t>
            </a:r>
          </a:p>
          <a:p>
            <a:pPr>
              <a:spcBef>
                <a:spcPts val="1200"/>
              </a:spcBef>
            </a:pPr>
            <a:r>
              <a:rPr lang="en-US" sz="11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set forth in the express warranty statements accompanying such products and services, if any. Nothing herein should be construed as constituting an additional warranty. </a:t>
            </a:r>
          </a:p>
          <a:p>
            <a:pPr>
              <a:spcBef>
                <a:spcPts val="1200"/>
              </a:spcBef>
            </a:pPr>
            <a:r>
              <a:rPr lang="en-US" sz="11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1200"/>
              </a:spcBef>
            </a:pPr>
            <a:r>
              <a:rPr lang="en-US" sz="11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in Germany and other countries. All other product and service names mentioned are the trademarks of their respective companies. </a:t>
            </a:r>
            <a:br>
              <a:rPr lang="en-US" sz="1100" kern="1200" dirty="0">
                <a:solidFill>
                  <a:schemeClr val="tx1"/>
                </a:solidFill>
                <a:latin typeface="Arial"/>
                <a:ea typeface="Arial Unicode MS" panose="020B0604020202020204" pitchFamily="34" charset="-128"/>
                <a:cs typeface="+mn-cs"/>
              </a:rPr>
            </a:br>
            <a:r>
              <a:rPr lang="en-US" sz="1100" kern="1200" dirty="0">
                <a:solidFill>
                  <a:schemeClr val="tx1"/>
                </a:solidFill>
                <a:latin typeface="Arial"/>
                <a:ea typeface="Arial Unicode MS" panose="020B0604020202020204" pitchFamily="34" charset="-128"/>
                <a:cs typeface="+mn-cs"/>
              </a:rPr>
              <a:t>See </a:t>
            </a:r>
            <a:r>
              <a:rPr lang="en-US" sz="1100" kern="1200" dirty="0">
                <a:solidFill>
                  <a:schemeClr val="tx2"/>
                </a:solidFill>
                <a:latin typeface="Arial"/>
                <a:ea typeface="Arial Unicode MS" panose="020B0604020202020204" pitchFamily="34" charset="-128"/>
                <a:cs typeface="+mn-cs"/>
                <a:hlinkClick r:id="rId2"/>
              </a:rPr>
              <a:t>http://global.sap.com/corporate-en/legal/copyright/index.epx</a:t>
            </a:r>
            <a:r>
              <a:rPr lang="en-US" sz="1100" kern="1200" dirty="0">
                <a:solidFill>
                  <a:schemeClr val="tx2"/>
                </a:solidFill>
                <a:latin typeface="Arial"/>
                <a:ea typeface="Arial Unicode MS" panose="020B0604020202020204" pitchFamily="34" charset="-128"/>
                <a:cs typeface="+mn-cs"/>
              </a:rPr>
              <a:t> </a:t>
            </a:r>
            <a:r>
              <a:rPr lang="en-US" sz="1100" kern="1200" dirty="0">
                <a:solidFill>
                  <a:schemeClr val="tx1"/>
                </a:solidFill>
                <a:latin typeface="Arial"/>
                <a:ea typeface="Arial Unicode MS" panose="020B0604020202020204" pitchFamily="34" charset="-128"/>
                <a:cs typeface="+mn-cs"/>
              </a:rPr>
              <a:t>for additional trademark information and notices.</a:t>
            </a:r>
          </a:p>
        </p:txBody>
      </p:sp>
      <p:sp>
        <p:nvSpPr>
          <p:cNvPr id="5" name="TextBox 4"/>
          <p:cNvSpPr txBox="1"/>
          <p:nvPr userDrawn="1"/>
        </p:nvSpPr>
        <p:spPr bwMode="gray">
          <a:xfrm>
            <a:off x="504000" y="719834"/>
            <a:ext cx="9540674"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2017 SAP SE or an SAP affiliate company. All rights reserved.</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pyright german">
    <p:spTree>
      <p:nvGrpSpPr>
        <p:cNvPr id="1" name=""/>
        <p:cNvGrpSpPr/>
        <p:nvPr/>
      </p:nvGrpSpPr>
      <p:grpSpPr>
        <a:xfrm>
          <a:off x="0" y="0"/>
          <a:ext cx="0" cy="0"/>
          <a:chOff x="0" y="0"/>
          <a:chExt cx="0" cy="0"/>
        </a:xfrm>
      </p:grpSpPr>
      <p:sp>
        <p:nvSpPr>
          <p:cNvPr id="4" name="TextBox 3"/>
          <p:cNvSpPr txBox="1"/>
          <p:nvPr userDrawn="1"/>
        </p:nvSpPr>
        <p:spPr bwMode="gray">
          <a:xfrm>
            <a:off x="504000" y="1620000"/>
            <a:ext cx="11185200" cy="3830931"/>
          </a:xfrm>
          <a:prstGeom prst="rect">
            <a:avLst/>
          </a:prstGeom>
          <a:noFill/>
        </p:spPr>
        <p:txBody>
          <a:bodyPr wrap="square" lIns="0" tIns="0" rIns="0" bIns="0" rtlCol="0">
            <a:spAutoFit/>
          </a:bodyPr>
          <a:lstStyle/>
          <a:p>
            <a:pPr>
              <a:spcBef>
                <a:spcPts val="1200"/>
              </a:spcBef>
            </a:pPr>
            <a:r>
              <a:rPr lang="de-DE" sz="11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1200"/>
              </a:spcBef>
            </a:pPr>
            <a:r>
              <a:rPr lang="de-DE" sz="11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1200"/>
              </a:spcBef>
            </a:pPr>
            <a:r>
              <a:rPr lang="de-DE" sz="11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ihre Konzernunternehmen übernehmen keinerlei Haftung oder Gewährleistung für Fehler oder Unvollständigkeiten in dieser Publikation.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1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1200"/>
              </a:spcBef>
            </a:pPr>
            <a:r>
              <a:rPr lang="de-DE" sz="11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(oder von einem SAP-Konzernunternehmen) in Deutschland und verschiedenen anderen Ländern weltweit. Alle anderen Namen von Produkten und Dienstleistungen sind Marken der jeweiligen Firmen. </a:t>
            </a:r>
            <a:br>
              <a:rPr lang="de-DE" sz="1100" kern="1200" noProof="0" dirty="0">
                <a:solidFill>
                  <a:schemeClr val="tx1"/>
                </a:solidFill>
                <a:effectLst/>
                <a:latin typeface="Arial"/>
                <a:ea typeface="+mn-ea"/>
                <a:cs typeface="+mn-cs"/>
              </a:rPr>
            </a:br>
            <a:r>
              <a:rPr lang="de-DE" sz="1100" kern="1200" noProof="0" dirty="0">
                <a:solidFill>
                  <a:schemeClr val="tx1"/>
                </a:solidFill>
                <a:effectLst/>
                <a:latin typeface="Arial"/>
                <a:ea typeface="+mn-ea"/>
                <a:cs typeface="+mn-cs"/>
              </a:rPr>
              <a:t>Zusätzliche Informationen zur Marke und Vermerke finden Sie auf der Seite </a:t>
            </a:r>
            <a:r>
              <a:rPr lang="de-DE" sz="1100" kern="1200" noProof="0" dirty="0">
                <a:solidFill>
                  <a:schemeClr val="tx1"/>
                </a:solidFill>
                <a:effectLst/>
                <a:latin typeface="Arial"/>
                <a:ea typeface="+mn-ea"/>
                <a:cs typeface="+mn-cs"/>
                <a:hlinkClick r:id="rId2"/>
              </a:rPr>
              <a:t>http://www.sap.com/corporate-de/legal/copyright/index.epx</a:t>
            </a:r>
            <a:endParaRPr lang="de-DE" sz="1100" kern="1200" noProof="0" dirty="0">
              <a:solidFill>
                <a:schemeClr val="tx1"/>
              </a:solidFill>
              <a:effectLst/>
              <a:latin typeface="Arial"/>
              <a:ea typeface="+mn-ea"/>
              <a:cs typeface="+mn-cs"/>
            </a:endParaRPr>
          </a:p>
        </p:txBody>
      </p:sp>
      <p:sp>
        <p:nvSpPr>
          <p:cNvPr id="5" name="TextBox 4"/>
          <p:cNvSpPr txBox="1"/>
          <p:nvPr userDrawn="1"/>
        </p:nvSpPr>
        <p:spPr bwMode="gray">
          <a:xfrm>
            <a:off x="504000" y="719834"/>
            <a:ext cx="11185200" cy="369246"/>
          </a:xfrm>
          <a:prstGeom prst="rect">
            <a:avLst/>
          </a:prstGeom>
        </p:spPr>
        <p:txBody>
          <a:bodyPr vert="horz" wrap="square" lIns="0" tIns="0" rIns="0" bIns="0" rtlCol="0" anchor="t" anchorCtr="0">
            <a:spAutoFit/>
          </a:bodyPr>
          <a:lstStyle>
            <a:lvl1pPr>
              <a:spcBef>
                <a:spcPct val="0"/>
              </a:spcBef>
              <a:buNone/>
              <a:defRPr sz="2400" b="1" baseline="0">
                <a:latin typeface="+mj-lt"/>
                <a:ea typeface="+mj-ea"/>
                <a:cs typeface="+mj-cs"/>
              </a:defRPr>
            </a:lvl1pPr>
          </a:lstStyle>
          <a:p>
            <a:pPr lvl="0"/>
            <a:r>
              <a:rPr lang="en-US" sz="2400" b="0" noProof="0" dirty="0"/>
              <a:t>© </a:t>
            </a:r>
            <a:r>
              <a:rPr lang="de-DE" sz="2400" b="0" noProof="0" dirty="0"/>
              <a:t>2017 SAP SE oder ein SAP-Konzernunternehmen. Alle Rechte vorbehalten.</a:t>
            </a:r>
          </a:p>
        </p:txBody>
      </p:sp>
      <p:grpSp>
        <p:nvGrpSpPr>
          <p:cNvPr id="6" name="Secondary Motion Band"/>
          <p:cNvGrpSpPr/>
          <p:nvPr userDrawn="1"/>
        </p:nvGrpSpPr>
        <p:grpSpPr>
          <a:xfrm>
            <a:off x="10682127" y="0"/>
            <a:ext cx="1513048" cy="251942"/>
            <a:chOff x="10682127" y="0"/>
            <a:chExt cx="1513048" cy="252000"/>
          </a:xfrm>
        </p:grpSpPr>
        <p:sp>
          <p:nvSpPr>
            <p:cNvPr id="7" name="Rectangle 6"/>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191186275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637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333661269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8" name="Rectangle 7"/>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16114692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black">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0" y="4268503"/>
            <a:ext cx="8595171"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0" y="2706317"/>
            <a:ext cx="8595171"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grpSp>
        <p:nvGrpSpPr>
          <p:cNvPr id="2" name="Group 1"/>
          <p:cNvGrpSpPr/>
          <p:nvPr userDrawn="1"/>
        </p:nvGrpSpPr>
        <p:grpSpPr>
          <a:xfrm>
            <a:off x="9171173" y="0"/>
            <a:ext cx="3024002" cy="6858000"/>
            <a:chOff x="9171173" y="0"/>
            <a:chExt cx="3024002" cy="6855990"/>
          </a:xfrm>
        </p:grpSpPr>
        <p:sp>
          <p:nvSpPr>
            <p:cNvPr id="17" name="Rectangle 16"/>
            <p:cNvSpPr/>
            <p:nvPr userDrawn="1"/>
          </p:nvSpPr>
          <p:spPr bwMode="gray">
            <a:xfrm>
              <a:off x="11187175" y="0"/>
              <a:ext cx="1008000" cy="6855990"/>
            </a:xfrm>
            <a:prstGeom prst="rect">
              <a:avLst/>
            </a:prstGeom>
            <a:solidFill>
              <a:schemeClr val="accent1"/>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179174" y="0"/>
              <a:ext cx="1008000" cy="685599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Rectangle 21"/>
            <p:cNvSpPr/>
            <p:nvPr userDrawn="1"/>
          </p:nvSpPr>
          <p:spPr bwMode="gray">
            <a:xfrm>
              <a:off x="9171173" y="0"/>
              <a:ext cx="1008000" cy="685599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Tree>
    <p:extLst>
      <p:ext uri="{BB962C8B-B14F-4D97-AF65-F5344CB8AC3E}">
        <p14:creationId xmlns:p14="http://schemas.microsoft.com/office/powerpoint/2010/main" val="1982410628"/>
      </p:ext>
    </p:extLst>
  </p:cSld>
  <p:clrMapOvr>
    <a:masterClrMapping/>
  </p:clrMapOvr>
  <p:extLst mod="1">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1" name="Picture 10"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7714930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651854306"/>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
        <p:nvSpPr>
          <p:cNvPr id="9" name="Rectangle 8"/>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10" name="Picture 9" descr="SAP_grad_R_pref.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654461572"/>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435433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1638304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2282632"/>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29764236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847135494"/>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TextBox 4"/>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6" name="TextBox 5"/>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8831797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118806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b="0"/>
              <a:t>INTERNAL</a:t>
            </a:r>
            <a:endParaRPr lang="en-US" sz="900" b="0" dirty="0"/>
          </a:p>
        </p:txBody>
      </p:sp>
      <p:sp>
        <p:nvSpPr>
          <p:cNvPr id="6" name="Speaker"/>
          <p:cNvSpPr>
            <a:spLocks noGrp="1"/>
          </p:cNvSpPr>
          <p:nvPr userDrawn="1">
            <p:ph type="subTitle" idx="1" hasCustomPrompt="1"/>
          </p:nvPr>
        </p:nvSpPr>
        <p:spPr bwMode="gray">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2017</a:t>
            </a:r>
          </a:p>
        </p:txBody>
      </p:sp>
      <p:sp>
        <p:nvSpPr>
          <p:cNvPr id="10" name="Presentation Title"/>
          <p:cNvSpPr>
            <a:spLocks noGrp="1"/>
          </p:cNvSpPr>
          <p:nvPr>
            <p:ph type="body" sz="quarter" idx="14" hasCustomPrompt="1"/>
          </p:nvPr>
        </p:nvSpPr>
        <p:spPr>
          <a:xfrm>
            <a:off x="288001" y="2706317"/>
            <a:ext cx="6373430" cy="997196"/>
          </a:xfrm>
        </p:spPr>
        <p:txBody>
          <a:bodyPr wrap="square">
            <a:noAutofit/>
          </a:bodyPr>
          <a:lstStyle>
            <a:lvl1pPr>
              <a:lnSpc>
                <a:spcPct val="90000"/>
              </a:lnSpc>
              <a:spcBef>
                <a:spcPts val="0"/>
              </a:spcBef>
              <a:defRPr sz="3600" b="1" baseline="0"/>
            </a:lvl1pPr>
          </a:lstStyle>
          <a:p>
            <a:pPr lvl="0"/>
            <a:r>
              <a:rPr lang="en-US" dirty="0"/>
              <a:t>Title Goes Here </a:t>
            </a:r>
            <a:br>
              <a:rPr lang="en-US" dirty="0"/>
            </a:br>
            <a:r>
              <a:rPr lang="en-US" dirty="0"/>
              <a:t>and Here and Here.</a:t>
            </a:r>
          </a:p>
        </p:txBody>
      </p:sp>
      <p:pic>
        <p:nvPicPr>
          <p:cNvPr id="15" name="SAP 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88000" y="6217668"/>
            <a:ext cx="1578462" cy="360000"/>
          </a:xfrm>
          <a:prstGeom prst="rect">
            <a:avLst/>
          </a:prstGeom>
        </p:spPr>
      </p:pic>
      <p:sp>
        <p:nvSpPr>
          <p:cNvPr id="7" name="Picture Placeholder 6"/>
          <p:cNvSpPr>
            <a:spLocks noGrp="1"/>
          </p:cNvSpPr>
          <p:nvPr>
            <p:ph type="pic" sz="quarter" idx="16"/>
          </p:nvPr>
        </p:nvSpPr>
        <p:spPr>
          <a:xfrm>
            <a:off x="6954855" y="963000"/>
            <a:ext cx="4932000" cy="4932000"/>
          </a:xfrm>
        </p:spPr>
        <p:txBody>
          <a:bodyPr/>
          <a:lstStyle/>
          <a:p>
            <a:endParaRPr lang="de-DE" dirty="0"/>
          </a:p>
        </p:txBody>
      </p:sp>
    </p:spTree>
    <p:extLst>
      <p:ext uri="{BB962C8B-B14F-4D97-AF65-F5344CB8AC3E}">
        <p14:creationId xmlns:p14="http://schemas.microsoft.com/office/powerpoint/2010/main" val="3048046299"/>
      </p:ext>
    </p:extLst>
  </p:cSld>
  <p:clrMapOvr>
    <a:masterClrMapping/>
  </p:clrMapOvr>
  <p:extLst mod="1">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
        <p:nvSpPr>
          <p:cNvPr id="4" name="TextBox 3"/>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6" name="TextBox 5"/>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3"/>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29763122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
        <p:nvSpPr>
          <p:cNvPr id="4" name="TextBox 3"/>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5" name="TextBox 4"/>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3"/>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7596615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Agenda">
    <p:bg bwMode="gray">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86298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
        <p:nvSpPr>
          <p:cNvPr id="5" name="Rectangle 4"/>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Tree>
    <p:extLst>
      <p:ext uri="{BB962C8B-B14F-4D97-AF65-F5344CB8AC3E}">
        <p14:creationId xmlns:p14="http://schemas.microsoft.com/office/powerpoint/2010/main" val="232195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7" name="Rectangle 6"/>
          <p:cNvSpPr/>
          <p:nvPr userDrawn="1"/>
        </p:nvSpPr>
        <p:spPr bwMode="gray">
          <a:xfrm>
            <a:off x="324000" y="0"/>
            <a:ext cx="11545200" cy="2143126"/>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Rectangle 9"/>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11" name="Picture 10"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4324784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7999" y="324000"/>
            <a:ext cx="11257200" cy="923116"/>
          </a:xfrm>
        </p:spPr>
        <p:txBody>
          <a:bodyPr anchor="t" anchorCtr="0">
            <a:noAutofit/>
          </a:bodyPr>
          <a:lstStyle>
            <a:lvl1pPr>
              <a:defRPr sz="5999">
                <a:solidFill>
                  <a:schemeClr val="tx1"/>
                </a:solidFill>
              </a:defRPr>
            </a:lvl1pPr>
          </a:lstStyle>
          <a:p>
            <a:r>
              <a:rPr lang="en-US" dirty="0"/>
              <a:t>Short Presentation Title</a:t>
            </a:r>
          </a:p>
        </p:txBody>
      </p:sp>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374829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bwMode="gray">
          <a:xfrm>
            <a:off x="467999" y="1499871"/>
            <a:ext cx="11257200" cy="584640"/>
          </a:xfrm>
        </p:spPr>
        <p:txBody>
          <a:bodyPr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20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Name/Department (delete if not needed)</a:t>
            </a:r>
            <a:br>
              <a:rPr lang="en-US" dirty="0"/>
            </a:br>
            <a:r>
              <a:rPr lang="en-US" dirty="0"/>
              <a:t>Month 00, 2013</a:t>
            </a:r>
          </a:p>
        </p:txBody>
      </p:sp>
      <p:sp>
        <p:nvSpPr>
          <p:cNvPr id="9" name="Title 1"/>
          <p:cNvSpPr>
            <a:spLocks noGrp="1"/>
          </p:cNvSpPr>
          <p:nvPr>
            <p:ph type="ctrTitle" hasCustomPrompt="1"/>
          </p:nvPr>
        </p:nvSpPr>
        <p:spPr bwMode="gray">
          <a:xfrm>
            <a:off x="467999" y="324000"/>
            <a:ext cx="11257200" cy="1107739"/>
          </a:xfrm>
        </p:spPr>
        <p:txBody>
          <a:bodyPr anchor="t" anchorCtr="0">
            <a:noAutofit/>
          </a:bodyPr>
          <a:lstStyle>
            <a:lvl1pPr>
              <a:defRPr sz="3599">
                <a:solidFill>
                  <a:sysClr val="windowText" lastClr="000000"/>
                </a:solidFill>
                <a:latin typeface="+mj-lt"/>
              </a:defRPr>
            </a:lvl1pPr>
          </a:lstStyle>
          <a:p>
            <a:r>
              <a:rPr lang="en-US" sz="3599" dirty="0"/>
              <a:t>Alternate Presentation Title</a:t>
            </a:r>
            <a:br>
              <a:rPr lang="en-US" sz="3599" dirty="0"/>
            </a:br>
            <a:r>
              <a:rPr lang="en-US" sz="3599" dirty="0"/>
              <a:t>Breaks to Two Lines</a:t>
            </a:r>
            <a:endParaRPr lang="de-DE" dirty="0"/>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29121833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1_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6" name="Picture 5"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396674076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1_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39" y="6082317"/>
            <a:ext cx="913247" cy="453495"/>
          </a:xfrm>
          <a:prstGeom prst="rect">
            <a:avLst/>
          </a:prstGeom>
          <a:noFill/>
          <a:ln>
            <a:noFill/>
          </a:ln>
        </p:spPr>
      </p:pic>
    </p:spTree>
    <p:extLst>
      <p:ext uri="{BB962C8B-B14F-4D97-AF65-F5344CB8AC3E}">
        <p14:creationId xmlns:p14="http://schemas.microsoft.com/office/powerpoint/2010/main" val="63248714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1_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Thank you</a:t>
            </a:r>
            <a:endParaRPr lang="de-DE" dirty="0"/>
          </a:p>
        </p:txBody>
      </p:sp>
      <p:sp>
        <p:nvSpPr>
          <p:cNvPr id="12" name="Rectangle 11"/>
          <p:cNvSpPr/>
          <p:nvPr userDrawn="1"/>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235482"/>
            <a:ext cx="11545200" cy="1846231"/>
          </a:xfrm>
        </p:spPr>
        <p:txBody>
          <a:bodyPr anchor="b" anchorCtr="0">
            <a:noAutofit/>
          </a:bodyPr>
          <a:lstStyle>
            <a:lvl1pPr>
              <a:spcBef>
                <a:spcPts val="0"/>
              </a:spcBef>
              <a:defRPr sz="20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0"/>
            <a:ext cx="1826494" cy="906990"/>
          </a:xfrm>
          <a:prstGeom prst="rect">
            <a:avLst/>
          </a:prstGeom>
          <a:noFill/>
          <a:ln>
            <a:noFill/>
          </a:ln>
        </p:spPr>
      </p:pic>
    </p:spTree>
    <p:extLst>
      <p:ext uri="{BB962C8B-B14F-4D97-AF65-F5344CB8AC3E}">
        <p14:creationId xmlns:p14="http://schemas.microsoft.com/office/powerpoint/2010/main" val="3783436359"/>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230000"/>
          </a:xfrm>
        </p:spPr>
        <p:txBody>
          <a:bodyPr>
            <a:no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12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pPr lvl="2"/>
            <a:r>
              <a:rPr lang="en-US" dirty="0"/>
              <a:t>Third Level</a:t>
            </a:r>
          </a:p>
          <a:p>
            <a:pPr lvl="3"/>
            <a:r>
              <a:rPr lang="en-US" dirty="0"/>
              <a:t>Fourth Level</a:t>
            </a:r>
          </a:p>
          <a:p>
            <a:endParaRPr lang="en-US" dirty="0"/>
          </a:p>
        </p:txBody>
      </p:sp>
    </p:spTree>
    <p:extLst>
      <p:ext uri="{BB962C8B-B14F-4D97-AF65-F5344CB8AC3E}">
        <p14:creationId xmlns:p14="http://schemas.microsoft.com/office/powerpoint/2010/main" val="14590315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a:t>Insert page title</a:t>
            </a:r>
            <a:endParaRPr lang="de-DE" dirty="0"/>
          </a:p>
        </p:txBody>
      </p:sp>
    </p:spTree>
    <p:extLst>
      <p:ext uri="{BB962C8B-B14F-4D97-AF65-F5344CB8AC3E}">
        <p14:creationId xmlns:p14="http://schemas.microsoft.com/office/powerpoint/2010/main" val="6401593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445451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6208016" y="1692000"/>
            <a:ext cx="56628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799153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11545200" cy="756000"/>
          </a:xfrm>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hasCustomPrompt="1"/>
          </p:nvPr>
        </p:nvSpPr>
        <p:spPr>
          <a:xfrm>
            <a:off x="8133317"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3"/>
          <p:cNvSpPr>
            <a:spLocks noGrp="1"/>
          </p:cNvSpPr>
          <p:nvPr>
            <p:ph type="body" sz="quarter" idx="12" hasCustomPrompt="1"/>
          </p:nvPr>
        </p:nvSpPr>
        <p:spPr>
          <a:xfrm>
            <a:off x="4228658" y="1692000"/>
            <a:ext cx="3740400" cy="4392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633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8"/>
            <a:ext cx="5662800" cy="1720800"/>
          </a:xfrm>
        </p:spPr>
        <p:txBody>
          <a:bodyPr/>
          <a:lstStyle>
            <a:lvl1pPr>
              <a:defRPr/>
            </a:lvl1pPr>
          </a:lstStyle>
          <a:p>
            <a:pPr lvl="0"/>
            <a:r>
              <a:rPr lang="en-US" noProof="0" dirty="0"/>
              <a:t>First level</a:t>
            </a:r>
          </a:p>
          <a:p>
            <a:pPr lvl="1"/>
            <a:r>
              <a:rPr lang="en-US" dirty="0"/>
              <a:t>Second level</a:t>
            </a:r>
          </a:p>
        </p:txBody>
      </p:sp>
      <p:sp>
        <p:nvSpPr>
          <p:cNvPr id="13" name="Text Placeholder 3"/>
          <p:cNvSpPr>
            <a:spLocks noGrp="1"/>
          </p:cNvSpPr>
          <p:nvPr>
            <p:ph type="body" sz="quarter" idx="14" hasCustomPrompt="1"/>
          </p:nvPr>
        </p:nvSpPr>
        <p:spPr>
          <a:xfrm>
            <a:off x="6208016" y="1690688"/>
            <a:ext cx="5662800" cy="1720800"/>
          </a:xfrm>
        </p:spPr>
        <p:txBody>
          <a:bodyPr/>
          <a:lstStyle>
            <a:lvl1pPr>
              <a:defRPr/>
            </a:lvl1pPr>
          </a:lstStyle>
          <a:p>
            <a:pPr lvl="0"/>
            <a:r>
              <a:rPr lang="en-US" noProof="0" dirty="0"/>
              <a:t>First level</a:t>
            </a:r>
          </a:p>
          <a:p>
            <a:pPr lvl="1"/>
            <a:r>
              <a:rPr lang="en-US" dirty="0"/>
              <a:t>Second level</a:t>
            </a:r>
          </a:p>
        </p:txBody>
      </p:sp>
      <p:sp>
        <p:nvSpPr>
          <p:cNvPr id="9" name="Picture Placeholder 4"/>
          <p:cNvSpPr>
            <a:spLocks noGrp="1"/>
          </p:cNvSpPr>
          <p:nvPr>
            <p:ph type="pic" sz="quarter" idx="15"/>
          </p:nvPr>
        </p:nvSpPr>
        <p:spPr bwMode="gray">
          <a:xfrm>
            <a:off x="324000"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
        <p:nvSpPr>
          <p:cNvPr id="11" name="Picture Placeholder 4"/>
          <p:cNvSpPr>
            <a:spLocks noGrp="1"/>
          </p:cNvSpPr>
          <p:nvPr>
            <p:ph type="pic" sz="quarter" idx="16"/>
          </p:nvPr>
        </p:nvSpPr>
        <p:spPr bwMode="gray">
          <a:xfrm>
            <a:off x="6208016" y="3573491"/>
            <a:ext cx="5662800" cy="2508223"/>
          </a:xfrm>
          <a:solidFill>
            <a:schemeClr val="bg1">
              <a:lumMod val="95000"/>
            </a:schemeClr>
          </a:solidFill>
        </p:spPr>
        <p:txBody>
          <a:bodyPr tIns="600113" anchor="t" anchorCtr="0"/>
          <a:lstStyle>
            <a:lvl1pPr algn="ctr">
              <a:defRPr b="0"/>
            </a:lvl1pPr>
          </a:lstStyle>
          <a:p>
            <a:r>
              <a:rPr lang="en-US"/>
              <a:t>Click icon to add picture</a:t>
            </a:r>
            <a:endParaRPr lang="de-DE" dirty="0"/>
          </a:p>
        </p:txBody>
      </p:sp>
    </p:spTree>
    <p:extLst>
      <p:ext uri="{BB962C8B-B14F-4D97-AF65-F5344CB8AC3E}">
        <p14:creationId xmlns:p14="http://schemas.microsoft.com/office/powerpoint/2010/main" val="10740159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5822418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Discussion panel</a:t>
            </a:r>
          </a:p>
        </p:txBody>
      </p:sp>
      <p:sp>
        <p:nvSpPr>
          <p:cNvPr id="5" name="Text Placeholder 4"/>
          <p:cNvSpPr>
            <a:spLocks noGrp="1"/>
          </p:cNvSpPr>
          <p:nvPr>
            <p:ph type="body" sz="quarter" idx="10" hasCustomPrompt="1"/>
          </p:nvPr>
        </p:nvSpPr>
        <p:spPr>
          <a:xfrm>
            <a:off x="324000" y="1692000"/>
            <a:ext cx="11545200" cy="4123436"/>
          </a:xfrm>
        </p:spPr>
        <p:txBody>
          <a:bodyPr>
            <a:spAutoFit/>
          </a:bodyPr>
          <a:lstStyle>
            <a:lvl1pPr>
              <a:spcBef>
                <a:spcPts val="2400"/>
              </a:spcBef>
              <a:defRPr/>
            </a:lvl1pPr>
          </a:lstStyle>
          <a:p>
            <a:r>
              <a:rPr lang="en-US" dirty="0"/>
              <a:t>Title of discussion panel</a:t>
            </a:r>
          </a:p>
          <a:p>
            <a:r>
              <a:rPr lang="en-US" b="0" dirty="0"/>
              <a:t>Speaker Name, Company 1</a:t>
            </a:r>
          </a:p>
          <a:p>
            <a:r>
              <a:rPr lang="en-US" b="0" dirty="0"/>
              <a:t>Speaker Name, Company 2</a:t>
            </a:r>
          </a:p>
          <a:p>
            <a:r>
              <a:rPr lang="en-US" b="0" dirty="0"/>
              <a:t>Speaker Name, Company 3</a:t>
            </a:r>
          </a:p>
          <a:p>
            <a:r>
              <a:rPr lang="en-US" b="0" dirty="0"/>
              <a:t>Speaker Name, Company 4</a:t>
            </a:r>
          </a:p>
          <a:p>
            <a:r>
              <a:rPr lang="en-US" b="0" dirty="0"/>
              <a:t>Speaker Name, Company 5</a:t>
            </a:r>
          </a:p>
        </p:txBody>
      </p:sp>
    </p:spTree>
    <p:extLst>
      <p:ext uri="{BB962C8B-B14F-4D97-AF65-F5344CB8AC3E}">
        <p14:creationId xmlns:p14="http://schemas.microsoft.com/office/powerpoint/2010/main" val="27945921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
        <p:nvSpPr>
          <p:cNvPr id="2" name="TextBox 1"/>
          <p:cNvSpPr txBox="1"/>
          <p:nvPr userDrawn="1"/>
        </p:nvSpPr>
        <p:spPr bwMode="black">
          <a:xfrm>
            <a:off x="324000" y="6636184"/>
            <a:ext cx="2080698" cy="153852"/>
          </a:xfrm>
          <a:prstGeom prst="rect">
            <a:avLst/>
          </a:prstGeom>
          <a:noFill/>
        </p:spPr>
        <p:txBody>
          <a:bodyPr wrap="none" lIns="0" tIns="0" rIns="0" bIns="0" rtlCol="0">
            <a:spAutoFit/>
          </a:bodyPr>
          <a:lstStyle/>
          <a:p>
            <a:pPr marL="158748" indent="-158748" algn="l">
              <a:buClr>
                <a:schemeClr val="tx1"/>
              </a:buClr>
              <a:buFont typeface="Arial" pitchFamily="34" charset="0"/>
              <a:buChar char="©"/>
              <a:tabLst/>
            </a:pPr>
            <a:r>
              <a:rPr lang="en-US" sz="1000" noProof="0" dirty="0">
                <a:solidFill>
                  <a:schemeClr val="tx1"/>
                </a:solidFill>
              </a:rPr>
              <a:t>2013 SAP AG. All rights reserved.</a:t>
            </a:r>
          </a:p>
        </p:txBody>
      </p:sp>
      <p:sp>
        <p:nvSpPr>
          <p:cNvPr id="3" name="TextBox 2"/>
          <p:cNvSpPr txBox="1"/>
          <p:nvPr userDrawn="1"/>
        </p:nvSpPr>
        <p:spPr bwMode="black">
          <a:xfrm>
            <a:off x="11711056" y="6636184"/>
            <a:ext cx="157094" cy="153852"/>
          </a:xfrm>
          <a:prstGeom prst="rect">
            <a:avLst/>
          </a:prstGeom>
          <a:noFill/>
        </p:spPr>
        <p:txBody>
          <a:bodyPr wrap="none" lIns="0" tIns="0" rIns="0" bIns="0" rtlCol="0">
            <a:spAutoFit/>
          </a:bodyPr>
          <a:lstStyle/>
          <a:p>
            <a:pPr marL="111503" indent="-111503" algn="r">
              <a:buClr>
                <a:schemeClr val="accent2"/>
              </a:buClr>
              <a:buFont typeface="Arial" pitchFamily="34" charset="0"/>
              <a:buNone/>
            </a:pPr>
            <a:fld id="{0BDC132A-5C91-4078-9777-31DA19A62E0A}" type="slidenum">
              <a:rPr lang="en-US" sz="1000" baseline="0" noProof="0" smtClean="0">
                <a:solidFill>
                  <a:schemeClr val="tx1"/>
                </a:solidFill>
              </a:rPr>
              <a:pPr marL="111503" indent="-111503" algn="r">
                <a:buClr>
                  <a:schemeClr val="accent2"/>
                </a:buClr>
                <a:buFont typeface="Arial" pitchFamily="34" charset="0"/>
                <a:buNone/>
              </a:pPr>
              <a:t>‹#›</a:t>
            </a:fld>
            <a:endParaRPr lang="en-US" sz="1000" noProof="0" dirty="0">
              <a:solidFill>
                <a:schemeClr val="tx1"/>
              </a:solidFill>
            </a:endParaRPr>
          </a:p>
        </p:txBody>
      </p:sp>
    </p:spTree>
    <p:extLst>
      <p:ext uri="{BB962C8B-B14F-4D97-AF65-F5344CB8AC3E}">
        <p14:creationId xmlns:p14="http://schemas.microsoft.com/office/powerpoint/2010/main" val="167994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1" y="324000"/>
            <a:ext cx="7083441"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 rights reserved.</a:t>
            </a:r>
          </a:p>
        </p:txBody>
      </p:sp>
      <p:sp>
        <p:nvSpPr>
          <p:cNvPr id="5" name="TextBox 4"/>
          <p:cNvSpPr txBox="1"/>
          <p:nvPr userDrawn="1"/>
        </p:nvSpPr>
        <p:spPr bwMode="gray">
          <a:xfrm>
            <a:off x="324000" y="1691609"/>
            <a:ext cx="11547325" cy="2461643"/>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The information contained herein may be changed without prior notice.</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National product specifications may vary.</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217" rtl="0" eaLnBrk="1" latinLnBrk="0" hangingPunct="1">
              <a:lnSpc>
                <a:spcPct val="100000"/>
              </a:lnSpc>
              <a:spcBef>
                <a:spcPts val="1200"/>
              </a:spcBef>
            </a:pPr>
            <a:r>
              <a:rPr lang="en-US" sz="1200" kern="1200" noProof="1">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200" kern="1200" noProof="1">
                <a:solidFill>
                  <a:schemeClr val="tx1"/>
                </a:solidFill>
                <a:latin typeface="Arial"/>
                <a:ea typeface="MS PGothic" pitchFamily="34" charset="-128"/>
                <a:cs typeface="+mn-cs"/>
              </a:rPr>
            </a:br>
            <a:r>
              <a:rPr lang="en-US" sz="1200" kern="1200" noProof="1">
                <a:solidFill>
                  <a:schemeClr val="tx1"/>
                </a:solidFill>
                <a:latin typeface="Arial"/>
                <a:ea typeface="MS PGothic" pitchFamily="34" charset="-128"/>
                <a:cs typeface="+mn-cs"/>
              </a:rPr>
              <a:t>Please see </a:t>
            </a:r>
            <a:r>
              <a:rPr lang="en-US" sz="1200" kern="1200" noProof="1">
                <a:solidFill>
                  <a:schemeClr val="tx1"/>
                </a:solidFill>
                <a:latin typeface="Arial"/>
                <a:ea typeface="MS PGothic" pitchFamily="34" charset="-128"/>
                <a:cs typeface="+mn-cs"/>
                <a:hlinkClick r:id="rId2"/>
              </a:rPr>
              <a:t>http://www.sap.com/corporate-en/legal/copyright/index.epx#trademark</a:t>
            </a:r>
            <a:r>
              <a:rPr lang="en-US" sz="1200" kern="1200" noProof="1">
                <a:solidFill>
                  <a:schemeClr val="tx1"/>
                </a:solidFill>
                <a:latin typeface="Arial"/>
                <a:ea typeface="MS PGothic" pitchFamily="34" charset="-128"/>
                <a:cs typeface="+mn-cs"/>
              </a:rPr>
              <a:t> for additional trademark information and notices.</a:t>
            </a:r>
          </a:p>
        </p:txBody>
      </p:sp>
    </p:spTree>
    <p:extLst>
      <p:ext uri="{BB962C8B-B14F-4D97-AF65-F5344CB8AC3E}">
        <p14:creationId xmlns:p14="http://schemas.microsoft.com/office/powerpoint/2010/main" val="686097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gray">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9815222"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en-GB" sz="2899" b="1" kern="1200" noProof="0" dirty="0">
                <a:solidFill>
                  <a:schemeClr val="accent2"/>
                </a:solidFill>
                <a:latin typeface="+mj-lt"/>
                <a:ea typeface="+mj-ea"/>
                <a:cs typeface="+mj-cs"/>
              </a:rPr>
              <a:t>© </a:t>
            </a:r>
            <a:r>
              <a:rPr lang="de-DE" sz="2899" b="1" kern="1200" noProof="0" dirty="0">
                <a:solidFill>
                  <a:schemeClr val="accent2"/>
                </a:solidFill>
                <a:latin typeface="+mj-lt"/>
                <a:ea typeface="+mj-ea"/>
                <a:cs typeface="+mj-cs"/>
              </a:rPr>
              <a:t>2013 SAP AG. Alle Rechte vorbehalten.</a:t>
            </a:r>
          </a:p>
        </p:txBody>
      </p:sp>
      <p:sp>
        <p:nvSpPr>
          <p:cNvPr id="8" name="TextBox 7"/>
          <p:cNvSpPr txBox="1"/>
          <p:nvPr userDrawn="1"/>
        </p:nvSpPr>
        <p:spPr bwMode="gray">
          <a:xfrm>
            <a:off x="324000" y="1691608"/>
            <a:ext cx="11547325" cy="2646265"/>
          </a:xfrm>
          <a:prstGeom prst="rect">
            <a:avLst/>
          </a:prstGeom>
          <a:noFill/>
        </p:spPr>
        <p:txBody>
          <a:bodyPr wrap="square" lIns="0" tIns="0" rIns="0" bIns="0" rtlCol="0">
            <a:spAutoFit/>
          </a:bodyPr>
          <a:lstStyle/>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Produkte können länderspezifische Unterschiede aufweisen.</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217" rtl="0" eaLnBrk="1" latinLnBrk="0" hangingPunct="1">
              <a:lnSpc>
                <a:spcPct val="100000"/>
              </a:lnSpc>
              <a:spcBef>
                <a:spcPts val="1200"/>
              </a:spcBef>
            </a:pPr>
            <a:r>
              <a:rPr lang="de-DE" sz="1200" kern="1200" noProof="1">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200" kern="1200" noProof="1">
                <a:solidFill>
                  <a:schemeClr val="tx1"/>
                </a:solidFill>
                <a:latin typeface="Arial"/>
                <a:ea typeface="MS PGothic" pitchFamily="34" charset="-128"/>
                <a:cs typeface="+mn-cs"/>
                <a:hlinkClick r:id="rId2"/>
              </a:rPr>
              <a:t>http://www.sap.com/corporate-en/legal/copyright/index.epx#trademark</a:t>
            </a:r>
            <a:r>
              <a:rPr lang="de-DE" sz="1200" kern="1200" noProof="1">
                <a:solidFill>
                  <a:schemeClr val="tx1"/>
                </a:solidFill>
                <a:latin typeface="Arial"/>
                <a:ea typeface="MS PGothic" pitchFamily="34" charset="-128"/>
                <a:cs typeface="+mn-cs"/>
              </a:rPr>
              <a:t>.</a:t>
            </a:r>
          </a:p>
        </p:txBody>
      </p:sp>
    </p:spTree>
    <p:extLst>
      <p:ext uri="{BB962C8B-B14F-4D97-AF65-F5344CB8AC3E}">
        <p14:creationId xmlns:p14="http://schemas.microsoft.com/office/powerpoint/2010/main" val="147168298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3" name="Rectangle 2"/>
          <p:cNvSpPr/>
          <p:nvPr/>
        </p:nvSpPr>
        <p:spPr bwMode="gray">
          <a:xfrm>
            <a:off x="324000" y="0"/>
            <a:ext cx="11545200" cy="2159500"/>
          </a:xfrm>
          <a:prstGeom prst="rect">
            <a:avLst/>
          </a:prstGeom>
          <a:solidFill>
            <a:schemeClr val="bg1">
              <a:alpha val="75000"/>
            </a:schemeClr>
          </a:solidFill>
          <a:ln w="6350"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21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67999" y="324000"/>
            <a:ext cx="10620000" cy="923116"/>
          </a:xfrm>
        </p:spPr>
        <p:txBody>
          <a:bodyPr anchor="t" anchorCtr="0">
            <a:noAutofit/>
          </a:bodyPr>
          <a:lstStyle>
            <a:lvl1pPr>
              <a:defRPr sz="5999">
                <a:solidFill>
                  <a:schemeClr val="tx1"/>
                </a:solidFill>
              </a:defRPr>
            </a:lvl1pPr>
          </a:lstStyle>
          <a:p>
            <a:r>
              <a:rPr lang="en-US" dirty="0"/>
              <a:t>Short Presentation Title</a:t>
            </a:r>
          </a:p>
        </p:txBody>
      </p:sp>
      <p:sp>
        <p:nvSpPr>
          <p:cNvPr id="5" name="Rectangle 4"/>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67999" y="1540163"/>
            <a:ext cx="10620000" cy="553870"/>
          </a:xfrm>
        </p:spPr>
        <p:txBody>
          <a:bodyPr anchor="b" anchorCtr="0">
            <a:sp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800" b="0">
                <a:solidFill>
                  <a:sysClr val="windowText" lastClr="000000"/>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 (delete if not needed)</a:t>
            </a:r>
            <a:br>
              <a:rPr lang="en-US" dirty="0"/>
            </a:br>
            <a:r>
              <a:rPr lang="en-US" dirty="0"/>
              <a:t>Month 00, 2016</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6013012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p:nvSpPr>
        <p:spPr bwMode="gray">
          <a:xfrm>
            <a:off x="324000" y="1"/>
            <a:ext cx="11545200" cy="2295525"/>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186573853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11545200" cy="2134800"/>
          </a:xfrm>
          <a:solidFill>
            <a:schemeClr val="bg1">
              <a:lumMod val="95000"/>
            </a:schemeClr>
          </a:solidFill>
        </p:spPr>
        <p:txBody>
          <a:bodyPr tIns="600113" anchor="t" anchorCtr="0"/>
          <a:lstStyle>
            <a:lvl1pPr algn="ctr">
              <a:defRPr b="0"/>
            </a:lvl1pPr>
          </a:lstStyle>
          <a:p>
            <a:r>
              <a:rPr lang="en-US"/>
              <a:t>Click icon to add picture</a:t>
            </a:r>
            <a:endParaRPr lang="en-US" dirty="0"/>
          </a:p>
        </p:txBody>
      </p:sp>
      <p:sp>
        <p:nvSpPr>
          <p:cNvPr id="2" name="Title 1"/>
          <p:cNvSpPr>
            <a:spLocks noGrp="1"/>
          </p:cNvSpPr>
          <p:nvPr>
            <p:ph type="ctrTitle" hasCustomPrompt="1"/>
          </p:nvPr>
        </p:nvSpPr>
        <p:spPr bwMode="gray">
          <a:xfrm>
            <a:off x="324000" y="2444400"/>
            <a:ext cx="11545200" cy="923116"/>
          </a:xfrm>
        </p:spPr>
        <p:txBody>
          <a:bodyPr anchor="t" anchorCtr="0">
            <a:noAutofit/>
          </a:bodyPr>
          <a:lstStyle>
            <a:lvl1pPr>
              <a:defRPr sz="5999">
                <a:solidFill>
                  <a:schemeClr val="tx1"/>
                </a:solidFill>
                <a:latin typeface="+mj-lt"/>
              </a:defRPr>
            </a:lvl1pPr>
          </a:lstStyle>
          <a:p>
            <a:r>
              <a:rPr lang="en-US" dirty="0"/>
              <a:t>Divider page</a:t>
            </a:r>
          </a:p>
        </p:txBody>
      </p:sp>
      <p:sp>
        <p:nvSpPr>
          <p:cNvPr id="12" name="Rectangle 11"/>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1"/>
            <a:ext cx="11545200" cy="620713"/>
          </a:xfrm>
        </p:spPr>
        <p:txBody>
          <a:bodyPr/>
          <a:lstStyle>
            <a:lvl1pPr>
              <a:spcBef>
                <a:spcPts val="1429"/>
              </a:spcBef>
              <a:defRPr sz="1900" b="0"/>
            </a:lvl1pPr>
          </a:lstStyle>
          <a:p>
            <a:r>
              <a:rPr lang="en-US" dirty="0"/>
              <a:t>Subtitle if needed</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9" y="6082317"/>
            <a:ext cx="916759" cy="453495"/>
          </a:xfrm>
          <a:prstGeom prst="rect">
            <a:avLst/>
          </a:prstGeom>
        </p:spPr>
      </p:pic>
    </p:spTree>
    <p:extLst>
      <p:ext uri="{BB962C8B-B14F-4D97-AF65-F5344CB8AC3E}">
        <p14:creationId xmlns:p14="http://schemas.microsoft.com/office/powerpoint/2010/main" val="2761698828"/>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Exercise Divider">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4" name="Group 3"/>
          <p:cNvGrpSpPr/>
          <p:nvPr/>
        </p:nvGrpSpPr>
        <p:grpSpPr>
          <a:xfrm>
            <a:off x="439760" y="2346048"/>
            <a:ext cx="11319728" cy="2146770"/>
            <a:chOff x="329734" y="2346048"/>
            <a:chExt cx="8487586" cy="2146770"/>
          </a:xfrm>
        </p:grpSpPr>
        <p:sp>
          <p:nvSpPr>
            <p:cNvPr id="5" name="Rounded Rectangle 4"/>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6"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
        <p:nvSpPr>
          <p:cNvPr id="15" name="Text Placeholder 13"/>
          <p:cNvSpPr>
            <a:spLocks noGrp="1"/>
          </p:cNvSpPr>
          <p:nvPr>
            <p:ph type="body" sz="quarter" idx="11" hasCustomPrompt="1"/>
          </p:nvPr>
        </p:nvSpPr>
        <p:spPr>
          <a:xfrm>
            <a:off x="3187289" y="3506555"/>
            <a:ext cx="4902200" cy="459784"/>
          </a:xfrm>
        </p:spPr>
        <p:txBody>
          <a:bodyPr/>
          <a:lstStyle>
            <a:lvl1pPr marL="0" indent="0">
              <a:tabLst/>
              <a:defRPr sz="2400" baseline="0"/>
            </a:lvl1pPr>
          </a:lstStyle>
          <a:p>
            <a:pPr lvl="0"/>
            <a:r>
              <a:rPr lang="en-US"/>
              <a:t>&lt;Title / Description&gt;</a:t>
            </a:r>
            <a:endParaRPr lang="en-US" dirty="0"/>
          </a:p>
        </p:txBody>
      </p:sp>
      <p:sp>
        <p:nvSpPr>
          <p:cNvPr id="9" name="Rectangle 8"/>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nvGrpSpPr>
          <p:cNvPr id="11" name="Group 10"/>
          <p:cNvGrpSpPr/>
          <p:nvPr/>
        </p:nvGrpSpPr>
        <p:grpSpPr>
          <a:xfrm>
            <a:off x="439760" y="2346048"/>
            <a:ext cx="11319728" cy="2146770"/>
            <a:chOff x="329734" y="2346048"/>
            <a:chExt cx="8487586" cy="2146770"/>
          </a:xfrm>
        </p:grpSpPr>
        <p:sp>
          <p:nvSpPr>
            <p:cNvPr id="12" name="Rounded Rectangle 11"/>
            <p:cNvSpPr/>
            <p:nvPr/>
          </p:nvSpPr>
          <p:spPr bwMode="gray">
            <a:xfrm>
              <a:off x="329734" y="2346048"/>
              <a:ext cx="8487586" cy="2146770"/>
            </a:xfrm>
            <a:prstGeom prst="roundRect">
              <a:avLst/>
            </a:prstGeom>
            <a:solidFill>
              <a:schemeClr val="bg1">
                <a:lumMod val="75000"/>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100" kern="0" dirty="0">
                <a:ea typeface="Arial Unicode MS" pitchFamily="34" charset="-128"/>
                <a:cs typeface="Arial Unicode MS" pitchFamily="34" charset="-128"/>
              </a:endParaRPr>
            </a:p>
          </p:txBody>
        </p:sp>
        <p:pic>
          <p:nvPicPr>
            <p:cNvPr id="13" name="Picture 2" descr="C:\Users\i040816\Pictures\Icons\BlueConfi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958" y="2569381"/>
              <a:ext cx="1234017" cy="1584463"/>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txBox="1">
              <a:spLocks/>
            </p:cNvSpPr>
            <p:nvPr/>
          </p:nvSpPr>
          <p:spPr bwMode="gray">
            <a:xfrm>
              <a:off x="2389844" y="2778293"/>
              <a:ext cx="6118250" cy="661567"/>
            </a:xfrm>
            <a:prstGeom prst="rect">
              <a:avLst/>
            </a:prstGeom>
          </p:spPr>
          <p:txBody>
            <a:bodyPr vert="horz" wrap="square" lIns="0" tIns="0" rIns="0" bIns="0" rtlCol="0" anchor="ctr" anchorCtr="0">
              <a:spAutoFit/>
            </a:bodyPr>
            <a:lstStyle>
              <a:lvl1pPr algn="l" defTabSz="914400" rtl="0" eaLnBrk="1" latinLnBrk="0" hangingPunct="1">
                <a:spcBef>
                  <a:spcPct val="0"/>
                </a:spcBef>
                <a:buNone/>
                <a:defRPr sz="2400" b="1" kern="1200">
                  <a:solidFill>
                    <a:schemeClr val="accent2"/>
                  </a:solidFill>
                  <a:latin typeface="+mj-lt"/>
                  <a:ea typeface="+mj-ea"/>
                  <a:cs typeface="+mj-cs"/>
                </a:defRPr>
              </a:lvl1pPr>
            </a:lstStyle>
            <a:p>
              <a:r>
                <a:rPr lang="en-US" sz="4299">
                  <a:solidFill>
                    <a:schemeClr val="tx1"/>
                  </a:solidFill>
                  <a:latin typeface="+mn-lt"/>
                  <a:ea typeface="+mn-ea"/>
                  <a:cs typeface="+mn-cs"/>
                </a:rPr>
                <a:t>Exercise</a:t>
              </a:r>
              <a:endParaRPr lang="en-US" sz="4299" dirty="0">
                <a:solidFill>
                  <a:schemeClr val="tx1"/>
                </a:solidFill>
                <a:latin typeface="+mn-lt"/>
                <a:ea typeface="+mn-ea"/>
                <a:cs typeface="+mn-cs"/>
              </a:endParaRPr>
            </a:p>
          </p:txBody>
        </p:sp>
      </p:grpSp>
    </p:spTree>
    <p:extLst>
      <p:ext uri="{BB962C8B-B14F-4D97-AF65-F5344CB8AC3E}">
        <p14:creationId xmlns:p14="http://schemas.microsoft.com/office/powerpoint/2010/main" val="12290729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7200000" cy="923116"/>
          </a:xfrm>
        </p:spPr>
        <p:txBody>
          <a:bodyPr anchor="t" anchorCtr="0">
            <a:noAutofit/>
          </a:bodyPr>
          <a:lstStyle>
            <a:lvl1pPr>
              <a:defRPr sz="5999">
                <a:solidFill>
                  <a:schemeClr val="tx1"/>
                </a:solidFill>
                <a:latin typeface="+mj-lt"/>
              </a:defRPr>
            </a:lvl1pPr>
          </a:lstStyle>
          <a:p>
            <a:r>
              <a:rPr lang="en-US" dirty="0"/>
              <a:t>Thank you</a:t>
            </a:r>
          </a:p>
        </p:txBody>
      </p:sp>
      <p:sp>
        <p:nvSpPr>
          <p:cNvPr id="93" name="Text Placeholder 92"/>
          <p:cNvSpPr>
            <a:spLocks noGrp="1"/>
          </p:cNvSpPr>
          <p:nvPr>
            <p:ph type="body" sz="quarter" idx="10" hasCustomPrompt="1"/>
          </p:nvPr>
        </p:nvSpPr>
        <p:spPr>
          <a:xfrm>
            <a:off x="8989200" y="2589942"/>
            <a:ext cx="2880000" cy="3291336"/>
          </a:xfrm>
        </p:spPr>
        <p:txBody>
          <a:bodyPr anchor="t" anchorCtr="0">
            <a:noAutofit/>
          </a:bodyPr>
          <a:lstStyle>
            <a:lvl1pPr>
              <a:spcBef>
                <a:spcPts val="0"/>
              </a:spcBef>
              <a:defRPr sz="1600" b="0"/>
            </a:lvl1pPr>
          </a:lstStyle>
          <a:p>
            <a:r>
              <a:rPr lang="en-US" dirty="0"/>
              <a:t>Contact information:</a:t>
            </a:r>
          </a:p>
          <a:p>
            <a:endParaRPr lang="en-US" dirty="0"/>
          </a:p>
          <a:p>
            <a:r>
              <a:rPr lang="en-US" dirty="0"/>
              <a:t>F name MI. L name</a:t>
            </a:r>
          </a:p>
          <a:p>
            <a:r>
              <a:rPr lang="en-US" dirty="0"/>
              <a:t>Title</a:t>
            </a:r>
          </a:p>
          <a:p>
            <a:r>
              <a:rPr lang="en-US" dirty="0"/>
              <a:t>Address</a:t>
            </a:r>
          </a:p>
          <a:p>
            <a:r>
              <a:rPr lang="en-US" dirty="0"/>
              <a:t>Phone number</a:t>
            </a:r>
          </a:p>
        </p:txBody>
      </p:sp>
      <p:sp>
        <p:nvSpPr>
          <p:cNvPr id="7" name="Rectangle 6"/>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5437" y="478630"/>
            <a:ext cx="1833518" cy="906990"/>
          </a:xfrm>
          <a:prstGeom prst="rect">
            <a:avLst/>
          </a:prstGeom>
        </p:spPr>
      </p:pic>
    </p:spTree>
    <p:extLst>
      <p:ext uri="{BB962C8B-B14F-4D97-AF65-F5344CB8AC3E}">
        <p14:creationId xmlns:p14="http://schemas.microsoft.com/office/powerpoint/2010/main" val="2677669718"/>
      </p:ext>
    </p:extLst>
  </p:cSld>
  <p:clrMapOvr>
    <a:overrideClrMapping bg1="lt1" tx1="dk1" bg2="lt2" tx2="dk2" accent1="accent1" accent2="accent2" accent3="accent3" accent4="accent4" accent5="accent5" accent6="accent6" hlink="hlink" folHlink="folHlink"/>
  </p:clrMapOvr>
  <p:hf sldNum="0" hdr="0" ftr="0" dt="0"/>
  <p:extLst mod="1">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dirty="0"/>
              <a:t>&lt;Agenda&gt;</a:t>
            </a:r>
          </a:p>
        </p:txBody>
      </p:sp>
      <p:sp>
        <p:nvSpPr>
          <p:cNvPr id="4" name="Text Placeholder 3"/>
          <p:cNvSpPr>
            <a:spLocks noGrp="1"/>
          </p:cNvSpPr>
          <p:nvPr>
            <p:ph type="body" sz="quarter" idx="10" hasCustomPrompt="1"/>
          </p:nvPr>
        </p:nvSpPr>
        <p:spPr>
          <a:xfrm>
            <a:off x="324000" y="1692001"/>
            <a:ext cx="11545200" cy="3831818"/>
          </a:xfrm>
        </p:spPr>
        <p:txBody>
          <a:bodyPr>
            <a:noAutofit/>
          </a:bodyPr>
          <a:lstStyle>
            <a:lvl1pPr marL="0" marR="0" indent="0" algn="l" defTabSz="1088558" rtl="0" eaLnBrk="1" fontAlgn="auto" latinLnBrk="0" hangingPunct="1">
              <a:lnSpc>
                <a:spcPct val="100000"/>
              </a:lnSpc>
              <a:spcBef>
                <a:spcPts val="2400"/>
              </a:spcBef>
              <a:spcAft>
                <a:spcPts val="0"/>
              </a:spcAft>
              <a:buClr>
                <a:schemeClr val="accent1"/>
              </a:buClr>
              <a:buSzPct val="80000"/>
              <a:buFontTx/>
              <a:buNone/>
              <a:tabLst/>
              <a:defRPr sz="2799" b="1"/>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itchFamily="2" charset="2"/>
              <a:buChar char=""/>
              <a:tabLst/>
              <a:defRPr sz="2200"/>
            </a:lvl2pPr>
            <a:lvl3pPr marL="359928" marR="0" indent="-179352" algn="l" defTabSz="1088558" rtl="0" eaLnBrk="1" fontAlgn="auto" latinLnBrk="0" hangingPunct="1">
              <a:lnSpc>
                <a:spcPct val="100000"/>
              </a:lnSpc>
              <a:spcBef>
                <a:spcPts val="400"/>
              </a:spcBef>
              <a:spcAft>
                <a:spcPts val="0"/>
              </a:spcAft>
              <a:buClr>
                <a:schemeClr val="accent2"/>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accent2"/>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a:p>
            <a:endParaRPr lang="en-US" dirty="0"/>
          </a:p>
        </p:txBody>
      </p:sp>
    </p:spTree>
    <p:extLst>
      <p:ext uri="{BB962C8B-B14F-4D97-AF65-F5344CB8AC3E}">
        <p14:creationId xmlns:p14="http://schemas.microsoft.com/office/powerpoint/2010/main" val="13698419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en-US" dirty="0"/>
          </a:p>
        </p:txBody>
      </p:sp>
    </p:spTree>
    <p:extLst>
      <p:ext uri="{BB962C8B-B14F-4D97-AF65-F5344CB8AC3E}">
        <p14:creationId xmlns:p14="http://schemas.microsoft.com/office/powerpoint/2010/main" val="318276259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4000" y="1690687"/>
            <a:ext cx="11545200" cy="4391026"/>
          </a:xfrm>
        </p:spPr>
        <p:txBody>
          <a:bodyPr/>
          <a:lstStyle>
            <a:lvl1pPr marL="342831" indent="-342831">
              <a:buFont typeface="Arial" charset="0"/>
              <a:buChar char="•"/>
              <a:defRPr sz="2799"/>
            </a:lvl1pPr>
            <a:lvl2pPr marL="626938" indent="-342831">
              <a:buFont typeface="Arial" charset="0"/>
              <a:buChar char="•"/>
              <a:defRPr sz="2400"/>
            </a:lvl2pPr>
            <a:lvl3pPr marL="539642" indent="328547">
              <a:buFont typeface="Arial" charset="0"/>
              <a:buChar char="•"/>
              <a:tabLst/>
              <a:defRPr sz="2000"/>
            </a:lvl3pPr>
            <a:lvl4pPr marL="1253874" indent="-393621">
              <a:buClr>
                <a:schemeClr val="accent1"/>
              </a:buClr>
              <a:buFont typeface="Arial" charset="0"/>
              <a:buChar char="•"/>
              <a:tabLst/>
              <a:defRPr sz="1600"/>
            </a:lvl4pPr>
            <a:lvl5pPr marL="1610991" indent="-406319">
              <a:buClr>
                <a:schemeClr val="accent1"/>
              </a:buClr>
              <a:buFont typeface="Arial" charset="0"/>
              <a:buChar char="•"/>
              <a:tabLst/>
              <a:defRPr/>
            </a:lvl5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8032677"/>
      </p:ext>
    </p:extLst>
  </p:cSld>
  <p:clrMapOvr>
    <a:masterClrMapping/>
  </p:clrMapOvr>
  <p:extLst mod="1">
    <p:ext uri="{DCECCB84-F9BA-43D5-87BE-67443E8EF086}">
      <p15:sldGuideLst xmlns:p15="http://schemas.microsoft.com/office/powerpoint/2012/main">
        <p15:guide id="1" orient="horz" pos="2160">
          <p15:clr>
            <a:srgbClr val="FBAE40"/>
          </p15:clr>
        </p15:guide>
        <p15:guide id="2" pos="384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3199"/>
            </a:lvl1pPr>
          </a:lstStyle>
          <a:p>
            <a:r>
              <a:rPr lang="en-US" noProof="0" dirty="0"/>
              <a:t>Insert page title</a:t>
            </a:r>
            <a:endParaRPr lang="en-US" dirty="0"/>
          </a:p>
        </p:txBody>
      </p:sp>
      <p:sp>
        <p:nvSpPr>
          <p:cNvPr id="7" name="Content Placeholder 2"/>
          <p:cNvSpPr>
            <a:spLocks noGrp="1"/>
          </p:cNvSpPr>
          <p:nvPr>
            <p:ph idx="1" hasCustomPrompt="1"/>
          </p:nvPr>
        </p:nvSpPr>
        <p:spPr>
          <a:xfrm>
            <a:off x="324000" y="1691999"/>
            <a:ext cx="11545200" cy="4392000"/>
          </a:xfrm>
        </p:spPr>
        <p:txBody>
          <a:bodyPr tIns="0"/>
          <a:lstStyle>
            <a:lvl1pPr algn="l">
              <a:defRPr b="0"/>
            </a:lvl1pPr>
          </a:lstStyle>
          <a:p>
            <a:pPr lvl="0"/>
            <a:r>
              <a:rPr lang="en-US" dirty="0"/>
              <a:t>Click to add content</a:t>
            </a:r>
          </a:p>
        </p:txBody>
      </p:sp>
    </p:spTree>
    <p:extLst>
      <p:ext uri="{BB962C8B-B14F-4D97-AF65-F5344CB8AC3E}">
        <p14:creationId xmlns:p14="http://schemas.microsoft.com/office/powerpoint/2010/main" val="3873372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 scene art</a:t>
            </a:r>
          </a:p>
        </p:txBody>
      </p:sp>
      <p:sp>
        <p:nvSpPr>
          <p:cNvPr id="2" name="Divider text"/>
          <p:cNvSpPr>
            <a:spLocks noGrp="1"/>
          </p:cNvSpPr>
          <p:nvPr>
            <p:ph type="ctrTitle" hasCustomPrompt="1"/>
          </p:nvPr>
        </p:nvSpPr>
        <p:spPr bwMode="gray">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sz="3199"/>
            </a:lvl1pPr>
          </a:lstStyle>
          <a:p>
            <a:r>
              <a:rPr lang="en-US" noProof="0" dirty="0"/>
              <a:t>Insert page title</a:t>
            </a:r>
            <a:endParaRPr lang="de-DE" dirty="0"/>
          </a:p>
        </p:txBody>
      </p:sp>
      <p:sp>
        <p:nvSpPr>
          <p:cNvPr id="5" name="Picture Placeholder 4"/>
          <p:cNvSpPr>
            <a:spLocks noGrp="1"/>
          </p:cNvSpPr>
          <p:nvPr>
            <p:ph type="pic" sz="quarter" idx="10"/>
          </p:nvPr>
        </p:nvSpPr>
        <p:spPr bwMode="gray">
          <a:xfrm>
            <a:off x="6208016" y="1728000"/>
            <a:ext cx="5555046" cy="4340469"/>
          </a:xfrm>
        </p:spPr>
        <p:txBody>
          <a:bodyPr vert="horz" lIns="0" tIns="1296000" rIns="0" bIns="0" rtlCol="0" anchor="t" anchorCtr="0">
            <a:noAutofit/>
          </a:bodyPr>
          <a:lstStyle>
            <a:lvl1pPr marL="0" indent="0" algn="ctr" defTabSz="1219200" rtl="0" eaLnBrk="1" latinLnBrk="0" hangingPunct="1">
              <a:spcBef>
                <a:spcPts val="2160"/>
              </a:spcBef>
              <a:buClr>
                <a:schemeClr val="accent1"/>
              </a:buClr>
              <a:buSzPct val="80000"/>
              <a:buFontTx/>
              <a:buNone/>
              <a:defRPr lang="de-DE" sz="2400" b="0" kern="1200" dirty="0">
                <a:solidFill>
                  <a:schemeClr val="tx1"/>
                </a:solidFill>
                <a:latin typeface="+mn-lt"/>
                <a:ea typeface="+mn-ea"/>
                <a:cs typeface="+mn-cs"/>
              </a:defRPr>
            </a:lvl1pPr>
          </a:lstStyle>
          <a:p>
            <a:r>
              <a:rPr lang="en-US"/>
              <a:t>Click icon to add picture</a:t>
            </a:r>
            <a:endParaRPr lang="de-DE" dirty="0"/>
          </a:p>
        </p:txBody>
      </p:sp>
      <p:sp>
        <p:nvSpPr>
          <p:cNvPr id="7" name="Text Placeholder 6"/>
          <p:cNvSpPr>
            <a:spLocks noGrp="1"/>
          </p:cNvSpPr>
          <p:nvPr>
            <p:ph type="body" sz="quarter" idx="11" hasCustomPrompt="1"/>
          </p:nvPr>
        </p:nvSpPr>
        <p:spPr bwMode="gray">
          <a:xfrm>
            <a:off x="324000" y="1727999"/>
            <a:ext cx="5663159" cy="4340470"/>
          </a:xfrm>
        </p:spPr>
        <p:txBody>
          <a:bodyPr vert="horz" lIns="0" tIns="0" rIns="0" bIns="0" rtlCol="0">
            <a:noAutofit/>
          </a:bodyPr>
          <a:lstStyle>
            <a:lvl1pPr>
              <a:defRPr lang="en-US" noProof="0" dirty="0" smtClean="0"/>
            </a:lvl1pPr>
            <a:lvl2pPr>
              <a:defRPr lang="en-US" sz="2400" dirty="0" smtClean="0"/>
            </a:lvl2pPr>
            <a:lvl3pPr>
              <a:defRPr lang="en-US" sz="2000" dirty="0" smtClean="0"/>
            </a:lvl3pPr>
            <a:lvl4pPr>
              <a:defRPr lang="en-US" sz="1600" dirty="0" smtClean="0"/>
            </a:lvl4pPr>
            <a:lvl5pPr>
              <a:defRPr lang="de-DE" dirty="0"/>
            </a:lvl5pPr>
          </a:lstStyle>
          <a:p>
            <a:pPr lvl="0">
              <a:buChar char="•"/>
            </a:pPr>
            <a:r>
              <a:rPr lang="en-US" noProof="0" dirty="0"/>
              <a:t>First level</a:t>
            </a:r>
          </a:p>
          <a:p>
            <a:pPr marL="626938" lvl="1" indent="-342831">
              <a:buFont typeface="Arial" charset="0"/>
              <a:buChar char="•"/>
            </a:pPr>
            <a:r>
              <a:rPr lang="en-US" dirty="0"/>
              <a:t>Second level</a:t>
            </a:r>
          </a:p>
          <a:p>
            <a:pPr marL="539642" lvl="2" indent="328547">
              <a:buFont typeface="Arial" charset="0"/>
              <a:buChar char="•"/>
            </a:pPr>
            <a:r>
              <a:rPr lang="en-US" dirty="0"/>
              <a:t>Third level</a:t>
            </a:r>
          </a:p>
          <a:p>
            <a:pPr marL="1253874" lvl="3" indent="-393621">
              <a:buClr>
                <a:schemeClr val="accent1"/>
              </a:buClr>
              <a:buFont typeface="Arial" charset="0"/>
              <a:buChar char="•"/>
            </a:pPr>
            <a:r>
              <a:rPr lang="en-US" dirty="0"/>
              <a:t>Fourth level</a:t>
            </a:r>
          </a:p>
          <a:p>
            <a:pPr marL="1610991" lvl="4" indent="-406319">
              <a:buClr>
                <a:schemeClr val="accent1"/>
              </a:buClr>
              <a:buFont typeface="Arial" charset="0"/>
              <a:buChar char="•"/>
            </a:pPr>
            <a:r>
              <a:rPr lang="en-US" dirty="0"/>
              <a:t>Fifth level</a:t>
            </a:r>
            <a:endParaRPr lang="de-DE" dirty="0"/>
          </a:p>
        </p:txBody>
      </p:sp>
    </p:spTree>
    <p:extLst>
      <p:ext uri="{BB962C8B-B14F-4D97-AF65-F5344CB8AC3E}">
        <p14:creationId xmlns:p14="http://schemas.microsoft.com/office/powerpoint/2010/main" val="21807486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173621" y="1087769"/>
            <a:ext cx="11806177" cy="324016"/>
          </a:xfrm>
          <a:prstGeom prst="rect">
            <a:avLst/>
          </a:prstGeom>
          <a:solidFill>
            <a:schemeClr val="bg1"/>
          </a:solidFill>
          <a:ln w="6350" algn="ctr">
            <a:noFill/>
            <a:miter lim="800000"/>
            <a:headEnd/>
            <a:tailEnd/>
          </a:ln>
        </p:spPr>
        <p:txBody>
          <a:bodyPr lIns="89979" tIns="71983" rIns="89979" bIns="71983" rtlCol="0" anchor="ctr"/>
          <a:lstStyle/>
          <a:p>
            <a:pPr marR="0" algn="ctr" defTabSz="914217" eaLnBrk="1" fontAlgn="base" latinLnBrk="0" hangingPunct="1">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378943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creensho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684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algn="l" defTabSz="1088558" rtl="0" eaLnBrk="1" latinLnBrk="0" hangingPunct="1">
              <a:spcBef>
                <a:spcPct val="0"/>
              </a:spcBef>
              <a:buNone/>
            </a:pPr>
            <a:r>
              <a:rPr lang="en-US" sz="2899" b="1" kern="1200" noProof="0" dirty="0">
                <a:solidFill>
                  <a:schemeClr val="accent2"/>
                </a:solidFill>
                <a:latin typeface="+mj-lt"/>
                <a:ea typeface="+mj-ea"/>
                <a:cs typeface="+mj-cs"/>
              </a:rPr>
              <a:t>© 2016 SAP SE or an SAP affiliate company.</a:t>
            </a:r>
            <a:r>
              <a:rPr lang="en-US" sz="2899" b="1" kern="1200" baseline="0" noProof="0" dirty="0">
                <a:solidFill>
                  <a:schemeClr val="accent2"/>
                </a:solidFill>
                <a:latin typeface="+mj-lt"/>
                <a:ea typeface="+mj-ea"/>
                <a:cs typeface="+mj-cs"/>
              </a:rPr>
              <a:t> </a:t>
            </a:r>
            <a:r>
              <a:rPr lang="en-US" sz="2899" b="1" kern="1200" noProof="0" dirty="0">
                <a:solidFill>
                  <a:schemeClr val="accent2"/>
                </a:solidFill>
                <a:latin typeface="+mj-lt"/>
                <a:ea typeface="+mj-ea"/>
                <a:cs typeface="+mj-cs"/>
              </a:rPr>
              <a:t>All rights reserved.</a:t>
            </a:r>
          </a:p>
        </p:txBody>
      </p:sp>
      <p:sp>
        <p:nvSpPr>
          <p:cNvPr id="5" name="TextBox 4"/>
          <p:cNvSpPr txBox="1"/>
          <p:nvPr/>
        </p:nvSpPr>
        <p:spPr bwMode="gray">
          <a:xfrm>
            <a:off x="324000" y="1691608"/>
            <a:ext cx="11547325" cy="3538611"/>
          </a:xfrm>
          <a:prstGeom prst="rect">
            <a:avLst/>
          </a:prstGeom>
          <a:noFill/>
        </p:spPr>
        <p:txBody>
          <a:bodyPr wrap="square" lIns="0" tIns="0" rIns="0" bIns="0" rtlCol="0">
            <a:spAutoFit/>
          </a:bodyPr>
          <a:lstStyle/>
          <a:p>
            <a:r>
              <a:rPr lang="en-US" sz="12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1200"/>
              </a:spcBef>
            </a:pPr>
            <a:r>
              <a:rPr lang="en-US" sz="12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Please see </a:t>
            </a:r>
            <a:r>
              <a:rPr lang="en-US" sz="1200" kern="1200" dirty="0">
                <a:solidFill>
                  <a:schemeClr val="tx1"/>
                </a:solidFill>
                <a:latin typeface="Arial"/>
                <a:ea typeface="Arial Unicode MS" panose="020B0604020202020204" pitchFamily="34" charset="-128"/>
                <a:cs typeface="+mn-cs"/>
                <a:hlinkClick r:id="rId2"/>
              </a:rPr>
              <a:t>http://global12.sap.com/corporate-en/legal/copyright/index.epx</a:t>
            </a:r>
            <a:r>
              <a:rPr lang="en-US" sz="1200" kern="1200" dirty="0">
                <a:solidFill>
                  <a:schemeClr val="tx1"/>
                </a:solidFill>
                <a:latin typeface="Arial"/>
                <a:ea typeface="Arial Unicode MS" panose="020B0604020202020204" pitchFamily="34" charset="-128"/>
                <a:cs typeface="+mn-cs"/>
              </a:rPr>
              <a:t> for additional trademark information and notices.</a:t>
            </a:r>
          </a:p>
          <a:p>
            <a:pPr>
              <a:spcBef>
                <a:spcPts val="1200"/>
              </a:spcBef>
            </a:pPr>
            <a:r>
              <a:rPr lang="en-US" sz="1200" kern="1200" dirty="0">
                <a:solidFill>
                  <a:schemeClr val="tx1"/>
                </a:solidFill>
                <a:latin typeface="Arial"/>
                <a:ea typeface="Arial Unicode MS" panose="020B0604020202020204" pitchFamily="34" charset="-128"/>
                <a:cs typeface="+mn-cs"/>
              </a:rPr>
              <a:t>Some software products marketed by SAP SE and its distributors contain proprietary software components of other software vendors.</a:t>
            </a:r>
          </a:p>
          <a:p>
            <a:pPr>
              <a:spcBef>
                <a:spcPts val="1200"/>
              </a:spcBef>
            </a:pPr>
            <a:r>
              <a:rPr lang="en-US" sz="1200" kern="1200" dirty="0">
                <a:solidFill>
                  <a:schemeClr val="tx1"/>
                </a:solidFill>
                <a:latin typeface="Arial"/>
                <a:ea typeface="Arial Unicode MS" panose="020B0604020202020204" pitchFamily="34" charset="-128"/>
                <a:cs typeface="+mn-cs"/>
              </a:rPr>
              <a:t>National product specifications may vary.</a:t>
            </a:r>
          </a:p>
          <a:p>
            <a:pPr>
              <a:spcBef>
                <a:spcPts val="1200"/>
              </a:spcBef>
            </a:pPr>
            <a:r>
              <a:rPr lang="en-US" sz="12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SE or its affiliated companies shall not be liable for errors or omissions with respect to the materials. The only warranties for SAP SE or SAP affiliate company products and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services are those that are set forth in the express warranty statements accompanying such products and services, if any. Nothing herein should be construed as constituting an additional warranty. </a:t>
            </a:r>
          </a:p>
          <a:p>
            <a:pPr>
              <a:spcBef>
                <a:spcPts val="1200"/>
              </a:spcBef>
            </a:pPr>
            <a:r>
              <a:rPr lang="en-US" sz="12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or release any functionality mentioned therein. This document, or any related presentation, and SAP SE’s or its affiliated companies’ strategy and possible future developments, products, and/or platform directions and functionality are all subject to change and may be changed by SAP SE or its affiliated companies at any time </a:t>
            </a:r>
            <a:br>
              <a:rPr lang="en-US" sz="1200" kern="1200" dirty="0">
                <a:solidFill>
                  <a:schemeClr val="tx1"/>
                </a:solidFill>
                <a:latin typeface="Arial"/>
                <a:ea typeface="Arial Unicode MS" panose="020B0604020202020204" pitchFamily="34" charset="-128"/>
                <a:cs typeface="+mn-cs"/>
              </a:rPr>
            </a:br>
            <a:r>
              <a:rPr lang="en-US" sz="1200" kern="1200" dirty="0">
                <a:solidFill>
                  <a:schemeClr val="tx1"/>
                </a:solidFill>
                <a:latin typeface="Arial"/>
                <a:ea typeface="Arial Unicode MS" panose="020B0604020202020204" pitchFamily="34" charset="-128"/>
                <a:cs typeface="+mn-cs"/>
              </a:rPr>
              <a:t>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which speak only as of their dates, and they should not be relied upon in making purchasing decisions.</a:t>
            </a:r>
          </a:p>
        </p:txBody>
      </p:sp>
    </p:spTree>
    <p:extLst>
      <p:ext uri="{BB962C8B-B14F-4D97-AF65-F5344CB8AC3E}">
        <p14:creationId xmlns:p14="http://schemas.microsoft.com/office/powerpoint/2010/main" val="373123899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p:nvSpPr>
        <p:spPr bwMode="gray">
          <a:xfrm>
            <a:off x="324000" y="324000"/>
            <a:ext cx="11547324" cy="756000"/>
          </a:xfrm>
          <a:prstGeom prst="rect">
            <a:avLst/>
          </a:prstGeom>
        </p:spPr>
        <p:txBody>
          <a:bodyPr vert="horz" lIns="0" tIns="0" rIns="0" bIns="0" rtlCol="0" anchor="ctr" anchorCtr="0">
            <a:noAutofit/>
          </a:bodyPr>
          <a:lstStyle/>
          <a:p>
            <a:pPr marL="0" marR="0" indent="0" algn="l" defTabSz="1088558" rtl="0" eaLnBrk="1" fontAlgn="auto" latinLnBrk="0" hangingPunct="1">
              <a:lnSpc>
                <a:spcPct val="100000"/>
              </a:lnSpc>
              <a:spcBef>
                <a:spcPct val="0"/>
              </a:spcBef>
              <a:spcAft>
                <a:spcPts val="0"/>
              </a:spcAft>
              <a:buClrTx/>
              <a:buSzTx/>
              <a:buFontTx/>
              <a:buNone/>
              <a:tabLst/>
              <a:defRPr/>
            </a:pPr>
            <a:r>
              <a:rPr lang="de-DE" sz="2899" b="1" kern="1200" noProof="0" dirty="0">
                <a:solidFill>
                  <a:schemeClr val="accent2"/>
                </a:solidFill>
                <a:latin typeface="+mj-lt"/>
                <a:ea typeface="+mj-ea"/>
                <a:cs typeface="+mj-cs"/>
              </a:rPr>
              <a:t>© 2016 SAP SE oder ein SAP-Konzernunternehmen. </a:t>
            </a:r>
            <a:br>
              <a:rPr lang="de-DE" sz="2899" b="1" kern="1200" noProof="0" dirty="0">
                <a:solidFill>
                  <a:schemeClr val="accent2"/>
                </a:solidFill>
                <a:latin typeface="+mj-lt"/>
                <a:ea typeface="+mj-ea"/>
                <a:cs typeface="+mj-cs"/>
              </a:rPr>
            </a:br>
            <a:r>
              <a:rPr lang="de-DE" sz="2899" b="1" kern="1200" noProof="0" dirty="0">
                <a:solidFill>
                  <a:schemeClr val="accent2"/>
                </a:solidFill>
                <a:latin typeface="+mj-lt"/>
                <a:ea typeface="+mj-ea"/>
                <a:cs typeface="+mj-cs"/>
              </a:rPr>
              <a:t>Alle Rechte vorbehalten.</a:t>
            </a:r>
          </a:p>
        </p:txBody>
      </p:sp>
      <p:sp>
        <p:nvSpPr>
          <p:cNvPr id="8" name="TextBox 7"/>
          <p:cNvSpPr txBox="1"/>
          <p:nvPr/>
        </p:nvSpPr>
        <p:spPr bwMode="gray">
          <a:xfrm>
            <a:off x="324000" y="1691608"/>
            <a:ext cx="11547325" cy="4277104"/>
          </a:xfrm>
          <a:prstGeom prst="rect">
            <a:avLst/>
          </a:prstGeom>
          <a:noFill/>
        </p:spPr>
        <p:txBody>
          <a:bodyPr wrap="square" lIns="0" tIns="0" rIns="0" bIns="0" rtlCol="0">
            <a:spAutoFit/>
          </a:bodyPr>
          <a:lstStyle/>
          <a:p>
            <a:r>
              <a:rPr lang="de-DE" sz="12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nicht gestattet.</a:t>
            </a:r>
          </a:p>
          <a:p>
            <a:pPr>
              <a:spcBef>
                <a:spcPts val="1200"/>
              </a:spcBef>
            </a:pPr>
            <a:r>
              <a:rPr lang="de-DE" sz="12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a:t>
            </a:r>
            <a:br>
              <a:rPr lang="de-DE" sz="1200" kern="1200" noProof="0" dirty="0">
                <a:solidFill>
                  <a:schemeClr val="tx1"/>
                </a:solidFill>
                <a:effectLst/>
                <a:latin typeface="Arial"/>
                <a:ea typeface="+mn-ea"/>
                <a:cs typeface="+mn-cs"/>
              </a:rPr>
            </a:b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von einem SAP-Konzernunternehmen) in Deutschland und verschiedenen anderen Ländern weltweit.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Weitere Hinweise und Informationen zum Markenrecht finden Sie unter </a:t>
            </a:r>
            <a:r>
              <a:rPr lang="de-DE" sz="1200" kern="1200" noProof="0" dirty="0">
                <a:solidFill>
                  <a:schemeClr val="tx1"/>
                </a:solidFill>
                <a:effectLst/>
                <a:latin typeface="Arial"/>
                <a:ea typeface="+mn-ea"/>
                <a:cs typeface="+mn-cs"/>
                <a:hlinkClick r:id="rId2"/>
              </a:rPr>
              <a:t>http://global.sap.com/corporate-de/legal/copyright/index.epx</a:t>
            </a:r>
            <a:r>
              <a:rPr lang="de-DE" sz="1200" kern="1200" noProof="0" dirty="0">
                <a:solidFill>
                  <a:schemeClr val="tx1"/>
                </a:solidFill>
                <a:effectLst/>
                <a:latin typeface="Arial"/>
                <a:ea typeface="+mn-ea"/>
                <a:cs typeface="+mn-cs"/>
              </a:rPr>
              <a:t>.</a:t>
            </a:r>
          </a:p>
          <a:p>
            <a:pPr>
              <a:spcBef>
                <a:spcPts val="1200"/>
              </a:spcBef>
            </a:pPr>
            <a:r>
              <a:rPr lang="de-DE" sz="1200" kern="1200" noProof="0" dirty="0">
                <a:solidFill>
                  <a:schemeClr val="tx1"/>
                </a:solidFill>
                <a:effectLst/>
                <a:latin typeface="Arial"/>
                <a:ea typeface="+mn-ea"/>
                <a:cs typeface="+mn-cs"/>
              </a:rPr>
              <a:t>Die von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deren Vertriebsfirmen angebotenen Softwareprodukte können Softwarekomponenten auch anderer Softwarehersteller enthalten.</a:t>
            </a:r>
          </a:p>
          <a:p>
            <a:pPr>
              <a:spcBef>
                <a:spcPts val="1200"/>
              </a:spcBef>
            </a:pPr>
            <a:r>
              <a:rPr lang="de-DE" sz="1200" kern="1200" noProof="0" dirty="0">
                <a:solidFill>
                  <a:schemeClr val="tx1"/>
                </a:solidFill>
                <a:effectLst/>
                <a:latin typeface="Arial"/>
                <a:ea typeface="+mn-ea"/>
                <a:cs typeface="+mn-cs"/>
              </a:rPr>
              <a:t>Produkte können länderspezifische Unterschiede aufweisen.</a:t>
            </a:r>
          </a:p>
          <a:p>
            <a:pPr>
              <a:spcBef>
                <a:spcPts val="1200"/>
              </a:spcBef>
            </a:pPr>
            <a:r>
              <a:rPr lang="de-DE" sz="1200" kern="1200" noProof="0" dirty="0">
                <a:solidFill>
                  <a:schemeClr val="tx1"/>
                </a:solidFill>
                <a:effectLst/>
                <a:latin typeface="Arial"/>
                <a:ea typeface="+mn-ea"/>
                <a:cs typeface="+mn-cs"/>
              </a:rPr>
              <a:t>Die vorliegenden Unterlagen werden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einem SAP-Konzernunternehmen bereitgestellt und dienen ausschließlich zu Informationszwecken.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übernehmen keinerlei Haftung oder Gewährleistung für Fehler oder Unvollständigkeiten in </a:t>
            </a:r>
            <a:r>
              <a:rPr lang="de-DE" sz="1200" kern="1200" baseline="0" noProof="0" dirty="0">
                <a:solidFill>
                  <a:schemeClr val="tx1"/>
                </a:solidFill>
                <a:effectLst/>
                <a:latin typeface="Arial"/>
                <a:ea typeface="+mn-ea"/>
                <a:cs typeface="+mn-cs"/>
              </a:rPr>
              <a:t> </a:t>
            </a:r>
            <a:r>
              <a:rPr lang="de-DE" sz="1200" kern="1200" noProof="0" dirty="0">
                <a:solidFill>
                  <a:schemeClr val="tx1"/>
                </a:solidFill>
                <a:effectLst/>
                <a:latin typeface="Arial"/>
                <a:ea typeface="+mn-ea"/>
                <a:cs typeface="+mn-cs"/>
              </a:rPr>
              <a:t>dieser Publikation.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lang="de-DE" sz="1200" kern="1200" noProof="0" dirty="0">
                <a:solidFill>
                  <a:schemeClr val="tx1"/>
                </a:solidFill>
                <a:effectLst/>
                <a:latin typeface="Arial"/>
                <a:ea typeface="+mn-ea"/>
                <a:cs typeface="+mn-cs"/>
              </a:rPr>
              <a:t>Insbesondere sind die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Strategie und etwaige künftige Entwicklungen, Produkte und/oder Plattformen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ihrer Konzernunternehmen können von der </a:t>
            </a:r>
            <a:r>
              <a:rPr lang="en-US" sz="1200" kern="1200" dirty="0">
                <a:solidFill>
                  <a:schemeClr val="tx1"/>
                </a:solidFill>
                <a:latin typeface="Arial"/>
                <a:ea typeface="Arial Unicode MS" panose="020B0604020202020204" pitchFamily="34" charset="-128"/>
                <a:cs typeface="+mn-cs"/>
              </a:rPr>
              <a:t>SAP SE </a:t>
            </a:r>
            <a:r>
              <a:rPr lang="de-DE" sz="1200" kern="1200" noProof="0" dirty="0">
                <a:solidFill>
                  <a:schemeClr val="tx1"/>
                </a:solidFill>
                <a:effectLst/>
                <a:latin typeface="Arial"/>
                <a:ea typeface="+mn-ea"/>
                <a:cs typeface="+mn-cs"/>
              </a:rPr>
              <a:t>oder ihren Konzernunternehmen jederzeit und ohne Angabe von Gründen unangekündigt geändert werden. </a:t>
            </a:r>
            <a:br>
              <a:rPr lang="de-DE" sz="1200" kern="1200" noProof="0" dirty="0">
                <a:solidFill>
                  <a:schemeClr val="tx1"/>
                </a:solidFill>
                <a:effectLst/>
                <a:latin typeface="Arial"/>
                <a:ea typeface="+mn-ea"/>
                <a:cs typeface="+mn-cs"/>
              </a:rPr>
            </a:br>
            <a:r>
              <a:rPr lang="de-DE" sz="1200" kern="1200" noProof="0" dirty="0">
                <a:solidFill>
                  <a:schemeClr val="tx1"/>
                </a:solidFill>
                <a:effectLst/>
                <a:latin typeface="Arial"/>
                <a:ea typeface="+mn-ea"/>
                <a:cs typeface="+mn-cs"/>
              </a:rPr>
              <a:t>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Die vorausschauenden Aussagen geben die Sicht zu dem Zeitpunkt wieder, zu dem sie getätigt wurden. Dem Leser wird empfohlen, diesen Aussagen kein übertriebenes Vertrauen zu schenken und sich bei Kaufentscheidungen nicht auf sie zu stützen.</a:t>
            </a:r>
          </a:p>
        </p:txBody>
      </p:sp>
    </p:spTree>
    <p:extLst>
      <p:ext uri="{BB962C8B-B14F-4D97-AF65-F5344CB8AC3E}">
        <p14:creationId xmlns:p14="http://schemas.microsoft.com/office/powerpoint/2010/main" val="308149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 column 2"/>
          <p:cNvSpPr>
            <a:spLocks noGrp="1"/>
          </p:cNvSpPr>
          <p:nvPr>
            <p:ph type="body" sz="quarter" idx="10" hasCustomPrompt="1"/>
          </p:nvPr>
        </p:nvSpPr>
        <p:spPr>
          <a:xfrm>
            <a:off x="503999" y="1620000"/>
            <a:ext cx="11186477" cy="4230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34" Type="http://schemas.openxmlformats.org/officeDocument/2006/relationships/theme" Target="../theme/theme2.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slideLayout" Target="../slideLayouts/slideLayout73.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5" Type="http://schemas.openxmlformats.org/officeDocument/2006/relationships/theme" Target="../theme/theme3.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a:solidFill>
                  <a:schemeClr val="tx1"/>
                </a:solidFill>
                <a:latin typeface="Arial"/>
                <a:ea typeface="Arial Unicode MS"/>
                <a:cs typeface="Arial Unicode MS" pitchFamily="34" charset="-128"/>
                <a:sym typeface="Arial"/>
              </a:rPr>
              <a:t>INTERNAL</a:t>
            </a:r>
            <a:endParaRPr kumimoji="0" lang="en-US" sz="600" b="0" i="0" u="none" kern="0" baseline="0" dirty="0">
              <a:solidFill>
                <a:schemeClr val="tx1"/>
              </a:solidFill>
              <a:latin typeface="Arial"/>
              <a:ea typeface="Arial Unicode MS"/>
              <a:cs typeface="Arial Unicode MS" pitchFamily="34" charset="-128"/>
              <a:sym typeface="Arial"/>
            </a:endParaRP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2017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2"/>
          <p:cNvSpPr>
            <a:spLocks noGrp="1"/>
          </p:cNvSpPr>
          <p:nvPr userDrawn="1">
            <p:ph type="body" idx="1"/>
          </p:nvPr>
        </p:nvSpPr>
        <p:spPr bwMode="gray">
          <a:xfrm>
            <a:off x="504001" y="1620000"/>
            <a:ext cx="11186476" cy="4230235"/>
          </a:xfrm>
          <a:prstGeom prst="rect">
            <a:avLst/>
          </a:prstGeom>
        </p:spPr>
        <p:txBody>
          <a:bodyPr vert="horz" lIns="0" tIns="0" rIns="0" bIns="0" rtlCol="0">
            <a:no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1"/>
          <p:cNvSpPr>
            <a:spLocks noGrp="1"/>
          </p:cNvSpPr>
          <p:nvPr userDrawn="1">
            <p:ph type="title"/>
          </p:nvPr>
        </p:nvSpPr>
        <p:spPr bwMode="gray">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grpSp>
        <p:nvGrpSpPr>
          <p:cNvPr id="9" name="Secondary Motion Band"/>
          <p:cNvGrpSpPr/>
          <p:nvPr userDrawn="1"/>
        </p:nvGrpSpPr>
        <p:grpSpPr>
          <a:xfrm>
            <a:off x="10682127" y="0"/>
            <a:ext cx="1513048" cy="251942"/>
            <a:chOff x="10682127" y="0"/>
            <a:chExt cx="1513048" cy="252000"/>
          </a:xfrm>
        </p:grpSpPr>
        <p:sp>
          <p:nvSpPr>
            <p:cNvPr id="16" name="Rectangle 15"/>
            <p:cNvSpPr/>
            <p:nvPr userDrawn="1"/>
          </p:nvSpPr>
          <p:spPr bwMode="gray">
            <a:xfrm>
              <a:off x="11691175" y="0"/>
              <a:ext cx="504000" cy="252000"/>
            </a:xfrm>
            <a:prstGeom prst="rect">
              <a:avLst/>
            </a:prstGeom>
            <a:solidFill>
              <a:schemeClr val="accent1"/>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Rectangle 16"/>
            <p:cNvSpPr/>
            <p:nvPr userDrawn="1"/>
          </p:nvSpPr>
          <p:spPr bwMode="gray">
            <a:xfrm>
              <a:off x="11186476" y="0"/>
              <a:ext cx="504000" cy="252000"/>
            </a:xfrm>
            <a:prstGeom prst="rect">
              <a:avLst/>
            </a:prstGeom>
            <a:solidFill>
              <a:schemeClr val="accent1">
                <a:alpha val="7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Rectangle 17"/>
            <p:cNvSpPr/>
            <p:nvPr userDrawn="1"/>
          </p:nvSpPr>
          <p:spPr bwMode="gray">
            <a:xfrm>
              <a:off x="10682127" y="0"/>
              <a:ext cx="504000" cy="252000"/>
            </a:xfrm>
            <a:prstGeom prst="rect">
              <a:avLst/>
            </a:prstGeom>
            <a:solidFill>
              <a:schemeClr val="accent1">
                <a:alpha val="40000"/>
              </a:schemeClr>
            </a:solidFill>
            <a:ln w="6350" algn="ctr">
              <a:noFill/>
              <a:miter lim="800000"/>
              <a:headEnd/>
              <a:tailEnd/>
            </a:ln>
          </p:spPr>
          <p:txBody>
            <a:bodyPr lIns="90000" tIns="72000" rIns="90000" bIns="72000" rtlCol="0" anchor="ctr"/>
            <a:lstStyle/>
            <a:p>
              <a:pPr marR="0" lvl="0" algn="ctr" defTabSz="914217" fontAlgn="base">
                <a:lnSpc>
                  <a:spcPct val="100000"/>
                </a:lnSpc>
                <a:spcBef>
                  <a:spcPct val="50000"/>
                </a:spcBef>
                <a:spcAft>
                  <a:spcPct val="0"/>
                </a:spcAft>
                <a:buClr>
                  <a:srgbClr val="F0AB00"/>
                </a:buClr>
                <a:buSzPct val="80000"/>
                <a:tabLst/>
              </a:pPr>
              <a:endParaRPr kumimoji="0" lang="en-US" sz="2000" b="0" i="0" u="none" strike="noStrike" kern="0" cap="none" spc="0" normalizeH="0" baseline="0" noProof="0" dirty="0" err="1">
                <a:ln>
                  <a:noFill/>
                </a:ln>
                <a:effectLst/>
                <a:uLnTx/>
                <a:uFillTx/>
                <a:ea typeface="Arial Unicode MS" pitchFamily="34" charset="-128"/>
                <a:cs typeface="Arial Unicode MS" pitchFamily="34" charset="-128"/>
              </a:endParaRPr>
            </a:p>
          </p:txBody>
        </p:sp>
      </p:gr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6" r:id="rId2"/>
    <p:sldLayoutId id="2147483773" r:id="rId3"/>
    <p:sldLayoutId id="2147483775" r:id="rId4"/>
    <p:sldLayoutId id="2147483741" r:id="rId5"/>
    <p:sldLayoutId id="2147483765" r:id="rId6"/>
    <p:sldLayoutId id="2147483767" r:id="rId7"/>
    <p:sldLayoutId id="2147483743" r:id="rId8"/>
    <p:sldLayoutId id="2147483774" r:id="rId9"/>
    <p:sldLayoutId id="2147483745" r:id="rId10"/>
    <p:sldLayoutId id="2147483760" r:id="rId11"/>
    <p:sldLayoutId id="2147483768" r:id="rId12"/>
    <p:sldLayoutId id="2147483769" r:id="rId13"/>
    <p:sldLayoutId id="2147483770" r:id="rId14"/>
    <p:sldLayoutId id="2147483744" r:id="rId15"/>
    <p:sldLayoutId id="2147483757" r:id="rId16"/>
    <p:sldLayoutId id="2147483748" r:id="rId17"/>
    <p:sldLayoutId id="2147483762" r:id="rId18"/>
    <p:sldLayoutId id="2147483771" r:id="rId19"/>
    <p:sldLayoutId id="2147483763" r:id="rId20"/>
    <p:sldLayoutId id="2147483751" r:id="rId21"/>
    <p:sldLayoutId id="2147483753" r:id="rId22"/>
    <p:sldLayoutId id="2147483756" r:id="rId23"/>
    <p:sldLayoutId id="2147483740" r:id="rId24"/>
    <p:sldLayoutId id="2147483754" r:id="rId25"/>
    <p:sldLayoutId id="2147483755" r:id="rId26"/>
    <p:sldLayoutId id="2147483826" r:id="rId27"/>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77259997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11545200" cy="756000"/>
          </a:xfrm>
          <a:prstGeom prst="rect">
            <a:avLst/>
          </a:prstGeom>
        </p:spPr>
        <p:txBody>
          <a:bodyPr vert="horz" lIns="0" tIns="0" rIns="0" bIns="0" rtlCol="0" anchor="ctr" anchorCtr="0">
            <a:noAutofit/>
          </a:bodyPr>
          <a:lstStyle/>
          <a:p>
            <a:r>
              <a:rPr lang="en-US" noProof="0" dirty="0"/>
              <a:t>Insert page title</a:t>
            </a:r>
          </a:p>
        </p:txBody>
      </p:sp>
      <p:sp>
        <p:nvSpPr>
          <p:cNvPr id="3" name="Text Placeholder 2"/>
          <p:cNvSpPr>
            <a:spLocks noGrp="1"/>
          </p:cNvSpPr>
          <p:nvPr>
            <p:ph type="body" idx="1"/>
          </p:nvPr>
        </p:nvSpPr>
        <p:spPr bwMode="gray">
          <a:xfrm>
            <a:off x="324000" y="1690688"/>
            <a:ext cx="11545200" cy="4391025"/>
          </a:xfrm>
          <a:prstGeom prst="rect">
            <a:avLst/>
          </a:prstGeom>
        </p:spPr>
        <p:txBody>
          <a:bodyPr vert="horz" lIns="0" tIns="0" rIns="0" bIns="0" rtlCol="0">
            <a:noAutofit/>
          </a:bodyPr>
          <a:lstStyle/>
          <a:p>
            <a:pPr marL="0" marR="0" lvl="0" indent="0" algn="l" defTabSz="1088558" rtl="0" eaLnBrk="1" fontAlgn="auto" latinLnBrk="0" hangingPunct="1">
              <a:lnSpc>
                <a:spcPct val="100000"/>
              </a:lnSpc>
              <a:spcBef>
                <a:spcPts val="2400"/>
              </a:spcBef>
              <a:spcAft>
                <a:spcPts val="0"/>
              </a:spcAft>
              <a:buClr>
                <a:srgbClr val="F0AB00"/>
              </a:buClr>
              <a:buSzPct val="80000"/>
              <a:tabLst/>
              <a:defRPr/>
            </a:pPr>
            <a:r>
              <a:rPr kumimoji="0" lang="en-US" sz="2000" b="1" i="0" u="none" strike="noStrike" kern="1200" cap="none" spc="0" normalizeH="0" baseline="0" noProof="0" dirty="0">
                <a:ln>
                  <a:noFill/>
                </a:ln>
                <a:solidFill>
                  <a:srgbClr val="000000"/>
                </a:solidFill>
                <a:effectLst/>
                <a:uLnTx/>
                <a:uFillTx/>
                <a:latin typeface="+mn-lt"/>
                <a:ea typeface="+mn-ea"/>
                <a:cs typeface="+mn-cs"/>
              </a:rPr>
              <a:t>First level</a:t>
            </a:r>
          </a:p>
          <a:p>
            <a:pPr marL="0" marR="0" lvl="1"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mn-cs"/>
              </a:rPr>
              <a:t>Second level</a:t>
            </a:r>
          </a:p>
          <a:p>
            <a:pPr marL="179964" marR="0" lvl="2"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Third level</a:t>
            </a:r>
          </a:p>
          <a:p>
            <a:pPr marL="359928" marR="0" lvl="3"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a:pPr>
            <a:r>
              <a:rPr kumimoji="0" lang="en-US" sz="1800" b="0" i="0" u="none" strike="noStrike" kern="1200" cap="none" spc="0" normalizeH="0" baseline="0" noProof="0" dirty="0">
                <a:ln>
                  <a:noFill/>
                </a:ln>
                <a:solidFill>
                  <a:srgbClr val="000000"/>
                </a:solidFill>
                <a:effectLst/>
                <a:uLnTx/>
                <a:uFillTx/>
                <a:latin typeface="+mn-lt"/>
                <a:ea typeface="+mn-ea"/>
                <a:cs typeface="+mn-cs"/>
              </a:rPr>
              <a:t>Fourth level</a:t>
            </a:r>
          </a:p>
          <a:p>
            <a:pPr marL="539892" marR="0" lvl="4"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Fifth level</a:t>
            </a:r>
          </a:p>
          <a:p>
            <a:pPr lvl="0"/>
            <a:endParaRPr lang="en-US" noProof="0" dirty="0"/>
          </a:p>
        </p:txBody>
      </p:sp>
      <p:sp>
        <p:nvSpPr>
          <p:cNvPr id="33" name="Rectangle 32"/>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11545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34" name="TextBox 3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4"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
        <p:nvSpPr>
          <p:cNvPr id="11" name="Rectangle 10"/>
          <p:cNvSpPr/>
          <p:nvPr/>
        </p:nvSpPr>
        <p:spPr bwMode="gray">
          <a:xfrm>
            <a:off x="324000" y="0"/>
            <a:ext cx="11545200" cy="162000"/>
          </a:xfrm>
          <a:prstGeom prst="rect">
            <a:avLst/>
          </a:prstGeom>
          <a:solidFill>
            <a:schemeClr val="accent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1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white">
          <a:xfrm>
            <a:off x="324000" y="6535738"/>
            <a:ext cx="11545200" cy="324000"/>
          </a:xfrm>
          <a:prstGeom prst="rect">
            <a:avLst/>
          </a:prstGeom>
          <a:solidFill>
            <a:schemeClr val="tx1"/>
          </a:solidFill>
          <a:ln w="9525" algn="ctr">
            <a:noFill/>
            <a:miter lim="800000"/>
            <a:headEnd/>
            <a:tailEnd/>
          </a:ln>
        </p:spPr>
        <p:txBody>
          <a:bodyPr lIns="107138" tIns="85710" rIns="107138" bIns="85710" rtlCol="0" anchor="ctr"/>
          <a:lstStyle/>
          <a:p>
            <a:pPr marR="0" algn="ctr" defTabSz="1088558" eaLnBrk="1" fontAlgn="base" latinLnBrk="0" hangingPunct="1">
              <a:lnSpc>
                <a:spcPct val="100000"/>
              </a:lnSpc>
              <a:spcBef>
                <a:spcPct val="50000"/>
              </a:spcBef>
              <a:spcAft>
                <a:spcPct val="0"/>
              </a:spcAft>
              <a:buClr>
                <a:srgbClr val="F0AB00"/>
              </a:buClr>
              <a:buSzPct val="80000"/>
              <a:tabLst/>
            </a:pPr>
            <a:endParaRPr kumimoji="0" lang="en-US" sz="9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TextBox 12"/>
          <p:cNvSpPr txBox="1"/>
          <p:nvPr/>
        </p:nvSpPr>
        <p:spPr bwMode="black">
          <a:xfrm>
            <a:off x="324001" y="6628505"/>
            <a:ext cx="3401577" cy="138467"/>
          </a:xfrm>
          <a:prstGeom prst="rect">
            <a:avLst/>
          </a:prstGeom>
          <a:noFill/>
        </p:spPr>
        <p:txBody>
          <a:bodyPr wrap="none" lIns="85710" tIns="0" rIns="0" bIns="0" rtlCol="0">
            <a:spAutoFit/>
          </a:bodyPr>
          <a:lstStyle/>
          <a:p>
            <a:pPr marL="133173" indent="-133173" algn="l">
              <a:buClr>
                <a:schemeClr val="bg1"/>
              </a:buClr>
              <a:buFont typeface="Arial" pitchFamily="34" charset="0"/>
              <a:buChar char="©"/>
              <a:tabLst/>
            </a:pPr>
            <a:r>
              <a:rPr lang="en-US" sz="900" noProof="0" dirty="0">
                <a:solidFill>
                  <a:schemeClr val="bg1"/>
                </a:solidFill>
              </a:rPr>
              <a:t>2016 SAP SE or an SAP affiliate company. All rights reserved.</a:t>
            </a:r>
          </a:p>
        </p:txBody>
      </p:sp>
      <p:sp>
        <p:nvSpPr>
          <p:cNvPr id="14" name="TextBox 13"/>
          <p:cNvSpPr txBox="1"/>
          <p:nvPr/>
        </p:nvSpPr>
        <p:spPr bwMode="black">
          <a:xfrm>
            <a:off x="11640520" y="6628505"/>
            <a:ext cx="227631" cy="138467"/>
          </a:xfrm>
          <a:prstGeom prst="rect">
            <a:avLst/>
          </a:prstGeom>
          <a:noFill/>
        </p:spPr>
        <p:txBody>
          <a:bodyPr wrap="none" lIns="0" tIns="0" rIns="85710" bIns="0" rtlCol="0">
            <a:spAutoFit/>
          </a:bodyPr>
          <a:lstStyle/>
          <a:p>
            <a:pPr marL="111503" indent="-111503" algn="r">
              <a:buClr>
                <a:schemeClr val="accent2"/>
              </a:buClr>
              <a:buFont typeface="Arial" pitchFamily="34" charset="0"/>
              <a:buNone/>
            </a:pPr>
            <a:fld id="{0BDC132A-5C91-4078-9777-31DA19A62E0A}" type="slidenum">
              <a:rPr lang="en-US" sz="900" baseline="0" noProof="0" smtClean="0">
                <a:solidFill>
                  <a:schemeClr val="bg1"/>
                </a:solidFill>
              </a:rPr>
              <a:pPr marL="111503" indent="-111503" algn="r">
                <a:buClr>
                  <a:schemeClr val="accent2"/>
                </a:buClr>
                <a:buFont typeface="Arial" pitchFamily="34" charset="0"/>
                <a:buNone/>
              </a:pPr>
              <a:t>‹#›</a:t>
            </a:fld>
            <a:endParaRPr lang="en-US" sz="900" noProof="0" dirty="0">
              <a:solidFill>
                <a:schemeClr val="bg1"/>
              </a:solidFill>
            </a:endParaRPr>
          </a:p>
        </p:txBody>
      </p:sp>
      <p:sp>
        <p:nvSpPr>
          <p:cNvPr id="15" name="Information_Classification"/>
          <p:cNvSpPr txBox="1"/>
          <p:nvPr/>
        </p:nvSpPr>
        <p:spPr>
          <a:xfrm>
            <a:off x="9843136" y="6628505"/>
            <a:ext cx="1255395" cy="138467"/>
          </a:xfrm>
          <a:prstGeom prst="rect">
            <a:avLst/>
          </a:prstGeom>
          <a:noFill/>
        </p:spPr>
        <p:txBody>
          <a:bodyPr vert="horz" wrap="square" lIns="0" tIns="0" rIns="0" bIns="0" rtlCol="0">
            <a:spAutoFit/>
          </a:bodyPr>
          <a:lstStyle/>
          <a:p>
            <a:pPr algn="r" fontAlgn="base">
              <a:spcBef>
                <a:spcPts val="600"/>
              </a:spcBef>
              <a:spcAft>
                <a:spcPct val="0"/>
              </a:spcAft>
              <a:buClr>
                <a:srgbClr val="F0AB00"/>
              </a:buClr>
              <a:buSzPct val="80000"/>
            </a:pPr>
            <a:r>
              <a:rPr kumimoji="0" lang="en-US" sz="900" b="0" i="0" u="none" kern="0" baseline="0" dirty="0">
                <a:solidFill>
                  <a:srgbClr val="FFFFFF"/>
                </a:solidFill>
                <a:latin typeface="Arial"/>
                <a:ea typeface="Arial Unicode MS"/>
                <a:cs typeface="Arial Unicode MS" pitchFamily="34" charset="-128"/>
                <a:sym typeface="Arial"/>
              </a:rPr>
              <a:t>Internal</a:t>
            </a:r>
          </a:p>
        </p:txBody>
      </p:sp>
    </p:spTree>
    <p:extLst>
      <p:ext uri="{BB962C8B-B14F-4D97-AF65-F5344CB8AC3E}">
        <p14:creationId xmlns:p14="http://schemas.microsoft.com/office/powerpoint/2010/main" val="100882917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Lst>
  <p:hf hdr="0" ftr="0" dt="0"/>
  <p:txStyles>
    <p:titleStyle>
      <a:lvl1pPr algn="l" defTabSz="1088558" rtl="0" eaLnBrk="1" latinLnBrk="0" hangingPunct="1">
        <a:spcBef>
          <a:spcPct val="0"/>
        </a:spcBef>
        <a:buNone/>
        <a:defRPr sz="2799" b="1" kern="1200">
          <a:solidFill>
            <a:schemeClr val="tx2"/>
          </a:solidFill>
          <a:latin typeface="+mj-lt"/>
          <a:ea typeface="+mj-ea"/>
          <a:cs typeface="+mj-cs"/>
        </a:defRPr>
      </a:lvl1pPr>
    </p:titleStyle>
    <p:bodyStyle>
      <a:lvl1pPr marL="342831" marR="0" indent="-342831" algn="l" defTabSz="1088558" rtl="0" eaLnBrk="1" fontAlgn="auto" latinLnBrk="0" hangingPunct="1">
        <a:lnSpc>
          <a:spcPct val="100000"/>
        </a:lnSpc>
        <a:spcBef>
          <a:spcPts val="2400"/>
        </a:spcBef>
        <a:spcAft>
          <a:spcPts val="0"/>
        </a:spcAft>
        <a:buClr>
          <a:srgbClr val="F0AB00"/>
        </a:buClr>
        <a:buSzPct val="80000"/>
        <a:buFont typeface="Arial" charset="0"/>
        <a:buNone/>
        <a:tabLst/>
        <a:defRPr sz="2799" b="1" kern="1200">
          <a:solidFill>
            <a:schemeClr val="tx1"/>
          </a:solidFill>
          <a:latin typeface="+mn-lt"/>
          <a:ea typeface="+mn-ea"/>
          <a:cs typeface="+mn-cs"/>
        </a:defRPr>
      </a:lvl1pPr>
      <a:lvl2pPr marL="0" marR="0" indent="0" algn="l" defTabSz="1088558" rtl="0" eaLnBrk="1" fontAlgn="auto" latinLnBrk="0" hangingPunct="1">
        <a:lnSpc>
          <a:spcPct val="100000"/>
        </a:lnSpc>
        <a:spcBef>
          <a:spcPts val="600"/>
        </a:spcBef>
        <a:spcAft>
          <a:spcPts val="0"/>
        </a:spcAft>
        <a:buClr>
          <a:srgbClr val="F0AB00"/>
        </a:buClr>
        <a:buSzPct val="80000"/>
        <a:buFont typeface="Wingdings" pitchFamily="2" charset="2"/>
        <a:buNone/>
        <a:tabLst/>
        <a:defRPr sz="2000" kern="1200">
          <a:solidFill>
            <a:schemeClr val="tx1"/>
          </a:solidFill>
          <a:latin typeface="+mn-lt"/>
          <a:ea typeface="+mn-ea"/>
          <a:cs typeface="+mn-cs"/>
        </a:defRPr>
      </a:lvl2pPr>
      <a:lvl3pPr marL="179964" marR="0" indent="-179964" algn="l" defTabSz="1088558" rtl="0" eaLnBrk="1" fontAlgn="auto" latinLnBrk="0" hangingPunct="1">
        <a:lnSpc>
          <a:spcPct val="100000"/>
        </a:lnSpc>
        <a:spcBef>
          <a:spcPts val="400"/>
        </a:spcBef>
        <a:spcAft>
          <a:spcPts val="0"/>
        </a:spcAft>
        <a:buClr>
          <a:srgbClr val="F0AB00"/>
        </a:buClr>
        <a:buSzPct val="100000"/>
        <a:buFont typeface="Wingdings" pitchFamily="2" charset="2"/>
        <a:buChar char=""/>
        <a:tabLst/>
        <a:defRPr sz="1800" kern="1200">
          <a:solidFill>
            <a:schemeClr val="tx1"/>
          </a:solidFill>
          <a:latin typeface="+mn-lt"/>
          <a:ea typeface="+mn-ea"/>
          <a:cs typeface="+mn-cs"/>
        </a:defRPr>
      </a:lvl3pPr>
      <a:lvl4pPr marL="359928" marR="0" indent="-179964" algn="l" defTabSz="1088558" rtl="0" eaLnBrk="1" fontAlgn="auto" latinLnBrk="0" hangingPunct="1">
        <a:lnSpc>
          <a:spcPct val="100000"/>
        </a:lnSpc>
        <a:spcBef>
          <a:spcPts val="400"/>
        </a:spcBef>
        <a:spcAft>
          <a:spcPts val="0"/>
        </a:spcAft>
        <a:buClr>
          <a:srgbClr val="000000"/>
        </a:buClr>
        <a:buSzPct val="100000"/>
        <a:buFont typeface="Arial" pitchFamily="34" charset="0"/>
        <a:buChar char="–"/>
        <a:tabLst/>
        <a:defRPr sz="1800" kern="1200">
          <a:solidFill>
            <a:schemeClr val="tx1"/>
          </a:solidFill>
          <a:latin typeface="+mn-lt"/>
          <a:ea typeface="+mn-ea"/>
          <a:cs typeface="+mn-cs"/>
        </a:defRPr>
      </a:lvl4pPr>
      <a:lvl5pPr marL="539892" marR="0" indent="-179964" algn="l" defTabSz="1088558" rtl="0" eaLnBrk="1" fontAlgn="auto" latinLnBrk="0" hangingPunct="1">
        <a:lnSpc>
          <a:spcPct val="100000"/>
        </a:lnSpc>
        <a:spcBef>
          <a:spcPts val="250"/>
        </a:spcBef>
        <a:spcAft>
          <a:spcPts val="0"/>
        </a:spcAft>
        <a:buClr>
          <a:srgbClr val="000000"/>
        </a:buClr>
        <a:buSzPct val="100000"/>
        <a:buFont typeface="Courier New" pitchFamily="49" charset="0"/>
        <a:buChar char="o"/>
        <a:tabLst/>
        <a:defRPr sz="1600" kern="120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bulletinboard-ads-production.cfapps.sap.hana.ondemand.com/static/index.html" TargetMode="External"/><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hyperlink" Target="https://kubernetes.io/docs/api-reference/v1.8/#pod-v1-core"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288000" y="4024430"/>
            <a:ext cx="10899174" cy="997196"/>
          </a:xfrm>
        </p:spPr>
        <p:txBody>
          <a:bodyPr/>
          <a:lstStyle/>
          <a:p>
            <a:r>
              <a:rPr lang="en-US" dirty="0"/>
              <a:t>Kubernetes</a:t>
            </a:r>
            <a:br>
              <a:rPr lang="en-US" dirty="0"/>
            </a:br>
            <a:r>
              <a:rPr lang="en-US" dirty="0">
                <a:solidFill>
                  <a:schemeClr val="accent1"/>
                </a:solidFill>
              </a:rPr>
              <a:t>Microservice-based sample app: </a:t>
            </a:r>
            <a:r>
              <a:rPr lang="en-US" dirty="0" err="1">
                <a:solidFill>
                  <a:schemeClr val="accent1"/>
                </a:solidFill>
              </a:rPr>
              <a:t>Bulletinboard</a:t>
            </a:r>
            <a:endParaRPr lang="en-US" dirty="0">
              <a:solidFill>
                <a:schemeClr val="accent1"/>
              </a:solidFill>
            </a:endParaRPr>
          </a:p>
        </p:txBody>
      </p:sp>
      <p:pic>
        <p:nvPicPr>
          <p:cNvPr id="3" name="Picture Placeholder 2"/>
          <p:cNvPicPr>
            <a:picLocks noGrp="1" noChangeAspect="1"/>
          </p:cNvPicPr>
          <p:nvPr>
            <p:ph type="pic" sz="quarter" idx="12"/>
          </p:nvPr>
        </p:nvPicPr>
        <p:blipFill>
          <a:blip r:embed="rId3"/>
          <a:srcRect t="3112" b="3112"/>
          <a:stretch>
            <a:fillRect/>
          </a:stretch>
        </p:blipFill>
        <p:spPr/>
      </p:pic>
      <p:pic>
        <p:nvPicPr>
          <p:cNvPr id="4" name="Picture 3" descr="cid:image003.png@01D31CC6.A08B1C50">
            <a:extLst>
              <a:ext uri="{FF2B5EF4-FFF2-40B4-BE49-F238E27FC236}">
                <a16:creationId xmlns:a16="http://schemas.microsoft.com/office/drawing/2014/main" id="{CE860390-F50F-48A8-AA1A-AE0217946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80713" y="5721975"/>
            <a:ext cx="1414463" cy="11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205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sp>
        <p:nvSpPr>
          <p:cNvPr id="80" name="Rounded Rectangle 14">
            <a:extLst>
              <a:ext uri="{FF2B5EF4-FFF2-40B4-BE49-F238E27FC236}">
                <a16:creationId xmlns:a16="http://schemas.microsoft.com/office/drawing/2014/main" id="{E6334B7C-9E3F-4DE3-A1F3-2F4D1412D7C6}"/>
              </a:ext>
            </a:extLst>
          </p:cNvPr>
          <p:cNvSpPr/>
          <p:nvPr/>
        </p:nvSpPr>
        <p:spPr bwMode="gray">
          <a:xfrm>
            <a:off x="1199866" y="1121190"/>
            <a:ext cx="1710195" cy="1217038"/>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err="1">
                <a:solidFill>
                  <a:srgbClr val="000000"/>
                </a:solidFill>
                <a:latin typeface="Arial"/>
                <a:ea typeface="Arial Unicode MS" pitchFamily="34" charset="-128"/>
                <a:cs typeface="Arial Unicode MS" pitchFamily="34" charset="-128"/>
              </a:rPr>
              <a:t>Statefulset</a:t>
            </a:r>
            <a:r>
              <a:rPr lang="en-US" sz="18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‘ads-</a:t>
            </a:r>
            <a:r>
              <a:rPr lang="en-US" sz="1800" kern="0" dirty="0" err="1">
                <a:solidFill>
                  <a:srgbClr val="000000"/>
                </a:solidFill>
                <a:latin typeface="Arial"/>
                <a:ea typeface="Arial Unicode MS" pitchFamily="34" charset="-128"/>
                <a:cs typeface="Arial Unicode MS" pitchFamily="34" charset="-128"/>
              </a:rPr>
              <a:t>db</a:t>
            </a:r>
            <a:r>
              <a:rPr lang="en-US" sz="1800" kern="0" dirty="0">
                <a:solidFill>
                  <a:srgbClr val="000000"/>
                </a:solidFill>
                <a:latin typeface="Arial"/>
                <a:ea typeface="Arial Unicode MS" pitchFamily="34" charset="-128"/>
                <a:cs typeface="Arial Unicode MS" pitchFamily="34" charset="-128"/>
              </a:rPr>
              <a:t>’</a:t>
            </a:r>
          </a:p>
        </p:txBody>
      </p:sp>
      <p:sp>
        <p:nvSpPr>
          <p:cNvPr id="83" name="Rounded Rectangle 14">
            <a:extLst>
              <a:ext uri="{FF2B5EF4-FFF2-40B4-BE49-F238E27FC236}">
                <a16:creationId xmlns:a16="http://schemas.microsoft.com/office/drawing/2014/main" id="{FA1D01A9-DD51-4253-A9B0-92D435E8E188}"/>
              </a:ext>
            </a:extLst>
          </p:cNvPr>
          <p:cNvSpPr/>
          <p:nvPr/>
        </p:nvSpPr>
        <p:spPr bwMode="gray">
          <a:xfrm>
            <a:off x="3513879" y="3284334"/>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a:t>
            </a:r>
            <a:r>
              <a:rPr lang="en-US" sz="1000" kern="0" dirty="0" err="1">
                <a:solidFill>
                  <a:srgbClr val="000000"/>
                </a:solidFill>
                <a:latin typeface="Arial"/>
                <a:ea typeface="Arial Unicode MS" pitchFamily="34" charset="-128"/>
                <a:cs typeface="Arial Unicode MS" pitchFamily="34" charset="-128"/>
              </a:rPr>
              <a:t>init</a:t>
            </a:r>
            <a:r>
              <a:rPr lang="en-US" sz="1000" kern="0" dirty="0">
                <a:solidFill>
                  <a:srgbClr val="000000"/>
                </a:solidFill>
                <a:latin typeface="Arial"/>
                <a:ea typeface="Arial Unicode MS" pitchFamily="34" charset="-128"/>
                <a:cs typeface="Arial Unicode MS" pitchFamily="34" charset="-128"/>
              </a:rPr>
              <a:t>’</a:t>
            </a:r>
          </a:p>
        </p:txBody>
      </p:sp>
      <p:sp>
        <p:nvSpPr>
          <p:cNvPr id="85" name="Rounded Rectangle 14">
            <a:extLst>
              <a:ext uri="{FF2B5EF4-FFF2-40B4-BE49-F238E27FC236}">
                <a16:creationId xmlns:a16="http://schemas.microsoft.com/office/drawing/2014/main" id="{74694129-2B5B-4F4A-88C5-EFA9EEE29C8A}"/>
              </a:ext>
            </a:extLst>
          </p:cNvPr>
          <p:cNvSpPr/>
          <p:nvPr/>
        </p:nvSpPr>
        <p:spPr bwMode="gray">
          <a:xfrm>
            <a:off x="3513879" y="2338228"/>
            <a:ext cx="1291726" cy="842915"/>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Service:</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-headless’</a:t>
            </a:r>
          </a:p>
        </p:txBody>
      </p:sp>
      <p:sp>
        <p:nvSpPr>
          <p:cNvPr id="87" name="Rounded Rectangle 14">
            <a:extLst>
              <a:ext uri="{FF2B5EF4-FFF2-40B4-BE49-F238E27FC236}">
                <a16:creationId xmlns:a16="http://schemas.microsoft.com/office/drawing/2014/main" id="{E712BC0A-5C2B-46A2-99E9-E89DBB5A2093}"/>
              </a:ext>
            </a:extLst>
          </p:cNvPr>
          <p:cNvSpPr/>
          <p:nvPr/>
        </p:nvSpPr>
        <p:spPr bwMode="gray">
          <a:xfrm>
            <a:off x="3513879" y="4245562"/>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Configmap</a:t>
            </a:r>
            <a:r>
              <a:rPr lang="en-US" sz="1000" kern="0" dirty="0">
                <a:solidFill>
                  <a:srgbClr val="000000"/>
                </a:solidFill>
                <a:latin typeface="Arial"/>
                <a:ea typeface="Arial Unicode MS" pitchFamily="34" charset="-128"/>
                <a:cs typeface="Arial Unicode MS" pitchFamily="34" charset="-128"/>
              </a:rPr>
              <a: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-config’</a:t>
            </a:r>
          </a:p>
        </p:txBody>
      </p:sp>
      <p:sp>
        <p:nvSpPr>
          <p:cNvPr id="88" name="Rounded Rectangle 14">
            <a:extLst>
              <a:ext uri="{FF2B5EF4-FFF2-40B4-BE49-F238E27FC236}">
                <a16:creationId xmlns:a16="http://schemas.microsoft.com/office/drawing/2014/main" id="{7B86B1BD-52F9-4B5E-893C-661FB4BAE3B0}"/>
              </a:ext>
            </a:extLst>
          </p:cNvPr>
          <p:cNvSpPr/>
          <p:nvPr/>
        </p:nvSpPr>
        <p:spPr bwMode="gray">
          <a:xfrm>
            <a:off x="3513879" y="5206790"/>
            <a:ext cx="1291726" cy="84291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Secret:</a:t>
            </a:r>
          </a:p>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‘ads-</a:t>
            </a:r>
            <a:r>
              <a:rPr lang="en-US" sz="1000" kern="0" dirty="0" err="1">
                <a:solidFill>
                  <a:srgbClr val="000000"/>
                </a:solidFill>
                <a:latin typeface="Arial"/>
                <a:ea typeface="Arial Unicode MS" pitchFamily="34" charset="-128"/>
                <a:cs typeface="Arial Unicode MS" pitchFamily="34" charset="-128"/>
              </a:rPr>
              <a:t>db</a:t>
            </a:r>
            <a:r>
              <a:rPr lang="en-US" sz="1000" kern="0" dirty="0">
                <a:solidFill>
                  <a:srgbClr val="000000"/>
                </a:solidFill>
                <a:latin typeface="Arial"/>
                <a:ea typeface="Arial Unicode MS" pitchFamily="34" charset="-128"/>
                <a:cs typeface="Arial Unicode MS" pitchFamily="34" charset="-128"/>
              </a:rPr>
              <a:t>-secrets’</a:t>
            </a:r>
          </a:p>
        </p:txBody>
      </p:sp>
      <p:cxnSp>
        <p:nvCxnSpPr>
          <p:cNvPr id="90" name="Connector: Elbow 89">
            <a:extLst>
              <a:ext uri="{FF2B5EF4-FFF2-40B4-BE49-F238E27FC236}">
                <a16:creationId xmlns:a16="http://schemas.microsoft.com/office/drawing/2014/main" id="{D5A32DE2-144F-43E0-B4A4-22BD6739E469}"/>
              </a:ext>
            </a:extLst>
          </p:cNvPr>
          <p:cNvCxnSpPr/>
          <p:nvPr/>
        </p:nvCxnSpPr>
        <p:spPr>
          <a:xfrm>
            <a:off x="2029034" y="2338228"/>
            <a:ext cx="1484845" cy="438344"/>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BC0BAF6A-35BD-4A5C-93FE-1BA91BB8B0A3}"/>
              </a:ext>
            </a:extLst>
          </p:cNvPr>
          <p:cNvCxnSpPr>
            <a:cxnSpLocks/>
            <a:endCxn id="83" idx="1"/>
          </p:cNvCxnSpPr>
          <p:nvPr/>
        </p:nvCxnSpPr>
        <p:spPr>
          <a:xfrm>
            <a:off x="2029034" y="2777508"/>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Connector: Elbow 94">
            <a:extLst>
              <a:ext uri="{FF2B5EF4-FFF2-40B4-BE49-F238E27FC236}">
                <a16:creationId xmlns:a16="http://schemas.microsoft.com/office/drawing/2014/main" id="{4EB89574-0B7F-4F84-ACC7-90EF8A38F10A}"/>
              </a:ext>
            </a:extLst>
          </p:cNvPr>
          <p:cNvCxnSpPr>
            <a:cxnSpLocks/>
          </p:cNvCxnSpPr>
          <p:nvPr/>
        </p:nvCxnSpPr>
        <p:spPr>
          <a:xfrm>
            <a:off x="2029033" y="3717756"/>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1B969B34-42CC-4CC8-AD7B-B094FFAE9137}"/>
              </a:ext>
            </a:extLst>
          </p:cNvPr>
          <p:cNvCxnSpPr>
            <a:cxnSpLocks/>
          </p:cNvCxnSpPr>
          <p:nvPr/>
        </p:nvCxnSpPr>
        <p:spPr>
          <a:xfrm>
            <a:off x="2029033" y="4645833"/>
            <a:ext cx="1484845" cy="928283"/>
          </a:xfrm>
          <a:prstGeom prst="bentConnector3">
            <a:avLst>
              <a:gd name="adj1" fmla="val 555"/>
            </a:avLst>
          </a:prstGeom>
          <a:ln w="2222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02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37456" y="1347279"/>
            <a:ext cx="2245714" cy="4954286"/>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799061"/>
            <a:ext cx="3394286" cy="1525714"/>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598342"/>
            <a:ext cx="1440000" cy="861429"/>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726768"/>
            <a:ext cx="1710000" cy="925714"/>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1190256"/>
            <a:ext cx="1148571" cy="1354286"/>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a:cxnSpLocks/>
          </p:cNvCxnSpPr>
          <p:nvPr/>
        </p:nvCxnSpPr>
        <p:spPr>
          <a:xfrm flipV="1">
            <a:off x="1727947" y="1553135"/>
            <a:ext cx="4128247" cy="580036"/>
          </a:xfrm>
          <a:prstGeom prst="line">
            <a:avLst/>
          </a:prstGeom>
          <a:ln w="254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527494" y="3173506"/>
            <a:ext cx="4328700" cy="255497"/>
          </a:xfrm>
          <a:prstGeom prst="line">
            <a:avLst/>
          </a:prstGeom>
          <a:ln w="254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a:off x="1808629" y="4793879"/>
            <a:ext cx="4047565" cy="201703"/>
          </a:xfrm>
          <a:prstGeom prst="line">
            <a:avLst/>
          </a:prstGeom>
          <a:ln w="254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808629" y="5251076"/>
            <a:ext cx="4047565" cy="860612"/>
          </a:xfrm>
          <a:prstGeom prst="line">
            <a:avLst/>
          </a:prstGeom>
          <a:ln w="254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296307EB-07E7-43FE-ACE8-2B5F21B06A93}"/>
              </a:ext>
            </a:extLst>
          </p:cNvPr>
          <p:cNvSpPr txBox="1"/>
          <p:nvPr/>
        </p:nvSpPr>
        <p:spPr>
          <a:xfrm>
            <a:off x="437456" y="1176061"/>
            <a:ext cx="2245714"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ads-db.yaml</a:t>
            </a:r>
            <a:endParaRPr lang="de-DE" sz="1100" kern="0" dirty="0">
              <a:solidFill>
                <a:schemeClr val="bg1"/>
              </a:solidFill>
              <a:ea typeface="Arial Unicode MS" pitchFamily="34" charset="-128"/>
              <a:cs typeface="Arial Unicode MS" pitchFamily="34" charset="-128"/>
            </a:endParaRPr>
          </a:p>
        </p:txBody>
      </p:sp>
      <p:sp>
        <p:nvSpPr>
          <p:cNvPr id="13" name="TextBox 12">
            <a:extLst>
              <a:ext uri="{FF2B5EF4-FFF2-40B4-BE49-F238E27FC236}">
                <a16:creationId xmlns:a16="http://schemas.microsoft.com/office/drawing/2014/main" id="{1C3CB69F-46F9-4538-8723-0FA6B7692259}"/>
              </a:ext>
            </a:extLst>
          </p:cNvPr>
          <p:cNvSpPr txBox="1"/>
          <p:nvPr/>
        </p:nvSpPr>
        <p:spPr>
          <a:xfrm>
            <a:off x="5658008" y="834262"/>
            <a:ext cx="1148571" cy="353943"/>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ads-db-service</a:t>
            </a:r>
            <a:r>
              <a:rPr lang="de-DE" sz="1200" kern="0" dirty="0" err="1">
                <a:solidFill>
                  <a:schemeClr val="bg1"/>
                </a:solidFill>
                <a:ea typeface="Arial Unicode MS" pitchFamily="34" charset="-128"/>
                <a:cs typeface="Arial Unicode MS" pitchFamily="34" charset="-128"/>
              </a:rPr>
              <a:t>.yaml</a:t>
            </a:r>
            <a:endParaRPr lang="de-DE" sz="1200" kern="0" dirty="0">
              <a:solidFill>
                <a:schemeClr val="bg1"/>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E838FD71-AC4C-4771-880B-A4CAAD153099}"/>
              </a:ext>
            </a:extLst>
          </p:cNvPr>
          <p:cNvSpPr txBox="1"/>
          <p:nvPr/>
        </p:nvSpPr>
        <p:spPr>
          <a:xfrm>
            <a:off x="5658008" y="2640257"/>
            <a:ext cx="3394286" cy="169277"/>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ads-db-init.yaml</a:t>
            </a:r>
            <a:endParaRPr lang="de-DE" sz="1100" kern="0" dirty="0">
              <a:solidFill>
                <a:schemeClr val="bg1"/>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CF76EC56-D55F-4AE8-9106-A2B2BAEE3AA9}"/>
              </a:ext>
            </a:extLst>
          </p:cNvPr>
          <p:cNvSpPr txBox="1"/>
          <p:nvPr/>
        </p:nvSpPr>
        <p:spPr>
          <a:xfrm>
            <a:off x="5664141" y="4428971"/>
            <a:ext cx="143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
        <p:nvSpPr>
          <p:cNvPr id="18" name="TextBox 17">
            <a:extLst>
              <a:ext uri="{FF2B5EF4-FFF2-40B4-BE49-F238E27FC236}">
                <a16:creationId xmlns:a16="http://schemas.microsoft.com/office/drawing/2014/main" id="{8F4291AB-B194-428E-8DF4-FD9064D1632E}"/>
              </a:ext>
            </a:extLst>
          </p:cNvPr>
          <p:cNvSpPr txBox="1"/>
          <p:nvPr/>
        </p:nvSpPr>
        <p:spPr>
          <a:xfrm>
            <a:off x="5664141" y="5569198"/>
            <a:ext cx="1703867" cy="169371"/>
          </a:xfrm>
          <a:prstGeom prst="rect">
            <a:avLst/>
          </a:prstGeom>
          <a:solidFill>
            <a:schemeClr val="bg2">
              <a:lumMod val="90000"/>
            </a:schemeClr>
          </a:solidFill>
        </p:spPr>
        <p:txBody>
          <a:bodyPr wrap="square" lIns="0" tIns="0" rIns="0" bIns="0" rtlCol="0">
            <a:spAutoFit/>
          </a:bodyPr>
          <a:lstStyle/>
          <a:p>
            <a:pPr algn="ctr" fontAlgn="base">
              <a:spcBef>
                <a:spcPct val="50000"/>
              </a:spcBef>
              <a:spcAft>
                <a:spcPct val="0"/>
              </a:spcAft>
              <a:buClr>
                <a:srgbClr val="F0AB00"/>
              </a:buClr>
              <a:buSzPct val="80000"/>
            </a:pPr>
            <a:r>
              <a:rPr lang="de-DE" sz="1100" kern="0" dirty="0" err="1">
                <a:solidFill>
                  <a:schemeClr val="bg1"/>
                </a:solidFill>
                <a:ea typeface="Arial Unicode MS" pitchFamily="34" charset="-128"/>
                <a:cs typeface="Arial Unicode MS" pitchFamily="34" charset="-128"/>
              </a:rPr>
              <a:t>ads-db-config.yaml</a:t>
            </a:r>
            <a:endParaRPr lang="de-DE" sz="11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2885181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3545399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#0x</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nginx</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content</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config</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tls</a:t>
              </a:r>
              <a:r>
                <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rPr>
                <a:t> </a:t>
              </a:r>
              <a:r>
                <a:rPr kumimoji="0" lang="de-DE" sz="1800" b="0" i="0" u="none" strike="noStrike" kern="0" cap="none" spc="0" normalizeH="0" baseline="0" noProof="0" dirty="0" err="1">
                  <a:ln>
                    <a:noFill/>
                  </a:ln>
                  <a:solidFill>
                    <a:srgbClr val="000000"/>
                  </a:solidFill>
                  <a:effectLst/>
                  <a:uLnTx/>
                  <a:uFillTx/>
                  <a:latin typeface="Arial"/>
                  <a:ea typeface="Arial Unicode MS" pitchFamily="34" charset="-128"/>
                  <a:cs typeface="Arial Unicode MS" pitchFamily="34" charset="-128"/>
                </a:rPr>
                <a:t>certs</a:t>
              </a:r>
              <a:endParaRPr kumimoji="0" lang="de-DE" sz="1800" b="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endParaRPr kumimoji="0" lang="en-US" sz="1800" b="0" i="0" u="none" strike="noStrike" kern="0" cap="none" spc="0" normalizeH="0" baseline="0" noProof="0" dirty="0" err="1">
              <a:ln>
                <a:noFill/>
              </a:ln>
              <a:solidFill>
                <a:srgbClr val="FFFFFF"/>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11647033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Appendix</a:t>
            </a:r>
          </a:p>
        </p:txBody>
      </p:sp>
    </p:spTree>
    <p:extLst>
      <p:ext uri="{BB962C8B-B14F-4D97-AF65-F5344CB8AC3E}">
        <p14:creationId xmlns:p14="http://schemas.microsoft.com/office/powerpoint/2010/main" val="3997893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9055" y="132766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6" name="Rectangle 5">
            <a:extLst>
              <a:ext uri="{FF2B5EF4-FFF2-40B4-BE49-F238E27FC236}">
                <a16:creationId xmlns:a16="http://schemas.microsoft.com/office/drawing/2014/main" id="{A6F0C299-DFA8-489C-B5C2-351ADFEC886A}"/>
              </a:ext>
            </a:extLst>
          </p:cNvPr>
          <p:cNvSpPr/>
          <p:nvPr/>
        </p:nvSpPr>
        <p:spPr bwMode="gray">
          <a:xfrm>
            <a:off x="4436352" y="1557571"/>
            <a:ext cx="7113496" cy="2540131"/>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
        <p:nvSpPr>
          <p:cNvPr id="72" name="Rectangle 71">
            <a:extLst>
              <a:ext uri="{FF2B5EF4-FFF2-40B4-BE49-F238E27FC236}">
                <a16:creationId xmlns:a16="http://schemas.microsoft.com/office/drawing/2014/main" id="{9F50EF68-9F70-4E04-876A-6D4D6C96E2EF}"/>
              </a:ext>
            </a:extLst>
          </p:cNvPr>
          <p:cNvSpPr/>
          <p:nvPr/>
        </p:nvSpPr>
        <p:spPr bwMode="gray">
          <a:xfrm>
            <a:off x="8031873" y="3758722"/>
            <a:ext cx="3517666" cy="2556614"/>
          </a:xfrm>
          <a:prstGeom prst="rect">
            <a:avLst/>
          </a:prstGeom>
          <a:solidFill>
            <a:srgbClr val="94ABD8">
              <a:alpha val="93000"/>
            </a:srgbClr>
          </a:solidFill>
          <a:ln>
            <a:no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err="1">
              <a:solidFill>
                <a:srgbClr val="002060"/>
              </a:solidFill>
              <a:ea typeface="Arial Unicode MS" pitchFamily="34" charset="-128"/>
              <a:cs typeface="Arial Unicode MS" pitchFamily="34" charset="-128"/>
            </a:endParaRPr>
          </a:p>
        </p:txBody>
      </p:sp>
    </p:spTree>
    <p:extLst>
      <p:ext uri="{BB962C8B-B14F-4D97-AF65-F5344CB8AC3E}">
        <p14:creationId xmlns:p14="http://schemas.microsoft.com/office/powerpoint/2010/main" val="2120308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xxx</a:t>
            </a:r>
          </a:p>
        </p:txBody>
      </p:sp>
      <p:pic>
        <p:nvPicPr>
          <p:cNvPr id="3" name="Picture 2">
            <a:extLst>
              <a:ext uri="{FF2B5EF4-FFF2-40B4-BE49-F238E27FC236}">
                <a16:creationId xmlns:a16="http://schemas.microsoft.com/office/drawing/2014/main" id="{17B463EF-4A8C-4BE8-AA12-A0A85630CC96}"/>
              </a:ext>
            </a:extLst>
          </p:cNvPr>
          <p:cNvPicPr>
            <a:picLocks noChangeAspect="1"/>
          </p:cNvPicPr>
          <p:nvPr/>
        </p:nvPicPr>
        <p:blipFill>
          <a:blip r:embed="rId3"/>
          <a:stretch>
            <a:fillRect/>
          </a:stretch>
        </p:blipFill>
        <p:spPr>
          <a:xfrm>
            <a:off x="474403" y="914576"/>
            <a:ext cx="2495238" cy="5504762"/>
          </a:xfrm>
          <a:prstGeom prst="rect">
            <a:avLst/>
          </a:prstGeom>
        </p:spPr>
      </p:pic>
      <p:pic>
        <p:nvPicPr>
          <p:cNvPr id="6" name="Picture 5">
            <a:extLst>
              <a:ext uri="{FF2B5EF4-FFF2-40B4-BE49-F238E27FC236}">
                <a16:creationId xmlns:a16="http://schemas.microsoft.com/office/drawing/2014/main" id="{03014EB1-8A20-490C-9C00-11C47248BF2D}"/>
              </a:ext>
            </a:extLst>
          </p:cNvPr>
          <p:cNvPicPr>
            <a:picLocks noChangeAspect="1"/>
          </p:cNvPicPr>
          <p:nvPr/>
        </p:nvPicPr>
        <p:blipFill>
          <a:blip r:embed="rId4"/>
          <a:stretch>
            <a:fillRect/>
          </a:stretch>
        </p:blipFill>
        <p:spPr>
          <a:xfrm>
            <a:off x="5658008" y="2523381"/>
            <a:ext cx="3771429" cy="1695238"/>
          </a:xfrm>
          <a:prstGeom prst="rect">
            <a:avLst/>
          </a:prstGeom>
        </p:spPr>
      </p:pic>
      <p:pic>
        <p:nvPicPr>
          <p:cNvPr id="8" name="Picture 7">
            <a:extLst>
              <a:ext uri="{FF2B5EF4-FFF2-40B4-BE49-F238E27FC236}">
                <a16:creationId xmlns:a16="http://schemas.microsoft.com/office/drawing/2014/main" id="{24B0ADB7-B3A5-4AEF-9B66-D0DB990F0D8F}"/>
              </a:ext>
            </a:extLst>
          </p:cNvPr>
          <p:cNvPicPr>
            <a:picLocks noChangeAspect="1"/>
          </p:cNvPicPr>
          <p:nvPr/>
        </p:nvPicPr>
        <p:blipFill>
          <a:blip r:embed="rId5"/>
          <a:stretch>
            <a:fillRect/>
          </a:stretch>
        </p:blipFill>
        <p:spPr>
          <a:xfrm>
            <a:off x="5658008" y="4322662"/>
            <a:ext cx="1600000" cy="957143"/>
          </a:xfrm>
          <a:prstGeom prst="rect">
            <a:avLst/>
          </a:prstGeom>
        </p:spPr>
      </p:pic>
      <p:pic>
        <p:nvPicPr>
          <p:cNvPr id="22" name="Picture 21">
            <a:extLst>
              <a:ext uri="{FF2B5EF4-FFF2-40B4-BE49-F238E27FC236}">
                <a16:creationId xmlns:a16="http://schemas.microsoft.com/office/drawing/2014/main" id="{94F514B4-A1F3-4DD2-A65B-840976038852}"/>
              </a:ext>
            </a:extLst>
          </p:cNvPr>
          <p:cNvPicPr>
            <a:picLocks noChangeAspect="1"/>
          </p:cNvPicPr>
          <p:nvPr/>
        </p:nvPicPr>
        <p:blipFill>
          <a:blip r:embed="rId6"/>
          <a:stretch>
            <a:fillRect/>
          </a:stretch>
        </p:blipFill>
        <p:spPr>
          <a:xfrm>
            <a:off x="5658008" y="5383848"/>
            <a:ext cx="1900000" cy="1028572"/>
          </a:xfrm>
          <a:prstGeom prst="rect">
            <a:avLst/>
          </a:prstGeom>
        </p:spPr>
      </p:pic>
      <p:pic>
        <p:nvPicPr>
          <p:cNvPr id="39" name="Picture 38">
            <a:extLst>
              <a:ext uri="{FF2B5EF4-FFF2-40B4-BE49-F238E27FC236}">
                <a16:creationId xmlns:a16="http://schemas.microsoft.com/office/drawing/2014/main" id="{5F2D049E-9742-4D4C-8227-FC4B646EB912}"/>
              </a:ext>
            </a:extLst>
          </p:cNvPr>
          <p:cNvPicPr>
            <a:picLocks noChangeAspect="1"/>
          </p:cNvPicPr>
          <p:nvPr/>
        </p:nvPicPr>
        <p:blipFill>
          <a:blip r:embed="rId7"/>
          <a:stretch>
            <a:fillRect/>
          </a:stretch>
        </p:blipFill>
        <p:spPr>
          <a:xfrm>
            <a:off x="5658008" y="914576"/>
            <a:ext cx="1276191" cy="1504762"/>
          </a:xfrm>
          <a:prstGeom prst="rect">
            <a:avLst/>
          </a:prstGeom>
        </p:spPr>
      </p:pic>
      <p:cxnSp>
        <p:nvCxnSpPr>
          <p:cNvPr id="57" name="Straight Connector 56">
            <a:extLst>
              <a:ext uri="{FF2B5EF4-FFF2-40B4-BE49-F238E27FC236}">
                <a16:creationId xmlns:a16="http://schemas.microsoft.com/office/drawing/2014/main" id="{5DD4E050-3125-4D22-A30C-9C37EEEBF1BB}"/>
              </a:ext>
            </a:extLst>
          </p:cNvPr>
          <p:cNvCxnSpPr/>
          <p:nvPr/>
        </p:nvCxnSpPr>
        <p:spPr>
          <a:xfrm flipV="1">
            <a:off x="1942266" y="1067912"/>
            <a:ext cx="3804438" cy="727516"/>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9E4F5F7-6EC0-4874-BFF1-2826BBA2ED9B}"/>
              </a:ext>
            </a:extLst>
          </p:cNvPr>
          <p:cNvCxnSpPr>
            <a:cxnSpLocks/>
          </p:cNvCxnSpPr>
          <p:nvPr/>
        </p:nvCxnSpPr>
        <p:spPr>
          <a:xfrm flipV="1">
            <a:off x="1722022" y="2695287"/>
            <a:ext cx="4024682" cy="530750"/>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14B6A3B-2F94-4185-8374-B0030CE4A891}"/>
              </a:ext>
            </a:extLst>
          </p:cNvPr>
          <p:cNvCxnSpPr>
            <a:cxnSpLocks/>
          </p:cNvCxnSpPr>
          <p:nvPr/>
        </p:nvCxnSpPr>
        <p:spPr>
          <a:xfrm flipV="1">
            <a:off x="1942266" y="4449535"/>
            <a:ext cx="3804438" cy="310408"/>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7DF6D0-E4DB-446F-A6D0-4FA68E92D3CB}"/>
              </a:ext>
            </a:extLst>
          </p:cNvPr>
          <p:cNvCxnSpPr>
            <a:cxnSpLocks/>
          </p:cNvCxnSpPr>
          <p:nvPr/>
        </p:nvCxnSpPr>
        <p:spPr>
          <a:xfrm>
            <a:off x="1942266" y="5236029"/>
            <a:ext cx="3804438" cy="274692"/>
          </a:xfrm>
          <a:prstGeom prst="line">
            <a:avLst/>
          </a:prstGeom>
          <a:ln w="2540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7315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1308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68"/>
                                        </p:tgtEl>
                                        <p:attrNameLst>
                                          <p:attrName>style.visibility</p:attrName>
                                        </p:attrNameLst>
                                      </p:cBhvr>
                                      <p:to>
                                        <p:strVal val="visible"/>
                                      </p:to>
                                    </p:set>
                                    <p:anim calcmode="lin" valueType="num">
                                      <p:cBhvr additive="base">
                                        <p:cTn id="33" dur="500" fill="hold"/>
                                        <p:tgtEl>
                                          <p:spTgt spid="68"/>
                                        </p:tgtEl>
                                        <p:attrNameLst>
                                          <p:attrName>ppt_x</p:attrName>
                                        </p:attrNameLst>
                                      </p:cBhvr>
                                      <p:tavLst>
                                        <p:tav tm="0">
                                          <p:val>
                                            <p:strVal val="#ppt_x"/>
                                          </p:val>
                                        </p:tav>
                                        <p:tav tm="100000">
                                          <p:val>
                                            <p:strVal val="#ppt_x"/>
                                          </p:val>
                                        </p:tav>
                                      </p:tavLst>
                                    </p:anim>
                                    <p:anim calcmode="lin" valueType="num">
                                      <p:cBhvr additive="base">
                                        <p:cTn id="34" dur="500" fill="hold"/>
                                        <p:tgtEl>
                                          <p:spTgt spid="68"/>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0"/>
                                        </p:tgtEl>
                                        <p:attrNameLst>
                                          <p:attrName>style.visibility</p:attrName>
                                        </p:attrNameLst>
                                      </p:cBhvr>
                                      <p:to>
                                        <p:strVal val="visible"/>
                                      </p:to>
                                    </p:set>
                                    <p:anim calcmode="lin" valueType="num">
                                      <p:cBhvr additive="base">
                                        <p:cTn id="41" dur="500" fill="hold"/>
                                        <p:tgtEl>
                                          <p:spTgt spid="70"/>
                                        </p:tgtEl>
                                        <p:attrNameLst>
                                          <p:attrName>ppt_x</p:attrName>
                                        </p:attrNameLst>
                                      </p:cBhvr>
                                      <p:tavLst>
                                        <p:tav tm="0">
                                          <p:val>
                                            <p:strVal val="#ppt_x"/>
                                          </p:val>
                                        </p:tav>
                                        <p:tav tm="100000">
                                          <p:val>
                                            <p:strVal val="#ppt_x"/>
                                          </p:val>
                                        </p:tav>
                                      </p:tavLst>
                                    </p:anim>
                                    <p:anim calcmode="lin" valueType="num">
                                      <p:cBhvr additive="base">
                                        <p:cTn id="42" dur="500" fill="hold"/>
                                        <p:tgtEl>
                                          <p:spTgt spid="70"/>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anim calcmode="lin" valueType="num">
                                      <p:cBhvr additive="base">
                                        <p:cTn id="45" dur="500" fill="hold"/>
                                        <p:tgtEl>
                                          <p:spTgt spid="52"/>
                                        </p:tgtEl>
                                        <p:attrNameLst>
                                          <p:attrName>ppt_x</p:attrName>
                                        </p:attrNameLst>
                                      </p:cBhvr>
                                      <p:tavLst>
                                        <p:tav tm="0">
                                          <p:val>
                                            <p:strVal val="#ppt_x"/>
                                          </p:val>
                                        </p:tav>
                                        <p:tav tm="100000">
                                          <p:val>
                                            <p:strVal val="#ppt_x"/>
                                          </p:val>
                                        </p:tav>
                                      </p:tavLst>
                                    </p:anim>
                                    <p:anim calcmode="lin" valueType="num">
                                      <p:cBhvr additive="base">
                                        <p:cTn id="4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anim calcmode="lin" valueType="num">
                                      <p:cBhvr additive="base">
                                        <p:cTn id="51" dur="500" fill="hold"/>
                                        <p:tgtEl>
                                          <p:spTgt spid="42"/>
                                        </p:tgtEl>
                                        <p:attrNameLst>
                                          <p:attrName>ppt_x</p:attrName>
                                        </p:attrNameLst>
                                      </p:cBhvr>
                                      <p:tavLst>
                                        <p:tav tm="0">
                                          <p:val>
                                            <p:strVal val="#ppt_x"/>
                                          </p:val>
                                        </p:tav>
                                        <p:tav tm="100000">
                                          <p:val>
                                            <p:strVal val="#ppt_x"/>
                                          </p:val>
                                        </p:tav>
                                      </p:tavLst>
                                    </p:anim>
                                    <p:anim calcmode="lin" valueType="num">
                                      <p:cBhvr additive="base">
                                        <p:cTn id="52" dur="500" fill="hold"/>
                                        <p:tgtEl>
                                          <p:spTgt spid="42"/>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 calcmode="lin" valueType="num">
                                      <p:cBhvr additive="base">
                                        <p:cTn id="55" dur="500" fill="hold"/>
                                        <p:tgtEl>
                                          <p:spTgt spid="43"/>
                                        </p:tgtEl>
                                        <p:attrNameLst>
                                          <p:attrName>ppt_x</p:attrName>
                                        </p:attrNameLst>
                                      </p:cBhvr>
                                      <p:tavLst>
                                        <p:tav tm="0">
                                          <p:val>
                                            <p:strVal val="#ppt_x"/>
                                          </p:val>
                                        </p:tav>
                                        <p:tav tm="100000">
                                          <p:val>
                                            <p:strVal val="#ppt_x"/>
                                          </p:val>
                                        </p:tav>
                                      </p:tavLst>
                                    </p:anim>
                                    <p:anim calcmode="lin" valueType="num">
                                      <p:cBhvr additive="base">
                                        <p:cTn id="5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47"/>
                                        </p:tgtEl>
                                        <p:attrNameLst>
                                          <p:attrName>style.visibility</p:attrName>
                                        </p:attrNameLst>
                                      </p:cBhvr>
                                      <p:to>
                                        <p:strVal val="visible"/>
                                      </p:to>
                                    </p:set>
                                    <p:anim calcmode="lin" valueType="num">
                                      <p:cBhvr additive="base">
                                        <p:cTn id="65" dur="500" fill="hold"/>
                                        <p:tgtEl>
                                          <p:spTgt spid="47"/>
                                        </p:tgtEl>
                                        <p:attrNameLst>
                                          <p:attrName>ppt_x</p:attrName>
                                        </p:attrNameLst>
                                      </p:cBhvr>
                                      <p:tavLst>
                                        <p:tav tm="0">
                                          <p:val>
                                            <p:strVal val="#ppt_x"/>
                                          </p:val>
                                        </p:tav>
                                        <p:tav tm="100000">
                                          <p:val>
                                            <p:strVal val="#ppt_x"/>
                                          </p:val>
                                        </p:tav>
                                      </p:tavLst>
                                    </p:anim>
                                    <p:anim calcmode="lin" valueType="num">
                                      <p:cBhvr additive="base">
                                        <p:cTn id="66" dur="500" fill="hold"/>
                                        <p:tgtEl>
                                          <p:spTgt spid="4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0"/>
                                        </p:tgtEl>
                                        <p:attrNameLst>
                                          <p:attrName>style.visibility</p:attrName>
                                        </p:attrNameLst>
                                      </p:cBhvr>
                                      <p:to>
                                        <p:strVal val="visible"/>
                                      </p:to>
                                    </p:set>
                                    <p:anim calcmode="lin" valueType="num">
                                      <p:cBhvr additive="base">
                                        <p:cTn id="69" dur="500" fill="hold"/>
                                        <p:tgtEl>
                                          <p:spTgt spid="10"/>
                                        </p:tgtEl>
                                        <p:attrNameLst>
                                          <p:attrName>ppt_x</p:attrName>
                                        </p:attrNameLst>
                                      </p:cBhvr>
                                      <p:tavLst>
                                        <p:tav tm="0">
                                          <p:val>
                                            <p:strVal val="#ppt_x"/>
                                          </p:val>
                                        </p:tav>
                                        <p:tav tm="100000">
                                          <p:val>
                                            <p:strVal val="#ppt_x"/>
                                          </p:val>
                                        </p:tav>
                                      </p:tavLst>
                                    </p:anim>
                                    <p:anim calcmode="lin" valueType="num">
                                      <p:cBhvr additive="base">
                                        <p:cTn id="70" dur="500" fill="hold"/>
                                        <p:tgtEl>
                                          <p:spTgt spid="10"/>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 calcmode="lin" valueType="num">
                                      <p:cBhvr additive="base">
                                        <p:cTn id="73" dur="500" fill="hold"/>
                                        <p:tgtEl>
                                          <p:spTgt spid="49"/>
                                        </p:tgtEl>
                                        <p:attrNameLst>
                                          <p:attrName>ppt_x</p:attrName>
                                        </p:attrNameLst>
                                      </p:cBhvr>
                                      <p:tavLst>
                                        <p:tav tm="0">
                                          <p:val>
                                            <p:strVal val="#ppt_x"/>
                                          </p:val>
                                        </p:tav>
                                        <p:tav tm="100000">
                                          <p:val>
                                            <p:strVal val="#ppt_x"/>
                                          </p:val>
                                        </p:tav>
                                      </p:tavLst>
                                    </p:anim>
                                    <p:anim calcmode="lin" valueType="num">
                                      <p:cBhvr additive="base">
                                        <p:cTn id="74" dur="500" fill="hold"/>
                                        <p:tgtEl>
                                          <p:spTgt spid="4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0"/>
                                        </p:tgtEl>
                                        <p:attrNameLst>
                                          <p:attrName>style.visibility</p:attrName>
                                        </p:attrNameLst>
                                      </p:cBhvr>
                                      <p:to>
                                        <p:strVal val="visible"/>
                                      </p:to>
                                    </p:set>
                                    <p:anim calcmode="lin" valueType="num">
                                      <p:cBhvr additive="base">
                                        <p:cTn id="77" dur="500" fill="hold"/>
                                        <p:tgtEl>
                                          <p:spTgt spid="60"/>
                                        </p:tgtEl>
                                        <p:attrNameLst>
                                          <p:attrName>ppt_x</p:attrName>
                                        </p:attrNameLst>
                                      </p:cBhvr>
                                      <p:tavLst>
                                        <p:tav tm="0">
                                          <p:val>
                                            <p:strVal val="#ppt_x"/>
                                          </p:val>
                                        </p:tav>
                                        <p:tav tm="100000">
                                          <p:val>
                                            <p:strVal val="#ppt_x"/>
                                          </p:val>
                                        </p:tav>
                                      </p:tavLst>
                                    </p:anim>
                                    <p:anim calcmode="lin" valueType="num">
                                      <p:cBhvr additive="base">
                                        <p:cTn id="78" dur="500" fill="hold"/>
                                        <p:tgtEl>
                                          <p:spTgt spid="6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5"/>
                                        </p:tgtEl>
                                        <p:attrNameLst>
                                          <p:attrName>style.visibility</p:attrName>
                                        </p:attrNameLst>
                                      </p:cBhvr>
                                      <p:to>
                                        <p:strVal val="visible"/>
                                      </p:to>
                                    </p:set>
                                    <p:anim calcmode="lin" valueType="num">
                                      <p:cBhvr additive="base">
                                        <p:cTn id="81" dur="500" fill="hold"/>
                                        <p:tgtEl>
                                          <p:spTgt spid="65"/>
                                        </p:tgtEl>
                                        <p:attrNameLst>
                                          <p:attrName>ppt_x</p:attrName>
                                        </p:attrNameLst>
                                      </p:cBhvr>
                                      <p:tavLst>
                                        <p:tav tm="0">
                                          <p:val>
                                            <p:strVal val="#ppt_x"/>
                                          </p:val>
                                        </p:tav>
                                        <p:tav tm="100000">
                                          <p:val>
                                            <p:strVal val="#ppt_x"/>
                                          </p:val>
                                        </p:tav>
                                      </p:tavLst>
                                    </p:anim>
                                    <p:anim calcmode="lin" valueType="num">
                                      <p:cBhvr additive="base">
                                        <p:cTn id="82"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8"/>
                                        </p:tgtEl>
                                        <p:attrNameLst>
                                          <p:attrName>style.visibility</p:attrName>
                                        </p:attrNameLst>
                                      </p:cBhvr>
                                      <p:to>
                                        <p:strVal val="visible"/>
                                      </p:to>
                                    </p:set>
                                    <p:anim calcmode="lin" valueType="num">
                                      <p:cBhvr additive="base">
                                        <p:cTn id="87" dur="500" fill="hold"/>
                                        <p:tgtEl>
                                          <p:spTgt spid="48"/>
                                        </p:tgtEl>
                                        <p:attrNameLst>
                                          <p:attrName>ppt_x</p:attrName>
                                        </p:attrNameLst>
                                      </p:cBhvr>
                                      <p:tavLst>
                                        <p:tav tm="0">
                                          <p:val>
                                            <p:strVal val="#ppt_x"/>
                                          </p:val>
                                        </p:tav>
                                        <p:tav tm="100000">
                                          <p:val>
                                            <p:strVal val="#ppt_x"/>
                                          </p:val>
                                        </p:tav>
                                      </p:tavLst>
                                    </p:anim>
                                    <p:anim calcmode="lin" valueType="num">
                                      <p:cBhvr additive="base">
                                        <p:cTn id="88" dur="500" fill="hold"/>
                                        <p:tgtEl>
                                          <p:spTgt spid="48"/>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0"/>
                                        </p:tgtEl>
                                        <p:attrNameLst>
                                          <p:attrName>style.visibility</p:attrName>
                                        </p:attrNameLst>
                                      </p:cBhvr>
                                      <p:to>
                                        <p:strVal val="visible"/>
                                      </p:to>
                                    </p:set>
                                    <p:anim calcmode="lin" valueType="num">
                                      <p:cBhvr additive="base">
                                        <p:cTn id="91" dur="500" fill="hold"/>
                                        <p:tgtEl>
                                          <p:spTgt spid="50"/>
                                        </p:tgtEl>
                                        <p:attrNameLst>
                                          <p:attrName>ppt_x</p:attrName>
                                        </p:attrNameLst>
                                      </p:cBhvr>
                                      <p:tavLst>
                                        <p:tav tm="0">
                                          <p:val>
                                            <p:strVal val="#ppt_x"/>
                                          </p:val>
                                        </p:tav>
                                        <p:tav tm="100000">
                                          <p:val>
                                            <p:strVal val="#ppt_x"/>
                                          </p:val>
                                        </p:tav>
                                      </p:tavLst>
                                    </p:anim>
                                    <p:anim calcmode="lin" valueType="num">
                                      <p:cBhvr additive="base">
                                        <p:cTn id="92" dur="500" fill="hold"/>
                                        <p:tgtEl>
                                          <p:spTgt spid="5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anim calcmode="lin" valueType="num">
                                      <p:cBhvr additive="base">
                                        <p:cTn id="99" dur="500" fill="hold"/>
                                        <p:tgtEl>
                                          <p:spTgt spid="41"/>
                                        </p:tgtEl>
                                        <p:attrNameLst>
                                          <p:attrName>ppt_x</p:attrName>
                                        </p:attrNameLst>
                                      </p:cBhvr>
                                      <p:tavLst>
                                        <p:tav tm="0">
                                          <p:val>
                                            <p:strVal val="#ppt_x"/>
                                          </p:val>
                                        </p:tav>
                                        <p:tav tm="100000">
                                          <p:val>
                                            <p:strVal val="#ppt_x"/>
                                          </p:val>
                                        </p:tav>
                                      </p:tavLst>
                                    </p:anim>
                                    <p:anim calcmode="lin" valueType="num">
                                      <p:cBhvr additive="base">
                                        <p:cTn id="10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28"/>
                                        </p:tgtEl>
                                        <p:attrNameLst>
                                          <p:attrName>style.visibility</p:attrName>
                                        </p:attrNameLst>
                                      </p:cBhvr>
                                      <p:to>
                                        <p:strVal val="visible"/>
                                      </p:to>
                                    </p:set>
                                    <p:anim calcmode="lin" valueType="num">
                                      <p:cBhvr additive="base">
                                        <p:cTn id="105" dur="500" fill="hold"/>
                                        <p:tgtEl>
                                          <p:spTgt spid="28"/>
                                        </p:tgtEl>
                                        <p:attrNameLst>
                                          <p:attrName>ppt_x</p:attrName>
                                        </p:attrNameLst>
                                      </p:cBhvr>
                                      <p:tavLst>
                                        <p:tav tm="0">
                                          <p:val>
                                            <p:strVal val="#ppt_x"/>
                                          </p:val>
                                        </p:tav>
                                        <p:tav tm="100000">
                                          <p:val>
                                            <p:strVal val="#ppt_x"/>
                                          </p:val>
                                        </p:tav>
                                      </p:tavLst>
                                    </p:anim>
                                    <p:anim calcmode="lin" valueType="num">
                                      <p:cBhvr additive="base">
                                        <p:cTn id="106" dur="500" fill="hold"/>
                                        <p:tgtEl>
                                          <p:spTgt spid="28"/>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13"/>
                                        </p:tgtEl>
                                        <p:attrNameLst>
                                          <p:attrName>style.visibility</p:attrName>
                                        </p:attrNameLst>
                                      </p:cBhvr>
                                      <p:to>
                                        <p:strVal val="visible"/>
                                      </p:to>
                                    </p:set>
                                    <p:anim calcmode="lin" valueType="num">
                                      <p:cBhvr additive="base">
                                        <p:cTn id="109" dur="500" fill="hold"/>
                                        <p:tgtEl>
                                          <p:spTgt spid="13"/>
                                        </p:tgtEl>
                                        <p:attrNameLst>
                                          <p:attrName>ppt_x</p:attrName>
                                        </p:attrNameLst>
                                      </p:cBhvr>
                                      <p:tavLst>
                                        <p:tav tm="0">
                                          <p:val>
                                            <p:strVal val="#ppt_x"/>
                                          </p:val>
                                        </p:tav>
                                        <p:tav tm="100000">
                                          <p:val>
                                            <p:strVal val="#ppt_x"/>
                                          </p:val>
                                        </p:tav>
                                      </p:tavLst>
                                    </p:anim>
                                    <p:anim calcmode="lin" valueType="num">
                                      <p:cBhvr additive="base">
                                        <p:cTn id="110" dur="500" fill="hold"/>
                                        <p:tgtEl>
                                          <p:spTgt spid="13"/>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31"/>
                                        </p:tgtEl>
                                        <p:attrNameLst>
                                          <p:attrName>style.visibility</p:attrName>
                                        </p:attrNameLst>
                                      </p:cBhvr>
                                      <p:to>
                                        <p:strVal val="visible"/>
                                      </p:to>
                                    </p:set>
                                    <p:anim calcmode="lin" valueType="num">
                                      <p:cBhvr additive="base">
                                        <p:cTn id="113" dur="500" fill="hold"/>
                                        <p:tgtEl>
                                          <p:spTgt spid="31"/>
                                        </p:tgtEl>
                                        <p:attrNameLst>
                                          <p:attrName>ppt_x</p:attrName>
                                        </p:attrNameLst>
                                      </p:cBhvr>
                                      <p:tavLst>
                                        <p:tav tm="0">
                                          <p:val>
                                            <p:strVal val="#ppt_x"/>
                                          </p:val>
                                        </p:tav>
                                        <p:tav tm="100000">
                                          <p:val>
                                            <p:strVal val="#ppt_x"/>
                                          </p:val>
                                        </p:tav>
                                      </p:tavLst>
                                    </p:anim>
                                    <p:anim calcmode="lin" valueType="num">
                                      <p:cBhvr additive="base">
                                        <p:cTn id="114" dur="500" fill="hold"/>
                                        <p:tgtEl>
                                          <p:spTgt spid="31"/>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29"/>
                                        </p:tgtEl>
                                        <p:attrNameLst>
                                          <p:attrName>style.visibility</p:attrName>
                                        </p:attrNameLst>
                                      </p:cBhvr>
                                      <p:to>
                                        <p:strVal val="visible"/>
                                      </p:to>
                                    </p:set>
                                    <p:anim calcmode="lin" valueType="num">
                                      <p:cBhvr additive="base">
                                        <p:cTn id="117" dur="500" fill="hold"/>
                                        <p:tgtEl>
                                          <p:spTgt spid="29"/>
                                        </p:tgtEl>
                                        <p:attrNameLst>
                                          <p:attrName>ppt_x</p:attrName>
                                        </p:attrNameLst>
                                      </p:cBhvr>
                                      <p:tavLst>
                                        <p:tav tm="0">
                                          <p:val>
                                            <p:strVal val="#ppt_x"/>
                                          </p:val>
                                        </p:tav>
                                        <p:tav tm="100000">
                                          <p:val>
                                            <p:strVal val="#ppt_x"/>
                                          </p:val>
                                        </p:tav>
                                      </p:tavLst>
                                    </p:anim>
                                    <p:anim calcmode="lin" valueType="num">
                                      <p:cBhvr additive="base">
                                        <p:cTn id="11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4" fill="hold" nodeType="clickEffect">
                                  <p:stCondLst>
                                    <p:cond delay="0"/>
                                  </p:stCondLst>
                                  <p:childTnLst>
                                    <p:set>
                                      <p:cBhvr>
                                        <p:cTn id="122" dur="1" fill="hold">
                                          <p:stCondLst>
                                            <p:cond delay="0"/>
                                          </p:stCondLst>
                                        </p:cTn>
                                        <p:tgtEl>
                                          <p:spTgt spid="27"/>
                                        </p:tgtEl>
                                        <p:attrNameLst>
                                          <p:attrName>style.visibility</p:attrName>
                                        </p:attrNameLst>
                                      </p:cBhvr>
                                      <p:to>
                                        <p:strVal val="visible"/>
                                      </p:to>
                                    </p:set>
                                    <p:anim calcmode="lin" valueType="num">
                                      <p:cBhvr additive="base">
                                        <p:cTn id="123" dur="500" fill="hold"/>
                                        <p:tgtEl>
                                          <p:spTgt spid="27"/>
                                        </p:tgtEl>
                                        <p:attrNameLst>
                                          <p:attrName>ppt_x</p:attrName>
                                        </p:attrNameLst>
                                      </p:cBhvr>
                                      <p:tavLst>
                                        <p:tav tm="0">
                                          <p:val>
                                            <p:strVal val="#ppt_x"/>
                                          </p:val>
                                        </p:tav>
                                        <p:tav tm="100000">
                                          <p:val>
                                            <p:strVal val="#ppt_x"/>
                                          </p:val>
                                        </p:tav>
                                      </p:tavLst>
                                    </p:anim>
                                    <p:anim calcmode="lin" valueType="num">
                                      <p:cBhvr additive="base">
                                        <p:cTn id="12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19" grpId="0" animBg="1"/>
      <p:bldP spid="17" grpId="0" animBg="1"/>
      <p:bldP spid="15" grpId="0" animBg="1"/>
      <p:bldP spid="21" grpId="0" animBg="1"/>
      <p:bldP spid="42" grpId="0" animBg="1"/>
      <p:bldP spid="4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9037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cxnSpLocks/>
          </p:cNvCxnSpPr>
          <p:nvPr/>
        </p:nvCxnSpPr>
        <p:spPr>
          <a:xfrm>
            <a:off x="6832776" y="1816583"/>
            <a:ext cx="3010839" cy="0"/>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4531911" y="1799764"/>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945660" y="1554973"/>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57" name="Connector: Elbow 56">
            <a:extLst>
              <a:ext uri="{FF2B5EF4-FFF2-40B4-BE49-F238E27FC236}">
                <a16:creationId xmlns:a16="http://schemas.microsoft.com/office/drawing/2014/main" id="{32B59199-B92D-4587-9382-1AB623F888BA}"/>
              </a:ext>
            </a:extLst>
          </p:cNvPr>
          <p:cNvCxnSpPr>
            <a:stCxn id="2" idx="3"/>
          </p:cNvCxnSpPr>
          <p:nvPr/>
        </p:nvCxnSpPr>
        <p:spPr>
          <a:xfrm flipV="1">
            <a:off x="2939177" y="1799764"/>
            <a:ext cx="1592734" cy="795375"/>
          </a:xfrm>
          <a:prstGeom prst="bentConnector3">
            <a:avLst>
              <a:gd name="adj1" fmla="val 99987"/>
            </a:avLst>
          </a:prstGeom>
          <a:ln w="4445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665BE06-EC68-4A21-8500-7D887C7B0278}"/>
              </a:ext>
            </a:extLst>
          </p:cNvPr>
          <p:cNvCxnSpPr>
            <a:cxnSpLocks/>
            <a:endCxn id="16" idx="0"/>
          </p:cNvCxnSpPr>
          <p:nvPr/>
        </p:nvCxnSpPr>
        <p:spPr>
          <a:xfrm flipH="1">
            <a:off x="6498123" y="2066818"/>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flipH="1">
            <a:off x="10161694" y="2052445"/>
            <a:ext cx="3794" cy="78796"/>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28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Xxx</a:t>
            </a:r>
          </a:p>
          <a:p>
            <a:pPr lvl="1"/>
            <a:r>
              <a:rPr lang="en-US" dirty="0" err="1"/>
              <a:t>yyy</a:t>
            </a:r>
            <a:endParaRPr lang="en-US" dirty="0"/>
          </a:p>
          <a:p>
            <a:pPr lvl="2"/>
            <a:r>
              <a:rPr lang="en-US" dirty="0"/>
              <a:t>ccc</a:t>
            </a:r>
          </a:p>
          <a:p>
            <a:pPr lvl="2"/>
            <a:r>
              <a:rPr lang="en-US" dirty="0" err="1"/>
              <a:t>bbb</a:t>
            </a:r>
            <a:endParaRPr lang="en-US" dirty="0"/>
          </a:p>
          <a:p>
            <a:pPr lvl="1"/>
            <a:endParaRPr lang="en-US" dirty="0"/>
          </a:p>
        </p:txBody>
      </p:sp>
      <p:sp>
        <p:nvSpPr>
          <p:cNvPr id="2" name="Title 1"/>
          <p:cNvSpPr>
            <a:spLocks noGrp="1"/>
          </p:cNvSpPr>
          <p:nvPr>
            <p:ph type="title"/>
          </p:nvPr>
        </p:nvSpPr>
        <p:spPr/>
        <p:txBody>
          <a:bodyPr/>
          <a:lstStyle/>
          <a:p>
            <a:r>
              <a:rPr lang="en-US" dirty="0"/>
              <a:t>xxx</a:t>
            </a:r>
          </a:p>
        </p:txBody>
      </p:sp>
    </p:spTree>
    <p:extLst>
      <p:ext uri="{BB962C8B-B14F-4D97-AF65-F5344CB8AC3E}">
        <p14:creationId xmlns:p14="http://schemas.microsoft.com/office/powerpoint/2010/main" val="339406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316766"/>
            <a:ext cx="7768091" cy="5162861"/>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K8s</a:t>
            </a: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1853701"/>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181437"/>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-users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1849694"/>
            <a:ext cx="2306840" cy="197732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17743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b="1" kern="0" dirty="0" err="1">
                <a:solidFill>
                  <a:srgbClr val="000000"/>
                </a:solidFill>
                <a:latin typeface="Arial"/>
                <a:ea typeface="Arial Unicode MS" pitchFamily="34" charset="-128"/>
                <a:cs typeface="Arial Unicode MS" pitchFamily="34" charset="-128"/>
              </a:rPr>
              <a:t>bulletinboard</a:t>
            </a:r>
            <a:r>
              <a:rPr lang="de-DE" sz="1400" b="1" kern="0" dirty="0">
                <a:solidFill>
                  <a:srgbClr val="000000"/>
                </a:solidFill>
                <a:latin typeface="Arial"/>
                <a:ea typeface="Arial Unicode MS" pitchFamily="34" charset="-128"/>
                <a:cs typeface="Arial Unicode MS" pitchFamily="34" charset="-128"/>
              </a:rPr>
              <a:t>-</a:t>
            </a:r>
            <a:br>
              <a:rPr lang="de-DE" sz="1400" b="1" kern="0" dirty="0">
                <a:solidFill>
                  <a:srgbClr val="000000"/>
                </a:solidFill>
                <a:latin typeface="Arial"/>
                <a:ea typeface="Arial Unicode MS" pitchFamily="34" charset="-128"/>
                <a:cs typeface="Arial Unicode MS" pitchFamily="34" charset="-128"/>
              </a:rPr>
            </a:br>
            <a:r>
              <a:rPr lang="de-DE" sz="1400" b="1" kern="0" dirty="0" err="1">
                <a:solidFill>
                  <a:srgbClr val="000000"/>
                </a:solidFill>
                <a:latin typeface="Arial"/>
                <a:ea typeface="Arial Unicode MS" pitchFamily="34" charset="-128"/>
                <a:cs typeface="Arial Unicode MS" pitchFamily="34" charset="-128"/>
              </a:rPr>
              <a:t>ads</a:t>
            </a:r>
            <a:endParaRPr kumimoji="0" lang="de-DE" sz="1400" b="1"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173457"/>
            <a:ext cx="1" cy="169577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B7733F7-0A0F-4B09-BE1B-34C9D32EA70E}"/>
              </a:ext>
            </a:extLst>
          </p:cNvPr>
          <p:cNvCxnSpPr>
            <a:stCxn id="17" idx="3"/>
            <a:endCxn id="15" idx="1"/>
          </p:cNvCxnSpPr>
          <p:nvPr/>
        </p:nvCxnSpPr>
        <p:spPr>
          <a:xfrm>
            <a:off x="7312088" y="2675444"/>
            <a:ext cx="2011265" cy="4007"/>
          </a:xfrm>
          <a:prstGeom prst="straightConnector1">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177464"/>
            <a:ext cx="0" cy="1691765"/>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cxnSp>
        <p:nvCxnSpPr>
          <p:cNvPr id="22" name="Straight Arrow Connector 21">
            <a:extLst>
              <a:ext uri="{FF2B5EF4-FFF2-40B4-BE49-F238E27FC236}">
                <a16:creationId xmlns:a16="http://schemas.microsoft.com/office/drawing/2014/main" id="{039277ED-CDC6-48F8-BFE1-2B2798D4D8E1}"/>
              </a:ext>
            </a:extLst>
          </p:cNvPr>
          <p:cNvCxnSpPr>
            <a:cxnSpLocks/>
            <a:endCxn id="47" idx="1"/>
          </p:cNvCxnSpPr>
          <p:nvPr/>
        </p:nvCxnSpPr>
        <p:spPr>
          <a:xfrm>
            <a:off x="2979683" y="2595139"/>
            <a:ext cx="1697182" cy="16819"/>
          </a:xfrm>
          <a:prstGeom prst="straightConnector1">
            <a:avLst/>
          </a:prstGeom>
          <a:ln w="444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552E3C7A-5847-44FC-A4E7-2E0CB4CF377E}"/>
              </a:ext>
            </a:extLst>
          </p:cNvPr>
          <p:cNvSpPr txBox="1"/>
          <p:nvPr/>
        </p:nvSpPr>
        <p:spPr>
          <a:xfrm>
            <a:off x="7623649" y="2420307"/>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sp>
        <p:nvSpPr>
          <p:cNvPr id="47" name="Rounded Rectangle 14">
            <a:extLst>
              <a:ext uri="{FF2B5EF4-FFF2-40B4-BE49-F238E27FC236}">
                <a16:creationId xmlns:a16="http://schemas.microsoft.com/office/drawing/2014/main" id="{B3F96DAE-4527-4EE1-886F-DF12E516D013}"/>
              </a:ext>
            </a:extLst>
          </p:cNvPr>
          <p:cNvSpPr/>
          <p:nvPr/>
        </p:nvSpPr>
        <p:spPr bwMode="gray">
          <a:xfrm>
            <a:off x="4676865" y="2379676"/>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8314520" y="2430449"/>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424757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kern="0" dirty="0">
                <a:solidFill>
                  <a:srgbClr val="002060"/>
                </a:solidFill>
                <a:ea typeface="Arial Unicode MS" pitchFamily="34" charset="-128"/>
                <a:cs typeface="Arial Unicode MS" pitchFamily="34" charset="-128"/>
              </a:rPr>
              <a:t>Cloud </a:t>
            </a:r>
            <a:r>
              <a:rPr kern="0" dirty="0" err="1">
                <a:solidFill>
                  <a:srgbClr val="002060"/>
                </a:solidFill>
                <a:ea typeface="Arial Unicode MS" pitchFamily="34" charset="-128"/>
                <a:cs typeface="Arial Unicode MS" pitchFamily="34" charset="-128"/>
              </a:rPr>
              <a:t>Foundry</a:t>
            </a:r>
            <a:endParaRPr kern="0" dirty="0">
              <a:solidFill>
                <a:srgbClr val="002060"/>
              </a:solidFil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fontAlgn="base">
              <a:spcBef>
                <a:spcPct val="50000"/>
              </a:spcBef>
              <a:spcAft>
                <a:spcPct val="0"/>
              </a:spcAft>
              <a:buClr>
                <a:srgbClr val="F0AB00"/>
              </a:buClr>
              <a:buSzPct val="80000"/>
            </a:pPr>
            <a:r>
              <a:rPr sz="1600" kern="0" dirty="0" err="1">
                <a:solidFill>
                  <a:srgbClr val="000000"/>
                </a:solidFill>
                <a:ea typeface="Arial Unicode MS" pitchFamily="34" charset="-128"/>
                <a:cs typeface="Arial Unicode MS" pitchFamily="34" charset="-128"/>
              </a:rPr>
              <a:t>PostgreSQL</a:t>
            </a:r>
            <a:endParaRPr sz="1600" kern="0" dirty="0">
              <a:solidFill>
                <a:srgbClr val="000000"/>
              </a:solidFil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sz="1600" kern="0" dirty="0">
              <a:solidFill>
                <a:srgbClr val="000000">
                  <a:lumMod val="75000"/>
                  <a:lumOff val="25000"/>
                </a:srgbClr>
              </a:solidFil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a:solidFill>
                  <a:srgbClr val="000000">
                    <a:lumMod val="75000"/>
                    <a:lumOff val="25000"/>
                  </a:srgbClr>
                </a:solidFil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fontAlgn="base">
              <a:spcBef>
                <a:spcPct val="50000"/>
              </a:spcBef>
              <a:spcAft>
                <a:spcPct val="0"/>
              </a:spcAft>
              <a:buClr>
                <a:srgbClr val="F0AB00"/>
              </a:buClr>
              <a:buSzPct val="80000"/>
            </a:pPr>
            <a:r>
              <a:rPr sz="1600" kern="0" dirty="0" err="1">
                <a:solidFill>
                  <a:srgbClr val="000000">
                    <a:lumMod val="75000"/>
                    <a:lumOff val="25000"/>
                  </a:srgbClr>
                </a:solidFill>
                <a:ea typeface="Arial Unicode MS" pitchFamily="34" charset="-128"/>
                <a:cs typeface="Arial Unicode MS" pitchFamily="34" charset="-128"/>
              </a:rPr>
              <a:t>Statistics</a:t>
            </a:r>
            <a:endParaRPr sz="1600" kern="0" dirty="0">
              <a:solidFill>
                <a:srgbClr val="000000">
                  <a:lumMod val="75000"/>
                  <a:lumOff val="25000"/>
                </a:srgbClr>
              </a:solidFil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HTTPS / REST</a:t>
            </a:r>
            <a:endParaRPr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fontAlgn="base">
              <a:spcBef>
                <a:spcPct val="50000"/>
              </a:spcBef>
              <a:spcAft>
                <a:spcPct val="0"/>
              </a:spcAft>
              <a:buClr>
                <a:srgbClr val="F0AB00"/>
              </a:buClr>
              <a:buSzPct val="80000"/>
            </a:pPr>
            <a:r>
              <a:rPr sz="1400" kern="0" dirty="0">
                <a:solidFill>
                  <a:srgbClr val="000000"/>
                </a:solidFill>
                <a:ea typeface="Arial Unicode MS" pitchFamily="34" charset="-128"/>
                <a:cs typeface="Arial Unicode MS" pitchFamily="34" charset="-128"/>
              </a:rPr>
              <a:t>(</a:t>
            </a:r>
            <a:r>
              <a:rPr sz="1400" kern="0" dirty="0" err="1">
                <a:solidFill>
                  <a:srgbClr val="000000"/>
                </a:solidFill>
                <a:ea typeface="Arial Unicode MS" pitchFamily="34" charset="-128"/>
                <a:cs typeface="Arial Unicode MS" pitchFamily="34" charset="-128"/>
              </a:rPr>
              <a:t>backing</a:t>
            </a:r>
            <a:r>
              <a:rPr sz="1400" kern="0" dirty="0">
                <a:solidFill>
                  <a:srgbClr val="000000"/>
                </a:solidFill>
                <a:ea typeface="Arial Unicode MS" pitchFamily="34" charset="-128"/>
                <a:cs typeface="Arial Unicode MS" pitchFamily="34" charset="-128"/>
              </a:rPr>
              <a:t>) </a:t>
            </a:r>
            <a:r>
              <a:rPr sz="1400" kern="0" dirty="0" err="1">
                <a:solidFill>
                  <a:srgbClr val="000000"/>
                </a:solidFill>
                <a:ea typeface="Arial Unicode MS" pitchFamily="34" charset="-128"/>
                <a:cs typeface="Arial Unicode MS" pitchFamily="34" charset="-128"/>
              </a:rPr>
              <a:t>services</a:t>
            </a:r>
            <a:endParaRPr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fontAlgn="base">
              <a:spcBef>
                <a:spcPct val="50000"/>
              </a:spcBef>
              <a:spcAft>
                <a:spcPct val="0"/>
              </a:spcAft>
              <a:buClr>
                <a:srgbClr val="F0AB00"/>
              </a:buClr>
              <a:buSzPct val="80000"/>
            </a:pPr>
            <a:r>
              <a:rPr sz="1600" kern="0" dirty="0">
                <a:solidFill>
                  <a:srgbClr val="000000"/>
                </a:solidFil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
        <p:nvSpPr>
          <p:cNvPr id="3" name="Rectangle 2"/>
          <p:cNvSpPr/>
          <p:nvPr/>
        </p:nvSpPr>
        <p:spPr>
          <a:xfrm>
            <a:off x="247316" y="4080034"/>
            <a:ext cx="2434418" cy="646181"/>
          </a:xfrm>
          <a:prstGeom prst="rect">
            <a:avLst/>
          </a:prstGeom>
        </p:spPr>
        <p:txBody>
          <a:bodyPr wrap="square">
            <a:spAutoFit/>
          </a:bodyPr>
          <a:lstStyle/>
          <a:p>
            <a:r>
              <a:rPr lang="de-DE" sz="1200" dirty="0">
                <a:hlinkClick r:id="rId3"/>
              </a:rPr>
              <a:t>https://bulletinboard-ads-production.cfapps.sap.hana.ondemand.com/static/index.html</a:t>
            </a:r>
            <a:endParaRPr lang="de-DE" sz="1200" dirty="0"/>
          </a:p>
        </p:txBody>
      </p:sp>
    </p:spTree>
    <p:extLst>
      <p:ext uri="{BB962C8B-B14F-4D97-AF65-F5344CB8AC3E}">
        <p14:creationId xmlns:p14="http://schemas.microsoft.com/office/powerpoint/2010/main" val="3139714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fontAlgn="base">
              <a:spcBef>
                <a:spcPct val="50000"/>
              </a:spcBef>
              <a:spcAft>
                <a:spcPct val="0"/>
              </a:spcAft>
              <a:buClr>
                <a:srgbClr val="F0AB00"/>
              </a:buClr>
              <a:buSzPct val="80000"/>
            </a:pPr>
            <a:r>
              <a:rPr lang="en-US" sz="2000" kern="0" dirty="0">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Deploy</a:t>
            </a:r>
            <a:endParaRPr lang="en-US" sz="1600" kern="0" dirty="0" err="1">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fontAlgn="base">
              <a:spcBef>
                <a:spcPct val="50000"/>
              </a:spcBef>
              <a:spcAft>
                <a:spcPct val="0"/>
              </a:spcAft>
              <a:buClr>
                <a:srgbClr val="F0AB00"/>
              </a:buClr>
              <a:buSzPct val="80000"/>
            </a:pPr>
            <a:r>
              <a:rPr lang="en-US" sz="1800" kern="0" dirty="0">
                <a:solidFill>
                  <a:schemeClr val="tx1"/>
                </a:solidFil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ea typeface="Arial Unicode MS" pitchFamily="34" charset="-128"/>
                <a:cs typeface="Arial Unicode MS" pitchFamily="34" charset="-128"/>
              </a:rPr>
              <a:t>App</a:t>
            </a:r>
            <a:endParaRPr lang="en-US" sz="16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73805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Cloud 30"/>
          <p:cNvSpPr/>
          <p:nvPr/>
        </p:nvSpPr>
        <p:spPr bwMode="gray">
          <a:xfrm>
            <a:off x="4588392" y="3768241"/>
            <a:ext cx="4286023" cy="1486364"/>
          </a:xfrm>
          <a:prstGeom prst="cloud">
            <a:avLst/>
          </a:prstGeom>
          <a:solidFill>
            <a:srgbClr val="E1E5FF"/>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endParaRPr lang="de-DE" sz="1800" kern="0" dirty="0">
              <a:solidFill>
                <a:srgbClr val="000000"/>
              </a:solidFill>
              <a:ea typeface="Arial Unicode MS" pitchFamily="34" charset="-128"/>
              <a:cs typeface="Arial Unicode MS" pitchFamily="34" charset="-128"/>
            </a:endParaRPr>
          </a:p>
          <a:p>
            <a:pPr algn="ctr" defTabSz="914217" fontAlgn="base">
              <a:spcBef>
                <a:spcPct val="50000"/>
              </a:spcBef>
              <a:spcAft>
                <a:spcPct val="0"/>
              </a:spcAft>
              <a:buClr>
                <a:srgbClr val="F0AB00"/>
              </a:buClr>
              <a:buSzPct val="80000"/>
            </a:pPr>
            <a:r>
              <a:rPr lang="de-DE" sz="1800" kern="0" dirty="0">
                <a:solidFill>
                  <a:srgbClr val="000000"/>
                </a:solidFill>
                <a:ea typeface="Arial Unicode MS" pitchFamily="34" charset="-128"/>
                <a:cs typeface="Arial Unicode MS" pitchFamily="34" charset="-128"/>
              </a:rPr>
              <a:t>Integration Space</a:t>
            </a:r>
          </a:p>
        </p:txBody>
      </p:sp>
      <p:sp>
        <p:nvSpPr>
          <p:cNvPr id="3" name="Rounded Rectangle 2"/>
          <p:cNvSpPr/>
          <p:nvPr/>
        </p:nvSpPr>
        <p:spPr bwMode="gray">
          <a:xfrm>
            <a:off x="238242" y="501424"/>
            <a:ext cx="9330071" cy="733246"/>
          </a:xfrm>
          <a:prstGeom prst="roundRect">
            <a:avLst/>
          </a:prstGeom>
          <a:no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err="1">
                <a:solidFill>
                  <a:srgbClr val="000000"/>
                </a:solidFill>
                <a:ea typeface="Arial Unicode MS" pitchFamily="34" charset="-128"/>
                <a:cs typeface="Arial Unicode MS" pitchFamily="34" charset="-128"/>
              </a:rPr>
              <a:t>Github</a:t>
            </a:r>
            <a:endParaRPr lang="en-US" sz="2000" kern="0" dirty="0">
              <a:solidFill>
                <a:srgbClr val="000000"/>
              </a:solidFill>
              <a:ea typeface="Arial Unicode MS" pitchFamily="34" charset="-128"/>
              <a:cs typeface="Arial Unicode MS" pitchFamily="34" charset="-128"/>
            </a:endParaRPr>
          </a:p>
        </p:txBody>
      </p:sp>
      <p:sp>
        <p:nvSpPr>
          <p:cNvPr id="4" name="Rounded Rectangle 3"/>
          <p:cNvSpPr/>
          <p:nvPr/>
        </p:nvSpPr>
        <p:spPr bwMode="gray">
          <a:xfrm>
            <a:off x="191865" y="5515555"/>
            <a:ext cx="9376448" cy="733246"/>
          </a:xfrm>
          <a:prstGeom prst="roundRect">
            <a:avLst/>
          </a:prstGeom>
          <a:solidFill>
            <a:schemeClr val="accent1">
              <a:lumMod val="60000"/>
              <a:lumOff val="40000"/>
            </a:schemeClr>
          </a:solidFill>
          <a:ln w="6350" algn="ctr">
            <a:solidFill>
              <a:schemeClr val="tx1"/>
            </a:solidFill>
            <a:miter lim="800000"/>
            <a:headEnd/>
            <a:tailEnd/>
          </a:ln>
          <a:effectLst/>
        </p:spPr>
        <p:txBody>
          <a:bodyPr lIns="107138" tIns="85710" rIns="107138" bIns="85710" rtlCol="0" anchor="ctr"/>
          <a:lstStyle/>
          <a:p>
            <a:pPr algn="ctr" defTabSz="1088558" fontAlgn="base">
              <a:spcBef>
                <a:spcPct val="50000"/>
              </a:spcBef>
              <a:spcAft>
                <a:spcPct val="0"/>
              </a:spcAft>
              <a:buClr>
                <a:srgbClr val="F0AB00"/>
              </a:buClr>
              <a:buSzPct val="80000"/>
            </a:pPr>
            <a:r>
              <a:rPr lang="en-US" sz="2000" kern="0" dirty="0">
                <a:solidFill>
                  <a:srgbClr val="000000"/>
                </a:solidFill>
                <a:ea typeface="Arial Unicode MS" pitchFamily="34" charset="-128"/>
                <a:cs typeface="Arial Unicode MS" pitchFamily="34" charset="-128"/>
              </a:rPr>
              <a:t>Staging Repository:</a:t>
            </a:r>
            <a:r>
              <a:rPr lang="de-DE" sz="2000" kern="0" dirty="0">
                <a:solidFill>
                  <a:srgbClr val="000000"/>
                </a:solidFill>
                <a:ea typeface="Arial Unicode MS" pitchFamily="34" charset="-128"/>
                <a:cs typeface="Arial Unicode MS" pitchFamily="34" charset="-128"/>
              </a:rPr>
              <a:t> Jenkins</a:t>
            </a:r>
            <a:endParaRPr lang="en-US" sz="2000" kern="0" dirty="0">
              <a:solidFill>
                <a:srgbClr val="F0AB00"/>
              </a:solidFill>
              <a:ea typeface="Arial Unicode MS" pitchFamily="34" charset="-128"/>
              <a:cs typeface="Arial Unicode MS" pitchFamily="34" charset="-128"/>
            </a:endParaRPr>
          </a:p>
        </p:txBody>
      </p:sp>
      <p:sp>
        <p:nvSpPr>
          <p:cNvPr id="15" name="Rounded Rectangle 14"/>
          <p:cNvSpPr/>
          <p:nvPr/>
        </p:nvSpPr>
        <p:spPr bwMode="gray">
          <a:xfrm>
            <a:off x="3502753" y="1772242"/>
            <a:ext cx="5366286" cy="1896795"/>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Integration Stage</a:t>
            </a:r>
          </a:p>
        </p:txBody>
      </p:sp>
      <p:sp>
        <p:nvSpPr>
          <p:cNvPr id="26" name="Rounded Rectangle 25"/>
          <p:cNvSpPr/>
          <p:nvPr/>
        </p:nvSpPr>
        <p:spPr bwMode="gray">
          <a:xfrm>
            <a:off x="5066494"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Deploy</a:t>
            </a:r>
            <a:endParaRPr lang="en-US" sz="1600" kern="0" dirty="0" err="1">
              <a:solidFill>
                <a:srgbClr val="000000"/>
              </a:solidFill>
              <a:ea typeface="Arial Unicode MS" pitchFamily="34" charset="-128"/>
              <a:cs typeface="Arial Unicode MS" pitchFamily="34" charset="-128"/>
            </a:endParaRPr>
          </a:p>
        </p:txBody>
      </p:sp>
      <p:cxnSp>
        <p:nvCxnSpPr>
          <p:cNvPr id="50" name="Straight Arrow Connector 49"/>
          <p:cNvCxnSpPr>
            <a:stCxn id="23" idx="2"/>
          </p:cNvCxnSpPr>
          <p:nvPr/>
        </p:nvCxnSpPr>
        <p:spPr>
          <a:xfrm>
            <a:off x="1951060" y="3669038"/>
            <a:ext cx="0" cy="1857176"/>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26" idx="2"/>
          </p:cNvCxnSpPr>
          <p:nvPr/>
        </p:nvCxnSpPr>
        <p:spPr>
          <a:xfrm>
            <a:off x="5579789" y="3324768"/>
            <a:ext cx="0" cy="827700"/>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32" idx="2"/>
          </p:cNvCxnSpPr>
          <p:nvPr/>
        </p:nvCxnSpPr>
        <p:spPr>
          <a:xfrm flipV="1">
            <a:off x="4280785" y="3324768"/>
            <a:ext cx="0" cy="2190787"/>
          </a:xfrm>
          <a:prstGeom prst="straightConnector1">
            <a:avLst/>
          </a:prstGeom>
          <a:ln w="63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bwMode="gray">
          <a:xfrm>
            <a:off x="810547" y="1772243"/>
            <a:ext cx="2281026" cy="1896796"/>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800" kern="0" dirty="0">
                <a:solidFill>
                  <a:srgbClr val="000000"/>
                </a:solidFill>
                <a:latin typeface="Arial"/>
                <a:ea typeface="Arial Unicode MS" pitchFamily="34" charset="-128"/>
                <a:cs typeface="Arial Unicode MS" pitchFamily="34" charset="-128"/>
              </a:rPr>
              <a:t>Commit Stage</a:t>
            </a:r>
          </a:p>
        </p:txBody>
      </p:sp>
      <p:cxnSp>
        <p:nvCxnSpPr>
          <p:cNvPr id="24" name="Straight Arrow Connector 23"/>
          <p:cNvCxnSpPr>
            <a:stCxn id="23" idx="0"/>
          </p:cNvCxnSpPr>
          <p:nvPr/>
        </p:nvCxnSpPr>
        <p:spPr>
          <a:xfrm flipV="1">
            <a:off x="1951060" y="1229542"/>
            <a:ext cx="0" cy="542700"/>
          </a:xfrm>
          <a:prstGeom prst="straightConnector1">
            <a:avLst/>
          </a:prstGeom>
          <a:ln w="635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bwMode="gray">
          <a:xfrm>
            <a:off x="3767490" y="2410580"/>
            <a:ext cx="1026590" cy="914188"/>
          </a:xfrm>
          <a:prstGeom prst="roundRect">
            <a:avLst/>
          </a:prstGeom>
          <a:solidFill>
            <a:srgbClr val="FFD05D"/>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dirty="0">
                <a:solidFill>
                  <a:srgbClr val="000000"/>
                </a:solidFill>
                <a:ea typeface="Arial Unicode MS" pitchFamily="34" charset="-128"/>
                <a:cs typeface="Arial Unicode MS" pitchFamily="34" charset="-128"/>
              </a:rPr>
              <a:t>Copy artifacts</a:t>
            </a:r>
          </a:p>
        </p:txBody>
      </p:sp>
      <p:sp>
        <p:nvSpPr>
          <p:cNvPr id="14" name="Rounded Rectangle 13"/>
          <p:cNvSpPr/>
          <p:nvPr/>
        </p:nvSpPr>
        <p:spPr bwMode="gray">
          <a:xfrm>
            <a:off x="5351818" y="4152469"/>
            <a:ext cx="3098619" cy="439827"/>
          </a:xfrm>
          <a:prstGeom prst="roundRect">
            <a:avLst/>
          </a:prstGeom>
          <a:solidFill>
            <a:srgbClr val="D9D9D9"/>
          </a:solidFill>
          <a:ln w="6350" algn="ctr">
            <a:solidFill>
              <a:schemeClr val="tx1"/>
            </a:solidFill>
            <a:miter lim="800000"/>
            <a:headEnd/>
            <a:tailEnd/>
          </a:ln>
        </p:spPr>
        <p:txBody>
          <a:bodyPr lIns="89979" tIns="71983" rIns="89979" bIns="71983" rtlCol="0" anchor="ctr"/>
          <a:lstStyle/>
          <a:p>
            <a:pPr algn="ctr" defTabSz="914217" fontAlgn="base">
              <a:spcBef>
                <a:spcPct val="50000"/>
              </a:spcBef>
              <a:spcAft>
                <a:spcPct val="0"/>
              </a:spcAft>
              <a:buClr>
                <a:srgbClr val="F0AB00"/>
              </a:buClr>
              <a:buSzPct val="80000"/>
            </a:pPr>
            <a:r>
              <a:rPr lang="en-US" sz="1600" kern="0">
                <a:solidFill>
                  <a:srgbClr val="000000"/>
                </a:solidFill>
                <a:ea typeface="Arial Unicode MS" pitchFamily="34" charset="-128"/>
                <a:cs typeface="Arial Unicode MS" pitchFamily="34" charset="-128"/>
              </a:rPr>
              <a:t>App</a:t>
            </a:r>
            <a:endParaRPr lang="en-US" sz="1600" kern="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693304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e-DE" dirty="0"/>
              <a:t>Reference/ Sample </a:t>
            </a:r>
            <a:r>
              <a:rPr lang="de-DE" dirty="0" err="1"/>
              <a:t>Microservices</a:t>
            </a:r>
            <a:r>
              <a:rPr lang="de-DE" dirty="0"/>
              <a:t>: </a:t>
            </a:r>
            <a:r>
              <a:rPr lang="de-DE" dirty="0" err="1"/>
              <a:t>bulletinboard</a:t>
            </a:r>
            <a:endParaRPr lang="de-DE" dirty="0"/>
          </a:p>
        </p:txBody>
      </p:sp>
      <p:sp>
        <p:nvSpPr>
          <p:cNvPr id="6" name="Rounded Rectangle 5"/>
          <p:cNvSpPr/>
          <p:nvPr/>
        </p:nvSpPr>
        <p:spPr bwMode="gray">
          <a:xfrm>
            <a:off x="4114667" y="131676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71701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209875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65745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253346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58436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239230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551713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552054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71701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532801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532731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85507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80640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704142"/>
            <a:ext cx="2702231" cy="2150930"/>
          </a:xfrm>
          <a:prstGeom prst="rect">
            <a:avLst/>
          </a:prstGeom>
          <a:ln>
            <a:solidFill>
              <a:schemeClr val="tx1"/>
            </a:solidFill>
          </a:ln>
        </p:spPr>
      </p:pic>
    </p:spTree>
    <p:extLst>
      <p:ext uri="{BB962C8B-B14F-4D97-AF65-F5344CB8AC3E}">
        <p14:creationId xmlns:p14="http://schemas.microsoft.com/office/powerpoint/2010/main" val="4101123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bwMode="gray">
          <a:xfrm>
            <a:off x="4114667" y="749207"/>
            <a:ext cx="7424318" cy="5111604"/>
          </a:xfrm>
          <a:prstGeom prst="roundRect">
            <a:avLst/>
          </a:prstGeom>
          <a:solidFill>
            <a:srgbClr val="94ABD8">
              <a:alpha val="45882"/>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r>
              <a:rPr lang="de-DE" kern="0" dirty="0">
                <a:solidFill>
                  <a:srgbClr val="002060"/>
                </a:solidFill>
                <a:latin typeface="Arial"/>
                <a:ea typeface="Arial Unicode MS" pitchFamily="34" charset="-128"/>
                <a:cs typeface="Arial Unicode MS" pitchFamily="34" charset="-128"/>
              </a:rPr>
              <a:t>Cloud </a:t>
            </a:r>
            <a:r>
              <a:rPr lang="de-DE" kern="0" dirty="0" err="1">
                <a:solidFill>
                  <a:srgbClr val="002060"/>
                </a:solidFill>
                <a:latin typeface="Arial"/>
                <a:ea typeface="Arial Unicode MS" pitchFamily="34" charset="-128"/>
                <a:cs typeface="Arial Unicode MS" pitchFamily="34" charset="-128"/>
              </a:rPr>
              <a:t>Foundry</a:t>
            </a:r>
            <a:endParaRPr lang="de-DE" kern="0" dirty="0">
              <a:solidFill>
                <a:srgbClr val="002060"/>
              </a:solidFill>
              <a:latin typeface="Arial"/>
              <a:ea typeface="Arial Unicode MS" pitchFamily="34" charset="-128"/>
              <a:cs typeface="Arial Unicode MS" pitchFamily="34" charset="-128"/>
            </a:endParaRPr>
          </a:p>
        </p:txBody>
      </p:sp>
      <p:sp>
        <p:nvSpPr>
          <p:cNvPr id="7" name="Flowchart: Magnetic Disk 6"/>
          <p:cNvSpPr/>
          <p:nvPr/>
        </p:nvSpPr>
        <p:spPr bwMode="gray">
          <a:xfrm>
            <a:off x="5283589" y="5149453"/>
            <a:ext cx="1446671" cy="555802"/>
          </a:xfrm>
          <a:prstGeom prst="flowChartMagneticDisk">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89979" tIns="71983" rIns="89979" bIns="71983" numCol="1" spcCol="0" rtlCol="0" fromWordArt="0" anchor="ctr" anchorCtr="0" forceAA="0" compatLnSpc="1">
            <a:prstTxWarp prst="textNoShape">
              <a:avLst/>
            </a:prstTxWarp>
            <a:noAutofit/>
          </a:bodyPr>
          <a:lstStyle/>
          <a:p>
            <a:pPr algn="ctr" defTabSz="1088558" fontAlgn="base">
              <a:spcBef>
                <a:spcPct val="50000"/>
              </a:spcBef>
              <a:spcAft>
                <a:spcPct val="0"/>
              </a:spcAft>
              <a:buClr>
                <a:srgbClr val="F0AB00"/>
              </a:buClr>
              <a:buSzPct val="80000"/>
            </a:pPr>
            <a:r>
              <a:rPr lang="de-DE" sz="1600" kern="0" dirty="0" err="1">
                <a:solidFill>
                  <a:srgbClr val="000000"/>
                </a:solidFill>
                <a:latin typeface="Arial"/>
                <a:ea typeface="Arial Unicode MS" pitchFamily="34" charset="-128"/>
                <a:cs typeface="Arial Unicode MS" pitchFamily="34" charset="-128"/>
              </a:rPr>
              <a:t>PostgreSQL</a:t>
            </a:r>
            <a:endParaRPr lang="de-DE" sz="1600" kern="0" dirty="0">
              <a:solidFill>
                <a:srgbClr val="000000"/>
              </a:solidFill>
              <a:latin typeface="Arial"/>
              <a:ea typeface="Arial Unicode MS" pitchFamily="34" charset="-128"/>
              <a:cs typeface="Arial Unicode MS" pitchFamily="34" charset="-128"/>
            </a:endParaRPr>
          </a:p>
        </p:txBody>
      </p:sp>
      <p:sp>
        <p:nvSpPr>
          <p:cNvPr id="8" name="Rectangle 7"/>
          <p:cNvSpPr/>
          <p:nvPr/>
        </p:nvSpPr>
        <p:spPr bwMode="gray">
          <a:xfrm>
            <a:off x="4832049" y="1531199"/>
            <a:ext cx="4148841" cy="2840549"/>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Advertisement (ads)</a:t>
            </a:r>
          </a:p>
          <a:p>
            <a:pPr algn="ctr" defTabSz="914217" fontAlgn="base">
              <a:spcBef>
                <a:spcPct val="50000"/>
              </a:spcBef>
              <a:spcAft>
                <a:spcPct val="0"/>
              </a:spcAft>
              <a:buClr>
                <a:srgbClr val="F0AB00"/>
              </a:buClr>
              <a:buSzPct val="80000"/>
            </a:pP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cxnSp>
        <p:nvCxnSpPr>
          <p:cNvPr id="9" name="Straight Arrow Connector 8"/>
          <p:cNvCxnSpPr/>
          <p:nvPr/>
        </p:nvCxnSpPr>
        <p:spPr>
          <a:xfrm>
            <a:off x="2957723" y="2089891"/>
            <a:ext cx="1481310" cy="2230"/>
          </a:xfrm>
          <a:prstGeom prst="straightConnector1">
            <a:avLst/>
          </a:prstGeom>
          <a:ln w="158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bwMode="gray">
          <a:xfrm>
            <a:off x="9769711" y="1965901"/>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a:solidFill>
                  <a:srgbClr val="000000">
                    <a:lumMod val="75000"/>
                    <a:lumOff val="25000"/>
                  </a:srgbClr>
                </a:solidFill>
                <a:latin typeface="Arial"/>
                <a:ea typeface="Arial Unicode MS" pitchFamily="34" charset="-128"/>
                <a:cs typeface="Arial Unicode MS" pitchFamily="34" charset="-128"/>
              </a:rPr>
              <a:t>Users</a:t>
            </a:r>
          </a:p>
        </p:txBody>
      </p:sp>
      <p:sp>
        <p:nvSpPr>
          <p:cNvPr id="13" name="Rectangle 12"/>
          <p:cNvSpPr/>
          <p:nvPr/>
        </p:nvSpPr>
        <p:spPr bwMode="gray">
          <a:xfrm>
            <a:off x="9769711" y="3016806"/>
            <a:ext cx="1365914" cy="545888"/>
          </a:xfrm>
          <a:prstGeom prst="rect">
            <a:avLst/>
          </a:prstGeom>
          <a:ln w="63500" cmpd="dbl">
            <a:solidFill>
              <a:schemeClr val="accent1">
                <a:shade val="50000"/>
              </a:schemeClr>
            </a:solidFill>
            <a:headEnd/>
            <a:tailEnd/>
          </a:ln>
        </p:spPr>
        <p:style>
          <a:lnRef idx="2">
            <a:schemeClr val="accent1">
              <a:shade val="50000"/>
            </a:schemeClr>
          </a:lnRef>
          <a:fillRef idx="1">
            <a:schemeClr val="accent1"/>
          </a:fillRef>
          <a:effectRef idx="0">
            <a:schemeClr val="accent1"/>
          </a:effectRef>
          <a:fontRef idx="minor">
            <a:schemeClr val="lt1"/>
          </a:fontRef>
        </p:style>
        <p:txBody>
          <a:bodyPr lIns="89979" tIns="71983" rIns="89979" bIns="71983" rtlCol="0" anchor="t"/>
          <a:lstStyle/>
          <a:p>
            <a:pPr algn="ctr" defTabSz="1088558" fontAlgn="base">
              <a:spcBef>
                <a:spcPct val="50000"/>
              </a:spcBef>
              <a:spcAft>
                <a:spcPct val="0"/>
              </a:spcAft>
              <a:buClr>
                <a:srgbClr val="F0AB00"/>
              </a:buClr>
              <a:buSzPct val="80000"/>
            </a:pPr>
            <a:r>
              <a:rPr lang="de-DE" sz="1600" kern="0" dirty="0" err="1">
                <a:solidFill>
                  <a:srgbClr val="000000">
                    <a:lumMod val="75000"/>
                    <a:lumOff val="25000"/>
                  </a:srgbClr>
                </a:solidFill>
                <a:latin typeface="Arial"/>
                <a:ea typeface="Arial Unicode MS" pitchFamily="34" charset="-128"/>
                <a:cs typeface="Arial Unicode MS" pitchFamily="34" charset="-128"/>
              </a:rPr>
              <a:t>Statistics</a:t>
            </a:r>
            <a:endParaRPr lang="de-DE" sz="1600" kern="0" dirty="0">
              <a:solidFill>
                <a:srgbClr val="000000">
                  <a:lumMod val="75000"/>
                  <a:lumOff val="25000"/>
                </a:srgbClr>
              </a:solidFill>
              <a:latin typeface="Arial"/>
              <a:ea typeface="Arial Unicode MS" pitchFamily="34" charset="-128"/>
              <a:cs typeface="Arial Unicode MS" pitchFamily="34" charset="-128"/>
            </a:endParaRPr>
          </a:p>
        </p:txBody>
      </p:sp>
      <p:sp>
        <p:nvSpPr>
          <p:cNvPr id="14" name="TextBox 13"/>
          <p:cNvSpPr txBox="1"/>
          <p:nvPr/>
        </p:nvSpPr>
        <p:spPr>
          <a:xfrm>
            <a:off x="3110175" y="1824745"/>
            <a:ext cx="1316370" cy="523099"/>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HTTPS / REST</a:t>
            </a:r>
            <a:endParaRPr lang="de-DE" kern="0" dirty="0">
              <a:solidFill>
                <a:srgbClr val="000000"/>
              </a:solidFill>
              <a:ea typeface="Arial Unicode MS" pitchFamily="34" charset="-128"/>
              <a:cs typeface="Arial Unicode MS" pitchFamily="34" charset="-128"/>
            </a:endParaRPr>
          </a:p>
        </p:txBody>
      </p:sp>
      <p:cxnSp>
        <p:nvCxnSpPr>
          <p:cNvPr id="15" name="Straight Connector 14"/>
          <p:cNvCxnSpPr/>
          <p:nvPr/>
        </p:nvCxnSpPr>
        <p:spPr>
          <a:xfrm flipV="1">
            <a:off x="4622548" y="4949579"/>
            <a:ext cx="6627866" cy="3409"/>
          </a:xfrm>
          <a:prstGeom prst="line">
            <a:avLst/>
          </a:prstGeom>
          <a:ln w="6350">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769711" y="4952988"/>
            <a:ext cx="1717890" cy="307706"/>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rgbClr val="000000"/>
                </a:solidFill>
                <a:ea typeface="Arial Unicode MS" pitchFamily="34" charset="-128"/>
                <a:cs typeface="Arial Unicode MS" pitchFamily="34" charset="-128"/>
              </a:rPr>
              <a:t>(</a:t>
            </a:r>
            <a:r>
              <a:rPr lang="de-DE" sz="1400" kern="0" dirty="0" err="1">
                <a:solidFill>
                  <a:srgbClr val="000000"/>
                </a:solidFill>
                <a:ea typeface="Arial Unicode MS" pitchFamily="34" charset="-128"/>
                <a:cs typeface="Arial Unicode MS" pitchFamily="34" charset="-128"/>
              </a:rPr>
              <a:t>backing</a:t>
            </a:r>
            <a:r>
              <a:rPr lang="de-DE" sz="1400" kern="0" dirty="0">
                <a:solidFill>
                  <a:srgbClr val="000000"/>
                </a:solidFill>
                <a:ea typeface="Arial Unicode MS" pitchFamily="34" charset="-128"/>
                <a:cs typeface="Arial Unicode MS" pitchFamily="34" charset="-128"/>
              </a:rPr>
              <a:t>) </a:t>
            </a:r>
            <a:r>
              <a:rPr lang="de-DE" sz="1400" kern="0" dirty="0" err="1">
                <a:solidFill>
                  <a:srgbClr val="000000"/>
                </a:solidFill>
                <a:ea typeface="Arial Unicode MS" pitchFamily="34" charset="-128"/>
                <a:cs typeface="Arial Unicode MS" pitchFamily="34" charset="-128"/>
              </a:rPr>
              <a:t>services</a:t>
            </a:r>
            <a:endParaRPr lang="de-DE" sz="1400" kern="0" dirty="0">
              <a:solidFill>
                <a:srgbClr val="000000"/>
              </a:solidFill>
              <a:ea typeface="Arial Unicode MS" pitchFamily="34" charset="-128"/>
              <a:cs typeface="Arial Unicode MS" pitchFamily="34" charset="-128"/>
            </a:endParaRPr>
          </a:p>
        </p:txBody>
      </p:sp>
      <p:sp>
        <p:nvSpPr>
          <p:cNvPr id="17" name="Rectangle 16"/>
          <p:cNvSpPr/>
          <p:nvPr/>
        </p:nvSpPr>
        <p:spPr bwMode="gray">
          <a:xfrm>
            <a:off x="7341914" y="5149453"/>
            <a:ext cx="2376413" cy="555802"/>
          </a:xfrm>
          <a:prstGeom prst="rect">
            <a:avLst/>
          </a:prstGeom>
          <a:solidFill>
            <a:schemeClr val="bg1">
              <a:lumMod val="95000"/>
            </a:schemeClr>
          </a:solidFill>
          <a:ln w="63500" cmpd="dbl">
            <a:solidFill>
              <a:schemeClr val="accent1">
                <a:shade val="50000"/>
              </a:schemeClr>
            </a:solidFill>
            <a:headEnd/>
            <a:tailEnd/>
          </a:ln>
        </p:spPr>
        <p:style>
          <a:lnRef idx="2">
            <a:schemeClr val="accent5">
              <a:shade val="50000"/>
            </a:schemeClr>
          </a:lnRef>
          <a:fillRef idx="1">
            <a:schemeClr val="accent5"/>
          </a:fillRef>
          <a:effectRef idx="0">
            <a:schemeClr val="accent5"/>
          </a:effectRef>
          <a:fontRef idx="minor">
            <a:schemeClr val="lt1"/>
          </a:fontRef>
        </p:style>
        <p:txBody>
          <a:bodyPr lIns="89979" tIns="71983" rIns="89979" bIns="71983" rtlCol="0" anchor="ctr"/>
          <a:lstStyle/>
          <a:p>
            <a:pPr algn="ctr" defTabSz="1088558" fontAlgn="base">
              <a:spcBef>
                <a:spcPct val="50000"/>
              </a:spcBef>
              <a:spcAft>
                <a:spcPct val="0"/>
              </a:spcAft>
              <a:buClr>
                <a:srgbClr val="F0AB00"/>
              </a:buClr>
              <a:buSzPct val="80000"/>
            </a:pPr>
            <a:r>
              <a:rPr lang="de-DE" sz="1600" kern="0" dirty="0">
                <a:solidFill>
                  <a:srgbClr val="000000"/>
                </a:solidFill>
                <a:latin typeface="Arial"/>
                <a:ea typeface="Arial Unicode MS" pitchFamily="34" charset="-128"/>
                <a:cs typeface="Arial Unicode MS" pitchFamily="34" charset="-128"/>
              </a:rPr>
              <a:t>ELK</a:t>
            </a:r>
          </a:p>
        </p:txBody>
      </p:sp>
      <p:cxnSp>
        <p:nvCxnSpPr>
          <p:cNvPr id="18" name="Elbow Connector 17"/>
          <p:cNvCxnSpPr/>
          <p:nvPr/>
        </p:nvCxnSpPr>
        <p:spPr>
          <a:xfrm rot="16200000" flipH="1">
            <a:off x="7636364" y="4760456"/>
            <a:ext cx="777706" cy="287"/>
          </a:xfrm>
          <a:prstGeom prst="bentConnector3">
            <a:avLst>
              <a:gd name="adj1" fmla="val 50000"/>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7" idx="1"/>
          </p:cNvCxnSpPr>
          <p:nvPr/>
        </p:nvCxnSpPr>
        <p:spPr>
          <a:xfrm rot="5400000">
            <a:off x="5618921" y="4759753"/>
            <a:ext cx="777705" cy="1695"/>
          </a:xfrm>
          <a:prstGeom prst="bentConnector3">
            <a:avLst>
              <a:gd name="adj1" fmla="val 50000"/>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27"/>
          <p:cNvCxnSpPr>
            <a:stCxn id="13" idx="1"/>
          </p:cNvCxnSpPr>
          <p:nvPr/>
        </p:nvCxnSpPr>
        <p:spPr>
          <a:xfrm flipH="1" flipV="1">
            <a:off x="8980890" y="3287513"/>
            <a:ext cx="788821" cy="2237"/>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Elbow Connector 34"/>
          <p:cNvCxnSpPr/>
          <p:nvPr/>
        </p:nvCxnSpPr>
        <p:spPr>
          <a:xfrm flipH="1">
            <a:off x="9008621" y="2238843"/>
            <a:ext cx="761095" cy="1161"/>
          </a:xfrm>
          <a:prstGeom prst="straightConnector1">
            <a:avLst/>
          </a:prstGeom>
          <a:ln w="158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12104" y="1136582"/>
            <a:ext cx="2702231" cy="2150930"/>
          </a:xfrm>
          <a:prstGeom prst="rect">
            <a:avLst/>
          </a:prstGeom>
          <a:ln>
            <a:solidFill>
              <a:schemeClr val="tx1"/>
            </a:solidFill>
          </a:ln>
        </p:spPr>
      </p:pic>
    </p:spTree>
    <p:extLst>
      <p:ext uri="{BB962C8B-B14F-4D97-AF65-F5344CB8AC3E}">
        <p14:creationId xmlns:p14="http://schemas.microsoft.com/office/powerpoint/2010/main" val="2934269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A9EDA-D4FB-4F49-B422-E2C2303E5204}"/>
              </a:ext>
            </a:extLst>
          </p:cNvPr>
          <p:cNvSpPr>
            <a:spLocks noGrp="1"/>
          </p:cNvSpPr>
          <p:nvPr>
            <p:ph type="ctrTitle"/>
          </p:nvPr>
        </p:nvSpPr>
        <p:spPr/>
        <p:txBody>
          <a:bodyPr/>
          <a:lstStyle/>
          <a:p>
            <a:r>
              <a:rPr lang="de-DE" dirty="0"/>
              <a:t>Old</a:t>
            </a:r>
          </a:p>
        </p:txBody>
      </p:sp>
    </p:spTree>
    <p:extLst>
      <p:ext uri="{BB962C8B-B14F-4D97-AF65-F5344CB8AC3E}">
        <p14:creationId xmlns:p14="http://schemas.microsoft.com/office/powerpoint/2010/main" val="3198709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Pods – logical hosts</a:t>
            </a:r>
          </a:p>
        </p:txBody>
      </p:sp>
      <p:sp>
        <p:nvSpPr>
          <p:cNvPr id="28" name="Rectangle 27"/>
          <p:cNvSpPr/>
          <p:nvPr/>
        </p:nvSpPr>
        <p:spPr bwMode="gray">
          <a:xfrm>
            <a:off x="444438" y="5707380"/>
            <a:ext cx="1124603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2" name="Rectangle 41"/>
          <p:cNvSpPr/>
          <p:nvPr/>
        </p:nvSpPr>
        <p:spPr bwMode="gray">
          <a:xfrm>
            <a:off x="78433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-A</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 name="Rectangle 1"/>
          <p:cNvSpPr/>
          <p:nvPr/>
        </p:nvSpPr>
        <p:spPr bwMode="gray">
          <a:xfrm>
            <a:off x="61260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10.10.10.1</a:t>
            </a:r>
          </a:p>
        </p:txBody>
      </p:sp>
      <p:sp>
        <p:nvSpPr>
          <p:cNvPr id="3" name="Cylinder 2"/>
          <p:cNvSpPr/>
          <p:nvPr/>
        </p:nvSpPr>
        <p:spPr bwMode="gray">
          <a:xfrm>
            <a:off x="2801588" y="381600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Rectangle 17"/>
          <p:cNvSpPr/>
          <p:nvPr/>
        </p:nvSpPr>
        <p:spPr bwMode="gray">
          <a:xfrm>
            <a:off x="6328698" y="193310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Rectangle 18"/>
          <p:cNvSpPr/>
          <p:nvPr/>
        </p:nvSpPr>
        <p:spPr bwMode="gray">
          <a:xfrm>
            <a:off x="6156960" y="181118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20" name="Rectangle 19"/>
          <p:cNvSpPr/>
          <p:nvPr/>
        </p:nvSpPr>
        <p:spPr bwMode="gray">
          <a:xfrm>
            <a:off x="6718018" y="252557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p:cNvSpPr/>
          <p:nvPr/>
        </p:nvSpPr>
        <p:spPr bwMode="gray">
          <a:xfrm>
            <a:off x="8345949" y="400633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Rectangle 21"/>
          <p:cNvSpPr/>
          <p:nvPr/>
        </p:nvSpPr>
        <p:spPr bwMode="gray">
          <a:xfrm>
            <a:off x="9344169" y="252557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Rectangle 22"/>
          <p:cNvSpPr/>
          <p:nvPr/>
        </p:nvSpPr>
        <p:spPr bwMode="gray">
          <a:xfrm>
            <a:off x="2486733" y="2540136"/>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5" name="Connector: Elbow 4"/>
          <p:cNvCxnSpPr>
            <a:stCxn id="23" idx="3"/>
            <a:endCxn id="3" idx="4"/>
          </p:cNvCxnSpPr>
          <p:nvPr/>
        </p:nvCxnSpPr>
        <p:spPr>
          <a:xfrm flipH="1">
            <a:off x="3799808" y="3118265"/>
            <a:ext cx="314856" cy="1199862"/>
          </a:xfrm>
          <a:prstGeom prst="bentConnector3">
            <a:avLst>
              <a:gd name="adj1" fmla="val -18635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p:cNvCxnSpPr>
            <a:stCxn id="20" idx="2"/>
            <a:endCxn id="21" idx="2"/>
          </p:cNvCxnSpPr>
          <p:nvPr/>
        </p:nvCxnSpPr>
        <p:spPr>
          <a:xfrm rot="16200000" flipH="1">
            <a:off x="7525655" y="368816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p:cNvCxnSpPr>
            <a:stCxn id="22" idx="2"/>
            <a:endCxn id="21" idx="4"/>
          </p:cNvCxnSpPr>
          <p:nvPr/>
        </p:nvCxnSpPr>
        <p:spPr>
          <a:xfrm rot="5400000">
            <a:off x="9337841" y="368815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p:cNvCxnSpPr>
            <a:stCxn id="22" idx="1"/>
            <a:endCxn id="20" idx="3"/>
          </p:cNvCxnSpPr>
          <p:nvPr/>
        </p:nvCxnSpPr>
        <p:spPr>
          <a:xfrm rot="10800000" flipV="1">
            <a:off x="8345949" y="310370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337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8DC7-A4C9-412C-A423-2880AD0B6E76}"/>
              </a:ext>
            </a:extLst>
          </p:cNvPr>
          <p:cNvSpPr>
            <a:spLocks noGrp="1"/>
          </p:cNvSpPr>
          <p:nvPr>
            <p:ph type="title"/>
          </p:nvPr>
        </p:nvSpPr>
        <p:spPr/>
        <p:txBody>
          <a:bodyPr/>
          <a:lstStyle/>
          <a:p>
            <a:r>
              <a:rPr lang="en-US" dirty="0"/>
              <a:t>Sidecar pattern – or when to use multiple container in a pod</a:t>
            </a:r>
          </a:p>
        </p:txBody>
      </p:sp>
      <p:grpSp>
        <p:nvGrpSpPr>
          <p:cNvPr id="11" name="Group 10">
            <a:extLst>
              <a:ext uri="{FF2B5EF4-FFF2-40B4-BE49-F238E27FC236}">
                <a16:creationId xmlns:a16="http://schemas.microsoft.com/office/drawing/2014/main" id="{FB2CD143-0D2F-4657-9000-8B31A4D6BDB6}"/>
              </a:ext>
            </a:extLst>
          </p:cNvPr>
          <p:cNvGrpSpPr/>
          <p:nvPr/>
        </p:nvGrpSpPr>
        <p:grpSpPr>
          <a:xfrm>
            <a:off x="3495009" y="2656763"/>
            <a:ext cx="5204460" cy="3263342"/>
            <a:chOff x="3394095" y="2548608"/>
            <a:chExt cx="5204460" cy="3263342"/>
          </a:xfrm>
        </p:grpSpPr>
        <p:sp>
          <p:nvSpPr>
            <p:cNvPr id="3" name="Rectangle 2">
              <a:extLst>
                <a:ext uri="{FF2B5EF4-FFF2-40B4-BE49-F238E27FC236}">
                  <a16:creationId xmlns:a16="http://schemas.microsoft.com/office/drawing/2014/main" id="{78AAD8F1-386E-40CE-979F-C79845ECC6E3}"/>
                </a:ext>
              </a:extLst>
            </p:cNvPr>
            <p:cNvSpPr/>
            <p:nvPr/>
          </p:nvSpPr>
          <p:spPr bwMode="gray">
            <a:xfrm>
              <a:off x="3565833" y="2670528"/>
              <a:ext cx="5032722" cy="3141422"/>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t"/>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r>
                <a:rPr lang="de-DE" sz="1600" b="1" kern="0" noProof="0" dirty="0">
                  <a:ea typeface="Arial Unicode MS" pitchFamily="34" charset="-128"/>
                  <a:cs typeface="Arial Unicode MS" pitchFamily="34" charset="-128"/>
                </a:rPr>
                <a:t>-B</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 name="Rectangle 3">
              <a:extLst>
                <a:ext uri="{FF2B5EF4-FFF2-40B4-BE49-F238E27FC236}">
                  <a16:creationId xmlns:a16="http://schemas.microsoft.com/office/drawing/2014/main" id="{4306B961-6B68-43FE-86D9-2321AB2204D3}"/>
                </a:ext>
              </a:extLst>
            </p:cNvPr>
            <p:cNvSpPr/>
            <p:nvPr/>
          </p:nvSpPr>
          <p:spPr bwMode="gray">
            <a:xfrm>
              <a:off x="3394095" y="2548608"/>
              <a:ext cx="1645920" cy="36576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a:ln>
                    <a:noFill/>
                  </a:ln>
                  <a:effectLst/>
                  <a:uLnTx/>
                  <a:uFillTx/>
                  <a:ea typeface="Arial Unicode MS" pitchFamily="34" charset="-128"/>
                  <a:cs typeface="Arial Unicode MS" pitchFamily="34" charset="-128"/>
                </a:rPr>
                <a:t>IP: 10.10.10.2</a:t>
              </a:r>
            </a:p>
          </p:txBody>
        </p:sp>
        <p:sp>
          <p:nvSpPr>
            <p:cNvPr id="5" name="Rectangle 4">
              <a:extLst>
                <a:ext uri="{FF2B5EF4-FFF2-40B4-BE49-F238E27FC236}">
                  <a16:creationId xmlns:a16="http://schemas.microsoft.com/office/drawing/2014/main" id="{D359A288-FA58-4435-A556-6E47F71703E0}"/>
                </a:ext>
              </a:extLst>
            </p:cNvPr>
            <p:cNvSpPr/>
            <p:nvPr/>
          </p:nvSpPr>
          <p:spPr bwMode="gray">
            <a:xfrm>
              <a:off x="3955153" y="3262994"/>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Cylinder 5">
              <a:extLst>
                <a:ext uri="{FF2B5EF4-FFF2-40B4-BE49-F238E27FC236}">
                  <a16:creationId xmlns:a16="http://schemas.microsoft.com/office/drawing/2014/main" id="{2F8DF86F-FD0C-44AF-BE66-43A5E289EC3C}"/>
                </a:ext>
              </a:extLst>
            </p:cNvPr>
            <p:cNvSpPr/>
            <p:nvPr/>
          </p:nvSpPr>
          <p:spPr bwMode="gray">
            <a:xfrm>
              <a:off x="5583084" y="4743750"/>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volume</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a:extLst>
                <a:ext uri="{FF2B5EF4-FFF2-40B4-BE49-F238E27FC236}">
                  <a16:creationId xmlns:a16="http://schemas.microsoft.com/office/drawing/2014/main" id="{03072AD4-D880-47B9-994A-3B2C64739E7B}"/>
                </a:ext>
              </a:extLst>
            </p:cNvPr>
            <p:cNvSpPr/>
            <p:nvPr/>
          </p:nvSpPr>
          <p:spPr bwMode="gray">
            <a:xfrm>
              <a:off x="6581304" y="3262993"/>
              <a:ext cx="1627931" cy="1156258"/>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a:ea typeface="Arial Unicode MS" pitchFamily="34" charset="-128"/>
                  <a:cs typeface="Arial Unicode MS" pitchFamily="34" charset="-128"/>
                </a:rPr>
                <a:t>c</a:t>
              </a: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ontainer</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proxy</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8" name="Connector: Elbow 7">
              <a:extLst>
                <a:ext uri="{FF2B5EF4-FFF2-40B4-BE49-F238E27FC236}">
                  <a16:creationId xmlns:a16="http://schemas.microsoft.com/office/drawing/2014/main" id="{A9F69B7D-24E3-4263-985E-C5D03E2AFBED}"/>
                </a:ext>
              </a:extLst>
            </p:cNvPr>
            <p:cNvCxnSpPr>
              <a:stCxn id="5" idx="2"/>
              <a:endCxn id="6" idx="2"/>
            </p:cNvCxnSpPr>
            <p:nvPr/>
          </p:nvCxnSpPr>
          <p:spPr>
            <a:xfrm rot="16200000" flipH="1">
              <a:off x="4762790" y="4425580"/>
              <a:ext cx="826622" cy="813965"/>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4D95C8FA-3BFA-4BA1-A483-C434537E54B9}"/>
                </a:ext>
              </a:extLst>
            </p:cNvPr>
            <p:cNvCxnSpPr>
              <a:stCxn id="7" idx="2"/>
              <a:endCxn id="6" idx="4"/>
            </p:cNvCxnSpPr>
            <p:nvPr/>
          </p:nvCxnSpPr>
          <p:spPr>
            <a:xfrm rot="5400000">
              <a:off x="6574976" y="4425579"/>
              <a:ext cx="826623" cy="813966"/>
            </a:xfrm>
            <a:prstGeom prst="bentConnector2">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0FF28FED-1367-412F-8C10-8037765AB121}"/>
                </a:ext>
              </a:extLst>
            </p:cNvPr>
            <p:cNvCxnSpPr>
              <a:stCxn id="7" idx="1"/>
              <a:endCxn id="5" idx="3"/>
            </p:cNvCxnSpPr>
            <p:nvPr/>
          </p:nvCxnSpPr>
          <p:spPr>
            <a:xfrm rot="10800000" flipV="1">
              <a:off x="5583084" y="3841121"/>
              <a:ext cx="998220" cy="1"/>
            </a:xfrm>
            <a:prstGeom prst="bentConnector3">
              <a:avLst>
                <a:gd name="adj1" fmla="val 50000"/>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Speech Bubble: Rectangle 11">
            <a:extLst>
              <a:ext uri="{FF2B5EF4-FFF2-40B4-BE49-F238E27FC236}">
                <a16:creationId xmlns:a16="http://schemas.microsoft.com/office/drawing/2014/main" id="{CEC408BF-E469-4FEB-B3B1-E9272ECCBFBD}"/>
              </a:ext>
            </a:extLst>
          </p:cNvPr>
          <p:cNvSpPr/>
          <p:nvPr/>
        </p:nvSpPr>
        <p:spPr bwMode="gray">
          <a:xfrm>
            <a:off x="8310149" y="1616445"/>
            <a:ext cx="3008446" cy="915844"/>
          </a:xfrm>
          <a:prstGeom prst="wedgeRectCallout">
            <a:avLst>
              <a:gd name="adj1" fmla="val -56757"/>
              <a:gd name="adj2" fmla="val 11970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Helper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Speech Bubble: Rectangle 12">
            <a:extLst>
              <a:ext uri="{FF2B5EF4-FFF2-40B4-BE49-F238E27FC236}">
                <a16:creationId xmlns:a16="http://schemas.microsoft.com/office/drawing/2014/main" id="{A6BFAEFB-B711-43D3-9AF6-2BA756B0F93E}"/>
              </a:ext>
            </a:extLst>
          </p:cNvPr>
          <p:cNvSpPr/>
          <p:nvPr/>
        </p:nvSpPr>
        <p:spPr bwMode="gray">
          <a:xfrm>
            <a:off x="504001" y="1616445"/>
            <a:ext cx="3008446" cy="915844"/>
          </a:xfrm>
          <a:prstGeom prst="wedgeRectCallout">
            <a:avLst>
              <a:gd name="adj1" fmla="val 58938"/>
              <a:gd name="adj2" fmla="val 166939"/>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Application container</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171295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9737280" cy="4727460"/>
          </a:xfrm>
        </p:spPr>
        <p:txBody>
          <a:bodyPr/>
          <a:lstStyle/>
          <a:p>
            <a:pPr lvl="1"/>
            <a:r>
              <a:rPr lang="en-US" dirty="0"/>
              <a:t>A </a:t>
            </a:r>
            <a:r>
              <a:rPr lang="en-US" i="1" dirty="0"/>
              <a:t>pod</a:t>
            </a:r>
            <a:r>
              <a:rPr lang="en-US" dirty="0"/>
              <a:t> (as in a pod of whales or pea pod) is a group of one or more containers (such as Docker containers), with shared storage/network, and a specification for how to run the containers</a:t>
            </a:r>
          </a:p>
          <a:p>
            <a:pPr lvl="1"/>
            <a:r>
              <a:rPr lang="en-US" dirty="0"/>
              <a:t>Containers of a pod share localhost network interface</a:t>
            </a:r>
          </a:p>
          <a:p>
            <a:pPr lvl="1"/>
            <a:r>
              <a:rPr lang="en-US" dirty="0"/>
              <a:t>A pod can provision ephemeral storage or attach persistent storage</a:t>
            </a:r>
          </a:p>
          <a:p>
            <a:pPr lvl="1"/>
            <a:r>
              <a:rPr lang="en-US" dirty="0"/>
              <a:t>Pods are started by </a:t>
            </a:r>
            <a:r>
              <a:rPr lang="en-US" dirty="0" err="1"/>
              <a:t>kubelet</a:t>
            </a:r>
            <a:r>
              <a:rPr lang="en-US" dirty="0"/>
              <a:t> but can die any time without necessarily being re-scheduled</a:t>
            </a:r>
          </a:p>
          <a:p>
            <a:pPr lvl="1"/>
            <a:r>
              <a:rPr lang="en-US" dirty="0"/>
              <a:t>Pods can be probed by </a:t>
            </a:r>
            <a:r>
              <a:rPr lang="en-US" dirty="0" err="1"/>
              <a:t>kubelet</a:t>
            </a:r>
            <a:r>
              <a:rPr lang="en-US" dirty="0"/>
              <a:t> (liveness &amp; readiness probe)</a:t>
            </a:r>
          </a:p>
          <a:p>
            <a:pPr lvl="1"/>
            <a:r>
              <a:rPr lang="en-US" dirty="0"/>
              <a:t>Most important pod phases / status:</a:t>
            </a:r>
          </a:p>
          <a:p>
            <a:pPr lvl="2"/>
            <a:r>
              <a:rPr lang="en-US" dirty="0"/>
              <a:t>Pending</a:t>
            </a:r>
          </a:p>
          <a:p>
            <a:pPr lvl="2"/>
            <a:r>
              <a:rPr lang="en-US" dirty="0"/>
              <a:t>Running</a:t>
            </a:r>
          </a:p>
          <a:p>
            <a:pPr lvl="2"/>
            <a:r>
              <a:rPr lang="en-US" dirty="0"/>
              <a:t>Succeeded</a:t>
            </a:r>
          </a:p>
          <a:p>
            <a:pPr lvl="2"/>
            <a:r>
              <a:rPr lang="en-US" dirty="0"/>
              <a:t>Failed</a:t>
            </a:r>
          </a:p>
          <a:p>
            <a:pPr lvl="2"/>
            <a:r>
              <a:rPr lang="en-US" dirty="0"/>
              <a:t>Unknown</a:t>
            </a:r>
          </a:p>
          <a:p>
            <a:pPr lvl="1"/>
            <a:endParaRPr lang="en-US" dirty="0"/>
          </a:p>
        </p:txBody>
      </p:sp>
      <p:sp>
        <p:nvSpPr>
          <p:cNvPr id="2" name="Title 1"/>
          <p:cNvSpPr>
            <a:spLocks noGrp="1"/>
          </p:cNvSpPr>
          <p:nvPr>
            <p:ph type="title"/>
          </p:nvPr>
        </p:nvSpPr>
        <p:spPr/>
        <p:txBody>
          <a:bodyPr/>
          <a:lstStyle/>
          <a:p>
            <a:r>
              <a:rPr lang="en-US" dirty="0"/>
              <a:t>Pods</a:t>
            </a:r>
          </a:p>
        </p:txBody>
      </p:sp>
    </p:spTree>
    <p:extLst>
      <p:ext uri="{BB962C8B-B14F-4D97-AF65-F5344CB8AC3E}">
        <p14:creationId xmlns:p14="http://schemas.microsoft.com/office/powerpoint/2010/main" val="2064472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6" name="Picture 5">
            <a:extLst>
              <a:ext uri="{FF2B5EF4-FFF2-40B4-BE49-F238E27FC236}">
                <a16:creationId xmlns:a16="http://schemas.microsoft.com/office/drawing/2014/main" id="{E5890B50-4677-4B18-A312-FADD0C473BEA}"/>
              </a:ext>
            </a:extLst>
          </p:cNvPr>
          <p:cNvPicPr>
            <a:picLocks noChangeAspect="1"/>
          </p:cNvPicPr>
          <p:nvPr/>
        </p:nvPicPr>
        <p:blipFill>
          <a:blip r:embed="rId3"/>
          <a:stretch>
            <a:fillRect/>
          </a:stretch>
        </p:blipFill>
        <p:spPr>
          <a:xfrm>
            <a:off x="2238703" y="1771841"/>
            <a:ext cx="7942000" cy="4129714"/>
          </a:xfrm>
          <a:prstGeom prst="rect">
            <a:avLst/>
          </a:prstGeom>
        </p:spPr>
      </p:pic>
      <p:cxnSp>
        <p:nvCxnSpPr>
          <p:cNvPr id="8" name="Straight Connector 7">
            <a:extLst>
              <a:ext uri="{FF2B5EF4-FFF2-40B4-BE49-F238E27FC236}">
                <a16:creationId xmlns:a16="http://schemas.microsoft.com/office/drawing/2014/main" id="{9E199B26-A15E-414D-B89E-687DE6C73179}"/>
              </a:ext>
            </a:extLst>
          </p:cNvPr>
          <p:cNvCxnSpPr/>
          <p:nvPr/>
        </p:nvCxnSpPr>
        <p:spPr>
          <a:xfrm flipV="1">
            <a:off x="8600090" y="3547241"/>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CBA2852-DA83-43D3-9DFC-BB0BB3CDE7D2}"/>
              </a:ext>
            </a:extLst>
          </p:cNvPr>
          <p:cNvCxnSpPr>
            <a:cxnSpLocks/>
          </p:cNvCxnSpPr>
          <p:nvPr/>
        </p:nvCxnSpPr>
        <p:spPr>
          <a:xfrm>
            <a:off x="8521262" y="3547241"/>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63E59D-A525-4CA8-B346-76230440F55F}"/>
              </a:ext>
            </a:extLst>
          </p:cNvPr>
          <p:cNvCxnSpPr/>
          <p:nvPr/>
        </p:nvCxnSpPr>
        <p:spPr>
          <a:xfrm flipV="1">
            <a:off x="7309946" y="4953000"/>
            <a:ext cx="101687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17BC0B7-BED7-48F2-B833-B2A8381D8D51}"/>
              </a:ext>
            </a:extLst>
          </p:cNvPr>
          <p:cNvCxnSpPr>
            <a:cxnSpLocks/>
          </p:cNvCxnSpPr>
          <p:nvPr/>
        </p:nvCxnSpPr>
        <p:spPr>
          <a:xfrm>
            <a:off x="7231118" y="4953000"/>
            <a:ext cx="1158766" cy="559676"/>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7A9D528-86FA-40A5-BB30-E3435BC3D2AB}"/>
              </a:ext>
            </a:extLst>
          </p:cNvPr>
          <p:cNvCxnSpPr>
            <a:cxnSpLocks/>
          </p:cNvCxnSpPr>
          <p:nvPr/>
        </p:nvCxnSpPr>
        <p:spPr>
          <a:xfrm>
            <a:off x="6498021" y="2430516"/>
            <a:ext cx="1765739"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69DD5CE-8444-402C-AE18-E1CD13811A8D}"/>
              </a:ext>
            </a:extLst>
          </p:cNvPr>
          <p:cNvCxnSpPr>
            <a:cxnSpLocks/>
          </p:cNvCxnSpPr>
          <p:nvPr/>
        </p:nvCxnSpPr>
        <p:spPr>
          <a:xfrm>
            <a:off x="8734096" y="5018688"/>
            <a:ext cx="945932"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23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ppt_x"/>
                                          </p:val>
                                        </p:tav>
                                        <p:tav tm="100000">
                                          <p:val>
                                            <p:strVal val="#ppt_x"/>
                                          </p:val>
                                        </p:tav>
                                      </p:tavLst>
                                    </p:anim>
                                    <p:anim calcmode="lin" valueType="num">
                                      <p:cBhvr additive="base">
                                        <p:cTn id="24" dur="500" fill="hold"/>
                                        <p:tgtEl>
                                          <p:spTgt spid="2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ppt_x"/>
                                          </p:val>
                                        </p:tav>
                                        <p:tav tm="100000">
                                          <p:val>
                                            <p:strVal val="#ppt_x"/>
                                          </p:val>
                                        </p:tav>
                                      </p:tavLst>
                                    </p:anim>
                                    <p:anim calcmode="lin" valueType="num">
                                      <p:cBhvr additive="base">
                                        <p:cTn id="2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Basic structure of most K8s resources</a:t>
            </a:r>
          </a:p>
        </p:txBody>
      </p:sp>
      <p:grpSp>
        <p:nvGrpSpPr>
          <p:cNvPr id="17" name="Group 16"/>
          <p:cNvGrpSpPr/>
          <p:nvPr/>
        </p:nvGrpSpPr>
        <p:grpSpPr>
          <a:xfrm>
            <a:off x="803295" y="1813069"/>
            <a:ext cx="5833704" cy="3249281"/>
            <a:chOff x="3639087" y="2577737"/>
            <a:chExt cx="4599222" cy="2296676"/>
          </a:xfrm>
        </p:grpSpPr>
        <p:sp>
          <p:nvSpPr>
            <p:cNvPr id="6" name="Rectangle 5"/>
            <p:cNvSpPr/>
            <p:nvPr/>
          </p:nvSpPr>
          <p:spPr bwMode="gray">
            <a:xfrm>
              <a:off x="3639087" y="2577737"/>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noProof="0" dirty="0" err="1">
                  <a:ea typeface="Arial Unicode MS" pitchFamily="34" charset="-128"/>
                  <a:cs typeface="Arial Unicode MS" pitchFamily="34" charset="-128"/>
                </a:rPr>
                <a:t>apiVersion</a:t>
              </a:r>
              <a:endParaRPr kumimoji="0" lang="en-US" sz="1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3639087" y="3060466"/>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kind</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Rectangle 7"/>
            <p:cNvSpPr/>
            <p:nvPr/>
          </p:nvSpPr>
          <p:spPr bwMode="gray">
            <a:xfrm>
              <a:off x="3639087" y="3543195"/>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9" name="Rectangle 8"/>
            <p:cNvSpPr/>
            <p:nvPr/>
          </p:nvSpPr>
          <p:spPr bwMode="gray">
            <a:xfrm>
              <a:off x="3639087" y="4025924"/>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Rectangle 9"/>
            <p:cNvSpPr/>
            <p:nvPr/>
          </p:nvSpPr>
          <p:spPr bwMode="gray">
            <a:xfrm>
              <a:off x="3639087" y="4508653"/>
              <a:ext cx="4599222" cy="365760"/>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Rectangle 10"/>
            <p:cNvSpPr/>
            <p:nvPr/>
          </p:nvSpPr>
          <p:spPr bwMode="gray">
            <a:xfrm>
              <a:off x="5576745" y="3554081"/>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metadata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Rectangle 11"/>
            <p:cNvSpPr/>
            <p:nvPr/>
          </p:nvSpPr>
          <p:spPr bwMode="gray">
            <a:xfrm>
              <a:off x="5576745" y="4036810"/>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spec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ectangle 12"/>
            <p:cNvSpPr/>
            <p:nvPr/>
          </p:nvSpPr>
          <p:spPr bwMode="gray">
            <a:xfrm>
              <a:off x="5576745" y="4517748"/>
              <a:ext cx="1921336" cy="343988"/>
            </a:xfrm>
            <a:prstGeom prst="rect">
              <a:avLst/>
            </a:prstGeom>
            <a:solidFill>
              <a:schemeClr val="accent1"/>
            </a:solidFill>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status object</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ectangle 13"/>
            <p:cNvSpPr/>
            <p:nvPr/>
          </p:nvSpPr>
          <p:spPr bwMode="gray">
            <a:xfrm>
              <a:off x="5576745" y="2588623"/>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Rectangle 14"/>
            <p:cNvSpPr/>
            <p:nvPr/>
          </p:nvSpPr>
          <p:spPr bwMode="gray">
            <a:xfrm>
              <a:off x="5576745" y="3071352"/>
              <a:ext cx="1921336" cy="343988"/>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b="1" kern="0" dirty="0">
                  <a:ea typeface="Arial Unicode MS" pitchFamily="34" charset="-128"/>
                  <a:cs typeface="Arial Unicode MS" pitchFamily="34" charset="-128"/>
                </a:rPr>
                <a:t>value</a:t>
              </a:r>
              <a:endParaRPr kumimoji="0" lang="en-US" sz="1800" b="1" i="0" u="none" strike="noStrike" kern="0" cap="none" spc="0" normalizeH="0" baseline="0" noProof="0" dirty="0" err="1">
                <a:ln>
                  <a:noFill/>
                </a:ln>
                <a:effectLst/>
                <a:uLnTx/>
                <a:uFillTx/>
                <a:ea typeface="Arial Unicode MS" pitchFamily="34" charset="-128"/>
                <a:cs typeface="Arial Unicode MS" pitchFamily="34" charset="-128"/>
              </a:endParaRPr>
            </a:p>
          </p:txBody>
        </p:sp>
      </p:grpSp>
      <p:sp>
        <p:nvSpPr>
          <p:cNvPr id="18" name="Speech Bubble: Rectangle 17"/>
          <p:cNvSpPr/>
          <p:nvPr/>
        </p:nvSpPr>
        <p:spPr bwMode="gray">
          <a:xfrm>
            <a:off x="6636999" y="5497800"/>
            <a:ext cx="4101737" cy="624325"/>
          </a:xfrm>
          <a:prstGeom prst="wedgeRectCallout">
            <a:avLst>
              <a:gd name="adj1" fmla="val -67542"/>
              <a:gd name="adj2" fmla="val -171236"/>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Information supplied by k8s, not maintained by users</a:t>
            </a: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Speech Bubble: Rectangle 18"/>
          <p:cNvSpPr/>
          <p:nvPr/>
        </p:nvSpPr>
        <p:spPr bwMode="gray">
          <a:xfrm>
            <a:off x="7014755" y="873332"/>
            <a:ext cx="4101737" cy="624325"/>
          </a:xfrm>
          <a:prstGeom prst="wedgeRectCallout">
            <a:avLst>
              <a:gd name="adj1" fmla="val -78795"/>
              <a:gd name="adj2" fmla="val 13703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err="1">
                <a:ea typeface="Arial Unicode MS" pitchFamily="34" charset="-128"/>
                <a:cs typeface="Arial Unicode MS" pitchFamily="34" charset="-128"/>
              </a:rPr>
              <a:t>api</a:t>
            </a:r>
            <a:r>
              <a:rPr lang="en-US" sz="1800" kern="0" noProof="0" dirty="0">
                <a:ea typeface="Arial Unicode MS" pitchFamily="34" charset="-128"/>
                <a:cs typeface="Arial Unicode MS" pitchFamily="34" charset="-128"/>
              </a:rPr>
              <a:t> the resource belongs to, e.g.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Speech Bubble: Rectangle 19"/>
          <p:cNvSpPr/>
          <p:nvPr/>
        </p:nvSpPr>
        <p:spPr bwMode="gray">
          <a:xfrm>
            <a:off x="7588740" y="2061185"/>
            <a:ext cx="4101737" cy="624325"/>
          </a:xfrm>
          <a:prstGeom prst="wedgeRectCallout">
            <a:avLst>
              <a:gd name="adj1" fmla="val -82617"/>
              <a:gd name="adj2" fmla="val 519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resource type, e.g. “pod”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Speech Bubble: Rectangle 20"/>
          <p:cNvSpPr/>
          <p:nvPr/>
        </p:nvSpPr>
        <p:spPr bwMode="gray">
          <a:xfrm>
            <a:off x="7588740" y="3063233"/>
            <a:ext cx="4101737" cy="748951"/>
          </a:xfrm>
          <a:prstGeom prst="wedgeRectCallout">
            <a:avLst>
              <a:gd name="adj1" fmla="val -82404"/>
              <a:gd name="adj2" fmla="val 824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metadata like name, annotations or labels are maintained here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2" name="Speech Bubble: Rectangle 21"/>
          <p:cNvSpPr/>
          <p:nvPr/>
        </p:nvSpPr>
        <p:spPr bwMode="gray">
          <a:xfrm>
            <a:off x="7588740" y="4108290"/>
            <a:ext cx="4101737" cy="748951"/>
          </a:xfrm>
          <a:prstGeom prst="wedgeRectCallout">
            <a:avLst>
              <a:gd name="adj1" fmla="val -86438"/>
              <a:gd name="adj2" fmla="val -41760"/>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specification of the resource based on its “kind”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446025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04001" y="1116542"/>
            <a:ext cx="3867974" cy="5120670"/>
          </a:xfrm>
          <a:prstGeom prst="rect">
            <a:avLst/>
          </a:prstGeom>
        </p:spPr>
      </p:pic>
      <p:sp>
        <p:nvSpPr>
          <p:cNvPr id="2" name="Title 1"/>
          <p:cNvSpPr>
            <a:spLocks noGrp="1"/>
          </p:cNvSpPr>
          <p:nvPr>
            <p:ph type="title"/>
          </p:nvPr>
        </p:nvSpPr>
        <p:spPr/>
        <p:txBody>
          <a:bodyPr/>
          <a:lstStyle/>
          <a:p>
            <a:r>
              <a:rPr lang="en-US" dirty="0"/>
              <a:t>Pod definition - </a:t>
            </a:r>
            <a:r>
              <a:rPr lang="en-US" b="0" dirty="0">
                <a:hlinkClick r:id="rId4"/>
              </a:rPr>
              <a:t>https://kubernetes.io/docs/api-reference/v1.8/#pod-v1-core</a:t>
            </a:r>
            <a:r>
              <a:rPr lang="en-US" b="0" dirty="0"/>
              <a:t>  </a:t>
            </a:r>
          </a:p>
        </p:txBody>
      </p:sp>
      <p:sp>
        <p:nvSpPr>
          <p:cNvPr id="15" name="Speech Bubble: Rectangle 14"/>
          <p:cNvSpPr/>
          <p:nvPr/>
        </p:nvSpPr>
        <p:spPr bwMode="gray">
          <a:xfrm>
            <a:off x="5490755" y="1116542"/>
            <a:ext cx="5442076" cy="572921"/>
          </a:xfrm>
          <a:prstGeom prst="wedgeRectCallout">
            <a:avLst>
              <a:gd name="adj1" fmla="val -91535"/>
              <a:gd name="adj2" fmla="val -12354"/>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Resources of “</a:t>
            </a:r>
            <a:r>
              <a:rPr lang="en-US" sz="1800" kern="0" dirty="0" err="1">
                <a:ea typeface="Arial Unicode MS" pitchFamily="34" charset="-128"/>
                <a:cs typeface="Arial Unicode MS" pitchFamily="34" charset="-128"/>
              </a:rPr>
              <a:t>kind:pod</a:t>
            </a:r>
            <a:r>
              <a:rPr lang="en-US" sz="1800" kern="0" dirty="0">
                <a:ea typeface="Arial Unicode MS" pitchFamily="34" charset="-128"/>
                <a:cs typeface="Arial Unicode MS" pitchFamily="34" charset="-128"/>
              </a:rPr>
              <a:t>” belong to “</a:t>
            </a:r>
            <a:r>
              <a:rPr lang="en-US" sz="1800" kern="0" dirty="0" err="1">
                <a:ea typeface="Arial Unicode MS" pitchFamily="34" charset="-128"/>
                <a:cs typeface="Arial Unicode MS" pitchFamily="34" charset="-128"/>
              </a:rPr>
              <a:t>apiVersion</a:t>
            </a:r>
            <a:r>
              <a:rPr lang="en-US" sz="1800" kern="0" dirty="0">
                <a:ea typeface="Arial Unicode MS" pitchFamily="34" charset="-128"/>
                <a:cs typeface="Arial Unicode MS" pitchFamily="34" charset="-128"/>
              </a:rPr>
              <a:t>: v1”</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6" name="Speech Bubble: Rectangle 15"/>
          <p:cNvSpPr/>
          <p:nvPr/>
        </p:nvSpPr>
        <p:spPr bwMode="gray">
          <a:xfrm>
            <a:off x="5490755" y="1905960"/>
            <a:ext cx="5442076" cy="645064"/>
          </a:xfrm>
          <a:prstGeom prst="wedgeRectCallout">
            <a:avLst>
              <a:gd name="adj1" fmla="val -84512"/>
              <a:gd name="adj2" fmla="val -21992"/>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Within “metadata” the pod’s name is specified</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Speech Bubble: Rectangle 16"/>
          <p:cNvSpPr/>
          <p:nvPr/>
        </p:nvSpPr>
        <p:spPr bwMode="gray">
          <a:xfrm>
            <a:off x="5490755" y="2872296"/>
            <a:ext cx="5442076" cy="1337396"/>
          </a:xfrm>
          <a:prstGeom prst="wedgeRectCallout">
            <a:avLst>
              <a:gd name="adj1" fmla="val -84859"/>
              <a:gd name="adj2" fmla="val -34045"/>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pod’s “spec” provides all the necessary details, like the image to use, to actually start a container</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8" name="Speech Bubble: Rectangle 7"/>
          <p:cNvSpPr/>
          <p:nvPr/>
        </p:nvSpPr>
        <p:spPr bwMode="gray">
          <a:xfrm>
            <a:off x="5490755" y="4697372"/>
            <a:ext cx="5442076" cy="1337396"/>
          </a:xfrm>
          <a:prstGeom prst="wedgeRectCallout">
            <a:avLst>
              <a:gd name="adj1" fmla="val -86609"/>
              <a:gd name="adj2" fmla="val -26211"/>
            </a:avLst>
          </a:prstGeom>
          <a:ln>
            <a:headEnd/>
            <a:tailEnd/>
          </a:ln>
        </p:spPr>
        <p:style>
          <a:lnRef idx="2">
            <a:schemeClr val="accent5"/>
          </a:lnRef>
          <a:fillRef idx="1">
            <a:schemeClr val="lt1"/>
          </a:fillRef>
          <a:effectRef idx="0">
            <a:schemeClr val="accent5"/>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noProof="0" dirty="0">
                <a:ea typeface="Arial Unicode MS" pitchFamily="34" charset="-128"/>
                <a:cs typeface="Arial Unicode MS" pitchFamily="34" charset="-128"/>
              </a:rPr>
              <a:t>The </a:t>
            </a:r>
            <a:r>
              <a:rPr lang="en-US" sz="1800" kern="0" noProof="0" dirty="0" err="1">
                <a:ea typeface="Arial Unicode MS" pitchFamily="34" charset="-128"/>
                <a:cs typeface="Arial Unicode MS" pitchFamily="34" charset="-128"/>
              </a:rPr>
              <a:t>livenessProbe</a:t>
            </a:r>
            <a:r>
              <a:rPr lang="en-US" sz="1800" kern="0" noProof="0" dirty="0">
                <a:ea typeface="Arial Unicode MS" pitchFamily="34" charset="-128"/>
                <a:cs typeface="Arial Unicode MS" pitchFamily="34" charset="-128"/>
              </a:rPr>
              <a:t> defines a check, to determine, if the pod is in a healthy state</a:t>
            </a:r>
            <a:endParaRPr kumimoji="0" lang="en-US"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2266641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Liveness &amp; Readiness Probes</a:t>
            </a:r>
          </a:p>
        </p:txBody>
      </p:sp>
      <p:sp>
        <p:nvSpPr>
          <p:cNvPr id="4" name="Rectangle 3"/>
          <p:cNvSpPr/>
          <p:nvPr/>
        </p:nvSpPr>
        <p:spPr bwMode="gray">
          <a:xfrm>
            <a:off x="4886151" y="4398607"/>
            <a:ext cx="242287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2800" b="1" kern="0" noProof="0" dirty="0" err="1">
                <a:ea typeface="Arial Unicode MS" pitchFamily="34" charset="-128"/>
                <a:cs typeface="Arial Unicode MS" pitchFamily="34" charset="-128"/>
              </a:rPr>
              <a:t>nginx-pod</a:t>
            </a:r>
            <a:endParaRPr kumimoji="0" lang="de-DE" sz="28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5" name="Speech Bubble: Rectangle 4"/>
          <p:cNvSpPr/>
          <p:nvPr/>
        </p:nvSpPr>
        <p:spPr bwMode="gray">
          <a:xfrm>
            <a:off x="3867149" y="3333751"/>
            <a:ext cx="1746423" cy="912456"/>
          </a:xfrm>
          <a:prstGeom prst="wedgeRectCallout">
            <a:avLst>
              <a:gd name="adj1" fmla="val 4647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800" b="0" i="0" u="none" strike="noStrike" kern="0" cap="none" spc="0" normalizeH="0" baseline="0" noProof="0" dirty="0">
                <a:ln>
                  <a:noFill/>
                </a:ln>
                <a:effectLst/>
                <a:uLnTx/>
                <a:uFillTx/>
                <a:ea typeface="Arial Unicode MS" pitchFamily="34" charset="-128"/>
                <a:cs typeface="Arial Unicode MS" pitchFamily="34" charset="-128"/>
              </a:rPr>
              <a:t>HTTP 200 ‘OK’</a:t>
            </a:r>
          </a:p>
        </p:txBody>
      </p:sp>
      <p:sp>
        <p:nvSpPr>
          <p:cNvPr id="7" name="Speech Bubble: Rectangle 6"/>
          <p:cNvSpPr/>
          <p:nvPr/>
        </p:nvSpPr>
        <p:spPr bwMode="gray">
          <a:xfrm>
            <a:off x="6616786" y="3333751"/>
            <a:ext cx="1746423" cy="912456"/>
          </a:xfrm>
          <a:prstGeom prst="wedgeRectCallout">
            <a:avLst>
              <a:gd name="adj1" fmla="val -48425"/>
              <a:gd name="adj2" fmla="val 98925"/>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1800" kern="0" dirty="0">
                <a:ea typeface="Arial Unicode MS" pitchFamily="34" charset="-128"/>
                <a:cs typeface="Arial Unicode MS" pitchFamily="34" charset="-128"/>
              </a:rPr>
              <a:t>i</a:t>
            </a:r>
            <a:r>
              <a:rPr kumimoji="0" lang="en-US" sz="1800" b="0" i="0" u="none" strike="noStrike" kern="0" cap="none" spc="0" normalizeH="0" baseline="0" noProof="0" dirty="0">
                <a:ln>
                  <a:noFill/>
                </a:ln>
                <a:effectLst/>
                <a:uLnTx/>
                <a:uFillTx/>
                <a:ea typeface="Arial Unicode MS" pitchFamily="34" charset="-128"/>
                <a:cs typeface="Arial Unicode MS" pitchFamily="34" charset="-128"/>
              </a:rPr>
              <a:t>ndex.html</a:t>
            </a:r>
          </a:p>
        </p:txBody>
      </p:sp>
      <p:sp>
        <p:nvSpPr>
          <p:cNvPr id="8" name="Rectangle 7"/>
          <p:cNvSpPr/>
          <p:nvPr/>
        </p:nvSpPr>
        <p:spPr bwMode="gray">
          <a:xfrm>
            <a:off x="739647" y="1215772"/>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Respond with HTTP 200, if you are alive!</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sp>
        <p:nvSpPr>
          <p:cNvPr id="9" name="Rectangle 8"/>
          <p:cNvSpPr/>
          <p:nvPr/>
        </p:nvSpPr>
        <p:spPr bwMode="gray">
          <a:xfrm>
            <a:off x="8363209" y="1215771"/>
            <a:ext cx="3127502" cy="1775537"/>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US" sz="2800" b="1" kern="0" dirty="0">
                <a:ea typeface="Arial Unicode MS" pitchFamily="34" charset="-128"/>
                <a:cs typeface="Arial Unicode MS" pitchFamily="34" charset="-128"/>
              </a:rPr>
              <a:t>Send back the index.html, if you are ready!</a:t>
            </a:r>
            <a:endParaRPr kumimoji="0" lang="en-US" sz="2800" b="1" i="0" u="none" strike="noStrike" kern="0" cap="none" spc="0" normalizeH="0" baseline="0" dirty="0">
              <a:ln>
                <a:noFill/>
              </a:ln>
              <a:effectLst/>
              <a:uLnTx/>
              <a:uFillTx/>
              <a:ea typeface="Arial Unicode MS" pitchFamily="34" charset="-128"/>
              <a:cs typeface="Arial Unicode MS" pitchFamily="34" charset="-128"/>
            </a:endParaRPr>
          </a:p>
        </p:txBody>
      </p:sp>
      <p:cxnSp>
        <p:nvCxnSpPr>
          <p:cNvPr id="14" name="Connector: Elbow 13"/>
          <p:cNvCxnSpPr>
            <a:stCxn id="8" idx="2"/>
            <a:endCxn id="4" idx="1"/>
          </p:cNvCxnSpPr>
          <p:nvPr/>
        </p:nvCxnSpPr>
        <p:spPr>
          <a:xfrm rot="16200000" flipH="1">
            <a:off x="2447241" y="2847465"/>
            <a:ext cx="2295067" cy="2582753"/>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p:cNvCxnSpPr>
            <a:stCxn id="9" idx="2"/>
            <a:endCxn id="4" idx="3"/>
          </p:cNvCxnSpPr>
          <p:nvPr/>
        </p:nvCxnSpPr>
        <p:spPr>
          <a:xfrm rot="5400000">
            <a:off x="7470458" y="2829874"/>
            <a:ext cx="2295068" cy="2617937"/>
          </a:xfrm>
          <a:prstGeom prst="bentConnector2">
            <a:avLst/>
          </a:prstGeom>
          <a:ln w="76200">
            <a:solidFill>
              <a:schemeClr val="tx2"/>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080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2631106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p:nvPr>
        </p:nvSpPr>
        <p:spPr>
          <a:xfrm>
            <a:off x="504001" y="504000"/>
            <a:ext cx="11186476" cy="369332"/>
          </a:xfrm>
        </p:spPr>
        <p:txBody>
          <a:bodyPr/>
          <a:lstStyle/>
          <a:p>
            <a:r>
              <a:rPr lang="en-US" dirty="0"/>
              <a:t>Namespaces</a:t>
            </a:r>
          </a:p>
        </p:txBody>
      </p:sp>
      <p:sp>
        <p:nvSpPr>
          <p:cNvPr id="28" name="Rectangle 27"/>
          <p:cNvSpPr/>
          <p:nvPr/>
        </p:nvSpPr>
        <p:spPr bwMode="gray">
          <a:xfrm>
            <a:off x="504001"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1" name="Rectangle 30"/>
          <p:cNvSpPr/>
          <p:nvPr/>
        </p:nvSpPr>
        <p:spPr bwMode="gray">
          <a:xfrm>
            <a:off x="504000" y="3589128"/>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my</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34" name="Rectangle 33"/>
          <p:cNvSpPr/>
          <p:nvPr/>
        </p:nvSpPr>
        <p:spPr bwMode="gray">
          <a:xfrm>
            <a:off x="1732440"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5" name="Rectangle 34"/>
          <p:cNvSpPr/>
          <p:nvPr/>
        </p:nvSpPr>
        <p:spPr bwMode="gray">
          <a:xfrm>
            <a:off x="5492941"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33" name="Rectangle 32"/>
          <p:cNvSpPr/>
          <p:nvPr/>
        </p:nvSpPr>
        <p:spPr bwMode="gray">
          <a:xfrm>
            <a:off x="4368040"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39" name="Rectangle 38"/>
          <p:cNvSpPr/>
          <p:nvPr/>
        </p:nvSpPr>
        <p:spPr bwMode="gray">
          <a:xfrm>
            <a:off x="8232078" y="5707380"/>
            <a:ext cx="3458399" cy="66294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90000" tIns="72000" rIns="90000" bIns="72000" rtlCol="0" anchor="t"/>
          <a:lstStyle/>
          <a:p>
            <a:pPr algn="ctr" defTabSz="914400" fontAlgn="base">
              <a:spcBef>
                <a:spcPct val="50000"/>
              </a:spcBef>
              <a:spcAft>
                <a:spcPct val="0"/>
              </a:spcAft>
              <a:buClr>
                <a:srgbClr val="F0AB00"/>
              </a:buClr>
              <a:buSzPct val="80000"/>
            </a:pPr>
            <a:r>
              <a:rPr lang="de-DE" sz="2400" b="1" kern="0" dirty="0">
                <a:ea typeface="Arial Unicode MS" pitchFamily="34" charset="-128"/>
                <a:cs typeface="Arial Unicode MS" pitchFamily="34" charset="-128"/>
              </a:rPr>
              <a:t>Worker</a:t>
            </a:r>
          </a:p>
        </p:txBody>
      </p:sp>
      <p:sp>
        <p:nvSpPr>
          <p:cNvPr id="40" name="Rectangle 39"/>
          <p:cNvSpPr/>
          <p:nvPr/>
        </p:nvSpPr>
        <p:spPr bwMode="gray">
          <a:xfrm>
            <a:off x="9356979" y="4028890"/>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1" name="Rectangle 40"/>
          <p:cNvSpPr/>
          <p:nvPr/>
        </p:nvSpPr>
        <p:spPr bwMode="gray">
          <a:xfrm>
            <a:off x="504000" y="1470876"/>
            <a:ext cx="11246039" cy="1653431"/>
          </a:xfrm>
          <a:prstGeom prst="rect">
            <a:avLst/>
          </a:prstGeom>
          <a:solidFill>
            <a:schemeClr val="accent1">
              <a:lumMod val="60000"/>
              <a:lumOff val="40000"/>
            </a:schemeClr>
          </a:solidFill>
          <a:ln>
            <a:headEnd/>
            <a:tailEnd/>
          </a:ln>
        </p:spPr>
        <p:style>
          <a:lnRef idx="1">
            <a:schemeClr val="accent1"/>
          </a:lnRef>
          <a:fillRef idx="2">
            <a:schemeClr val="accent1"/>
          </a:fillRef>
          <a:effectRef idx="1">
            <a:schemeClr val="accent1"/>
          </a:effectRef>
          <a:fontRef idx="minor">
            <a:schemeClr val="dk1"/>
          </a:fontRef>
        </p:style>
        <p:txBody>
          <a:bodyPr lIns="90000" tIns="72000" rIns="90000" bIns="72000" rtlCol="0" anchor="b"/>
          <a:lstStyle/>
          <a:p>
            <a:pPr marR="0" defTabSz="914400" eaLnBrk="1" fontAlgn="base" latinLnBrk="0" hangingPunct="1">
              <a:lnSpc>
                <a:spcPct val="100000"/>
              </a:lnSpc>
              <a:spcBef>
                <a:spcPct val="50000"/>
              </a:spcBef>
              <a:spcAft>
                <a:spcPct val="0"/>
              </a:spcAft>
              <a:buClr>
                <a:srgbClr val="F0AB00"/>
              </a:buClr>
              <a:buSzPct val="80000"/>
              <a:tabLst/>
            </a:pPr>
            <a:r>
              <a:rPr lang="de-DE" sz="2000" b="1" kern="0" noProof="0" dirty="0">
                <a:ea typeface="Arial Unicode MS" pitchFamily="34" charset="-128"/>
                <a:cs typeface="Arial Unicode MS" pitchFamily="34" charset="-128"/>
              </a:rPr>
              <a:t>Namespace: </a:t>
            </a:r>
            <a:r>
              <a:rPr lang="de-DE" sz="2000" b="1" kern="0" noProof="0" dirty="0" err="1">
                <a:ea typeface="Arial Unicode MS" pitchFamily="34" charset="-128"/>
                <a:cs typeface="Arial Unicode MS" pitchFamily="34" charset="-128"/>
              </a:rPr>
              <a:t>your</a:t>
            </a:r>
            <a:r>
              <a:rPr lang="de-DE" sz="2000" b="1" kern="0" noProof="0" dirty="0">
                <a:ea typeface="Arial Unicode MS" pitchFamily="34" charset="-128"/>
                <a:cs typeface="Arial Unicode MS" pitchFamily="34" charset="-128"/>
              </a:rPr>
              <a:t>-namespace</a:t>
            </a:r>
            <a:endParaRPr kumimoji="0" lang="de-DE" sz="2400" b="1" i="0" strike="noStrike" kern="0" cap="none" spc="0" normalizeH="0" baseline="0" noProof="0" dirty="0">
              <a:ln>
                <a:noFill/>
              </a:ln>
              <a:effectLst/>
              <a:uLnTx/>
              <a:uFillTx/>
              <a:ea typeface="Arial Unicode MS" pitchFamily="34" charset="-128"/>
              <a:cs typeface="Arial Unicode MS" pitchFamily="34" charset="-128"/>
            </a:endParaRPr>
          </a:p>
        </p:txBody>
      </p:sp>
      <p:sp>
        <p:nvSpPr>
          <p:cNvPr id="42" name="Rectangle 41"/>
          <p:cNvSpPr/>
          <p:nvPr/>
        </p:nvSpPr>
        <p:spPr bwMode="gray">
          <a:xfrm>
            <a:off x="1672878"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4" name="Rectangle 43"/>
          <p:cNvSpPr/>
          <p:nvPr/>
        </p:nvSpPr>
        <p:spPr bwMode="gray">
          <a:xfrm>
            <a:off x="5433379"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5" name="Rectangle 44"/>
          <p:cNvSpPr/>
          <p:nvPr/>
        </p:nvSpPr>
        <p:spPr bwMode="gray">
          <a:xfrm>
            <a:off x="9297417" y="1910638"/>
            <a:ext cx="1208595" cy="773906"/>
          </a:xfrm>
          <a:prstGeom prst="rect">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600" b="1" kern="0" noProof="0" dirty="0" err="1">
                <a:ea typeface="Arial Unicode MS" pitchFamily="34" charset="-128"/>
                <a:cs typeface="Arial Unicode MS" pitchFamily="34" charset="-128"/>
              </a:rPr>
              <a:t>Pod</a:t>
            </a:r>
            <a:endParaRPr kumimoji="0" lang="de-DE" sz="1600" b="1"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3012488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504000" y="1124700"/>
            <a:ext cx="8159939" cy="4727460"/>
          </a:xfrm>
        </p:spPr>
        <p:txBody>
          <a:bodyPr/>
          <a:lstStyle/>
          <a:p>
            <a:pPr lvl="1"/>
            <a:r>
              <a:rPr lang="en-US" dirty="0"/>
              <a:t>Logical realm for applications to run within</a:t>
            </a:r>
          </a:p>
          <a:p>
            <a:pPr lvl="1"/>
            <a:r>
              <a:rPr lang="en-US" dirty="0"/>
              <a:t>Isolate resources and restrict visibility to objects in the same namespace</a:t>
            </a:r>
          </a:p>
          <a:p>
            <a:pPr lvl="1"/>
            <a:r>
              <a:rPr lang="en-US" dirty="0"/>
              <a:t>Basic user management is handled on namespace level</a:t>
            </a:r>
          </a:p>
          <a:p>
            <a:pPr lvl="1"/>
            <a:r>
              <a:rPr lang="en-US" dirty="0"/>
              <a:t>Resource quotas / limits managed per namespace</a:t>
            </a:r>
          </a:p>
          <a:p>
            <a:pPr lvl="1"/>
            <a:r>
              <a:rPr lang="en-US" dirty="0"/>
              <a:t>Uniqueness of names required per namespace</a:t>
            </a:r>
          </a:p>
          <a:p>
            <a:pPr lvl="1"/>
            <a:r>
              <a:rPr lang="en-US" dirty="0"/>
              <a:t>Access to services in a different namespace via FQDN &lt;service-name&gt;.&lt;namespace&gt;</a:t>
            </a:r>
          </a:p>
          <a:p>
            <a:pPr lvl="1"/>
            <a:r>
              <a:rPr lang="en-US" dirty="0"/>
              <a:t>Use –n (--namespace) &lt;namespace&gt; switch with </a:t>
            </a:r>
            <a:r>
              <a:rPr lang="en-US" dirty="0" err="1"/>
              <a:t>kubectl</a:t>
            </a:r>
            <a:r>
              <a:rPr lang="en-US" dirty="0"/>
              <a:t> to access resources</a:t>
            </a:r>
          </a:p>
          <a:p>
            <a:pPr lvl="1"/>
            <a:endParaRPr lang="en-US" dirty="0"/>
          </a:p>
        </p:txBody>
      </p:sp>
      <p:sp>
        <p:nvSpPr>
          <p:cNvPr id="2" name="Title 1"/>
          <p:cNvSpPr>
            <a:spLocks noGrp="1"/>
          </p:cNvSpPr>
          <p:nvPr>
            <p:ph type="title"/>
          </p:nvPr>
        </p:nvSpPr>
        <p:spPr/>
        <p:txBody>
          <a:bodyPr/>
          <a:lstStyle/>
          <a:p>
            <a:r>
              <a:rPr lang="en-US" dirty="0"/>
              <a:t>Namespaces</a:t>
            </a:r>
          </a:p>
        </p:txBody>
      </p:sp>
    </p:spTree>
    <p:extLst>
      <p:ext uri="{BB962C8B-B14F-4D97-AF65-F5344CB8AC3E}">
        <p14:creationId xmlns:p14="http://schemas.microsoft.com/office/powerpoint/2010/main" val="3249990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pic>
        <p:nvPicPr>
          <p:cNvPr id="4" name="Picture 3">
            <a:extLst>
              <a:ext uri="{FF2B5EF4-FFF2-40B4-BE49-F238E27FC236}">
                <a16:creationId xmlns:a16="http://schemas.microsoft.com/office/drawing/2014/main" id="{667C7630-D1BA-44ED-BD0C-E0F24DE56B91}"/>
              </a:ext>
            </a:extLst>
          </p:cNvPr>
          <p:cNvPicPr>
            <a:picLocks noChangeAspect="1"/>
          </p:cNvPicPr>
          <p:nvPr/>
        </p:nvPicPr>
        <p:blipFill>
          <a:blip r:embed="rId3"/>
          <a:stretch>
            <a:fillRect/>
          </a:stretch>
        </p:blipFill>
        <p:spPr>
          <a:xfrm>
            <a:off x="3849419" y="1181180"/>
            <a:ext cx="4495640" cy="4495640"/>
          </a:xfrm>
          <a:prstGeom prst="rect">
            <a:avLst/>
          </a:prstGeom>
        </p:spPr>
      </p:pic>
    </p:spTree>
    <p:extLst>
      <p:ext uri="{BB962C8B-B14F-4D97-AF65-F5344CB8AC3E}">
        <p14:creationId xmlns:p14="http://schemas.microsoft.com/office/powerpoint/2010/main" val="1961122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What YOU will do in exercise #02</a:t>
            </a:r>
          </a:p>
        </p:txBody>
      </p:sp>
      <p:grpSp>
        <p:nvGrpSpPr>
          <p:cNvPr id="13" name="Group 12"/>
          <p:cNvGrpSpPr/>
          <p:nvPr/>
        </p:nvGrpSpPr>
        <p:grpSpPr>
          <a:xfrm>
            <a:off x="2674620" y="2948940"/>
            <a:ext cx="6187440" cy="1752600"/>
            <a:chOff x="2697480" y="2743200"/>
            <a:chExt cx="6187440" cy="2034540"/>
          </a:xfrm>
        </p:grpSpPr>
        <p:sp>
          <p:nvSpPr>
            <p:cNvPr id="12" name="Rectangle: Rounded Corners 11"/>
            <p:cNvSpPr/>
            <p:nvPr/>
          </p:nvSpPr>
          <p:spPr bwMode="gray">
            <a:xfrm>
              <a:off x="2697480" y="2743200"/>
              <a:ext cx="6187440" cy="203454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Rectangle 3"/>
            <p:cNvSpPr/>
            <p:nvPr/>
          </p:nvSpPr>
          <p:spPr bwMode="gray">
            <a:xfrm>
              <a:off x="2989653" y="3164976"/>
              <a:ext cx="1627931" cy="1156258"/>
            </a:xfrm>
            <a:prstGeom prst="rect">
              <a:avLst/>
            </a:prstGeom>
            <a:solidFill>
              <a:schemeClr val="accent4"/>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6" name="Rectangle 5"/>
            <p:cNvSpPr/>
            <p:nvPr/>
          </p:nvSpPr>
          <p:spPr bwMode="gray">
            <a:xfrm>
              <a:off x="6855115"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7" name="Rectangle 6"/>
            <p:cNvSpPr/>
            <p:nvPr/>
          </p:nvSpPr>
          <p:spPr bwMode="gray">
            <a:xfrm>
              <a:off x="4922384" y="3164976"/>
              <a:ext cx="1627931" cy="1156258"/>
            </a:xfrm>
            <a:prstGeom prst="rect">
              <a:avLst/>
            </a:prstGeom>
            <a:solidFill>
              <a:schemeClr val="bg2"/>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nginx</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grpSp>
        <p:nvGrpSpPr>
          <p:cNvPr id="15" name="Group 14"/>
          <p:cNvGrpSpPr/>
          <p:nvPr/>
        </p:nvGrpSpPr>
        <p:grpSpPr>
          <a:xfrm>
            <a:off x="3482340" y="5176656"/>
            <a:ext cx="4572000" cy="1363980"/>
            <a:chOff x="3421380" y="5067300"/>
            <a:chExt cx="4572000" cy="1363980"/>
          </a:xfrm>
        </p:grpSpPr>
        <p:sp>
          <p:nvSpPr>
            <p:cNvPr id="14" name="Rectangle: Rounded Corners 13"/>
            <p:cNvSpPr/>
            <p:nvPr/>
          </p:nvSpPr>
          <p:spPr bwMode="gray">
            <a:xfrm>
              <a:off x="3421380" y="5067300"/>
              <a:ext cx="4572000" cy="1363980"/>
            </a:xfrm>
            <a:prstGeom prst="roundRect">
              <a:avLst/>
            </a:prstGeom>
            <a:ln>
              <a:headEnd/>
              <a:tailEnd/>
            </a:ln>
          </p:spPr>
          <p:style>
            <a:lnRef idx="2">
              <a:schemeClr val="accent1"/>
            </a:lnRef>
            <a:fillRef idx="1">
              <a:schemeClr val="lt1"/>
            </a:fillRef>
            <a:effectRef idx="0">
              <a:schemeClr val="accent1"/>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Cylinder 7"/>
            <p:cNvSpPr/>
            <p:nvPr/>
          </p:nvSpPr>
          <p:spPr bwMode="gray">
            <a:xfrm>
              <a:off x="3946888"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content</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9" name="Cylinder 8"/>
            <p:cNvSpPr/>
            <p:nvPr/>
          </p:nvSpPr>
          <p:spPr bwMode="gray">
            <a:xfrm>
              <a:off x="5214379"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800" b="0" i="0" u="none" strike="noStrike" kern="0" cap="none" spc="0" normalizeH="0" baseline="0" noProof="0" dirty="0" err="1">
                  <a:ln>
                    <a:noFill/>
                  </a:ln>
                  <a:effectLst/>
                  <a:uLnTx/>
                  <a:uFillTx/>
                  <a:ea typeface="Arial Unicode MS" pitchFamily="34" charset="-128"/>
                  <a:cs typeface="Arial Unicode MS" pitchFamily="34" charset="-128"/>
                </a:rPr>
                <a:t>config</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0" name="Cylinder 9"/>
            <p:cNvSpPr/>
            <p:nvPr/>
          </p:nvSpPr>
          <p:spPr bwMode="gray">
            <a:xfrm>
              <a:off x="6481870" y="5248563"/>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de-DE" sz="1800" kern="0" dirty="0" err="1">
                  <a:ea typeface="Arial Unicode MS" pitchFamily="34" charset="-128"/>
                  <a:cs typeface="Arial Unicode MS" pitchFamily="34" charset="-128"/>
                </a:rPr>
                <a:t>tls</a:t>
              </a:r>
              <a:r>
                <a:rPr lang="de-DE" sz="1800" kern="0" dirty="0">
                  <a:ea typeface="Arial Unicode MS" pitchFamily="34" charset="-128"/>
                  <a:cs typeface="Arial Unicode MS" pitchFamily="34" charset="-128"/>
                </a:rPr>
                <a:t> </a:t>
              </a:r>
              <a:r>
                <a:rPr lang="de-DE" sz="1800" kern="0" dirty="0" err="1">
                  <a:ea typeface="Arial Unicode MS" pitchFamily="34" charset="-128"/>
                  <a:cs typeface="Arial Unicode MS" pitchFamily="34" charset="-128"/>
                </a:rPr>
                <a:t>certs</a:t>
              </a:r>
              <a:endParaRPr kumimoji="0" lang="de-DE" sz="1800" b="0" i="0" u="none" strike="noStrike" kern="0" cap="none" spc="0" normalizeH="0" baseline="0" noProof="0" dirty="0">
                <a:ln>
                  <a:noFill/>
                </a:ln>
                <a:effectLst/>
                <a:uLnTx/>
                <a:uFillTx/>
                <a:ea typeface="Arial Unicode MS" pitchFamily="34" charset="-128"/>
                <a:cs typeface="Arial Unicode MS" pitchFamily="34" charset="-128"/>
              </a:endParaRPr>
            </a:p>
          </p:txBody>
        </p:sp>
      </p:grpSp>
      <p:sp>
        <p:nvSpPr>
          <p:cNvPr id="16" name="Arrow: Up-Down 15"/>
          <p:cNvSpPr/>
          <p:nvPr/>
        </p:nvSpPr>
        <p:spPr bwMode="gray">
          <a:xfrm>
            <a:off x="5657231" y="4400550"/>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7" name="Cloud 16"/>
          <p:cNvSpPr/>
          <p:nvPr/>
        </p:nvSpPr>
        <p:spPr bwMode="gray">
          <a:xfrm>
            <a:off x="4077319" y="1126276"/>
            <a:ext cx="3382042" cy="914400"/>
          </a:xfrm>
          <a:prstGeom prst="cloud">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8" name="Arrow: Up-Down 17"/>
          <p:cNvSpPr/>
          <p:nvPr/>
        </p:nvSpPr>
        <p:spPr bwMode="gray">
          <a:xfrm>
            <a:off x="5657231" y="2071898"/>
            <a:ext cx="222219" cy="845820"/>
          </a:xfrm>
          <a:prstGeom prst="upDownArrow">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800" b="0" i="0" u="none" strike="noStrike" kern="0" cap="none" spc="0" normalizeH="0" baseline="0" noProof="0" dirty="0" err="1">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0855814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84" name="Group 83">
            <a:extLst>
              <a:ext uri="{FF2B5EF4-FFF2-40B4-BE49-F238E27FC236}">
                <a16:creationId xmlns:a16="http://schemas.microsoft.com/office/drawing/2014/main" id="{FD8EA436-B1D4-43D4-A5AE-47308BBBD387}"/>
              </a:ext>
            </a:extLst>
          </p:cNvPr>
          <p:cNvGrpSpPr/>
          <p:nvPr/>
        </p:nvGrpSpPr>
        <p:grpSpPr>
          <a:xfrm>
            <a:off x="2939177" y="1799765"/>
            <a:ext cx="3558946" cy="1063716"/>
            <a:chOff x="2939177" y="1799765"/>
            <a:chExt cx="3558946" cy="1063716"/>
          </a:xfrm>
        </p:grpSpPr>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a:off x="6498122" y="1799765"/>
              <a:ext cx="1" cy="605030"/>
            </a:xfrm>
            <a:prstGeom prst="line">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2" name="Group 81">
              <a:extLst>
                <a:ext uri="{FF2B5EF4-FFF2-40B4-BE49-F238E27FC236}">
                  <a16:creationId xmlns:a16="http://schemas.microsoft.com/office/drawing/2014/main" id="{4D0194AC-DFC2-402B-A349-73E5501FAB2C}"/>
                </a:ext>
              </a:extLst>
            </p:cNvPr>
            <p:cNvGrpSpPr/>
            <p:nvPr/>
          </p:nvGrpSpPr>
          <p:grpSpPr>
            <a:xfrm>
              <a:off x="2939177" y="1799765"/>
              <a:ext cx="3558945" cy="1063716"/>
              <a:chOff x="2939177" y="1799765"/>
              <a:chExt cx="3558945"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cxnSpLocks/>
                <a:stCxn id="2" idx="3"/>
              </p:cNvCxnSpPr>
              <p:nvPr/>
            </p:nvCxnSpPr>
            <p:spPr>
              <a:xfrm flipV="1">
                <a:off x="2939177" y="1799765"/>
                <a:ext cx="3558945" cy="795374"/>
              </a:xfrm>
              <a:prstGeom prst="bentConnector3">
                <a:avLst/>
              </a:prstGeom>
              <a:ln w="44450">
                <a:solidFill>
                  <a:schemeClr val="accent1"/>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6364B226-50DF-4B39-9149-3AAF12C2AC0C}"/>
              </a:ext>
            </a:extLst>
          </p:cNvPr>
          <p:cNvGrpSpPr/>
          <p:nvPr/>
        </p:nvGrpSpPr>
        <p:grpSpPr>
          <a:xfrm>
            <a:off x="7312088" y="1547090"/>
            <a:ext cx="2853400" cy="1380607"/>
            <a:chOff x="7312088" y="1547090"/>
            <a:chExt cx="2853400" cy="1380607"/>
          </a:xfrm>
        </p:grpSpPr>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1799765"/>
              <a:ext cx="0" cy="614211"/>
            </a:xfrm>
            <a:prstGeom prst="line">
              <a:avLst/>
            </a:prstGeom>
            <a:ln w="3810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3" name="Group 82">
              <a:extLst>
                <a:ext uri="{FF2B5EF4-FFF2-40B4-BE49-F238E27FC236}">
                  <a16:creationId xmlns:a16="http://schemas.microsoft.com/office/drawing/2014/main" id="{47A6CC2F-84DC-4994-8143-02C6A1C8335E}"/>
                </a:ext>
              </a:extLst>
            </p:cNvPr>
            <p:cNvGrpSpPr/>
            <p:nvPr/>
          </p:nvGrpSpPr>
          <p:grpSpPr>
            <a:xfrm>
              <a:off x="7312088" y="1547090"/>
              <a:ext cx="2853400" cy="1380607"/>
              <a:chOff x="7312088" y="1547090"/>
              <a:chExt cx="285340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cxnSpLocks/>
                <a:stCxn id="17" idx="3"/>
              </p:cNvCxnSpPr>
              <p:nvPr/>
            </p:nvCxnSpPr>
            <p:spPr>
              <a:xfrm flipV="1">
                <a:off x="7312088" y="1799765"/>
                <a:ext cx="2853400" cy="1127932"/>
              </a:xfrm>
              <a:prstGeom prst="bentConnector3">
                <a:avLst>
                  <a:gd name="adj1" fmla="val 27615"/>
                </a:avLst>
              </a:prstGeom>
              <a:ln w="44450">
                <a:solidFill>
                  <a:schemeClr val="accent1"/>
                </a:solidFill>
                <a:headEnd type="triangle" w="med" len="med"/>
                <a:tailEnd type="none"/>
              </a:ln>
            </p:spPr>
            <p:style>
              <a:lnRef idx="1">
                <a:schemeClr val="accent1"/>
              </a:lnRef>
              <a:fillRef idx="0">
                <a:schemeClr val="accent1"/>
              </a:fillRef>
              <a:effectRef idx="0">
                <a:schemeClr val="accent1"/>
              </a:effectRef>
              <a:fontRef idx="minor">
                <a:schemeClr val="tx1"/>
              </a:fontRef>
            </p:style>
          </p:cxnSp>
        </p:grp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36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ppt_x"/>
                                          </p:val>
                                        </p:tav>
                                        <p:tav tm="100000">
                                          <p:val>
                                            <p:strVal val="#ppt_x"/>
                                          </p:val>
                                        </p:tav>
                                      </p:tavLst>
                                    </p:anim>
                                    <p:anim calcmode="lin" valueType="num">
                                      <p:cBhvr additive="base">
                                        <p:cTn id="12" dur="500" fill="hold"/>
                                        <p:tgtEl>
                                          <p:spTgt spid="2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anim calcmode="lin" valueType="num">
                                      <p:cBhvr additive="base">
                                        <p:cTn id="23" dur="500" fill="hold"/>
                                        <p:tgtEl>
                                          <p:spTgt spid="34"/>
                                        </p:tgtEl>
                                        <p:attrNameLst>
                                          <p:attrName>ppt_x</p:attrName>
                                        </p:attrNameLst>
                                      </p:cBhvr>
                                      <p:tavLst>
                                        <p:tav tm="0">
                                          <p:val>
                                            <p:strVal val="#ppt_x"/>
                                          </p:val>
                                        </p:tav>
                                        <p:tav tm="100000">
                                          <p:val>
                                            <p:strVal val="#ppt_x"/>
                                          </p:val>
                                        </p:tav>
                                      </p:tavLst>
                                    </p:anim>
                                    <p:anim calcmode="lin" valueType="num">
                                      <p:cBhvr additive="base">
                                        <p:cTn id="24" dur="500" fill="hold"/>
                                        <p:tgtEl>
                                          <p:spTgt spid="3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anim calcmode="lin" valueType="num">
                                      <p:cBhvr additive="base">
                                        <p:cTn id="33" dur="500" fill="hold"/>
                                        <p:tgtEl>
                                          <p:spTgt spid="84"/>
                                        </p:tgtEl>
                                        <p:attrNameLst>
                                          <p:attrName>ppt_x</p:attrName>
                                        </p:attrNameLst>
                                      </p:cBhvr>
                                      <p:tavLst>
                                        <p:tav tm="0">
                                          <p:val>
                                            <p:strVal val="#ppt_x"/>
                                          </p:val>
                                        </p:tav>
                                        <p:tav tm="100000">
                                          <p:val>
                                            <p:strVal val="#ppt_x"/>
                                          </p:val>
                                        </p:tav>
                                      </p:tavLst>
                                    </p:anim>
                                    <p:anim calcmode="lin" valueType="num">
                                      <p:cBhvr additive="base">
                                        <p:cTn id="34" dur="500" fill="hold"/>
                                        <p:tgtEl>
                                          <p:spTgt spid="84"/>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anim calcmode="lin" valueType="num">
                                      <p:cBhvr additive="base">
                                        <p:cTn id="37" dur="500" fill="hold"/>
                                        <p:tgtEl>
                                          <p:spTgt spid="85"/>
                                        </p:tgtEl>
                                        <p:attrNameLst>
                                          <p:attrName>ppt_x</p:attrName>
                                        </p:attrNameLst>
                                      </p:cBhvr>
                                      <p:tavLst>
                                        <p:tav tm="0">
                                          <p:val>
                                            <p:strVal val="#ppt_x"/>
                                          </p:val>
                                        </p:tav>
                                        <p:tav tm="100000">
                                          <p:val>
                                            <p:strVal val="#ppt_x"/>
                                          </p:val>
                                        </p:tav>
                                      </p:tavLst>
                                    </p:anim>
                                    <p:anim calcmode="lin" valueType="num">
                                      <p:cBhvr additive="base">
                                        <p:cTn id="38"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7" grpId="0" animBg="1"/>
      <p:bldP spid="15" grpId="0" animBg="1"/>
      <p:bldP spid="2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1 – App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7" name="Rectangle 26">
            <a:extLst>
              <a:ext uri="{FF2B5EF4-FFF2-40B4-BE49-F238E27FC236}">
                <a16:creationId xmlns:a16="http://schemas.microsoft.com/office/drawing/2014/main" id="{EB2DBFAB-7EED-43A8-8397-DA22CBD561B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2" name="Rectangle 21">
            <a:extLst>
              <a:ext uri="{FF2B5EF4-FFF2-40B4-BE49-F238E27FC236}">
                <a16:creationId xmlns:a16="http://schemas.microsoft.com/office/drawing/2014/main" id="{A6ACF841-B2CC-4541-98F7-C15630F04EEC}"/>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9" name="Rectangle 28">
            <a:extLst>
              <a:ext uri="{FF2B5EF4-FFF2-40B4-BE49-F238E27FC236}">
                <a16:creationId xmlns:a16="http://schemas.microsoft.com/office/drawing/2014/main" id="{1300A3B7-5000-460A-8052-D3F395034A01}"/>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8" name="Rectangle 27">
            <a:extLst>
              <a:ext uri="{FF2B5EF4-FFF2-40B4-BE49-F238E27FC236}">
                <a16:creationId xmlns:a16="http://schemas.microsoft.com/office/drawing/2014/main" id="{C2A62AAA-AD04-4461-A25A-DCC1E28D6356}"/>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256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2 – DB gets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6" name="Cylinder 15">
            <a:extLst>
              <a:ext uri="{FF2B5EF4-FFF2-40B4-BE49-F238E27FC236}">
                <a16:creationId xmlns:a16="http://schemas.microsoft.com/office/drawing/2014/main" id="{6EAC1953-F4EC-4EBE-BE17-0A97F2F3F2CA}"/>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ACC3301C-1790-41B0-A8B9-37BE75B3A4F3}"/>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81FC7D39-8D42-40C5-A39E-06262FC8842B}"/>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3" name="Cylinder 22">
            <a:extLst>
              <a:ext uri="{FF2B5EF4-FFF2-40B4-BE49-F238E27FC236}">
                <a16:creationId xmlns:a16="http://schemas.microsoft.com/office/drawing/2014/main" id="{47B88E73-FE70-4462-BD1B-BB43EAA6352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5" name="Cylinder 24">
            <a:extLst>
              <a:ext uri="{FF2B5EF4-FFF2-40B4-BE49-F238E27FC236}">
                <a16:creationId xmlns:a16="http://schemas.microsoft.com/office/drawing/2014/main" id="{FDF45E4C-ECC5-4515-A581-49CEBA562AD9}"/>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6" name="Cylinder 25">
            <a:extLst>
              <a:ext uri="{FF2B5EF4-FFF2-40B4-BE49-F238E27FC236}">
                <a16:creationId xmlns:a16="http://schemas.microsoft.com/office/drawing/2014/main" id="{8371C69F-1581-4BE1-B9B3-1B595B74EB56}"/>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31" name="Straight Connector 30">
            <a:extLst>
              <a:ext uri="{FF2B5EF4-FFF2-40B4-BE49-F238E27FC236}">
                <a16:creationId xmlns:a16="http://schemas.microsoft.com/office/drawing/2014/main" id="{298A4E14-5092-4A03-A319-2F0BF2E5CAC8}"/>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E1BCBB0-03A6-445D-9FD2-C2B52BA018FD}"/>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773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Scaling: Option 3 – Both – app and DB get multiple instances, if needed</a:t>
            </a:r>
          </a:p>
        </p:txBody>
      </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sp>
        <p:nvSpPr>
          <p:cNvPr id="16" name="Cylinder 15">
            <a:extLst>
              <a:ext uri="{FF2B5EF4-FFF2-40B4-BE49-F238E27FC236}">
                <a16:creationId xmlns:a16="http://schemas.microsoft.com/office/drawing/2014/main" id="{8A3D2153-5130-40F8-8F61-3F7D5BE90C2E}"/>
              </a:ext>
            </a:extLst>
          </p:cNvPr>
          <p:cNvSpPr/>
          <p:nvPr/>
        </p:nvSpPr>
        <p:spPr bwMode="gray">
          <a:xfrm>
            <a:off x="6313868" y="458235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4" name="Cylinder 13">
            <a:extLst>
              <a:ext uri="{FF2B5EF4-FFF2-40B4-BE49-F238E27FC236}">
                <a16:creationId xmlns:a16="http://schemas.microsoft.com/office/drawing/2014/main" id="{72B38D14-4F39-446E-9FE4-C22A0E51D4AC}"/>
              </a:ext>
            </a:extLst>
          </p:cNvPr>
          <p:cNvSpPr/>
          <p:nvPr/>
        </p:nvSpPr>
        <p:spPr bwMode="gray">
          <a:xfrm>
            <a:off x="6130511"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0" name="Cylinder 19">
            <a:extLst>
              <a:ext uri="{FF2B5EF4-FFF2-40B4-BE49-F238E27FC236}">
                <a16:creationId xmlns:a16="http://schemas.microsoft.com/office/drawing/2014/main" id="{560713B7-AD3F-4BB6-BC2F-6EE77D716C61}"/>
              </a:ext>
            </a:extLst>
          </p:cNvPr>
          <p:cNvSpPr/>
          <p:nvPr/>
        </p:nvSpPr>
        <p:spPr bwMode="gray">
          <a:xfrm>
            <a:off x="9901207" y="4570407"/>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8" name="Cylinder 17">
            <a:extLst>
              <a:ext uri="{FF2B5EF4-FFF2-40B4-BE49-F238E27FC236}">
                <a16:creationId xmlns:a16="http://schemas.microsoft.com/office/drawing/2014/main" id="{312D78D7-BC15-407B-A1F1-917A2723EA31}"/>
              </a:ext>
            </a:extLst>
          </p:cNvPr>
          <p:cNvSpPr/>
          <p:nvPr/>
        </p:nvSpPr>
        <p:spPr bwMode="gray">
          <a:xfrm>
            <a:off x="9769708" y="4725794"/>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F3A88E6F-E1C6-4318-9E0F-2CAEEBE1194F}"/>
              </a:ext>
            </a:extLst>
          </p:cNvPr>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6260327-69FF-42F0-8A7F-C0F00DE5378A}"/>
              </a:ext>
            </a:extLst>
          </p:cNvPr>
          <p:cNvCxnSpPr>
            <a:cxnSpLocks/>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09D5DF8-7E79-4C66-AD53-3A648297FAF6}"/>
              </a:ext>
            </a:extLst>
          </p:cNvPr>
          <p:cNvSpPr/>
          <p:nvPr/>
        </p:nvSpPr>
        <p:spPr bwMode="gray">
          <a:xfrm>
            <a:off x="5964865" y="218268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1" name="Rectangle 30">
            <a:extLst>
              <a:ext uri="{FF2B5EF4-FFF2-40B4-BE49-F238E27FC236}">
                <a16:creationId xmlns:a16="http://schemas.microsoft.com/office/drawing/2014/main" id="{B56BC40F-1851-4955-83D3-B574E4ED8939}"/>
              </a:ext>
            </a:extLst>
          </p:cNvPr>
          <p:cNvSpPr/>
          <p:nvPr/>
        </p:nvSpPr>
        <p:spPr bwMode="gray">
          <a:xfrm>
            <a:off x="5824511" y="2313042"/>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3" name="Rectangle 32">
            <a:extLst>
              <a:ext uri="{FF2B5EF4-FFF2-40B4-BE49-F238E27FC236}">
                <a16:creationId xmlns:a16="http://schemas.microsoft.com/office/drawing/2014/main" id="{09AAAEDF-A502-47D5-B2A1-94D69F92A66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4" name="Rectangle 33">
            <a:extLst>
              <a:ext uri="{FF2B5EF4-FFF2-40B4-BE49-F238E27FC236}">
                <a16:creationId xmlns:a16="http://schemas.microsoft.com/office/drawing/2014/main" id="{78E85606-9662-45E8-98D1-54D69ED8BD5C}"/>
              </a:ext>
            </a:extLst>
          </p:cNvPr>
          <p:cNvSpPr/>
          <p:nvPr/>
        </p:nvSpPr>
        <p:spPr bwMode="gray">
          <a:xfrm>
            <a:off x="9604061" y="2182679"/>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5" name="Rectangle 34">
            <a:extLst>
              <a:ext uri="{FF2B5EF4-FFF2-40B4-BE49-F238E27FC236}">
                <a16:creationId xmlns:a16="http://schemas.microsoft.com/office/drawing/2014/main" id="{5E12592A-EDAE-4801-B1EE-71D3EB63716F}"/>
              </a:ext>
            </a:extLst>
          </p:cNvPr>
          <p:cNvSpPr/>
          <p:nvPr/>
        </p:nvSpPr>
        <p:spPr bwMode="gray">
          <a:xfrm>
            <a:off x="9463707" y="2312701"/>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36" name="Rectangle 35">
            <a:extLst>
              <a:ext uri="{FF2B5EF4-FFF2-40B4-BE49-F238E27FC236}">
                <a16:creationId xmlns:a16="http://schemas.microsoft.com/office/drawing/2014/main" id="{64294BED-0996-4ED8-A473-907C159382BD}"/>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Tree>
    <p:extLst>
      <p:ext uri="{BB962C8B-B14F-4D97-AF65-F5344CB8AC3E}">
        <p14:creationId xmlns:p14="http://schemas.microsoft.com/office/powerpoint/2010/main" val="2176491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48124"/>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solidFill>
            <a:srgbClr val="92D050"/>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accent1"/>
                  </a:solidFill>
                  <a:ea typeface="Arial Unicode MS" pitchFamily="34" charset="-128"/>
                  <a:cs typeface="Arial Unicode MS" pitchFamily="34" charset="-128"/>
                </a:rPr>
                <a:t>HTTPS/ REST</a:t>
              </a:r>
              <a:endParaRPr lang="de-DE" kern="0" dirty="0">
                <a:solidFill>
                  <a:schemeClr val="accent1"/>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accent1"/>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solidFill>
            <a:schemeClr val="bg1">
              <a:lumMod val="50000"/>
              <a:lumOff val="50000"/>
            </a:schemeClr>
          </a:solid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181508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ppt_x"/>
                                          </p:val>
                                        </p:tav>
                                        <p:tav tm="100000">
                                          <p:val>
                                            <p:strVal val="#ppt_x"/>
                                          </p:val>
                                        </p:tav>
                                      </p:tavLst>
                                    </p:anim>
                                    <p:anim calcmode="lin" valueType="num">
                                      <p:cBhvr additive="base">
                                        <p:cTn id="8" dur="500" fill="hold"/>
                                        <p:tgtEl>
                                          <p:spTgt spid="6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ppt_x"/>
                                          </p:val>
                                        </p:tav>
                                        <p:tav tm="100000">
                                          <p:val>
                                            <p:strVal val="#ppt_x"/>
                                          </p:val>
                                        </p:tav>
                                      </p:tavLst>
                                    </p:anim>
                                    <p:anim calcmode="lin" valueType="num">
                                      <p:cBhvr additive="base">
                                        <p:cTn id="16" dur="500" fill="hold"/>
                                        <p:tgtEl>
                                          <p:spTgt spid="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ppt_x"/>
                                          </p:val>
                                        </p:tav>
                                        <p:tav tm="100000">
                                          <p:val>
                                            <p:strVal val="#ppt_x"/>
                                          </p:val>
                                        </p:tav>
                                      </p:tavLst>
                                    </p:anim>
                                    <p:anim calcmode="lin" valueType="num">
                                      <p:cBhvr additive="base">
                                        <p:cTn id="3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additive="base">
                                        <p:cTn id="39" dur="500" fill="hold"/>
                                        <p:tgtEl>
                                          <p:spTgt spid="47"/>
                                        </p:tgtEl>
                                        <p:attrNameLst>
                                          <p:attrName>ppt_x</p:attrName>
                                        </p:attrNameLst>
                                      </p:cBhvr>
                                      <p:tavLst>
                                        <p:tav tm="0">
                                          <p:val>
                                            <p:strVal val="#ppt_x"/>
                                          </p:val>
                                        </p:tav>
                                        <p:tav tm="100000">
                                          <p:val>
                                            <p:strVal val="#ppt_x"/>
                                          </p:val>
                                        </p:tav>
                                      </p:tavLst>
                                    </p:anim>
                                    <p:anim calcmode="lin" valueType="num">
                                      <p:cBhvr additive="base">
                                        <p:cTn id="40" dur="500" fill="hold"/>
                                        <p:tgtEl>
                                          <p:spTgt spid="47"/>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 calcmode="lin" valueType="num">
                                      <p:cBhvr additive="base">
                                        <p:cTn id="51" dur="500" fill="hold"/>
                                        <p:tgtEl>
                                          <p:spTgt spid="60"/>
                                        </p:tgtEl>
                                        <p:attrNameLst>
                                          <p:attrName>ppt_x</p:attrName>
                                        </p:attrNameLst>
                                      </p:cBhvr>
                                      <p:tavLst>
                                        <p:tav tm="0">
                                          <p:val>
                                            <p:strVal val="#ppt_x"/>
                                          </p:val>
                                        </p:tav>
                                        <p:tav tm="100000">
                                          <p:val>
                                            <p:strVal val="#ppt_x"/>
                                          </p:val>
                                        </p:tav>
                                      </p:tavLst>
                                    </p:anim>
                                    <p:anim calcmode="lin" valueType="num">
                                      <p:cBhvr additive="base">
                                        <p:cTn id="52" dur="500" fill="hold"/>
                                        <p:tgtEl>
                                          <p:spTgt spid="60"/>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anim calcmode="lin" valueType="num">
                                      <p:cBhvr additive="base">
                                        <p:cTn id="55" dur="500" fill="hold"/>
                                        <p:tgtEl>
                                          <p:spTgt spid="65"/>
                                        </p:tgtEl>
                                        <p:attrNameLst>
                                          <p:attrName>ppt_x</p:attrName>
                                        </p:attrNameLst>
                                      </p:cBhvr>
                                      <p:tavLst>
                                        <p:tav tm="0">
                                          <p:val>
                                            <p:strVal val="#ppt_x"/>
                                          </p:val>
                                        </p:tav>
                                        <p:tav tm="100000">
                                          <p:val>
                                            <p:strVal val="#ppt_x"/>
                                          </p:val>
                                        </p:tav>
                                      </p:tavLst>
                                    </p:anim>
                                    <p:anim calcmode="lin" valueType="num">
                                      <p:cBhvr additive="base">
                                        <p:cTn id="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anim calcmode="lin" valueType="num">
                                      <p:cBhvr additive="base">
                                        <p:cTn id="65" dur="500" fill="hold"/>
                                        <p:tgtEl>
                                          <p:spTgt spid="50"/>
                                        </p:tgtEl>
                                        <p:attrNameLst>
                                          <p:attrName>ppt_x</p:attrName>
                                        </p:attrNameLst>
                                      </p:cBhvr>
                                      <p:tavLst>
                                        <p:tav tm="0">
                                          <p:val>
                                            <p:strVal val="#ppt_x"/>
                                          </p:val>
                                        </p:tav>
                                        <p:tav tm="100000">
                                          <p:val>
                                            <p:strVal val="#ppt_x"/>
                                          </p:val>
                                        </p:tav>
                                      </p:tavLst>
                                    </p:anim>
                                    <p:anim calcmode="lin" valueType="num">
                                      <p:cBhvr additive="base">
                                        <p:cTn id="66" dur="500" fill="hold"/>
                                        <p:tgtEl>
                                          <p:spTgt spid="5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41"/>
                                        </p:tgtEl>
                                        <p:attrNameLst>
                                          <p:attrName>style.visibility</p:attrName>
                                        </p:attrNameLst>
                                      </p:cBhvr>
                                      <p:to>
                                        <p:strVal val="visible"/>
                                      </p:to>
                                    </p:set>
                                    <p:anim calcmode="lin" valueType="num">
                                      <p:cBhvr additive="base">
                                        <p:cTn id="73" dur="500" fill="hold"/>
                                        <p:tgtEl>
                                          <p:spTgt spid="41"/>
                                        </p:tgtEl>
                                        <p:attrNameLst>
                                          <p:attrName>ppt_x</p:attrName>
                                        </p:attrNameLst>
                                      </p:cBhvr>
                                      <p:tavLst>
                                        <p:tav tm="0">
                                          <p:val>
                                            <p:strVal val="#ppt_x"/>
                                          </p:val>
                                        </p:tav>
                                        <p:tav tm="100000">
                                          <p:val>
                                            <p:strVal val="#ppt_x"/>
                                          </p:val>
                                        </p:tav>
                                      </p:tavLst>
                                    </p:anim>
                                    <p:anim calcmode="lin" valueType="num">
                                      <p:cBhvr additive="base">
                                        <p:cTn id="7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 calcmode="lin" valueType="num">
                                      <p:cBhvr additive="base">
                                        <p:cTn id="83" dur="500" fill="hold"/>
                                        <p:tgtEl>
                                          <p:spTgt spid="13"/>
                                        </p:tgtEl>
                                        <p:attrNameLst>
                                          <p:attrName>ppt_x</p:attrName>
                                        </p:attrNameLst>
                                      </p:cBhvr>
                                      <p:tavLst>
                                        <p:tav tm="0">
                                          <p:val>
                                            <p:strVal val="#ppt_x"/>
                                          </p:val>
                                        </p:tav>
                                        <p:tav tm="100000">
                                          <p:val>
                                            <p:strVal val="#ppt_x"/>
                                          </p:val>
                                        </p:tav>
                                      </p:tavLst>
                                    </p:anim>
                                    <p:anim calcmode="lin" valueType="num">
                                      <p:cBhvr additive="base">
                                        <p:cTn id="84" dur="500" fill="hold"/>
                                        <p:tgtEl>
                                          <p:spTgt spid="1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7"/>
                                        </p:tgtEl>
                                        <p:attrNameLst>
                                          <p:attrName>style.visibility</p:attrName>
                                        </p:attrNameLst>
                                      </p:cBhvr>
                                      <p:to>
                                        <p:strVal val="visible"/>
                                      </p:to>
                                    </p:set>
                                    <p:anim calcmode="lin" valueType="num">
                                      <p:cBhvr additive="base">
                                        <p:cTn id="97" dur="500" fill="hold"/>
                                        <p:tgtEl>
                                          <p:spTgt spid="27"/>
                                        </p:tgtEl>
                                        <p:attrNameLst>
                                          <p:attrName>ppt_x</p:attrName>
                                        </p:attrNameLst>
                                      </p:cBhvr>
                                      <p:tavLst>
                                        <p:tav tm="0">
                                          <p:val>
                                            <p:strVal val="#ppt_x"/>
                                          </p:val>
                                        </p:tav>
                                        <p:tav tm="100000">
                                          <p:val>
                                            <p:strVal val="#ppt_x"/>
                                          </p:val>
                                        </p:tav>
                                      </p:tavLst>
                                    </p:anim>
                                    <p:anim calcmode="lin" valueType="num">
                                      <p:cBhvr additive="base">
                                        <p:cTn id="9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9" grpId="0" animBg="1"/>
      <p:bldP spid="42" grpId="0" animBg="1"/>
      <p:bldP spid="4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5">
            <a:extLst>
              <a:ext uri="{FF2B5EF4-FFF2-40B4-BE49-F238E27FC236}">
                <a16:creationId xmlns:a16="http://schemas.microsoft.com/office/drawing/2014/main" id="{D894DCBA-3FDC-4C45-99D2-08AC10E865C3}"/>
              </a:ext>
            </a:extLst>
          </p:cNvPr>
          <p:cNvSpPr/>
          <p:nvPr/>
        </p:nvSpPr>
        <p:spPr bwMode="gray">
          <a:xfrm>
            <a:off x="4106917" y="1268295"/>
            <a:ext cx="7768091" cy="5231504"/>
          </a:xfrm>
          <a:prstGeom prst="roundRect">
            <a:avLst/>
          </a:prstGeom>
          <a:solidFill>
            <a:srgbClr val="94ABD8">
              <a:alpha val="97000"/>
            </a:srgbClr>
          </a:solidFill>
          <a:ln>
            <a:solidFill>
              <a:schemeClr val="bg2"/>
            </a:solidFill>
            <a:headEnd/>
            <a:tailEnd/>
          </a:ln>
          <a:effectLst/>
        </p:spPr>
        <p:style>
          <a:lnRef idx="2">
            <a:schemeClr val="accent3">
              <a:shade val="50000"/>
            </a:schemeClr>
          </a:lnRef>
          <a:fillRef idx="1">
            <a:schemeClr val="accent3"/>
          </a:fillRef>
          <a:effectRef idx="0">
            <a:schemeClr val="accent3"/>
          </a:effectRef>
          <a:fontRef idx="minor">
            <a:schemeClr val="lt1"/>
          </a:fontRef>
        </p:style>
        <p:txBody>
          <a:bodyPr lIns="89979" tIns="0" rIns="89979" bIns="71983" rtlCol="0" anchor="t" anchorCtr="0"/>
          <a:lstStyle/>
          <a:p>
            <a:pPr algn="ctr" defTabSz="914217" fontAlgn="base">
              <a:spcBef>
                <a:spcPct val="50000"/>
              </a:spcBef>
              <a:spcAft>
                <a:spcPct val="0"/>
              </a:spcAft>
              <a:buClr>
                <a:srgbClr val="F0AB00"/>
              </a:buClr>
              <a:buSzPct val="80000"/>
            </a:pPr>
            <a:endParaRPr lang="de-DE" kern="0" dirty="0">
              <a:solidFill>
                <a:srgbClr val="002060"/>
              </a:solidFill>
              <a:latin typeface="Arial"/>
              <a:ea typeface="Arial Unicode MS" pitchFamily="34" charset="-128"/>
              <a:cs typeface="Arial Unicode MS" pitchFamily="34" charset="-128"/>
            </a:endParaRPr>
          </a:p>
        </p:txBody>
      </p:sp>
      <p:sp>
        <p:nvSpPr>
          <p:cNvPr id="24" name="Title 23"/>
          <p:cNvSpPr>
            <a:spLocks noGrp="1"/>
          </p:cNvSpPr>
          <p:nvPr>
            <p:ph type="title"/>
          </p:nvPr>
        </p:nvSpPr>
        <p:spPr>
          <a:xfrm>
            <a:off x="504001" y="504000"/>
            <a:ext cx="11186476" cy="369332"/>
          </a:xfrm>
        </p:spPr>
        <p:txBody>
          <a:bodyPr/>
          <a:lstStyle/>
          <a:p>
            <a:r>
              <a:rPr lang="en-US" dirty="0"/>
              <a:t>Cloud Curriculum, Reference/ Sample Microservice: </a:t>
            </a:r>
            <a:r>
              <a:rPr lang="en-US" dirty="0" err="1"/>
              <a:t>bulletinboard</a:t>
            </a:r>
            <a:endParaRPr lang="en-US" dirty="0"/>
          </a:p>
        </p:txBody>
      </p:sp>
      <p:pic>
        <p:nvPicPr>
          <p:cNvPr id="2" name="Picture 1">
            <a:extLst>
              <a:ext uri="{FF2B5EF4-FFF2-40B4-BE49-F238E27FC236}">
                <a16:creationId xmlns:a16="http://schemas.microsoft.com/office/drawing/2014/main" id="{97471922-37D4-4843-AB7A-CC57257D1E87}"/>
              </a:ext>
            </a:extLst>
          </p:cNvPr>
          <p:cNvPicPr>
            <a:picLocks noChangeAspect="1"/>
          </p:cNvPicPr>
          <p:nvPr/>
        </p:nvPicPr>
        <p:blipFill>
          <a:blip r:embed="rId3"/>
          <a:stretch>
            <a:fillRect/>
          </a:stretch>
        </p:blipFill>
        <p:spPr>
          <a:xfrm>
            <a:off x="128939" y="1497520"/>
            <a:ext cx="2810238" cy="2195238"/>
          </a:xfrm>
          <a:prstGeom prst="rect">
            <a:avLst/>
          </a:prstGeom>
        </p:spPr>
      </p:pic>
      <p:grpSp>
        <p:nvGrpSpPr>
          <p:cNvPr id="51" name="Group 50">
            <a:extLst>
              <a:ext uri="{FF2B5EF4-FFF2-40B4-BE49-F238E27FC236}">
                <a16:creationId xmlns:a16="http://schemas.microsoft.com/office/drawing/2014/main" id="{C9D1A351-17F3-4FC8-92B2-0835C013DF98}"/>
              </a:ext>
            </a:extLst>
          </p:cNvPr>
          <p:cNvGrpSpPr/>
          <p:nvPr/>
        </p:nvGrpSpPr>
        <p:grpSpPr>
          <a:xfrm>
            <a:off x="5344703" y="2145614"/>
            <a:ext cx="2306840" cy="1681404"/>
            <a:chOff x="5344703" y="2145614"/>
            <a:chExt cx="2306840" cy="1681404"/>
          </a:xfrm>
        </p:grpSpPr>
        <p:sp>
          <p:nvSpPr>
            <p:cNvPr id="16" name="Rounded Rectangle 14">
              <a:extLst>
                <a:ext uri="{FF2B5EF4-FFF2-40B4-BE49-F238E27FC236}">
                  <a16:creationId xmlns:a16="http://schemas.microsoft.com/office/drawing/2014/main" id="{EEAD4566-B4A2-4C4D-BE0C-D84387BF7D84}"/>
                </a:ext>
              </a:extLst>
            </p:cNvPr>
            <p:cNvSpPr/>
            <p:nvPr/>
          </p:nvSpPr>
          <p:spPr bwMode="gray">
            <a:xfrm>
              <a:off x="5344703" y="2145614"/>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BB9DD71F-1F8E-44DB-9555-2CF6C364FBFC}"/>
                </a:ext>
              </a:extLst>
            </p:cNvPr>
            <p:cNvSpPr txBox="1"/>
            <p:nvPr/>
          </p:nvSpPr>
          <p:spPr>
            <a:xfrm>
              <a:off x="5635995" y="3607087"/>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68" name="Group 67">
            <a:extLst>
              <a:ext uri="{FF2B5EF4-FFF2-40B4-BE49-F238E27FC236}">
                <a16:creationId xmlns:a16="http://schemas.microsoft.com/office/drawing/2014/main" id="{11E3E8B0-0517-4D7F-B86A-AB23CEDE82E8}"/>
              </a:ext>
            </a:extLst>
          </p:cNvPr>
          <p:cNvGrpSpPr/>
          <p:nvPr/>
        </p:nvGrpSpPr>
        <p:grpSpPr>
          <a:xfrm>
            <a:off x="5344701" y="4706006"/>
            <a:ext cx="2306841" cy="1567299"/>
            <a:chOff x="5344701" y="4706006"/>
            <a:chExt cx="2306841" cy="1567299"/>
          </a:xfrm>
        </p:grpSpPr>
        <p:sp>
          <p:nvSpPr>
            <p:cNvPr id="18" name="Rounded Rectangle 14">
              <a:extLst>
                <a:ext uri="{FF2B5EF4-FFF2-40B4-BE49-F238E27FC236}">
                  <a16:creationId xmlns:a16="http://schemas.microsoft.com/office/drawing/2014/main" id="{A950F66A-176A-4E37-BFD7-4E1A0DEFFD4F}"/>
                </a:ext>
              </a:extLst>
            </p:cNvPr>
            <p:cNvSpPr/>
            <p:nvPr/>
          </p:nvSpPr>
          <p:spPr bwMode="gray">
            <a:xfrm>
              <a:off x="5344701" y="4706006"/>
              <a:ext cx="2306841" cy="1567299"/>
            </a:xfrm>
            <a:prstGeom prst="roundRect">
              <a:avLst/>
            </a:prstGeom>
            <a:solidFill>
              <a:srgbClr val="D9D9D9"/>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5" name="TextBox 34">
              <a:extLst>
                <a:ext uri="{FF2B5EF4-FFF2-40B4-BE49-F238E27FC236}">
                  <a16:creationId xmlns:a16="http://schemas.microsoft.com/office/drawing/2014/main" id="{0CAE12B6-A556-4E02-BB27-43FE2F44FD56}"/>
                </a:ext>
              </a:extLst>
            </p:cNvPr>
            <p:cNvSpPr txBox="1"/>
            <p:nvPr/>
          </p:nvSpPr>
          <p:spPr>
            <a:xfrm>
              <a:off x="5635995" y="6066976"/>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grpSp>
        <p:nvGrpSpPr>
          <p:cNvPr id="52" name="Group 51">
            <a:extLst>
              <a:ext uri="{FF2B5EF4-FFF2-40B4-BE49-F238E27FC236}">
                <a16:creationId xmlns:a16="http://schemas.microsoft.com/office/drawing/2014/main" id="{8EAAA23C-B968-4445-9175-89FA1FF7049E}"/>
              </a:ext>
            </a:extLst>
          </p:cNvPr>
          <p:cNvGrpSpPr/>
          <p:nvPr/>
        </p:nvGrpSpPr>
        <p:grpSpPr>
          <a:xfrm>
            <a:off x="8983899" y="2149621"/>
            <a:ext cx="2306840" cy="1681404"/>
            <a:chOff x="8983899" y="2149621"/>
            <a:chExt cx="2306840" cy="1681404"/>
          </a:xfrm>
        </p:grpSpPr>
        <p:sp>
          <p:nvSpPr>
            <p:cNvPr id="14" name="Rounded Rectangle 14">
              <a:extLst>
                <a:ext uri="{FF2B5EF4-FFF2-40B4-BE49-F238E27FC236}">
                  <a16:creationId xmlns:a16="http://schemas.microsoft.com/office/drawing/2014/main" id="{F9FFFF30-AB70-4BBA-AFD2-7F0E7B891CF9}"/>
                </a:ext>
              </a:extLst>
            </p:cNvPr>
            <p:cNvSpPr/>
            <p:nvPr/>
          </p:nvSpPr>
          <p:spPr bwMode="gray">
            <a:xfrm>
              <a:off x="8983899" y="2149621"/>
              <a:ext cx="2306840" cy="168140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6" name="TextBox 35">
              <a:extLst>
                <a:ext uri="{FF2B5EF4-FFF2-40B4-BE49-F238E27FC236}">
                  <a16:creationId xmlns:a16="http://schemas.microsoft.com/office/drawing/2014/main" id="{EFB665B6-59AA-4674-B441-81E752108F0A}"/>
                </a:ext>
              </a:extLst>
            </p:cNvPr>
            <p:cNvSpPr txBox="1"/>
            <p:nvPr/>
          </p:nvSpPr>
          <p:spPr>
            <a:xfrm>
              <a:off x="9323353" y="3611669"/>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deployment</a:t>
              </a:r>
              <a:endParaRPr lang="de-DE" sz="1200" kern="0" dirty="0">
                <a:solidFill>
                  <a:schemeClr val="bg1"/>
                </a:solidFill>
                <a:ea typeface="Arial Unicode MS" pitchFamily="34" charset="-128"/>
                <a:cs typeface="Arial Unicode MS" pitchFamily="34" charset="-128"/>
              </a:endParaRPr>
            </a:p>
          </p:txBody>
        </p:sp>
      </p:grpSp>
      <p:grpSp>
        <p:nvGrpSpPr>
          <p:cNvPr id="70" name="Group 69">
            <a:extLst>
              <a:ext uri="{FF2B5EF4-FFF2-40B4-BE49-F238E27FC236}">
                <a16:creationId xmlns:a16="http://schemas.microsoft.com/office/drawing/2014/main" id="{6C5C455B-81BC-419D-BE3B-ECA395CB2C92}"/>
              </a:ext>
            </a:extLst>
          </p:cNvPr>
          <p:cNvGrpSpPr/>
          <p:nvPr/>
        </p:nvGrpSpPr>
        <p:grpSpPr>
          <a:xfrm>
            <a:off x="8983899" y="4706006"/>
            <a:ext cx="2306840" cy="1567299"/>
            <a:chOff x="8983899" y="4706006"/>
            <a:chExt cx="2306840" cy="1567299"/>
          </a:xfrm>
        </p:grpSpPr>
        <p:sp>
          <p:nvSpPr>
            <p:cNvPr id="20" name="Rounded Rectangle 14">
              <a:extLst>
                <a:ext uri="{FF2B5EF4-FFF2-40B4-BE49-F238E27FC236}">
                  <a16:creationId xmlns:a16="http://schemas.microsoft.com/office/drawing/2014/main" id="{2643898E-1F08-440F-ADF3-D5F065C3A429}"/>
                </a:ext>
              </a:extLst>
            </p:cNvPr>
            <p:cNvSpPr/>
            <p:nvPr/>
          </p:nvSpPr>
          <p:spPr bwMode="gray">
            <a:xfrm>
              <a:off x="8983899" y="4706006"/>
              <a:ext cx="2306840" cy="1567299"/>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endParaRPr lang="en-US" sz="1800" kern="0" dirty="0">
                <a:solidFill>
                  <a:srgbClr val="000000"/>
                </a:solidFill>
                <a:latin typeface="Arial"/>
                <a:ea typeface="Arial Unicode MS" pitchFamily="34" charset="-128"/>
                <a:cs typeface="Arial Unicode MS" pitchFamily="34" charset="-128"/>
              </a:endParaRPr>
            </a:p>
          </p:txBody>
        </p:sp>
        <p:sp>
          <p:nvSpPr>
            <p:cNvPr id="37" name="TextBox 36">
              <a:extLst>
                <a:ext uri="{FF2B5EF4-FFF2-40B4-BE49-F238E27FC236}">
                  <a16:creationId xmlns:a16="http://schemas.microsoft.com/office/drawing/2014/main" id="{F488D761-9089-4545-89E0-2EFB211A446E}"/>
                </a:ext>
              </a:extLst>
            </p:cNvPr>
            <p:cNvSpPr txBox="1"/>
            <p:nvPr/>
          </p:nvSpPr>
          <p:spPr>
            <a:xfrm>
              <a:off x="9270444" y="6068925"/>
              <a:ext cx="1040525" cy="184666"/>
            </a:xfrm>
            <a:prstGeom prst="rect">
              <a:avLst/>
            </a:prstGeom>
            <a:noFill/>
            <a:ln>
              <a:noFill/>
            </a:ln>
          </p:spPr>
          <p:txBody>
            <a:bodyPr wrap="square" lIns="0" tIns="0" rIns="0" bIns="0" rtlCol="0">
              <a:spAutoFit/>
            </a:bodyPr>
            <a:lstStyle/>
            <a:p>
              <a:pPr fontAlgn="base">
                <a:spcBef>
                  <a:spcPct val="50000"/>
                </a:spcBef>
                <a:spcAft>
                  <a:spcPct val="0"/>
                </a:spcAft>
                <a:buClr>
                  <a:srgbClr val="F0AB00"/>
                </a:buClr>
                <a:buSzPct val="80000"/>
              </a:pPr>
              <a:r>
                <a:rPr lang="de-DE" sz="1200" kern="0" dirty="0" err="1">
                  <a:solidFill>
                    <a:schemeClr val="bg1"/>
                  </a:solidFill>
                  <a:ea typeface="Arial Unicode MS" pitchFamily="34" charset="-128"/>
                  <a:cs typeface="Arial Unicode MS" pitchFamily="34" charset="-128"/>
                </a:rPr>
                <a:t>statefulset</a:t>
              </a:r>
              <a:endParaRPr lang="de-DE" sz="1200" kern="0" dirty="0">
                <a:solidFill>
                  <a:schemeClr val="bg1"/>
                </a:solidFill>
                <a:ea typeface="Arial Unicode MS" pitchFamily="34" charset="-128"/>
                <a:cs typeface="Arial Unicode MS" pitchFamily="34" charset="-128"/>
              </a:endParaRPr>
            </a:p>
          </p:txBody>
        </p:sp>
      </p:grpSp>
      <p:sp>
        <p:nvSpPr>
          <p:cNvPr id="47" name="Rounded Rectangle 14">
            <a:extLst>
              <a:ext uri="{FF2B5EF4-FFF2-40B4-BE49-F238E27FC236}">
                <a16:creationId xmlns:a16="http://schemas.microsoft.com/office/drawing/2014/main" id="{B3F96DAE-4527-4EE1-886F-DF12E516D013}"/>
              </a:ext>
            </a:extLst>
          </p:cNvPr>
          <p:cNvSpPr/>
          <p:nvPr/>
        </p:nvSpPr>
        <p:spPr bwMode="gray">
          <a:xfrm>
            <a:off x="6229093" y="15843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ingr</a:t>
            </a:r>
            <a:r>
              <a:rPr lang="en-US" sz="1000" kern="0" dirty="0">
                <a:solidFill>
                  <a:srgbClr val="000000"/>
                </a:solidFill>
                <a:latin typeface="Arial"/>
                <a:ea typeface="Arial Unicode MS" pitchFamily="34" charset="-128"/>
                <a:cs typeface="Arial Unicode MS" pitchFamily="34" charset="-128"/>
              </a:rPr>
              <a:t>/</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svc</a:t>
            </a:r>
          </a:p>
        </p:txBody>
      </p:sp>
      <p:sp>
        <p:nvSpPr>
          <p:cNvPr id="49" name="Rounded Rectangle 14">
            <a:extLst>
              <a:ext uri="{FF2B5EF4-FFF2-40B4-BE49-F238E27FC236}">
                <a16:creationId xmlns:a16="http://schemas.microsoft.com/office/drawing/2014/main" id="{90D68D38-E66D-4CBC-BA29-FA2BA38D38B9}"/>
              </a:ext>
            </a:extLst>
          </p:cNvPr>
          <p:cNvSpPr/>
          <p:nvPr/>
        </p:nvSpPr>
        <p:spPr bwMode="gray">
          <a:xfrm>
            <a:off x="9879398" y="1567818"/>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60" name="Straight Connector 59">
            <a:extLst>
              <a:ext uri="{FF2B5EF4-FFF2-40B4-BE49-F238E27FC236}">
                <a16:creationId xmlns:a16="http://schemas.microsoft.com/office/drawing/2014/main" id="{B665BE06-EC68-4A21-8500-7D887C7B0278}"/>
              </a:ext>
            </a:extLst>
          </p:cNvPr>
          <p:cNvCxnSpPr>
            <a:cxnSpLocks/>
          </p:cNvCxnSpPr>
          <p:nvPr/>
        </p:nvCxnSpPr>
        <p:spPr>
          <a:xfrm flipH="1">
            <a:off x="6498122" y="2066818"/>
            <a:ext cx="3795" cy="337977"/>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BDC7336-2E46-48EF-AD31-25DF0CF3AC3D}"/>
              </a:ext>
            </a:extLst>
          </p:cNvPr>
          <p:cNvCxnSpPr>
            <a:cxnSpLocks/>
          </p:cNvCxnSpPr>
          <p:nvPr/>
        </p:nvCxnSpPr>
        <p:spPr>
          <a:xfrm>
            <a:off x="10165488" y="2052445"/>
            <a:ext cx="0" cy="361531"/>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31C8FF1-D0FB-4F6E-AC25-E9D6B537C5C3}"/>
              </a:ext>
            </a:extLst>
          </p:cNvPr>
          <p:cNvGrpSpPr/>
          <p:nvPr/>
        </p:nvGrpSpPr>
        <p:grpSpPr>
          <a:xfrm>
            <a:off x="4670164" y="3118785"/>
            <a:ext cx="674537" cy="464564"/>
            <a:chOff x="4670164" y="3118785"/>
            <a:chExt cx="674537" cy="464564"/>
          </a:xfrm>
        </p:grpSpPr>
        <p:sp>
          <p:nvSpPr>
            <p:cNvPr id="45" name="Rounded Rectangle 14">
              <a:extLst>
                <a:ext uri="{FF2B5EF4-FFF2-40B4-BE49-F238E27FC236}">
                  <a16:creationId xmlns:a16="http://schemas.microsoft.com/office/drawing/2014/main" id="{61DE57FC-23AE-4129-93AB-A319B561CD09}"/>
                </a:ext>
              </a:extLst>
            </p:cNvPr>
            <p:cNvSpPr/>
            <p:nvPr/>
          </p:nvSpPr>
          <p:spPr bwMode="gray">
            <a:xfrm>
              <a:off x="4670164" y="311878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7" name="Straight Connector 66">
              <a:extLst>
                <a:ext uri="{FF2B5EF4-FFF2-40B4-BE49-F238E27FC236}">
                  <a16:creationId xmlns:a16="http://schemas.microsoft.com/office/drawing/2014/main" id="{1F3ECF2A-90F0-456E-9A68-C483B308D7F3}"/>
                </a:ext>
              </a:extLst>
            </p:cNvPr>
            <p:cNvCxnSpPr>
              <a:stCxn id="45" idx="3"/>
            </p:cNvCxnSpPr>
            <p:nvPr/>
          </p:nvCxnSpPr>
          <p:spPr>
            <a:xfrm>
              <a:off x="5218991" y="3351067"/>
              <a:ext cx="12571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3185333-0FF4-46B0-AD16-AB7BBC57B781}"/>
              </a:ext>
            </a:extLst>
          </p:cNvPr>
          <p:cNvGrpSpPr/>
          <p:nvPr/>
        </p:nvGrpSpPr>
        <p:grpSpPr>
          <a:xfrm>
            <a:off x="4667108" y="5602412"/>
            <a:ext cx="677593" cy="464564"/>
            <a:chOff x="4667108" y="5602412"/>
            <a:chExt cx="677593" cy="464564"/>
          </a:xfrm>
        </p:grpSpPr>
        <p:sp>
          <p:nvSpPr>
            <p:cNvPr id="38" name="Rounded Rectangle 14">
              <a:extLst>
                <a:ext uri="{FF2B5EF4-FFF2-40B4-BE49-F238E27FC236}">
                  <a16:creationId xmlns:a16="http://schemas.microsoft.com/office/drawing/2014/main" id="{0B9F1405-B2E3-497E-AFED-083915A15527}"/>
                </a:ext>
              </a:extLst>
            </p:cNvPr>
            <p:cNvSpPr/>
            <p:nvPr/>
          </p:nvSpPr>
          <p:spPr bwMode="gray">
            <a:xfrm>
              <a:off x="4667108" y="5602412"/>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69" name="Straight Connector 68">
              <a:extLst>
                <a:ext uri="{FF2B5EF4-FFF2-40B4-BE49-F238E27FC236}">
                  <a16:creationId xmlns:a16="http://schemas.microsoft.com/office/drawing/2014/main" id="{07CF7225-F98D-4EAB-BB4D-B124CB2AE516}"/>
                </a:ext>
              </a:extLst>
            </p:cNvPr>
            <p:cNvCxnSpPr>
              <a:stCxn id="38" idx="3"/>
            </p:cNvCxnSpPr>
            <p:nvPr/>
          </p:nvCxnSpPr>
          <p:spPr>
            <a:xfrm>
              <a:off x="5215935" y="5834694"/>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549700C6-8A3D-4491-A26F-109A42242C85}"/>
              </a:ext>
            </a:extLst>
          </p:cNvPr>
          <p:cNvGrpSpPr/>
          <p:nvPr/>
        </p:nvGrpSpPr>
        <p:grpSpPr>
          <a:xfrm>
            <a:off x="8314521" y="3121411"/>
            <a:ext cx="669378" cy="464564"/>
            <a:chOff x="8314521" y="3121411"/>
            <a:chExt cx="669378" cy="464564"/>
          </a:xfrm>
        </p:grpSpPr>
        <p:sp>
          <p:nvSpPr>
            <p:cNvPr id="46" name="Rounded Rectangle 14">
              <a:extLst>
                <a:ext uri="{FF2B5EF4-FFF2-40B4-BE49-F238E27FC236}">
                  <a16:creationId xmlns:a16="http://schemas.microsoft.com/office/drawing/2014/main" id="{619FD36C-190C-42CC-9649-AF9957EFF9E7}"/>
                </a:ext>
              </a:extLst>
            </p:cNvPr>
            <p:cNvSpPr/>
            <p:nvPr/>
          </p:nvSpPr>
          <p:spPr bwMode="gray">
            <a:xfrm>
              <a:off x="8314521" y="312141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1" name="Straight Connector 70">
              <a:extLst>
                <a:ext uri="{FF2B5EF4-FFF2-40B4-BE49-F238E27FC236}">
                  <a16:creationId xmlns:a16="http://schemas.microsoft.com/office/drawing/2014/main" id="{2687BDFA-E2DA-4554-AD5F-0EDF3CADF1CE}"/>
                </a:ext>
              </a:extLst>
            </p:cNvPr>
            <p:cNvCxnSpPr>
              <a:stCxn id="46" idx="3"/>
            </p:cNvCxnSpPr>
            <p:nvPr/>
          </p:nvCxnSpPr>
          <p:spPr>
            <a:xfrm flipV="1">
              <a:off x="8863348" y="3351067"/>
              <a:ext cx="120551" cy="2626"/>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7BC1960-F817-42BD-8B26-4DF46644B861}"/>
              </a:ext>
            </a:extLst>
          </p:cNvPr>
          <p:cNvGrpSpPr/>
          <p:nvPr/>
        </p:nvGrpSpPr>
        <p:grpSpPr>
          <a:xfrm>
            <a:off x="8334934" y="5589901"/>
            <a:ext cx="648964" cy="464564"/>
            <a:chOff x="8334934" y="5589901"/>
            <a:chExt cx="648964" cy="464564"/>
          </a:xfrm>
        </p:grpSpPr>
        <p:sp>
          <p:nvSpPr>
            <p:cNvPr id="44" name="Rounded Rectangle 14">
              <a:extLst>
                <a:ext uri="{FF2B5EF4-FFF2-40B4-BE49-F238E27FC236}">
                  <a16:creationId xmlns:a16="http://schemas.microsoft.com/office/drawing/2014/main" id="{21157FFB-1D85-4A80-883B-3DF695078614}"/>
                </a:ext>
              </a:extLst>
            </p:cNvPr>
            <p:cNvSpPr/>
            <p:nvPr/>
          </p:nvSpPr>
          <p:spPr bwMode="gray">
            <a:xfrm>
              <a:off x="8334934" y="5589901"/>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cm/</a:t>
              </a:r>
              <a:br>
                <a:rPr lang="en-US" sz="1000" kern="0" dirty="0">
                  <a:solidFill>
                    <a:srgbClr val="000000"/>
                  </a:solidFill>
                  <a:latin typeface="Arial"/>
                  <a:ea typeface="Arial Unicode MS" pitchFamily="34" charset="-128"/>
                  <a:cs typeface="Arial Unicode MS" pitchFamily="34" charset="-128"/>
                </a:rPr>
              </a:br>
              <a:r>
                <a:rPr lang="en-US" sz="1000" kern="0" dirty="0">
                  <a:solidFill>
                    <a:srgbClr val="000000"/>
                  </a:solidFill>
                  <a:latin typeface="Arial"/>
                  <a:ea typeface="Arial Unicode MS" pitchFamily="34" charset="-128"/>
                  <a:cs typeface="Arial Unicode MS" pitchFamily="34" charset="-128"/>
                </a:rPr>
                <a:t>sec</a:t>
              </a:r>
            </a:p>
          </p:txBody>
        </p:sp>
        <p:cxnSp>
          <p:nvCxnSpPr>
            <p:cNvPr id="73" name="Straight Connector 72">
              <a:extLst>
                <a:ext uri="{FF2B5EF4-FFF2-40B4-BE49-F238E27FC236}">
                  <a16:creationId xmlns:a16="http://schemas.microsoft.com/office/drawing/2014/main" id="{A78A9284-B6F2-4886-AFEF-EAA493B94159}"/>
                </a:ext>
              </a:extLst>
            </p:cNvPr>
            <p:cNvCxnSpPr>
              <a:stCxn id="44" idx="3"/>
            </p:cNvCxnSpPr>
            <p:nvPr/>
          </p:nvCxnSpPr>
          <p:spPr>
            <a:xfrm>
              <a:off x="8883761" y="5822183"/>
              <a:ext cx="100137"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27" name="Graphic 26" descr="Lock">
            <a:extLst>
              <a:ext uri="{FF2B5EF4-FFF2-40B4-BE49-F238E27FC236}">
                <a16:creationId xmlns:a16="http://schemas.microsoft.com/office/drawing/2014/main" id="{B4C5716E-7E69-4DF0-B021-E590D1FE5D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2940" y="1332763"/>
            <a:ext cx="403319" cy="403319"/>
          </a:xfrm>
          <a:prstGeom prst="rect">
            <a:avLst/>
          </a:prstGeom>
        </p:spPr>
      </p:pic>
      <p:grpSp>
        <p:nvGrpSpPr>
          <p:cNvPr id="29" name="Group 28">
            <a:extLst>
              <a:ext uri="{FF2B5EF4-FFF2-40B4-BE49-F238E27FC236}">
                <a16:creationId xmlns:a16="http://schemas.microsoft.com/office/drawing/2014/main" id="{F18000E9-A952-4F45-A5E8-874E3B510635}"/>
              </a:ext>
            </a:extLst>
          </p:cNvPr>
          <p:cNvGrpSpPr/>
          <p:nvPr/>
        </p:nvGrpSpPr>
        <p:grpSpPr>
          <a:xfrm>
            <a:off x="4661309" y="4490033"/>
            <a:ext cx="677593" cy="760946"/>
            <a:chOff x="4661309" y="4490033"/>
            <a:chExt cx="677593" cy="760946"/>
          </a:xfrm>
        </p:grpSpPr>
        <p:sp>
          <p:nvSpPr>
            <p:cNvPr id="53" name="Rounded Rectangle 14">
              <a:extLst>
                <a:ext uri="{FF2B5EF4-FFF2-40B4-BE49-F238E27FC236}">
                  <a16:creationId xmlns:a16="http://schemas.microsoft.com/office/drawing/2014/main" id="{470698FD-E47E-499A-948F-A117D6834602}"/>
                </a:ext>
              </a:extLst>
            </p:cNvPr>
            <p:cNvSpPr/>
            <p:nvPr/>
          </p:nvSpPr>
          <p:spPr bwMode="gray">
            <a:xfrm>
              <a:off x="4661309" y="4786415"/>
              <a:ext cx="548827" cy="464564"/>
            </a:xfrm>
            <a:prstGeom prst="roundRect">
              <a:avLst/>
            </a:prstGeom>
            <a:solidFill>
              <a:schemeClr val="accent6">
                <a:lumMod val="20000"/>
                <a:lumOff val="8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54" name="Straight Connector 53">
              <a:extLst>
                <a:ext uri="{FF2B5EF4-FFF2-40B4-BE49-F238E27FC236}">
                  <a16:creationId xmlns:a16="http://schemas.microsoft.com/office/drawing/2014/main" id="{38F6F7DC-AC3D-486D-8E27-3771D219FF9C}"/>
                </a:ext>
              </a:extLst>
            </p:cNvPr>
            <p:cNvCxnSpPr/>
            <p:nvPr/>
          </p:nvCxnSpPr>
          <p:spPr>
            <a:xfrm>
              <a:off x="5210136" y="5043625"/>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 name="Graphic 11" descr="Fence">
              <a:extLst>
                <a:ext uri="{FF2B5EF4-FFF2-40B4-BE49-F238E27FC236}">
                  <a16:creationId xmlns:a16="http://schemas.microsoft.com/office/drawing/2014/main" id="{730796B0-BD51-43C0-A1B5-1E3CFB50AE3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07840" y="4490033"/>
              <a:ext cx="473701" cy="473701"/>
            </a:xfrm>
            <a:prstGeom prst="rect">
              <a:avLst/>
            </a:prstGeom>
          </p:spPr>
        </p:pic>
      </p:grpSp>
      <p:grpSp>
        <p:nvGrpSpPr>
          <p:cNvPr id="31" name="Group 30">
            <a:extLst>
              <a:ext uri="{FF2B5EF4-FFF2-40B4-BE49-F238E27FC236}">
                <a16:creationId xmlns:a16="http://schemas.microsoft.com/office/drawing/2014/main" id="{3DB794C3-4565-4262-8071-E1F6B547FCD7}"/>
              </a:ext>
            </a:extLst>
          </p:cNvPr>
          <p:cNvGrpSpPr/>
          <p:nvPr/>
        </p:nvGrpSpPr>
        <p:grpSpPr>
          <a:xfrm>
            <a:off x="8336634" y="4490033"/>
            <a:ext cx="675893" cy="760946"/>
            <a:chOff x="8336634" y="4490033"/>
            <a:chExt cx="675893" cy="760946"/>
          </a:xfrm>
        </p:grpSpPr>
        <p:sp>
          <p:nvSpPr>
            <p:cNvPr id="55" name="Rounded Rectangle 14">
              <a:extLst>
                <a:ext uri="{FF2B5EF4-FFF2-40B4-BE49-F238E27FC236}">
                  <a16:creationId xmlns:a16="http://schemas.microsoft.com/office/drawing/2014/main" id="{45868BE4-108E-478B-A40F-D60D1CF56E63}"/>
                </a:ext>
              </a:extLst>
            </p:cNvPr>
            <p:cNvSpPr/>
            <p:nvPr/>
          </p:nvSpPr>
          <p:spPr bwMode="gray">
            <a:xfrm>
              <a:off x="8336634" y="4786415"/>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56" name="Graphic 55" descr="Fence">
              <a:extLst>
                <a:ext uri="{FF2B5EF4-FFF2-40B4-BE49-F238E27FC236}">
                  <a16:creationId xmlns:a16="http://schemas.microsoft.com/office/drawing/2014/main" id="{562847A8-5DB8-4506-8602-021EFF5022F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83165" y="4490033"/>
              <a:ext cx="473701" cy="473701"/>
            </a:xfrm>
            <a:prstGeom prst="rect">
              <a:avLst/>
            </a:prstGeom>
          </p:spPr>
        </p:pic>
        <p:cxnSp>
          <p:nvCxnSpPr>
            <p:cNvPr id="58" name="Straight Connector 57">
              <a:extLst>
                <a:ext uri="{FF2B5EF4-FFF2-40B4-BE49-F238E27FC236}">
                  <a16:creationId xmlns:a16="http://schemas.microsoft.com/office/drawing/2014/main" id="{9EFD528C-3CBE-4249-9B64-4560AD9A037D}"/>
                </a:ext>
              </a:extLst>
            </p:cNvPr>
            <p:cNvCxnSpPr/>
            <p:nvPr/>
          </p:nvCxnSpPr>
          <p:spPr>
            <a:xfrm>
              <a:off x="8883761" y="5037029"/>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001C5091-0D4E-49E1-A640-350CD5C6D236}"/>
              </a:ext>
            </a:extLst>
          </p:cNvPr>
          <p:cNvGrpSpPr/>
          <p:nvPr/>
        </p:nvGrpSpPr>
        <p:grpSpPr>
          <a:xfrm>
            <a:off x="4666510" y="2246408"/>
            <a:ext cx="677593" cy="760946"/>
            <a:chOff x="4666510" y="2246408"/>
            <a:chExt cx="677593" cy="760946"/>
          </a:xfrm>
        </p:grpSpPr>
        <p:cxnSp>
          <p:nvCxnSpPr>
            <p:cNvPr id="61" name="Straight Connector 60">
              <a:extLst>
                <a:ext uri="{FF2B5EF4-FFF2-40B4-BE49-F238E27FC236}">
                  <a16:creationId xmlns:a16="http://schemas.microsoft.com/office/drawing/2014/main" id="{52874905-492A-4A5D-BF62-7BB133F7950B}"/>
                </a:ext>
              </a:extLst>
            </p:cNvPr>
            <p:cNvCxnSpPr/>
            <p:nvPr/>
          </p:nvCxnSpPr>
          <p:spPr>
            <a:xfrm>
              <a:off x="5215337" y="2800000"/>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7494126-9ED7-4C68-88E1-16D664E98DB2}"/>
                </a:ext>
              </a:extLst>
            </p:cNvPr>
            <p:cNvGrpSpPr/>
            <p:nvPr/>
          </p:nvGrpSpPr>
          <p:grpSpPr>
            <a:xfrm>
              <a:off x="4666510" y="2246408"/>
              <a:ext cx="548827" cy="760946"/>
              <a:chOff x="4666510" y="2246408"/>
              <a:chExt cx="548827" cy="760946"/>
            </a:xfrm>
          </p:grpSpPr>
          <p:sp>
            <p:nvSpPr>
              <p:cNvPr id="59" name="Rounded Rectangle 14">
                <a:extLst>
                  <a:ext uri="{FF2B5EF4-FFF2-40B4-BE49-F238E27FC236}">
                    <a16:creationId xmlns:a16="http://schemas.microsoft.com/office/drawing/2014/main" id="{7FEFA953-4D4D-46A8-94AC-0DD13825AA24}"/>
                  </a:ext>
                </a:extLst>
              </p:cNvPr>
              <p:cNvSpPr/>
              <p:nvPr/>
            </p:nvSpPr>
            <p:spPr bwMode="gray">
              <a:xfrm>
                <a:off x="4666510" y="2542790"/>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pic>
            <p:nvPicPr>
              <p:cNvPr id="62" name="Graphic 61" descr="Fence">
                <a:extLst>
                  <a:ext uri="{FF2B5EF4-FFF2-40B4-BE49-F238E27FC236}">
                    <a16:creationId xmlns:a16="http://schemas.microsoft.com/office/drawing/2014/main" id="{0EC0B94B-CB07-4AB4-8A79-5893104E76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13041" y="2246408"/>
                <a:ext cx="473701" cy="473701"/>
              </a:xfrm>
              <a:prstGeom prst="rect">
                <a:avLst/>
              </a:prstGeom>
            </p:spPr>
          </p:pic>
        </p:grpSp>
      </p:grpSp>
      <p:grpSp>
        <p:nvGrpSpPr>
          <p:cNvPr id="13" name="Group 12">
            <a:extLst>
              <a:ext uri="{FF2B5EF4-FFF2-40B4-BE49-F238E27FC236}">
                <a16:creationId xmlns:a16="http://schemas.microsoft.com/office/drawing/2014/main" id="{D77644D2-EBA1-44DB-A6C6-9B21944470F6}"/>
              </a:ext>
            </a:extLst>
          </p:cNvPr>
          <p:cNvGrpSpPr/>
          <p:nvPr/>
        </p:nvGrpSpPr>
        <p:grpSpPr>
          <a:xfrm>
            <a:off x="8310706" y="2257284"/>
            <a:ext cx="677593" cy="760946"/>
            <a:chOff x="8310706" y="2257284"/>
            <a:chExt cx="677593" cy="760946"/>
          </a:xfrm>
        </p:grpSpPr>
        <p:sp>
          <p:nvSpPr>
            <p:cNvPr id="63" name="Rounded Rectangle 14">
              <a:extLst>
                <a:ext uri="{FF2B5EF4-FFF2-40B4-BE49-F238E27FC236}">
                  <a16:creationId xmlns:a16="http://schemas.microsoft.com/office/drawing/2014/main" id="{2FA1EE19-5C4C-4142-8911-ECB7CFBADFA5}"/>
                </a:ext>
              </a:extLst>
            </p:cNvPr>
            <p:cNvSpPr/>
            <p:nvPr/>
          </p:nvSpPr>
          <p:spPr bwMode="gray">
            <a:xfrm>
              <a:off x="8310706" y="255366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err="1">
                  <a:solidFill>
                    <a:srgbClr val="000000"/>
                  </a:solidFill>
                  <a:latin typeface="Arial"/>
                  <a:ea typeface="Arial Unicode MS" pitchFamily="34" charset="-128"/>
                  <a:cs typeface="Arial Unicode MS" pitchFamily="34" charset="-128"/>
                </a:rPr>
                <a:t>nwp</a:t>
              </a:r>
              <a:endParaRPr lang="en-US" sz="1000" kern="0" dirty="0">
                <a:solidFill>
                  <a:srgbClr val="000000"/>
                </a:solidFill>
                <a:latin typeface="Arial"/>
                <a:ea typeface="Arial Unicode MS" pitchFamily="34" charset="-128"/>
                <a:cs typeface="Arial Unicode MS" pitchFamily="34" charset="-128"/>
              </a:endParaRPr>
            </a:p>
          </p:txBody>
        </p:sp>
        <p:cxnSp>
          <p:nvCxnSpPr>
            <p:cNvPr id="64" name="Straight Connector 63">
              <a:extLst>
                <a:ext uri="{FF2B5EF4-FFF2-40B4-BE49-F238E27FC236}">
                  <a16:creationId xmlns:a16="http://schemas.microsoft.com/office/drawing/2014/main" id="{6BBFC50C-0567-4D3D-908C-D45CACA45218}"/>
                </a:ext>
              </a:extLst>
            </p:cNvPr>
            <p:cNvCxnSpPr/>
            <p:nvPr/>
          </p:nvCxnSpPr>
          <p:spPr>
            <a:xfrm>
              <a:off x="8859533" y="2810876"/>
              <a:ext cx="128766"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66" name="Graphic 65" descr="Fence">
              <a:extLst>
                <a:ext uri="{FF2B5EF4-FFF2-40B4-BE49-F238E27FC236}">
                  <a16:creationId xmlns:a16="http://schemas.microsoft.com/office/drawing/2014/main" id="{77915785-3288-4284-A350-DD919BDDE3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57237" y="2257284"/>
              <a:ext cx="473701" cy="473701"/>
            </a:xfrm>
            <a:prstGeom prst="rect">
              <a:avLst/>
            </a:prstGeom>
          </p:spPr>
        </p:pic>
      </p:grpSp>
      <p:sp>
        <p:nvSpPr>
          <p:cNvPr id="30" name="TextBox 29">
            <a:extLst>
              <a:ext uri="{FF2B5EF4-FFF2-40B4-BE49-F238E27FC236}">
                <a16:creationId xmlns:a16="http://schemas.microsoft.com/office/drawing/2014/main" id="{36072A6D-A28A-41ED-8513-EEC565F66C4B}"/>
              </a:ext>
            </a:extLst>
          </p:cNvPr>
          <p:cNvSpPr txBox="1"/>
          <p:nvPr/>
        </p:nvSpPr>
        <p:spPr>
          <a:xfrm>
            <a:off x="7128731" y="1327664"/>
            <a:ext cx="64742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de-DE" sz="1800" kern="0" dirty="0">
                <a:ea typeface="Arial Unicode MS" pitchFamily="34" charset="-128"/>
                <a:cs typeface="Arial Unicode MS" pitchFamily="34" charset="-128"/>
              </a:rPr>
              <a:t>K8s</a:t>
            </a:r>
          </a:p>
        </p:txBody>
      </p:sp>
      <p:grpSp>
        <p:nvGrpSpPr>
          <p:cNvPr id="9" name="Group 8">
            <a:extLst>
              <a:ext uri="{FF2B5EF4-FFF2-40B4-BE49-F238E27FC236}">
                <a16:creationId xmlns:a16="http://schemas.microsoft.com/office/drawing/2014/main" id="{5DD2F353-A207-456B-B249-A73C47A56A7B}"/>
              </a:ext>
            </a:extLst>
          </p:cNvPr>
          <p:cNvGrpSpPr/>
          <p:nvPr/>
        </p:nvGrpSpPr>
        <p:grpSpPr>
          <a:xfrm>
            <a:off x="2939177" y="1799765"/>
            <a:ext cx="3284530" cy="1063716"/>
            <a:chOff x="2939177" y="1799765"/>
            <a:chExt cx="3284530" cy="1063716"/>
          </a:xfrm>
        </p:grpSpPr>
        <p:sp>
          <p:nvSpPr>
            <p:cNvPr id="25" name="TextBox 24">
              <a:extLst>
                <a:ext uri="{FF2B5EF4-FFF2-40B4-BE49-F238E27FC236}">
                  <a16:creationId xmlns:a16="http://schemas.microsoft.com/office/drawing/2014/main" id="{E43C37E1-A4C8-4746-9F32-2A19327A1A7E}"/>
                </a:ext>
              </a:extLst>
            </p:cNvPr>
            <p:cNvSpPr txBox="1"/>
            <p:nvPr/>
          </p:nvSpPr>
          <p:spPr>
            <a:xfrm>
              <a:off x="3215541" y="2340261"/>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5" name="Connector: Elbow 4">
              <a:extLst>
                <a:ext uri="{FF2B5EF4-FFF2-40B4-BE49-F238E27FC236}">
                  <a16:creationId xmlns:a16="http://schemas.microsoft.com/office/drawing/2014/main" id="{0AA24CF3-0768-4D56-AD6E-3AD7090B3844}"/>
                </a:ext>
              </a:extLst>
            </p:cNvPr>
            <p:cNvCxnSpPr>
              <a:stCxn id="2" idx="3"/>
            </p:cNvCxnSpPr>
            <p:nvPr/>
          </p:nvCxnSpPr>
          <p:spPr>
            <a:xfrm flipV="1">
              <a:off x="2939177" y="1799765"/>
              <a:ext cx="3284530" cy="795374"/>
            </a:xfrm>
            <a:prstGeom prst="bentConnector3">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7391E1F-F727-40F3-AC7F-72D84E25D37F}"/>
              </a:ext>
            </a:extLst>
          </p:cNvPr>
          <p:cNvGrpSpPr/>
          <p:nvPr/>
        </p:nvGrpSpPr>
        <p:grpSpPr>
          <a:xfrm>
            <a:off x="7312088" y="1547090"/>
            <a:ext cx="2567310" cy="1380607"/>
            <a:chOff x="7312088" y="1547090"/>
            <a:chExt cx="2567310" cy="1380607"/>
          </a:xfrm>
        </p:grpSpPr>
        <p:sp>
          <p:nvSpPr>
            <p:cNvPr id="26" name="TextBox 25">
              <a:extLst>
                <a:ext uri="{FF2B5EF4-FFF2-40B4-BE49-F238E27FC236}">
                  <a16:creationId xmlns:a16="http://schemas.microsoft.com/office/drawing/2014/main" id="{552E3C7A-5847-44FC-A4E7-2E0CB4CF377E}"/>
                </a:ext>
              </a:extLst>
            </p:cNvPr>
            <p:cNvSpPr txBox="1"/>
            <p:nvPr/>
          </p:nvSpPr>
          <p:spPr>
            <a:xfrm>
              <a:off x="8126965" y="1547090"/>
              <a:ext cx="1316370" cy="523220"/>
            </a:xfrm>
            <a:prstGeom prst="rect">
              <a:avLst/>
            </a:prstGeom>
            <a:noFill/>
          </p:spPr>
          <p:txBody>
            <a:bodyPr wrap="square" rtlCol="0">
              <a:spAutoFit/>
            </a:bodyPr>
            <a:lstStyle/>
            <a:p>
              <a:pPr defTabSz="1088558" fontAlgn="base">
                <a:spcBef>
                  <a:spcPct val="50000"/>
                </a:spcBef>
                <a:spcAft>
                  <a:spcPct val="0"/>
                </a:spcAft>
                <a:buClr>
                  <a:srgbClr val="F0AB00"/>
                </a:buClr>
                <a:buSzPct val="80000"/>
              </a:pPr>
              <a:r>
                <a:rPr lang="de-DE" sz="1400" kern="0" dirty="0">
                  <a:solidFill>
                    <a:schemeClr val="tx2"/>
                  </a:solidFill>
                  <a:ea typeface="Arial Unicode MS" pitchFamily="34" charset="-128"/>
                  <a:cs typeface="Arial Unicode MS" pitchFamily="34" charset="-128"/>
                </a:rPr>
                <a:t>HTTPS/ REST</a:t>
              </a:r>
              <a:endParaRPr lang="de-DE" kern="0" dirty="0">
                <a:solidFill>
                  <a:schemeClr val="tx2"/>
                </a:solidFill>
                <a:ea typeface="Arial Unicode MS" pitchFamily="34" charset="-128"/>
                <a:cs typeface="Arial Unicode MS" pitchFamily="34" charset="-128"/>
              </a:endParaRPr>
            </a:p>
          </p:txBody>
        </p:sp>
        <p:cxnSp>
          <p:nvCxnSpPr>
            <p:cNvPr id="7" name="Connector: Elbow 6">
              <a:extLst>
                <a:ext uri="{FF2B5EF4-FFF2-40B4-BE49-F238E27FC236}">
                  <a16:creationId xmlns:a16="http://schemas.microsoft.com/office/drawing/2014/main" id="{5296DC4B-8F09-4AB7-A3E0-04672193C0CA}"/>
                </a:ext>
              </a:extLst>
            </p:cNvPr>
            <p:cNvCxnSpPr>
              <a:stCxn id="17" idx="3"/>
            </p:cNvCxnSpPr>
            <p:nvPr/>
          </p:nvCxnSpPr>
          <p:spPr>
            <a:xfrm flipV="1">
              <a:off x="7312088" y="1799765"/>
              <a:ext cx="2567310" cy="1127932"/>
            </a:xfrm>
            <a:prstGeom prst="bentConnector3">
              <a:avLst>
                <a:gd name="adj1" fmla="val 28422"/>
              </a:avLst>
            </a:prstGeom>
            <a:ln w="44450">
              <a:solidFill>
                <a:schemeClr val="tx2"/>
              </a:solidFill>
              <a:headEnd type="triangle" w="med" len="med"/>
              <a:tailEnd type="triangle"/>
            </a:ln>
          </p:spPr>
          <p:style>
            <a:lnRef idx="1">
              <a:schemeClr val="accent1"/>
            </a:lnRef>
            <a:fillRef idx="0">
              <a:schemeClr val="accent1"/>
            </a:fillRef>
            <a:effectRef idx="0">
              <a:schemeClr val="accent1"/>
            </a:effectRef>
            <a:fontRef idx="minor">
              <a:schemeClr val="tx1"/>
            </a:fontRef>
          </p:style>
        </p:cxnSp>
      </p:grpSp>
      <p:sp>
        <p:nvSpPr>
          <p:cNvPr id="19" name="Cylinder 18">
            <a:extLst>
              <a:ext uri="{FF2B5EF4-FFF2-40B4-BE49-F238E27FC236}">
                <a16:creationId xmlns:a16="http://schemas.microsoft.com/office/drawing/2014/main" id="{9A1479AB-53FC-46C8-A7E1-E8E3271C2FD9}"/>
              </a:ext>
            </a:extLst>
          </p:cNvPr>
          <p:cNvSpPr/>
          <p:nvPr/>
        </p:nvSpPr>
        <p:spPr bwMode="gray">
          <a:xfrm>
            <a:off x="5999012" y="4869229"/>
            <a:ext cx="998220" cy="1004248"/>
          </a:xfrm>
          <a:prstGeom prst="can">
            <a:avLst/>
          </a:prstGeom>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17" name="Rectangle 16">
            <a:extLst>
              <a:ext uri="{FF2B5EF4-FFF2-40B4-BE49-F238E27FC236}">
                <a16:creationId xmlns:a16="http://schemas.microsoft.com/office/drawing/2014/main" id="{BBBAD164-0BDC-401C-82D1-EE7E337C14AC}"/>
              </a:ext>
            </a:extLst>
          </p:cNvPr>
          <p:cNvSpPr/>
          <p:nvPr/>
        </p:nvSpPr>
        <p:spPr bwMode="gray">
          <a:xfrm>
            <a:off x="5684157" y="2429683"/>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a:t>
            </a:r>
            <a:br>
              <a:rPr lang="de-DE" sz="1400" kern="0" dirty="0">
                <a:solidFill>
                  <a:srgbClr val="000000"/>
                </a:solidFill>
                <a:latin typeface="Arial"/>
                <a:ea typeface="Arial Unicode MS" pitchFamily="34" charset="-128"/>
                <a:cs typeface="Arial Unicode MS" pitchFamily="34" charset="-128"/>
              </a:rPr>
            </a:br>
            <a:r>
              <a:rPr lang="de-DE" sz="1400" kern="0" dirty="0" err="1">
                <a:solidFill>
                  <a:srgbClr val="000000"/>
                </a:solidFill>
                <a:latin typeface="Arial"/>
                <a:ea typeface="Arial Unicode MS" pitchFamily="34" charset="-128"/>
                <a:cs typeface="Arial Unicode MS" pitchFamily="34" charset="-128"/>
              </a:rPr>
              <a:t>ads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15" name="Rectangle 14">
            <a:extLst>
              <a:ext uri="{FF2B5EF4-FFF2-40B4-BE49-F238E27FC236}">
                <a16:creationId xmlns:a16="http://schemas.microsoft.com/office/drawing/2014/main" id="{1D223EF9-99D8-4F98-935B-7FD81C61A7B7}"/>
              </a:ext>
            </a:extLst>
          </p:cNvPr>
          <p:cNvSpPr/>
          <p:nvPr/>
        </p:nvSpPr>
        <p:spPr bwMode="gray">
          <a:xfrm>
            <a:off x="9323353" y="2433690"/>
            <a:ext cx="1627931" cy="996027"/>
          </a:xfrm>
          <a:prstGeom prst="rect">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L="0" marR="0" lvl="0" indent="0" algn="ctr" defTabSz="914400" rtl="0" eaLnBrk="1" fontAlgn="base" latinLnBrk="0" hangingPunct="1">
              <a:lnSpc>
                <a:spcPct val="100000"/>
              </a:lnSpc>
              <a:spcBef>
                <a:spcPct val="50000"/>
              </a:spcBef>
              <a:spcAft>
                <a:spcPct val="0"/>
              </a:spcAft>
              <a:buClr>
                <a:srgbClr val="F0AB00"/>
              </a:buClr>
              <a:buSzPct val="80000"/>
              <a:buFontTx/>
              <a:buNone/>
              <a:tabLst/>
              <a:defRPr/>
            </a:pPr>
            <a:r>
              <a:rPr lang="de-DE" sz="1400" kern="0" dirty="0" err="1">
                <a:solidFill>
                  <a:srgbClr val="000000"/>
                </a:solidFill>
                <a:latin typeface="Arial"/>
                <a:ea typeface="Arial Unicode MS" pitchFamily="34" charset="-128"/>
                <a:cs typeface="Arial Unicode MS" pitchFamily="34" charset="-128"/>
              </a:rPr>
              <a:t>bulletinboard</a:t>
            </a:r>
            <a:r>
              <a:rPr lang="de-DE" sz="1400" kern="0" dirty="0">
                <a:solidFill>
                  <a:srgbClr val="000000"/>
                </a:solidFill>
                <a:latin typeface="Arial"/>
                <a:ea typeface="Arial Unicode MS" pitchFamily="34" charset="-128"/>
                <a:cs typeface="Arial Unicode MS" pitchFamily="34" charset="-128"/>
              </a:rPr>
              <a:t>-users</a:t>
            </a:r>
            <a:endParaRPr kumimoji="0" lang="de-DE" sz="1400" i="0" u="none" strike="noStrike" kern="0" cap="none" spc="0" normalizeH="0" baseline="0" noProof="0" dirty="0">
              <a:ln>
                <a:noFill/>
              </a:ln>
              <a:solidFill>
                <a:srgbClr val="000000"/>
              </a:solidFill>
              <a:effectLst/>
              <a:uLnTx/>
              <a:uFillTx/>
              <a:latin typeface="Arial"/>
              <a:ea typeface="Arial Unicode MS" pitchFamily="34" charset="-128"/>
              <a:cs typeface="Arial Unicode MS" pitchFamily="34" charset="-128"/>
            </a:endParaRPr>
          </a:p>
        </p:txBody>
      </p:sp>
      <p:sp>
        <p:nvSpPr>
          <p:cNvPr id="21" name="Cylinder 20">
            <a:extLst>
              <a:ext uri="{FF2B5EF4-FFF2-40B4-BE49-F238E27FC236}">
                <a16:creationId xmlns:a16="http://schemas.microsoft.com/office/drawing/2014/main" id="{548D4B52-CBB8-438A-B3CD-06F945B285F8}"/>
              </a:ext>
            </a:extLst>
          </p:cNvPr>
          <p:cNvSpPr/>
          <p:nvPr/>
        </p:nvSpPr>
        <p:spPr bwMode="gray">
          <a:xfrm>
            <a:off x="9638209" y="4869229"/>
            <a:ext cx="998220" cy="1004248"/>
          </a:xfrm>
          <a:prstGeom prst="can">
            <a:avLst/>
          </a:prstGeom>
          <a:noFill/>
          <a:ln>
            <a:headEnd/>
            <a:tailEnd/>
          </a:ln>
        </p:spPr>
        <p:style>
          <a:lnRef idx="2">
            <a:schemeClr val="accent2"/>
          </a:lnRef>
          <a:fillRef idx="1">
            <a:schemeClr val="lt1"/>
          </a:fillRef>
          <a:effectRef idx="0">
            <a:schemeClr val="accent2"/>
          </a:effectRef>
          <a:fontRef idx="minor">
            <a:schemeClr val="dk1"/>
          </a:fontRef>
        </p:style>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de-DE" sz="1400" i="0" u="none" strike="noStrike" kern="0" cap="none" spc="0" normalizeH="0" baseline="0" noProof="0" dirty="0" err="1">
                <a:ln>
                  <a:noFill/>
                </a:ln>
                <a:effectLst/>
                <a:uLnTx/>
                <a:uFillTx/>
                <a:ea typeface="Arial Unicode MS" pitchFamily="34" charset="-128"/>
                <a:cs typeface="Arial Unicode MS" pitchFamily="34" charset="-128"/>
              </a:rPr>
              <a:t>postgresql</a:t>
            </a:r>
            <a:endParaRPr kumimoji="0" lang="de-DE" sz="1400" i="0" u="none" strike="noStrike" kern="0" cap="none" spc="0" normalizeH="0" baseline="0" noProof="0" dirty="0">
              <a:ln>
                <a:noFill/>
              </a:ln>
              <a:effectLst/>
              <a:uLnTx/>
              <a:uFillTx/>
              <a:ea typeface="Arial Unicode MS" pitchFamily="34" charset="-128"/>
              <a:cs typeface="Arial Unicode MS" pitchFamily="34" charset="-128"/>
            </a:endParaRPr>
          </a:p>
        </p:txBody>
      </p:sp>
      <p:cxnSp>
        <p:nvCxnSpPr>
          <p:cNvPr id="23" name="Straight Connector 22">
            <a:extLst>
              <a:ext uri="{FF2B5EF4-FFF2-40B4-BE49-F238E27FC236}">
                <a16:creationId xmlns:a16="http://schemas.microsoft.com/office/drawing/2014/main" id="{A7003782-6659-4DAB-948C-44C7C0F32BE9}"/>
              </a:ext>
            </a:extLst>
          </p:cNvPr>
          <p:cNvCxnSpPr>
            <a:stCxn id="17" idx="2"/>
            <a:endCxn id="19" idx="1"/>
          </p:cNvCxnSpPr>
          <p:nvPr/>
        </p:nvCxnSpPr>
        <p:spPr>
          <a:xfrm flipH="1">
            <a:off x="6498122" y="3425710"/>
            <a:ext cx="1" cy="1443519"/>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Rounded Rectangle 14">
            <a:extLst>
              <a:ext uri="{FF2B5EF4-FFF2-40B4-BE49-F238E27FC236}">
                <a16:creationId xmlns:a16="http://schemas.microsoft.com/office/drawing/2014/main" id="{59E05D34-36A8-40A9-A874-B371A3BF70E1}"/>
              </a:ext>
            </a:extLst>
          </p:cNvPr>
          <p:cNvSpPr/>
          <p:nvPr/>
        </p:nvSpPr>
        <p:spPr bwMode="gray">
          <a:xfrm>
            <a:off x="6223707" y="4182948"/>
            <a:ext cx="548827" cy="464564"/>
          </a:xfrm>
          <a:prstGeom prst="roundRect">
            <a:avLst/>
          </a:prstGeom>
          <a:solidFill>
            <a:schemeClr val="accent4">
              <a:lumMod val="40000"/>
              <a:lumOff val="60000"/>
            </a:schemeClr>
          </a:solid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cxnSp>
        <p:nvCxnSpPr>
          <p:cNvPr id="34" name="Straight Connector 33">
            <a:extLst>
              <a:ext uri="{FF2B5EF4-FFF2-40B4-BE49-F238E27FC236}">
                <a16:creationId xmlns:a16="http://schemas.microsoft.com/office/drawing/2014/main" id="{C716DFE7-3EB7-4FE4-B74E-20B56805B033}"/>
              </a:ext>
            </a:extLst>
          </p:cNvPr>
          <p:cNvCxnSpPr>
            <a:cxnSpLocks/>
            <a:stCxn id="15" idx="2"/>
            <a:endCxn id="21" idx="1"/>
          </p:cNvCxnSpPr>
          <p:nvPr/>
        </p:nvCxnSpPr>
        <p:spPr>
          <a:xfrm>
            <a:off x="10137319" y="3429717"/>
            <a:ext cx="0" cy="1439512"/>
          </a:xfrm>
          <a:prstGeom prst="line">
            <a:avLst/>
          </a:prstGeom>
          <a:ln w="38100">
            <a:solidFill>
              <a:schemeClr val="tx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Rounded Rectangle 14">
            <a:extLst>
              <a:ext uri="{FF2B5EF4-FFF2-40B4-BE49-F238E27FC236}">
                <a16:creationId xmlns:a16="http://schemas.microsoft.com/office/drawing/2014/main" id="{5F065758-B512-4579-9E67-076C1E1E60BA}"/>
              </a:ext>
            </a:extLst>
          </p:cNvPr>
          <p:cNvSpPr/>
          <p:nvPr/>
        </p:nvSpPr>
        <p:spPr bwMode="gray">
          <a:xfrm>
            <a:off x="9879398" y="4199256"/>
            <a:ext cx="548827" cy="464564"/>
          </a:xfrm>
          <a:prstGeom prst="roundRect">
            <a:avLst/>
          </a:prstGeom>
          <a:noFill/>
          <a:ln>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107138" tIns="85710" rIns="107138" bIns="85710" rtlCol="0" anchor="t" anchorCtr="0"/>
          <a:lstStyle/>
          <a:p>
            <a:pPr algn="ctr" defTabSz="1088558" fontAlgn="base">
              <a:spcBef>
                <a:spcPct val="50000"/>
              </a:spcBef>
              <a:spcAft>
                <a:spcPct val="0"/>
              </a:spcAft>
              <a:buClr>
                <a:srgbClr val="F0AB00"/>
              </a:buClr>
              <a:buSzPct val="80000"/>
            </a:pPr>
            <a:r>
              <a:rPr lang="en-US" sz="1000" kern="0" dirty="0">
                <a:solidFill>
                  <a:srgbClr val="000000"/>
                </a:solidFill>
                <a:latin typeface="Arial"/>
                <a:ea typeface="Arial Unicode MS" pitchFamily="34" charset="-128"/>
                <a:cs typeface="Arial Unicode MS" pitchFamily="34" charset="-128"/>
              </a:rPr>
              <a:t>svc</a:t>
            </a:r>
          </a:p>
        </p:txBody>
      </p:sp>
    </p:spTree>
    <p:extLst>
      <p:ext uri="{BB962C8B-B14F-4D97-AF65-F5344CB8AC3E}">
        <p14:creationId xmlns:p14="http://schemas.microsoft.com/office/powerpoint/2010/main" val="2139857697"/>
      </p:ext>
    </p:extLst>
  </p:cSld>
  <p:clrMapOvr>
    <a:masterClrMapping/>
  </p:clrMapOvr>
</p:sld>
</file>

<file path=ppt/theme/theme1.xml><?xml version="1.0" encoding="utf-8"?>
<a:theme xmlns:a="http://schemas.openxmlformats.org/drawingml/2006/main" name="SAP_2017_16x9_black">
  <a:themeElements>
    <a:clrScheme name="SAP_colors_2017">
      <a:dk1>
        <a:srgbClr val="000000"/>
      </a:dk1>
      <a:lt1>
        <a:srgbClr val="FFFFFF"/>
      </a:lt1>
      <a:dk2>
        <a:srgbClr val="CCCCCC"/>
      </a:dk2>
      <a:lt2>
        <a:srgbClr val="999999"/>
      </a:lt2>
      <a:accent1>
        <a:srgbClr val="F0AB00"/>
      </a:accent1>
      <a:accent2>
        <a:srgbClr val="666666"/>
      </a:accent2>
      <a:accent3>
        <a:srgbClr val="008FD3"/>
      </a:accent3>
      <a:accent4>
        <a:srgbClr val="4FB81C"/>
      </a:accent4>
      <a:accent5>
        <a:srgbClr val="E35500"/>
      </a:accent5>
      <a:accent6>
        <a:srgbClr val="970A82"/>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9525">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17_16x9_black.potx" id="{9488014F-4BF2-4B73-9741-6D40B78C18AF}" vid="{315AB80D-2AE3-4555-B7D1-B9C512524916}"/>
    </a:ext>
  </a:extLst>
</a:theme>
</file>

<file path=ppt/theme/theme2.xml><?xml version="1.0" encoding="utf-8"?>
<a:theme xmlns:a="http://schemas.openxmlformats.org/drawingml/2006/main" name="SAPCorporate_2016_CC">
  <a:themeElements>
    <a:clrScheme name="SAP_2016_CC_Colors">
      <a:dk1>
        <a:srgbClr val="000000"/>
      </a:dk1>
      <a:lt1>
        <a:srgbClr val="FFFFFF"/>
      </a:lt1>
      <a:dk2>
        <a:srgbClr val="666666"/>
      </a:dk2>
      <a:lt2>
        <a:srgbClr val="D9D9D9"/>
      </a:lt2>
      <a:accent1>
        <a:srgbClr val="F0AB00"/>
      </a:accent1>
      <a:accent2>
        <a:srgbClr val="FFD05C"/>
      </a:accent2>
      <a:accent3>
        <a:srgbClr val="E1E5FF"/>
      </a:accent3>
      <a:accent4>
        <a:srgbClr val="FFFFCC"/>
      </a:accent4>
      <a:accent5>
        <a:srgbClr val="FFDCC6"/>
      </a:accent5>
      <a:accent6>
        <a:srgbClr val="DAF7CB"/>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BBB84357-AD5B-42F9-B9A7-8D693B0710EE}" vid="{F50F1B2F-B4A0-4C72-A9CB-B4110F1D1ABC}"/>
    </a:ext>
  </a:extLst>
</a:theme>
</file>

<file path=ppt/theme/theme3.xml><?xml version="1.0" encoding="utf-8"?>
<a:theme xmlns:a="http://schemas.openxmlformats.org/drawingml/2006/main" name="1_SAPCorporate_2016_CC">
  <a:themeElements>
    <a:clrScheme name="Custom 1">
      <a:dk1>
        <a:srgbClr val="000000"/>
      </a:dk1>
      <a:lt1>
        <a:srgbClr val="FFFFFF"/>
      </a:lt1>
      <a:dk2>
        <a:srgbClr val="666666"/>
      </a:dk2>
      <a:lt2>
        <a:srgbClr val="CCCCCC"/>
      </a:lt2>
      <a:accent1>
        <a:srgbClr val="F0AB00"/>
      </a:accent1>
      <a:accent2>
        <a:srgbClr val="FFD05C"/>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20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ts val="6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Corporate_2016_CC" id="{24E0FA67-952C-442C-91BA-11F744F8D0E8}" vid="{18A9F4EA-B1FC-45B6-9240-4556C40A9C31}"/>
    </a:ext>
  </a:extLst>
</a:theme>
</file>

<file path=ppt/theme/theme4.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1751</Words>
  <Application>Microsoft Office PowerPoint</Application>
  <PresentationFormat>Custom</PresentationFormat>
  <Paragraphs>453</Paragraphs>
  <Slides>38</Slides>
  <Notes>33</Notes>
  <HiddenSlides>3</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38</vt:i4>
      </vt:variant>
    </vt:vector>
  </HeadingPairs>
  <TitlesOfParts>
    <vt:vector size="48" baseType="lpstr">
      <vt:lpstr>Arial Unicode MS</vt:lpstr>
      <vt:lpstr>MS PGothic</vt:lpstr>
      <vt:lpstr>Arial</vt:lpstr>
      <vt:lpstr>Courier New</vt:lpstr>
      <vt:lpstr>Symbol</vt:lpstr>
      <vt:lpstr>wingdings</vt:lpstr>
      <vt:lpstr>wingdings</vt:lpstr>
      <vt:lpstr>SAP_2017_16x9_black</vt:lpstr>
      <vt:lpstr>SAPCorporate_2016_CC</vt:lpstr>
      <vt:lpstr>1_SAPCorporate_2016_CC</vt:lpstr>
      <vt:lpstr>PowerPoint Presentation</vt:lpstr>
      <vt:lpstr>xxx</vt:lpstr>
      <vt:lpstr>Cloud Curriculum, Reference/ Sample Microservice: bulletinboard</vt:lpstr>
      <vt:lpstr>Cloud Curriculum, Reference/ Sample Microservice: bulletinboard</vt:lpstr>
      <vt:lpstr>Scaling: Option 1 – App gets multiple instances, if needed</vt:lpstr>
      <vt:lpstr>Scaling: Option 2 – DB gets multiple instances, if needed</vt:lpstr>
      <vt:lpstr>Scaling: Option 3 – Both – app and DB get multiple instances, if needed</vt:lpstr>
      <vt:lpstr>Cloud Curriculum, Reference/ Sample Microservice: bulletinboard</vt:lpstr>
      <vt:lpstr>Cloud Curriculum, Reference/ Sample Microservice: bulletinboard</vt:lpstr>
      <vt:lpstr>xxx</vt:lpstr>
      <vt:lpstr>xxx</vt:lpstr>
      <vt:lpstr>Demo</vt:lpstr>
      <vt:lpstr>What YOU will do in exercise #0x</vt:lpstr>
      <vt:lpstr>Appendix</vt:lpstr>
      <vt:lpstr>Cloud Curriculum, Reference/ Sample Microservice: bulletinboard</vt:lpstr>
      <vt:lpstr>xxx</vt:lpstr>
      <vt:lpstr>Cloud Curriculum, Reference/ Sample Microservice: bulletinboard</vt:lpstr>
      <vt:lpstr>Cloud Curriculum, Reference/ Sample Microservice: bulletinboard</vt:lpstr>
      <vt:lpstr>Cloud Curriculum, Reference/ Sample Microservice: bulletinboard</vt:lpstr>
      <vt:lpstr>Cloud Curriculum, Reference/ Sample Microservice: bulletinboard</vt:lpstr>
      <vt:lpstr>Reference/ Sample Microservices: bulletinboard</vt:lpstr>
      <vt:lpstr>PowerPoint Presentation</vt:lpstr>
      <vt:lpstr>PowerPoint Presentation</vt:lpstr>
      <vt:lpstr>Reference/ Sample Microservices: bulletinboard</vt:lpstr>
      <vt:lpstr>PowerPoint Presentation</vt:lpstr>
      <vt:lpstr>Old</vt:lpstr>
      <vt:lpstr>Pods – logical hosts</vt:lpstr>
      <vt:lpstr>Sidecar pattern – or when to use multiple container in a pod</vt:lpstr>
      <vt:lpstr>Pods</vt:lpstr>
      <vt:lpstr>Basic structure of most K8s resources</vt:lpstr>
      <vt:lpstr>Pod definition - https://kubernetes.io/docs/api-reference/v1.8/#pod-v1-core  </vt:lpstr>
      <vt:lpstr>Liveness &amp; Readiness Probes</vt:lpstr>
      <vt:lpstr>Demo</vt:lpstr>
      <vt:lpstr>Namespaces</vt:lpstr>
      <vt:lpstr>Namespaces</vt:lpstr>
      <vt:lpstr>Demo</vt:lpstr>
      <vt:lpstr>What YOU will do in exercise #02</vt:lpstr>
      <vt:lpstr>PowerPoint Presentation</vt:lpstr>
    </vt:vector>
  </TitlesOfParts>
  <Company>SAP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PPT Template</dc:title>
  <dc:creator>SAP SE</dc:creator>
  <cp:keywords>2017/16:9/black</cp:keywords>
  <cp:lastModifiedBy>Schmitt-Roquette, Ralf</cp:lastModifiedBy>
  <cp:revision>543</cp:revision>
  <dcterms:created xsi:type="dcterms:W3CDTF">2015-10-14T11:21:43Z</dcterms:created>
  <dcterms:modified xsi:type="dcterms:W3CDTF">2018-08-16T14:15:42Z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