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8"/>
  </p:notesMasterIdLst>
  <p:handoutMasterIdLst>
    <p:handoutMasterId r:id="rId29"/>
  </p:handoutMasterIdLst>
  <p:sldIdLst>
    <p:sldId id="433" r:id="rId2"/>
    <p:sldId id="442" r:id="rId3"/>
    <p:sldId id="443" r:id="rId4"/>
    <p:sldId id="466" r:id="rId5"/>
    <p:sldId id="455" r:id="rId6"/>
    <p:sldId id="451" r:id="rId7"/>
    <p:sldId id="452" r:id="rId8"/>
    <p:sldId id="453" r:id="rId9"/>
    <p:sldId id="454" r:id="rId10"/>
    <p:sldId id="450" r:id="rId11"/>
    <p:sldId id="462" r:id="rId12"/>
    <p:sldId id="472" r:id="rId13"/>
    <p:sldId id="469" r:id="rId14"/>
    <p:sldId id="471" r:id="rId15"/>
    <p:sldId id="459" r:id="rId16"/>
    <p:sldId id="446" r:id="rId17"/>
    <p:sldId id="467" r:id="rId18"/>
    <p:sldId id="458" r:id="rId19"/>
    <p:sldId id="470" r:id="rId20"/>
    <p:sldId id="457" r:id="rId21"/>
    <p:sldId id="456" r:id="rId22"/>
    <p:sldId id="468" r:id="rId23"/>
    <p:sldId id="449" r:id="rId24"/>
    <p:sldId id="460" r:id="rId25"/>
    <p:sldId id="461" r:id="rId26"/>
    <p:sldId id="265" r:id="rId27"/>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4538" autoAdjust="0"/>
  </p:normalViewPr>
  <p:slideViewPr>
    <p:cSldViewPr snapToGrid="0" showGuides="1">
      <p:cViewPr varScale="1">
        <p:scale>
          <a:sx n="85" d="100"/>
          <a:sy n="85" d="100"/>
        </p:scale>
        <p:origin x="1974"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147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ways, to influence where pods are scheduled:</a:t>
            </a:r>
          </a:p>
          <a:p>
            <a:pPr marL="285750" indent="-285750">
              <a:buFontTx/>
              <a:buChar char="-"/>
            </a:pPr>
            <a:r>
              <a:rPr lang="en-US" dirty="0"/>
              <a:t>Taints &amp; tolerations: a node is tainted and only pods explicitly tolerating the taint will be scheduled</a:t>
            </a:r>
          </a:p>
          <a:p>
            <a:pPr marL="285750" indent="-285750">
              <a:buFontTx/>
              <a:buChar char="-"/>
            </a:pPr>
            <a:r>
              <a:rPr lang="en-US" dirty="0"/>
              <a:t>Node selector: specify a node “type” by label to assign a pod to certain node pool</a:t>
            </a:r>
          </a:p>
          <a:p>
            <a:pPr marL="285750" indent="-285750">
              <a:buFontTx/>
              <a:buChar char="-"/>
            </a:pPr>
            <a:r>
              <a:rPr lang="en-US" dirty="0"/>
              <a:t>Pod affinity: explicitly schedule a pod on a node where certain pod is already running</a:t>
            </a:r>
          </a:p>
          <a:p>
            <a:pPr marL="285750" indent="-285750">
              <a:buFontTx/>
              <a:buChar char="-"/>
            </a:pPr>
            <a:r>
              <a:rPr lang="en-US" dirty="0"/>
              <a:t>Pod anti-affinity: don’t schedule on a node, where a certain pod is already running</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95966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0" indent="0">
              <a:buFontTx/>
              <a:buNone/>
            </a:pPr>
            <a:r>
              <a:rPr lang="en-US" dirty="0"/>
              <a:t>Custom scheduler - this Demo is optional!</a:t>
            </a:r>
          </a:p>
          <a:p>
            <a:pPr marL="0" lvl="0" indent="0">
              <a:buFontTx/>
              <a:buNone/>
            </a:pPr>
            <a:endParaRPr lang="en-US" dirty="0"/>
          </a:p>
          <a:p>
            <a:pPr marL="0" lvl="0" indent="0">
              <a:buFontTx/>
              <a:buNone/>
            </a:pPr>
            <a:r>
              <a:rPr lang="en-US" dirty="0"/>
              <a:t>If regular scheduling doesn’t fit to your requirements, you can build a custom scheduler. </a:t>
            </a:r>
          </a:p>
          <a:p>
            <a:pPr marL="0" lvl="0" indent="0">
              <a:buFontTx/>
              <a:buNone/>
            </a:pPr>
            <a:r>
              <a:rPr lang="en-US" dirty="0"/>
              <a:t>All you need is to</a:t>
            </a:r>
          </a:p>
          <a:p>
            <a:pPr marL="285750" lvl="0" indent="-285750">
              <a:buFontTx/>
              <a:buChar char="-"/>
            </a:pPr>
            <a:r>
              <a:rPr lang="en-US" dirty="0"/>
              <a:t>a name the scheduler can be referenced by</a:t>
            </a:r>
          </a:p>
          <a:p>
            <a:pPr marL="285750" lvl="0" indent="-285750">
              <a:buFontTx/>
              <a:buChar char="-"/>
            </a:pPr>
            <a:r>
              <a:rPr lang="en-US" dirty="0"/>
              <a:t>A control loop watching the API for unscheduled pods referencing the scheduler by name</a:t>
            </a:r>
          </a:p>
          <a:p>
            <a:pPr marL="285750" lvl="0" indent="-285750">
              <a:buFontTx/>
              <a:buChar char="-"/>
            </a:pPr>
            <a:r>
              <a:rPr lang="en-US" dirty="0"/>
              <a:t>Access to the cluster API to run the loop and post the bindings</a:t>
            </a:r>
          </a:p>
          <a:p>
            <a:pPr marL="285750" lvl="0" indent="-285750">
              <a:buFontTx/>
              <a:buChar char="-"/>
            </a:pPr>
            <a:endParaRPr lang="en-US" dirty="0"/>
          </a:p>
          <a:p>
            <a:pPr marL="0" lvl="0" indent="0">
              <a:buFontTx/>
              <a:buNone/>
            </a:pPr>
            <a:r>
              <a:rPr lang="en-US" dirty="0"/>
              <a:t>Demo :</a:t>
            </a:r>
          </a:p>
          <a:p>
            <a:pPr marL="285750" lvl="0" indent="-285750">
              <a:buFontTx/>
              <a:buChar char="-"/>
            </a:pPr>
            <a:r>
              <a:rPr lang="en-US" dirty="0" err="1"/>
              <a:t>kubectl</a:t>
            </a:r>
            <a:r>
              <a:rPr lang="en-US" dirty="0"/>
              <a:t> proxy &amp;</a:t>
            </a:r>
          </a:p>
          <a:p>
            <a:pPr marL="285750" lvl="0" indent="-285750">
              <a:buFontTx/>
              <a:buChar char="-"/>
            </a:pPr>
            <a:r>
              <a:rPr lang="en-US" dirty="0"/>
              <a:t>Create the deployment 11d_custom_scheduler_deployment.yaml</a:t>
            </a:r>
          </a:p>
          <a:p>
            <a:pPr marL="285750" lvl="0" indent="-285750">
              <a:buFontTx/>
              <a:buChar char="-"/>
            </a:pPr>
            <a:r>
              <a:rPr lang="en-US" dirty="0"/>
              <a:t>Show the pod with the specified scheduler name &amp; run a “describe” on it. Highlight the missing default scheduling event </a:t>
            </a:r>
            <a:r>
              <a:rPr lang="en-US" dirty="0">
                <a:sym typeface="Wingdings" panose="05000000000000000000" pitchFamily="2" charset="2"/>
              </a:rPr>
              <a:t> the default scheduler doesn’t pick it up</a:t>
            </a:r>
            <a:endParaRPr lang="en-US" dirty="0"/>
          </a:p>
          <a:p>
            <a:pPr marL="285750" lvl="0" indent="-285750">
              <a:buFontTx/>
              <a:buChar char="-"/>
            </a:pPr>
            <a:r>
              <a:rPr lang="en-US" dirty="0"/>
              <a:t>Run “./11e_custom_scheduler.sh &lt;your-target-namespace&gt;” to start the scheduling loop</a:t>
            </a:r>
          </a:p>
          <a:p>
            <a:pPr marL="285750" lvl="0" indent="-285750">
              <a:buFontTx/>
              <a:buChar char="-"/>
            </a:pPr>
            <a:r>
              <a:rPr lang="en-US" dirty="0"/>
              <a:t>Show the scheduled pods</a:t>
            </a:r>
          </a:p>
          <a:p>
            <a:pPr marL="0" lvl="0" indent="0">
              <a:buFontTx/>
              <a:buNone/>
            </a:pPr>
            <a:endParaRPr lang="en-US" dirty="0"/>
          </a:p>
          <a:p>
            <a:pPr marL="0" lvl="0" indent="0">
              <a:buFontTx/>
              <a:buNone/>
            </a:pPr>
            <a:r>
              <a:rPr lang="en-US" dirty="0"/>
              <a:t>Instead of running the scheduler locally you could also run it within the cluster – simply pack it into a docker image and use it with a deployment.</a:t>
            </a:r>
          </a:p>
          <a:p>
            <a:pPr marL="285750" lvl="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3470228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Tree>
    <p:extLst>
      <p:ext uri="{BB962C8B-B14F-4D97-AF65-F5344CB8AC3E}">
        <p14:creationId xmlns:p14="http://schemas.microsoft.com/office/powerpoint/2010/main" val="2873814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 Quota and </a:t>
            </a:r>
            <a:r>
              <a:rPr lang="en-US" dirty="0" err="1"/>
              <a:t>LimitRanges</a:t>
            </a:r>
            <a:r>
              <a:rPr lang="en-US" dirty="0"/>
              <a:t> can be used to control requested as well as actual resource consumption + # of k8s objects per namespace. Example: if the memory quota per pod is 200 MB and you want to start, let’s say a Jenkins which would require more – the application will not be able to start before being killed for exceeding the memory limit.</a:t>
            </a:r>
          </a:p>
          <a:p>
            <a:endParaRPr lang="en-US" dirty="0"/>
          </a:p>
          <a:p>
            <a:r>
              <a:rPr lang="en-US" dirty="0"/>
              <a:t>Network policies control traffic within the cluster – details on next slide.</a:t>
            </a:r>
          </a:p>
          <a:p>
            <a:endParaRPr lang="en-US" dirty="0"/>
          </a:p>
          <a:p>
            <a:r>
              <a:rPr lang="en-US" dirty="0" err="1"/>
              <a:t>PodSecurityPolicies</a:t>
            </a:r>
            <a:r>
              <a:rPr lang="en-US" dirty="0"/>
              <a:t> specify (security relevant) runtime conditions for pods. https://kubernetes.io/docs/concepts/policy/pod-security-policy/ </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3992989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endParaRPr lang="en-US" noProof="0" dirty="0"/>
          </a:p>
          <a:p>
            <a:r>
              <a:rPr lang="en-US" noProof="0" dirty="0"/>
              <a:t>In the example above, let’s assume princess Peach is at her castle (pod). She has created a service in order to be callable, but only as long as her location = castle. That works quite well, only that Bowser keeps calling her all the time. So Peach decides to allow only calls from Mario and puts a network policy in place. The policy filters incoming calls when she has her “location: castle” label and allows only those to pass, that have a label “caller: </a:t>
            </a:r>
            <a:r>
              <a:rPr lang="en-US" noProof="0" dirty="0" err="1"/>
              <a:t>mario</a:t>
            </a:r>
            <a:r>
              <a:rPr lang="en-US" noProof="0" dirty="0"/>
              <a:t>” attached. As a result Bowser is no longer able to call her.</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Tree>
    <p:extLst>
      <p:ext uri="{BB962C8B-B14F-4D97-AF65-F5344CB8AC3E}">
        <p14:creationId xmlns:p14="http://schemas.microsoft.com/office/powerpoint/2010/main" val="325304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r>
              <a:rPr lang="en-US" noProof="0" dirty="0"/>
              <a:t>In the example above, the network policy is enforced for access to “Pod A”, determined by its label and the corresponding selector.</a:t>
            </a:r>
          </a:p>
          <a:p>
            <a:r>
              <a:rPr lang="en-US" noProof="0" dirty="0"/>
              <a:t>Pod B is allowed to access pod A since it has the correct label. Traffic from pod M will be blocked.</a:t>
            </a:r>
          </a:p>
          <a:p>
            <a:r>
              <a:rPr lang="de-DE" dirty="0"/>
              <a:t>Demo:</a:t>
            </a:r>
          </a:p>
          <a:p>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r>
              <a:rPr lang="de-DE" dirty="0" err="1"/>
              <a:t>kubectl</a:t>
            </a:r>
            <a:r>
              <a:rPr lang="de-DE" dirty="0"/>
              <a:t> </a:t>
            </a:r>
            <a:r>
              <a:rPr lang="de-DE" dirty="0" err="1"/>
              <a:t>run</a:t>
            </a:r>
            <a:r>
              <a:rPr lang="de-DE" dirty="0"/>
              <a:t> </a:t>
            </a:r>
            <a:r>
              <a:rPr lang="de-DE" dirty="0" err="1"/>
              <a:t>busybox</a:t>
            </a:r>
            <a:r>
              <a:rPr lang="de-DE" dirty="0"/>
              <a:t> --</a:t>
            </a:r>
            <a:r>
              <a:rPr lang="de-DE" dirty="0" err="1"/>
              <a:t>rm</a:t>
            </a:r>
            <a:r>
              <a:rPr lang="de-DE" dirty="0"/>
              <a:t> -</a:t>
            </a:r>
            <a:r>
              <a:rPr lang="de-DE" dirty="0" err="1"/>
              <a:t>ti</a:t>
            </a:r>
            <a:r>
              <a:rPr lang="de-DE" dirty="0"/>
              <a:t> --image</a:t>
            </a:r>
            <a:r>
              <a:rPr lang="de-DE" b="1" dirty="0"/>
              <a:t>=</a:t>
            </a:r>
            <a:r>
              <a:rPr lang="de-DE" dirty="0" err="1"/>
              <a:t>busybox</a:t>
            </a:r>
            <a:r>
              <a:rPr lang="de-DE" dirty="0"/>
              <a:t> /bin/sh</a:t>
            </a:r>
          </a:p>
          <a:p>
            <a:r>
              <a:rPr lang="de-DE" dirty="0"/>
              <a:t> # </a:t>
            </a:r>
            <a:r>
              <a:rPr lang="de-DE" dirty="0" err="1"/>
              <a:t>wget</a:t>
            </a:r>
            <a:r>
              <a:rPr lang="de-DE" dirty="0"/>
              <a:t> --spider --timeout=1 </a:t>
            </a:r>
            <a:r>
              <a:rPr lang="de-DE" dirty="0" err="1"/>
              <a:t>nginx</a:t>
            </a:r>
            <a:endParaRPr lang="en-US" dirty="0"/>
          </a:p>
          <a:p>
            <a:r>
              <a:rPr lang="en-US" dirty="0" err="1"/>
              <a:t>Kubectl</a:t>
            </a:r>
            <a:r>
              <a:rPr lang="en-US" dirty="0"/>
              <a:t> create –f network-</a:t>
            </a:r>
            <a:r>
              <a:rPr lang="en-US" dirty="0" err="1"/>
              <a:t>policy.yaml</a:t>
            </a:r>
            <a:endParaRPr lang="en-US" dirty="0"/>
          </a:p>
          <a:p>
            <a:r>
              <a:rPr lang="en-US" dirty="0" err="1"/>
              <a:t>Kubectl</a:t>
            </a:r>
            <a:r>
              <a:rPr lang="en-US" dirty="0"/>
              <a:t> run ..</a:t>
            </a:r>
          </a:p>
          <a:p>
            <a:r>
              <a:rPr lang="en-US" dirty="0" err="1"/>
              <a:t>Kubectl</a:t>
            </a:r>
            <a:r>
              <a:rPr lang="en-US" dirty="0"/>
              <a:t> run … -l access=true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Tree>
    <p:extLst>
      <p:ext uri="{BB962C8B-B14F-4D97-AF65-F5344CB8AC3E}">
        <p14:creationId xmlns:p14="http://schemas.microsoft.com/office/powerpoint/2010/main" val="3747275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de-DE" dirty="0"/>
              <a:t>Demo:</a:t>
            </a:r>
          </a:p>
          <a:p>
            <a:pPr marL="285750" indent="-285750">
              <a:buFont typeface="Symbol" panose="05050102010706020507" pitchFamily="18" charset="2"/>
              <a:buChar char="-"/>
            </a:pPr>
            <a:r>
              <a:rPr lang="de-DE" dirty="0"/>
              <a:t>Create a </a:t>
            </a:r>
            <a:r>
              <a:rPr lang="de-DE" dirty="0" err="1"/>
              <a:t>deployment</a:t>
            </a:r>
            <a:r>
              <a:rPr lang="de-DE" dirty="0"/>
              <a:t> &amp; a </a:t>
            </a:r>
            <a:r>
              <a:rPr lang="de-DE" dirty="0" err="1"/>
              <a:t>corresponding</a:t>
            </a:r>
            <a:r>
              <a:rPr lang="de-DE" dirty="0"/>
              <a:t> </a:t>
            </a:r>
            <a:r>
              <a:rPr lang="de-DE" dirty="0" err="1"/>
              <a:t>service</a:t>
            </a:r>
            <a:r>
              <a:rPr lang="de-DE" dirty="0"/>
              <a:t> (</a:t>
            </a:r>
            <a:r>
              <a:rPr lang="de-DE" dirty="0" err="1"/>
              <a:t>if</a:t>
            </a:r>
            <a:r>
              <a:rPr lang="de-DE" dirty="0"/>
              <a:t> not </a:t>
            </a:r>
            <a:r>
              <a:rPr lang="de-DE" dirty="0" err="1"/>
              <a:t>yet</a:t>
            </a:r>
            <a:r>
              <a:rPr lang="de-DE" dirty="0"/>
              <a:t> </a:t>
            </a:r>
            <a:r>
              <a:rPr lang="de-DE" dirty="0" err="1"/>
              <a:t>done</a:t>
            </a:r>
            <a:r>
              <a:rPr lang="de-DE" dirty="0"/>
              <a:t>)</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pPr marL="465750" lvl="1" indent="-285750">
              <a:buFont typeface="Symbol" panose="05050102010706020507" pitchFamily="18" charset="2"/>
              <a:buChar char="-"/>
            </a:pPr>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pPr marL="285750" indent="-285750">
              <a:buFont typeface="Symbol" panose="05050102010706020507" pitchFamily="18" charset="2"/>
              <a:buChar char="-"/>
            </a:pPr>
            <a:endParaRPr lang="de-DE" dirty="0"/>
          </a:p>
          <a:p>
            <a:pPr marL="285750" indent="-285750">
              <a:buFont typeface="Symbol" panose="05050102010706020507" pitchFamily="18" charset="2"/>
              <a:buChar char="-"/>
            </a:pPr>
            <a:r>
              <a:rPr lang="de-DE" dirty="0"/>
              <a:t>Create a </a:t>
            </a:r>
            <a:r>
              <a:rPr lang="de-DE" dirty="0" err="1"/>
              <a:t>helper</a:t>
            </a:r>
            <a:r>
              <a:rPr lang="de-DE" dirty="0"/>
              <a:t> </a:t>
            </a:r>
            <a:r>
              <a:rPr lang="de-DE" dirty="0" err="1"/>
              <a:t>pod</a:t>
            </a:r>
            <a:r>
              <a:rPr lang="de-DE" dirty="0"/>
              <a:t>, </a:t>
            </a:r>
            <a:r>
              <a:rPr lang="de-DE" dirty="0" err="1"/>
              <a:t>logon</a:t>
            </a:r>
            <a:r>
              <a:rPr lang="de-DE" dirty="0"/>
              <a:t> </a:t>
            </a:r>
            <a:r>
              <a:rPr lang="de-DE" dirty="0" err="1"/>
              <a:t>to</a:t>
            </a:r>
            <a:r>
              <a:rPr lang="de-DE" dirty="0"/>
              <a:t> </a:t>
            </a:r>
            <a:r>
              <a:rPr lang="de-DE" dirty="0" err="1"/>
              <a:t>it</a:t>
            </a:r>
            <a:r>
              <a:rPr lang="de-DE" dirty="0"/>
              <a:t> and </a:t>
            </a:r>
            <a:r>
              <a:rPr lang="de-DE" dirty="0" err="1"/>
              <a:t>get</a:t>
            </a:r>
            <a:r>
              <a:rPr lang="de-DE" dirty="0"/>
              <a:t> </a:t>
            </a:r>
            <a:r>
              <a:rPr lang="de-DE" dirty="0" err="1"/>
              <a:t>the</a:t>
            </a:r>
            <a:r>
              <a:rPr lang="de-DE" dirty="0"/>
              <a:t> index.html </a:t>
            </a:r>
            <a:r>
              <a:rPr lang="de-DE" dirty="0" err="1"/>
              <a:t>page</a:t>
            </a:r>
            <a:r>
              <a:rPr lang="de-DE" dirty="0"/>
              <a:t> </a:t>
            </a:r>
            <a:r>
              <a:rPr lang="de-DE" dirty="0" err="1"/>
              <a:t>from</a:t>
            </a:r>
            <a:r>
              <a:rPr lang="de-DE" dirty="0"/>
              <a:t> </a:t>
            </a:r>
            <a:r>
              <a:rPr lang="de-DE" dirty="0" err="1"/>
              <a:t>the</a:t>
            </a:r>
            <a:r>
              <a:rPr lang="de-DE" dirty="0"/>
              <a:t> </a:t>
            </a:r>
            <a:r>
              <a:rPr lang="de-DE" dirty="0" err="1"/>
              <a:t>nginx</a:t>
            </a:r>
            <a:r>
              <a:rPr lang="de-DE" dirty="0"/>
              <a:t> backend.</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connector</a:t>
            </a:r>
            <a:r>
              <a:rPr lang="de-DE" dirty="0"/>
              <a:t> --</a:t>
            </a:r>
            <a:r>
              <a:rPr lang="de-DE" dirty="0" err="1"/>
              <a:t>rm</a:t>
            </a:r>
            <a:r>
              <a:rPr lang="de-DE" dirty="0"/>
              <a:t> -</a:t>
            </a:r>
            <a:r>
              <a:rPr lang="de-DE" dirty="0" err="1"/>
              <a:t>ti</a:t>
            </a:r>
            <a:r>
              <a:rPr lang="de-DE" dirty="0"/>
              <a:t> --</a:t>
            </a:r>
            <a:r>
              <a:rPr lang="de-DE" dirty="0" err="1"/>
              <a:t>restart</a:t>
            </a:r>
            <a:r>
              <a:rPr lang="de-DE" dirty="0"/>
              <a:t>=Never --image</a:t>
            </a:r>
            <a:r>
              <a:rPr lang="de-DE" b="1" dirty="0"/>
              <a:t>=</a:t>
            </a:r>
            <a:r>
              <a:rPr lang="de-DE" dirty="0"/>
              <a:t>alpine:3.8</a:t>
            </a:r>
          </a:p>
          <a:p>
            <a:pPr marL="465750" lvl="1" indent="-285750">
              <a:buFont typeface="Symbol" panose="05050102010706020507" pitchFamily="18" charset="2"/>
              <a:buChar char="-"/>
            </a:pPr>
            <a:r>
              <a:rPr lang="de-DE" dirty="0"/>
              <a:t># </a:t>
            </a:r>
            <a:r>
              <a:rPr lang="de-DE" dirty="0" err="1"/>
              <a:t>wget</a:t>
            </a:r>
            <a:r>
              <a:rPr lang="de-DE" dirty="0"/>
              <a:t> --timeout=1 </a:t>
            </a:r>
            <a:r>
              <a:rPr lang="de-DE" dirty="0" err="1"/>
              <a:t>nginx</a:t>
            </a:r>
            <a:endParaRPr lang="de-DE" dirty="0"/>
          </a:p>
          <a:p>
            <a:pPr marL="465750" lvl="1" indent="-285750">
              <a:buFont typeface="Symbol" panose="05050102010706020507" pitchFamily="18" charset="2"/>
              <a:buChar char="-"/>
            </a:pPr>
            <a:r>
              <a:rPr lang="en-US" dirty="0"/>
              <a:t>Remove the index.html page &amp; stay connected to the shell session</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Create the network policy in a 2</a:t>
            </a:r>
            <a:r>
              <a:rPr lang="en-US" baseline="30000" dirty="0"/>
              <a:t>nd</a:t>
            </a:r>
            <a:r>
              <a:rPr lang="en-US" dirty="0"/>
              <a:t> shell:</a:t>
            </a:r>
          </a:p>
          <a:p>
            <a:pPr marL="465750" lvl="1" indent="-285750">
              <a:buFont typeface="Symbol" panose="05050102010706020507" pitchFamily="18" charset="2"/>
              <a:buChar char="-"/>
            </a:pPr>
            <a:r>
              <a:rPr lang="en-US" dirty="0" err="1"/>
              <a:t>kubectl</a:t>
            </a:r>
            <a:r>
              <a:rPr lang="en-US" dirty="0"/>
              <a:t> create –f network-</a:t>
            </a:r>
            <a:r>
              <a:rPr lang="en-US" dirty="0" err="1"/>
              <a:t>policy.yaml</a:t>
            </a:r>
            <a:endParaRPr lang="en-US" dirty="0"/>
          </a:p>
          <a:p>
            <a:pPr marL="465750" lvl="1" indent="-285750">
              <a:buFont typeface="Symbol" panose="05050102010706020507" pitchFamily="18" charset="2"/>
              <a:buChar char="-"/>
            </a:pPr>
            <a:r>
              <a:rPr lang="en-US" dirty="0"/>
              <a:t>Show the network policy definition and explain:</a:t>
            </a:r>
          </a:p>
          <a:p>
            <a:pPr marL="645750" lvl="2" indent="-285750">
              <a:buFont typeface="Symbol" panose="05050102010706020507" pitchFamily="18" charset="2"/>
              <a:buChar char="-"/>
            </a:pPr>
            <a:r>
              <a:rPr lang="en-US" dirty="0"/>
              <a:t>it’s implicitly a whitelisting</a:t>
            </a:r>
          </a:p>
          <a:p>
            <a:pPr marL="645750" lvl="2" indent="-285750">
              <a:buFont typeface="Symbol" panose="05050102010706020507" pitchFamily="18" charset="2"/>
              <a:buChar char="-"/>
            </a:pPr>
            <a:r>
              <a:rPr lang="en-US" dirty="0"/>
              <a:t>network policy can handle egress and ingress traffic. However the example is only of incoming (ingress) traffic.</a:t>
            </a:r>
          </a:p>
          <a:p>
            <a:pPr marL="645750" lvl="2" indent="-285750">
              <a:buFont typeface="Symbol" panose="05050102010706020507" pitchFamily="18" charset="2"/>
              <a:buChar char="-"/>
            </a:pPr>
            <a:r>
              <a:rPr lang="en-US" dirty="0"/>
              <a:t>The </a:t>
            </a:r>
            <a:r>
              <a:rPr lang="en-US" dirty="0" err="1"/>
              <a:t>cidr</a:t>
            </a:r>
            <a:r>
              <a:rPr lang="en-US" dirty="0"/>
              <a:t> block are required, if you want to access your service later from SAP networks. Otherwise all requested without the label (i.e. not cluster internal) will be blocked too.</a:t>
            </a:r>
          </a:p>
          <a:p>
            <a:pPr marL="465750" lvl="1"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Switch back to the helper pod and re-run the </a:t>
            </a:r>
            <a:r>
              <a:rPr lang="en-US" dirty="0" err="1"/>
              <a:t>wget</a:t>
            </a:r>
            <a:r>
              <a:rPr lang="en-US" dirty="0"/>
              <a:t> command </a:t>
            </a:r>
            <a:r>
              <a:rPr lang="en-US" dirty="0">
                <a:sym typeface="Wingdings" panose="05000000000000000000" pitchFamily="2" charset="2"/>
              </a:rPr>
              <a:t> expected result: failure due to the missing label</a:t>
            </a:r>
            <a:endParaRPr lang="en-US" dirty="0"/>
          </a:p>
          <a:p>
            <a:pPr marL="285750" indent="-285750">
              <a:buFont typeface="Symbol" panose="05050102010706020507" pitchFamily="18" charset="2"/>
              <a:buChar char="-"/>
            </a:pPr>
            <a:r>
              <a:rPr lang="en-US" dirty="0"/>
              <a:t>Label you helper pod accordingly (can be done from the 2</a:t>
            </a:r>
            <a:r>
              <a:rPr lang="en-US" baseline="30000" dirty="0"/>
              <a:t>nd</a:t>
            </a:r>
            <a:r>
              <a:rPr lang="en-US" dirty="0"/>
              <a:t> shell session, so stay connected to your helper pod)</a:t>
            </a:r>
          </a:p>
          <a:p>
            <a:pPr marL="465750" lvl="1" indent="-285750">
              <a:buFont typeface="Symbol" panose="05050102010706020507" pitchFamily="18" charset="2"/>
              <a:buChar char="-"/>
            </a:pPr>
            <a:r>
              <a:rPr lang="en-US" dirty="0" err="1"/>
              <a:t>kubectl</a:t>
            </a:r>
            <a:r>
              <a:rPr lang="en-US" dirty="0"/>
              <a:t> label pod connector access=true</a:t>
            </a:r>
          </a:p>
          <a:p>
            <a:pPr marL="285750" lvl="0" indent="-285750">
              <a:buFont typeface="Symbol" panose="05050102010706020507" pitchFamily="18" charset="2"/>
              <a:buChar char="-"/>
            </a:pPr>
            <a:endParaRPr lang="en-US" dirty="0"/>
          </a:p>
          <a:p>
            <a:pPr marL="285750" lvl="0" indent="-285750">
              <a:buFont typeface="Symbol" panose="05050102010706020507" pitchFamily="18" charset="2"/>
              <a:buChar char="-"/>
            </a:pPr>
            <a:r>
              <a:rPr lang="en-US" dirty="0"/>
              <a:t>Re-run the </a:t>
            </a:r>
            <a:r>
              <a:rPr lang="en-US" dirty="0" err="1"/>
              <a:t>wget</a:t>
            </a:r>
            <a:r>
              <a:rPr lang="en-US" dirty="0"/>
              <a:t> command </a:t>
            </a:r>
            <a:r>
              <a:rPr lang="en-US" dirty="0">
                <a:sym typeface="Wingdings" panose="05000000000000000000" pitchFamily="2" charset="2"/>
              </a:rPr>
              <a:t> expected result: works again</a:t>
            </a:r>
          </a:p>
          <a:p>
            <a:pPr marL="285750" lvl="0" indent="-285750">
              <a:buFont typeface="Symbol" panose="05050102010706020507" pitchFamily="18" charset="2"/>
              <a:buChar char="-"/>
            </a:pPr>
            <a:endParaRPr lang="en-US" dirty="0">
              <a:sym typeface="Wingdings" panose="05000000000000000000" pitchFamily="2" charset="2"/>
            </a:endParaRPr>
          </a:p>
          <a:p>
            <a:pPr marL="0" lvl="0" indent="0">
              <a:buFont typeface="Symbol" panose="05050102010706020507" pitchFamily="18" charset="2"/>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2053658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Tree>
    <p:extLst>
      <p:ext uri="{BB962C8B-B14F-4D97-AF65-F5344CB8AC3E}">
        <p14:creationId xmlns:p14="http://schemas.microsoft.com/office/powerpoint/2010/main" val="1582342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3466716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157809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Currently there are two types of users in </a:t>
            </a:r>
            <a:r>
              <a:rPr lang="en-US" dirty="0" err="1"/>
              <a:t>kubernetes</a:t>
            </a:r>
            <a:r>
              <a:rPr lang="en-US" dirty="0"/>
              <a:t> – technical and administrators. Administrators are considered to be human (end-)users and by default they have access to everything in the cluster. </a:t>
            </a:r>
          </a:p>
          <a:p>
            <a:endParaRPr lang="en-US" dirty="0"/>
          </a:p>
          <a:p>
            <a:r>
              <a:rPr lang="en-US" dirty="0"/>
              <a:t>The 2</a:t>
            </a:r>
            <a:r>
              <a:rPr lang="en-US" baseline="30000" dirty="0"/>
              <a:t>nd</a:t>
            </a:r>
            <a:r>
              <a:rPr lang="en-US" dirty="0"/>
              <a:t> type of user is a technical user, called “service account”. A service account is bound to a namespace and in every namespace there is “default” service account. Of course it is possible to create further service accounts. </a:t>
            </a:r>
          </a:p>
          <a:p>
            <a:r>
              <a:rPr lang="en-US" dirty="0"/>
              <a:t>Usually a service account holds an access token allowing to communicate with the cluster’s API server. The token itself is a </a:t>
            </a:r>
            <a:r>
              <a:rPr lang="en-US" dirty="0" err="1"/>
              <a:t>kubernetes</a:t>
            </a:r>
            <a:r>
              <a:rPr lang="en-US" dirty="0"/>
              <a:t> secret. Additionally you can assign an image pull secret to the service account (see slide 5 </a:t>
            </a:r>
            <a:r>
              <a:rPr lang="en-US" dirty="0" err="1"/>
              <a:t>ff</a:t>
            </a:r>
            <a:r>
              <a:rPr lang="en-US" dirty="0"/>
              <a:t> for further info).</a:t>
            </a:r>
          </a:p>
          <a:p>
            <a:endParaRPr lang="en-US" dirty="0"/>
          </a:p>
          <a:p>
            <a:r>
              <a:rPr lang="en-US" dirty="0"/>
              <a:t>When scheduling resources like a pod, they always run in the “name” of the service account. This means, the service account’s secrets will be mounted into the pod. Hence a pod is also able to access the API server with the identity of the service account and its valid credentials.</a:t>
            </a:r>
          </a:p>
          <a:p>
            <a:r>
              <a:rPr lang="en-US" dirty="0"/>
              <a:t>If not specified differently, the default service account will be used. </a:t>
            </a:r>
          </a:p>
          <a:p>
            <a:endParaRPr lang="en-US" dirty="0"/>
          </a:p>
          <a:p>
            <a:r>
              <a:rPr lang="en-US" dirty="0"/>
              <a:t>Since a pod can access the API, think about possible consequences. Could it modify the system? To avoid potential security issues, it is recommended to limit the access scope of the service account using RBAC </a:t>
            </a:r>
            <a:r>
              <a:rPr lang="en-US" dirty="0">
                <a:sym typeface="Wingdings" panose="05000000000000000000" pitchFamily="2" charset="2"/>
              </a:rPr>
              <a:t> see next slide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Optional demo: </a:t>
            </a:r>
          </a:p>
          <a:p>
            <a:r>
              <a:rPr lang="en-US" baseline="0" dirty="0"/>
              <a:t>To access the cluster’s dashboard, use the Gardener UI or port-forward the to dashboard pod (example: </a:t>
            </a:r>
            <a:r>
              <a:rPr lang="en-US" baseline="0" dirty="0" err="1"/>
              <a:t>kubectl</a:t>
            </a:r>
            <a:r>
              <a:rPr lang="en-US" baseline="0" dirty="0"/>
              <a:t> port-forward -n </a:t>
            </a:r>
            <a:r>
              <a:rPr lang="en-US" baseline="0" dirty="0" err="1"/>
              <a:t>kube</a:t>
            </a:r>
            <a:r>
              <a:rPr lang="en-US" baseline="0" dirty="0"/>
              <a:t>-system addons-kubernetes-dashboard-5486b968b7-zf62b 8443:8443)</a:t>
            </a:r>
          </a:p>
          <a:p>
            <a:endParaRPr lang="en-US" baseline="0" dirty="0"/>
          </a:p>
          <a:p>
            <a:r>
              <a:rPr lang="en-US" baseline="0" dirty="0"/>
              <a:t>Demo the dashboard</a:t>
            </a:r>
          </a:p>
          <a:p>
            <a:r>
              <a:rPr lang="en-US" baseline="0" dirty="0"/>
              <a:t>- Show status info &amp; utilization of nodes</a:t>
            </a:r>
          </a:p>
          <a:p>
            <a:r>
              <a:rPr lang="en-US" dirty="0"/>
              <a:t>- Show deployments</a:t>
            </a:r>
            <a:r>
              <a:rPr lang="en-US" baseline="0" dirty="0"/>
              <a:t> </a:t>
            </a:r>
            <a:r>
              <a:rPr lang="en-US" dirty="0"/>
              <a:t>&amp; services and how to create a new</a:t>
            </a:r>
            <a:r>
              <a:rPr lang="en-US" baseline="0" dirty="0"/>
              <a:t> deployment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3052625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Gardener is SAP’s solution for managed </a:t>
            </a:r>
            <a:r>
              <a:rPr lang="en-US" dirty="0" err="1"/>
              <a:t>kubernetes</a:t>
            </a:r>
            <a:r>
              <a:rPr lang="en-US" dirty="0"/>
              <a:t> cluster. It is open source &amp; completely available on </a:t>
            </a:r>
            <a:r>
              <a:rPr lang="en-US" dirty="0" err="1"/>
              <a:t>github</a:t>
            </a:r>
            <a:r>
              <a:rPr lang="en-US" dirty="0"/>
              <a:t>: https://github.com/gardener/gardener/ </a:t>
            </a:r>
          </a:p>
          <a:p>
            <a:endParaRPr lang="en-US" dirty="0"/>
          </a:p>
          <a:p>
            <a:r>
              <a:rPr lang="en-US" dirty="0"/>
              <a:t>Show internal landing page: https://github.wdf.sap.corp/pages/kubernetes/gardener/ including blog </a:t>
            </a:r>
            <a:r>
              <a:rPr lang="en-US"/>
              <a:t>&amp; help section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36110997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Setting up lots of small clusters individually leads to resource waste. The control plane / master needs to be high available but the resources reserved for fail-over usually idle.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Tree>
    <p:extLst>
      <p:ext uri="{BB962C8B-B14F-4D97-AF65-F5344CB8AC3E}">
        <p14:creationId xmlns:p14="http://schemas.microsoft.com/office/powerpoint/2010/main" val="14873143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 Gardener runs the control plane / master components of many “worker” clusters in a </a:t>
            </a:r>
            <a:r>
              <a:rPr lang="en-US"/>
              <a:t>separate cluster</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Tree>
    <p:extLst>
      <p:ext uri="{BB962C8B-B14F-4D97-AF65-F5344CB8AC3E}">
        <p14:creationId xmlns:p14="http://schemas.microsoft.com/office/powerpoint/2010/main" val="1867122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26</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limit the access scope of a service account, you can use existing roles or create your own. These roles are bound to the respective service account.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4057303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285750" indent="-285750">
              <a:buFontTx/>
              <a:buChar char="-"/>
            </a:pPr>
            <a:r>
              <a:rPr lang="en-US" dirty="0"/>
              <a:t>Show the default service account associate with any namespace (</a:t>
            </a:r>
            <a:r>
              <a:rPr lang="en-US" dirty="0" err="1"/>
              <a:t>kubectl</a:t>
            </a:r>
            <a:r>
              <a:rPr lang="en-US" dirty="0"/>
              <a:t> get </a:t>
            </a:r>
            <a:r>
              <a:rPr lang="en-US" dirty="0" err="1"/>
              <a:t>sa</a:t>
            </a:r>
            <a:r>
              <a:rPr lang="en-US" dirty="0"/>
              <a:t>)</a:t>
            </a:r>
          </a:p>
          <a:p>
            <a:pPr marL="285750" indent="-285750">
              <a:buFontTx/>
              <a:buChar char="-"/>
            </a:pPr>
            <a:r>
              <a:rPr lang="en-US" dirty="0"/>
              <a:t>Show the token that is associated with the service account (</a:t>
            </a:r>
            <a:r>
              <a:rPr lang="en-US" dirty="0" err="1"/>
              <a:t>kubectl</a:t>
            </a:r>
            <a:r>
              <a:rPr lang="en-US" dirty="0"/>
              <a:t> get secret)</a:t>
            </a:r>
          </a:p>
          <a:p>
            <a:pPr marL="285750" indent="-285750">
              <a:buFontTx/>
              <a:buChar char="-"/>
            </a:pPr>
            <a:r>
              <a:rPr lang="en-US" dirty="0"/>
              <a:t>Show the </a:t>
            </a:r>
            <a:r>
              <a:rPr lang="en-US" dirty="0" err="1"/>
              <a:t>clusterrolebinding</a:t>
            </a:r>
            <a:r>
              <a:rPr lang="en-US" dirty="0"/>
              <a:t>, that makes the participants cluster admin (</a:t>
            </a:r>
            <a:r>
              <a:rPr lang="en-US" dirty="0" err="1"/>
              <a:t>kubectl</a:t>
            </a:r>
            <a:r>
              <a:rPr lang="en-US" dirty="0"/>
              <a:t> get </a:t>
            </a:r>
            <a:r>
              <a:rPr lang="en-US" dirty="0" err="1"/>
              <a:t>clusterrolebinding</a:t>
            </a:r>
            <a:r>
              <a:rPr lang="en-US" dirty="0"/>
              <a:t>)</a:t>
            </a:r>
          </a:p>
          <a:p>
            <a:pPr marL="0" indent="0">
              <a:buFontTx/>
              <a:buNone/>
            </a:pPr>
            <a:endParaRPr lang="en-US" dirty="0"/>
          </a:p>
          <a:p>
            <a:pPr marL="285750" indent="-285750">
              <a:buFontTx/>
              <a:buChar char="-"/>
            </a:pPr>
            <a:r>
              <a:rPr lang="en-US" dirty="0"/>
              <a:t>Create a custom role:</a:t>
            </a:r>
          </a:p>
          <a:p>
            <a:pPr marL="465750" marR="0" lvl="1"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In the demo folder, have a look at 11a_rbac.yaml</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explain the access to the different API groups &amp; objects within</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role "pod-master" gives you full access to pods, read access to </a:t>
            </a:r>
            <a:r>
              <a:rPr lang="en-US" dirty="0" err="1"/>
              <a:t>configmaps</a:t>
            </a:r>
            <a:r>
              <a:rPr lang="en-US" dirty="0"/>
              <a:t> and no access to anything else</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YAML creates a service account "pod-master"</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role gets bound to the service account by the </a:t>
            </a:r>
            <a:r>
              <a:rPr lang="en-US" dirty="0" err="1"/>
              <a:t>rolebinding</a:t>
            </a:r>
            <a:r>
              <a:rPr lang="en-US" dirty="0"/>
              <a:t> "pod-master"</a:t>
            </a:r>
          </a:p>
          <a:p>
            <a:pPr marL="465750" lvl="1" indent="-285750">
              <a:buFontTx/>
              <a:buChar char="-"/>
            </a:pPr>
            <a:r>
              <a:rPr lang="en-US" dirty="0"/>
              <a:t>In the demo folder, run the script 11b_rbac-demo-shell.sh</a:t>
            </a:r>
          </a:p>
          <a:p>
            <a:pPr marL="645750" lvl="2" indent="-285750">
              <a:buFontTx/>
              <a:buChar char="-"/>
            </a:pPr>
            <a:r>
              <a:rPr lang="en-US" dirty="0"/>
              <a:t>This script will start a new shell with a temporary </a:t>
            </a:r>
            <a:r>
              <a:rPr lang="en-US" dirty="0" err="1"/>
              <a:t>kube.config</a:t>
            </a:r>
            <a:r>
              <a:rPr lang="en-US" dirty="0"/>
              <a:t> that accesses the cluster as service account pod-master</a:t>
            </a:r>
          </a:p>
          <a:p>
            <a:pPr marL="645750" lvl="2" indent="-285750">
              <a:buFontTx/>
              <a:buChar char="-"/>
            </a:pPr>
            <a:r>
              <a:rPr lang="en-US" dirty="0"/>
              <a:t>In this shell, try to get the running pods and the </a:t>
            </a:r>
            <a:r>
              <a:rPr lang="en-US" dirty="0" err="1"/>
              <a:t>configmaps</a:t>
            </a:r>
            <a:endParaRPr lang="en-US" dirty="0"/>
          </a:p>
          <a:p>
            <a:pPr marL="645750" lvl="2" indent="-285750">
              <a:buFontTx/>
              <a:buChar char="-"/>
            </a:pPr>
            <a:r>
              <a:rPr lang="en-US" dirty="0"/>
              <a:t>Try to get the secrets</a:t>
            </a:r>
          </a:p>
          <a:p>
            <a:pPr marL="645750" lvl="2" indent="-285750">
              <a:buFontTx/>
              <a:buChar char="-"/>
            </a:pPr>
            <a:r>
              <a:rPr lang="en-US" dirty="0"/>
              <a:t>Create the secret pod with "</a:t>
            </a:r>
            <a:r>
              <a:rPr lang="en-US" dirty="0" err="1"/>
              <a:t>kubectl</a:t>
            </a:r>
            <a:r>
              <a:rPr lang="en-US" dirty="0"/>
              <a:t> create –f 07d_demo_pod_with_secret.yaml" and have a look at its logs to show that secrets are still visible from within the pod although we do not have access to the secrets through the role (potential security leak)</a:t>
            </a:r>
          </a:p>
          <a:p>
            <a:pPr marL="465750" lvl="1" indent="-285750">
              <a:buFontTx/>
              <a:buChar char="-"/>
            </a:pPr>
            <a:endParaRPr lang="en-US" dirty="0"/>
          </a:p>
          <a:p>
            <a:pPr marL="285750" lvl="0" indent="-285750">
              <a:buFontTx/>
              <a:buChar char="-"/>
            </a:pPr>
            <a:r>
              <a:rPr lang="en-US" dirty="0"/>
              <a:t>Use the role binding "pod-master" and use </a:t>
            </a:r>
            <a:r>
              <a:rPr lang="en-US" dirty="0" err="1"/>
              <a:t>kubectl</a:t>
            </a:r>
            <a:r>
              <a:rPr lang="en-US" dirty="0"/>
              <a:t> </a:t>
            </a:r>
            <a:r>
              <a:rPr lang="en-US" dirty="0" err="1"/>
              <a:t>auth</a:t>
            </a:r>
            <a:r>
              <a:rPr lang="en-US" dirty="0"/>
              <a:t> can-</a:t>
            </a:r>
            <a:r>
              <a:rPr lang="en-US" dirty="0" err="1"/>
              <a:t>i</a:t>
            </a:r>
            <a:r>
              <a:rPr lang="en-US" dirty="0"/>
              <a:t> … to demo its function. </a:t>
            </a:r>
          </a:p>
          <a:p>
            <a:pPr marL="465750" lvl="1" indent="-285750">
              <a:buFontTx/>
              <a:buChar char="-"/>
            </a:pPr>
            <a:r>
              <a:rPr lang="en-US" dirty="0" err="1"/>
              <a:t>kubectl</a:t>
            </a:r>
            <a:r>
              <a:rPr lang="en-US" dirty="0"/>
              <a:t> </a:t>
            </a:r>
            <a:r>
              <a:rPr lang="en-US" dirty="0" err="1"/>
              <a:t>auth</a:t>
            </a:r>
            <a:r>
              <a:rPr lang="en-US" dirty="0"/>
              <a:t> can-</a:t>
            </a:r>
            <a:r>
              <a:rPr lang="en-US" dirty="0" err="1"/>
              <a:t>i</a:t>
            </a:r>
            <a:r>
              <a:rPr lang="en-US" dirty="0"/>
              <a:t> get nodes --as </a:t>
            </a:r>
            <a:r>
              <a:rPr lang="en-US" dirty="0" err="1"/>
              <a:t>system:serviceaccount:default:default</a:t>
            </a:r>
            <a:r>
              <a:rPr lang="en-US" dirty="0"/>
              <a:t>  </a:t>
            </a:r>
            <a:r>
              <a:rPr lang="en-US" dirty="0">
                <a:sym typeface="Wingdings" panose="05000000000000000000" pitchFamily="2" charset="2"/>
              </a:rPr>
              <a:t> expected result: no</a:t>
            </a:r>
            <a:endParaRPr lang="en-US" dirty="0"/>
          </a:p>
          <a:p>
            <a:pPr marL="465750" lvl="1" indent="-285750">
              <a:buFontTx/>
              <a:buChar char="-"/>
            </a:pPr>
            <a:r>
              <a:rPr lang="en-US" dirty="0" err="1"/>
              <a:t>kubectl</a:t>
            </a:r>
            <a:r>
              <a:rPr lang="en-US" dirty="0"/>
              <a:t> </a:t>
            </a:r>
            <a:r>
              <a:rPr lang="en-US" dirty="0" err="1"/>
              <a:t>auth</a:t>
            </a:r>
            <a:r>
              <a:rPr lang="en-US" dirty="0"/>
              <a:t> can-</a:t>
            </a:r>
            <a:r>
              <a:rPr lang="en-US" dirty="0" err="1"/>
              <a:t>i</a:t>
            </a:r>
            <a:r>
              <a:rPr lang="en-US" dirty="0"/>
              <a:t> get nodes --as </a:t>
            </a:r>
            <a:r>
              <a:rPr lang="en-US" dirty="0" err="1"/>
              <a:t>system:serviceaccount:part</a:t>
            </a:r>
            <a:r>
              <a:rPr lang="en-US" dirty="0"/>
              <a:t>-&lt;id&gt;:default </a:t>
            </a:r>
            <a:r>
              <a:rPr lang="en-US" dirty="0">
                <a:sym typeface="Wingdings" panose="05000000000000000000" pitchFamily="2" charset="2"/>
              </a:rPr>
              <a:t> expected result: yes (due to the </a:t>
            </a:r>
            <a:r>
              <a:rPr lang="en-US" dirty="0" err="1">
                <a:sym typeface="Wingdings" panose="05000000000000000000" pitchFamily="2" charset="2"/>
              </a:rPr>
              <a:t>clusterrolebinding</a:t>
            </a:r>
            <a:r>
              <a:rPr lang="en-US" dirty="0">
                <a:sym typeface="Wingdings" panose="05000000000000000000" pitchFamily="2" charset="2"/>
              </a:rPr>
              <a:t>)</a:t>
            </a:r>
            <a:endParaRPr lang="en-US" dirty="0"/>
          </a:p>
          <a:p>
            <a:pPr marL="285750" lvl="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560076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runs on</a:t>
            </a:r>
            <a:r>
              <a:rPr lang="en-US" baseline="0" dirty="0"/>
              <a:t> each node and has an individual, local image store. So each time a pod is scheduled on a node, the daemon checks, if the image is already present.</a:t>
            </a:r>
          </a:p>
          <a:p>
            <a:r>
              <a:rPr lang="en-US" baseline="0" dirty="0"/>
              <a:t>If not the image has to be pulled (= downloaded).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81705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Private registries</a:t>
            </a:r>
            <a:r>
              <a:rPr lang="en-US" baseline="0" dirty="0"/>
              <a:t> are usually protect by user &amp; password</a:t>
            </a:r>
          </a:p>
          <a:p>
            <a:r>
              <a:rPr lang="en-US" baseline="0" dirty="0" err="1"/>
              <a:t>Adocker</a:t>
            </a:r>
            <a:r>
              <a:rPr lang="en-US" baseline="0" dirty="0"/>
              <a:t> daemon cannot pull images from a protected registry anonymously</a:t>
            </a:r>
          </a:p>
          <a:p>
            <a:r>
              <a:rPr lang="en-US" baseline="0" dirty="0"/>
              <a:t>=&gt; So there is authentication required, similar to a local docker installation, where you run a docker login &lt;registry&gt;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215616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Pull</a:t>
            </a:r>
            <a:r>
              <a:rPr lang="en-US" baseline="0" dirty="0"/>
              <a:t> Secrets contain the same info as .</a:t>
            </a:r>
            <a:r>
              <a:rPr lang="en-US" baseline="0" dirty="0" err="1"/>
              <a:t>docker</a:t>
            </a:r>
            <a:r>
              <a:rPr lang="en-US" baseline="0" dirty="0"/>
              <a:t>/</a:t>
            </a:r>
            <a:r>
              <a:rPr lang="en-US" baseline="0" dirty="0" err="1"/>
              <a:t>config.json</a:t>
            </a:r>
            <a:r>
              <a:rPr lang="en-US" baseline="0" dirty="0"/>
              <a:t> &amp; works similar to ‘</a:t>
            </a:r>
            <a:r>
              <a:rPr lang="en-US" baseline="0" dirty="0" err="1"/>
              <a:t>docker</a:t>
            </a:r>
            <a:r>
              <a:rPr lang="en-US" baseline="0" dirty="0"/>
              <a:t> login …’</a:t>
            </a:r>
          </a:p>
          <a:p>
            <a:r>
              <a:rPr lang="en-US" baseline="0" dirty="0" err="1"/>
              <a:t>ImagePullSecrets</a:t>
            </a:r>
            <a:r>
              <a:rPr lang="en-US" baseline="0" dirty="0"/>
              <a:t> can be specified as part of the </a:t>
            </a:r>
            <a:r>
              <a:rPr lang="en-US" baseline="0" dirty="0" err="1"/>
              <a:t>PodSpec</a:t>
            </a:r>
            <a:r>
              <a:rPr lang="en-US" baseline="0" dirty="0"/>
              <a:t>: https://kubernetes.io/docs/reference/generated/kubernetes-api/v1.9/#podspec-v1-core</a:t>
            </a:r>
          </a:p>
          <a:p>
            <a:r>
              <a:rPr lang="en-US" baseline="0" dirty="0"/>
              <a:t>Without such a secret, the pod will end in an error state because the image cannot be downloaded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4009320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Editing every single pod specification is cumbersome and might introduce dependencies you want to avoid. </a:t>
            </a:r>
          </a:p>
          <a:p>
            <a:r>
              <a:rPr lang="en-US" dirty="0"/>
              <a:t>The easier way is to assign</a:t>
            </a:r>
            <a:r>
              <a:rPr lang="en-US" baseline="0" dirty="0"/>
              <a:t> the image pull secret to the default (or any other) service account.</a:t>
            </a:r>
          </a:p>
          <a:p>
            <a:r>
              <a:rPr lang="en-US" baseline="0" dirty="0"/>
              <a:t>As explained earlier, the service account gives its’ identity to the pod. Hence the pod can use the image pull secret implicitly.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972073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could an example look like?</a:t>
            </a:r>
          </a:p>
          <a:p>
            <a:r>
              <a:rPr lang="en-US" dirty="0"/>
              <a:t>Imagine, you develop locally and push your ready docker images to the </a:t>
            </a:r>
            <a:r>
              <a:rPr lang="en-US" dirty="0" err="1"/>
              <a:t>artifactory</a:t>
            </a:r>
            <a:r>
              <a:rPr lang="en-US" dirty="0"/>
              <a:t> in DMZ. To do so, you probably use your personal credentials to the registry and the target repository.</a:t>
            </a:r>
          </a:p>
          <a:p>
            <a:endParaRPr lang="en-US" dirty="0"/>
          </a:p>
          <a:p>
            <a:r>
              <a:rPr lang="en-US" dirty="0"/>
              <a:t>To deploy your application to Kubernetes, you write a deployment and specify the image you pushed to </a:t>
            </a:r>
            <a:r>
              <a:rPr lang="en-US" dirty="0" err="1"/>
              <a:t>artifactory</a:t>
            </a:r>
            <a:r>
              <a:rPr lang="en-US" dirty="0"/>
              <a:t>. When posting the deployment to the API server, the pod creation fails as the image cannot be downloaded – permission denied.</a:t>
            </a:r>
          </a:p>
          <a:p>
            <a:r>
              <a:rPr lang="en-US" dirty="0"/>
              <a:t>So next, you create an Image Pull Secret with the credentials of a technical user and attach it to the default service account of your namespace. Now the docker daemons on your nodes can download the image.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9977052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hyperlink" Target="https://xkcd.com/970/"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hyperlink" Target="https://github.com/kubernetes/minikube" TargetMode="External"/><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hyperlink" Target="https://github.wdf.sap.corp/pages/kubernetes/gardener" TargetMode="External"/><Relationship Id="rId4" Type="http://schemas.openxmlformats.org/officeDocument/2006/relationships/image" Target="../media/image13.png"/><Relationship Id="rId9"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(Cluster) Administration</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note on scheduling pods…</a:t>
            </a:r>
          </a:p>
        </p:txBody>
      </p:sp>
      <p:sp>
        <p:nvSpPr>
          <p:cNvPr id="4" name="Rectangle 3"/>
          <p:cNvSpPr/>
          <p:nvPr/>
        </p:nvSpPr>
        <p:spPr bwMode="gray">
          <a:xfrm>
            <a:off x="858333" y="3180802"/>
            <a:ext cx="2455957"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A</a:t>
            </a:r>
          </a:p>
        </p:txBody>
      </p:sp>
      <p:sp>
        <p:nvSpPr>
          <p:cNvPr id="6" name="Rectangle 5"/>
          <p:cNvSpPr/>
          <p:nvPr/>
        </p:nvSpPr>
        <p:spPr bwMode="gray">
          <a:xfrm>
            <a:off x="1482013" y="4951493"/>
            <a:ext cx="1208595" cy="77390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Tolerate</a:t>
            </a:r>
            <a:r>
              <a:rPr lang="de-DE" sz="1600" b="1" kern="0" noProof="0" dirty="0">
                <a:ea typeface="Arial Unicode MS" pitchFamily="34" charset="-128"/>
                <a:cs typeface="Arial Unicode MS" pitchFamily="34" charset="-128"/>
              </a:rPr>
              <a:t> </a:t>
            </a:r>
            <a:r>
              <a:rPr lang="de-DE" sz="1600" b="1" kern="0" dirty="0">
                <a:ea typeface="Arial Unicode MS" pitchFamily="34" charset="-128"/>
                <a:cs typeface="Arial Unicode MS" pitchFamily="34" charset="-128"/>
              </a:rPr>
              <a:t>N</a:t>
            </a:r>
            <a:r>
              <a:rPr lang="de-DE" sz="1600" b="1" kern="0" noProof="0" dirty="0" err="1">
                <a:ea typeface="Arial Unicode MS" pitchFamily="34" charset="-128"/>
                <a:cs typeface="Arial Unicode MS" pitchFamily="34" charset="-128"/>
              </a:rPr>
              <a:t>oUsers</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83173" y="318897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B</a:t>
            </a:r>
          </a:p>
        </p:txBody>
      </p:sp>
      <p:sp>
        <p:nvSpPr>
          <p:cNvPr id="9" name="Rectangle 8"/>
          <p:cNvSpPr/>
          <p:nvPr/>
        </p:nvSpPr>
        <p:spPr bwMode="gray">
          <a:xfrm>
            <a:off x="4301834"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NotWith</a:t>
            </a:r>
            <a:r>
              <a:rPr lang="de-DE" sz="1600" b="1" kern="0" noProof="0" dirty="0">
                <a:ea typeface="Arial Unicode MS" pitchFamily="34" charset="-128"/>
                <a:cs typeface="Arial Unicode MS" pitchFamily="34" charset="-128"/>
              </a:rPr>
              <a:t> Database</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620986" y="1141241"/>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12" name="Connector: Elbow 11"/>
          <p:cNvCxnSpPr>
            <a:stCxn id="11" idx="2"/>
            <a:endCxn id="4" idx="0"/>
          </p:cNvCxnSpPr>
          <p:nvPr/>
        </p:nvCxnSpPr>
        <p:spPr>
          <a:xfrm rot="5400000">
            <a:off x="3103353" y="752850"/>
            <a:ext cx="1410911" cy="3444992"/>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11" idx="2"/>
            <a:endCxn id="7" idx="0"/>
          </p:cNvCxnSpPr>
          <p:nvPr/>
        </p:nvCxnSpPr>
        <p:spPr>
          <a:xfrm rot="16200000" flipH="1">
            <a:off x="4823529" y="2477665"/>
            <a:ext cx="1419079" cy="3529"/>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Flowchart: Preparation 9"/>
          <p:cNvSpPr/>
          <p:nvPr/>
        </p:nvSpPr>
        <p:spPr bwMode="gray">
          <a:xfrm>
            <a:off x="1184481" y="3826324"/>
            <a:ext cx="1803657"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Taint: </a:t>
            </a:r>
            <a:r>
              <a:rPr lang="en-US" sz="1800" kern="0" noProof="0" dirty="0" err="1">
                <a:ea typeface="Arial Unicode MS" pitchFamily="34" charset="-128"/>
                <a:cs typeface="Arial Unicode MS" pitchFamily="34" charset="-128"/>
              </a:rPr>
              <a:t>NoUsers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4301834" y="396681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7750357" y="3180802"/>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C</a:t>
            </a:r>
          </a:p>
        </p:txBody>
      </p:sp>
      <p:sp>
        <p:nvSpPr>
          <p:cNvPr id="23" name="Rectangle 22"/>
          <p:cNvSpPr/>
          <p:nvPr/>
        </p:nvSpPr>
        <p:spPr bwMode="gray">
          <a:xfrm>
            <a:off x="8291479" y="489645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NotWith</a:t>
            </a:r>
            <a:r>
              <a:rPr kumimoji="0" lang="de-DE" sz="1600" b="1" i="0" u="none" strike="noStrike" kern="0" cap="none" spc="0" normalizeH="0" baseline="0" noProof="0" dirty="0">
                <a:ln>
                  <a:noFill/>
                </a:ln>
                <a:effectLst/>
                <a:uLnTx/>
                <a:uFillTx/>
                <a:ea typeface="Arial Unicode MS" pitchFamily="34" charset="-128"/>
                <a:cs typeface="Arial Unicode MS" pitchFamily="34" charset="-128"/>
              </a:rPr>
              <a:t> Database</a:t>
            </a:r>
          </a:p>
        </p:txBody>
      </p:sp>
      <p:sp>
        <p:nvSpPr>
          <p:cNvPr id="24" name="Rectangle 23"/>
          <p:cNvSpPr/>
          <p:nvPr/>
        </p:nvSpPr>
        <p:spPr bwMode="gray">
          <a:xfrm>
            <a:off x="8291478" y="39668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ea typeface="Arial Unicode MS" pitchFamily="34" charset="-128"/>
                <a:cs typeface="Arial Unicode MS" pitchFamily="34" charset="-128"/>
              </a:rPr>
              <a:t>Backend </a:t>
            </a:r>
            <a:r>
              <a:rPr lang="de-DE" sz="1600" b="1" kern="0" dirty="0" err="1">
                <a:ea typeface="Arial Unicode MS" pitchFamily="34" charset="-128"/>
                <a:cs typeface="Arial Unicode MS" pitchFamily="34" charset="-128"/>
              </a:rPr>
              <a:t>With</a:t>
            </a:r>
            <a:r>
              <a:rPr lang="de-DE" sz="1600" b="1" kern="0" dirty="0">
                <a:ea typeface="Arial Unicode MS" pitchFamily="34" charset="-128"/>
                <a:cs typeface="Arial Unicode MS" pitchFamily="34" charset="-128"/>
              </a:rPr>
              <a:t> Frontend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11" idx="2"/>
            <a:endCxn id="22" idx="0"/>
          </p:cNvCxnSpPr>
          <p:nvPr/>
        </p:nvCxnSpPr>
        <p:spPr>
          <a:xfrm rot="16200000" flipH="1">
            <a:off x="6861205" y="439989"/>
            <a:ext cx="1410911" cy="407071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gray">
          <a:xfrm>
            <a:off x="5755533" y="398103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9863937" y="394232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Frontend</a:t>
            </a:r>
            <a:r>
              <a:rPr kumimoji="0" lang="en-US" sz="1600" b="1" i="0" u="none" strike="noStrike" kern="0" cap="none" spc="0" normalizeH="0" dirty="0">
                <a:ln>
                  <a:noFill/>
                </a:ln>
                <a:effectLst/>
                <a:uLnTx/>
                <a:uFillTx/>
                <a:ea typeface="Arial Unicode MS" pitchFamily="34" charset="-128"/>
                <a:cs typeface="Arial Unicode MS" pitchFamily="34" charset="-128"/>
              </a:rPr>
              <a:t> With Backend</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6476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5B3171-6747-4BE9-86AF-A5644F76A623}"/>
              </a:ext>
            </a:extLst>
          </p:cNvPr>
          <p:cNvSpPr>
            <a:spLocks noGrp="1"/>
          </p:cNvSpPr>
          <p:nvPr>
            <p:ph type="title"/>
          </p:nvPr>
        </p:nvSpPr>
        <p:spPr/>
        <p:txBody>
          <a:bodyPr/>
          <a:lstStyle/>
          <a:p>
            <a:r>
              <a:rPr lang="en-US" dirty="0"/>
              <a:t>Example: </a:t>
            </a:r>
            <a:r>
              <a:rPr lang="en-US" dirty="0" err="1"/>
              <a:t>NodeSelector</a:t>
            </a:r>
            <a:endParaRPr lang="en-US" dirty="0"/>
          </a:p>
        </p:txBody>
      </p:sp>
      <p:pic>
        <p:nvPicPr>
          <p:cNvPr id="4" name="Picture 3">
            <a:extLst>
              <a:ext uri="{FF2B5EF4-FFF2-40B4-BE49-F238E27FC236}">
                <a16:creationId xmlns:a16="http://schemas.microsoft.com/office/drawing/2014/main" id="{63572B24-95A9-44B1-ADEF-F45AE37D5E46}"/>
              </a:ext>
            </a:extLst>
          </p:cNvPr>
          <p:cNvPicPr>
            <a:picLocks noChangeAspect="1"/>
          </p:cNvPicPr>
          <p:nvPr/>
        </p:nvPicPr>
        <p:blipFill>
          <a:blip r:embed="rId2"/>
          <a:stretch>
            <a:fillRect/>
          </a:stretch>
        </p:blipFill>
        <p:spPr>
          <a:xfrm>
            <a:off x="1839050" y="1611085"/>
            <a:ext cx="8516377" cy="4055938"/>
          </a:xfrm>
          <a:prstGeom prst="rect">
            <a:avLst/>
          </a:prstGeom>
        </p:spPr>
      </p:pic>
    </p:spTree>
    <p:extLst>
      <p:ext uri="{BB962C8B-B14F-4D97-AF65-F5344CB8AC3E}">
        <p14:creationId xmlns:p14="http://schemas.microsoft.com/office/powerpoint/2010/main" val="3881617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Optional Demo</a:t>
            </a:r>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414088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Policies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8809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E6719E-DF84-4D90-8AE6-056F3CCA74E8}"/>
              </a:ext>
            </a:extLst>
          </p:cNvPr>
          <p:cNvSpPr>
            <a:spLocks noGrp="1"/>
          </p:cNvSpPr>
          <p:nvPr>
            <p:ph type="title"/>
          </p:nvPr>
        </p:nvSpPr>
        <p:spPr/>
        <p:txBody>
          <a:bodyPr/>
          <a:lstStyle/>
          <a:p>
            <a:r>
              <a:rPr lang="en-US" dirty="0"/>
              <a:t>Policy objects in Kubernetes</a:t>
            </a:r>
          </a:p>
        </p:txBody>
      </p:sp>
      <p:sp>
        <p:nvSpPr>
          <p:cNvPr id="6" name="Rectangle: Rounded Corners 5">
            <a:extLst>
              <a:ext uri="{FF2B5EF4-FFF2-40B4-BE49-F238E27FC236}">
                <a16:creationId xmlns:a16="http://schemas.microsoft.com/office/drawing/2014/main" id="{27EAD334-1E34-4E3A-B072-0BDE7E417AFE}"/>
              </a:ext>
            </a:extLst>
          </p:cNvPr>
          <p:cNvSpPr/>
          <p:nvPr/>
        </p:nvSpPr>
        <p:spPr bwMode="gray">
          <a:xfrm>
            <a:off x="3015384" y="1886635"/>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ResourceQuota</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Rounded Corners 6">
            <a:extLst>
              <a:ext uri="{FF2B5EF4-FFF2-40B4-BE49-F238E27FC236}">
                <a16:creationId xmlns:a16="http://schemas.microsoft.com/office/drawing/2014/main" id="{3D78A5C5-4312-47E2-ACF5-93F9C961A7C7}"/>
              </a:ext>
            </a:extLst>
          </p:cNvPr>
          <p:cNvSpPr/>
          <p:nvPr/>
        </p:nvSpPr>
        <p:spPr bwMode="gray">
          <a:xfrm>
            <a:off x="3015383" y="2604664"/>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LimitRange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FBA77BEB-46B5-4590-AA8C-9DA4F865128C}"/>
              </a:ext>
            </a:extLst>
          </p:cNvPr>
          <p:cNvSpPr/>
          <p:nvPr/>
        </p:nvSpPr>
        <p:spPr bwMode="gray">
          <a:xfrm>
            <a:off x="2874671" y="1715966"/>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C48D4DCE-694F-4F35-8B63-CD2049979EC7}"/>
              </a:ext>
            </a:extLst>
          </p:cNvPr>
          <p:cNvSpPr txBox="1"/>
          <p:nvPr/>
        </p:nvSpPr>
        <p:spPr>
          <a:xfrm>
            <a:off x="1086406" y="2180483"/>
            <a:ext cx="1539285" cy="553998"/>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Resource management</a:t>
            </a:r>
          </a:p>
        </p:txBody>
      </p:sp>
      <p:sp>
        <p:nvSpPr>
          <p:cNvPr id="10" name="Speech Bubble: Rectangle 9">
            <a:extLst>
              <a:ext uri="{FF2B5EF4-FFF2-40B4-BE49-F238E27FC236}">
                <a16:creationId xmlns:a16="http://schemas.microsoft.com/office/drawing/2014/main" id="{C35BD869-EA79-44B2-8D20-EE80C3859259}"/>
              </a:ext>
            </a:extLst>
          </p:cNvPr>
          <p:cNvSpPr/>
          <p:nvPr/>
        </p:nvSpPr>
        <p:spPr bwMode="gray">
          <a:xfrm>
            <a:off x="6028272" y="1403803"/>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Only 1 </a:t>
            </a:r>
            <a:r>
              <a:rPr lang="en-US" sz="1800" kern="0" noProof="0" dirty="0" err="1">
                <a:ea typeface="Arial Unicode MS" pitchFamily="34" charset="-128"/>
                <a:cs typeface="Arial Unicode MS" pitchFamily="34" charset="-128"/>
              </a:rPr>
              <a:t>Loadbalancer</a:t>
            </a:r>
            <a:r>
              <a:rPr lang="en-US" sz="1800" kern="0" noProof="0" dirty="0">
                <a:ea typeface="Arial Unicode MS" pitchFamily="34" charset="-128"/>
                <a:cs typeface="Arial Unicode MS" pitchFamily="34" charset="-128"/>
              </a:rPr>
              <a:t> 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92120F51-D823-447F-9FD7-E0AD0D2B89DA}"/>
              </a:ext>
            </a:extLst>
          </p:cNvPr>
          <p:cNvSpPr/>
          <p:nvPr/>
        </p:nvSpPr>
        <p:spPr bwMode="gray">
          <a:xfrm>
            <a:off x="6028272" y="2260320"/>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No more than 200MB memory!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Rounded Corners 11">
            <a:extLst>
              <a:ext uri="{FF2B5EF4-FFF2-40B4-BE49-F238E27FC236}">
                <a16:creationId xmlns:a16="http://schemas.microsoft.com/office/drawing/2014/main" id="{3C754D9D-C375-4A2D-A020-34DA819D456F}"/>
              </a:ext>
            </a:extLst>
          </p:cNvPr>
          <p:cNvSpPr/>
          <p:nvPr/>
        </p:nvSpPr>
        <p:spPr bwMode="gray">
          <a:xfrm>
            <a:off x="3015385" y="4439705"/>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NetworkPolicy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Rounded Corners 12">
            <a:extLst>
              <a:ext uri="{FF2B5EF4-FFF2-40B4-BE49-F238E27FC236}">
                <a16:creationId xmlns:a16="http://schemas.microsoft.com/office/drawing/2014/main" id="{01ACEB5E-A186-4491-A6B4-54F213303948}"/>
              </a:ext>
            </a:extLst>
          </p:cNvPr>
          <p:cNvSpPr/>
          <p:nvPr/>
        </p:nvSpPr>
        <p:spPr bwMode="gray">
          <a:xfrm>
            <a:off x="3015384" y="5157734"/>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PodSecurityPolicy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BE3D9392-4A77-453F-9415-C2B5094DF109}"/>
              </a:ext>
            </a:extLst>
          </p:cNvPr>
          <p:cNvSpPr/>
          <p:nvPr/>
        </p:nvSpPr>
        <p:spPr bwMode="gray">
          <a:xfrm>
            <a:off x="2874671" y="4226478"/>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TextBox 14">
            <a:extLst>
              <a:ext uri="{FF2B5EF4-FFF2-40B4-BE49-F238E27FC236}">
                <a16:creationId xmlns:a16="http://schemas.microsoft.com/office/drawing/2014/main" id="{C6A4C3BB-3C96-4D27-B8AB-4144436C70F5}"/>
              </a:ext>
            </a:extLst>
          </p:cNvPr>
          <p:cNvSpPr txBox="1"/>
          <p:nvPr/>
        </p:nvSpPr>
        <p:spPr>
          <a:xfrm>
            <a:off x="1086406" y="4944495"/>
            <a:ext cx="1539285" cy="276999"/>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Security</a:t>
            </a:r>
          </a:p>
        </p:txBody>
      </p:sp>
      <p:sp>
        <p:nvSpPr>
          <p:cNvPr id="16" name="Speech Bubble: Rectangle 15">
            <a:extLst>
              <a:ext uri="{FF2B5EF4-FFF2-40B4-BE49-F238E27FC236}">
                <a16:creationId xmlns:a16="http://schemas.microsoft.com/office/drawing/2014/main" id="{D27A0F7F-85B3-45BF-9C60-D538B5FC38DA}"/>
              </a:ext>
            </a:extLst>
          </p:cNvPr>
          <p:cNvSpPr/>
          <p:nvPr/>
        </p:nvSpPr>
        <p:spPr bwMode="gray">
          <a:xfrm>
            <a:off x="6028272" y="4845571"/>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Beta: Do not run as root user </a:t>
            </a:r>
          </a:p>
        </p:txBody>
      </p:sp>
      <p:sp>
        <p:nvSpPr>
          <p:cNvPr id="17" name="Speech Bubble: Rectangle 16">
            <a:extLst>
              <a:ext uri="{FF2B5EF4-FFF2-40B4-BE49-F238E27FC236}">
                <a16:creationId xmlns:a16="http://schemas.microsoft.com/office/drawing/2014/main" id="{B6758572-3534-4C20-9E83-F02F130309B3}"/>
              </a:ext>
            </a:extLst>
          </p:cNvPr>
          <p:cNvSpPr/>
          <p:nvPr/>
        </p:nvSpPr>
        <p:spPr bwMode="gray">
          <a:xfrm>
            <a:off x="6028272" y="3973356"/>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Communication to DB is forbidden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820081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738664"/>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p:txBody>
      </p:sp>
      <p:sp>
        <p:nvSpPr>
          <p:cNvPr id="7" name="Rectangle 6"/>
          <p:cNvSpPr/>
          <p:nvPr/>
        </p:nvSpPr>
        <p:spPr bwMode="gray">
          <a:xfrm>
            <a:off x="3850434" y="3401577"/>
            <a:ext cx="1315448" cy="112049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direct-line-to-peach</a:t>
            </a:r>
          </a:p>
        </p:txBody>
      </p:sp>
      <p:sp>
        <p:nvSpPr>
          <p:cNvPr id="12" name="Rectangle 11"/>
          <p:cNvSpPr/>
          <p:nvPr/>
        </p:nvSpPr>
        <p:spPr bwMode="gray">
          <a:xfrm>
            <a:off x="8479699"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Peach</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cxnSpLocks/>
            <a:stCxn id="28" idx="3"/>
            <a:endCxn id="7" idx="1"/>
          </p:cNvCxnSpPr>
          <p:nvPr/>
        </p:nvCxnSpPr>
        <p:spPr>
          <a:xfrm>
            <a:off x="2131354" y="3228936"/>
            <a:ext cx="1719080" cy="73289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032354" y="4818501"/>
            <a:ext cx="2322768" cy="95432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cxnSpLocks/>
            <a:stCxn id="22" idx="3"/>
          </p:cNvCxnSpPr>
          <p:nvPr/>
        </p:nvCxnSpPr>
        <p:spPr>
          <a:xfrm flipV="1">
            <a:off x="7193738" y="4071790"/>
            <a:ext cx="0" cy="746711"/>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7" idx="3"/>
            <a:endCxn id="12" idx="1"/>
          </p:cNvCxnSpPr>
          <p:nvPr/>
        </p:nvCxnSpPr>
        <p:spPr>
          <a:xfrm>
            <a:off x="5165882" y="3961826"/>
            <a:ext cx="3313817" cy="94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6752698"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068868"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Mario</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068868"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Bowser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cxnSpLocks/>
            <a:stCxn id="29" idx="3"/>
            <a:endCxn id="7" idx="1"/>
          </p:cNvCxnSpPr>
          <p:nvPr/>
        </p:nvCxnSpPr>
        <p:spPr>
          <a:xfrm flipV="1">
            <a:off x="2131354" y="3961826"/>
            <a:ext cx="1719080" cy="930476"/>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079509" y="5506571"/>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
        <p:nvSpPr>
          <p:cNvPr id="49" name="Rectangle 48"/>
          <p:cNvSpPr/>
          <p:nvPr/>
        </p:nvSpPr>
        <p:spPr bwMode="gray">
          <a:xfrm>
            <a:off x="9018808" y="3228936"/>
            <a:ext cx="1774306" cy="5218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location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castle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4863671" y="550657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caller: </a:t>
            </a:r>
            <a:r>
              <a:rPr lang="en-US" sz="1800" kern="0" dirty="0" err="1">
                <a:ea typeface="Arial Unicode MS" pitchFamily="34" charset="-128"/>
                <a:cs typeface="Arial Unicode MS" pitchFamily="34" charset="-128"/>
              </a:rPr>
              <a:t>mario</a:t>
            </a:r>
            <a:endParaRPr lang="en-US" sz="1800" kern="0" dirty="0">
              <a:ea typeface="Arial Unicode MS" pitchFamily="34" charset="-128"/>
              <a:cs typeface="Arial Unicode MS" pitchFamily="34" charset="-128"/>
            </a:endParaRPr>
          </a:p>
        </p:txBody>
      </p:sp>
      <p:sp>
        <p:nvSpPr>
          <p:cNvPr id="51" name="Rectangle 50"/>
          <p:cNvSpPr/>
          <p:nvPr/>
        </p:nvSpPr>
        <p:spPr bwMode="gray">
          <a:xfrm>
            <a:off x="1600111"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caller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mario</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Flowchart: Document 20">
            <a:extLst>
              <a:ext uri="{FF2B5EF4-FFF2-40B4-BE49-F238E27FC236}">
                <a16:creationId xmlns:a16="http://schemas.microsoft.com/office/drawing/2014/main" id="{3F4627F5-3267-4CEF-9A64-0ACC08646BB2}"/>
              </a:ext>
            </a:extLst>
          </p:cNvPr>
          <p:cNvSpPr/>
          <p:nvPr/>
        </p:nvSpPr>
        <p:spPr bwMode="gray">
          <a:xfrm>
            <a:off x="4863671" y="2740245"/>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Tree>
    <p:extLst>
      <p:ext uri="{BB962C8B-B14F-4D97-AF65-F5344CB8AC3E}">
        <p14:creationId xmlns:p14="http://schemas.microsoft.com/office/powerpoint/2010/main" val="3675271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1061829"/>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a:p>
            <a:pPr marL="342900" indent="-342900">
              <a:buFont typeface="Wingdings" panose="05000000000000000000" pitchFamily="2" charset="2"/>
              <a:buChar char="§"/>
            </a:pPr>
            <a:r>
              <a:rPr lang="en-US" dirty="0"/>
              <a:t>Requires support by overlay network plugin</a:t>
            </a:r>
          </a:p>
        </p:txBody>
      </p:sp>
      <p:sp>
        <p:nvSpPr>
          <p:cNvPr id="7" name="Rectangle 6"/>
          <p:cNvSpPr/>
          <p:nvPr/>
        </p:nvSpPr>
        <p:spPr bwMode="gray">
          <a:xfrm>
            <a:off x="4479700" y="3598223"/>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9108965"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8" idx="3"/>
            <a:endCxn id="7" idx="1"/>
          </p:cNvCxnSpPr>
          <p:nvPr/>
        </p:nvCxnSpPr>
        <p:spPr>
          <a:xfrm>
            <a:off x="2760620" y="3228936"/>
            <a:ext cx="1719080" cy="75634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667860" y="5016889"/>
            <a:ext cx="2322768" cy="1438976"/>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3"/>
          </p:cNvCxnSpPr>
          <p:nvPr/>
        </p:nvCxnSpPr>
        <p:spPr>
          <a:xfrm flipV="1">
            <a:off x="7829244" y="4071790"/>
            <a:ext cx="0" cy="9450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2" idx="1"/>
          </p:cNvCxnSpPr>
          <p:nvPr/>
        </p:nvCxnSpPr>
        <p:spPr>
          <a:xfrm flipV="1">
            <a:off x="5795148" y="3971242"/>
            <a:ext cx="3313817" cy="14037"/>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7381964"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698134"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698134"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stCxn id="29" idx="3"/>
            <a:endCxn id="7" idx="1"/>
          </p:cNvCxnSpPr>
          <p:nvPr/>
        </p:nvCxnSpPr>
        <p:spPr>
          <a:xfrm flipV="1">
            <a:off x="2760620" y="3985279"/>
            <a:ext cx="1719080" cy="907023"/>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133625" y="478237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app: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p:txBody>
      </p:sp>
      <p:sp>
        <p:nvSpPr>
          <p:cNvPr id="49" name="Rectangle 48"/>
          <p:cNvSpPr/>
          <p:nvPr/>
        </p:nvSpPr>
        <p:spPr bwMode="gray">
          <a:xfrm>
            <a:off x="9522959" y="338500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5986539" y="471872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access: ok</a:t>
            </a:r>
          </a:p>
        </p:txBody>
      </p:sp>
      <p:sp>
        <p:nvSpPr>
          <p:cNvPr id="51" name="Rectangle 50"/>
          <p:cNvSpPr/>
          <p:nvPr/>
        </p:nvSpPr>
        <p:spPr bwMode="gray">
          <a:xfrm>
            <a:off x="2229377"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ectangle 51"/>
          <p:cNvSpPr/>
          <p:nvPr/>
        </p:nvSpPr>
        <p:spPr bwMode="gray">
          <a:xfrm>
            <a:off x="2351297" y="511931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not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4543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47635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 #08</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77261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Single Corner Snipped 19">
            <a:extLst>
              <a:ext uri="{FF2B5EF4-FFF2-40B4-BE49-F238E27FC236}">
                <a16:creationId xmlns:a16="http://schemas.microsoft.com/office/drawing/2014/main" id="{C7F2FB60-D7EF-485F-AA1B-FC0AF0234EFB}"/>
              </a:ext>
            </a:extLst>
          </p:cNvPr>
          <p:cNvSpPr/>
          <p:nvPr/>
        </p:nvSpPr>
        <p:spPr bwMode="gray">
          <a:xfrm>
            <a:off x="8616279" y="873332"/>
            <a:ext cx="2619143" cy="133881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Filter incoming traffic </a:t>
            </a:r>
            <a:r>
              <a:rPr lang="en-US" sz="1800" kern="0">
                <a:ea typeface="Arial Unicode MS" pitchFamily="34" charset="-128"/>
                <a:cs typeface="Arial Unicode MS" pitchFamily="34" charset="-128"/>
              </a:rPr>
              <a:t>with a network </a:t>
            </a:r>
            <a:r>
              <a:rPr lang="en-US" sz="1800" kern="0" dirty="0">
                <a:ea typeface="Arial Unicode MS" pitchFamily="34" charset="-128"/>
                <a:cs typeface="Arial Unicode MS" pitchFamily="34" charset="-128"/>
              </a:rPr>
              <a:t>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a:extLst>
              <a:ext uri="{FF2B5EF4-FFF2-40B4-BE49-F238E27FC236}">
                <a16:creationId xmlns:a16="http://schemas.microsoft.com/office/drawing/2014/main" id="{484F8FEA-C495-402A-8FB3-F57A76F2BE67}"/>
              </a:ext>
            </a:extLst>
          </p:cNvPr>
          <p:cNvCxnSpPr>
            <a:cxnSpLocks/>
            <a:stCxn id="20" idx="2"/>
          </p:cNvCxnSpPr>
          <p:nvPr/>
        </p:nvCxnSpPr>
        <p:spPr>
          <a:xfrm flipH="1">
            <a:off x="5812113" y="1542740"/>
            <a:ext cx="2804166" cy="21491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581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Dashboard addon</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3893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Service Accounts</a:t>
            </a:r>
          </a:p>
        </p:txBody>
      </p:sp>
      <p:sp>
        <p:nvSpPr>
          <p:cNvPr id="8" name="Rectangle 7"/>
          <p:cNvSpPr/>
          <p:nvPr/>
        </p:nvSpPr>
        <p:spPr>
          <a:xfrm>
            <a:off x="504000" y="1223190"/>
            <a:ext cx="10918380" cy="1708160"/>
          </a:xfrm>
          <a:prstGeom prst="rect">
            <a:avLst/>
          </a:prstGeom>
        </p:spPr>
        <p:txBody>
          <a:bodyPr wrap="square">
            <a:spAutoFit/>
          </a:bodyPr>
          <a:lstStyle/>
          <a:p>
            <a:pPr marL="342900" indent="-342900">
              <a:buFont typeface="Wingdings" panose="05000000000000000000" pitchFamily="2" charset="2"/>
              <a:buChar char="§"/>
            </a:pPr>
            <a:r>
              <a:rPr lang="en-US" dirty="0"/>
              <a:t>Service accounts are technical user in Kubernetes</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Allowed to communicate with the API server</a:t>
            </a:r>
          </a:p>
          <a:p>
            <a:pPr marL="342900" indent="-342900">
              <a:buFont typeface="Wingdings" panose="05000000000000000000" pitchFamily="2" charset="2"/>
              <a:buChar char="§"/>
            </a:pPr>
            <a:r>
              <a:rPr lang="en-US" dirty="0"/>
              <a:t>Provide identity for pods</a:t>
            </a:r>
          </a:p>
          <a:p>
            <a:pPr marL="342900" indent="-342900">
              <a:buFont typeface="Wingdings" panose="05000000000000000000" pitchFamily="2" charset="2"/>
              <a:buChar char="§"/>
            </a:pPr>
            <a:r>
              <a:rPr lang="en-US" dirty="0"/>
              <a:t>Pods can inherit permissions to access the API server or a registry (image pull secret)</a:t>
            </a:r>
          </a:p>
        </p:txBody>
      </p:sp>
      <p:sp>
        <p:nvSpPr>
          <p:cNvPr id="7" name="Rectangle 6"/>
          <p:cNvSpPr/>
          <p:nvPr/>
        </p:nvSpPr>
        <p:spPr bwMode="gray">
          <a:xfrm>
            <a:off x="3169059" y="396695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4796990" y="3945735"/>
            <a:ext cx="1827404" cy="59934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796990" y="4545080"/>
            <a:ext cx="1827404" cy="133613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348154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983024" y="5123209"/>
            <a:ext cx="1"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Sometimes working with </a:t>
            </a:r>
            <a:r>
              <a:rPr lang="en-US" dirty="0" err="1"/>
              <a:t>kubernetes</a:t>
            </a:r>
            <a:r>
              <a:rPr lang="en-US" dirty="0"/>
              <a:t> is like …</a:t>
            </a:r>
          </a:p>
        </p:txBody>
      </p:sp>
      <p:pic>
        <p:nvPicPr>
          <p:cNvPr id="1028" name="Picture 4" descr="The Important Fie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388" y="1370845"/>
            <a:ext cx="9753039" cy="42391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32922" y="5691976"/>
            <a:ext cx="2803973" cy="415498"/>
          </a:xfrm>
          <a:prstGeom prst="rect">
            <a:avLst/>
          </a:prstGeom>
        </p:spPr>
        <p:txBody>
          <a:bodyPr wrap="none">
            <a:spAutoFit/>
          </a:bodyPr>
          <a:lstStyle/>
          <a:p>
            <a:r>
              <a:rPr lang="en-US" dirty="0">
                <a:hlinkClick r:id="rId4"/>
              </a:rPr>
              <a:t>https://xkcd.com/970/</a:t>
            </a:r>
            <a:endParaRPr lang="en-US" dirty="0"/>
          </a:p>
        </p:txBody>
      </p:sp>
    </p:spTree>
    <p:extLst>
      <p:ext uri="{BB962C8B-B14F-4D97-AF65-F5344CB8AC3E}">
        <p14:creationId xmlns:p14="http://schemas.microsoft.com/office/powerpoint/2010/main" val="822933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K8s Dashboard</a:t>
            </a:r>
          </a:p>
        </p:txBody>
      </p:sp>
      <p:pic>
        <p:nvPicPr>
          <p:cNvPr id="5" name="Picture 4"/>
          <p:cNvPicPr>
            <a:picLocks noChangeAspect="1"/>
          </p:cNvPicPr>
          <p:nvPr/>
        </p:nvPicPr>
        <p:blipFill>
          <a:blip r:embed="rId3"/>
          <a:stretch>
            <a:fillRect/>
          </a:stretch>
        </p:blipFill>
        <p:spPr>
          <a:xfrm>
            <a:off x="598254" y="959749"/>
            <a:ext cx="10997970" cy="5435976"/>
          </a:xfrm>
          <a:prstGeom prst="rect">
            <a:avLst/>
          </a:prstGeom>
        </p:spPr>
      </p:pic>
    </p:spTree>
    <p:extLst>
      <p:ext uri="{BB962C8B-B14F-4D97-AF65-F5344CB8AC3E}">
        <p14:creationId xmlns:p14="http://schemas.microsoft.com/office/powerpoint/2010/main" val="306142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a:t>(optional) Demo</a:t>
            </a:r>
            <a:endParaRPr lang="en-US" dirty="0"/>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612786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1" y="2244819"/>
            <a:ext cx="1760724" cy="9246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15" y="763798"/>
            <a:ext cx="3413761" cy="14533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953" y="3414347"/>
            <a:ext cx="2095687" cy="108164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135" y="4796281"/>
            <a:ext cx="1579432" cy="15794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22866" y="5710510"/>
            <a:ext cx="4937570" cy="415498"/>
          </a:xfrm>
          <a:prstGeom prst="rect">
            <a:avLst/>
          </a:prstGeom>
        </p:spPr>
        <p:txBody>
          <a:bodyPr wrap="none">
            <a:spAutoFit/>
          </a:bodyPr>
          <a:lstStyle/>
          <a:p>
            <a:r>
              <a:rPr lang="en-US" dirty="0">
                <a:hlinkClick r:id="rId7"/>
              </a:rPr>
              <a:t>https://github.com/kubernetes/minikube</a:t>
            </a:r>
            <a:r>
              <a:rPr lang="en-US" dirty="0"/>
              <a:t> </a:t>
            </a:r>
          </a:p>
        </p:txBody>
      </p:sp>
      <p:pic>
        <p:nvPicPr>
          <p:cNvPr id="1026" name="Picture 2" descr="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3343" y="1330277"/>
            <a:ext cx="4295500" cy="416814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53343" y="1330277"/>
            <a:ext cx="4299387" cy="42993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1956F51-7F19-4FA4-88E2-3D4AAC0272EF}"/>
              </a:ext>
            </a:extLst>
          </p:cNvPr>
          <p:cNvSpPr/>
          <p:nvPr/>
        </p:nvSpPr>
        <p:spPr>
          <a:xfrm>
            <a:off x="3085567" y="5710510"/>
            <a:ext cx="6812167" cy="415498"/>
          </a:xfrm>
          <a:prstGeom prst="rect">
            <a:avLst/>
          </a:prstGeom>
        </p:spPr>
        <p:txBody>
          <a:bodyPr wrap="square">
            <a:spAutoFit/>
          </a:bodyPr>
          <a:lstStyle/>
          <a:p>
            <a:r>
              <a:rPr lang="en-US" u="sng" dirty="0">
                <a:hlinkClick r:id="rId10"/>
              </a:rPr>
              <a:t>https://github.wdf.sap.corp/pages/kubernetes/gardener</a:t>
            </a:r>
            <a:r>
              <a:rPr lang="en-US" u="sng" dirty="0"/>
              <a:t> </a:t>
            </a:r>
            <a:endParaRPr lang="en-US" dirty="0"/>
          </a:p>
        </p:txBody>
      </p:sp>
    </p:spTree>
    <p:extLst>
      <p:ext uri="{BB962C8B-B14F-4D97-AF65-F5344CB8AC3E}">
        <p14:creationId xmlns:p14="http://schemas.microsoft.com/office/powerpoint/2010/main" val="62728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6"/>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03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2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4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4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4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04001" y="1581688"/>
            <a:ext cx="2991957" cy="1944000"/>
            <a:chOff x="504001" y="1581688"/>
            <a:chExt cx="2991957" cy="1944000"/>
          </a:xfrm>
        </p:grpSpPr>
        <p:sp>
          <p:nvSpPr>
            <p:cNvPr id="6" name="Rectangle 5"/>
            <p:cNvSpPr/>
            <p:nvPr/>
          </p:nvSpPr>
          <p:spPr>
            <a:xfrm>
              <a:off x="504001" y="1581688"/>
              <a:ext cx="2991957" cy="1944000"/>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Hexagon 6"/>
            <p:cNvSpPr/>
            <p:nvPr/>
          </p:nvSpPr>
          <p:spPr>
            <a:xfrm>
              <a:off x="1242981" y="238817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8" name="Hexagon 7"/>
            <p:cNvSpPr/>
            <p:nvPr/>
          </p:nvSpPr>
          <p:spPr>
            <a:xfrm>
              <a:off x="566088" y="2004438"/>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9" name="Hexagon 8"/>
            <p:cNvSpPr/>
            <p:nvPr/>
          </p:nvSpPr>
          <p:spPr>
            <a:xfrm>
              <a:off x="1242981" y="1644450"/>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10" name="Hexagon 9"/>
            <p:cNvSpPr/>
            <p:nvPr/>
          </p:nvSpPr>
          <p:spPr>
            <a:xfrm>
              <a:off x="1915914" y="201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1" name="Hexagon 10"/>
            <p:cNvSpPr/>
            <p:nvPr/>
          </p:nvSpPr>
          <p:spPr>
            <a:xfrm>
              <a:off x="2594701" y="164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2" name="Hexagon 11"/>
            <p:cNvSpPr/>
            <p:nvPr/>
          </p:nvSpPr>
          <p:spPr>
            <a:xfrm>
              <a:off x="1916042" y="276003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4" name="TextBox 13"/>
            <p:cNvSpPr txBox="1"/>
            <p:nvPr/>
          </p:nvSpPr>
          <p:spPr>
            <a:xfrm flipH="1">
              <a:off x="826265" y="2693518"/>
              <a:ext cx="512421" cy="369332"/>
            </a:xfrm>
            <a:prstGeom prst="rect">
              <a:avLst/>
            </a:prstGeom>
            <a:noFill/>
          </p:spPr>
          <p:txBody>
            <a:bodyPr wrap="square" rtlCol="0">
              <a:spAutoFit/>
            </a:bodyPr>
            <a:lstStyle/>
            <a:p>
              <a:r>
                <a:rPr lang="en-US" sz="1800" dirty="0"/>
                <a:t>HA</a:t>
              </a:r>
            </a:p>
          </p:txBody>
        </p:sp>
        <p:sp>
          <p:nvSpPr>
            <p:cNvPr id="107" name="Hexagon 106"/>
            <p:cNvSpPr/>
            <p:nvPr/>
          </p:nvSpPr>
          <p:spPr>
            <a:xfrm>
              <a:off x="2594931" y="238817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grpSp>
      <p:sp>
        <p:nvSpPr>
          <p:cNvPr id="2" name="Title 1"/>
          <p:cNvSpPr>
            <a:spLocks noGrp="1"/>
          </p:cNvSpPr>
          <p:nvPr>
            <p:ph type="title"/>
          </p:nvPr>
        </p:nvSpPr>
        <p:spPr/>
        <p:txBody>
          <a:bodyPr/>
          <a:lstStyle/>
          <a:p>
            <a:r>
              <a:rPr lang="en-US" dirty="0"/>
              <a:t>“Traditional” Kubernetes Cluster Set-up</a:t>
            </a:r>
          </a:p>
        </p:txBody>
      </p:sp>
      <p:sp>
        <p:nvSpPr>
          <p:cNvPr id="3" name="TextBox 2"/>
          <p:cNvSpPr txBox="1"/>
          <p:nvPr/>
        </p:nvSpPr>
        <p:spPr>
          <a:xfrm>
            <a:off x="299831" y="5469755"/>
            <a:ext cx="5168813" cy="1015663"/>
          </a:xfrm>
          <a:prstGeom prst="rect">
            <a:avLst/>
          </a:prstGeom>
          <a:noFill/>
        </p:spPr>
        <p:txBody>
          <a:bodyPr wrap="square" rtlCol="0">
            <a:spAutoFit/>
          </a:bodyPr>
          <a:lstStyle/>
          <a:p>
            <a:r>
              <a:rPr lang="en-US" sz="2000" dirty="0"/>
              <a:t>The </a:t>
            </a:r>
            <a:r>
              <a:rPr lang="en-US" sz="2000" dirty="0">
                <a:highlight>
                  <a:srgbClr val="FF0000"/>
                </a:highlight>
              </a:rPr>
              <a:t>red nodes</a:t>
            </a:r>
            <a:r>
              <a:rPr lang="en-US" sz="2000" dirty="0"/>
              <a:t> run the control plane,</a:t>
            </a:r>
          </a:p>
          <a:p>
            <a:r>
              <a:rPr lang="en-US" sz="2000" dirty="0"/>
              <a:t>often in HA and on separate hardware</a:t>
            </a:r>
          </a:p>
          <a:p>
            <a:r>
              <a:rPr lang="en-US" sz="2000" dirty="0"/>
              <a:t>(usually quite </a:t>
            </a:r>
            <a:r>
              <a:rPr lang="en-US" sz="2000" b="1" dirty="0"/>
              <a:t>underutilized</a:t>
            </a:r>
            <a:r>
              <a:rPr lang="en-US" sz="2000" dirty="0"/>
              <a:t>) </a:t>
            </a:r>
          </a:p>
        </p:txBody>
      </p:sp>
      <p:sp>
        <p:nvSpPr>
          <p:cNvPr id="102" name="TextBox 101"/>
          <p:cNvSpPr txBox="1"/>
          <p:nvPr/>
        </p:nvSpPr>
        <p:spPr>
          <a:xfrm>
            <a:off x="4969958" y="5469755"/>
            <a:ext cx="5209741" cy="1015663"/>
          </a:xfrm>
          <a:prstGeom prst="rect">
            <a:avLst/>
          </a:prstGeom>
          <a:noFill/>
        </p:spPr>
        <p:txBody>
          <a:bodyPr wrap="square" rtlCol="0">
            <a:spAutoFit/>
          </a:bodyPr>
          <a:lstStyle/>
          <a:p>
            <a:r>
              <a:rPr lang="en-US" sz="2000" dirty="0"/>
              <a:t>The </a:t>
            </a:r>
            <a:r>
              <a:rPr lang="en-US" sz="2000" dirty="0">
                <a:highlight>
                  <a:srgbClr val="0F46A7"/>
                </a:highlight>
              </a:rPr>
              <a:t>blue nodes</a:t>
            </a:r>
            <a:r>
              <a:rPr lang="en-US" sz="2000" dirty="0"/>
              <a:t> run the actual workload and is managed by Master Nodes </a:t>
            </a:r>
            <a:br>
              <a:rPr lang="en-US" sz="2000" dirty="0"/>
            </a:br>
            <a:r>
              <a:rPr lang="en-US" sz="2000" dirty="0"/>
              <a:t>(usually </a:t>
            </a:r>
            <a:r>
              <a:rPr lang="en-US" sz="2000" b="1" dirty="0"/>
              <a:t>pretty well utilized</a:t>
            </a:r>
            <a:r>
              <a:rPr lang="en-US" sz="2000" dirty="0"/>
              <a:t>)</a:t>
            </a:r>
          </a:p>
        </p:txBody>
      </p:sp>
      <p:grpSp>
        <p:nvGrpSpPr>
          <p:cNvPr id="13" name="Group 12"/>
          <p:cNvGrpSpPr/>
          <p:nvPr/>
        </p:nvGrpSpPr>
        <p:grpSpPr>
          <a:xfrm>
            <a:off x="1851572" y="1573575"/>
            <a:ext cx="7740297" cy="3558810"/>
            <a:chOff x="1851572" y="1573575"/>
            <a:chExt cx="7740297" cy="3558810"/>
          </a:xfrm>
        </p:grpSpPr>
        <p:sp>
          <p:nvSpPr>
            <p:cNvPr id="49" name="Rectangle 48"/>
            <p:cNvSpPr/>
            <p:nvPr/>
          </p:nvSpPr>
          <p:spPr>
            <a:xfrm>
              <a:off x="3558044" y="3188384"/>
              <a:ext cx="3680124" cy="1944001"/>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6612090" y="1573575"/>
              <a:ext cx="2979779"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3558045" y="1573575"/>
              <a:ext cx="2991957"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Hexagon 28"/>
            <p:cNvSpPr/>
            <p:nvPr/>
          </p:nvSpPr>
          <p:spPr>
            <a:xfrm>
              <a:off x="4297025"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0" name="Hexagon 29"/>
            <p:cNvSpPr/>
            <p:nvPr/>
          </p:nvSpPr>
          <p:spPr>
            <a:xfrm>
              <a:off x="3620132"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1" name="Hexagon 30"/>
            <p:cNvSpPr/>
            <p:nvPr/>
          </p:nvSpPr>
          <p:spPr>
            <a:xfrm>
              <a:off x="4297025"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2" name="Hexagon 31"/>
            <p:cNvSpPr/>
            <p:nvPr/>
          </p:nvSpPr>
          <p:spPr>
            <a:xfrm>
              <a:off x="4969958"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3" name="Hexagon 32"/>
            <p:cNvSpPr/>
            <p:nvPr/>
          </p:nvSpPr>
          <p:spPr>
            <a:xfrm>
              <a:off x="5648745"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4" name="Hexagon 33"/>
            <p:cNvSpPr/>
            <p:nvPr/>
          </p:nvSpPr>
          <p:spPr>
            <a:xfrm>
              <a:off x="5648975" y="238006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5" name="TextBox 34"/>
            <p:cNvSpPr txBox="1"/>
            <p:nvPr/>
          </p:nvSpPr>
          <p:spPr>
            <a:xfrm flipH="1">
              <a:off x="3880309" y="2685404"/>
              <a:ext cx="512421" cy="369332"/>
            </a:xfrm>
            <a:prstGeom prst="rect">
              <a:avLst/>
            </a:prstGeom>
            <a:noFill/>
          </p:spPr>
          <p:txBody>
            <a:bodyPr wrap="square" rtlCol="0">
              <a:spAutoFit/>
            </a:bodyPr>
            <a:lstStyle/>
            <a:p>
              <a:r>
                <a:rPr lang="en-US" sz="1800" dirty="0"/>
                <a:t>HA</a:t>
              </a:r>
              <a:endParaRPr lang="en-US" dirty="0"/>
            </a:p>
          </p:txBody>
        </p:sp>
        <p:sp>
          <p:nvSpPr>
            <p:cNvPr id="37" name="Hexagon 36"/>
            <p:cNvSpPr/>
            <p:nvPr/>
          </p:nvSpPr>
          <p:spPr>
            <a:xfrm>
              <a:off x="7351070"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8" name="Hexagon 37"/>
            <p:cNvSpPr/>
            <p:nvPr/>
          </p:nvSpPr>
          <p:spPr>
            <a:xfrm>
              <a:off x="6674177"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9" name="Hexagon 38"/>
            <p:cNvSpPr/>
            <p:nvPr/>
          </p:nvSpPr>
          <p:spPr>
            <a:xfrm>
              <a:off x="7351070"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40" name="Hexagon 39"/>
            <p:cNvSpPr/>
            <p:nvPr/>
          </p:nvSpPr>
          <p:spPr>
            <a:xfrm>
              <a:off x="8024003"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41" name="Hexagon 40"/>
            <p:cNvSpPr/>
            <p:nvPr/>
          </p:nvSpPr>
          <p:spPr>
            <a:xfrm>
              <a:off x="8702790"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42" name="TextBox 41"/>
            <p:cNvSpPr txBox="1"/>
            <p:nvPr/>
          </p:nvSpPr>
          <p:spPr>
            <a:xfrm flipH="1">
              <a:off x="6934354" y="2685404"/>
              <a:ext cx="512421" cy="369332"/>
            </a:xfrm>
            <a:prstGeom prst="rect">
              <a:avLst/>
            </a:prstGeom>
            <a:noFill/>
          </p:spPr>
          <p:txBody>
            <a:bodyPr wrap="square" rtlCol="0">
              <a:spAutoFit/>
            </a:bodyPr>
            <a:lstStyle/>
            <a:p>
              <a:r>
                <a:rPr lang="en-US" sz="1800" dirty="0"/>
                <a:t>HA</a:t>
              </a:r>
            </a:p>
          </p:txBody>
        </p:sp>
        <p:sp>
          <p:nvSpPr>
            <p:cNvPr id="50" name="Hexagon 49"/>
            <p:cNvSpPr/>
            <p:nvPr/>
          </p:nvSpPr>
          <p:spPr>
            <a:xfrm>
              <a:off x="4297025" y="399487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1" name="Hexagon 50"/>
            <p:cNvSpPr/>
            <p:nvPr/>
          </p:nvSpPr>
          <p:spPr>
            <a:xfrm>
              <a:off x="3620132" y="361113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2" name="Hexagon 51"/>
            <p:cNvSpPr/>
            <p:nvPr/>
          </p:nvSpPr>
          <p:spPr>
            <a:xfrm>
              <a:off x="4297025" y="325114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3" name="Hexagon 52"/>
            <p:cNvSpPr/>
            <p:nvPr/>
          </p:nvSpPr>
          <p:spPr>
            <a:xfrm>
              <a:off x="4969958" y="362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4" name="Hexagon 53"/>
            <p:cNvSpPr/>
            <p:nvPr/>
          </p:nvSpPr>
          <p:spPr>
            <a:xfrm>
              <a:off x="5648745" y="325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5" name="Hexagon 54"/>
            <p:cNvSpPr/>
            <p:nvPr/>
          </p:nvSpPr>
          <p:spPr>
            <a:xfrm>
              <a:off x="4970086" y="4366735"/>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6" name="Hexagon 55"/>
            <p:cNvSpPr/>
            <p:nvPr/>
          </p:nvSpPr>
          <p:spPr>
            <a:xfrm>
              <a:off x="5648975" y="399487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7" name="TextBox 56"/>
            <p:cNvSpPr txBox="1"/>
            <p:nvPr/>
          </p:nvSpPr>
          <p:spPr>
            <a:xfrm flipH="1">
              <a:off x="3880309" y="4300214"/>
              <a:ext cx="512421" cy="369332"/>
            </a:xfrm>
            <a:prstGeom prst="rect">
              <a:avLst/>
            </a:prstGeom>
            <a:noFill/>
          </p:spPr>
          <p:txBody>
            <a:bodyPr wrap="square" rtlCol="0">
              <a:spAutoFit/>
            </a:bodyPr>
            <a:lstStyle/>
            <a:p>
              <a:r>
                <a:rPr lang="en-US" sz="1800" dirty="0"/>
                <a:t>HA</a:t>
              </a:r>
            </a:p>
          </p:txBody>
        </p:sp>
        <p:sp>
          <p:nvSpPr>
            <p:cNvPr id="58" name="Hexagon 57"/>
            <p:cNvSpPr/>
            <p:nvPr/>
          </p:nvSpPr>
          <p:spPr>
            <a:xfrm>
              <a:off x="6327864" y="362413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9" name="Hexagon 58"/>
            <p:cNvSpPr/>
            <p:nvPr/>
          </p:nvSpPr>
          <p:spPr>
            <a:xfrm>
              <a:off x="6340794" y="4366001"/>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60" name="Rectangle 59"/>
            <p:cNvSpPr/>
            <p:nvPr/>
          </p:nvSpPr>
          <p:spPr>
            <a:xfrm>
              <a:off x="1851572" y="3578268"/>
              <a:ext cx="1638471" cy="1202135"/>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a:off x="1913660" y="3641029"/>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63" name="Hexagon 62"/>
            <p:cNvSpPr/>
            <p:nvPr/>
          </p:nvSpPr>
          <p:spPr>
            <a:xfrm>
              <a:off x="2586593" y="4012892"/>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grpSp>
    </p:spTree>
    <p:extLst>
      <p:ext uri="{BB962C8B-B14F-4D97-AF65-F5344CB8AC3E}">
        <p14:creationId xmlns:p14="http://schemas.microsoft.com/office/powerpoint/2010/main" val="287186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6690" y="1323054"/>
            <a:ext cx="4220893" cy="3365229"/>
            <a:chOff x="193564" y="1322503"/>
            <a:chExt cx="4221992" cy="3366105"/>
          </a:xfrm>
        </p:grpSpPr>
        <p:sp>
          <p:nvSpPr>
            <p:cNvPr id="3" name="Curved Right Arrow 2"/>
            <p:cNvSpPr/>
            <p:nvPr/>
          </p:nvSpPr>
          <p:spPr bwMode="gray">
            <a:xfrm rot="5400000">
              <a:off x="2370451" y="307078"/>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algn="ctr" defTabSz="914126" fontAlgn="base">
                <a:spcBef>
                  <a:spcPct val="50000"/>
                </a:spcBef>
                <a:spcAft>
                  <a:spcPct val="0"/>
                </a:spcAft>
                <a:buClr>
                  <a:srgbClr val="F0AB00"/>
                </a:buClr>
                <a:buSzPct val="80000"/>
              </a:pPr>
              <a:endParaRPr lang="en-GB" sz="1799" kern="0" dirty="0" err="1">
                <a:solidFill>
                  <a:schemeClr val="tx1"/>
                </a:solidFill>
                <a:ea typeface="Arial Unicode MS" pitchFamily="34" charset="-128"/>
                <a:cs typeface="Arial Unicode MS" pitchFamily="34" charset="-128"/>
              </a:endParaRPr>
            </a:p>
          </p:txBody>
        </p:sp>
        <p:sp>
          <p:nvSpPr>
            <p:cNvPr id="105" name="Curved Right Arrow 104"/>
            <p:cNvSpPr/>
            <p:nvPr/>
          </p:nvSpPr>
          <p:spPr bwMode="gray">
            <a:xfrm rot="16200000">
              <a:off x="2491173" y="2764226"/>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algn="ctr" defTabSz="914126" fontAlgn="base">
                <a:spcBef>
                  <a:spcPct val="50000"/>
                </a:spcBef>
                <a:spcAft>
                  <a:spcPct val="0"/>
                </a:spcAft>
                <a:buClr>
                  <a:srgbClr val="F0AB00"/>
                </a:buClr>
                <a:buSzPct val="80000"/>
              </a:pPr>
              <a:endParaRPr lang="en-GB" sz="1799" kern="0" dirty="0" err="1">
                <a:solidFill>
                  <a:schemeClr val="tx1"/>
                </a:solidFill>
                <a:ea typeface="Arial Unicode MS" pitchFamily="34" charset="-128"/>
                <a:cs typeface="Arial Unicode MS" pitchFamily="34" charset="-128"/>
              </a:endParaRPr>
            </a:p>
          </p:txBody>
        </p:sp>
        <p:sp>
          <p:nvSpPr>
            <p:cNvPr id="106" name="TextBox 105"/>
            <p:cNvSpPr txBox="1"/>
            <p:nvPr/>
          </p:nvSpPr>
          <p:spPr>
            <a:xfrm>
              <a:off x="193564" y="2310363"/>
              <a:ext cx="2167923" cy="922945"/>
            </a:xfrm>
            <a:prstGeom prst="rect">
              <a:avLst/>
            </a:prstGeom>
            <a:noFill/>
          </p:spPr>
          <p:txBody>
            <a:bodyPr wrap="square" rtlCol="0">
              <a:spAutoFit/>
            </a:bodyPr>
            <a:lstStyle/>
            <a:p>
              <a:pPr algn="ctr"/>
              <a:r>
                <a:rPr lang="en-US" sz="1799" b="1" dirty="0">
                  <a:latin typeface="Calibri" panose="020F0502020204030204"/>
                </a:rPr>
                <a:t>Management Vector</a:t>
              </a:r>
            </a:p>
            <a:p>
              <a:pPr algn="ctr"/>
              <a:r>
                <a:rPr lang="en-US" sz="1799" b="1" dirty="0">
                  <a:latin typeface="Calibri" panose="020F0502020204030204"/>
                </a:rPr>
                <a:t>into all</a:t>
              </a:r>
            </a:p>
            <a:p>
              <a:pPr algn="ctr"/>
              <a:r>
                <a:rPr lang="en-US" sz="1799" b="1" dirty="0">
                  <a:latin typeface="Calibri" panose="020F0502020204030204"/>
                </a:rPr>
                <a:t>Control Planes</a:t>
              </a:r>
            </a:p>
          </p:txBody>
        </p:sp>
      </p:grpSp>
      <p:sp>
        <p:nvSpPr>
          <p:cNvPr id="2" name="Title 1"/>
          <p:cNvSpPr>
            <a:spLocks noGrp="1"/>
          </p:cNvSpPr>
          <p:nvPr>
            <p:ph type="title"/>
          </p:nvPr>
        </p:nvSpPr>
        <p:spPr>
          <a:xfrm>
            <a:off x="504001" y="504000"/>
            <a:ext cx="5840279" cy="691200"/>
          </a:xfrm>
        </p:spPr>
        <p:txBody>
          <a:bodyPr/>
          <a:lstStyle/>
          <a:p>
            <a:r>
              <a:rPr lang="en-US" dirty="0">
                <a:solidFill>
                  <a:srgbClr val="09ABFF"/>
                </a:solidFill>
              </a:rPr>
              <a:t>The Gardener:</a:t>
            </a:r>
            <a:r>
              <a:rPr lang="en-US" dirty="0"/>
              <a:t> Control Plane Engineering with minimal TCO!</a:t>
            </a:r>
            <a:endParaRPr lang="en-GB" dirty="0"/>
          </a:p>
        </p:txBody>
      </p:sp>
      <p:sp>
        <p:nvSpPr>
          <p:cNvPr id="54" name="TextBox 53"/>
          <p:cNvSpPr txBox="1"/>
          <p:nvPr/>
        </p:nvSpPr>
        <p:spPr>
          <a:xfrm>
            <a:off x="3181562" y="1481457"/>
            <a:ext cx="1351044" cy="369108"/>
          </a:xfrm>
          <a:prstGeom prst="rect">
            <a:avLst/>
          </a:prstGeom>
          <a:noFill/>
        </p:spPr>
        <p:txBody>
          <a:bodyPr wrap="none" rtlCol="0">
            <a:spAutoFit/>
          </a:bodyPr>
          <a:lstStyle/>
          <a:p>
            <a:r>
              <a:rPr lang="en-US" sz="1799">
                <a:latin typeface="Calibri" panose="020F0502020204030204"/>
              </a:rPr>
              <a:t>Seed Cluster</a:t>
            </a:r>
          </a:p>
        </p:txBody>
      </p:sp>
      <p:sp>
        <p:nvSpPr>
          <p:cNvPr id="55" name="Rectangle 54"/>
          <p:cNvSpPr/>
          <p:nvPr/>
        </p:nvSpPr>
        <p:spPr>
          <a:xfrm>
            <a:off x="2361592" y="1830678"/>
            <a:ext cx="2991178" cy="194349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56" name="Hexagon 55"/>
          <p:cNvSpPr/>
          <p:nvPr/>
        </p:nvSpPr>
        <p:spPr>
          <a:xfrm>
            <a:off x="3100379" y="2636957"/>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Master</a:t>
            </a:r>
          </a:p>
        </p:txBody>
      </p:sp>
      <p:sp>
        <p:nvSpPr>
          <p:cNvPr id="57" name="Hexagon 56"/>
          <p:cNvSpPr/>
          <p:nvPr/>
        </p:nvSpPr>
        <p:spPr>
          <a:xfrm>
            <a:off x="2423663" y="2253319"/>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Master</a:t>
            </a:r>
          </a:p>
        </p:txBody>
      </p:sp>
      <p:sp>
        <p:nvSpPr>
          <p:cNvPr id="58" name="Hexagon 57"/>
          <p:cNvSpPr/>
          <p:nvPr/>
        </p:nvSpPr>
        <p:spPr>
          <a:xfrm>
            <a:off x="3100379" y="1893425"/>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Master</a:t>
            </a:r>
          </a:p>
        </p:txBody>
      </p:sp>
      <p:sp>
        <p:nvSpPr>
          <p:cNvPr id="59" name="Hexagon 58"/>
          <p:cNvSpPr/>
          <p:nvPr/>
        </p:nvSpPr>
        <p:spPr>
          <a:xfrm>
            <a:off x="3773137" y="226519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0" name="Hexagon 59"/>
          <p:cNvSpPr/>
          <p:nvPr/>
        </p:nvSpPr>
        <p:spPr>
          <a:xfrm>
            <a:off x="4448192" y="1895287"/>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1" name="Hexagon 60"/>
          <p:cNvSpPr/>
          <p:nvPr/>
        </p:nvSpPr>
        <p:spPr>
          <a:xfrm>
            <a:off x="3773265" y="300872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2" name="Hexagon 61"/>
          <p:cNvSpPr/>
          <p:nvPr/>
        </p:nvSpPr>
        <p:spPr>
          <a:xfrm>
            <a:off x="4451977" y="2636958"/>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3" name="TextBox 62"/>
          <p:cNvSpPr txBox="1"/>
          <p:nvPr/>
        </p:nvSpPr>
        <p:spPr>
          <a:xfrm flipH="1">
            <a:off x="2683772" y="2942219"/>
            <a:ext cx="512288" cy="369108"/>
          </a:xfrm>
          <a:prstGeom prst="rect">
            <a:avLst/>
          </a:prstGeom>
          <a:noFill/>
        </p:spPr>
        <p:txBody>
          <a:bodyPr wrap="square" rtlCol="0">
            <a:spAutoFit/>
          </a:bodyPr>
          <a:lstStyle/>
          <a:p>
            <a:r>
              <a:rPr lang="en-US" sz="1799">
                <a:latin typeface="Calibri" panose="020F0502020204030204"/>
              </a:rPr>
              <a:t>HA</a:t>
            </a:r>
          </a:p>
        </p:txBody>
      </p:sp>
      <p:sp>
        <p:nvSpPr>
          <p:cNvPr id="64" name="Rectangle 63"/>
          <p:cNvSpPr/>
          <p:nvPr/>
        </p:nvSpPr>
        <p:spPr>
          <a:xfrm>
            <a:off x="2333619" y="1807525"/>
            <a:ext cx="3040895" cy="1995370"/>
          </a:xfrm>
          <a:prstGeom prst="rect">
            <a:avLst/>
          </a:prstGeom>
          <a:solidFill>
            <a:sysClr val="window" lastClr="FFFFFF">
              <a:alpha val="50000"/>
            </a:sysClr>
          </a:solidFill>
          <a:ln w="12700" cap="flat" cmpd="sng" algn="ctr">
            <a:no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65" name="Hexagon 64"/>
          <p:cNvSpPr/>
          <p:nvPr/>
        </p:nvSpPr>
        <p:spPr>
          <a:xfrm>
            <a:off x="6528722" y="2637602"/>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6" name="TextBox 65"/>
          <p:cNvSpPr txBox="1"/>
          <p:nvPr/>
        </p:nvSpPr>
        <p:spPr>
          <a:xfrm>
            <a:off x="6522352" y="1461442"/>
            <a:ext cx="1526623" cy="369108"/>
          </a:xfrm>
          <a:prstGeom prst="rect">
            <a:avLst/>
          </a:prstGeom>
          <a:noFill/>
        </p:spPr>
        <p:txBody>
          <a:bodyPr wrap="none" rtlCol="0">
            <a:spAutoFit/>
          </a:bodyPr>
          <a:lstStyle/>
          <a:p>
            <a:r>
              <a:rPr lang="en-US" sz="1799">
                <a:latin typeface="Calibri" panose="020F0502020204030204"/>
              </a:rPr>
              <a:t>Shoot Clusters</a:t>
            </a:r>
          </a:p>
        </p:txBody>
      </p:sp>
      <p:sp>
        <p:nvSpPr>
          <p:cNvPr id="67" name="Hexagon 66"/>
          <p:cNvSpPr/>
          <p:nvPr/>
        </p:nvSpPr>
        <p:spPr>
          <a:xfrm>
            <a:off x="5852005" y="225396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8" name="Hexagon 67"/>
          <p:cNvSpPr/>
          <p:nvPr/>
        </p:nvSpPr>
        <p:spPr>
          <a:xfrm>
            <a:off x="6528722"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9" name="Rectangle 68"/>
          <p:cNvSpPr/>
          <p:nvPr/>
        </p:nvSpPr>
        <p:spPr>
          <a:xfrm>
            <a:off x="5777723" y="1831323"/>
            <a:ext cx="1638625" cy="157355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70" name="Hexagon 69"/>
          <p:cNvSpPr/>
          <p:nvPr/>
        </p:nvSpPr>
        <p:spPr>
          <a:xfrm>
            <a:off x="8221241" y="390959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1" name="Hexagon 70"/>
          <p:cNvSpPr/>
          <p:nvPr/>
        </p:nvSpPr>
        <p:spPr>
          <a:xfrm>
            <a:off x="7544524"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dirty="0">
                <a:latin typeface="Calibri" panose="020F0502020204030204"/>
                <a:ea typeface=""/>
                <a:cs typeface=""/>
              </a:rPr>
              <a:t>Worker/Minion</a:t>
            </a:r>
          </a:p>
        </p:txBody>
      </p:sp>
      <p:sp>
        <p:nvSpPr>
          <p:cNvPr id="72" name="Hexagon 71"/>
          <p:cNvSpPr/>
          <p:nvPr/>
        </p:nvSpPr>
        <p:spPr>
          <a:xfrm>
            <a:off x="8221241" y="316606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3" name="Rectangle 72"/>
          <p:cNvSpPr/>
          <p:nvPr/>
        </p:nvSpPr>
        <p:spPr>
          <a:xfrm>
            <a:off x="7470243" y="3103316"/>
            <a:ext cx="1638625" cy="2336051"/>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74" name="Hexagon 73"/>
          <p:cNvSpPr/>
          <p:nvPr/>
        </p:nvSpPr>
        <p:spPr>
          <a:xfrm>
            <a:off x="8221241" y="465248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5" name="Hexagon 74"/>
          <p:cNvSpPr/>
          <p:nvPr/>
        </p:nvSpPr>
        <p:spPr>
          <a:xfrm>
            <a:off x="7544524"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6" name="Rectangle 75"/>
          <p:cNvSpPr/>
          <p:nvPr/>
        </p:nvSpPr>
        <p:spPr>
          <a:xfrm>
            <a:off x="7470243" y="1830678"/>
            <a:ext cx="1638625" cy="120685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77" name="Hexagon 76"/>
          <p:cNvSpPr/>
          <p:nvPr/>
        </p:nvSpPr>
        <p:spPr>
          <a:xfrm>
            <a:off x="7550019"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8" name="Hexagon 77"/>
          <p:cNvSpPr/>
          <p:nvPr/>
        </p:nvSpPr>
        <p:spPr>
          <a:xfrm>
            <a:off x="8218242" y="225735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9" name="Rectangle 78"/>
          <p:cNvSpPr/>
          <p:nvPr/>
        </p:nvSpPr>
        <p:spPr>
          <a:xfrm>
            <a:off x="6442135" y="3467623"/>
            <a:ext cx="974212" cy="82778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80" name="Hexagon 79"/>
          <p:cNvSpPr/>
          <p:nvPr/>
        </p:nvSpPr>
        <p:spPr>
          <a:xfrm>
            <a:off x="6522349" y="353101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cxnSp>
        <p:nvCxnSpPr>
          <p:cNvPr id="81" name="Straight Arrow Connector 80"/>
          <p:cNvCxnSpPr/>
          <p:nvPr/>
        </p:nvCxnSpPr>
        <p:spPr>
          <a:xfrm>
            <a:off x="5400262" y="3344873"/>
            <a:ext cx="329975" cy="0"/>
          </a:xfrm>
          <a:prstGeom prst="straightConnector1">
            <a:avLst/>
          </a:prstGeom>
          <a:noFill/>
          <a:ln w="25400" cap="flat" cmpd="sng" algn="ctr">
            <a:solidFill>
              <a:srgbClr val="C00000"/>
            </a:solidFill>
            <a:prstDash val="solid"/>
            <a:miter lim="800000"/>
            <a:tailEnd type="triangle" w="lg" len="lg"/>
          </a:ln>
          <a:effectLst/>
        </p:spPr>
      </p:cxnSp>
      <p:sp>
        <p:nvSpPr>
          <p:cNvPr id="82" name="TextBox 81"/>
          <p:cNvSpPr txBox="1"/>
          <p:nvPr/>
        </p:nvSpPr>
        <p:spPr>
          <a:xfrm>
            <a:off x="5313178" y="3367230"/>
            <a:ext cx="1031102" cy="369236"/>
          </a:xfrm>
          <a:prstGeom prst="rect">
            <a:avLst/>
          </a:prstGeom>
          <a:noFill/>
        </p:spPr>
        <p:txBody>
          <a:bodyPr wrap="square" rtlCol="0">
            <a:spAutoFit/>
          </a:bodyPr>
          <a:lstStyle/>
          <a:p>
            <a:r>
              <a:rPr lang="en-US" sz="1799" dirty="0">
                <a:latin typeface="Calibri" panose="020F0502020204030204"/>
              </a:rPr>
              <a:t>manages</a:t>
            </a:r>
          </a:p>
        </p:txBody>
      </p:sp>
      <p:cxnSp>
        <p:nvCxnSpPr>
          <p:cNvPr id="83" name="Straight Arrow Connector 82"/>
          <p:cNvCxnSpPr/>
          <p:nvPr/>
        </p:nvCxnSpPr>
        <p:spPr>
          <a:xfrm>
            <a:off x="5400262" y="3213036"/>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4" name="Straight Arrow Connector 83"/>
          <p:cNvCxnSpPr/>
          <p:nvPr/>
        </p:nvCxnSpPr>
        <p:spPr>
          <a:xfrm>
            <a:off x="5400262" y="3081200"/>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5" name="Straight Arrow Connector 84"/>
          <p:cNvCxnSpPr/>
          <p:nvPr/>
        </p:nvCxnSpPr>
        <p:spPr>
          <a:xfrm>
            <a:off x="5400262" y="2949363"/>
            <a:ext cx="329975" cy="0"/>
          </a:xfrm>
          <a:prstGeom prst="straightConnector1">
            <a:avLst/>
          </a:prstGeom>
          <a:noFill/>
          <a:ln w="25400" cap="flat" cmpd="sng" algn="ctr">
            <a:solidFill>
              <a:srgbClr val="C00000"/>
            </a:solidFill>
            <a:prstDash val="solid"/>
            <a:miter lim="800000"/>
            <a:tailEnd type="triangle" w="lg" len="lg"/>
          </a:ln>
          <a:effectLst/>
        </p:spPr>
      </p:cxnSp>
      <p:sp>
        <p:nvSpPr>
          <p:cNvPr id="86" name="Hexagon 85"/>
          <p:cNvSpPr/>
          <p:nvPr/>
        </p:nvSpPr>
        <p:spPr>
          <a:xfrm>
            <a:off x="3240372" y="3481508"/>
            <a:ext cx="3778328" cy="3257180"/>
          </a:xfrm>
          <a:prstGeom prst="hexagon">
            <a:avLst/>
          </a:prstGeom>
          <a:solidFill>
            <a:srgbClr val="4472C4"/>
          </a:solidFill>
          <a:ln w="12700" cap="flat" cmpd="sng" algn="ctr">
            <a:solidFill>
              <a:srgbClr val="4472C4">
                <a:shade val="50000"/>
              </a:srgbClr>
            </a:solidFill>
            <a:prstDash val="solid"/>
            <a:miter lim="800000"/>
          </a:ln>
          <a:effectLst/>
        </p:spPr>
        <p:txBody>
          <a:bodyPr rtlCol="0" anchor="t"/>
          <a:lstStyle/>
          <a:p>
            <a:pPr defTabSz="914126">
              <a:defRPr/>
            </a:pPr>
            <a:r>
              <a:rPr lang="en-US" sz="1799" kern="0">
                <a:latin typeface="Calibri" panose="020F0502020204030204"/>
                <a:ea typeface=""/>
                <a:cs typeface=""/>
              </a:rPr>
              <a:t>    Worker/Minion</a:t>
            </a:r>
          </a:p>
        </p:txBody>
      </p:sp>
      <p:sp>
        <p:nvSpPr>
          <p:cNvPr id="87" name="TextBox 86"/>
          <p:cNvSpPr txBox="1"/>
          <p:nvPr/>
        </p:nvSpPr>
        <p:spPr>
          <a:xfrm>
            <a:off x="845294" y="4844746"/>
            <a:ext cx="2433122" cy="646163"/>
          </a:xfrm>
          <a:prstGeom prst="rect">
            <a:avLst/>
          </a:prstGeom>
          <a:noFill/>
        </p:spPr>
        <p:txBody>
          <a:bodyPr wrap="square" rtlCol="0">
            <a:spAutoFit/>
          </a:bodyPr>
          <a:lstStyle/>
          <a:p>
            <a:r>
              <a:rPr lang="en-US" sz="1799" b="1" dirty="0">
                <a:latin typeface="Calibri" panose="020F0502020204030204"/>
              </a:rPr>
              <a:t>Think outside the box /</a:t>
            </a:r>
          </a:p>
          <a:p>
            <a:r>
              <a:rPr lang="en-US" sz="1799" b="1" dirty="0">
                <a:latin typeface="Calibri" panose="020F0502020204030204"/>
              </a:rPr>
              <a:t>Move outside the box!</a:t>
            </a:r>
          </a:p>
        </p:txBody>
      </p:sp>
      <p:sp>
        <p:nvSpPr>
          <p:cNvPr id="88" name="Rectangle 87"/>
          <p:cNvSpPr/>
          <p:nvPr/>
        </p:nvSpPr>
        <p:spPr>
          <a:xfrm>
            <a:off x="4914520" y="558151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ETCD</a:t>
            </a:r>
          </a:p>
        </p:txBody>
      </p:sp>
      <p:sp>
        <p:nvSpPr>
          <p:cNvPr id="89" name="Rectangle 88"/>
          <p:cNvSpPr/>
          <p:nvPr/>
        </p:nvSpPr>
        <p:spPr>
          <a:xfrm>
            <a:off x="4539560" y="4393539"/>
            <a:ext cx="1195131"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API Server</a:t>
            </a:r>
          </a:p>
        </p:txBody>
      </p:sp>
      <p:sp>
        <p:nvSpPr>
          <p:cNvPr id="90" name="Rectangle 89"/>
          <p:cNvSpPr/>
          <p:nvPr/>
        </p:nvSpPr>
        <p:spPr>
          <a:xfrm>
            <a:off x="3653916" y="4789532"/>
            <a:ext cx="118632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Scheduler</a:t>
            </a:r>
          </a:p>
        </p:txBody>
      </p:sp>
      <p:sp>
        <p:nvSpPr>
          <p:cNvPr id="91" name="Rectangle 90"/>
          <p:cNvSpPr/>
          <p:nvPr/>
        </p:nvSpPr>
        <p:spPr>
          <a:xfrm>
            <a:off x="4915762" y="4789532"/>
            <a:ext cx="1704573"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Controller Mgr</a:t>
            </a:r>
          </a:p>
        </p:txBody>
      </p:sp>
      <p:sp>
        <p:nvSpPr>
          <p:cNvPr id="92" name="Rectangle 91"/>
          <p:cNvSpPr/>
          <p:nvPr/>
        </p:nvSpPr>
        <p:spPr>
          <a:xfrm>
            <a:off x="3653916" y="5581519"/>
            <a:ext cx="118632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API Server</a:t>
            </a:r>
          </a:p>
        </p:txBody>
      </p:sp>
      <p:sp>
        <p:nvSpPr>
          <p:cNvPr id="93" name="Rectangle 92"/>
          <p:cNvSpPr/>
          <p:nvPr/>
        </p:nvSpPr>
        <p:spPr>
          <a:xfrm>
            <a:off x="5812921" y="439353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ETCD</a:t>
            </a:r>
          </a:p>
        </p:txBody>
      </p:sp>
      <p:sp>
        <p:nvSpPr>
          <p:cNvPr id="94" name="Rectangle 93"/>
          <p:cNvSpPr/>
          <p:nvPr/>
        </p:nvSpPr>
        <p:spPr>
          <a:xfrm>
            <a:off x="5433984" y="5185525"/>
            <a:ext cx="1186350"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Scheduler</a:t>
            </a:r>
          </a:p>
        </p:txBody>
      </p:sp>
      <p:sp>
        <p:nvSpPr>
          <p:cNvPr id="95" name="Rectangle 94"/>
          <p:cNvSpPr/>
          <p:nvPr/>
        </p:nvSpPr>
        <p:spPr>
          <a:xfrm>
            <a:off x="3653917" y="5185525"/>
            <a:ext cx="1704573"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Controller Mgr</a:t>
            </a:r>
          </a:p>
        </p:txBody>
      </p:sp>
      <p:sp>
        <p:nvSpPr>
          <p:cNvPr id="96" name="TextBox 95"/>
          <p:cNvSpPr txBox="1"/>
          <p:nvPr/>
        </p:nvSpPr>
        <p:spPr>
          <a:xfrm>
            <a:off x="5721339" y="5581517"/>
            <a:ext cx="343275" cy="369108"/>
          </a:xfrm>
          <a:prstGeom prst="rect">
            <a:avLst/>
          </a:prstGeom>
          <a:noFill/>
        </p:spPr>
        <p:txBody>
          <a:bodyPr wrap="none" rtlCol="0">
            <a:spAutoFit/>
          </a:bodyPr>
          <a:lstStyle/>
          <a:p>
            <a:r>
              <a:rPr lang="mr-IN" sz="1799">
                <a:latin typeface="Calibri" panose="020F0502020204030204"/>
                <a:cs typeface="Mangal" charset="0"/>
              </a:rPr>
              <a:t>…</a:t>
            </a:r>
            <a:endParaRPr lang="en-US" sz="1799">
              <a:latin typeface="Calibri" panose="020F0502020204030204"/>
            </a:endParaRPr>
          </a:p>
        </p:txBody>
      </p:sp>
      <p:cxnSp>
        <p:nvCxnSpPr>
          <p:cNvPr id="97" name="Straight Arrow Connector 96"/>
          <p:cNvCxnSpPr/>
          <p:nvPr/>
        </p:nvCxnSpPr>
        <p:spPr>
          <a:xfrm flipV="1">
            <a:off x="5633848" y="3022024"/>
            <a:ext cx="828886" cy="1312508"/>
          </a:xfrm>
          <a:prstGeom prst="straightConnector1">
            <a:avLst/>
          </a:prstGeom>
          <a:noFill/>
          <a:ln w="25400" cap="flat" cmpd="sng" algn="ctr">
            <a:solidFill>
              <a:srgbClr val="C00000"/>
            </a:solidFill>
            <a:prstDash val="solid"/>
            <a:miter lim="800000"/>
            <a:tailEnd type="triangle" w="lg" len="lg"/>
          </a:ln>
          <a:effectLst/>
        </p:spPr>
      </p:cxnSp>
      <p:cxnSp>
        <p:nvCxnSpPr>
          <p:cNvPr id="98" name="Straight Connector 97"/>
          <p:cNvCxnSpPr/>
          <p:nvPr/>
        </p:nvCxnSpPr>
        <p:spPr>
          <a:xfrm flipV="1">
            <a:off x="3244861" y="3363095"/>
            <a:ext cx="524017" cy="1779579"/>
          </a:xfrm>
          <a:prstGeom prst="line">
            <a:avLst/>
          </a:prstGeom>
          <a:noFill/>
          <a:ln w="6350" cap="flat" cmpd="sng" algn="ctr">
            <a:solidFill>
              <a:srgbClr val="4472C4">
                <a:alpha val="50000"/>
              </a:srgbClr>
            </a:solidFill>
            <a:prstDash val="solid"/>
            <a:miter lim="800000"/>
          </a:ln>
          <a:effectLst/>
        </p:spPr>
      </p:cxnSp>
      <p:cxnSp>
        <p:nvCxnSpPr>
          <p:cNvPr id="99" name="Straight Connector 98"/>
          <p:cNvCxnSpPr/>
          <p:nvPr/>
        </p:nvCxnSpPr>
        <p:spPr>
          <a:xfrm>
            <a:off x="4585068" y="3356745"/>
            <a:ext cx="74283" cy="154194"/>
          </a:xfrm>
          <a:prstGeom prst="line">
            <a:avLst/>
          </a:prstGeom>
          <a:noFill/>
          <a:ln w="6350" cap="flat" cmpd="sng" algn="ctr">
            <a:solidFill>
              <a:srgbClr val="4472C4">
                <a:alpha val="50000"/>
              </a:srgbClr>
            </a:solidFill>
            <a:prstDash val="solid"/>
            <a:miter lim="800000"/>
          </a:ln>
          <a:effectLst/>
        </p:spPr>
      </p:cxnSp>
      <p:sp>
        <p:nvSpPr>
          <p:cNvPr id="100" name="Rectangle 99"/>
          <p:cNvSpPr/>
          <p:nvPr/>
        </p:nvSpPr>
        <p:spPr>
          <a:xfrm>
            <a:off x="3653914" y="4393539"/>
            <a:ext cx="80741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ETCD</a:t>
            </a:r>
          </a:p>
        </p:txBody>
      </p:sp>
      <p:sp>
        <p:nvSpPr>
          <p:cNvPr id="101" name="Rectangle 100"/>
          <p:cNvSpPr/>
          <p:nvPr/>
        </p:nvSpPr>
        <p:spPr>
          <a:xfrm>
            <a:off x="7470244" y="3100925"/>
            <a:ext cx="2298233" cy="2336051"/>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102" name="Hexagon 101"/>
          <p:cNvSpPr/>
          <p:nvPr/>
        </p:nvSpPr>
        <p:spPr>
          <a:xfrm>
            <a:off x="8894409"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dirty="0">
                <a:latin typeface="Calibri" panose="020F0502020204030204"/>
                <a:ea typeface=""/>
                <a:cs typeface=""/>
              </a:rPr>
              <a:t>Worker/Minion</a:t>
            </a:r>
          </a:p>
        </p:txBody>
      </p:sp>
      <p:sp>
        <p:nvSpPr>
          <p:cNvPr id="103" name="Hexagon 102"/>
          <p:cNvSpPr/>
          <p:nvPr/>
        </p:nvSpPr>
        <p:spPr>
          <a:xfrm>
            <a:off x="8894409"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104" name="TextBox 103"/>
          <p:cNvSpPr txBox="1"/>
          <p:nvPr/>
        </p:nvSpPr>
        <p:spPr>
          <a:xfrm>
            <a:off x="9768475" y="4703768"/>
            <a:ext cx="2423526" cy="738472"/>
          </a:xfrm>
          <a:prstGeom prst="rect">
            <a:avLst/>
          </a:prstGeom>
          <a:noFill/>
        </p:spPr>
        <p:txBody>
          <a:bodyPr wrap="square" rtlCol="0">
            <a:spAutoFit/>
          </a:bodyPr>
          <a:lstStyle/>
          <a:p>
            <a:r>
              <a:rPr lang="en-US" sz="1400" b="1" dirty="0">
                <a:latin typeface="Calibri" panose="020F0502020204030204"/>
              </a:rPr>
              <a:t>Auto-scaling via native</a:t>
            </a:r>
          </a:p>
          <a:p>
            <a:r>
              <a:rPr lang="en-US" sz="1400" b="1" dirty="0" err="1">
                <a:latin typeface="Calibri" panose="020F0502020204030204"/>
              </a:rPr>
              <a:t>hyperscale</a:t>
            </a:r>
            <a:r>
              <a:rPr lang="en-US" sz="1400" b="1" dirty="0">
                <a:latin typeface="Calibri" panose="020F0502020204030204"/>
              </a:rPr>
              <a:t> provider service</a:t>
            </a:r>
          </a:p>
          <a:p>
            <a:r>
              <a:rPr lang="en-US" sz="1400" b="1" dirty="0">
                <a:latin typeface="Calibri" panose="020F0502020204030204"/>
              </a:rPr>
              <a:t>or controller on bare metal</a:t>
            </a:r>
          </a:p>
        </p:txBody>
      </p:sp>
    </p:spTree>
    <p:extLst>
      <p:ext uri="{BB962C8B-B14F-4D97-AF65-F5344CB8AC3E}">
        <p14:creationId xmlns:p14="http://schemas.microsoft.com/office/powerpoint/2010/main" val="56425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7"/>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85"/>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84"/>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83"/>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81"/>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73"/>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101"/>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02"/>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03"/>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04"/>
                                        </p:tgtEl>
                                        <p:attrNameLst>
                                          <p:attrName>style.visibility</p:attrName>
                                        </p:attrNameLst>
                                      </p:cBhvr>
                                      <p:to>
                                        <p:strVal val="hidden"/>
                                      </p:to>
                                    </p:set>
                                  </p:childTnLst>
                                </p:cTn>
                              </p:par>
                              <p:par>
                                <p:cTn id="117" presetID="1" presetClass="entr" presetSubtype="0" fill="hold" grpId="2" nodeType="withEffect">
                                  <p:stCondLst>
                                    <p:cond delay="0"/>
                                  </p:stCondLst>
                                  <p:childTnLst>
                                    <p:set>
                                      <p:cBhvr>
                                        <p:cTn id="118" dur="1" fill="hold">
                                          <p:stCondLst>
                                            <p:cond delay="0"/>
                                          </p:stCondLst>
                                        </p:cTn>
                                        <p:tgtEl>
                                          <p:spTgt spid="7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4" grpId="0" animBg="1"/>
      <p:bldP spid="65" grpId="0" animBg="1"/>
      <p:bldP spid="66" grpId="0"/>
      <p:bldP spid="67" grpId="0" animBg="1"/>
      <p:bldP spid="68" grpId="0" animBg="1"/>
      <p:bldP spid="69" grpId="0" animBg="1"/>
      <p:bldP spid="70" grpId="0" animBg="1"/>
      <p:bldP spid="71" grpId="0" animBg="1"/>
      <p:bldP spid="72" grpId="0" animBg="1"/>
      <p:bldP spid="73" grpId="0" animBg="1"/>
      <p:bldP spid="73" grpId="1" animBg="1"/>
      <p:bldP spid="73" grpId="2" animBg="1"/>
      <p:bldP spid="74" grpId="0" animBg="1"/>
      <p:bldP spid="75" grpId="0" animBg="1"/>
      <p:bldP spid="76" grpId="0" animBg="1"/>
      <p:bldP spid="77" grpId="0" animBg="1"/>
      <p:bldP spid="78" grpId="0" animBg="1"/>
      <p:bldP spid="79" grpId="0" animBg="1"/>
      <p:bldP spid="80" grpId="0" animBg="1"/>
      <p:bldP spid="82" grpId="0"/>
      <p:bldP spid="86" grpId="0" animBg="1"/>
      <p:bldP spid="87" grpId="0"/>
      <p:bldP spid="88" grpId="0" animBg="1"/>
      <p:bldP spid="89" grpId="0" animBg="1"/>
      <p:bldP spid="90" grpId="0" animBg="1"/>
      <p:bldP spid="91" grpId="0" animBg="1"/>
      <p:bldP spid="92" grpId="0" animBg="1"/>
      <p:bldP spid="93" grpId="0" animBg="1"/>
      <p:bldP spid="94" grpId="0" animBg="1"/>
      <p:bldP spid="95" grpId="0" animBg="1"/>
      <p:bldP spid="96" grpId="0"/>
      <p:bldP spid="100" grpId="0" animBg="1"/>
      <p:bldP spid="101" grpId="0" animBg="1"/>
      <p:bldP spid="101" grpId="1" animBg="1"/>
      <p:bldP spid="102" grpId="0" animBg="1"/>
      <p:bldP spid="102" grpId="1" animBg="1"/>
      <p:bldP spid="103" grpId="0" animBg="1"/>
      <p:bldP spid="103" grpId="1" animBg="1"/>
      <p:bldP spid="104" grpId="0"/>
      <p:bldP spid="104" grpId="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Role based access control (RBAC)</a:t>
            </a:r>
          </a:p>
        </p:txBody>
      </p:sp>
      <p:sp>
        <p:nvSpPr>
          <p:cNvPr id="8" name="Rectangle 7"/>
          <p:cNvSpPr/>
          <p:nvPr/>
        </p:nvSpPr>
        <p:spPr>
          <a:xfrm>
            <a:off x="504000" y="1223190"/>
            <a:ext cx="10918380" cy="1384995"/>
          </a:xfrm>
          <a:prstGeom prst="rect">
            <a:avLst/>
          </a:prstGeom>
        </p:spPr>
        <p:txBody>
          <a:bodyPr wrap="square">
            <a:spAutoFit/>
          </a:bodyPr>
          <a:lstStyle/>
          <a:p>
            <a:pPr marL="342900" indent="-342900">
              <a:buFont typeface="Wingdings" panose="05000000000000000000" pitchFamily="2" charset="2"/>
              <a:buChar char="§"/>
            </a:pPr>
            <a:r>
              <a:rPr lang="en-US" dirty="0"/>
              <a:t>roles define which </a:t>
            </a:r>
            <a:r>
              <a:rPr lang="en-US" dirty="0" err="1"/>
              <a:t>api’s</a:t>
            </a:r>
            <a:r>
              <a:rPr lang="en-US" dirty="0"/>
              <a:t> / resources can be accessed in which way</a:t>
            </a:r>
          </a:p>
          <a:p>
            <a:pPr marL="342900" indent="-342900">
              <a:buFont typeface="Wingdings" panose="05000000000000000000" pitchFamily="2" charset="2"/>
              <a:buChar char="§"/>
            </a:pPr>
            <a:r>
              <a:rPr lang="en-US" dirty="0"/>
              <a:t>Roles can be assigned to service accounts</a:t>
            </a:r>
          </a:p>
          <a:p>
            <a:pPr marL="342900" indent="-342900">
              <a:buFont typeface="Wingdings" panose="05000000000000000000" pitchFamily="2" charset="2"/>
              <a:buChar char="§"/>
            </a:pPr>
            <a:r>
              <a:rPr lang="en-US" dirty="0"/>
              <a:t>Roles are pre-configured or custom defined</a:t>
            </a:r>
          </a:p>
          <a:p>
            <a:pPr marL="342900" indent="-342900">
              <a:buFont typeface="Wingdings" panose="05000000000000000000" pitchFamily="2" charset="2"/>
              <a:buChar char="§"/>
            </a:pPr>
            <a:r>
              <a:rPr lang="en-US" dirty="0"/>
              <a:t>Bindings: cluster-wide or restricted to namespace </a:t>
            </a:r>
          </a:p>
        </p:txBody>
      </p:sp>
      <p:sp>
        <p:nvSpPr>
          <p:cNvPr id="7" name="Rectangle 6"/>
          <p:cNvSpPr/>
          <p:nvPr/>
        </p:nvSpPr>
        <p:spPr bwMode="gray">
          <a:xfrm>
            <a:off x="3230020" y="4349097"/>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 binding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Secret </a:t>
            </a:r>
            <a:r>
              <a:rPr lang="en-US" sz="1800" kern="0" dirty="0">
                <a:ea typeface="Arial Unicode MS" pitchFamily="34" charset="-128"/>
                <a:cs typeface="Arial Unicode MS" pitchFamily="34" charset="-128"/>
              </a:rPr>
              <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5" idx="1"/>
            <a:endCxn id="7" idx="0"/>
          </p:cNvCxnSpPr>
          <p:nvPr/>
        </p:nvCxnSpPr>
        <p:spPr>
          <a:xfrm>
            <a:off x="3261598" y="4006198"/>
            <a:ext cx="626146" cy="3428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545468" y="4736153"/>
            <a:ext cx="2078926" cy="11450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276526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266744" y="5123209"/>
            <a:ext cx="621000"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9032212" y="2746046"/>
            <a:ext cx="1533333" cy="3742857"/>
          </a:xfrm>
          <a:prstGeom prst="rect">
            <a:avLst/>
          </a:prstGeom>
        </p:spPr>
      </p:pic>
      <p:sp>
        <p:nvSpPr>
          <p:cNvPr id="25" name="Flowchart: Delay 24"/>
          <p:cNvSpPr/>
          <p:nvPr/>
        </p:nvSpPr>
        <p:spPr bwMode="gray">
          <a:xfrm rot="16200000">
            <a:off x="3083489" y="3675689"/>
            <a:ext cx="356217" cy="304800"/>
          </a:xfrm>
          <a:prstGeom prst="flowChartDelay">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Oval 25"/>
          <p:cNvSpPr/>
          <p:nvPr/>
        </p:nvSpPr>
        <p:spPr bwMode="gray">
          <a:xfrm>
            <a:off x="3127980" y="3345043"/>
            <a:ext cx="249224" cy="28956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7" name="Straight Arrow Connector 26"/>
          <p:cNvCxnSpPr>
            <a:stCxn id="7" idx="3"/>
          </p:cNvCxnSpPr>
          <p:nvPr/>
        </p:nvCxnSpPr>
        <p:spPr>
          <a:xfrm flipV="1">
            <a:off x="4545468" y="4098135"/>
            <a:ext cx="2231326" cy="638018"/>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5226159" y="4869699"/>
            <a:ext cx="436108" cy="87796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2436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4183284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Image Pulling</a:t>
            </a:r>
          </a:p>
        </p:txBody>
      </p:sp>
      <p:grpSp>
        <p:nvGrpSpPr>
          <p:cNvPr id="13" name="Group 12"/>
          <p:cNvGrpSpPr/>
          <p:nvPr/>
        </p:nvGrpSpPr>
        <p:grpSpPr>
          <a:xfrm>
            <a:off x="4245927" y="1893570"/>
            <a:ext cx="3703320" cy="3070860"/>
            <a:chOff x="4359564" y="2183247"/>
            <a:chExt cx="3703320" cy="3070860"/>
          </a:xfrm>
        </p:grpSpPr>
        <p:sp>
          <p:nvSpPr>
            <p:cNvPr id="4" name="Rectangle 3"/>
            <p:cNvSpPr/>
            <p:nvPr/>
          </p:nvSpPr>
          <p:spPr bwMode="gray">
            <a:xfrm>
              <a:off x="4359564" y="2183247"/>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5" name="Rectangle 4"/>
            <p:cNvSpPr/>
            <p:nvPr/>
          </p:nvSpPr>
          <p:spPr bwMode="gray">
            <a:xfrm>
              <a:off x="4489104" y="3428273"/>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4900686"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6418302"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Rectangle 13"/>
          <p:cNvSpPr/>
          <p:nvPr/>
        </p:nvSpPr>
        <p:spPr bwMode="gray">
          <a:xfrm>
            <a:off x="3450210" y="1509330"/>
            <a:ext cx="6938127" cy="4420130"/>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17" name="Hexagon 16"/>
          <p:cNvSpPr/>
          <p:nvPr/>
        </p:nvSpPr>
        <p:spPr bwMode="gray">
          <a:xfrm>
            <a:off x="3847013" y="1739036"/>
            <a:ext cx="1880071" cy="1399560"/>
          </a:xfrm>
          <a:prstGeom prst="hexago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Image present already?</a:t>
            </a:r>
          </a:p>
        </p:txBody>
      </p:sp>
      <p:sp>
        <p:nvSpPr>
          <p:cNvPr id="18" name="Flowchart: Alternate Process 17"/>
          <p:cNvSpPr/>
          <p:nvPr/>
        </p:nvSpPr>
        <p:spPr bwMode="gray">
          <a:xfrm>
            <a:off x="684814" y="1739036"/>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stCxn id="18" idx="3"/>
            <a:endCxn id="17" idx="3"/>
          </p:cNvCxnSpPr>
          <p:nvPr/>
        </p:nvCxnSpPr>
        <p:spPr>
          <a:xfrm>
            <a:off x="2564885" y="2438816"/>
            <a:ext cx="1282128" cy="0"/>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Flowchart: Alternate Process 22"/>
          <p:cNvSpPr/>
          <p:nvPr/>
        </p:nvSpPr>
        <p:spPr bwMode="gray">
          <a:xfrm>
            <a:off x="8078787" y="3762312"/>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endCxn id="28" idx="0"/>
          </p:cNvCxnSpPr>
          <p:nvPr/>
        </p:nvCxnSpPr>
        <p:spPr>
          <a:xfrm>
            <a:off x="4824462" y="3151343"/>
            <a:ext cx="1" cy="623251"/>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Connector: Elbow 25"/>
          <p:cNvCxnSpPr>
            <a:stCxn id="17" idx="0"/>
            <a:endCxn id="23" idx="0"/>
          </p:cNvCxnSpPr>
          <p:nvPr/>
        </p:nvCxnSpPr>
        <p:spPr>
          <a:xfrm>
            <a:off x="5727084" y="2438816"/>
            <a:ext cx="3291739" cy="1323496"/>
          </a:xfrm>
          <a:prstGeom prst="bentConnector2">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Flowchart: Alternate Process 27"/>
          <p:cNvSpPr/>
          <p:nvPr/>
        </p:nvSpPr>
        <p:spPr bwMode="gray">
          <a:xfrm>
            <a:off x="3884427" y="3774594"/>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Docker pull image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8" idx="3"/>
            <a:endCxn id="23" idx="1"/>
          </p:cNvCxnSpPr>
          <p:nvPr/>
        </p:nvCxnSpPr>
        <p:spPr>
          <a:xfrm flipV="1">
            <a:off x="5764498" y="4462092"/>
            <a:ext cx="2314289" cy="12282"/>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3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23"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Images from a private registry</a:t>
            </a:r>
          </a:p>
        </p:txBody>
      </p:sp>
      <p:sp>
        <p:nvSpPr>
          <p:cNvPr id="4" name="Rectangle 3"/>
          <p:cNvSpPr/>
          <p:nvPr/>
        </p:nvSpPr>
        <p:spPr bwMode="gray">
          <a:xfrm>
            <a:off x="424543" y="2563584"/>
            <a:ext cx="2661557" cy="163451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5" name="Rectangle 4"/>
          <p:cNvSpPr/>
          <p:nvPr/>
        </p:nvSpPr>
        <p:spPr bwMode="gray">
          <a:xfrm>
            <a:off x="4637315" y="1846217"/>
            <a:ext cx="6179820" cy="33037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8" name="Rectangle 7"/>
          <p:cNvSpPr/>
          <p:nvPr/>
        </p:nvSpPr>
        <p:spPr bwMode="gray">
          <a:xfrm>
            <a:off x="5763986" y="2594586"/>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cxnSp>
        <p:nvCxnSpPr>
          <p:cNvPr id="10" name="Straight Arrow Connector 9"/>
          <p:cNvCxnSpPr>
            <a:stCxn id="4" idx="3"/>
            <a:endCxn id="8" idx="1"/>
          </p:cNvCxnSpPr>
          <p:nvPr/>
        </p:nvCxnSpPr>
        <p:spPr>
          <a:xfrm>
            <a:off x="3086100" y="3380841"/>
            <a:ext cx="2677886" cy="1550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a:off x="3151912" y="3004175"/>
            <a:ext cx="1419591" cy="1419591"/>
          </a:xfrm>
          <a:prstGeom prst="rect">
            <a:avLst/>
          </a:prstGeom>
        </p:spPr>
      </p:pic>
    </p:spTree>
    <p:extLst>
      <p:ext uri="{BB962C8B-B14F-4D97-AF65-F5344CB8AC3E}">
        <p14:creationId xmlns:p14="http://schemas.microsoft.com/office/powerpoint/2010/main" val="515435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7151914"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15" name="Cylinder 14"/>
          <p:cNvSpPr/>
          <p:nvPr/>
        </p:nvSpPr>
        <p:spPr bwMode="gray">
          <a:xfrm>
            <a:off x="8902057" y="2175713"/>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5" idx="2"/>
          </p:cNvCxnSpPr>
          <p:nvPr/>
        </p:nvCxnSpPr>
        <p:spPr>
          <a:xfrm flipV="1">
            <a:off x="3434315" y="2760074"/>
            <a:ext cx="5467742"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3266129" y="2348274"/>
            <a:ext cx="1542129" cy="1542129"/>
          </a:xfrm>
          <a:prstGeom prst="rect">
            <a:avLst/>
          </a:prstGeom>
        </p:spPr>
      </p:pic>
      <p:sp>
        <p:nvSpPr>
          <p:cNvPr id="34" name="Rectangle: Rounded Corners 33"/>
          <p:cNvSpPr/>
          <p:nvPr/>
        </p:nvSpPr>
        <p:spPr bwMode="gray">
          <a:xfrm>
            <a:off x="5249636" y="3731079"/>
            <a:ext cx="6188528" cy="1885950"/>
          </a:xfrm>
          <a:prstGeom prst="roundRect">
            <a:avLst/>
          </a:prstGeom>
          <a:solidFill>
            <a:schemeClr val="bg2"/>
          </a:solidFill>
          <a:ln w="28575">
            <a:prstDash val="sys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kubectl</a:t>
            </a:r>
            <a:r>
              <a:rPr lang="en-US" sz="1800" kern="0" dirty="0">
                <a:ea typeface="Arial Unicode MS" pitchFamily="34" charset="-128"/>
                <a:cs typeface="Arial Unicode MS" pitchFamily="34" charset="-128"/>
              </a:rPr>
              <a:t> create secret </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-registry &lt;name&gt;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-server=&lt;&gt;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-username=&lt;&gt;</a:t>
            </a:r>
          </a:p>
          <a:p>
            <a:pPr marR="0" defTabSz="914400" eaLnBrk="1" fontAlgn="base" latinLnBrk="0" hangingPunct="1">
              <a:lnSpc>
                <a:spcPct val="100000"/>
              </a:lnSpc>
              <a:spcBef>
                <a:spcPts val="6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-password=&lt;&gt;</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-email=&lt;&gt;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9" name="Picture 28"/>
          <p:cNvPicPr>
            <a:picLocks noChangeAspect="1"/>
          </p:cNvPicPr>
          <p:nvPr/>
        </p:nvPicPr>
        <p:blipFill>
          <a:blip r:embed="rId4"/>
          <a:stretch>
            <a:fillRect/>
          </a:stretch>
        </p:blipFill>
        <p:spPr>
          <a:xfrm rot="4927815" flipH="1">
            <a:off x="8832196" y="3998879"/>
            <a:ext cx="1701535" cy="1701535"/>
          </a:xfrm>
          <a:prstGeom prst="rect">
            <a:avLst/>
          </a:prstGeom>
        </p:spPr>
      </p:pic>
      <p:sp>
        <p:nvSpPr>
          <p:cNvPr id="36" name="Rectangle 35"/>
          <p:cNvSpPr/>
          <p:nvPr/>
        </p:nvSpPr>
        <p:spPr bwMode="gray">
          <a:xfrm>
            <a:off x="5338061" y="2135831"/>
            <a:ext cx="2638445" cy="124848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lt1"/>
                </a:solidFill>
                <a:ea typeface="Arial Unicode MS" pitchFamily="34" charset="-128"/>
                <a:cs typeface="Arial Unicode MS" pitchFamily="34" charset="-128"/>
              </a:rPr>
              <a:t>Pod A</a:t>
            </a:r>
          </a:p>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Image: &lt;&gt;</a:t>
            </a:r>
          </a:p>
          <a:p>
            <a:pPr algn="ctr" defTabSz="914400" fontAlgn="base">
              <a:spcBef>
                <a:spcPct val="50000"/>
              </a:spcBef>
              <a:spcAft>
                <a:spcPct val="0"/>
              </a:spcAft>
              <a:buClr>
                <a:srgbClr val="F0AB00"/>
              </a:buClr>
              <a:buSzPct val="80000"/>
            </a:pPr>
            <a:r>
              <a:rPr lang="en-US" sz="1800" kern="0" dirty="0" err="1">
                <a:solidFill>
                  <a:schemeClr val="lt1"/>
                </a:solidFill>
                <a:ea typeface="Arial Unicode MS" pitchFamily="34" charset="-128"/>
                <a:cs typeface="Arial Unicode MS" pitchFamily="34" charset="-128"/>
              </a:rPr>
              <a:t>ImagePullSecret</a:t>
            </a:r>
            <a:r>
              <a:rPr lang="en-US" sz="1800" kern="0" dirty="0">
                <a:solidFill>
                  <a:schemeClr val="lt1"/>
                </a:solidFill>
                <a:ea typeface="Arial Unicode MS" pitchFamily="34" charset="-128"/>
                <a:cs typeface="Arial Unicode MS" pitchFamily="34" charset="-128"/>
              </a:rPr>
              <a:t>: &lt;&gt;</a:t>
            </a:r>
          </a:p>
        </p:txBody>
      </p:sp>
    </p:spTree>
    <p:extLst>
      <p:ext uri="{BB962C8B-B14F-4D97-AF65-F5344CB8AC3E}">
        <p14:creationId xmlns:p14="http://schemas.microsoft.com/office/powerpoint/2010/main" val="412983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407135"/>
            <a:ext cx="6179820"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14" name="Rectangle 13"/>
          <p:cNvSpPr/>
          <p:nvPr/>
        </p:nvSpPr>
        <p:spPr bwMode="gray">
          <a:xfrm>
            <a:off x="5731329" y="1958320"/>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6" name="Rectangle 5"/>
          <p:cNvSpPr/>
          <p:nvPr/>
        </p:nvSpPr>
        <p:spPr bwMode="gray">
          <a:xfrm>
            <a:off x="5731329" y="4232747"/>
            <a:ext cx="1627931" cy="115625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5" name="Cylinder 14"/>
          <p:cNvSpPr/>
          <p:nvPr/>
        </p:nvSpPr>
        <p:spPr bwMode="gray">
          <a:xfrm>
            <a:off x="8400221" y="4229558"/>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4" idx="1"/>
          </p:cNvCxnSpPr>
          <p:nvPr/>
        </p:nvCxnSpPr>
        <p:spPr>
          <a:xfrm>
            <a:off x="3434315" y="2760075"/>
            <a:ext cx="2297014"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5" idx="2"/>
          </p:cNvCxnSpPr>
          <p:nvPr/>
        </p:nvCxnSpPr>
        <p:spPr>
          <a:xfrm>
            <a:off x="7359260" y="4810876"/>
            <a:ext cx="1040961" cy="304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0"/>
          </p:cNvCxnSpPr>
          <p:nvPr/>
        </p:nvCxnSpPr>
        <p:spPr>
          <a:xfrm>
            <a:off x="6545294" y="3561831"/>
            <a:ext cx="1" cy="670916"/>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3"/>
          <a:stretch>
            <a:fillRect/>
          </a:stretch>
        </p:blipFill>
        <p:spPr>
          <a:xfrm rot="4927815" flipH="1">
            <a:off x="8802247" y="3991716"/>
            <a:ext cx="757761" cy="757761"/>
          </a:xfrm>
          <a:prstGeom prst="rect">
            <a:avLst/>
          </a:prstGeom>
        </p:spPr>
      </p:pic>
      <p:pic>
        <p:nvPicPr>
          <p:cNvPr id="27" name="Picture 26"/>
          <p:cNvPicPr>
            <a:picLocks noChangeAspect="1"/>
          </p:cNvPicPr>
          <p:nvPr/>
        </p:nvPicPr>
        <p:blipFill>
          <a:blip r:embed="rId4"/>
          <a:stretch>
            <a:fillRect/>
          </a:stretch>
        </p:blipFill>
        <p:spPr>
          <a:xfrm>
            <a:off x="3265865" y="2355160"/>
            <a:ext cx="1542129" cy="1542129"/>
          </a:xfrm>
          <a:prstGeom prst="rect">
            <a:avLst/>
          </a:prstGeom>
        </p:spPr>
      </p:pic>
    </p:spTree>
    <p:extLst>
      <p:ext uri="{BB962C8B-B14F-4D97-AF65-F5344CB8AC3E}">
        <p14:creationId xmlns:p14="http://schemas.microsoft.com/office/powerpoint/2010/main" val="428547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791326" y="1091288"/>
            <a:ext cx="6280485" cy="1892541"/>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US" sz="2000" b="1" dirty="0">
                <a:solidFill>
                  <a:sysClr val="windowText" lastClr="000000"/>
                </a:solidFill>
              </a:rPr>
              <a:t>Corporate Network</a:t>
            </a:r>
          </a:p>
        </p:txBody>
      </p:sp>
      <p:sp>
        <p:nvSpPr>
          <p:cNvPr id="3" name="Title 2"/>
          <p:cNvSpPr>
            <a:spLocks noGrp="1"/>
          </p:cNvSpPr>
          <p:nvPr>
            <p:ph type="title"/>
          </p:nvPr>
        </p:nvSpPr>
        <p:spPr/>
        <p:txBody>
          <a:bodyPr/>
          <a:lstStyle/>
          <a:p>
            <a:r>
              <a:rPr lang="en-US" dirty="0"/>
              <a:t>Image Pull Secret together with </a:t>
            </a:r>
            <a:r>
              <a:rPr lang="en-US" dirty="0" err="1"/>
              <a:t>Artifactory</a:t>
            </a:r>
            <a:endParaRPr lang="en-US" dirty="0"/>
          </a:p>
        </p:txBody>
      </p:sp>
      <p:sp>
        <p:nvSpPr>
          <p:cNvPr id="28" name="Rectangle 27"/>
          <p:cNvSpPr/>
          <p:nvPr/>
        </p:nvSpPr>
        <p:spPr>
          <a:xfrm>
            <a:off x="3151414" y="3475687"/>
            <a:ext cx="5649685" cy="949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DMZ </a:t>
            </a:r>
            <a:r>
              <a:rPr lang="en-US" sz="2000" b="1" dirty="0" err="1"/>
              <a:t>Artifactory</a:t>
            </a:r>
            <a:endParaRPr lang="en-US" sz="2000" b="1" dirty="0"/>
          </a:p>
          <a:p>
            <a:pPr algn="ctr"/>
            <a:r>
              <a:rPr lang="en-US" sz="2000" b="1" dirty="0"/>
              <a:t>Repository “test”</a:t>
            </a:r>
          </a:p>
        </p:txBody>
      </p:sp>
      <p:sp>
        <p:nvSpPr>
          <p:cNvPr id="31" name="Rectangle 30"/>
          <p:cNvSpPr/>
          <p:nvPr/>
        </p:nvSpPr>
        <p:spPr>
          <a:xfrm>
            <a:off x="6236046" y="1564816"/>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cxnSp>
        <p:nvCxnSpPr>
          <p:cNvPr id="32" name="Straight Arrow Connector 31"/>
          <p:cNvCxnSpPr>
            <a:stCxn id="49" idx="2"/>
            <a:endCxn id="28" idx="0"/>
          </p:cNvCxnSpPr>
          <p:nvPr/>
        </p:nvCxnSpPr>
        <p:spPr>
          <a:xfrm>
            <a:off x="4513686" y="2089714"/>
            <a:ext cx="1462571" cy="138597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1" idx="2"/>
            <a:endCxn id="28" idx="0"/>
          </p:cNvCxnSpPr>
          <p:nvPr/>
        </p:nvCxnSpPr>
        <p:spPr>
          <a:xfrm flipH="1">
            <a:off x="5976257" y="2089715"/>
            <a:ext cx="1285231" cy="1385972"/>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153723" y="2394231"/>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Docker push</a:t>
            </a:r>
          </a:p>
        </p:txBody>
      </p:sp>
      <p:sp>
        <p:nvSpPr>
          <p:cNvPr id="49" name="Rectangle 48"/>
          <p:cNvSpPr/>
          <p:nvPr/>
        </p:nvSpPr>
        <p:spPr>
          <a:xfrm>
            <a:off x="3488244" y="1564815"/>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sp>
        <p:nvSpPr>
          <p:cNvPr id="54" name="Rectangle 53"/>
          <p:cNvSpPr/>
          <p:nvPr/>
        </p:nvSpPr>
        <p:spPr>
          <a:xfrm>
            <a:off x="6376307"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@Azure</a:t>
            </a:r>
          </a:p>
        </p:txBody>
      </p:sp>
      <p:sp>
        <p:nvSpPr>
          <p:cNvPr id="55" name="Rectangle: Folded Corner 54"/>
          <p:cNvSpPr/>
          <p:nvPr/>
        </p:nvSpPr>
        <p:spPr>
          <a:xfrm>
            <a:off x="8329897"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56" name="Oval 55"/>
          <p:cNvSpPr/>
          <p:nvPr/>
        </p:nvSpPr>
        <p:spPr>
          <a:xfrm>
            <a:off x="8606626"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Flowchart: Delay 56"/>
          <p:cNvSpPr/>
          <p:nvPr/>
        </p:nvSpPr>
        <p:spPr>
          <a:xfrm rot="16200000">
            <a:off x="8570527"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Rectangle 57"/>
          <p:cNvSpPr/>
          <p:nvPr/>
        </p:nvSpPr>
        <p:spPr>
          <a:xfrm>
            <a:off x="2461570"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@GCP</a:t>
            </a:r>
          </a:p>
        </p:txBody>
      </p:sp>
      <p:sp>
        <p:nvSpPr>
          <p:cNvPr id="59" name="Rectangle: Folded Corner 58"/>
          <p:cNvSpPr/>
          <p:nvPr/>
        </p:nvSpPr>
        <p:spPr>
          <a:xfrm>
            <a:off x="4415160"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60" name="Oval 59"/>
          <p:cNvSpPr/>
          <p:nvPr/>
        </p:nvSpPr>
        <p:spPr>
          <a:xfrm>
            <a:off x="4691889"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Flowchart: Delay 60"/>
          <p:cNvSpPr/>
          <p:nvPr/>
        </p:nvSpPr>
        <p:spPr>
          <a:xfrm rot="16200000">
            <a:off x="4655790"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2" name="Straight Arrow Connector 61"/>
          <p:cNvCxnSpPr>
            <a:stCxn id="28" idx="2"/>
            <a:endCxn id="58" idx="0"/>
          </p:cNvCxnSpPr>
          <p:nvPr/>
        </p:nvCxnSpPr>
        <p:spPr>
          <a:xfrm flipH="1">
            <a:off x="3624856" y="4425040"/>
            <a:ext cx="2351401"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8" idx="2"/>
            <a:endCxn id="54" idx="0"/>
          </p:cNvCxnSpPr>
          <p:nvPr/>
        </p:nvCxnSpPr>
        <p:spPr>
          <a:xfrm>
            <a:off x="5976257" y="4425040"/>
            <a:ext cx="1563336"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153723" y="4713797"/>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pull</a:t>
            </a:r>
          </a:p>
        </p:txBody>
      </p:sp>
    </p:spTree>
    <p:extLst>
      <p:ext uri="{BB962C8B-B14F-4D97-AF65-F5344CB8AC3E}">
        <p14:creationId xmlns:p14="http://schemas.microsoft.com/office/powerpoint/2010/main" val="425257219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2701</Words>
  <Application>Microsoft Office PowerPoint</Application>
  <PresentationFormat>Custom</PresentationFormat>
  <Paragraphs>370</Paragraphs>
  <Slides>26</Slides>
  <Notes>24</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Arial Rounded MT Bold</vt:lpstr>
      <vt:lpstr>Arial Unicode MS</vt:lpstr>
      <vt:lpstr>Calibri</vt:lpstr>
      <vt:lpstr>Courier New</vt:lpstr>
      <vt:lpstr>Mangal</vt:lpstr>
      <vt:lpstr>Symbol</vt:lpstr>
      <vt:lpstr>Wingdings</vt:lpstr>
      <vt:lpstr>Wingdings</vt:lpstr>
      <vt:lpstr>SAP_2017_16x9_black</vt:lpstr>
      <vt:lpstr>PowerPoint Presentation</vt:lpstr>
      <vt:lpstr>Service Accounts</vt:lpstr>
      <vt:lpstr>Role based access control (RBAC)</vt:lpstr>
      <vt:lpstr>Demo</vt:lpstr>
      <vt:lpstr>Image Pulling</vt:lpstr>
      <vt:lpstr>Using Images from a private registry</vt:lpstr>
      <vt:lpstr>Image Pull Secrets</vt:lpstr>
      <vt:lpstr>Image Pull Secrets</vt:lpstr>
      <vt:lpstr>Image Pull Secret together with Artifactory</vt:lpstr>
      <vt:lpstr>A note on scheduling pods…</vt:lpstr>
      <vt:lpstr>Example: NodeSelector</vt:lpstr>
      <vt:lpstr>Optional Demo</vt:lpstr>
      <vt:lpstr>PowerPoint Presentation</vt:lpstr>
      <vt:lpstr>Policy objects in Kubernetes</vt:lpstr>
      <vt:lpstr>NetworkPolicy</vt:lpstr>
      <vt:lpstr>NetworkPolicy</vt:lpstr>
      <vt:lpstr>Demo</vt:lpstr>
      <vt:lpstr>Exercise #08</vt:lpstr>
      <vt:lpstr>PowerPoint Presentation</vt:lpstr>
      <vt:lpstr>Sometimes working with kubernetes is like …</vt:lpstr>
      <vt:lpstr> K8s Dashboard</vt:lpstr>
      <vt:lpstr>(optional) Demo</vt:lpstr>
      <vt:lpstr>Wherefrom can I get a cluster?</vt:lpstr>
      <vt:lpstr>“Traditional” Kubernetes Cluster Set-up</vt:lpstr>
      <vt:lpstr>The Gardener: Control Plane Engineering with minimal TCO!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668</cp:revision>
  <dcterms:created xsi:type="dcterms:W3CDTF">2015-10-14T11:21:43Z</dcterms:created>
  <dcterms:modified xsi:type="dcterms:W3CDTF">2018-10-24T10:14:31Z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