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3.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77" r:id="rId2"/>
    <p:sldMasterId id="2147483811" r:id="rId3"/>
    <p:sldMasterId id="2147483827" r:id="rId4"/>
  </p:sldMasterIdLst>
  <p:notesMasterIdLst>
    <p:notesMasterId r:id="rId90"/>
  </p:notesMasterIdLst>
  <p:handoutMasterIdLst>
    <p:handoutMasterId r:id="rId91"/>
  </p:handoutMasterIdLst>
  <p:sldIdLst>
    <p:sldId id="433" r:id="rId5"/>
    <p:sldId id="451" r:id="rId6"/>
    <p:sldId id="868" r:id="rId7"/>
    <p:sldId id="872" r:id="rId8"/>
    <p:sldId id="884" r:id="rId9"/>
    <p:sldId id="883" r:id="rId10"/>
    <p:sldId id="882" r:id="rId11"/>
    <p:sldId id="912" r:id="rId12"/>
    <p:sldId id="885" r:id="rId13"/>
    <p:sldId id="913" r:id="rId14"/>
    <p:sldId id="909" r:id="rId15"/>
    <p:sldId id="899" r:id="rId16"/>
    <p:sldId id="907" r:id="rId17"/>
    <p:sldId id="875" r:id="rId18"/>
    <p:sldId id="902" r:id="rId19"/>
    <p:sldId id="904" r:id="rId20"/>
    <p:sldId id="906" r:id="rId21"/>
    <p:sldId id="878" r:id="rId22"/>
    <p:sldId id="914" r:id="rId23"/>
    <p:sldId id="921" r:id="rId24"/>
    <p:sldId id="923" r:id="rId25"/>
    <p:sldId id="925" r:id="rId26"/>
    <p:sldId id="916" r:id="rId27"/>
    <p:sldId id="924" r:id="rId28"/>
    <p:sldId id="905" r:id="rId29"/>
    <p:sldId id="917" r:id="rId30"/>
    <p:sldId id="918" r:id="rId31"/>
    <p:sldId id="926" r:id="rId32"/>
    <p:sldId id="927" r:id="rId33"/>
    <p:sldId id="928" r:id="rId34"/>
    <p:sldId id="930" r:id="rId35"/>
    <p:sldId id="929" r:id="rId36"/>
    <p:sldId id="915" r:id="rId37"/>
    <p:sldId id="931" r:id="rId38"/>
    <p:sldId id="922" r:id="rId39"/>
    <p:sldId id="933" r:id="rId40"/>
    <p:sldId id="450" r:id="rId41"/>
    <p:sldId id="452" r:id="rId42"/>
    <p:sldId id="449" r:id="rId43"/>
    <p:sldId id="932" r:id="rId44"/>
    <p:sldId id="919" r:id="rId45"/>
    <p:sldId id="920" r:id="rId46"/>
    <p:sldId id="911" r:id="rId47"/>
    <p:sldId id="895" r:id="rId48"/>
    <p:sldId id="910" r:id="rId49"/>
    <p:sldId id="900" r:id="rId50"/>
    <p:sldId id="897" r:id="rId51"/>
    <p:sldId id="896" r:id="rId52"/>
    <p:sldId id="908" r:id="rId53"/>
    <p:sldId id="894" r:id="rId54"/>
    <p:sldId id="901" r:id="rId55"/>
    <p:sldId id="903" r:id="rId56"/>
    <p:sldId id="898" r:id="rId57"/>
    <p:sldId id="887" r:id="rId58"/>
    <p:sldId id="877" r:id="rId59"/>
    <p:sldId id="888" r:id="rId60"/>
    <p:sldId id="889" r:id="rId61"/>
    <p:sldId id="890" r:id="rId62"/>
    <p:sldId id="891" r:id="rId63"/>
    <p:sldId id="892" r:id="rId64"/>
    <p:sldId id="893" r:id="rId65"/>
    <p:sldId id="880" r:id="rId66"/>
    <p:sldId id="879" r:id="rId67"/>
    <p:sldId id="876" r:id="rId68"/>
    <p:sldId id="874" r:id="rId69"/>
    <p:sldId id="870" r:id="rId70"/>
    <p:sldId id="871" r:id="rId71"/>
    <p:sldId id="865" r:id="rId72"/>
    <p:sldId id="867" r:id="rId73"/>
    <p:sldId id="378" r:id="rId74"/>
    <p:sldId id="866" r:id="rId75"/>
    <p:sldId id="869" r:id="rId76"/>
    <p:sldId id="873" r:id="rId77"/>
    <p:sldId id="441" r:id="rId78"/>
    <p:sldId id="447" r:id="rId79"/>
    <p:sldId id="437" r:id="rId80"/>
    <p:sldId id="445" r:id="rId81"/>
    <p:sldId id="438" r:id="rId82"/>
    <p:sldId id="446" r:id="rId83"/>
    <p:sldId id="443" r:id="rId84"/>
    <p:sldId id="440" r:id="rId85"/>
    <p:sldId id="436" r:id="rId86"/>
    <p:sldId id="448" r:id="rId87"/>
    <p:sldId id="444" r:id="rId88"/>
    <p:sldId id="265" r:id="rId89"/>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4FB81C"/>
    <a:srgbClr val="008FD3"/>
    <a:srgbClr val="4CC5FF"/>
    <a:srgbClr val="E35500"/>
    <a:srgbClr val="FFFFCC"/>
    <a:srgbClr val="6699FF"/>
    <a:srgbClr val="FECE59"/>
    <a:srgbClr val="0F46A7"/>
    <a:srgbClr val="970A82"/>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89053" autoAdjust="0"/>
  </p:normalViewPr>
  <p:slideViewPr>
    <p:cSldViewPr snapToGrid="0" showGuides="1">
      <p:cViewPr varScale="1">
        <p:scale>
          <a:sx n="145" d="100"/>
          <a:sy n="145" d="100"/>
        </p:scale>
        <p:origin x="804" y="12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slide" Target="slides/slide85.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382942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31161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032319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57347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79401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997134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92142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825346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631625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endParaRPr lang="en-US" dirty="0"/>
          </a:p>
          <a:p>
            <a:pPr marL="285750" indent="-285750">
              <a:buFontTx/>
              <a:buChar char="-"/>
            </a:pPr>
            <a:r>
              <a:rPr lang="en-US" dirty="0"/>
              <a:t>Adapt path …/data/</a:t>
            </a:r>
            <a:r>
              <a:rPr lang="en-US" dirty="0" err="1"/>
              <a:t>pgdata</a:t>
            </a:r>
            <a:endParaRPr lang="en-US" dirty="0"/>
          </a:p>
          <a:p>
            <a:pPr marL="285750" indent="-285750">
              <a:buFontTx/>
              <a:buChar char="-"/>
            </a:pPr>
            <a:r>
              <a:rPr lang="en-US" dirty="0"/>
              <a:t>Rename secret PD_PASSWORD ?</a:t>
            </a:r>
          </a:p>
          <a:p>
            <a:pPr marL="285750" indent="-285750">
              <a:buFontTx/>
              <a:buChar char="-"/>
            </a:pPr>
            <a:r>
              <a:rPr lang="en-US" dirty="0"/>
              <a:t>Secrets </a:t>
            </a:r>
            <a:r>
              <a:rPr lang="en-US" dirty="0">
                <a:sym typeface="Wingdings" panose="05000000000000000000" pitchFamily="2" charset="2"/>
              </a:rPr>
              <a:t> secret ?</a:t>
            </a:r>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52468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705170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6722620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386479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5237790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2117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361151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730745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7628899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634632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8691905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a:t>Who is “talking” to </a:t>
            </a:r>
            <a:r>
              <a:rPr lang="en-US" dirty="0" err="1"/>
              <a:t>ads:db</a:t>
            </a:r>
            <a:r>
              <a:rPr lang="en-US" dirty="0"/>
              <a:t>? A: </a:t>
            </a:r>
            <a:r>
              <a:rPr lang="en-US" dirty="0" err="1"/>
              <a:t>ads:app</a:t>
            </a:r>
            <a:endParaRPr lang="en-US" dirty="0"/>
          </a:p>
          <a:p>
            <a:pPr marL="342900" indent="-342900">
              <a:buAutoNum type="arabicPeriod"/>
            </a:pPr>
            <a:r>
              <a:rPr lang="en-US" dirty="0"/>
              <a:t>In which direction does the traffic go? -&gt; Ingress</a:t>
            </a:r>
          </a:p>
          <a:p>
            <a:pPr marL="342900" indent="-342900">
              <a:buAutoNum type="arabicPeriod"/>
            </a:pPr>
            <a:r>
              <a:rPr lang="en-US" dirty="0"/>
              <a:t>Does </a:t>
            </a:r>
            <a:r>
              <a:rPr lang="en-US" dirty="0" err="1"/>
              <a:t>ads:db</a:t>
            </a:r>
            <a:r>
              <a:rPr lang="en-US" dirty="0"/>
              <a:t> talk to anybody by itself? -&gt; no Egress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29</a:t>
            </a:fld>
            <a:endParaRPr lang="de-DE" dirty="0"/>
          </a:p>
        </p:txBody>
      </p:sp>
    </p:spTree>
    <p:extLst>
      <p:ext uri="{BB962C8B-B14F-4D97-AF65-F5344CB8AC3E}">
        <p14:creationId xmlns:p14="http://schemas.microsoft.com/office/powerpoint/2010/main" val="38193218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30</a:t>
            </a:fld>
            <a:endParaRPr lang="de-DE" dirty="0"/>
          </a:p>
        </p:txBody>
      </p:sp>
    </p:spTree>
    <p:extLst>
      <p:ext uri="{BB962C8B-B14F-4D97-AF65-F5344CB8AC3E}">
        <p14:creationId xmlns:p14="http://schemas.microsoft.com/office/powerpoint/2010/main" val="3781427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17547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Overview over where which value and file and data comes from.</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31</a:t>
            </a:fld>
            <a:endParaRPr lang="de-DE" dirty="0"/>
          </a:p>
        </p:txBody>
      </p:sp>
    </p:spTree>
    <p:extLst>
      <p:ext uri="{BB962C8B-B14F-4D97-AF65-F5344CB8AC3E}">
        <p14:creationId xmlns:p14="http://schemas.microsoft.com/office/powerpoint/2010/main" val="19856239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5534808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561540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9272235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1399638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Show all namespaces in cluster</a:t>
            </a:r>
          </a:p>
          <a:p>
            <a:pPr marL="522900" lvl="1" indent="-342900">
              <a:buFontTx/>
              <a:buChar char="-"/>
            </a:pPr>
            <a:r>
              <a:rPr lang="en-US" dirty="0"/>
              <a:t>If not yet mentioned, explain that everyone has their own namespace. Please be a good citizen and don’t sabotage the others.</a:t>
            </a:r>
          </a:p>
          <a:p>
            <a:pPr marL="342900" indent="-342900">
              <a:buFontTx/>
              <a:buChar char="-"/>
            </a:pPr>
            <a:r>
              <a:rPr lang="en-US" dirty="0"/>
              <a:t>Query a pod from a dedicated namespace ( e.g. </a:t>
            </a:r>
            <a:r>
              <a:rPr lang="en-US" dirty="0" err="1"/>
              <a:t>kube</a:t>
            </a:r>
            <a:r>
              <a:rPr lang="en-US" dirty="0"/>
              <a:t>-system), explain “-n &lt;namespace</a:t>
            </a:r>
            <a:r>
              <a:rPr lang="en-US"/>
              <a:t>&gt;” flag</a:t>
            </a:r>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9292010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7637116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522641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76404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973744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145235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4412495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0298739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882498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6239872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2765701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0273958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0775364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2675810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523426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08840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276625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0295853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0349307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0862705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91927831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6429091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3568608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13410144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11546889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9042999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77551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12617223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2141686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9096334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80966003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12159871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err="1">
                <a:solidFill>
                  <a:schemeClr val="tx1"/>
                </a:solidFill>
                <a:effectLst/>
                <a:latin typeface="+mn-lt"/>
                <a:ea typeface="+mn-ea"/>
                <a:cs typeface="+mn-cs"/>
              </a:rPr>
              <a:t>Integration_Stage</a:t>
            </a:r>
            <a:r>
              <a:rPr lang="en-US" sz="1400" b="0" i="0" kern="1200" dirty="0">
                <a:solidFill>
                  <a:schemeClr val="tx1"/>
                </a:solidFill>
                <a:effectLst/>
                <a:latin typeface="+mn-lt"/>
                <a:ea typeface="+mn-ea"/>
                <a:cs typeface="+mn-cs"/>
              </a:rPr>
              <a:t>/images/Exercise1_Overview_Classic.png</a:t>
            </a:r>
            <a:endParaRPr lang="en-US" b="0"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69</a:t>
            </a:fld>
            <a:endParaRPr dirty="0">
              <a:solidFill>
                <a:prstClr val="black"/>
              </a:solidFill>
            </a:endParaRPr>
          </a:p>
        </p:txBody>
      </p:sp>
    </p:spTree>
    <p:extLst>
      <p:ext uri="{BB962C8B-B14F-4D97-AF65-F5344CB8AC3E}">
        <p14:creationId xmlns:p14="http://schemas.microsoft.com/office/powerpoint/2010/main" val="372977286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err="1">
                <a:solidFill>
                  <a:schemeClr val="tx1"/>
                </a:solidFill>
                <a:effectLst/>
                <a:latin typeface="+mn-lt"/>
                <a:ea typeface="+mn-ea"/>
                <a:cs typeface="+mn-cs"/>
              </a:rPr>
              <a:t>Integration_Stage</a:t>
            </a:r>
            <a:r>
              <a:rPr lang="en-US" sz="1400" b="0" i="0" kern="1200" dirty="0">
                <a:solidFill>
                  <a:schemeClr val="tx1"/>
                </a:solidFill>
                <a:effectLst/>
                <a:latin typeface="+mn-lt"/>
                <a:ea typeface="+mn-ea"/>
                <a:cs typeface="+mn-cs"/>
              </a:rPr>
              <a:t>/images/Exercise1_Overview_Classic.png</a:t>
            </a:r>
            <a:endParaRPr lang="en-US" b="0"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1000" b="0" i="0" u="none" strike="noStrike" kern="1200" cap="none" spc="0" normalizeH="0" baseline="0" noProof="0" smtClean="0">
                <a:ln>
                  <a:noFill/>
                </a:ln>
                <a:solidFill>
                  <a:prstClr val="black"/>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70</a:t>
            </a:fld>
            <a:endParaRPr kumimoji="0" lang="de-DE" sz="1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22471875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 Pods can be considered as logical hosts and host 1..n containers.</a:t>
            </a:r>
          </a:p>
          <a:p>
            <a:endParaRPr lang="en-US" dirty="0"/>
          </a:p>
          <a:p>
            <a:r>
              <a:rPr lang="en-US" dirty="0"/>
              <a:t>Since every pod has its own IP address, it is possible to expose the same port on every pod (e.g. port 80 for a web server). Only within one pod you cannot expose the same port twice (so you cannot run 2 web server container in one pod and expose both on port 80).</a:t>
            </a:r>
          </a:p>
          <a:p>
            <a:endParaRPr lang="en-US" dirty="0"/>
          </a:p>
          <a:p>
            <a:r>
              <a:rPr lang="en-US" dirty="0"/>
              <a:t>Pods provide ephemeral (=non-persisted) storage. However pods are not meant to live forever. When they die, all the data inside is gone too. Use other resources to create persistent storage for your applications.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74</a:t>
            </a:fld>
            <a:endParaRPr lang="de-DE" dirty="0"/>
          </a:p>
        </p:txBody>
      </p:sp>
    </p:spTree>
    <p:extLst>
      <p:ext uri="{BB962C8B-B14F-4D97-AF65-F5344CB8AC3E}">
        <p14:creationId xmlns:p14="http://schemas.microsoft.com/office/powerpoint/2010/main" val="46304936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We said that a pod may consist of more than one container. But when should you use such a feature? The so called ‘sidecar’ pattern gives a few ideas:</a:t>
            </a:r>
          </a:p>
          <a:p>
            <a:pPr marL="285750" indent="-285750">
              <a:buFontTx/>
              <a:buChar char="-"/>
            </a:pPr>
            <a:r>
              <a:rPr lang="en-US" dirty="0"/>
              <a:t>In general there is always one ‘main’ container, often also referred to as the application container. This primary container hosts the core logic of your application. In our example this is a </a:t>
            </a:r>
            <a:r>
              <a:rPr lang="en-US" dirty="0" err="1"/>
              <a:t>ngnix</a:t>
            </a:r>
            <a:r>
              <a:rPr lang="en-US" dirty="0"/>
              <a:t> webserver</a:t>
            </a:r>
          </a:p>
          <a:p>
            <a:pPr marL="285750" indent="-285750">
              <a:buFontTx/>
              <a:buChar char="-"/>
            </a:pPr>
            <a:r>
              <a:rPr lang="en-US" dirty="0"/>
              <a:t>The 2</a:t>
            </a:r>
            <a:r>
              <a:rPr lang="en-US" baseline="30000" dirty="0"/>
              <a:t>nd</a:t>
            </a:r>
            <a:r>
              <a:rPr lang="en-US" dirty="0"/>
              <a:t> (sidecar) container provides augmentation to improve the application container. To do so, both container need to share certain resources like disk space or network.</a:t>
            </a:r>
          </a:p>
          <a:p>
            <a:pPr marL="0" indent="0">
              <a:buFontTx/>
              <a:buNone/>
            </a:pPr>
            <a:endParaRPr lang="en-US" dirty="0"/>
          </a:p>
          <a:p>
            <a:pPr marL="0" indent="0">
              <a:buFontTx/>
              <a:buNone/>
            </a:pPr>
            <a:r>
              <a:rPr lang="en-US" dirty="0"/>
              <a:t>Think of the following setup: You have a webserver serving on port 80 (plain http). To add https you would need to touch your application. Alternatively you could add a proxy container that augments your webserver with https. Simply let your primary container serve port 80 only to localhost and capture that traffic in your proxy container, which then provides https.</a:t>
            </a:r>
          </a:p>
          <a:p>
            <a:pPr marL="0" indent="0">
              <a:buFontTx/>
              <a:buNone/>
            </a:pPr>
            <a:endParaRPr lang="en-US" dirty="0"/>
          </a:p>
          <a:p>
            <a:pPr marL="0" indent="0">
              <a:buFontTx/>
              <a:buNone/>
            </a:pPr>
            <a:r>
              <a:rPr lang="en-US" dirty="0"/>
              <a:t>Another example would be a configuration update mechanism realized with a helper container. A </a:t>
            </a:r>
            <a:r>
              <a:rPr lang="en-US" dirty="0" err="1"/>
              <a:t>nginx</a:t>
            </a:r>
            <a:r>
              <a:rPr lang="en-US" dirty="0"/>
              <a:t> webserver reads its configuration from a file. If this file is updated, a restart would be required. Think of a helper container, which takes notice of the configuration change and restarts the </a:t>
            </a:r>
            <a:r>
              <a:rPr lang="en-US" dirty="0" err="1"/>
              <a:t>nginx</a:t>
            </a:r>
            <a:r>
              <a:rPr lang="en-US" dirty="0"/>
              <a:t> in order to make it re-load the configuration. This is possible, since both container share the same volume (disks) and also the process namespace (if configured properly).</a:t>
            </a:r>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75</a:t>
            </a:fld>
            <a:endParaRPr lang="de-DE" dirty="0"/>
          </a:p>
        </p:txBody>
      </p:sp>
    </p:spTree>
    <p:extLst>
      <p:ext uri="{BB962C8B-B14F-4D97-AF65-F5344CB8AC3E}">
        <p14:creationId xmlns:p14="http://schemas.microsoft.com/office/powerpoint/2010/main" val="295575337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76</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for a resource with different structure: </a:t>
            </a:r>
            <a:r>
              <a:rPr lang="en-US" baseline="0" dirty="0" err="1"/>
              <a:t>configMap</a:t>
            </a:r>
            <a:endParaRPr lang="en-US" baseline="0" dirty="0"/>
          </a:p>
          <a:p>
            <a:r>
              <a:rPr lang="en-US" dirty="0" err="1"/>
              <a:t>configMaps</a:t>
            </a:r>
            <a:r>
              <a:rPr lang="en-US" dirty="0"/>
              <a:t> have no spec, but a data sections.</a:t>
            </a:r>
          </a:p>
          <a:p>
            <a:endParaRPr lang="en-US" dirty="0"/>
          </a:p>
          <a:p>
            <a:r>
              <a:rPr lang="en-US" dirty="0"/>
              <a:t>When looking at the </a:t>
            </a:r>
            <a:r>
              <a:rPr lang="en-US" dirty="0" err="1"/>
              <a:t>api</a:t>
            </a:r>
            <a:r>
              <a:rPr lang="en-US" dirty="0"/>
              <a:t> reference, you can see this basic structure too. Simply navigate to a resource, like pod, and see with fields and object there are. Usually fields have either a list or string/integer as values. Objects link to their object definition.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77</a:t>
            </a:fld>
            <a:endParaRPr lang="de-DE" dirty="0"/>
          </a:p>
        </p:txBody>
      </p:sp>
    </p:spTree>
    <p:extLst>
      <p:ext uri="{BB962C8B-B14F-4D97-AF65-F5344CB8AC3E}">
        <p14:creationId xmlns:p14="http://schemas.microsoft.com/office/powerpoint/2010/main" val="1052791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87420260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78</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6870552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http &amp; exec</a:t>
            </a:r>
            <a:r>
              <a:rPr lang="en-US" baseline="0" dirty="0"/>
              <a:t> liveness pods (see </a:t>
            </a:r>
            <a:r>
              <a:rPr lang="en-US" baseline="0" dirty="0" err="1"/>
              <a:t>pod_exec_liveness</a:t>
            </a:r>
            <a:r>
              <a:rPr lang="en-US" baseline="0" dirty="0"/>
              <a:t> &amp; </a:t>
            </a:r>
            <a:r>
              <a:rPr lang="en-US" baseline="0" dirty="0" err="1"/>
              <a:t>pod_http_liveness</a:t>
            </a:r>
            <a:r>
              <a:rPr lang="en-US" baseline="0" dirty="0"/>
              <a:t> </a:t>
            </a:r>
            <a:r>
              <a:rPr lang="en-US" baseline="0" dirty="0" err="1"/>
              <a:t>yaml</a:t>
            </a:r>
            <a:r>
              <a:rPr lang="en-US" baseline="0" dirty="0"/>
              <a:t> files in the solutions folder)</a:t>
            </a:r>
            <a:endParaRPr lang="en-US" dirty="0"/>
          </a:p>
          <a:p>
            <a:r>
              <a:rPr lang="en-US" dirty="0"/>
              <a:t>Consequence of failed probe:</a:t>
            </a:r>
          </a:p>
          <a:p>
            <a:pPr marL="285750" indent="-285750">
              <a:buFontTx/>
              <a:buChar char="-"/>
            </a:pPr>
            <a:r>
              <a:rPr lang="en-US" dirty="0"/>
              <a:t>liveness: kill the container and restart it depending on the restart policy.</a:t>
            </a:r>
          </a:p>
          <a:p>
            <a:pPr marL="285750" indent="-285750">
              <a:buFontTx/>
              <a:buChar char="-"/>
            </a:pPr>
            <a:r>
              <a:rPr lang="en-US" dirty="0"/>
              <a:t>Readiness: mark pod</a:t>
            </a:r>
            <a:r>
              <a:rPr lang="en-US" baseline="0" dirty="0"/>
              <a:t> as not ready and don’t route service traffic to it</a:t>
            </a:r>
            <a:endParaRPr lang="en-US" dirty="0"/>
          </a:p>
          <a:p>
            <a:r>
              <a:rPr lang="en-US" dirty="0"/>
              <a:t>Other options</a:t>
            </a:r>
            <a:r>
              <a:rPr lang="en-US" baseline="0" dirty="0"/>
              <a:t> for probes: </a:t>
            </a:r>
          </a:p>
          <a:p>
            <a:pPr marL="285750" indent="-285750">
              <a:buFontTx/>
              <a:buChar char="-"/>
            </a:pPr>
            <a:r>
              <a:rPr lang="en-US" baseline="0" dirty="0"/>
              <a:t>TCP: can a connection be opened successfully?</a:t>
            </a:r>
          </a:p>
          <a:p>
            <a:pPr marL="285750" indent="-285750">
              <a:buFontTx/>
              <a:buChar char="-"/>
            </a:pPr>
            <a:r>
              <a:rPr lang="en-US" baseline="0" dirty="0"/>
              <a:t>EXEC: run a command and evaluate return/exit code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79</a:t>
            </a:fld>
            <a:endParaRPr lang="de-DE" dirty="0"/>
          </a:p>
        </p:txBody>
      </p:sp>
    </p:spTree>
    <p:extLst>
      <p:ext uri="{BB962C8B-B14F-4D97-AF65-F5344CB8AC3E}">
        <p14:creationId xmlns:p14="http://schemas.microsoft.com/office/powerpoint/2010/main" val="395067211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Create a pod: ~/</a:t>
            </a:r>
            <a:r>
              <a:rPr lang="en-US" dirty="0" err="1"/>
              <a:t>kubernetes</a:t>
            </a:r>
            <a:r>
              <a:rPr lang="en-US" dirty="0"/>
              <a:t>/demo/02_pod_exec_liveness.yaml</a:t>
            </a:r>
          </a:p>
          <a:p>
            <a:pPr marL="522900" lvl="1" indent="-342900">
              <a:buFontTx/>
              <a:buChar char="-"/>
            </a:pPr>
            <a:r>
              <a:rPr lang="en-US" dirty="0"/>
              <a:t>Discuss the probe and how it should fail</a:t>
            </a:r>
          </a:p>
          <a:p>
            <a:pPr marL="522900" lvl="1" indent="-342900">
              <a:buFontTx/>
              <a:buChar char="-"/>
            </a:pPr>
            <a:r>
              <a:rPr lang="en-US" dirty="0"/>
              <a:t>Show how it fails &amp; get restarted</a:t>
            </a:r>
          </a:p>
          <a:p>
            <a:pPr marL="522900" lvl="1" indent="-342900">
              <a:buFontTx/>
              <a:buChar char="-"/>
            </a:pPr>
            <a:r>
              <a:rPr lang="en-US" dirty="0"/>
              <a:t>Point out the failure threshold</a:t>
            </a:r>
          </a:p>
          <a:p>
            <a:pPr marL="342900" indent="-342900">
              <a:buFontTx/>
              <a:buChar char="-"/>
            </a:pPr>
            <a:r>
              <a:rPr lang="en-US" dirty="0"/>
              <a:t>Create a 2</a:t>
            </a:r>
            <a:r>
              <a:rPr lang="en-US" baseline="30000" dirty="0"/>
              <a:t>nd</a:t>
            </a:r>
            <a:r>
              <a:rPr lang="en-US" dirty="0"/>
              <a:t> pod, this time with a web server: ~/</a:t>
            </a:r>
            <a:r>
              <a:rPr lang="en-US" dirty="0" err="1"/>
              <a:t>kubernetes</a:t>
            </a:r>
            <a:r>
              <a:rPr lang="en-US" dirty="0"/>
              <a:t>/demo/02_pod_http_liveness.yaml</a:t>
            </a:r>
          </a:p>
          <a:p>
            <a:pPr marL="522900" lvl="1" indent="-342900">
              <a:buFontTx/>
              <a:buChar char="-"/>
            </a:pPr>
            <a:r>
              <a:rPr lang="en-US" dirty="0"/>
              <a:t>Explain the http probe and how it should fill up the logs</a:t>
            </a:r>
          </a:p>
          <a:p>
            <a:pPr marL="522900" marR="0" lvl="1" indent="-34290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Show logs of the container (will be the access log) and discuss the effect of the liveness probe</a:t>
            </a:r>
          </a:p>
          <a:p>
            <a:pPr marL="342900" indent="-342900">
              <a:buFontTx/>
              <a:buChar char="-"/>
            </a:pPr>
            <a:r>
              <a:rPr lang="en-US" dirty="0"/>
              <a:t>Access </a:t>
            </a:r>
            <a:r>
              <a:rPr lang="en-US" dirty="0" err="1"/>
              <a:t>nginx</a:t>
            </a:r>
            <a:r>
              <a:rPr lang="en-US" dirty="0"/>
              <a:t>:</a:t>
            </a:r>
          </a:p>
          <a:p>
            <a:pPr marL="522864" lvl="1" indent="-342900">
              <a:buFontTx/>
              <a:buChar char="-"/>
            </a:pPr>
            <a:r>
              <a:rPr lang="en-US" dirty="0"/>
              <a:t>Run  </a:t>
            </a:r>
            <a:r>
              <a:rPr lang="en-US" dirty="0" err="1"/>
              <a:t>kubectl</a:t>
            </a:r>
            <a:r>
              <a:rPr lang="en-US" dirty="0"/>
              <a:t> port-forward pod/</a:t>
            </a:r>
            <a:r>
              <a:rPr lang="en-US" dirty="0" err="1"/>
              <a:t>nginx</a:t>
            </a:r>
            <a:r>
              <a:rPr lang="en-US" dirty="0"/>
              <a:t>-liveness-pod 8080:80</a:t>
            </a:r>
          </a:p>
          <a:p>
            <a:pPr marL="522864" lvl="1" indent="-342900">
              <a:buFontTx/>
              <a:buChar char="-"/>
            </a:pPr>
            <a:r>
              <a:rPr lang="en-US" dirty="0"/>
              <a:t>Open a browser and connect to 127.0.0.1:8080</a:t>
            </a:r>
          </a:p>
          <a:p>
            <a:pPr marL="522864" lvl="1" indent="-342900">
              <a:buFontTx/>
              <a:buChar char="-"/>
            </a:pPr>
            <a:r>
              <a:rPr lang="en-US" dirty="0"/>
              <a:t>Port-forward is a nice command to test access to something that you don’t want to expose (yet). However it is not recommended for any production like setup as the traffic is routed via the cluster’s API server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80</a:t>
            </a:fld>
            <a:endParaRPr lang="de-DE" dirty="0"/>
          </a:p>
        </p:txBody>
      </p:sp>
    </p:spTree>
    <p:extLst>
      <p:ext uri="{BB962C8B-B14F-4D97-AF65-F5344CB8AC3E}">
        <p14:creationId xmlns:p14="http://schemas.microsoft.com/office/powerpoint/2010/main" val="232721392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81</a:t>
            </a:fld>
            <a:endParaRPr lang="de-DE" dirty="0"/>
          </a:p>
        </p:txBody>
      </p:sp>
    </p:spTree>
    <p:extLst>
      <p:ext uri="{BB962C8B-B14F-4D97-AF65-F5344CB8AC3E}">
        <p14:creationId xmlns:p14="http://schemas.microsoft.com/office/powerpoint/2010/main" val="182781781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82</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09460548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Show all namespaces in cluster</a:t>
            </a:r>
          </a:p>
          <a:p>
            <a:pPr marL="522900" lvl="1" indent="-342900">
              <a:buFontTx/>
              <a:buChar char="-"/>
            </a:pPr>
            <a:r>
              <a:rPr lang="en-US" dirty="0"/>
              <a:t>If not yet mentioned, explain that everyone has their own namespace. Please be a good citizen and don’t sabotage the others.</a:t>
            </a:r>
          </a:p>
          <a:p>
            <a:pPr marL="342900" indent="-342900">
              <a:buFontTx/>
              <a:buChar char="-"/>
            </a:pPr>
            <a:r>
              <a:rPr lang="en-US" dirty="0"/>
              <a:t>Query a pod from a dedicated namespace ( e.g. </a:t>
            </a:r>
            <a:r>
              <a:rPr lang="en-US" dirty="0" err="1"/>
              <a:t>kube</a:t>
            </a:r>
            <a:r>
              <a:rPr lang="en-US" dirty="0"/>
              <a:t>-system), explain “-n &lt;namespace</a:t>
            </a:r>
            <a:r>
              <a:rPr lang="en-US"/>
              <a:t>&gt;” flag</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83</a:t>
            </a:fld>
            <a:endParaRPr lang="de-DE" dirty="0"/>
          </a:p>
        </p:txBody>
      </p:sp>
    </p:spTree>
    <p:extLst>
      <p:ext uri="{BB962C8B-B14F-4D97-AF65-F5344CB8AC3E}">
        <p14:creationId xmlns:p14="http://schemas.microsoft.com/office/powerpoint/2010/main" val="98730334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84</a:t>
            </a:fld>
            <a:endParaRPr lang="de-DE" dirty="0"/>
          </a:p>
        </p:txBody>
      </p:sp>
    </p:spTree>
    <p:extLst>
      <p:ext uri="{BB962C8B-B14F-4D97-AF65-F5344CB8AC3E}">
        <p14:creationId xmlns:p14="http://schemas.microsoft.com/office/powerpoint/2010/main" val="248074575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85</a:t>
            </a:fld>
            <a:endParaRPr lang="de-DE" dirty="0"/>
          </a:p>
        </p:txBody>
      </p:sp>
      <p:sp>
        <p:nvSpPr>
          <p:cNvPr id="6" name="Slide Image Placeholder 5"/>
          <p:cNvSpPr>
            <a:spLocks noGrp="1" noRot="1" noChangeAspect="1"/>
          </p:cNvSpPr>
          <p:nvPr>
            <p:ph type="sldImg"/>
          </p:nvPr>
        </p:nvSpPr>
        <p:spPr>
          <a:xfrm>
            <a:off x="269875" y="665163"/>
            <a:ext cx="6257925" cy="3519487"/>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86465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8596259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36125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520160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96294234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21994327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5802912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417080490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2"/>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265069411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2"/>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350963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56375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33366126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61146927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7714930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651854306"/>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654461572"/>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4354333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6383049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282632"/>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297642366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847135494"/>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8831797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118806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3"/>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29763122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3"/>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7596615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Agenda">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6298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23219518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43247844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3748291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121833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96674076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63248714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37834363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14590315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64015937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45451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99153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633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074015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822418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79459215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167994136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2"/>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68609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2"/>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147168298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60130124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86573853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276169882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2290729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Tree>
    <p:extLst>
      <p:ext uri="{BB962C8B-B14F-4D97-AF65-F5344CB8AC3E}">
        <p14:creationId xmlns:p14="http://schemas.microsoft.com/office/powerpoint/2010/main" val="267766971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698419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31827625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8032677"/>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873372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1807486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789435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68495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73123899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08149271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415168537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12092141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7143913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Tree>
    <p:extLst>
      <p:ext uri="{BB962C8B-B14F-4D97-AF65-F5344CB8AC3E}">
        <p14:creationId xmlns:p14="http://schemas.microsoft.com/office/powerpoint/2010/main" val="539143513"/>
      </p:ext>
    </p:extLst>
  </p:cSld>
  <p:clrMapOvr>
    <a:masterClrMapping/>
  </p:clrMapOvr>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2058041543"/>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953234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15736842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2594588"/>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5635858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984605871"/>
      </p:ext>
    </p:extLst>
  </p:cSld>
  <p:clrMapOvr>
    <a:masterClrMapping/>
  </p:clrMapOvr>
  <p:hf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53740527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307653"/>
      </p:ext>
    </p:extLst>
  </p:cSld>
  <p:clrMapOvr>
    <a:masterClrMapping/>
  </p:clrMapOvr>
  <p:hf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pPr>
            <a:r>
              <a:rPr lang="en-US" sz="2899" b="1" dirty="0">
                <a:solidFill>
                  <a:srgbClr val="FFD05C"/>
                </a:solidFill>
              </a:rPr>
              <a:t>© 2016 SAP SE or an SAP affiliate company. 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dirty="0">
                <a:solidFill>
                  <a:srgbClr val="000000"/>
                </a:solidFill>
                <a:ea typeface="Arial Unicode MS" panose="020B0604020202020204" pitchFamily="34" charset="-128"/>
              </a:rPr>
              <a:t>No part of this publication may be reproduced or transmitted in any form or for any purpose without the express permission of SAP SE or an SAP affiliate company.</a:t>
            </a:r>
          </a:p>
          <a:p>
            <a:pPr>
              <a:spcBef>
                <a:spcPts val="1200"/>
              </a:spcBef>
            </a:pPr>
            <a:r>
              <a:rPr lang="en-US" sz="1200" dirty="0">
                <a:solidFill>
                  <a:srgbClr val="000000"/>
                </a:solidFill>
                <a:ea typeface="Arial Unicode MS" panose="020B0604020202020204" pitchFamily="34" charset="-128"/>
              </a:rPr>
              <a:t>SAP and other SAP products and services mentioned herein as well as their respective logos are trademarks or registered trademarks of SAP SE (or an SAP affiliate company) in Germany and other countries. Please see </a:t>
            </a:r>
            <a:r>
              <a:rPr lang="en-US" sz="1200" dirty="0">
                <a:solidFill>
                  <a:srgbClr val="000000"/>
                </a:solidFill>
                <a:ea typeface="Arial Unicode MS" panose="020B0604020202020204" pitchFamily="34" charset="-128"/>
                <a:hlinkClick r:id="rId2"/>
              </a:rPr>
              <a:t>http://global12.sap.com/corporate-en/legal/copyright/index.epx</a:t>
            </a:r>
            <a:r>
              <a:rPr lang="en-US" sz="1200" dirty="0">
                <a:solidFill>
                  <a:srgbClr val="000000"/>
                </a:solidFill>
                <a:ea typeface="Arial Unicode MS" panose="020B0604020202020204" pitchFamily="34" charset="-128"/>
              </a:rPr>
              <a:t> for additional trademark information and notices.</a:t>
            </a:r>
          </a:p>
          <a:p>
            <a:pPr>
              <a:spcBef>
                <a:spcPts val="1200"/>
              </a:spcBef>
            </a:pPr>
            <a:r>
              <a:rPr lang="en-US" sz="1200" dirty="0">
                <a:solidFill>
                  <a:srgbClr val="000000"/>
                </a:solidFill>
                <a:ea typeface="Arial Unicode MS" panose="020B0604020202020204" pitchFamily="34" charset="-128"/>
              </a:rPr>
              <a:t>Some software products marketed by SAP SE and its distributors contain proprietary software components of other software vendors.</a:t>
            </a:r>
          </a:p>
          <a:p>
            <a:pPr>
              <a:spcBef>
                <a:spcPts val="1200"/>
              </a:spcBef>
            </a:pPr>
            <a:r>
              <a:rPr lang="en-US" sz="1200" dirty="0">
                <a:solidFill>
                  <a:srgbClr val="000000"/>
                </a:solidFill>
                <a:ea typeface="Arial Unicode MS" panose="020B0604020202020204" pitchFamily="34" charset="-128"/>
              </a:rPr>
              <a:t>National product specifications may vary.</a:t>
            </a:r>
          </a:p>
          <a:p>
            <a:pPr>
              <a:spcBef>
                <a:spcPts val="1200"/>
              </a:spcBef>
            </a:pPr>
            <a:r>
              <a:rPr lang="en-US" sz="1200" dirty="0">
                <a:solidFill>
                  <a:srgbClr val="000000"/>
                </a:solidFill>
                <a:ea typeface="Arial Unicode MS" panose="020B0604020202020204" pitchFamily="34" charset="-128"/>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dirty="0">
                <a:solidFill>
                  <a:srgbClr val="000000"/>
                </a:solidFill>
                <a:ea typeface="Arial Unicode MS" panose="020B0604020202020204" pitchFamily="34" charset="-128"/>
              </a:rPr>
              <a:t>In particular, SAP SE or its affiliated companies have no obligation to pursue any course of business outlined in this document or any related presentation, or to develop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3"/>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410345087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defRPr/>
            </a:pPr>
            <a:r>
              <a:rPr sz="2899" b="1" dirty="0">
                <a:solidFill>
                  <a:srgbClr val="FFD05C"/>
                </a:solidFill>
              </a:rPr>
              <a:t>© 2016 SAP SE oder ein SAP-Konzernunternehmen. </a:t>
            </a:r>
            <a:br>
              <a:rPr sz="2899" b="1" dirty="0">
                <a:solidFill>
                  <a:srgbClr val="FFD05C"/>
                </a:solidFill>
              </a:rPr>
            </a:br>
            <a:r>
              <a:rPr sz="2899" b="1" dirty="0">
                <a:solidFill>
                  <a:srgbClr val="FFD05C"/>
                </a:solidFill>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sz="1200" dirty="0">
                <a:solidFill>
                  <a:srgbClr val="000000"/>
                </a:solidFill>
              </a:rPr>
              <a:t>Weitergabe und Vervielfältigung dieser Publikation oder von Teilen daraus sind, zu welchem Zweck und in welcher Form auch immer, ohne die ausdrückliche schriftliche Genehmigung durch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nicht gestattet.</a:t>
            </a:r>
          </a:p>
          <a:p>
            <a:pPr>
              <a:spcBef>
                <a:spcPts val="1200"/>
              </a:spcBef>
            </a:pPr>
            <a:r>
              <a:rPr sz="1200" dirty="0">
                <a:solidFill>
                  <a:srgbClr val="000000"/>
                </a:solidFill>
              </a:rPr>
              <a:t>SAP und andere in diesem Dokument erwähnte Produkte und Dienstleistungen von SAP sowie die dazugehörigen Logos sind Marken oder eingetragene Marken der </a:t>
            </a:r>
            <a:br>
              <a:rPr sz="1200" dirty="0">
                <a:solidFill>
                  <a:srgbClr val="000000"/>
                </a:solidFill>
              </a:rPr>
            </a:br>
            <a:r>
              <a:rPr lang="en-US" sz="1200" dirty="0">
                <a:solidFill>
                  <a:srgbClr val="000000"/>
                </a:solidFill>
                <a:ea typeface="Arial Unicode MS" panose="020B0604020202020204" pitchFamily="34" charset="-128"/>
              </a:rPr>
              <a:t>SAP SE </a:t>
            </a:r>
            <a:r>
              <a:rPr sz="1200" dirty="0">
                <a:solidFill>
                  <a:srgbClr val="000000"/>
                </a:solidFill>
              </a:rPr>
              <a:t>(oder von einem SAP-Konzernunternehmen) in Deutschland und verschiedenen anderen Ländern weltweit. </a:t>
            </a:r>
            <a:br>
              <a:rPr sz="1200" dirty="0">
                <a:solidFill>
                  <a:srgbClr val="000000"/>
                </a:solidFill>
              </a:rPr>
            </a:br>
            <a:r>
              <a:rPr sz="1200" dirty="0">
                <a:solidFill>
                  <a:srgbClr val="000000"/>
                </a:solidFill>
              </a:rPr>
              <a:t>Weitere Hinweise und Informationen zum Markenrecht finden Sie unter </a:t>
            </a:r>
            <a:r>
              <a:rPr sz="1200" dirty="0">
                <a:solidFill>
                  <a:srgbClr val="000000"/>
                </a:solidFill>
                <a:hlinkClick r:id="rId2"/>
              </a:rPr>
              <a:t>http://global.sap.com/corporate-de/legal/copyright/index.epx</a:t>
            </a:r>
            <a:r>
              <a:rPr sz="1200" dirty="0">
                <a:solidFill>
                  <a:srgbClr val="000000"/>
                </a:solidFill>
              </a:rPr>
              <a:t>.</a:t>
            </a:r>
          </a:p>
          <a:p>
            <a:pPr>
              <a:spcBef>
                <a:spcPts val="1200"/>
              </a:spcBef>
            </a:pPr>
            <a:r>
              <a:rPr sz="1200" dirty="0">
                <a:solidFill>
                  <a:srgbClr val="000000"/>
                </a:solidFill>
              </a:rPr>
              <a:t>Die von </a:t>
            </a:r>
            <a:r>
              <a:rPr lang="en-US" sz="1200" dirty="0">
                <a:solidFill>
                  <a:srgbClr val="000000"/>
                </a:solidFill>
                <a:ea typeface="Arial Unicode MS" panose="020B0604020202020204" pitchFamily="34" charset="-128"/>
              </a:rPr>
              <a:t>SAP SE </a:t>
            </a:r>
            <a:r>
              <a:rPr sz="1200" dirty="0">
                <a:solidFill>
                  <a:srgbClr val="000000"/>
                </a:solidFill>
              </a:rPr>
              <a:t>oder deren Vertriebsfirmen angebotenen Softwareprodukte können Softwarekomponenten auch anderer Softwarehersteller enthalten.</a:t>
            </a:r>
          </a:p>
          <a:p>
            <a:pPr>
              <a:spcBef>
                <a:spcPts val="1200"/>
              </a:spcBef>
            </a:pPr>
            <a:r>
              <a:rPr sz="1200" dirty="0">
                <a:solidFill>
                  <a:srgbClr val="000000"/>
                </a:solidFill>
              </a:rPr>
              <a:t>Produkte können länderspezifische Unterschiede aufweisen.</a:t>
            </a:r>
          </a:p>
          <a:p>
            <a:pPr>
              <a:spcBef>
                <a:spcPts val="1200"/>
              </a:spcBef>
            </a:pPr>
            <a:r>
              <a:rPr sz="1200" dirty="0">
                <a:solidFill>
                  <a:srgbClr val="000000"/>
                </a:solidFill>
              </a:rPr>
              <a:t>Die vorliegenden Unterlagen werden von der </a:t>
            </a:r>
            <a:r>
              <a:rPr lang="en-US" sz="1200" dirty="0">
                <a:solidFill>
                  <a:srgbClr val="000000"/>
                </a:solidFill>
                <a:ea typeface="Arial Unicode MS" panose="020B0604020202020204" pitchFamily="34" charset="-128"/>
              </a:rPr>
              <a:t>SAP SE </a:t>
            </a:r>
            <a:r>
              <a:rPr sz="1200" dirty="0">
                <a:solidFill>
                  <a:srgbClr val="000000"/>
                </a:solidFill>
              </a:rPr>
              <a:t>oder einem SAP-Konzernunternehmen bereitgestellt und dienen ausschließlich zu Informationszwecken.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übernehmen keinerlei Haftung oder Gewährleistung für Fehler oder Unvollständigkeiten in  dieser Publikation.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sz="1200" dirty="0">
                <a:solidFill>
                  <a:srgbClr val="000000"/>
                </a:solidFill>
              </a:rPr>
              <a:t>Insbesondere sind 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sz="1200" dirty="0">
                <a:solidFill>
                  <a:srgbClr val="000000"/>
                </a:solidFill>
              </a:rPr>
            </a:br>
            <a:r>
              <a:rPr sz="1200" dirty="0">
                <a:solidFill>
                  <a:srgbClr val="000000"/>
                </a:solidFill>
              </a:rPr>
              <a:t>die Strategie und etwaige künftige Entwicklungen, Produkte und/oder Plattformen der </a:t>
            </a:r>
            <a:r>
              <a:rPr lang="en-US" sz="1200" dirty="0">
                <a:solidFill>
                  <a:srgbClr val="000000"/>
                </a:solidFill>
                <a:ea typeface="Arial Unicode MS" panose="020B0604020202020204" pitchFamily="34" charset="-128"/>
              </a:rPr>
              <a:t>SAP SE </a:t>
            </a:r>
            <a:r>
              <a:rPr sz="1200" dirty="0">
                <a:solidFill>
                  <a:srgbClr val="000000"/>
                </a:solidFill>
              </a:rPr>
              <a:t>oder ihrer Konzernunternehmen können von der </a:t>
            </a:r>
            <a:r>
              <a:rPr lang="en-US" sz="1200" dirty="0">
                <a:solidFill>
                  <a:srgbClr val="000000"/>
                </a:solidFill>
                <a:ea typeface="Arial Unicode MS" panose="020B0604020202020204" pitchFamily="34" charset="-128"/>
              </a:rPr>
              <a:t>SAP SE </a:t>
            </a:r>
            <a:r>
              <a:rPr sz="1200" dirty="0">
                <a:solidFill>
                  <a:srgbClr val="000000"/>
                </a:solidFill>
              </a:rPr>
              <a:t>oder ihren Konzernunternehmen jederzeit und ohne Angabe von Gründen unangekündigt geändert werden. </a:t>
            </a:r>
            <a:br>
              <a:rPr sz="1200" dirty="0">
                <a:solidFill>
                  <a:srgbClr val="000000"/>
                </a:solidFill>
              </a:rPr>
            </a:br>
            <a:r>
              <a:rPr sz="1200" dirty="0">
                <a:solidFill>
                  <a:srgbClr val="000000"/>
                </a:solidFill>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3"/>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225522494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4706939" y="1692001"/>
            <a:ext cx="7164387" cy="4392000"/>
          </a:xfrm>
          <a:solidFill>
            <a:schemeClr val="bg1">
              <a:lumMod val="95000"/>
            </a:schemeClr>
          </a:solidFill>
        </p:spPr>
        <p:txBody>
          <a:bodyPr vert="horz" lIns="0" tIns="1543147" rIns="0" bIns="0" rtlCol="0" anchor="t" anchorCtr="0">
            <a:noAutofit/>
          </a:bodyPr>
          <a:lstStyle>
            <a:lvl1pPr marL="0" indent="0" algn="ctr" defTabSz="1088558"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692001"/>
            <a:ext cx="4224188"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2727927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314592145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29916232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05057227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58420695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26674072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97068058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42239959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43183476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183335653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8539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34" Type="http://schemas.openxmlformats.org/officeDocument/2006/relationships/theme" Target="../theme/theme2.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33" Type="http://schemas.openxmlformats.org/officeDocument/2006/relationships/slideLayout" Target="../slideLayouts/slideLayout60.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slideLayout" Target="../slideLayouts/slideLayout56.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slideLayout" Target="../slideLayouts/slideLayout59.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slideLayout" Target="../slideLayouts/slideLayout58.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slideLayout" Target="../slideLayouts/slideLayout5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theme" Target="../theme/theme3.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slideLayout" Target="../slideLayouts/slideLayout87.xml"/><Relationship Id="rId18" Type="http://schemas.openxmlformats.org/officeDocument/2006/relationships/slideLayout" Target="../slideLayouts/slideLayout92.xml"/><Relationship Id="rId26" Type="http://schemas.openxmlformats.org/officeDocument/2006/relationships/slideLayout" Target="../slideLayouts/slideLayout100.xml"/><Relationship Id="rId3" Type="http://schemas.openxmlformats.org/officeDocument/2006/relationships/slideLayout" Target="../slideLayouts/slideLayout77.xml"/><Relationship Id="rId21" Type="http://schemas.openxmlformats.org/officeDocument/2006/relationships/slideLayout" Target="../slideLayouts/slideLayout95.xml"/><Relationship Id="rId34" Type="http://schemas.openxmlformats.org/officeDocument/2006/relationships/theme" Target="../theme/theme4.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17" Type="http://schemas.openxmlformats.org/officeDocument/2006/relationships/slideLayout" Target="../slideLayouts/slideLayout91.xml"/><Relationship Id="rId25" Type="http://schemas.openxmlformats.org/officeDocument/2006/relationships/slideLayout" Target="../slideLayouts/slideLayout99.xml"/><Relationship Id="rId33" Type="http://schemas.openxmlformats.org/officeDocument/2006/relationships/slideLayout" Target="../slideLayouts/slideLayout107.xml"/><Relationship Id="rId2" Type="http://schemas.openxmlformats.org/officeDocument/2006/relationships/slideLayout" Target="../slideLayouts/slideLayout76.xml"/><Relationship Id="rId16" Type="http://schemas.openxmlformats.org/officeDocument/2006/relationships/slideLayout" Target="../slideLayouts/slideLayout90.xml"/><Relationship Id="rId20" Type="http://schemas.openxmlformats.org/officeDocument/2006/relationships/slideLayout" Target="../slideLayouts/slideLayout94.xml"/><Relationship Id="rId29" Type="http://schemas.openxmlformats.org/officeDocument/2006/relationships/slideLayout" Target="../slideLayouts/slideLayout103.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24" Type="http://schemas.openxmlformats.org/officeDocument/2006/relationships/slideLayout" Target="../slideLayouts/slideLayout98.xml"/><Relationship Id="rId32" Type="http://schemas.openxmlformats.org/officeDocument/2006/relationships/slideLayout" Target="../slideLayouts/slideLayout106.xml"/><Relationship Id="rId5" Type="http://schemas.openxmlformats.org/officeDocument/2006/relationships/slideLayout" Target="../slideLayouts/slideLayout79.xml"/><Relationship Id="rId15" Type="http://schemas.openxmlformats.org/officeDocument/2006/relationships/slideLayout" Target="../slideLayouts/slideLayout89.xml"/><Relationship Id="rId23" Type="http://schemas.openxmlformats.org/officeDocument/2006/relationships/slideLayout" Target="../slideLayouts/slideLayout97.xml"/><Relationship Id="rId28" Type="http://schemas.openxmlformats.org/officeDocument/2006/relationships/slideLayout" Target="../slideLayouts/slideLayout102.xml"/><Relationship Id="rId10" Type="http://schemas.openxmlformats.org/officeDocument/2006/relationships/slideLayout" Target="../slideLayouts/slideLayout84.xml"/><Relationship Id="rId19" Type="http://schemas.openxmlformats.org/officeDocument/2006/relationships/slideLayout" Target="../slideLayouts/slideLayout93.xml"/><Relationship Id="rId31" Type="http://schemas.openxmlformats.org/officeDocument/2006/relationships/slideLayout" Target="../slideLayouts/slideLayout105.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slideLayout" Target="../slideLayouts/slideLayout88.xml"/><Relationship Id="rId22" Type="http://schemas.openxmlformats.org/officeDocument/2006/relationships/slideLayout" Target="../slideLayouts/slideLayout96.xml"/><Relationship Id="rId27" Type="http://schemas.openxmlformats.org/officeDocument/2006/relationships/slideLayout" Target="../slideLayouts/slideLayout101.xml"/><Relationship Id="rId30"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 id="2147483826"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77259997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 id="2147483801" r:id="rId24"/>
    <p:sldLayoutId id="2147483802" r:id="rId25"/>
    <p:sldLayoutId id="2147483803" r:id="rId26"/>
    <p:sldLayoutId id="2147483804" r:id="rId27"/>
    <p:sldLayoutId id="2147483805" r:id="rId28"/>
    <p:sldLayoutId id="2147483806" r:id="rId29"/>
    <p:sldLayoutId id="2147483807" r:id="rId30"/>
    <p:sldLayoutId id="2147483808" r:id="rId31"/>
    <p:sldLayoutId id="2147483809" r:id="rId32"/>
    <p:sldLayoutId id="214748381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1008829176"/>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Tree>
    <p:extLst>
      <p:ext uri="{BB962C8B-B14F-4D97-AF65-F5344CB8AC3E}">
        <p14:creationId xmlns:p14="http://schemas.microsoft.com/office/powerpoint/2010/main" val="2146218337"/>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 id="2147483847" r:id="rId20"/>
    <p:sldLayoutId id="2147483848" r:id="rId21"/>
    <p:sldLayoutId id="2147483849" r:id="rId22"/>
    <p:sldLayoutId id="2147483850" r:id="rId23"/>
    <p:sldLayoutId id="2147483851" r:id="rId24"/>
    <p:sldLayoutId id="2147483852" r:id="rId25"/>
    <p:sldLayoutId id="2147483853" r:id="rId26"/>
    <p:sldLayoutId id="2147483854" r:id="rId27"/>
    <p:sldLayoutId id="2147483855" r:id="rId28"/>
    <p:sldLayoutId id="2147483856" r:id="rId29"/>
    <p:sldLayoutId id="2147483857" r:id="rId30"/>
    <p:sldLayoutId id="2147483858" r:id="rId31"/>
    <p:sldLayoutId id="2147483859" r:id="rId32"/>
    <p:sldLayoutId id="214748386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svg"/></Relationships>
</file>

<file path=ppt/slides/_rels/slide1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19.svg"/><Relationship Id="rId11" Type="http://schemas.openxmlformats.org/officeDocument/2006/relationships/image" Target="../media/image21.svg"/><Relationship Id="rId5" Type="http://schemas.openxmlformats.org/officeDocument/2006/relationships/image" Target="../media/image18.png"/><Relationship Id="rId10" Type="http://schemas.openxmlformats.org/officeDocument/2006/relationships/image" Target="../media/image20.png"/><Relationship Id="rId4" Type="http://schemas.openxmlformats.org/officeDocument/2006/relationships/image" Target="../media/image12.png"/><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2.png"/><Relationship Id="rId7"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image" Target="../media/image19.svg"/><Relationship Id="rId11" Type="http://schemas.openxmlformats.org/officeDocument/2006/relationships/image" Target="../media/image17.svg"/><Relationship Id="rId5" Type="http://schemas.openxmlformats.org/officeDocument/2006/relationships/image" Target="../media/image18.png"/><Relationship Id="rId10" Type="http://schemas.openxmlformats.org/officeDocument/2006/relationships/image" Target="../media/image16.png"/><Relationship Id="rId4" Type="http://schemas.openxmlformats.org/officeDocument/2006/relationships/image" Target="../media/image12.png"/><Relationship Id="rId9"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png"/><Relationship Id="rId7" Type="http://schemas.openxmlformats.org/officeDocument/2006/relationships/image" Target="../media/image14.svg"/><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9.svg"/><Relationship Id="rId10" Type="http://schemas.openxmlformats.org/officeDocument/2006/relationships/image" Target="../media/image17.svg"/><Relationship Id="rId4" Type="http://schemas.openxmlformats.org/officeDocument/2006/relationships/image" Target="../media/image18.png"/><Relationship Id="rId9"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2.png"/><Relationship Id="rId7"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8" Type="http://schemas.openxmlformats.org/officeDocument/2006/relationships/image" Target="../media/image31.svg"/><Relationship Id="rId13" Type="http://schemas.openxmlformats.org/officeDocument/2006/relationships/image" Target="../media/image32.png"/><Relationship Id="rId3" Type="http://schemas.openxmlformats.org/officeDocument/2006/relationships/image" Target="../media/image11.png"/><Relationship Id="rId7" Type="http://schemas.openxmlformats.org/officeDocument/2006/relationships/image" Target="../media/image13.png"/><Relationship Id="rId12" Type="http://schemas.openxmlformats.org/officeDocument/2006/relationships/image" Target="../media/image21.svg"/><Relationship Id="rId2" Type="http://schemas.openxmlformats.org/officeDocument/2006/relationships/notesSlide" Target="../notesSlides/notesSlide31.xml"/><Relationship Id="rId1" Type="http://schemas.openxmlformats.org/officeDocument/2006/relationships/slideLayout" Target="../slideLayouts/slideLayout8.xml"/><Relationship Id="rId6" Type="http://schemas.openxmlformats.org/officeDocument/2006/relationships/image" Target="../media/image19.svg"/><Relationship Id="rId11" Type="http://schemas.openxmlformats.org/officeDocument/2006/relationships/image" Target="../media/image20.png"/><Relationship Id="rId5" Type="http://schemas.openxmlformats.org/officeDocument/2006/relationships/image" Target="../media/image18.png"/><Relationship Id="rId10"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image" Target="../media/image14.sv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8.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1.png"/><Relationship Id="rId7" Type="http://schemas.openxmlformats.org/officeDocument/2006/relationships/image" Target="../media/image13.png"/><Relationship Id="rId12"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8.xml"/><Relationship Id="rId6" Type="http://schemas.openxmlformats.org/officeDocument/2006/relationships/image" Target="../media/image19.svg"/><Relationship Id="rId11" Type="http://schemas.openxmlformats.org/officeDocument/2006/relationships/image" Target="../media/image17.svg"/><Relationship Id="rId5" Type="http://schemas.openxmlformats.org/officeDocument/2006/relationships/image" Target="../media/image18.png"/><Relationship Id="rId10" Type="http://schemas.openxmlformats.org/officeDocument/2006/relationships/image" Target="../media/image16.png"/><Relationship Id="rId4" Type="http://schemas.openxmlformats.org/officeDocument/2006/relationships/image" Target="../media/image12.png"/><Relationship Id="rId9"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4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8.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svg"/></Relationships>
</file>

<file path=ppt/slides/_rels/slide4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1.png"/></Relationships>
</file>

<file path=ppt/slides/_rels/slide4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png"/><Relationship Id="rId7" Type="http://schemas.openxmlformats.org/officeDocument/2006/relationships/image" Target="../media/image14.svg"/><Relationship Id="rId2" Type="http://schemas.openxmlformats.org/officeDocument/2006/relationships/notesSlide" Target="../notesSlides/notesSlide38.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9.svg"/><Relationship Id="rId10" Type="http://schemas.openxmlformats.org/officeDocument/2006/relationships/image" Target="../media/image21.svg"/><Relationship Id="rId4" Type="http://schemas.openxmlformats.org/officeDocument/2006/relationships/image" Target="../media/image18.png"/><Relationship Id="rId9" Type="http://schemas.openxmlformats.org/officeDocument/2006/relationships/image" Target="../media/image20.png"/></Relationships>
</file>

<file path=ppt/slides/_rels/slide4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png"/><Relationship Id="rId7" Type="http://schemas.openxmlformats.org/officeDocument/2006/relationships/image" Target="../media/image14.svg"/><Relationship Id="rId2" Type="http://schemas.openxmlformats.org/officeDocument/2006/relationships/notesSlide" Target="../notesSlides/notesSlide39.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37.svg"/><Relationship Id="rId10" Type="http://schemas.openxmlformats.org/officeDocument/2006/relationships/image" Target="../media/image39.svg"/><Relationship Id="rId4" Type="http://schemas.openxmlformats.org/officeDocument/2006/relationships/image" Target="../media/image36.png"/><Relationship Id="rId9" Type="http://schemas.openxmlformats.org/officeDocument/2006/relationships/image" Target="../media/image38.png"/></Relationships>
</file>

<file path=ppt/slides/_rels/slide4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12.png"/><Relationship Id="rId7" Type="http://schemas.openxmlformats.org/officeDocument/2006/relationships/image" Target="../media/image14.svg"/><Relationship Id="rId2" Type="http://schemas.openxmlformats.org/officeDocument/2006/relationships/notesSlide" Target="../notesSlides/notesSlide40.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40.svg"/><Relationship Id="rId4" Type="http://schemas.openxmlformats.org/officeDocument/2006/relationships/image" Target="../media/image36.png"/><Relationship Id="rId9" Type="http://schemas.openxmlformats.org/officeDocument/2006/relationships/image" Target="../media/image41.svg"/></Relationships>
</file>

<file path=ppt/slides/_rels/slide4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12.png"/><Relationship Id="rId7" Type="http://schemas.openxmlformats.org/officeDocument/2006/relationships/image" Target="../media/image14.svg"/><Relationship Id="rId2" Type="http://schemas.openxmlformats.org/officeDocument/2006/relationships/notesSlide" Target="../notesSlides/notesSlide41.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40.svg"/><Relationship Id="rId4" Type="http://schemas.openxmlformats.org/officeDocument/2006/relationships/image" Target="../media/image36.png"/><Relationship Id="rId9" Type="http://schemas.openxmlformats.org/officeDocument/2006/relationships/image" Target="../media/image41.svg"/></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47.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41.svg"/><Relationship Id="rId10" Type="http://schemas.openxmlformats.org/officeDocument/2006/relationships/image" Target="../media/image40.svg"/><Relationship Id="rId4" Type="http://schemas.openxmlformats.org/officeDocument/2006/relationships/image" Target="../media/image38.png"/><Relationship Id="rId9" Type="http://schemas.openxmlformats.org/officeDocument/2006/relationships/image" Target="../media/image36.png"/></Relationships>
</file>

<file path=ppt/slides/_rels/slide48.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11.png"/><Relationship Id="rId7" Type="http://schemas.openxmlformats.org/officeDocument/2006/relationships/image" Target="../media/image36.png"/><Relationship Id="rId2" Type="http://schemas.openxmlformats.org/officeDocument/2006/relationships/notesSlide" Target="../notesSlides/notesSlide44.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43.svg"/><Relationship Id="rId10" Type="http://schemas.openxmlformats.org/officeDocument/2006/relationships/image" Target="../media/image14.svg"/><Relationship Id="rId4" Type="http://schemas.openxmlformats.org/officeDocument/2006/relationships/image" Target="../media/image42.png"/><Relationship Id="rId9" Type="http://schemas.openxmlformats.org/officeDocument/2006/relationships/image" Target="../media/image13.png"/></Relationships>
</file>

<file path=ppt/slides/_rels/slide4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5.xml"/><Relationship Id="rId1" Type="http://schemas.openxmlformats.org/officeDocument/2006/relationships/slideLayout" Target="../slideLayouts/slideLayout8.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sv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1.png"/><Relationship Id="rId7"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8.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png"/></Relationships>
</file>

<file path=ppt/slides/_rels/slide5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1.png"/><Relationship Id="rId7" Type="http://schemas.openxmlformats.org/officeDocument/2006/relationships/image" Target="../media/image16.png"/><Relationship Id="rId2" Type="http://schemas.openxmlformats.org/officeDocument/2006/relationships/notesSlide" Target="../notesSlides/notesSlide47.xml"/><Relationship Id="rId1" Type="http://schemas.openxmlformats.org/officeDocument/2006/relationships/slideLayout" Target="../slideLayouts/slideLayout8.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png"/></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svg"/><Relationship Id="rId2" Type="http://schemas.openxmlformats.org/officeDocument/2006/relationships/notesSlide" Target="../notesSlides/notesSlide50.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7.svg"/><Relationship Id="rId4" Type="http://schemas.openxmlformats.org/officeDocument/2006/relationships/image" Target="../media/image16.png"/></Relationships>
</file>

<file path=ppt/slides/_rels/slide5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1.png"/><Relationship Id="rId7" Type="http://schemas.openxmlformats.org/officeDocument/2006/relationships/image" Target="../media/image14.svg"/><Relationship Id="rId2" Type="http://schemas.openxmlformats.org/officeDocument/2006/relationships/notesSlide" Target="../notesSlides/notesSlide51.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41.svg"/><Relationship Id="rId4" Type="http://schemas.openxmlformats.org/officeDocument/2006/relationships/image" Target="../media/image38.png"/><Relationship Id="rId9" Type="http://schemas.openxmlformats.org/officeDocument/2006/relationships/image" Target="../media/image40.sv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svg"/><Relationship Id="rId2" Type="http://schemas.openxmlformats.org/officeDocument/2006/relationships/notesSlide" Target="../notesSlides/notesSlide55.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7.sv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1.png"/><Relationship Id="rId7" Type="http://schemas.openxmlformats.org/officeDocument/2006/relationships/image" Target="../media/image14.svg"/><Relationship Id="rId2" Type="http://schemas.openxmlformats.org/officeDocument/2006/relationships/notesSlide" Target="../notesSlides/notesSlide56.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41.svg"/><Relationship Id="rId4" Type="http://schemas.openxmlformats.org/officeDocument/2006/relationships/image" Target="../media/image38.png"/><Relationship Id="rId9" Type="http://schemas.openxmlformats.org/officeDocument/2006/relationships/image" Target="../media/image40.sv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svg"/><Relationship Id="rId2" Type="http://schemas.openxmlformats.org/officeDocument/2006/relationships/notesSlide" Target="../notesSlides/notesSlide58.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7.svg"/><Relationship Id="rId4" Type="http://schemas.openxmlformats.org/officeDocument/2006/relationships/image" Target="../media/image16.png"/></Relationships>
</file>

<file path=ppt/slides/_rels/slide63.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59.xml"/><Relationship Id="rId1" Type="http://schemas.openxmlformats.org/officeDocument/2006/relationships/slideLayout" Target="../slideLayouts/slideLayout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6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svg"/><Relationship Id="rId2" Type="http://schemas.openxmlformats.org/officeDocument/2006/relationships/notesSlide" Target="../notesSlides/notesSlide60.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7.svg"/><Relationship Id="rId4" Type="http://schemas.openxmlformats.org/officeDocument/2006/relationships/image" Target="../media/image16.png"/></Relationships>
</file>

<file path=ppt/slides/_rels/slide6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svg"/><Relationship Id="rId2" Type="http://schemas.openxmlformats.org/officeDocument/2006/relationships/notesSlide" Target="../notesSlides/notesSlide61.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7.svg"/><Relationship Id="rId4" Type="http://schemas.openxmlformats.org/officeDocument/2006/relationships/image" Target="../media/image16.png"/></Relationships>
</file>

<file path=ppt/slides/_rels/slide6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2.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3.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3" Type="http://schemas.openxmlformats.org/officeDocument/2006/relationships/hyperlink" Target="https://bulletinboard-ads-production.cfapps.sap.hana.ondemand.com/static/index.html" TargetMode="External"/><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hemeOverride" Target="../theme/themeOverride1.xml"/><Relationship Id="rId4" Type="http://schemas.openxmlformats.org/officeDocument/2006/relationships/image" Target="../media/image12.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2.xml"/></Relationships>
</file>

<file path=ppt/slides/_rels/slide7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5.xml"/></Relationships>
</file>

<file path=ppt/slides/_rels/slide7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0.xml"/><Relationship Id="rId1" Type="http://schemas.openxmlformats.org/officeDocument/2006/relationships/slideLayout" Target="../slideLayouts/slideLayout5.xml"/><Relationship Id="rId4" Type="http://schemas.openxmlformats.org/officeDocument/2006/relationships/hyperlink" Target="https://kubernetes.io/docs/api-reference/v1.8/#pod-v1-core" TargetMode="Externa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288000" y="4024430"/>
            <a:ext cx="10899174" cy="997196"/>
          </a:xfrm>
        </p:spPr>
        <p:txBody>
          <a:bodyPr/>
          <a:lstStyle/>
          <a:p>
            <a:r>
              <a:rPr lang="en-US" dirty="0"/>
              <a:t>Kubernetes</a:t>
            </a:r>
            <a:br>
              <a:rPr lang="en-US" dirty="0"/>
            </a:br>
            <a:r>
              <a:rPr lang="en-US" dirty="0">
                <a:solidFill>
                  <a:schemeClr val="accent1"/>
                </a:solidFill>
              </a:rPr>
              <a:t>Microservice-based sample app: </a:t>
            </a:r>
            <a:r>
              <a:rPr lang="en-US" dirty="0" err="1">
                <a:solidFill>
                  <a:schemeClr val="accent1"/>
                </a:solidFill>
              </a:rPr>
              <a:t>Bulletinboard</a:t>
            </a:r>
            <a:endParaRPr lang="en-US" dirty="0">
              <a:solidFill>
                <a:schemeClr val="accent1"/>
              </a:solidFill>
            </a:endParaRPr>
          </a:p>
        </p:txBody>
      </p:sp>
      <p:pic>
        <p:nvPicPr>
          <p:cNvPr id="3" name="Picture Placeholder 2"/>
          <p:cNvPicPr>
            <a:picLocks noGrp="1" noChangeAspect="1"/>
          </p:cNvPicPr>
          <p:nvPr>
            <p:ph type="pic" sz="quarter" idx="12"/>
          </p:nvPr>
        </p:nvPicPr>
        <p:blipFill>
          <a:blip r:embed="rId3"/>
          <a:srcRect t="3112" b="3112"/>
          <a:stretch>
            <a:fillRect/>
          </a:stretch>
        </p:blipFill>
        <p:spPr>
          <a:xfrm>
            <a:off x="1" y="0"/>
            <a:ext cx="12195175" cy="3430006"/>
          </a:xfrm>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5"/>
          <a:stretch>
            <a:fillRect/>
          </a:stretch>
        </p:blipFill>
        <p:spPr>
          <a:xfrm>
            <a:off x="9541973" y="5462954"/>
            <a:ext cx="1549644" cy="1549644"/>
          </a:xfrm>
          <a:prstGeom prst="rect">
            <a:avLst/>
          </a:prstGeom>
        </p:spPr>
      </p:pic>
      <p:sp>
        <p:nvSpPr>
          <p:cNvPr id="2" name="TextBox 1">
            <a:extLst>
              <a:ext uri="{FF2B5EF4-FFF2-40B4-BE49-F238E27FC236}">
                <a16:creationId xmlns:a16="http://schemas.microsoft.com/office/drawing/2014/main" id="{6D17BB41-A1D3-4E3B-A543-43EF99E7C673}"/>
              </a:ext>
            </a:extLst>
          </p:cNvPr>
          <p:cNvSpPr txBox="1"/>
          <p:nvPr/>
        </p:nvSpPr>
        <p:spPr>
          <a:xfrm rot="20422960">
            <a:off x="3321980" y="3016304"/>
            <a:ext cx="2381388" cy="615553"/>
          </a:xfrm>
          <a:prstGeom prst="rect">
            <a:avLst/>
          </a:prstGeom>
          <a:solidFill>
            <a:schemeClr val="accent1"/>
          </a:solidFill>
        </p:spPr>
        <p:txBody>
          <a:bodyPr wrap="square" lIns="0" tIns="0" rIns="0" bIns="0" rtlCol="0">
            <a:spAutoFit/>
          </a:bodyPr>
          <a:lstStyle/>
          <a:p>
            <a:pPr algn="ctr" fontAlgn="base">
              <a:spcBef>
                <a:spcPct val="50000"/>
              </a:spcBef>
              <a:spcAft>
                <a:spcPct val="0"/>
              </a:spcAft>
              <a:buClr>
                <a:srgbClr val="F0AB00"/>
              </a:buClr>
              <a:buSzPct val="80000"/>
            </a:pPr>
            <a:r>
              <a:rPr lang="de-DE" sz="2000" kern="0" dirty="0">
                <a:ea typeface="Arial Unicode MS" pitchFamily="34" charset="-128"/>
                <a:cs typeface="Arial Unicode MS" pitchFamily="34" charset="-128"/>
              </a:rPr>
              <a:t>D R A F T</a:t>
            </a:r>
            <a:br>
              <a:rPr lang="de-DE" sz="2000" kern="0" dirty="0">
                <a:ea typeface="Arial Unicode MS" pitchFamily="34" charset="-128"/>
                <a:cs typeface="Arial Unicode MS" pitchFamily="34" charset="-128"/>
              </a:rPr>
            </a:br>
            <a:r>
              <a:rPr lang="de-DE" sz="2000" kern="0" dirty="0" err="1">
                <a:ea typeface="Arial Unicode MS" pitchFamily="34" charset="-128"/>
                <a:cs typeface="Arial Unicode MS" pitchFamily="34" charset="-128"/>
              </a:rPr>
              <a:t>Under</a:t>
            </a:r>
            <a:r>
              <a:rPr lang="de-DE" sz="2000" kern="0" dirty="0">
                <a:ea typeface="Arial Unicode MS" pitchFamily="34" charset="-128"/>
                <a:cs typeface="Arial Unicode MS" pitchFamily="34" charset="-128"/>
              </a:rPr>
              <a:t> </a:t>
            </a:r>
            <a:r>
              <a:rPr lang="de-DE" sz="2000" kern="0" dirty="0" err="1">
                <a:ea typeface="Arial Unicode MS" pitchFamily="34" charset="-128"/>
                <a:cs typeface="Arial Unicode MS" pitchFamily="34" charset="-128"/>
              </a:rPr>
              <a:t>Construction</a:t>
            </a:r>
            <a:r>
              <a:rPr lang="de-DE" sz="2000" kern="0" dirty="0">
                <a:ea typeface="Arial Unicode MS" pitchFamily="34" charset="-128"/>
                <a:cs typeface="Arial Unicode MS" pitchFamily="34" charset="-128"/>
              </a:rPr>
              <a:t> !</a:t>
            </a:r>
          </a:p>
        </p:txBody>
      </p:sp>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pic>
        <p:nvPicPr>
          <p:cNvPr id="119" name="Picture 118">
            <a:extLst>
              <a:ext uri="{FF2B5EF4-FFF2-40B4-BE49-F238E27FC236}">
                <a16:creationId xmlns:a16="http://schemas.microsoft.com/office/drawing/2014/main" id="{F41D4064-C621-4611-8159-A5CBE56EFF91}"/>
              </a:ext>
            </a:extLst>
          </p:cNvPr>
          <p:cNvPicPr>
            <a:picLocks noChangeAspect="1"/>
          </p:cNvPicPr>
          <p:nvPr/>
        </p:nvPicPr>
        <p:blipFill>
          <a:blip r:embed="rId4"/>
          <a:stretch>
            <a:fillRect/>
          </a:stretch>
        </p:blipFill>
        <p:spPr>
          <a:xfrm>
            <a:off x="11313100" y="1341926"/>
            <a:ext cx="501015" cy="487680"/>
          </a:xfrm>
          <a:prstGeom prst="rect">
            <a:avLst/>
          </a:prstGeom>
        </p:spPr>
      </p:pic>
    </p:spTree>
    <p:extLst>
      <p:ext uri="{BB962C8B-B14F-4D97-AF65-F5344CB8AC3E}">
        <p14:creationId xmlns:p14="http://schemas.microsoft.com/office/powerpoint/2010/main" val="1982099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35994" y="1384647"/>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DB“</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HTTPS/ REST</a:t>
              </a:r>
              <a:endParaRPr lang="de-DE" kern="0" dirty="0">
                <a:solidFill>
                  <a:schemeClr val="bg2">
                    <a:lumMod val="50000"/>
                  </a:schemeClr>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a:solidFill>
            <a:schemeClr val="bg2">
              <a:lumMod val="9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a:grpFill/>
            <a:ln>
              <a:solidFill>
                <a:schemeClr val="bg2">
                  <a:lumMod val="50000"/>
                </a:schemeClr>
              </a:solid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04509" y="236270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3336" y="2619918"/>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1040" y="2066326"/>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1998" y="2292300"/>
            <a:ext cx="150305" cy="146304"/>
          </a:xfrm>
          <a:prstGeom prst="rect">
            <a:avLst/>
          </a:prstGeom>
          <a:solidFill>
            <a:schemeClr val="bg2">
              <a:lumMod val="90000"/>
            </a:schemeClr>
          </a:solidFill>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tx1">
              <a:lumMod val="75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ln>
              <a:solidFill>
                <a:schemeClr val="bg2">
                  <a:lumMod val="50000"/>
                </a:schemeClr>
              </a:solid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sp>
        <p:nvSpPr>
          <p:cNvPr id="121" name="Rounded Rectangle 14">
            <a:extLst>
              <a:ext uri="{FF2B5EF4-FFF2-40B4-BE49-F238E27FC236}">
                <a16:creationId xmlns:a16="http://schemas.microsoft.com/office/drawing/2014/main" id="{E683ACFD-3A5A-4DC8-A247-C3BC21A60B25}"/>
              </a:ext>
            </a:extLst>
          </p:cNvPr>
          <p:cNvSpPr/>
          <p:nvPr/>
        </p:nvSpPr>
        <p:spPr bwMode="gray">
          <a:xfrm>
            <a:off x="4656663" y="2958951"/>
            <a:ext cx="548827" cy="296202"/>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08546" y="3448986"/>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21135" y="2910728"/>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032" y="3311915"/>
            <a:ext cx="548827" cy="294470"/>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08848" y="3118081"/>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36136" y="3247986"/>
            <a:ext cx="150305" cy="146304"/>
          </a:xfrm>
          <a:prstGeom prst="rect">
            <a:avLst/>
          </a:prstGeom>
        </p:spPr>
      </p:pic>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grpFill/>
            <a:ln>
              <a:solidFill>
                <a:schemeClr val="bg2">
                  <a:lumMod val="50000"/>
                </a:schemeClr>
              </a:solid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grpFill/>
            <a:ln>
              <a:solidFill>
                <a:schemeClr val="bg2">
                  <a:lumMod val="50000"/>
                </a:schemeClr>
              </a:solidFill>
            </a:ln>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grpFill/>
            <a:ln>
              <a:solidFill>
                <a:schemeClr val="bg2">
                  <a:lumMod val="50000"/>
                </a:schemeClr>
              </a:solid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grpFill/>
            <a:ln>
              <a:solidFill>
                <a:schemeClr val="bg2">
                  <a:lumMod val="50000"/>
                </a:schemeClr>
              </a:solidFill>
            </a:ln>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20050" y="1332763"/>
            <a:ext cx="403319" cy="403319"/>
          </a:xfrm>
          <a:prstGeom prst="rect">
            <a:avLst/>
          </a:prstGeom>
        </p:spPr>
      </p:pic>
      <p:cxnSp>
        <p:nvCxnSpPr>
          <p:cNvPr id="119" name="Straight Connector 118">
            <a:extLst>
              <a:ext uri="{FF2B5EF4-FFF2-40B4-BE49-F238E27FC236}">
                <a16:creationId xmlns:a16="http://schemas.microsoft.com/office/drawing/2014/main" id="{78DF7868-D858-4548-9E66-03C7D100E546}"/>
              </a:ext>
            </a:extLst>
          </p:cNvPr>
          <p:cNvCxnSpPr>
            <a:cxnSpLocks/>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42" name="Rectangle 141">
            <a:extLst>
              <a:ext uri="{FF2B5EF4-FFF2-40B4-BE49-F238E27FC236}">
                <a16:creationId xmlns:a16="http://schemas.microsoft.com/office/drawing/2014/main" id="{7C38D67C-2321-4695-9C65-7D593DC2A7BA}"/>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0" name="Cylinder 119">
            <a:extLst>
              <a:ext uri="{FF2B5EF4-FFF2-40B4-BE49-F238E27FC236}">
                <a16:creationId xmlns:a16="http://schemas.microsoft.com/office/drawing/2014/main" id="{1E094E06-3458-41A4-AFDE-195A86316545}"/>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pic>
        <p:nvPicPr>
          <p:cNvPr id="143" name="Picture 142">
            <a:extLst>
              <a:ext uri="{FF2B5EF4-FFF2-40B4-BE49-F238E27FC236}">
                <a16:creationId xmlns:a16="http://schemas.microsoft.com/office/drawing/2014/main" id="{28ACED14-B010-47D4-BF9E-C01DF64101CF}"/>
              </a:ext>
            </a:extLst>
          </p:cNvPr>
          <p:cNvPicPr>
            <a:picLocks noChangeAspect="1"/>
          </p:cNvPicPr>
          <p:nvPr/>
        </p:nvPicPr>
        <p:blipFill>
          <a:blip r:embed="rId4"/>
          <a:stretch>
            <a:fillRect/>
          </a:stretch>
        </p:blipFill>
        <p:spPr>
          <a:xfrm>
            <a:off x="11248678" y="1355318"/>
            <a:ext cx="501015" cy="487680"/>
          </a:xfrm>
          <a:prstGeom prst="rect">
            <a:avLst/>
          </a:prstGeom>
        </p:spPr>
      </p:pic>
    </p:spTree>
    <p:extLst>
      <p:ext uri="{BB962C8B-B14F-4D97-AF65-F5344CB8AC3E}">
        <p14:creationId xmlns:p14="http://schemas.microsoft.com/office/powerpoint/2010/main" val="2448425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022293" y="3957671"/>
            <a:ext cx="250508" cy="243840"/>
          </a:xfrm>
          <a:prstGeom prst="rect">
            <a:avLst/>
          </a:prstGeom>
        </p:spPr>
      </p:pic>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4"/>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1791120"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26B7D9E3-46E0-4070-AAFB-8ED9BF46BAA7}"/>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774803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4"/>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4"/>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1791120"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74564037-843F-4A34-B32A-4C8423D524E2}"/>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2846438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DB</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702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4"/>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4"/>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64" name="Picture 63">
            <a:extLst>
              <a:ext uri="{FF2B5EF4-FFF2-40B4-BE49-F238E27FC236}">
                <a16:creationId xmlns:a16="http://schemas.microsoft.com/office/drawing/2014/main" id="{639DFB97-1F9A-4C92-B42C-7346B66B6D89}"/>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2102783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details labels &amp; selector</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1443884" y="2178392"/>
            <a:ext cx="5502925" cy="358981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802134" y="2261695"/>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779875" y="276948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779961" y="310560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316292" y="3657596"/>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4021807" y="385484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4021893" y="419096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2758534" y="4122496"/>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0443" y="4885457"/>
            <a:ext cx="292622" cy="292622"/>
          </a:xfrm>
          <a:prstGeom prst="rect">
            <a:avLst/>
          </a:prstGeom>
        </p:spPr>
      </p:pic>
      <p:sp>
        <p:nvSpPr>
          <p:cNvPr id="95" name="TextBox 94">
            <a:extLst>
              <a:ext uri="{FF2B5EF4-FFF2-40B4-BE49-F238E27FC236}">
                <a16:creationId xmlns:a16="http://schemas.microsoft.com/office/drawing/2014/main" id="{EBAA4D23-0B10-4510-9A89-D3B5BDE8CB86}"/>
              </a:ext>
            </a:extLst>
          </p:cNvPr>
          <p:cNvSpPr txBox="1"/>
          <p:nvPr/>
        </p:nvSpPr>
        <p:spPr>
          <a:xfrm>
            <a:off x="2747391" y="3740899"/>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4" name="Flowchart: Document 3">
            <a:extLst>
              <a:ext uri="{FF2B5EF4-FFF2-40B4-BE49-F238E27FC236}">
                <a16:creationId xmlns:a16="http://schemas.microsoft.com/office/drawing/2014/main" id="{784CEC2C-E6C9-412F-857D-5736D7ADFB27}"/>
              </a:ext>
            </a:extLst>
          </p:cNvPr>
          <p:cNvSpPr/>
          <p:nvPr/>
        </p:nvSpPr>
        <p:spPr bwMode="gray">
          <a:xfrm>
            <a:off x="1966946" y="2303888"/>
            <a:ext cx="1212621" cy="692435"/>
          </a:xfrm>
          <a:prstGeom prst="flowChartDocument">
            <a:avLst/>
          </a:prstGeom>
          <a:solidFill>
            <a:srgbClr val="FFFFCC"/>
          </a:solidFill>
          <a:ln w="9525" algn="ctr">
            <a:solidFill>
              <a:schemeClr val="bg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solidFill>
                  <a:schemeClr val="bg1"/>
                </a:solidFill>
                <a:ea typeface="Arial Unicode MS" pitchFamily="34" charset="-128"/>
                <a:cs typeface="Arial Unicode MS" pitchFamily="34" charset="-128"/>
              </a:rPr>
              <a:t>s</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5B4D6F10-5D39-4F96-9628-C1781D332074}"/>
              </a:ext>
            </a:extLst>
          </p:cNvPr>
          <p:cNvPicPr>
            <a:picLocks noChangeAspect="1"/>
          </p:cNvPicPr>
          <p:nvPr/>
        </p:nvPicPr>
        <p:blipFill>
          <a:blip r:embed="rId4"/>
          <a:stretch>
            <a:fillRect/>
          </a:stretch>
        </p:blipFill>
        <p:spPr>
          <a:xfrm>
            <a:off x="4690063" y="3785730"/>
            <a:ext cx="150305" cy="146304"/>
          </a:xfrm>
          <a:prstGeom prst="rect">
            <a:avLst/>
          </a:prstGeom>
        </p:spPr>
      </p:pic>
      <p:pic>
        <p:nvPicPr>
          <p:cNvPr id="70" name="Picture 69">
            <a:extLst>
              <a:ext uri="{FF2B5EF4-FFF2-40B4-BE49-F238E27FC236}">
                <a16:creationId xmlns:a16="http://schemas.microsoft.com/office/drawing/2014/main" id="{B1530BC0-E894-4A5F-A1E8-539772AF89E6}"/>
              </a:ext>
            </a:extLst>
          </p:cNvPr>
          <p:cNvPicPr>
            <a:picLocks noChangeAspect="1"/>
          </p:cNvPicPr>
          <p:nvPr/>
        </p:nvPicPr>
        <p:blipFill>
          <a:blip r:embed="rId4"/>
          <a:stretch>
            <a:fillRect/>
          </a:stretch>
        </p:blipFill>
        <p:spPr>
          <a:xfrm>
            <a:off x="4689632" y="4122496"/>
            <a:ext cx="150305" cy="146304"/>
          </a:xfrm>
          <a:prstGeom prst="rect">
            <a:avLst/>
          </a:prstGeom>
        </p:spPr>
      </p:pic>
      <p:pic>
        <p:nvPicPr>
          <p:cNvPr id="71" name="Picture 70">
            <a:extLst>
              <a:ext uri="{FF2B5EF4-FFF2-40B4-BE49-F238E27FC236}">
                <a16:creationId xmlns:a16="http://schemas.microsoft.com/office/drawing/2014/main" id="{D280D108-D8FB-4B5A-B27E-7E85D67F9C9A}"/>
              </a:ext>
            </a:extLst>
          </p:cNvPr>
          <p:cNvPicPr>
            <a:picLocks noChangeAspect="1"/>
          </p:cNvPicPr>
          <p:nvPr/>
        </p:nvPicPr>
        <p:blipFill>
          <a:blip r:embed="rId4"/>
          <a:stretch>
            <a:fillRect/>
          </a:stretch>
        </p:blipFill>
        <p:spPr>
          <a:xfrm>
            <a:off x="7469871" y="2707772"/>
            <a:ext cx="150305" cy="146304"/>
          </a:xfrm>
          <a:prstGeom prst="rect">
            <a:avLst/>
          </a:prstGeom>
        </p:spPr>
      </p:pic>
      <p:pic>
        <p:nvPicPr>
          <p:cNvPr id="72" name="Picture 71">
            <a:extLst>
              <a:ext uri="{FF2B5EF4-FFF2-40B4-BE49-F238E27FC236}">
                <a16:creationId xmlns:a16="http://schemas.microsoft.com/office/drawing/2014/main" id="{AD836BC0-CFBF-4AB2-AB7C-361C1EEF4176}"/>
              </a:ext>
            </a:extLst>
          </p:cNvPr>
          <p:cNvPicPr>
            <a:picLocks noChangeAspect="1"/>
          </p:cNvPicPr>
          <p:nvPr/>
        </p:nvPicPr>
        <p:blipFill>
          <a:blip r:embed="rId4"/>
          <a:stretch>
            <a:fillRect/>
          </a:stretch>
        </p:blipFill>
        <p:spPr>
          <a:xfrm>
            <a:off x="7448087" y="3032456"/>
            <a:ext cx="150305" cy="146304"/>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3986892" y="3569350"/>
            <a:ext cx="250508" cy="243840"/>
          </a:xfrm>
          <a:prstGeom prst="rect">
            <a:avLst/>
          </a:prstGeom>
        </p:spPr>
      </p:pic>
      <p:pic>
        <p:nvPicPr>
          <p:cNvPr id="22" name="Picture 21">
            <a:extLst>
              <a:ext uri="{FF2B5EF4-FFF2-40B4-BE49-F238E27FC236}">
                <a16:creationId xmlns:a16="http://schemas.microsoft.com/office/drawing/2014/main" id="{828AD81E-771C-483A-8964-B044208CF632}"/>
              </a:ext>
            </a:extLst>
          </p:cNvPr>
          <p:cNvPicPr>
            <a:picLocks noChangeAspect="1"/>
          </p:cNvPicPr>
          <p:nvPr/>
        </p:nvPicPr>
        <p:blipFill>
          <a:blip r:embed="rId4"/>
          <a:stretch>
            <a:fillRect/>
          </a:stretch>
        </p:blipFill>
        <p:spPr>
          <a:xfrm>
            <a:off x="6612911" y="2168377"/>
            <a:ext cx="250508" cy="243840"/>
          </a:xfrm>
          <a:prstGeom prst="rect">
            <a:avLst/>
          </a:prstGeom>
        </p:spPr>
      </p:pic>
      <p:pic>
        <p:nvPicPr>
          <p:cNvPr id="23" name="Picture 22">
            <a:extLst>
              <a:ext uri="{FF2B5EF4-FFF2-40B4-BE49-F238E27FC236}">
                <a16:creationId xmlns:a16="http://schemas.microsoft.com/office/drawing/2014/main" id="{CA928D7D-D8E6-4EF8-8FDD-AEBE0C1C5BF2}"/>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766757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5" name="Picture 4">
            <a:extLst>
              <a:ext uri="{FF2B5EF4-FFF2-40B4-BE49-F238E27FC236}">
                <a16:creationId xmlns:a16="http://schemas.microsoft.com/office/drawing/2014/main" id="{FF3FBEBD-1025-46F9-9BB2-DE55037074F0}"/>
              </a:ext>
            </a:extLst>
          </p:cNvPr>
          <p:cNvPicPr>
            <a:picLocks noChangeAspect="1"/>
          </p:cNvPicPr>
          <p:nvPr/>
        </p:nvPicPr>
        <p:blipFill>
          <a:blip r:embed="rId5"/>
          <a:stretch>
            <a:fillRect/>
          </a:stretch>
        </p:blipFill>
        <p:spPr>
          <a:xfrm>
            <a:off x="409116" y="1044583"/>
            <a:ext cx="10285714" cy="1495238"/>
          </a:xfrm>
          <a:prstGeom prst="rect">
            <a:avLst/>
          </a:prstGeom>
          <a:ln w="12700">
            <a:solidFill>
              <a:schemeClr val="bg1">
                <a:lumMod val="50000"/>
                <a:lumOff val="50000"/>
              </a:schemeClr>
            </a:solidFill>
          </a:ln>
        </p:spPr>
      </p:pic>
      <p:pic>
        <p:nvPicPr>
          <p:cNvPr id="2" name="Picture 1">
            <a:extLst>
              <a:ext uri="{FF2B5EF4-FFF2-40B4-BE49-F238E27FC236}">
                <a16:creationId xmlns:a16="http://schemas.microsoft.com/office/drawing/2014/main" id="{02E96712-019B-4B35-9AB3-E545CBEFB11E}"/>
              </a:ext>
            </a:extLst>
          </p:cNvPr>
          <p:cNvPicPr>
            <a:picLocks noChangeAspect="1"/>
          </p:cNvPicPr>
          <p:nvPr/>
        </p:nvPicPr>
        <p:blipFill>
          <a:blip r:embed="rId6"/>
          <a:stretch>
            <a:fillRect/>
          </a:stretch>
        </p:blipFill>
        <p:spPr>
          <a:xfrm>
            <a:off x="823695" y="929398"/>
            <a:ext cx="5720000" cy="5371429"/>
          </a:xfrm>
          <a:prstGeom prst="rect">
            <a:avLst/>
          </a:prstGeom>
          <a:ln>
            <a:solidFill>
              <a:schemeClr val="bg1">
                <a:lumMod val="50000"/>
                <a:lumOff val="50000"/>
              </a:schemeClr>
            </a:solidFill>
          </a:ln>
        </p:spPr>
      </p:pic>
      <p:pic>
        <p:nvPicPr>
          <p:cNvPr id="3" name="Picture 2">
            <a:extLst>
              <a:ext uri="{FF2B5EF4-FFF2-40B4-BE49-F238E27FC236}">
                <a16:creationId xmlns:a16="http://schemas.microsoft.com/office/drawing/2014/main" id="{F071F0CC-70AE-4642-97F8-994BF236D03D}"/>
              </a:ext>
            </a:extLst>
          </p:cNvPr>
          <p:cNvPicPr>
            <a:picLocks noChangeAspect="1"/>
          </p:cNvPicPr>
          <p:nvPr/>
        </p:nvPicPr>
        <p:blipFill>
          <a:blip r:embed="rId7"/>
          <a:stretch>
            <a:fillRect/>
          </a:stretch>
        </p:blipFill>
        <p:spPr>
          <a:xfrm>
            <a:off x="3151685" y="1380051"/>
            <a:ext cx="5771429" cy="4920000"/>
          </a:xfrm>
          <a:prstGeom prst="rect">
            <a:avLst/>
          </a:prstGeom>
          <a:ln>
            <a:solidFill>
              <a:schemeClr val="bg1">
                <a:lumMod val="50000"/>
                <a:lumOff val="50000"/>
              </a:schemeClr>
            </a:solidFill>
          </a:ln>
        </p:spPr>
      </p:pic>
      <p:pic>
        <p:nvPicPr>
          <p:cNvPr id="4" name="Picture 3">
            <a:extLst>
              <a:ext uri="{FF2B5EF4-FFF2-40B4-BE49-F238E27FC236}">
                <a16:creationId xmlns:a16="http://schemas.microsoft.com/office/drawing/2014/main" id="{7281217D-A2F4-4931-AE4F-A49E29FEADE0}"/>
              </a:ext>
            </a:extLst>
          </p:cNvPr>
          <p:cNvPicPr>
            <a:picLocks noChangeAspect="1"/>
          </p:cNvPicPr>
          <p:nvPr/>
        </p:nvPicPr>
        <p:blipFill>
          <a:blip r:embed="rId8"/>
          <a:stretch>
            <a:fillRect/>
          </a:stretch>
        </p:blipFill>
        <p:spPr>
          <a:xfrm>
            <a:off x="6210478" y="1561093"/>
            <a:ext cx="5731429" cy="5102857"/>
          </a:xfrm>
          <a:prstGeom prst="rect">
            <a:avLst/>
          </a:prstGeom>
          <a:ln>
            <a:solidFill>
              <a:schemeClr val="bg1">
                <a:lumMod val="50000"/>
                <a:lumOff val="50000"/>
              </a:schemeClr>
            </a:solidFill>
          </a:ln>
        </p:spPr>
      </p:pic>
    </p:spTree>
    <p:extLst>
      <p:ext uri="{BB962C8B-B14F-4D97-AF65-F5344CB8AC3E}">
        <p14:creationId xmlns:p14="http://schemas.microsoft.com/office/powerpoint/2010/main" val="312643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- 2</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37456" y="1347279"/>
            <a:ext cx="2245714" cy="4954286"/>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858263"/>
            <a:ext cx="3394286" cy="1525714"/>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657544"/>
            <a:ext cx="1440000" cy="861429"/>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785970"/>
            <a:ext cx="1710000" cy="925714"/>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1249458"/>
            <a:ext cx="1148571" cy="1354286"/>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a:cxnSpLocks/>
          </p:cNvCxnSpPr>
          <p:nvPr/>
        </p:nvCxnSpPr>
        <p:spPr>
          <a:xfrm flipV="1">
            <a:off x="1727947" y="1624869"/>
            <a:ext cx="4128247" cy="508302"/>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527494" y="3230003"/>
            <a:ext cx="4328700" cy="199001"/>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793879"/>
            <a:ext cx="4047565" cy="251767"/>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808629" y="5251076"/>
            <a:ext cx="4047565" cy="906323"/>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96307EB-07E7-43FE-ACE8-2B5F21B06A93}"/>
              </a:ext>
            </a:extLst>
          </p:cNvPr>
          <p:cNvSpPr txBox="1"/>
          <p:nvPr/>
        </p:nvSpPr>
        <p:spPr>
          <a:xfrm>
            <a:off x="437456" y="1176061"/>
            <a:ext cx="2245714"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ads-db.yaml</a:t>
            </a:r>
            <a:endParaRPr lang="de-DE" sz="1100" kern="0" dirty="0">
              <a:solidFill>
                <a:schemeClr val="bg1"/>
              </a:solidFil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1C3CB69F-46F9-4538-8723-0FA6B7692259}"/>
              </a:ext>
            </a:extLst>
          </p:cNvPr>
          <p:cNvSpPr txBox="1"/>
          <p:nvPr/>
        </p:nvSpPr>
        <p:spPr>
          <a:xfrm>
            <a:off x="5658008" y="893464"/>
            <a:ext cx="1148571" cy="353943"/>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ads-db-service</a:t>
            </a:r>
            <a:r>
              <a:rPr lang="de-DE" sz="1200" kern="0" dirty="0" err="1">
                <a:solidFill>
                  <a:schemeClr val="bg1"/>
                </a:solidFill>
                <a:ea typeface="Arial Unicode MS" pitchFamily="34" charset="-128"/>
                <a:cs typeface="Arial Unicode MS" pitchFamily="34" charset="-128"/>
              </a:rPr>
              <a:t>.yaml</a:t>
            </a:r>
            <a:endParaRPr lang="de-DE" sz="1200" kern="0" dirty="0">
              <a:solidFill>
                <a:schemeClr val="bg1"/>
              </a:solidFill>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E838FD71-AC4C-4771-880B-A4CAAD153099}"/>
              </a:ext>
            </a:extLst>
          </p:cNvPr>
          <p:cNvSpPr txBox="1"/>
          <p:nvPr/>
        </p:nvSpPr>
        <p:spPr>
          <a:xfrm>
            <a:off x="5658008" y="2699459"/>
            <a:ext cx="3394286"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ads-db-init.yaml</a:t>
            </a:r>
            <a:endParaRPr lang="de-DE" sz="11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64141" y="4488173"/>
            <a:ext cx="143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ads-db-config.yaml</a:t>
            </a:r>
            <a:endParaRPr lang="de-DE" sz="1100" kern="0" dirty="0">
              <a:solidFill>
                <a:schemeClr val="bg1"/>
              </a:solidFill>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F4291AB-B194-428E-8DF4-FD9064D1632E}"/>
              </a:ext>
            </a:extLst>
          </p:cNvPr>
          <p:cNvSpPr txBox="1"/>
          <p:nvPr/>
        </p:nvSpPr>
        <p:spPr>
          <a:xfrm>
            <a:off x="5664141" y="5628400"/>
            <a:ext cx="170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ads-db-secret.yaml</a:t>
            </a:r>
            <a:endParaRPr lang="de-DE" sz="1100" kern="0" dirty="0">
              <a:solidFill>
                <a:schemeClr val="bg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576A49F1-1558-4BB8-A734-715D56A0AF5F}"/>
              </a:ext>
            </a:extLst>
          </p:cNvPr>
          <p:cNvSpPr txBox="1"/>
          <p:nvPr/>
        </p:nvSpPr>
        <p:spPr>
          <a:xfrm>
            <a:off x="3322670" y="1401122"/>
            <a:ext cx="1148571" cy="553998"/>
          </a:xfrm>
          <a:prstGeom prst="rect">
            <a:avLst/>
          </a:prstGeom>
          <a:solidFill>
            <a:schemeClr val="accent1"/>
          </a:solidFill>
        </p:spPr>
        <p:txBody>
          <a:bodyPr wrap="squar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To</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be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adapted</a:t>
            </a:r>
            <a:r>
              <a:rPr lang="de-DE" sz="1800" kern="0" dirty="0">
                <a:ea typeface="Arial Unicode MS" pitchFamily="34" charset="-128"/>
                <a:cs typeface="Arial Unicode MS" pitchFamily="34" charset="-128"/>
              </a:rPr>
              <a:t> !</a:t>
            </a:r>
          </a:p>
        </p:txBody>
      </p:sp>
    </p:spTree>
    <p:extLst>
      <p:ext uri="{BB962C8B-B14F-4D97-AF65-F5344CB8AC3E}">
        <p14:creationId xmlns:p14="http://schemas.microsoft.com/office/powerpoint/2010/main" val="2885181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App”</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grpFill/>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grp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grp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20050" y="1332763"/>
            <a:ext cx="403319" cy="403319"/>
          </a:xfrm>
          <a:prstGeom prst="rect">
            <a:avLst/>
          </a:prstGeom>
        </p:spPr>
      </p:pic>
      <p:sp>
        <p:nvSpPr>
          <p:cNvPr id="119" name="Rectangle 118">
            <a:extLst>
              <a:ext uri="{FF2B5EF4-FFF2-40B4-BE49-F238E27FC236}">
                <a16:creationId xmlns:a16="http://schemas.microsoft.com/office/drawing/2014/main" id="{7ACDECDF-0A8A-4E66-91B8-9BE90F58778E}"/>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2" name="TextBox 141">
            <a:extLst>
              <a:ext uri="{FF2B5EF4-FFF2-40B4-BE49-F238E27FC236}">
                <a16:creationId xmlns:a16="http://schemas.microsoft.com/office/drawing/2014/main" id="{30F49010-3B37-4E97-8EA0-32DF02CDC44D}"/>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3" name="Rectangle 142">
            <a:extLst>
              <a:ext uri="{FF2B5EF4-FFF2-40B4-BE49-F238E27FC236}">
                <a16:creationId xmlns:a16="http://schemas.microsoft.com/office/drawing/2014/main" id="{C33E5695-D890-459A-97D0-978B32EE87E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4" name="Picture 143">
            <a:extLst>
              <a:ext uri="{FF2B5EF4-FFF2-40B4-BE49-F238E27FC236}">
                <a16:creationId xmlns:a16="http://schemas.microsoft.com/office/drawing/2014/main" id="{23B8BABE-019D-49E4-95A5-846C4110354D}"/>
              </a:ext>
            </a:extLst>
          </p:cNvPr>
          <p:cNvPicPr>
            <a:picLocks noChangeAspect="1"/>
          </p:cNvPicPr>
          <p:nvPr/>
        </p:nvPicPr>
        <p:blipFill>
          <a:blip r:embed="rId4"/>
          <a:stretch>
            <a:fillRect/>
          </a:stretch>
        </p:blipFill>
        <p:spPr>
          <a:xfrm>
            <a:off x="11269308" y="1338523"/>
            <a:ext cx="501015" cy="487680"/>
          </a:xfrm>
          <a:prstGeom prst="rect">
            <a:avLst/>
          </a:prstGeom>
        </p:spPr>
      </p:pic>
    </p:spTree>
    <p:extLst>
      <p:ext uri="{BB962C8B-B14F-4D97-AF65-F5344CB8AC3E}">
        <p14:creationId xmlns:p14="http://schemas.microsoft.com/office/powerpoint/2010/main" val="845362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Xxx</a:t>
            </a:r>
          </a:p>
          <a:p>
            <a:pPr lvl="1"/>
            <a:r>
              <a:rPr lang="en-US" dirty="0" err="1"/>
              <a:t>yyy</a:t>
            </a:r>
            <a:endParaRPr lang="en-US" dirty="0"/>
          </a:p>
          <a:p>
            <a:pPr lvl="2"/>
            <a:r>
              <a:rPr lang="en-US" dirty="0"/>
              <a:t>ccc</a:t>
            </a:r>
          </a:p>
          <a:p>
            <a:pPr lvl="2"/>
            <a:r>
              <a:rPr lang="en-US" dirty="0" err="1"/>
              <a:t>bbb</a:t>
            </a:r>
            <a:endParaRPr lang="en-US" dirty="0"/>
          </a:p>
          <a:p>
            <a:pPr lvl="1"/>
            <a:endParaRPr lang="en-US" dirty="0"/>
          </a:p>
        </p:txBody>
      </p:sp>
      <p:sp>
        <p:nvSpPr>
          <p:cNvPr id="2" name="Title 1"/>
          <p:cNvSpPr>
            <a:spLocks noGrp="1"/>
          </p:cNvSpPr>
          <p:nvPr>
            <p:ph type="title"/>
          </p:nvPr>
        </p:nvSpPr>
        <p:spPr/>
        <p:txBody>
          <a:bodyPr/>
          <a:lstStyle/>
          <a:p>
            <a:r>
              <a:rPr lang="en-US" dirty="0"/>
              <a:t>xxx</a:t>
            </a:r>
          </a:p>
        </p:txBody>
      </p:sp>
    </p:spTree>
    <p:extLst>
      <p:ext uri="{BB962C8B-B14F-4D97-AF65-F5344CB8AC3E}">
        <p14:creationId xmlns:p14="http://schemas.microsoft.com/office/powerpoint/2010/main" val="339406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app”</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a:grpFill/>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a:grp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grp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a:grp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sp>
        <p:nvSpPr>
          <p:cNvPr id="119" name="Rectangle 118">
            <a:extLst>
              <a:ext uri="{FF2B5EF4-FFF2-40B4-BE49-F238E27FC236}">
                <a16:creationId xmlns:a16="http://schemas.microsoft.com/office/drawing/2014/main" id="{7ACDECDF-0A8A-4E66-91B8-9BE90F58778E}"/>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2" name="TextBox 141">
            <a:extLst>
              <a:ext uri="{FF2B5EF4-FFF2-40B4-BE49-F238E27FC236}">
                <a16:creationId xmlns:a16="http://schemas.microsoft.com/office/drawing/2014/main" id="{30F49010-3B37-4E97-8EA0-32DF02CDC44D}"/>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3" name="Rectangle 142">
            <a:extLst>
              <a:ext uri="{FF2B5EF4-FFF2-40B4-BE49-F238E27FC236}">
                <a16:creationId xmlns:a16="http://schemas.microsoft.com/office/drawing/2014/main" id="{C33E5695-D890-459A-97D0-978B32EE87E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4" name="Picture 143">
            <a:extLst>
              <a:ext uri="{FF2B5EF4-FFF2-40B4-BE49-F238E27FC236}">
                <a16:creationId xmlns:a16="http://schemas.microsoft.com/office/drawing/2014/main" id="{BFB3D287-B0E2-4BB2-815C-7E4AC2FB8A30}"/>
              </a:ext>
            </a:extLst>
          </p:cNvPr>
          <p:cNvPicPr>
            <a:picLocks noChangeAspect="1"/>
          </p:cNvPicPr>
          <p:nvPr/>
        </p:nvPicPr>
        <p:blipFill>
          <a:blip r:embed="rId3"/>
          <a:stretch>
            <a:fillRect/>
          </a:stretch>
        </p:blipFill>
        <p:spPr>
          <a:xfrm>
            <a:off x="11252362" y="1331958"/>
            <a:ext cx="501015" cy="487680"/>
          </a:xfrm>
          <a:prstGeom prst="rect">
            <a:avLst/>
          </a:prstGeom>
        </p:spPr>
      </p:pic>
    </p:spTree>
    <p:extLst>
      <p:ext uri="{BB962C8B-B14F-4D97-AF65-F5344CB8AC3E}">
        <p14:creationId xmlns:p14="http://schemas.microsoft.com/office/powerpoint/2010/main" val="2058547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186442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ads-app-config-files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838876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186442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7478" y="1552498"/>
            <a:ext cx="5077" cy="53253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1941425" y="1357845"/>
            <a:ext cx="476246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solidFill>
                  <a:srgbClr val="4FB81C"/>
                </a:solidFill>
                <a:ea typeface="Arial Unicode MS" pitchFamily="34" charset="-128"/>
                <a:cs typeface="Arial Unicode MS" pitchFamily="34" charset="-128"/>
              </a:rPr>
              <a:t>ads.ingress</a:t>
            </a:r>
            <a:r>
              <a:rPr lang="de-DE" sz="1200" kern="0" dirty="0">
                <a:solidFill>
                  <a:schemeClr val="bg1"/>
                </a:solidFill>
                <a:ea typeface="Arial Unicode MS" pitchFamily="34" charset="-128"/>
                <a:cs typeface="Arial Unicode MS" pitchFamily="34" charset="-128"/>
              </a:rPr>
              <a:t>.ccdev01.k8s-train.shoot.canary.k8s-hana.ondemand.com</a:t>
            </a:r>
          </a:p>
        </p:txBody>
      </p:sp>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ads-app-config-files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endCxn id="94" idx="0"/>
          </p:cNvCxnSpPr>
          <p:nvPr/>
        </p:nvCxnSpPr>
        <p:spPr>
          <a:xfrm flipH="1">
            <a:off x="4021436" y="2453287"/>
            <a:ext cx="5431" cy="1803725"/>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sp>
        <p:nvSpPr>
          <p:cNvPr id="98" name="Rounded Rectangle 14">
            <a:extLst>
              <a:ext uri="{FF2B5EF4-FFF2-40B4-BE49-F238E27FC236}">
                <a16:creationId xmlns:a16="http://schemas.microsoft.com/office/drawing/2014/main" id="{DEB5F13B-3B5B-42D8-8002-5330D7CA649A}"/>
              </a:ext>
            </a:extLst>
          </p:cNvPr>
          <p:cNvSpPr/>
          <p:nvPr/>
        </p:nvSpPr>
        <p:spPr bwMode="gray">
          <a:xfrm>
            <a:off x="3260513" y="1992943"/>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965027"/>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867690"/>
            <a:ext cx="250508" cy="243840"/>
          </a:xfrm>
          <a:prstGeom prst="rect">
            <a:avLst/>
          </a:prstGeom>
        </p:spPr>
      </p:pic>
      <p:pic>
        <p:nvPicPr>
          <p:cNvPr id="99" name="Picture 98">
            <a:extLst>
              <a:ext uri="{FF2B5EF4-FFF2-40B4-BE49-F238E27FC236}">
                <a16:creationId xmlns:a16="http://schemas.microsoft.com/office/drawing/2014/main" id="{88795C02-ECDB-48EC-9764-4648A9A33FAF}"/>
              </a:ext>
            </a:extLst>
          </p:cNvPr>
          <p:cNvPicPr>
            <a:picLocks noChangeAspect="1"/>
          </p:cNvPicPr>
          <p:nvPr/>
        </p:nvPicPr>
        <p:blipFill>
          <a:blip r:embed="rId3"/>
          <a:stretch>
            <a:fillRect/>
          </a:stretch>
        </p:blipFill>
        <p:spPr>
          <a:xfrm>
            <a:off x="4665545" y="1900553"/>
            <a:ext cx="250508" cy="243840"/>
          </a:xfrm>
          <a:prstGeom prst="rect">
            <a:avLst/>
          </a:prstGeom>
        </p:spPr>
      </p:pic>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2296566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app</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deployment: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‘ads-app’</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2850153"/>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r>
              <a:rPr lang="en-US" sz="1000" kern="0" dirty="0">
                <a:solidFill>
                  <a:srgbClr val="000000"/>
                </a:solidFill>
                <a:latin typeface="Arial"/>
                <a:ea typeface="Arial Unicode MS" pitchFamily="34" charset="-128"/>
                <a:cs typeface="Arial Unicode MS" pitchFamily="34" charset="-128"/>
              </a:rPr>
              <a:t>’</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3811381"/>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‘ads-app-config-files’</a:t>
            </a:r>
          </a:p>
        </p:txBody>
      </p: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343327"/>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283575"/>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053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186442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7478" y="1552498"/>
            <a:ext cx="5077" cy="53253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1941425" y="1357845"/>
            <a:ext cx="476246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solidFill>
                  <a:srgbClr val="00B050"/>
                </a:solidFill>
                <a:ea typeface="Arial Unicode MS" pitchFamily="34" charset="-128"/>
                <a:cs typeface="Arial Unicode MS" pitchFamily="34" charset="-128"/>
              </a:rPr>
              <a:t>ads.ingress</a:t>
            </a:r>
            <a:r>
              <a:rPr lang="de-DE" sz="1200" kern="0" dirty="0">
                <a:solidFill>
                  <a:schemeClr val="bg1"/>
                </a:solidFill>
                <a:ea typeface="Arial Unicode MS" pitchFamily="34" charset="-128"/>
                <a:cs typeface="Arial Unicode MS" pitchFamily="34" charset="-128"/>
              </a:rPr>
              <a:t>.ccdev01.k8s-train.shoot.canary.k8s-hana.ondemand.com</a:t>
            </a:r>
          </a:p>
        </p:txBody>
      </p:sp>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175641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09253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700" b="1" kern="0" dirty="0" err="1">
                <a:solidFill>
                  <a:schemeClr val="bg1"/>
                </a:solidFill>
                <a:ea typeface="Arial Unicode MS" pitchFamily="34" charset="-128"/>
                <a:cs typeface="Arial Unicode MS" pitchFamily="34" charset="-128"/>
              </a:rPr>
              <a:t>app</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763054"/>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endCxn id="94" idx="0"/>
          </p:cNvCxnSpPr>
          <p:nvPr/>
        </p:nvCxnSpPr>
        <p:spPr>
          <a:xfrm flipH="1">
            <a:off x="4021436" y="2453287"/>
            <a:ext cx="5431" cy="1803725"/>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7D1792C1-9AC9-42B0-A470-D4EB5114FDB6}"/>
              </a:ext>
            </a:extLst>
          </p:cNvPr>
          <p:cNvGrpSpPr/>
          <p:nvPr/>
        </p:nvGrpSpPr>
        <p:grpSpPr>
          <a:xfrm>
            <a:off x="5188627" y="5451441"/>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grpSp>
        <p:nvGrpSpPr>
          <p:cNvPr id="88" name="Group 87">
            <a:extLst>
              <a:ext uri="{FF2B5EF4-FFF2-40B4-BE49-F238E27FC236}">
                <a16:creationId xmlns:a16="http://schemas.microsoft.com/office/drawing/2014/main" id="{06B2DD49-5C1E-419E-B785-5B67B7DDE1C0}"/>
              </a:ext>
            </a:extLst>
          </p:cNvPr>
          <p:cNvGrpSpPr/>
          <p:nvPr/>
        </p:nvGrpSpPr>
        <p:grpSpPr>
          <a:xfrm>
            <a:off x="5288400" y="5248610"/>
            <a:ext cx="163175" cy="194488"/>
            <a:chOff x="6717848" y="3493140"/>
            <a:chExt cx="163175" cy="194488"/>
          </a:xfrm>
        </p:grpSpPr>
        <p:sp>
          <p:nvSpPr>
            <p:cNvPr id="89" name="Arrow: Pentagon 88">
              <a:extLst>
                <a:ext uri="{FF2B5EF4-FFF2-40B4-BE49-F238E27FC236}">
                  <a16:creationId xmlns:a16="http://schemas.microsoft.com/office/drawing/2014/main" id="{2D1FB9CF-46A4-404B-8D28-FDE829C07E1A}"/>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0" name="Arrow: Pentagon 89">
              <a:extLst>
                <a:ext uri="{FF2B5EF4-FFF2-40B4-BE49-F238E27FC236}">
                  <a16:creationId xmlns:a16="http://schemas.microsoft.com/office/drawing/2014/main" id="{85952000-6BFB-4391-9565-F5ED7677DF2E}"/>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91" name="Group 90">
            <a:extLst>
              <a:ext uri="{FF2B5EF4-FFF2-40B4-BE49-F238E27FC236}">
                <a16:creationId xmlns:a16="http://schemas.microsoft.com/office/drawing/2014/main" id="{136CC2CC-5D5C-4B9B-8330-D81A33605682}"/>
              </a:ext>
            </a:extLst>
          </p:cNvPr>
          <p:cNvGrpSpPr/>
          <p:nvPr/>
        </p:nvGrpSpPr>
        <p:grpSpPr>
          <a:xfrm>
            <a:off x="5400231" y="5044678"/>
            <a:ext cx="163175" cy="194488"/>
            <a:chOff x="6717848" y="3493140"/>
            <a:chExt cx="163175" cy="194488"/>
          </a:xfrm>
        </p:grpSpPr>
        <p:sp>
          <p:nvSpPr>
            <p:cNvPr id="92" name="Arrow: Pentagon 91">
              <a:extLst>
                <a:ext uri="{FF2B5EF4-FFF2-40B4-BE49-F238E27FC236}">
                  <a16:creationId xmlns:a16="http://schemas.microsoft.com/office/drawing/2014/main" id="{0B7B8EDB-6371-4B1D-8E2F-08C76385996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3" name="Arrow: Pentagon 92">
              <a:extLst>
                <a:ext uri="{FF2B5EF4-FFF2-40B4-BE49-F238E27FC236}">
                  <a16:creationId xmlns:a16="http://schemas.microsoft.com/office/drawing/2014/main" id="{D37D570C-6681-4808-988F-1153CC1DD48C}"/>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98" name="Rounded Rectangle 14">
            <a:extLst>
              <a:ext uri="{FF2B5EF4-FFF2-40B4-BE49-F238E27FC236}">
                <a16:creationId xmlns:a16="http://schemas.microsoft.com/office/drawing/2014/main" id="{DEB5F13B-3B5B-42D8-8002-5330D7CA649A}"/>
              </a:ext>
            </a:extLst>
          </p:cNvPr>
          <p:cNvSpPr/>
          <p:nvPr/>
        </p:nvSpPr>
        <p:spPr bwMode="gray">
          <a:xfrm>
            <a:off x="3260513" y="1992943"/>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965027"/>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867690"/>
            <a:ext cx="250508" cy="243840"/>
          </a:xfrm>
          <a:prstGeom prst="rect">
            <a:avLst/>
          </a:prstGeom>
        </p:spPr>
      </p:pic>
      <p:grpSp>
        <p:nvGrpSpPr>
          <p:cNvPr id="52" name="Group 51">
            <a:extLst>
              <a:ext uri="{FF2B5EF4-FFF2-40B4-BE49-F238E27FC236}">
                <a16:creationId xmlns:a16="http://schemas.microsoft.com/office/drawing/2014/main" id="{E47DDA2C-1BB6-4E06-9E8E-F5E2F5D8FC37}"/>
              </a:ext>
            </a:extLst>
          </p:cNvPr>
          <p:cNvGrpSpPr/>
          <p:nvPr/>
        </p:nvGrpSpPr>
        <p:grpSpPr>
          <a:xfrm>
            <a:off x="4733537" y="3324173"/>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99" name="Picture 98">
            <a:extLst>
              <a:ext uri="{FF2B5EF4-FFF2-40B4-BE49-F238E27FC236}">
                <a16:creationId xmlns:a16="http://schemas.microsoft.com/office/drawing/2014/main" id="{88795C02-ECDB-48EC-9764-4648A9A33FAF}"/>
              </a:ext>
            </a:extLst>
          </p:cNvPr>
          <p:cNvPicPr>
            <a:picLocks noChangeAspect="1"/>
          </p:cNvPicPr>
          <p:nvPr/>
        </p:nvPicPr>
        <p:blipFill>
          <a:blip r:embed="rId3"/>
          <a:stretch>
            <a:fillRect/>
          </a:stretch>
        </p:blipFill>
        <p:spPr>
          <a:xfrm>
            <a:off x="4665545" y="1900553"/>
            <a:ext cx="250508" cy="243840"/>
          </a:xfrm>
          <a:prstGeom prst="rect">
            <a:avLst/>
          </a:prstGeom>
        </p:spPr>
      </p:pic>
      <p:grpSp>
        <p:nvGrpSpPr>
          <p:cNvPr id="100" name="Group 99">
            <a:extLst>
              <a:ext uri="{FF2B5EF4-FFF2-40B4-BE49-F238E27FC236}">
                <a16:creationId xmlns:a16="http://schemas.microsoft.com/office/drawing/2014/main" id="{276AF346-4F24-45D2-A759-ECBBE43432A1}"/>
              </a:ext>
            </a:extLst>
          </p:cNvPr>
          <p:cNvGrpSpPr/>
          <p:nvPr/>
        </p:nvGrpSpPr>
        <p:grpSpPr>
          <a:xfrm>
            <a:off x="4752878" y="2357036"/>
            <a:ext cx="163175" cy="194488"/>
            <a:chOff x="6717848" y="3493140"/>
            <a:chExt cx="163175" cy="194488"/>
          </a:xfrm>
        </p:grpSpPr>
        <p:sp>
          <p:nvSpPr>
            <p:cNvPr id="101" name="Arrow: Pentagon 100">
              <a:extLst>
                <a:ext uri="{FF2B5EF4-FFF2-40B4-BE49-F238E27FC236}">
                  <a16:creationId xmlns:a16="http://schemas.microsoft.com/office/drawing/2014/main" id="{AD0D8402-9017-4D60-B4A4-722A573E98D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02" name="Arrow: Pentagon 101">
              <a:extLst>
                <a:ext uri="{FF2B5EF4-FFF2-40B4-BE49-F238E27FC236}">
                  <a16:creationId xmlns:a16="http://schemas.microsoft.com/office/drawing/2014/main" id="{782CF548-91A8-43C5-AF31-BFB37FD487D8}"/>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64" name="Rounded Rectangle 14">
            <a:extLst>
              <a:ext uri="{FF2B5EF4-FFF2-40B4-BE49-F238E27FC236}">
                <a16:creationId xmlns:a16="http://schemas.microsoft.com/office/drawing/2014/main" id="{2F19E92B-F70A-40AA-BB43-E44FF0202E6A}"/>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endParaRPr lang="en-US" sz="1000" kern="0" dirty="0">
              <a:solidFill>
                <a:srgbClr val="000000"/>
              </a:solidFill>
              <a:latin typeface="Arial"/>
              <a:ea typeface="Arial Unicode MS" pitchFamily="34" charset="-128"/>
              <a:cs typeface="Arial Unicode MS" pitchFamily="34" charset="-128"/>
            </a:endParaRPr>
          </a:p>
        </p:txBody>
      </p:sp>
      <p:cxnSp>
        <p:nvCxnSpPr>
          <p:cNvPr id="65" name="Straight Connector 64">
            <a:extLst>
              <a:ext uri="{FF2B5EF4-FFF2-40B4-BE49-F238E27FC236}">
                <a16:creationId xmlns:a16="http://schemas.microsoft.com/office/drawing/2014/main" id="{E2123450-7AD8-4DC8-B692-4DA45C06CFD9}"/>
              </a:ext>
            </a:extLst>
          </p:cNvPr>
          <p:cNvCxnSpPr>
            <a:cxnSpLocks/>
            <a:stCxn id="64" idx="3"/>
          </p:cNvCxnSpPr>
          <p:nvPr/>
        </p:nvCxnSpPr>
        <p:spPr>
          <a:xfrm>
            <a:off x="1868269" y="4465862"/>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Picture 65">
            <a:extLst>
              <a:ext uri="{FF2B5EF4-FFF2-40B4-BE49-F238E27FC236}">
                <a16:creationId xmlns:a16="http://schemas.microsoft.com/office/drawing/2014/main" id="{8EF1F78E-47A2-4460-9E67-6C014542765C}"/>
              </a:ext>
            </a:extLst>
          </p:cNvPr>
          <p:cNvPicPr>
            <a:picLocks noChangeAspect="1"/>
          </p:cNvPicPr>
          <p:nvPr/>
        </p:nvPicPr>
        <p:blipFill>
          <a:blip r:embed="rId3"/>
          <a:stretch>
            <a:fillRect/>
          </a:stretch>
        </p:blipFill>
        <p:spPr>
          <a:xfrm>
            <a:off x="1779863" y="4036604"/>
            <a:ext cx="150305" cy="146304"/>
          </a:xfrm>
          <a:prstGeom prst="rect">
            <a:avLst/>
          </a:prstGeom>
        </p:spPr>
      </p:pic>
      <p:sp>
        <p:nvSpPr>
          <p:cNvPr id="67" name="Rounded Rectangle 14">
            <a:extLst>
              <a:ext uri="{FF2B5EF4-FFF2-40B4-BE49-F238E27FC236}">
                <a16:creationId xmlns:a16="http://schemas.microsoft.com/office/drawing/2014/main" id="{63541D54-54BA-4AC9-919E-2F7AE765A366}"/>
              </a:ext>
            </a:extLst>
          </p:cNvPr>
          <p:cNvSpPr/>
          <p:nvPr/>
        </p:nvSpPr>
        <p:spPr bwMode="gray">
          <a:xfrm>
            <a:off x="754653" y="5108323"/>
            <a:ext cx="1113617" cy="751973"/>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ads-app-config-files</a:t>
            </a:r>
          </a:p>
        </p:txBody>
      </p:sp>
      <p:cxnSp>
        <p:nvCxnSpPr>
          <p:cNvPr id="68" name="Straight Connector 67">
            <a:extLst>
              <a:ext uri="{FF2B5EF4-FFF2-40B4-BE49-F238E27FC236}">
                <a16:creationId xmlns:a16="http://schemas.microsoft.com/office/drawing/2014/main" id="{7AC422D9-30B2-426A-8DE5-DB529D32617E}"/>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9" name="Picture 68">
            <a:extLst>
              <a:ext uri="{FF2B5EF4-FFF2-40B4-BE49-F238E27FC236}">
                <a16:creationId xmlns:a16="http://schemas.microsoft.com/office/drawing/2014/main" id="{DB33823E-AF87-4187-9EE7-EC92220F3277}"/>
              </a:ext>
            </a:extLst>
          </p:cNvPr>
          <p:cNvPicPr>
            <a:picLocks noChangeAspect="1"/>
          </p:cNvPicPr>
          <p:nvPr/>
        </p:nvPicPr>
        <p:blipFill>
          <a:blip r:embed="rId3"/>
          <a:stretch>
            <a:fillRect/>
          </a:stretch>
        </p:blipFill>
        <p:spPr>
          <a:xfrm>
            <a:off x="1791120" y="5057930"/>
            <a:ext cx="150305" cy="146304"/>
          </a:xfrm>
          <a:prstGeom prst="rect">
            <a:avLst/>
          </a:prstGeom>
        </p:spPr>
      </p:pic>
      <p:grpSp>
        <p:nvGrpSpPr>
          <p:cNvPr id="58" name="Group 57">
            <a:extLst>
              <a:ext uri="{FF2B5EF4-FFF2-40B4-BE49-F238E27FC236}">
                <a16:creationId xmlns:a16="http://schemas.microsoft.com/office/drawing/2014/main" id="{D757138E-00C9-4D23-A374-9FB3AAC27BEC}"/>
              </a:ext>
            </a:extLst>
          </p:cNvPr>
          <p:cNvGrpSpPr/>
          <p:nvPr/>
        </p:nvGrpSpPr>
        <p:grpSpPr>
          <a:xfrm>
            <a:off x="1806944" y="4537850"/>
            <a:ext cx="169753" cy="194488"/>
            <a:chOff x="6717848" y="3493140"/>
            <a:chExt cx="169753"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24426"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3260" y="5546231"/>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70" name="Picture 69">
            <a:extLst>
              <a:ext uri="{FF2B5EF4-FFF2-40B4-BE49-F238E27FC236}">
                <a16:creationId xmlns:a16="http://schemas.microsoft.com/office/drawing/2014/main" id="{1CCDE151-395E-4452-AC05-D1A8E7A75347}"/>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968245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289112" y="1230093"/>
            <a:ext cx="11685493"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753024" y="2178391"/>
            <a:ext cx="10172700" cy="3953467"/>
          </a:xfrm>
          <a:prstGeom prst="roundRect">
            <a:avLst/>
          </a:prstGeom>
          <a:solidFill>
            <a:schemeClr val="tx1">
              <a:lumMod val="50000"/>
            </a:schemeClr>
          </a:solidFill>
          <a:ln w="12700">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4639111" y="2225890"/>
            <a:ext cx="1546119"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endParaRPr lang="de-DE" sz="1200" kern="0" dirty="0">
              <a:ea typeface="Arial Unicode MS" pitchFamily="34" charset="-128"/>
              <a:cs typeface="Arial Unicode MS" pitchFamily="34" charset="-128"/>
            </a:endParaRPr>
          </a:p>
        </p:txBody>
      </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10535228" y="2155548"/>
            <a:ext cx="250508" cy="243840"/>
          </a:xfrm>
          <a:prstGeom prst="rect">
            <a:avLst/>
          </a:prstGeom>
        </p:spPr>
      </p:pic>
      <p:sp>
        <p:nvSpPr>
          <p:cNvPr id="40" name="Arrow: Pentagon 39">
            <a:extLst>
              <a:ext uri="{FF2B5EF4-FFF2-40B4-BE49-F238E27FC236}">
                <a16:creationId xmlns:a16="http://schemas.microsoft.com/office/drawing/2014/main" id="{D8CBEAFD-7CBC-48F3-8FE3-7FAA14650BC0}"/>
              </a:ext>
            </a:extLst>
          </p:cNvPr>
          <p:cNvSpPr/>
          <p:nvPr/>
        </p:nvSpPr>
        <p:spPr bwMode="gray">
          <a:xfrm flipH="1">
            <a:off x="10785736" y="269968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10785822" y="303580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600" b="1" kern="0" dirty="0" err="1">
                <a:solidFill>
                  <a:schemeClr val="bg1"/>
                </a:solidFill>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 name="Rectangle 2">
            <a:extLst>
              <a:ext uri="{FF2B5EF4-FFF2-40B4-BE49-F238E27FC236}">
                <a16:creationId xmlns:a16="http://schemas.microsoft.com/office/drawing/2014/main" id="{D35E94DC-3D6D-4B0D-B435-0EC6EE20E5C3}"/>
              </a:ext>
            </a:extLst>
          </p:cNvPr>
          <p:cNvSpPr/>
          <p:nvPr/>
        </p:nvSpPr>
        <p:spPr bwMode="gray">
          <a:xfrm>
            <a:off x="1260964" y="3173506"/>
            <a:ext cx="8629347" cy="2642667"/>
          </a:xfrm>
          <a:prstGeom prst="rect">
            <a:avLst/>
          </a:prstGeom>
          <a:solidFill>
            <a:schemeClr val="bg1">
              <a:lumMod val="50000"/>
              <a:lumOff val="50000"/>
            </a:schemeClr>
          </a:solidFill>
          <a:ln w="127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6" name="Arrow: Pentagon 65">
            <a:extLst>
              <a:ext uri="{FF2B5EF4-FFF2-40B4-BE49-F238E27FC236}">
                <a16:creationId xmlns:a16="http://schemas.microsoft.com/office/drawing/2014/main" id="{33F78888-6938-4194-A41F-61E279DCE88A}"/>
              </a:ext>
            </a:extLst>
          </p:cNvPr>
          <p:cNvSpPr/>
          <p:nvPr/>
        </p:nvSpPr>
        <p:spPr bwMode="gray">
          <a:xfrm flipH="1">
            <a:off x="9721589" y="342900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7" name="Arrow: Pentagon 66">
            <a:extLst>
              <a:ext uri="{FF2B5EF4-FFF2-40B4-BE49-F238E27FC236}">
                <a16:creationId xmlns:a16="http://schemas.microsoft.com/office/drawing/2014/main" id="{2BE0DB7D-1DFA-47E2-9E4D-CFCE9F410070}"/>
              </a:ext>
            </a:extLst>
          </p:cNvPr>
          <p:cNvSpPr/>
          <p:nvPr/>
        </p:nvSpPr>
        <p:spPr bwMode="gray">
          <a:xfrm flipH="1">
            <a:off x="9721675" y="376512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600" b="1" kern="0" dirty="0" err="1">
                <a:solidFill>
                  <a:schemeClr val="bg1"/>
                </a:solidFill>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8" name="TextBox 67">
            <a:extLst>
              <a:ext uri="{FF2B5EF4-FFF2-40B4-BE49-F238E27FC236}">
                <a16:creationId xmlns:a16="http://schemas.microsoft.com/office/drawing/2014/main" id="{A6BF7251-342B-47C7-B9EC-EE5DFB5C034F}"/>
              </a:ext>
            </a:extLst>
          </p:cNvPr>
          <p:cNvSpPr txBox="1"/>
          <p:nvPr/>
        </p:nvSpPr>
        <p:spPr>
          <a:xfrm>
            <a:off x="4303356" y="3202167"/>
            <a:ext cx="1767039"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replicaset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p>
        </p:txBody>
      </p:sp>
      <p:sp>
        <p:nvSpPr>
          <p:cNvPr id="22" name="Flowchart: Document 21">
            <a:extLst>
              <a:ext uri="{FF2B5EF4-FFF2-40B4-BE49-F238E27FC236}">
                <a16:creationId xmlns:a16="http://schemas.microsoft.com/office/drawing/2014/main" id="{89FED040-74FB-459F-B142-C5EADDEABFC7}"/>
              </a:ext>
            </a:extLst>
          </p:cNvPr>
          <p:cNvSpPr/>
          <p:nvPr/>
        </p:nvSpPr>
        <p:spPr bwMode="gray">
          <a:xfrm>
            <a:off x="1260965" y="2303888"/>
            <a:ext cx="1212621" cy="692435"/>
          </a:xfrm>
          <a:prstGeom prst="flowChartDocument">
            <a:avLst/>
          </a:prstGeom>
          <a:solidFill>
            <a:srgbClr val="FFFFCC"/>
          </a:solidFill>
          <a:ln w="9525" algn="ctr">
            <a:solidFill>
              <a:schemeClr val="bg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solidFill>
                  <a:schemeClr val="bg1"/>
                </a:solidFill>
                <a:ea typeface="Arial Unicode MS" pitchFamily="34" charset="-128"/>
                <a:cs typeface="Arial Unicode MS" pitchFamily="34" charset="-128"/>
              </a:rPr>
              <a:t>s</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1457318"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3162833"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3162919"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1753618" y="411008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yx</a:t>
            </a:r>
            <a:r>
              <a:rPr lang="de-DE" sz="1200" kern="0" dirty="0">
                <a:ea typeface="Arial Unicode MS" pitchFamily="34" charset="-128"/>
                <a:cs typeface="Arial Unicode MS" pitchFamily="34" charset="-128"/>
              </a:rPr>
              <a:t> </a:t>
            </a:r>
          </a:p>
        </p:txBody>
      </p:sp>
      <p:sp>
        <p:nvSpPr>
          <p:cNvPr id="23" name="Rectangle 22">
            <a:extLst>
              <a:ext uri="{FF2B5EF4-FFF2-40B4-BE49-F238E27FC236}">
                <a16:creationId xmlns:a16="http://schemas.microsoft.com/office/drawing/2014/main" id="{8F638E9E-A5FA-431C-9717-7D66AC15EF59}"/>
              </a:ext>
            </a:extLst>
          </p:cNvPr>
          <p:cNvSpPr/>
          <p:nvPr/>
        </p:nvSpPr>
        <p:spPr bwMode="gray">
          <a:xfrm>
            <a:off x="1666020"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6270" y="5206897"/>
            <a:ext cx="292622" cy="292622"/>
          </a:xfrm>
          <a:prstGeom prst="rect">
            <a:avLst/>
          </a:prstGeom>
        </p:spPr>
      </p:pic>
      <p:sp>
        <p:nvSpPr>
          <p:cNvPr id="26" name="Rounded Rectangle 14">
            <a:extLst>
              <a:ext uri="{FF2B5EF4-FFF2-40B4-BE49-F238E27FC236}">
                <a16:creationId xmlns:a16="http://schemas.microsoft.com/office/drawing/2014/main" id="{75441862-44AE-43C4-A17A-3D4F97CA5396}"/>
              </a:ext>
            </a:extLst>
          </p:cNvPr>
          <p:cNvSpPr/>
          <p:nvPr/>
        </p:nvSpPr>
        <p:spPr bwMode="gray">
          <a:xfrm>
            <a:off x="4041055"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7" name="Arrow: Pentagon 26">
            <a:extLst>
              <a:ext uri="{FF2B5EF4-FFF2-40B4-BE49-F238E27FC236}">
                <a16:creationId xmlns:a16="http://schemas.microsoft.com/office/drawing/2014/main" id="{8F6A15E4-D28A-4EF8-8FBA-4D27D67BE70E}"/>
              </a:ext>
            </a:extLst>
          </p:cNvPr>
          <p:cNvSpPr/>
          <p:nvPr/>
        </p:nvSpPr>
        <p:spPr bwMode="gray">
          <a:xfrm flipH="1">
            <a:off x="5746570"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8" name="Arrow: Pentagon 27">
            <a:extLst>
              <a:ext uri="{FF2B5EF4-FFF2-40B4-BE49-F238E27FC236}">
                <a16:creationId xmlns:a16="http://schemas.microsoft.com/office/drawing/2014/main" id="{C5BFCA34-83BE-43BC-86C8-F13ED1CB5BC8}"/>
              </a:ext>
            </a:extLst>
          </p:cNvPr>
          <p:cNvSpPr/>
          <p:nvPr/>
        </p:nvSpPr>
        <p:spPr bwMode="gray">
          <a:xfrm flipH="1">
            <a:off x="5746656"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9" name="TextBox 28">
            <a:extLst>
              <a:ext uri="{FF2B5EF4-FFF2-40B4-BE49-F238E27FC236}">
                <a16:creationId xmlns:a16="http://schemas.microsoft.com/office/drawing/2014/main" id="{E947967A-789C-47D1-B3A6-3C87CAB37C2D}"/>
              </a:ext>
            </a:extLst>
          </p:cNvPr>
          <p:cNvSpPr txBox="1"/>
          <p:nvPr/>
        </p:nvSpPr>
        <p:spPr>
          <a:xfrm>
            <a:off x="4337355" y="411008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sp>
        <p:nvSpPr>
          <p:cNvPr id="30" name="Rectangle 29">
            <a:extLst>
              <a:ext uri="{FF2B5EF4-FFF2-40B4-BE49-F238E27FC236}">
                <a16:creationId xmlns:a16="http://schemas.microsoft.com/office/drawing/2014/main" id="{B8269BCB-22AF-4A75-819C-ABCE732E7693}"/>
              </a:ext>
            </a:extLst>
          </p:cNvPr>
          <p:cNvSpPr/>
          <p:nvPr/>
        </p:nvSpPr>
        <p:spPr bwMode="gray">
          <a:xfrm>
            <a:off x="4249757"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4406D392-4978-4A10-8036-646B454E38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50007" y="5206897"/>
            <a:ext cx="292622" cy="292622"/>
          </a:xfrm>
          <a:prstGeom prst="rect">
            <a:avLst/>
          </a:prstGeom>
        </p:spPr>
      </p:pic>
      <p:sp>
        <p:nvSpPr>
          <p:cNvPr id="34" name="Rounded Rectangle 14">
            <a:extLst>
              <a:ext uri="{FF2B5EF4-FFF2-40B4-BE49-F238E27FC236}">
                <a16:creationId xmlns:a16="http://schemas.microsoft.com/office/drawing/2014/main" id="{9FBFCA2B-7F06-4BFE-B533-0C353DD4FF04}"/>
              </a:ext>
            </a:extLst>
          </p:cNvPr>
          <p:cNvSpPr/>
          <p:nvPr/>
        </p:nvSpPr>
        <p:spPr bwMode="gray">
          <a:xfrm>
            <a:off x="6671702"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Arrow: Pentagon 35">
            <a:extLst>
              <a:ext uri="{FF2B5EF4-FFF2-40B4-BE49-F238E27FC236}">
                <a16:creationId xmlns:a16="http://schemas.microsoft.com/office/drawing/2014/main" id="{A272CB8C-849F-45F1-91B2-31D672E985E9}"/>
              </a:ext>
            </a:extLst>
          </p:cNvPr>
          <p:cNvSpPr/>
          <p:nvPr/>
        </p:nvSpPr>
        <p:spPr bwMode="gray">
          <a:xfrm flipH="1">
            <a:off x="8377217"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7" name="Arrow: Pentagon 36">
            <a:extLst>
              <a:ext uri="{FF2B5EF4-FFF2-40B4-BE49-F238E27FC236}">
                <a16:creationId xmlns:a16="http://schemas.microsoft.com/office/drawing/2014/main" id="{46D57CEF-AC0C-442F-AB0D-DCD59495EECB}"/>
              </a:ext>
            </a:extLst>
          </p:cNvPr>
          <p:cNvSpPr/>
          <p:nvPr/>
        </p:nvSpPr>
        <p:spPr bwMode="gray">
          <a:xfrm flipH="1">
            <a:off x="8377303"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8" name="TextBox 37">
            <a:extLst>
              <a:ext uri="{FF2B5EF4-FFF2-40B4-BE49-F238E27FC236}">
                <a16:creationId xmlns:a16="http://schemas.microsoft.com/office/drawing/2014/main" id="{10721797-95A5-42E1-9C4A-520E9ED5DD8A}"/>
              </a:ext>
            </a:extLst>
          </p:cNvPr>
          <p:cNvSpPr txBox="1"/>
          <p:nvPr/>
        </p:nvSpPr>
        <p:spPr>
          <a:xfrm>
            <a:off x="6968002" y="411008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yz</a:t>
            </a:r>
            <a:r>
              <a:rPr lang="de-DE" sz="1200" kern="0" dirty="0">
                <a:ea typeface="Arial Unicode MS" pitchFamily="34" charset="-128"/>
                <a:cs typeface="Arial Unicode MS" pitchFamily="34" charset="-128"/>
              </a:rPr>
              <a:t> </a:t>
            </a:r>
          </a:p>
        </p:txBody>
      </p:sp>
      <p:sp>
        <p:nvSpPr>
          <p:cNvPr id="39" name="Rectangle 38">
            <a:extLst>
              <a:ext uri="{FF2B5EF4-FFF2-40B4-BE49-F238E27FC236}">
                <a16:creationId xmlns:a16="http://schemas.microsoft.com/office/drawing/2014/main" id="{66C5A635-D9B7-41E6-91F2-FD06DAB747FD}"/>
              </a:ext>
            </a:extLst>
          </p:cNvPr>
          <p:cNvSpPr/>
          <p:nvPr/>
        </p:nvSpPr>
        <p:spPr bwMode="gray">
          <a:xfrm>
            <a:off x="6880404"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42" name="Picture 41">
            <a:extLst>
              <a:ext uri="{FF2B5EF4-FFF2-40B4-BE49-F238E27FC236}">
                <a16:creationId xmlns:a16="http://schemas.microsoft.com/office/drawing/2014/main" id="{1F61A9F0-9537-4CC8-83B7-24ECC2ED0D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80654" y="5206897"/>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9765057" y="3035788"/>
            <a:ext cx="250508" cy="243840"/>
          </a:xfrm>
          <a:prstGeom prst="rect">
            <a:avLst/>
          </a:prstGeom>
        </p:spPr>
      </p:pic>
      <p:pic>
        <p:nvPicPr>
          <p:cNvPr id="43" name="Picture 42">
            <a:extLst>
              <a:ext uri="{FF2B5EF4-FFF2-40B4-BE49-F238E27FC236}">
                <a16:creationId xmlns:a16="http://schemas.microsoft.com/office/drawing/2014/main" id="{375BCB48-B1E9-4F17-8F9E-C9DEA4FC5197}"/>
              </a:ext>
            </a:extLst>
          </p:cNvPr>
          <p:cNvPicPr>
            <a:picLocks noChangeAspect="1"/>
          </p:cNvPicPr>
          <p:nvPr/>
        </p:nvPicPr>
        <p:blipFill>
          <a:blip r:embed="rId3"/>
          <a:stretch>
            <a:fillRect/>
          </a:stretch>
        </p:blipFill>
        <p:spPr>
          <a:xfrm>
            <a:off x="3108801" y="3947999"/>
            <a:ext cx="250508" cy="243840"/>
          </a:xfrm>
          <a:prstGeom prst="rect">
            <a:avLst/>
          </a:prstGeom>
        </p:spPr>
      </p:pic>
      <p:pic>
        <p:nvPicPr>
          <p:cNvPr id="44" name="Picture 43">
            <a:extLst>
              <a:ext uri="{FF2B5EF4-FFF2-40B4-BE49-F238E27FC236}">
                <a16:creationId xmlns:a16="http://schemas.microsoft.com/office/drawing/2014/main" id="{5BC46577-74EA-47AD-A887-E35ABE06653C}"/>
              </a:ext>
            </a:extLst>
          </p:cNvPr>
          <p:cNvPicPr>
            <a:picLocks noChangeAspect="1"/>
          </p:cNvPicPr>
          <p:nvPr/>
        </p:nvPicPr>
        <p:blipFill>
          <a:blip r:embed="rId3"/>
          <a:stretch>
            <a:fillRect/>
          </a:stretch>
        </p:blipFill>
        <p:spPr>
          <a:xfrm>
            <a:off x="5695986" y="3939835"/>
            <a:ext cx="250508" cy="243840"/>
          </a:xfrm>
          <a:prstGeom prst="rect">
            <a:avLst/>
          </a:prstGeom>
        </p:spPr>
      </p:pic>
      <p:pic>
        <p:nvPicPr>
          <p:cNvPr id="45" name="Picture 44">
            <a:extLst>
              <a:ext uri="{FF2B5EF4-FFF2-40B4-BE49-F238E27FC236}">
                <a16:creationId xmlns:a16="http://schemas.microsoft.com/office/drawing/2014/main" id="{BD83AB4D-5DE9-4A1A-8C04-76A25652469B}"/>
              </a:ext>
            </a:extLst>
          </p:cNvPr>
          <p:cNvPicPr>
            <a:picLocks noChangeAspect="1"/>
          </p:cNvPicPr>
          <p:nvPr/>
        </p:nvPicPr>
        <p:blipFill>
          <a:blip r:embed="rId3"/>
          <a:stretch>
            <a:fillRect/>
          </a:stretch>
        </p:blipFill>
        <p:spPr>
          <a:xfrm>
            <a:off x="8335489" y="3957119"/>
            <a:ext cx="250508" cy="243840"/>
          </a:xfrm>
          <a:prstGeom prst="rect">
            <a:avLst/>
          </a:prstGeom>
        </p:spPr>
      </p:pic>
      <p:pic>
        <p:nvPicPr>
          <p:cNvPr id="46" name="Picture 45">
            <a:extLst>
              <a:ext uri="{FF2B5EF4-FFF2-40B4-BE49-F238E27FC236}">
                <a16:creationId xmlns:a16="http://schemas.microsoft.com/office/drawing/2014/main" id="{326F0329-5CCD-43F8-992E-9FDA0D09EDF8}"/>
              </a:ext>
            </a:extLst>
          </p:cNvPr>
          <p:cNvPicPr>
            <a:picLocks noChangeAspect="1"/>
          </p:cNvPicPr>
          <p:nvPr/>
        </p:nvPicPr>
        <p:blipFill>
          <a:blip r:embed="rId3"/>
          <a:stretch>
            <a:fillRect/>
          </a:stretch>
        </p:blipFill>
        <p:spPr>
          <a:xfrm>
            <a:off x="11405048" y="1230093"/>
            <a:ext cx="501015" cy="487680"/>
          </a:xfrm>
          <a:prstGeom prst="rect">
            <a:avLst/>
          </a:prstGeom>
        </p:spPr>
      </p:pic>
    </p:spTree>
    <p:extLst>
      <p:ext uri="{BB962C8B-B14F-4D97-AF65-F5344CB8AC3E}">
        <p14:creationId xmlns:p14="http://schemas.microsoft.com/office/powerpoint/2010/main" val="989878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5" name="Picture 4">
            <a:extLst>
              <a:ext uri="{FF2B5EF4-FFF2-40B4-BE49-F238E27FC236}">
                <a16:creationId xmlns:a16="http://schemas.microsoft.com/office/drawing/2014/main" id="{FF3FBEBD-1025-46F9-9BB2-DE55037074F0}"/>
              </a:ext>
            </a:extLst>
          </p:cNvPr>
          <p:cNvPicPr>
            <a:picLocks noChangeAspect="1"/>
          </p:cNvPicPr>
          <p:nvPr/>
        </p:nvPicPr>
        <p:blipFill>
          <a:blip r:embed="rId5"/>
          <a:stretch>
            <a:fillRect/>
          </a:stretch>
        </p:blipFill>
        <p:spPr>
          <a:xfrm>
            <a:off x="409116" y="1044583"/>
            <a:ext cx="10285714" cy="1495238"/>
          </a:xfrm>
          <a:prstGeom prst="rect">
            <a:avLst/>
          </a:prstGeom>
          <a:ln w="12700">
            <a:solidFill>
              <a:schemeClr val="bg1">
                <a:lumMod val="50000"/>
                <a:lumOff val="50000"/>
              </a:schemeClr>
            </a:solidFill>
          </a:ln>
        </p:spPr>
      </p:pic>
      <p:pic>
        <p:nvPicPr>
          <p:cNvPr id="2" name="Picture 1">
            <a:extLst>
              <a:ext uri="{FF2B5EF4-FFF2-40B4-BE49-F238E27FC236}">
                <a16:creationId xmlns:a16="http://schemas.microsoft.com/office/drawing/2014/main" id="{02E96712-019B-4B35-9AB3-E545CBEFB11E}"/>
              </a:ext>
            </a:extLst>
          </p:cNvPr>
          <p:cNvPicPr>
            <a:picLocks noChangeAspect="1"/>
          </p:cNvPicPr>
          <p:nvPr/>
        </p:nvPicPr>
        <p:blipFill>
          <a:blip r:embed="rId6"/>
          <a:stretch>
            <a:fillRect/>
          </a:stretch>
        </p:blipFill>
        <p:spPr>
          <a:xfrm>
            <a:off x="823695" y="929398"/>
            <a:ext cx="5720000" cy="5371429"/>
          </a:xfrm>
          <a:prstGeom prst="rect">
            <a:avLst/>
          </a:prstGeom>
          <a:ln>
            <a:solidFill>
              <a:schemeClr val="bg1">
                <a:lumMod val="50000"/>
                <a:lumOff val="50000"/>
              </a:schemeClr>
            </a:solidFill>
          </a:ln>
        </p:spPr>
      </p:pic>
      <p:pic>
        <p:nvPicPr>
          <p:cNvPr id="3" name="Picture 2">
            <a:extLst>
              <a:ext uri="{FF2B5EF4-FFF2-40B4-BE49-F238E27FC236}">
                <a16:creationId xmlns:a16="http://schemas.microsoft.com/office/drawing/2014/main" id="{F071F0CC-70AE-4642-97F8-994BF236D03D}"/>
              </a:ext>
            </a:extLst>
          </p:cNvPr>
          <p:cNvPicPr>
            <a:picLocks noChangeAspect="1"/>
          </p:cNvPicPr>
          <p:nvPr/>
        </p:nvPicPr>
        <p:blipFill>
          <a:blip r:embed="rId7"/>
          <a:stretch>
            <a:fillRect/>
          </a:stretch>
        </p:blipFill>
        <p:spPr>
          <a:xfrm>
            <a:off x="3151685" y="1380051"/>
            <a:ext cx="5771429" cy="4920000"/>
          </a:xfrm>
          <a:prstGeom prst="rect">
            <a:avLst/>
          </a:prstGeom>
          <a:ln>
            <a:solidFill>
              <a:schemeClr val="bg1">
                <a:lumMod val="50000"/>
                <a:lumOff val="50000"/>
              </a:schemeClr>
            </a:solidFill>
          </a:ln>
        </p:spPr>
      </p:pic>
      <p:pic>
        <p:nvPicPr>
          <p:cNvPr id="4" name="Picture 3">
            <a:extLst>
              <a:ext uri="{FF2B5EF4-FFF2-40B4-BE49-F238E27FC236}">
                <a16:creationId xmlns:a16="http://schemas.microsoft.com/office/drawing/2014/main" id="{7281217D-A2F4-4931-AE4F-A49E29FEADE0}"/>
              </a:ext>
            </a:extLst>
          </p:cNvPr>
          <p:cNvPicPr>
            <a:picLocks noChangeAspect="1"/>
          </p:cNvPicPr>
          <p:nvPr/>
        </p:nvPicPr>
        <p:blipFill>
          <a:blip r:embed="rId8"/>
          <a:stretch>
            <a:fillRect/>
          </a:stretch>
        </p:blipFill>
        <p:spPr>
          <a:xfrm>
            <a:off x="6210478" y="1561093"/>
            <a:ext cx="5731429" cy="5102857"/>
          </a:xfrm>
          <a:prstGeom prst="rect">
            <a:avLst/>
          </a:prstGeom>
          <a:ln>
            <a:solidFill>
              <a:schemeClr val="bg1">
                <a:lumMod val="50000"/>
                <a:lumOff val="50000"/>
              </a:schemeClr>
            </a:solidFill>
          </a:ln>
        </p:spPr>
      </p:pic>
    </p:spTree>
    <p:extLst>
      <p:ext uri="{BB962C8B-B14F-4D97-AF65-F5344CB8AC3E}">
        <p14:creationId xmlns:p14="http://schemas.microsoft.com/office/powerpoint/2010/main" val="21513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- 2</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37456" y="1347279"/>
            <a:ext cx="2245714" cy="4954286"/>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858263"/>
            <a:ext cx="3394286" cy="1525714"/>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657544"/>
            <a:ext cx="1440000" cy="861429"/>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785970"/>
            <a:ext cx="1710000" cy="925714"/>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1249458"/>
            <a:ext cx="1148571" cy="1354286"/>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a:cxnSpLocks/>
          </p:cNvCxnSpPr>
          <p:nvPr/>
        </p:nvCxnSpPr>
        <p:spPr>
          <a:xfrm flipV="1">
            <a:off x="1727947" y="1624869"/>
            <a:ext cx="4128247" cy="508302"/>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527494" y="3230003"/>
            <a:ext cx="4328700" cy="199001"/>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793879"/>
            <a:ext cx="4047565" cy="251767"/>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808629" y="5251076"/>
            <a:ext cx="4047565" cy="906323"/>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96307EB-07E7-43FE-ACE8-2B5F21B06A93}"/>
              </a:ext>
            </a:extLst>
          </p:cNvPr>
          <p:cNvSpPr txBox="1"/>
          <p:nvPr/>
        </p:nvSpPr>
        <p:spPr>
          <a:xfrm>
            <a:off x="437456" y="1176061"/>
            <a:ext cx="2245714"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ads-db.yaml</a:t>
            </a:r>
            <a:endParaRPr lang="de-DE" sz="1100" kern="0" dirty="0">
              <a:solidFill>
                <a:schemeClr val="bg1"/>
              </a:solidFil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1C3CB69F-46F9-4538-8723-0FA6B7692259}"/>
              </a:ext>
            </a:extLst>
          </p:cNvPr>
          <p:cNvSpPr txBox="1"/>
          <p:nvPr/>
        </p:nvSpPr>
        <p:spPr>
          <a:xfrm>
            <a:off x="5658008" y="893464"/>
            <a:ext cx="1148571" cy="353943"/>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ads-db-service</a:t>
            </a:r>
            <a:r>
              <a:rPr lang="de-DE" sz="1200" kern="0" dirty="0" err="1">
                <a:solidFill>
                  <a:schemeClr val="bg1"/>
                </a:solidFill>
                <a:ea typeface="Arial Unicode MS" pitchFamily="34" charset="-128"/>
                <a:cs typeface="Arial Unicode MS" pitchFamily="34" charset="-128"/>
              </a:rPr>
              <a:t>.yaml</a:t>
            </a:r>
            <a:endParaRPr lang="de-DE" sz="1200" kern="0" dirty="0">
              <a:solidFill>
                <a:schemeClr val="bg1"/>
              </a:solidFill>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E838FD71-AC4C-4771-880B-A4CAAD153099}"/>
              </a:ext>
            </a:extLst>
          </p:cNvPr>
          <p:cNvSpPr txBox="1"/>
          <p:nvPr/>
        </p:nvSpPr>
        <p:spPr>
          <a:xfrm>
            <a:off x="5658008" y="2699459"/>
            <a:ext cx="3394286"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ads-db-init.yaml</a:t>
            </a:r>
            <a:endParaRPr lang="de-DE" sz="11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64141" y="4488173"/>
            <a:ext cx="143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ads-db-config.yaml</a:t>
            </a:r>
            <a:endParaRPr lang="de-DE" sz="1100" kern="0" dirty="0">
              <a:solidFill>
                <a:schemeClr val="bg1"/>
              </a:solidFill>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F4291AB-B194-428E-8DF4-FD9064D1632E}"/>
              </a:ext>
            </a:extLst>
          </p:cNvPr>
          <p:cNvSpPr txBox="1"/>
          <p:nvPr/>
        </p:nvSpPr>
        <p:spPr>
          <a:xfrm>
            <a:off x="5664141" y="5628400"/>
            <a:ext cx="170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ads-db-secret.yaml</a:t>
            </a:r>
            <a:endParaRPr lang="de-DE" sz="1100" kern="0" dirty="0">
              <a:solidFill>
                <a:schemeClr val="bg1"/>
              </a:solidFill>
              <a:ea typeface="Arial Unicode MS" pitchFamily="34" charset="-128"/>
              <a:cs typeface="Arial Unicode MS" pitchFamily="34" charset="-128"/>
            </a:endParaRPr>
          </a:p>
        </p:txBody>
      </p:sp>
    </p:spTree>
    <p:extLst>
      <p:ext uri="{BB962C8B-B14F-4D97-AF65-F5344CB8AC3E}">
        <p14:creationId xmlns:p14="http://schemas.microsoft.com/office/powerpoint/2010/main" val="4031005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258D-FCE3-453D-B02E-FA78D5B651D9}"/>
              </a:ext>
            </a:extLst>
          </p:cNvPr>
          <p:cNvSpPr>
            <a:spLocks noGrp="1"/>
          </p:cNvSpPr>
          <p:nvPr>
            <p:ph type="title"/>
          </p:nvPr>
        </p:nvSpPr>
        <p:spPr/>
        <p:txBody>
          <a:bodyPr/>
          <a:lstStyle/>
          <a:p>
            <a:r>
              <a:rPr lang="en-US" dirty="0"/>
              <a:t>More on Network Policies</a:t>
            </a:r>
          </a:p>
        </p:txBody>
      </p:sp>
      <p:sp>
        <p:nvSpPr>
          <p:cNvPr id="3" name="TextBox 2">
            <a:extLst>
              <a:ext uri="{FF2B5EF4-FFF2-40B4-BE49-F238E27FC236}">
                <a16:creationId xmlns:a16="http://schemas.microsoft.com/office/drawing/2014/main" id="{3CAD70D4-21BA-41FD-B4F3-C0909E6819F3}"/>
              </a:ext>
            </a:extLst>
          </p:cNvPr>
          <p:cNvSpPr txBox="1"/>
          <p:nvPr/>
        </p:nvSpPr>
        <p:spPr>
          <a:xfrm>
            <a:off x="504001" y="1311965"/>
            <a:ext cx="5479356" cy="387798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2 </a:t>
            </a:r>
            <a:r>
              <a:rPr lang="en-US" sz="1800" kern="0" dirty="0" err="1">
                <a:ea typeface="Arial Unicode MS" pitchFamily="34" charset="-128"/>
                <a:cs typeface="Arial Unicode MS" pitchFamily="34" charset="-128"/>
              </a:rPr>
              <a:t>policyTypes</a:t>
            </a:r>
            <a:r>
              <a:rPr lang="en-US" sz="1800" kern="0" dirty="0">
                <a:ea typeface="Arial Unicode MS" pitchFamily="34" charset="-128"/>
                <a:cs typeface="Arial Unicode MS" pitchFamily="34" charset="-128"/>
              </a:rPr>
              <a:t>: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Ingress: rules for incoming traffic</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Egress: rules for outgoing traffic</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3 kinds of Rules: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err="1">
                <a:ea typeface="Arial Unicode MS" pitchFamily="34" charset="-128"/>
                <a:cs typeface="Arial Unicode MS" pitchFamily="34" charset="-128"/>
              </a:rPr>
              <a:t>ipBlock</a:t>
            </a:r>
            <a:r>
              <a:rPr lang="en-US" sz="1800" kern="0" dirty="0">
                <a:ea typeface="Arial Unicode MS" pitchFamily="34" charset="-128"/>
                <a:cs typeface="Arial Unicode MS" pitchFamily="34" charset="-128"/>
              </a:rPr>
              <a:t>: range of IP addresses given as CIDR</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err="1">
                <a:ea typeface="Arial Unicode MS" pitchFamily="34" charset="-128"/>
                <a:cs typeface="Arial Unicode MS" pitchFamily="34" charset="-128"/>
              </a:rPr>
              <a:t>podSelector</a:t>
            </a:r>
            <a:r>
              <a:rPr lang="en-US" sz="1800" kern="0" dirty="0">
                <a:ea typeface="Arial Unicode MS" pitchFamily="34" charset="-128"/>
                <a:cs typeface="Arial Unicode MS" pitchFamily="34" charset="-128"/>
              </a:rPr>
              <a:t>: labels of Pods allowed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err="1">
                <a:ea typeface="Arial Unicode MS" pitchFamily="34" charset="-128"/>
                <a:cs typeface="Arial Unicode MS" pitchFamily="34" charset="-128"/>
              </a:rPr>
              <a:t>namespaceSelector</a:t>
            </a:r>
            <a:r>
              <a:rPr lang="en-US" sz="1800" kern="0" dirty="0">
                <a:ea typeface="Arial Unicode MS" pitchFamily="34" charset="-128"/>
                <a:cs typeface="Arial Unicode MS" pitchFamily="34" charset="-128"/>
              </a:rPr>
              <a:t>: labels of Namespaces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Last two can be combined to specify certain pods in certain </a:t>
            </a:r>
            <a:r>
              <a:rPr lang="en-US" sz="1800" kern="0" dirty="0" err="1">
                <a:ea typeface="Arial Unicode MS" pitchFamily="34" charset="-128"/>
                <a:cs typeface="Arial Unicode MS" pitchFamily="34" charset="-128"/>
              </a:rPr>
              <a:t>namespases</a:t>
            </a:r>
            <a:r>
              <a:rPr lang="en-US" sz="1800" kern="0" dirty="0">
                <a:ea typeface="Arial Unicode MS" pitchFamily="34" charset="-128"/>
                <a:cs typeface="Arial Unicode MS" pitchFamily="34" charset="-128"/>
              </a:rPr>
              <a:t> (since 1.11)</a:t>
            </a:r>
          </a:p>
        </p:txBody>
      </p:sp>
    </p:spTree>
    <p:extLst>
      <p:ext uri="{BB962C8B-B14F-4D97-AF65-F5344CB8AC3E}">
        <p14:creationId xmlns:p14="http://schemas.microsoft.com/office/powerpoint/2010/main" val="17460573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AA82B-916F-4B6B-AD1B-D90B158247BF}"/>
              </a:ext>
            </a:extLst>
          </p:cNvPr>
          <p:cNvSpPr>
            <a:spLocks noGrp="1"/>
          </p:cNvSpPr>
          <p:nvPr>
            <p:ph type="title"/>
          </p:nvPr>
        </p:nvSpPr>
        <p:spPr>
          <a:xfrm>
            <a:off x="504001" y="504000"/>
            <a:ext cx="11186476" cy="369332"/>
          </a:xfrm>
        </p:spPr>
        <p:txBody>
          <a:bodyPr/>
          <a:lstStyle/>
          <a:p>
            <a:r>
              <a:rPr lang="en-US" dirty="0"/>
              <a:t>Network Policy for </a:t>
            </a:r>
            <a:r>
              <a:rPr lang="en-US" dirty="0" err="1"/>
              <a:t>Ads:DB</a:t>
            </a:r>
            <a:endParaRPr lang="en-US" dirty="0"/>
          </a:p>
        </p:txBody>
      </p:sp>
      <p:sp>
        <p:nvSpPr>
          <p:cNvPr id="7" name="Rounded Rectangle 14">
            <a:extLst>
              <a:ext uri="{FF2B5EF4-FFF2-40B4-BE49-F238E27FC236}">
                <a16:creationId xmlns:a16="http://schemas.microsoft.com/office/drawing/2014/main" id="{E2F71FCD-6BCD-4FBB-8A06-26F5072A14B1}"/>
              </a:ext>
            </a:extLst>
          </p:cNvPr>
          <p:cNvSpPr/>
          <p:nvPr/>
        </p:nvSpPr>
        <p:spPr bwMode="gray">
          <a:xfrm>
            <a:off x="4760897" y="4445718"/>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id="{C8DCA559-9AB1-4712-AA71-E8A8FD1679E0}"/>
              </a:ext>
            </a:extLst>
          </p:cNvPr>
          <p:cNvSpPr txBox="1"/>
          <p:nvPr/>
        </p:nvSpPr>
        <p:spPr>
          <a:xfrm>
            <a:off x="5093672" y="5950379"/>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9" name="Cylinder 8">
            <a:extLst>
              <a:ext uri="{FF2B5EF4-FFF2-40B4-BE49-F238E27FC236}">
                <a16:creationId xmlns:a16="http://schemas.microsoft.com/office/drawing/2014/main" id="{730605FB-7470-4FA1-909A-A24B3B4A8C12}"/>
              </a:ext>
            </a:extLst>
          </p:cNvPr>
          <p:cNvSpPr/>
          <p:nvPr/>
        </p:nvSpPr>
        <p:spPr bwMode="gray">
          <a:xfrm>
            <a:off x="5450635" y="4778963"/>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1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0" name="Straight Connector 9">
            <a:extLst>
              <a:ext uri="{FF2B5EF4-FFF2-40B4-BE49-F238E27FC236}">
                <a16:creationId xmlns:a16="http://schemas.microsoft.com/office/drawing/2014/main" id="{42D8D22B-4A20-4638-ACD1-37B97C3EEE27}"/>
              </a:ext>
            </a:extLst>
          </p:cNvPr>
          <p:cNvCxnSpPr>
            <a:cxnSpLocks/>
            <a:stCxn id="58" idx="2"/>
            <a:endCxn id="7" idx="0"/>
          </p:cNvCxnSpPr>
          <p:nvPr/>
        </p:nvCxnSpPr>
        <p:spPr>
          <a:xfrm>
            <a:off x="5970398" y="2876559"/>
            <a:ext cx="0" cy="1569159"/>
          </a:xfrm>
          <a:prstGeom prst="line">
            <a:avLst/>
          </a:prstGeom>
          <a:ln w="38100">
            <a:solidFill>
              <a:srgbClr val="E35500"/>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09F12EB-E9F6-40AC-A4E6-072B8FA141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2544" y="5550816"/>
            <a:ext cx="292622" cy="292622"/>
          </a:xfrm>
          <a:prstGeom prst="rect">
            <a:avLst/>
          </a:prstGeom>
        </p:spPr>
      </p:pic>
      <p:pic>
        <p:nvPicPr>
          <p:cNvPr id="13" name="Picture 12">
            <a:extLst>
              <a:ext uri="{FF2B5EF4-FFF2-40B4-BE49-F238E27FC236}">
                <a16:creationId xmlns:a16="http://schemas.microsoft.com/office/drawing/2014/main" id="{A917D72D-8D8F-474F-B991-2358B1E0633D}"/>
              </a:ext>
            </a:extLst>
          </p:cNvPr>
          <p:cNvPicPr>
            <a:picLocks noChangeAspect="1"/>
          </p:cNvPicPr>
          <p:nvPr/>
        </p:nvPicPr>
        <p:blipFill>
          <a:blip r:embed="rId4"/>
          <a:stretch>
            <a:fillRect/>
          </a:stretch>
        </p:blipFill>
        <p:spPr>
          <a:xfrm>
            <a:off x="6971255" y="4377405"/>
            <a:ext cx="250508" cy="243840"/>
          </a:xfrm>
          <a:prstGeom prst="rect">
            <a:avLst/>
          </a:prstGeom>
        </p:spPr>
      </p:pic>
      <p:cxnSp>
        <p:nvCxnSpPr>
          <p:cNvPr id="15" name="Straight Connector 14">
            <a:extLst>
              <a:ext uri="{FF2B5EF4-FFF2-40B4-BE49-F238E27FC236}">
                <a16:creationId xmlns:a16="http://schemas.microsoft.com/office/drawing/2014/main" id="{ACDEEE61-485D-4C0A-B318-63FFCD7D05CA}"/>
              </a:ext>
            </a:extLst>
          </p:cNvPr>
          <p:cNvCxnSpPr>
            <a:cxnSpLocks/>
            <a:stCxn id="58" idx="2"/>
            <a:endCxn id="7" idx="0"/>
          </p:cNvCxnSpPr>
          <p:nvPr/>
        </p:nvCxnSpPr>
        <p:spPr>
          <a:xfrm>
            <a:off x="5970398" y="2876559"/>
            <a:ext cx="0" cy="156915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27" name="Arrow: Pentagon 26">
            <a:extLst>
              <a:ext uri="{FF2B5EF4-FFF2-40B4-BE49-F238E27FC236}">
                <a16:creationId xmlns:a16="http://schemas.microsoft.com/office/drawing/2014/main" id="{AAAFAF95-A62A-4F9B-9309-9A8240A68769}"/>
              </a:ext>
            </a:extLst>
          </p:cNvPr>
          <p:cNvSpPr/>
          <p:nvPr/>
        </p:nvSpPr>
        <p:spPr bwMode="gray">
          <a:xfrm flipH="1">
            <a:off x="6971255" y="484977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8" name="Arrow: Pentagon 27">
            <a:extLst>
              <a:ext uri="{FF2B5EF4-FFF2-40B4-BE49-F238E27FC236}">
                <a16:creationId xmlns:a16="http://schemas.microsoft.com/office/drawing/2014/main" id="{C120A09F-45FE-451A-B6A8-29A26E04799D}"/>
              </a:ext>
            </a:extLst>
          </p:cNvPr>
          <p:cNvSpPr/>
          <p:nvPr/>
        </p:nvSpPr>
        <p:spPr bwMode="gray">
          <a:xfrm flipH="1">
            <a:off x="6971341" y="518589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8" name="Rounded Rectangle 14">
            <a:extLst>
              <a:ext uri="{FF2B5EF4-FFF2-40B4-BE49-F238E27FC236}">
                <a16:creationId xmlns:a16="http://schemas.microsoft.com/office/drawing/2014/main" id="{497224E5-5B9E-40D3-A88E-8F9CB848C862}"/>
              </a:ext>
            </a:extLst>
          </p:cNvPr>
          <p:cNvSpPr/>
          <p:nvPr/>
        </p:nvSpPr>
        <p:spPr bwMode="gray">
          <a:xfrm>
            <a:off x="4760897" y="1273274"/>
            <a:ext cx="2419002" cy="1603285"/>
          </a:xfrm>
          <a:prstGeom prst="roundRect">
            <a:avLst/>
          </a:prstGeom>
          <a:solidFill>
            <a:schemeClr val="tx1">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59" name="Rectangle 58">
            <a:extLst>
              <a:ext uri="{FF2B5EF4-FFF2-40B4-BE49-F238E27FC236}">
                <a16:creationId xmlns:a16="http://schemas.microsoft.com/office/drawing/2014/main" id="{A49FD08D-A494-49DD-BBC7-72A9B10F7816}"/>
              </a:ext>
            </a:extLst>
          </p:cNvPr>
          <p:cNvSpPr/>
          <p:nvPr/>
        </p:nvSpPr>
        <p:spPr bwMode="gray">
          <a:xfrm>
            <a:off x="5296145" y="1652484"/>
            <a:ext cx="1346561" cy="736567"/>
          </a:xfrm>
          <a:prstGeom prst="rect">
            <a:avLst/>
          </a:prstGeom>
          <a:solidFill>
            <a:schemeClr val="tx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60" name="Picture 59">
            <a:extLst>
              <a:ext uri="{FF2B5EF4-FFF2-40B4-BE49-F238E27FC236}">
                <a16:creationId xmlns:a16="http://schemas.microsoft.com/office/drawing/2014/main" id="{4E6A02BC-73D8-4A48-A50D-6F559213D4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06883" y="2215669"/>
            <a:ext cx="292622" cy="292622"/>
          </a:xfrm>
          <a:prstGeom prst="rect">
            <a:avLst/>
          </a:prstGeom>
        </p:spPr>
      </p:pic>
      <p:sp>
        <p:nvSpPr>
          <p:cNvPr id="61" name="TextBox 60">
            <a:extLst>
              <a:ext uri="{FF2B5EF4-FFF2-40B4-BE49-F238E27FC236}">
                <a16:creationId xmlns:a16="http://schemas.microsoft.com/office/drawing/2014/main" id="{7D518615-EF75-4273-A505-E079DB0C7F2B}"/>
              </a:ext>
            </a:extLst>
          </p:cNvPr>
          <p:cNvSpPr txBox="1"/>
          <p:nvPr/>
        </p:nvSpPr>
        <p:spPr>
          <a:xfrm>
            <a:off x="5002440" y="2607892"/>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62" name="Picture 61">
            <a:extLst>
              <a:ext uri="{FF2B5EF4-FFF2-40B4-BE49-F238E27FC236}">
                <a16:creationId xmlns:a16="http://schemas.microsoft.com/office/drawing/2014/main" id="{F2E3FE77-EF27-465E-BA6F-71540603A742}"/>
              </a:ext>
            </a:extLst>
          </p:cNvPr>
          <p:cNvPicPr>
            <a:picLocks noChangeAspect="1"/>
          </p:cNvPicPr>
          <p:nvPr/>
        </p:nvPicPr>
        <p:blipFill>
          <a:blip r:embed="rId4"/>
          <a:stretch>
            <a:fillRect/>
          </a:stretch>
        </p:blipFill>
        <p:spPr>
          <a:xfrm>
            <a:off x="6971813" y="1223513"/>
            <a:ext cx="250508" cy="243840"/>
          </a:xfrm>
          <a:prstGeom prst="rect">
            <a:avLst/>
          </a:prstGeom>
        </p:spPr>
      </p:pic>
      <p:sp>
        <p:nvSpPr>
          <p:cNvPr id="70" name="Arrow: Pentagon 69">
            <a:extLst>
              <a:ext uri="{FF2B5EF4-FFF2-40B4-BE49-F238E27FC236}">
                <a16:creationId xmlns:a16="http://schemas.microsoft.com/office/drawing/2014/main" id="{D3D5C2F7-A067-4E6F-8E94-9B4F4961EDC2}"/>
              </a:ext>
            </a:extLst>
          </p:cNvPr>
          <p:cNvSpPr/>
          <p:nvPr/>
        </p:nvSpPr>
        <p:spPr bwMode="gray">
          <a:xfrm flipH="1">
            <a:off x="6971169" y="165748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71" name="Arrow: Pentagon 70">
            <a:extLst>
              <a:ext uri="{FF2B5EF4-FFF2-40B4-BE49-F238E27FC236}">
                <a16:creationId xmlns:a16="http://schemas.microsoft.com/office/drawing/2014/main" id="{248E6953-AACF-45A9-A976-653BD5F55E2F}"/>
              </a:ext>
            </a:extLst>
          </p:cNvPr>
          <p:cNvSpPr/>
          <p:nvPr/>
        </p:nvSpPr>
        <p:spPr bwMode="gray">
          <a:xfrm flipH="1">
            <a:off x="6971255" y="199360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700" b="1" kern="0" dirty="0" err="1">
                <a:solidFill>
                  <a:schemeClr val="bg1"/>
                </a:solidFill>
                <a:ea typeface="Arial Unicode MS" pitchFamily="34" charset="-128"/>
                <a:cs typeface="Arial Unicode MS" pitchFamily="34" charset="-128"/>
              </a:rPr>
              <a:t>app</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72" name="TextBox 71">
            <a:extLst>
              <a:ext uri="{FF2B5EF4-FFF2-40B4-BE49-F238E27FC236}">
                <a16:creationId xmlns:a16="http://schemas.microsoft.com/office/drawing/2014/main" id="{03EE0504-2A60-48B7-BDFA-ED74AB0364C6}"/>
              </a:ext>
            </a:extLst>
          </p:cNvPr>
          <p:cNvSpPr txBox="1"/>
          <p:nvPr/>
        </p:nvSpPr>
        <p:spPr>
          <a:xfrm>
            <a:off x="367748" y="1467353"/>
            <a:ext cx="2971799" cy="1938992"/>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Pods </a:t>
            </a:r>
            <a:r>
              <a:rPr lang="en-US" sz="1800" kern="0" dirty="0" err="1">
                <a:ea typeface="Arial Unicode MS" pitchFamily="34" charset="-128"/>
                <a:cs typeface="Arial Unicode MS" pitchFamily="34" charset="-128"/>
              </a:rPr>
              <a:t>Ads:DB</a:t>
            </a:r>
            <a:r>
              <a:rPr lang="en-US" sz="1800" kern="0" dirty="0">
                <a:ea typeface="Arial Unicode MS" pitchFamily="34" charset="-128"/>
                <a:cs typeface="Arial Unicode MS" pitchFamily="34" charset="-128"/>
              </a:rPr>
              <a:t> only receives requests from </a:t>
            </a:r>
            <a:r>
              <a:rPr lang="en-US" sz="1800" kern="0" dirty="0" err="1">
                <a:ea typeface="Arial Unicode MS" pitchFamily="34" charset="-128"/>
                <a:cs typeface="Arial Unicode MS" pitchFamily="34" charset="-128"/>
              </a:rPr>
              <a:t>Ads:App</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Pods </a:t>
            </a:r>
            <a:r>
              <a:rPr lang="en-US" sz="1800" kern="0" dirty="0" err="1">
                <a:ea typeface="Arial Unicode MS" pitchFamily="34" charset="-128"/>
                <a:cs typeface="Arial Unicode MS" pitchFamily="34" charset="-128"/>
              </a:rPr>
              <a:t>Ads:DB</a:t>
            </a:r>
            <a:r>
              <a:rPr lang="en-US" sz="1800" kern="0" dirty="0">
                <a:ea typeface="Arial Unicode MS" pitchFamily="34" charset="-128"/>
                <a:cs typeface="Arial Unicode MS" pitchFamily="34" charset="-128"/>
              </a:rPr>
              <a:t> don’t send any requests to anybody.</a:t>
            </a:r>
          </a:p>
        </p:txBody>
      </p:sp>
      <p:sp>
        <p:nvSpPr>
          <p:cNvPr id="74" name="TextBox 73">
            <a:extLst>
              <a:ext uri="{FF2B5EF4-FFF2-40B4-BE49-F238E27FC236}">
                <a16:creationId xmlns:a16="http://schemas.microsoft.com/office/drawing/2014/main" id="{368902FF-86D4-4881-A42B-22CEE428F679}"/>
              </a:ext>
            </a:extLst>
          </p:cNvPr>
          <p:cNvSpPr txBox="1"/>
          <p:nvPr/>
        </p:nvSpPr>
        <p:spPr>
          <a:xfrm>
            <a:off x="10048078" y="1143000"/>
            <a:ext cx="1954779" cy="180049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Ingress: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from </a:t>
            </a:r>
            <a:r>
              <a:rPr lang="en-US" sz="1800" kern="0" dirty="0" err="1">
                <a:ea typeface="Arial Unicode MS" pitchFamily="34" charset="-128"/>
                <a:cs typeface="Arial Unicode MS" pitchFamily="34" charset="-128"/>
              </a:rPr>
              <a:t>ads:app</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Egress: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no egress traffic</a:t>
            </a:r>
          </a:p>
        </p:txBody>
      </p:sp>
    </p:spTree>
    <p:extLst>
      <p:ext uri="{BB962C8B-B14F-4D97-AF65-F5344CB8AC3E}">
        <p14:creationId xmlns:p14="http://schemas.microsoft.com/office/powerpoint/2010/main" val="45657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2">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2">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1" grpId="0"/>
      <p:bldP spid="70" grpId="0" animBg="1"/>
      <p:bldP spid="71" grpId="0" animBg="1"/>
      <p:bldP spid="7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6" name="Picture 5">
            <a:extLst>
              <a:ext uri="{FF2B5EF4-FFF2-40B4-BE49-F238E27FC236}">
                <a16:creationId xmlns:a16="http://schemas.microsoft.com/office/drawing/2014/main" id="{E5890B50-4677-4B18-A312-FADD0C473BEA}"/>
              </a:ext>
            </a:extLst>
          </p:cNvPr>
          <p:cNvPicPr>
            <a:picLocks noChangeAspect="1"/>
          </p:cNvPicPr>
          <p:nvPr/>
        </p:nvPicPr>
        <p:blipFill>
          <a:blip r:embed="rId3"/>
          <a:stretch>
            <a:fillRect/>
          </a:stretch>
        </p:blipFill>
        <p:spPr>
          <a:xfrm>
            <a:off x="2238703" y="1771841"/>
            <a:ext cx="7942000" cy="4129714"/>
          </a:xfrm>
          <a:prstGeom prst="rect">
            <a:avLst/>
          </a:prstGeom>
        </p:spPr>
      </p:pic>
      <p:cxnSp>
        <p:nvCxnSpPr>
          <p:cNvPr id="8" name="Straight Connector 7">
            <a:extLst>
              <a:ext uri="{FF2B5EF4-FFF2-40B4-BE49-F238E27FC236}">
                <a16:creationId xmlns:a16="http://schemas.microsoft.com/office/drawing/2014/main" id="{9E199B26-A15E-414D-B89E-687DE6C73179}"/>
              </a:ext>
            </a:extLst>
          </p:cNvPr>
          <p:cNvCxnSpPr/>
          <p:nvPr/>
        </p:nvCxnSpPr>
        <p:spPr>
          <a:xfrm flipV="1">
            <a:off x="8600090" y="3547241"/>
            <a:ext cx="101687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CBA2852-DA83-43D3-9DFC-BB0BB3CDE7D2}"/>
              </a:ext>
            </a:extLst>
          </p:cNvPr>
          <p:cNvCxnSpPr>
            <a:cxnSpLocks/>
          </p:cNvCxnSpPr>
          <p:nvPr/>
        </p:nvCxnSpPr>
        <p:spPr>
          <a:xfrm>
            <a:off x="8521262" y="3547241"/>
            <a:ext cx="115876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63E59D-A525-4CA8-B346-76230440F55F}"/>
              </a:ext>
            </a:extLst>
          </p:cNvPr>
          <p:cNvCxnSpPr/>
          <p:nvPr/>
        </p:nvCxnSpPr>
        <p:spPr>
          <a:xfrm flipV="1">
            <a:off x="7309946" y="4953000"/>
            <a:ext cx="101687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17BC0B7-BED7-48F2-B833-B2A8381D8D51}"/>
              </a:ext>
            </a:extLst>
          </p:cNvPr>
          <p:cNvCxnSpPr>
            <a:cxnSpLocks/>
          </p:cNvCxnSpPr>
          <p:nvPr/>
        </p:nvCxnSpPr>
        <p:spPr>
          <a:xfrm>
            <a:off x="7231118" y="4953000"/>
            <a:ext cx="115876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7A9D528-86FA-40A5-BB30-E3435BC3D2AB}"/>
              </a:ext>
            </a:extLst>
          </p:cNvPr>
          <p:cNvCxnSpPr>
            <a:cxnSpLocks/>
          </p:cNvCxnSpPr>
          <p:nvPr/>
        </p:nvCxnSpPr>
        <p:spPr>
          <a:xfrm>
            <a:off x="6498021" y="2430516"/>
            <a:ext cx="1765739"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69DD5CE-8444-402C-AE18-E1CD13811A8D}"/>
              </a:ext>
            </a:extLst>
          </p:cNvPr>
          <p:cNvCxnSpPr>
            <a:cxnSpLocks/>
          </p:cNvCxnSpPr>
          <p:nvPr/>
        </p:nvCxnSpPr>
        <p:spPr>
          <a:xfrm>
            <a:off x="8734096" y="5018688"/>
            <a:ext cx="945932"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23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Diagonal Corners Snipped 67">
            <a:extLst>
              <a:ext uri="{FF2B5EF4-FFF2-40B4-BE49-F238E27FC236}">
                <a16:creationId xmlns:a16="http://schemas.microsoft.com/office/drawing/2014/main" id="{DFBA9D44-0804-41D9-A390-92FCC2572E69}"/>
              </a:ext>
            </a:extLst>
          </p:cNvPr>
          <p:cNvSpPr/>
          <p:nvPr/>
        </p:nvSpPr>
        <p:spPr bwMode="gray">
          <a:xfrm>
            <a:off x="5479834" y="1033210"/>
            <a:ext cx="4299245" cy="5436703"/>
          </a:xfrm>
          <a:prstGeom prst="snip2DiagRect">
            <a:avLst>
              <a:gd name="adj1" fmla="val 17105"/>
              <a:gd name="adj2" fmla="val 16667"/>
            </a:avLst>
          </a:prstGeom>
          <a:solidFill>
            <a:schemeClr val="accent3">
              <a:lumMod val="20000"/>
              <a:lumOff val="80000"/>
            </a:schemeClr>
          </a:solidFill>
          <a:ln w="6350" algn="ctr">
            <a:no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C56DB904-634C-44EE-9EF7-B43239815604}"/>
              </a:ext>
            </a:extLst>
          </p:cNvPr>
          <p:cNvPicPr>
            <a:picLocks noChangeAspect="1"/>
          </p:cNvPicPr>
          <p:nvPr/>
        </p:nvPicPr>
        <p:blipFill>
          <a:blip r:embed="rId3"/>
          <a:stretch>
            <a:fillRect/>
          </a:stretch>
        </p:blipFill>
        <p:spPr>
          <a:xfrm>
            <a:off x="9662328" y="1663060"/>
            <a:ext cx="250508" cy="243840"/>
          </a:xfrm>
          <a:prstGeom prst="rect">
            <a:avLst/>
          </a:prstGeom>
        </p:spPr>
      </p:pic>
      <p:sp>
        <p:nvSpPr>
          <p:cNvPr id="41" name="Rectangle: Diagonal Corners Snipped 40">
            <a:extLst>
              <a:ext uri="{FF2B5EF4-FFF2-40B4-BE49-F238E27FC236}">
                <a16:creationId xmlns:a16="http://schemas.microsoft.com/office/drawing/2014/main" id="{9AD031E7-B448-4F21-85B1-604964511A56}"/>
              </a:ext>
            </a:extLst>
          </p:cNvPr>
          <p:cNvSpPr/>
          <p:nvPr/>
        </p:nvSpPr>
        <p:spPr bwMode="gray">
          <a:xfrm>
            <a:off x="715979" y="1032723"/>
            <a:ext cx="4299245" cy="5436703"/>
          </a:xfrm>
          <a:prstGeom prst="snip2DiagRect">
            <a:avLst>
              <a:gd name="adj1" fmla="val 17105"/>
              <a:gd name="adj2" fmla="val 16667"/>
            </a:avLst>
          </a:prstGeom>
          <a:solidFill>
            <a:schemeClr val="accent3">
              <a:lumMod val="20000"/>
              <a:lumOff val="80000"/>
            </a:schemeClr>
          </a:solidFill>
          <a:ln w="6350" algn="ctr">
            <a:no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2" name="Title 1">
            <a:extLst>
              <a:ext uri="{FF2B5EF4-FFF2-40B4-BE49-F238E27FC236}">
                <a16:creationId xmlns:a16="http://schemas.microsoft.com/office/drawing/2014/main" id="{1E43ED6A-BF0B-49A7-84B7-CD9AAEB90E95}"/>
              </a:ext>
            </a:extLst>
          </p:cNvPr>
          <p:cNvSpPr>
            <a:spLocks noGrp="1"/>
          </p:cNvSpPr>
          <p:nvPr>
            <p:ph type="title"/>
          </p:nvPr>
        </p:nvSpPr>
        <p:spPr/>
        <p:txBody>
          <a:bodyPr/>
          <a:lstStyle/>
          <a:p>
            <a:r>
              <a:rPr lang="en-US" dirty="0"/>
              <a:t>Network Policies for </a:t>
            </a:r>
            <a:r>
              <a:rPr lang="en-US" dirty="0" err="1"/>
              <a:t>Ads:App</a:t>
            </a:r>
            <a:endParaRPr lang="en-US" dirty="0"/>
          </a:p>
        </p:txBody>
      </p:sp>
      <p:sp>
        <p:nvSpPr>
          <p:cNvPr id="4" name="Rounded Rectangle 14">
            <a:extLst>
              <a:ext uri="{FF2B5EF4-FFF2-40B4-BE49-F238E27FC236}">
                <a16:creationId xmlns:a16="http://schemas.microsoft.com/office/drawing/2014/main" id="{B982C7B8-775C-45EA-9CA7-85F7CEEAE41C}"/>
              </a:ext>
            </a:extLst>
          </p:cNvPr>
          <p:cNvSpPr/>
          <p:nvPr/>
        </p:nvSpPr>
        <p:spPr bwMode="gray">
          <a:xfrm>
            <a:off x="6224732" y="4457550"/>
            <a:ext cx="2419002" cy="1742222"/>
          </a:xfrm>
          <a:prstGeom prst="roundRect">
            <a:avLst/>
          </a:prstGeom>
          <a:solidFill>
            <a:schemeClr val="tx1">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5" name="TextBox 4">
            <a:extLst>
              <a:ext uri="{FF2B5EF4-FFF2-40B4-BE49-F238E27FC236}">
                <a16:creationId xmlns:a16="http://schemas.microsoft.com/office/drawing/2014/main" id="{F1A51F52-5544-4F39-B3FD-5CB01480D601}"/>
              </a:ext>
            </a:extLst>
          </p:cNvPr>
          <p:cNvSpPr txBox="1"/>
          <p:nvPr/>
        </p:nvSpPr>
        <p:spPr>
          <a:xfrm>
            <a:off x="6557507" y="5962211"/>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6" name="Cylinder 5">
            <a:extLst>
              <a:ext uri="{FF2B5EF4-FFF2-40B4-BE49-F238E27FC236}">
                <a16:creationId xmlns:a16="http://schemas.microsoft.com/office/drawing/2014/main" id="{6E2E7D2A-DC80-45E4-A882-B4CB685D15E4}"/>
              </a:ext>
            </a:extLst>
          </p:cNvPr>
          <p:cNvSpPr/>
          <p:nvPr/>
        </p:nvSpPr>
        <p:spPr bwMode="gray">
          <a:xfrm>
            <a:off x="6914470" y="4790795"/>
            <a:ext cx="998220" cy="1004248"/>
          </a:xfrm>
          <a:prstGeom prst="can">
            <a:avLst/>
          </a:prstGeom>
          <a:solidFill>
            <a:schemeClr val="tx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1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8" name="Picture 7">
            <a:extLst>
              <a:ext uri="{FF2B5EF4-FFF2-40B4-BE49-F238E27FC236}">
                <a16:creationId xmlns:a16="http://schemas.microsoft.com/office/drawing/2014/main" id="{4E2ADBD0-8540-4E00-8DBC-C4CE41D5CF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66379" y="5562648"/>
            <a:ext cx="292622" cy="292622"/>
          </a:xfrm>
          <a:prstGeom prst="rect">
            <a:avLst/>
          </a:prstGeom>
        </p:spPr>
      </p:pic>
      <p:pic>
        <p:nvPicPr>
          <p:cNvPr id="9" name="Picture 8">
            <a:extLst>
              <a:ext uri="{FF2B5EF4-FFF2-40B4-BE49-F238E27FC236}">
                <a16:creationId xmlns:a16="http://schemas.microsoft.com/office/drawing/2014/main" id="{007B5792-0F02-40D4-AEBA-FF5401AA3503}"/>
              </a:ext>
            </a:extLst>
          </p:cNvPr>
          <p:cNvPicPr>
            <a:picLocks noChangeAspect="1"/>
          </p:cNvPicPr>
          <p:nvPr/>
        </p:nvPicPr>
        <p:blipFill>
          <a:blip r:embed="rId3"/>
          <a:stretch>
            <a:fillRect/>
          </a:stretch>
        </p:blipFill>
        <p:spPr>
          <a:xfrm>
            <a:off x="8435090" y="4389237"/>
            <a:ext cx="250508" cy="243840"/>
          </a:xfrm>
          <a:prstGeom prst="rect">
            <a:avLst/>
          </a:prstGeom>
        </p:spPr>
      </p:pic>
      <p:cxnSp>
        <p:nvCxnSpPr>
          <p:cNvPr id="11" name="Straight Connector 10">
            <a:extLst>
              <a:ext uri="{FF2B5EF4-FFF2-40B4-BE49-F238E27FC236}">
                <a16:creationId xmlns:a16="http://schemas.microsoft.com/office/drawing/2014/main" id="{275784E2-8F8D-4F33-9544-558198CA3442}"/>
              </a:ext>
            </a:extLst>
          </p:cNvPr>
          <p:cNvCxnSpPr>
            <a:cxnSpLocks/>
            <a:stCxn id="16" idx="2"/>
            <a:endCxn id="4" idx="0"/>
          </p:cNvCxnSpPr>
          <p:nvPr/>
        </p:nvCxnSpPr>
        <p:spPr>
          <a:xfrm>
            <a:off x="7434233" y="2888391"/>
            <a:ext cx="0" cy="156915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12" name="Arrow: Pentagon 11">
            <a:extLst>
              <a:ext uri="{FF2B5EF4-FFF2-40B4-BE49-F238E27FC236}">
                <a16:creationId xmlns:a16="http://schemas.microsoft.com/office/drawing/2014/main" id="{B9E797F7-5A26-4D76-A722-AD859963455A}"/>
              </a:ext>
            </a:extLst>
          </p:cNvPr>
          <p:cNvSpPr/>
          <p:nvPr/>
        </p:nvSpPr>
        <p:spPr bwMode="gray">
          <a:xfrm flipH="1">
            <a:off x="8435089" y="4861602"/>
            <a:ext cx="800348"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3" name="Arrow: Pentagon 12">
            <a:extLst>
              <a:ext uri="{FF2B5EF4-FFF2-40B4-BE49-F238E27FC236}">
                <a16:creationId xmlns:a16="http://schemas.microsoft.com/office/drawing/2014/main" id="{936B066D-2400-4CF9-BFF8-817D958859CB}"/>
              </a:ext>
            </a:extLst>
          </p:cNvPr>
          <p:cNvSpPr/>
          <p:nvPr/>
        </p:nvSpPr>
        <p:spPr bwMode="gray">
          <a:xfrm flipH="1">
            <a:off x="8450308" y="5188687"/>
            <a:ext cx="785128"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7BFACE1D-9B46-45F9-8AA1-D16D15D39C5D}"/>
              </a:ext>
            </a:extLst>
          </p:cNvPr>
          <p:cNvSpPr/>
          <p:nvPr/>
        </p:nvSpPr>
        <p:spPr bwMode="gray">
          <a:xfrm>
            <a:off x="6224732" y="1285106"/>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5167495D-596D-4B34-B79D-210EC7E982E4}"/>
              </a:ext>
            </a:extLst>
          </p:cNvPr>
          <p:cNvSpPr/>
          <p:nvPr/>
        </p:nvSpPr>
        <p:spPr bwMode="gray">
          <a:xfrm>
            <a:off x="6759980" y="166431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8" name="Picture 17">
            <a:extLst>
              <a:ext uri="{FF2B5EF4-FFF2-40B4-BE49-F238E27FC236}">
                <a16:creationId xmlns:a16="http://schemas.microsoft.com/office/drawing/2014/main" id="{A890082E-5C72-4C60-8955-09AFE4C2D3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70718" y="2227501"/>
            <a:ext cx="292622" cy="292622"/>
          </a:xfrm>
          <a:prstGeom prst="rect">
            <a:avLst/>
          </a:prstGeom>
        </p:spPr>
      </p:pic>
      <p:sp>
        <p:nvSpPr>
          <p:cNvPr id="19" name="TextBox 18">
            <a:extLst>
              <a:ext uri="{FF2B5EF4-FFF2-40B4-BE49-F238E27FC236}">
                <a16:creationId xmlns:a16="http://schemas.microsoft.com/office/drawing/2014/main" id="{C9E4AE79-1C27-4930-968D-E1784DB60885}"/>
              </a:ext>
            </a:extLst>
          </p:cNvPr>
          <p:cNvSpPr txBox="1"/>
          <p:nvPr/>
        </p:nvSpPr>
        <p:spPr>
          <a:xfrm>
            <a:off x="6466275" y="2619724"/>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20" name="Picture 19">
            <a:extLst>
              <a:ext uri="{FF2B5EF4-FFF2-40B4-BE49-F238E27FC236}">
                <a16:creationId xmlns:a16="http://schemas.microsoft.com/office/drawing/2014/main" id="{5F25877A-9F7B-4501-934B-F56D749C32D2}"/>
              </a:ext>
            </a:extLst>
          </p:cNvPr>
          <p:cNvPicPr>
            <a:picLocks noChangeAspect="1"/>
          </p:cNvPicPr>
          <p:nvPr/>
        </p:nvPicPr>
        <p:blipFill>
          <a:blip r:embed="rId3"/>
          <a:stretch>
            <a:fillRect/>
          </a:stretch>
        </p:blipFill>
        <p:spPr>
          <a:xfrm>
            <a:off x="8435648" y="1235345"/>
            <a:ext cx="250508" cy="243840"/>
          </a:xfrm>
          <a:prstGeom prst="rect">
            <a:avLst/>
          </a:prstGeom>
        </p:spPr>
      </p:pic>
      <p:sp>
        <p:nvSpPr>
          <p:cNvPr id="22" name="Arrow: Pentagon 21">
            <a:extLst>
              <a:ext uri="{FF2B5EF4-FFF2-40B4-BE49-F238E27FC236}">
                <a16:creationId xmlns:a16="http://schemas.microsoft.com/office/drawing/2014/main" id="{78BC032A-71B1-4A66-8DF5-E30F0C53A086}"/>
              </a:ext>
            </a:extLst>
          </p:cNvPr>
          <p:cNvSpPr/>
          <p:nvPr/>
        </p:nvSpPr>
        <p:spPr bwMode="gray">
          <a:xfrm flipH="1">
            <a:off x="8435003" y="1669313"/>
            <a:ext cx="800436"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3" name="Arrow: Pentagon 22">
            <a:extLst>
              <a:ext uri="{FF2B5EF4-FFF2-40B4-BE49-F238E27FC236}">
                <a16:creationId xmlns:a16="http://schemas.microsoft.com/office/drawing/2014/main" id="{E032D416-A520-48E6-BEDE-395685DAFFBF}"/>
              </a:ext>
            </a:extLst>
          </p:cNvPr>
          <p:cNvSpPr/>
          <p:nvPr/>
        </p:nvSpPr>
        <p:spPr bwMode="gray">
          <a:xfrm flipH="1">
            <a:off x="8435089" y="2005433"/>
            <a:ext cx="800349"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700" b="1" kern="0" dirty="0" err="1">
                <a:solidFill>
                  <a:schemeClr val="bg1"/>
                </a:solidFill>
                <a:ea typeface="Arial Unicode MS" pitchFamily="34" charset="-128"/>
                <a:cs typeface="Arial Unicode MS" pitchFamily="34" charset="-128"/>
              </a:rPr>
              <a:t>app</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4" name="Rounded Rectangle 14">
            <a:extLst>
              <a:ext uri="{FF2B5EF4-FFF2-40B4-BE49-F238E27FC236}">
                <a16:creationId xmlns:a16="http://schemas.microsoft.com/office/drawing/2014/main" id="{896EBBB6-C0B0-412D-AB39-D0D8CD45D09C}"/>
              </a:ext>
            </a:extLst>
          </p:cNvPr>
          <p:cNvSpPr/>
          <p:nvPr/>
        </p:nvSpPr>
        <p:spPr bwMode="gray">
          <a:xfrm>
            <a:off x="1469839" y="4596487"/>
            <a:ext cx="2419002" cy="1603285"/>
          </a:xfrm>
          <a:prstGeom prst="roundRect">
            <a:avLst/>
          </a:prstGeom>
          <a:solidFill>
            <a:schemeClr val="tx1">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5" name="Rectangle 24">
            <a:extLst>
              <a:ext uri="{FF2B5EF4-FFF2-40B4-BE49-F238E27FC236}">
                <a16:creationId xmlns:a16="http://schemas.microsoft.com/office/drawing/2014/main" id="{E451EE06-E97B-4A17-8DF4-2913371B201A}"/>
              </a:ext>
            </a:extLst>
          </p:cNvPr>
          <p:cNvSpPr/>
          <p:nvPr/>
        </p:nvSpPr>
        <p:spPr bwMode="gray">
          <a:xfrm>
            <a:off x="2005087" y="4975697"/>
            <a:ext cx="1346561" cy="736567"/>
          </a:xfrm>
          <a:prstGeom prst="rect">
            <a:avLst/>
          </a:prstGeom>
          <a:solidFill>
            <a:schemeClr val="tx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a:solidFill>
                  <a:srgbClr val="000000"/>
                </a:solidFill>
                <a:latin typeface="Arial"/>
                <a:ea typeface="Arial Unicode MS" pitchFamily="34" charset="-128"/>
                <a:cs typeface="Arial Unicode MS" pitchFamily="34" charset="-128"/>
              </a:rPr>
              <a:t>Kube-DNS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28" name="Picture 27">
            <a:extLst>
              <a:ext uri="{FF2B5EF4-FFF2-40B4-BE49-F238E27FC236}">
                <a16:creationId xmlns:a16="http://schemas.microsoft.com/office/drawing/2014/main" id="{D68B8C77-0B47-4F75-8B89-63C27B27B691}"/>
              </a:ext>
            </a:extLst>
          </p:cNvPr>
          <p:cNvPicPr>
            <a:picLocks noChangeAspect="1"/>
          </p:cNvPicPr>
          <p:nvPr/>
        </p:nvPicPr>
        <p:blipFill>
          <a:blip r:embed="rId3"/>
          <a:stretch>
            <a:fillRect/>
          </a:stretch>
        </p:blipFill>
        <p:spPr>
          <a:xfrm>
            <a:off x="3680755" y="4546726"/>
            <a:ext cx="250508" cy="243840"/>
          </a:xfrm>
          <a:prstGeom prst="rect">
            <a:avLst/>
          </a:prstGeom>
        </p:spPr>
      </p:pic>
      <p:cxnSp>
        <p:nvCxnSpPr>
          <p:cNvPr id="29" name="Straight Connector 28">
            <a:extLst>
              <a:ext uri="{FF2B5EF4-FFF2-40B4-BE49-F238E27FC236}">
                <a16:creationId xmlns:a16="http://schemas.microsoft.com/office/drawing/2014/main" id="{D0A41120-1584-49FF-83AE-34D7741EC29F}"/>
              </a:ext>
            </a:extLst>
          </p:cNvPr>
          <p:cNvCxnSpPr>
            <a:cxnSpLocks/>
            <a:stCxn id="16" idx="2"/>
            <a:endCxn id="24" idx="3"/>
          </p:cNvCxnSpPr>
          <p:nvPr/>
        </p:nvCxnSpPr>
        <p:spPr>
          <a:xfrm flipH="1">
            <a:off x="3888841" y="2888391"/>
            <a:ext cx="3545392" cy="250973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32" name="Arrow: Pentagon 31">
            <a:extLst>
              <a:ext uri="{FF2B5EF4-FFF2-40B4-BE49-F238E27FC236}">
                <a16:creationId xmlns:a16="http://schemas.microsoft.com/office/drawing/2014/main" id="{64E0C7A8-7CC9-4BD4-8F13-387F7CF805B5}"/>
              </a:ext>
            </a:extLst>
          </p:cNvPr>
          <p:cNvSpPr/>
          <p:nvPr/>
        </p:nvSpPr>
        <p:spPr bwMode="gray">
          <a:xfrm flipH="1">
            <a:off x="3680723" y="4827379"/>
            <a:ext cx="791904"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k8s-app</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kube</a:t>
            </a:r>
            <a:r>
              <a:rPr lang="de-DE" sz="700" b="1" kern="0" dirty="0">
                <a:solidFill>
                  <a:schemeClr val="bg1"/>
                </a:solidFill>
                <a:ea typeface="Arial Unicode MS" pitchFamily="34" charset="-128"/>
                <a:cs typeface="Arial Unicode MS" pitchFamily="34" charset="-128"/>
              </a:rPr>
              <a:t>-</a:t>
            </a:r>
            <a:r>
              <a:rPr lang="de-DE" sz="700" b="1" kern="0" dirty="0" err="1">
                <a:solidFill>
                  <a:schemeClr val="bg1"/>
                </a:solidFill>
                <a:ea typeface="Arial Unicode MS" pitchFamily="34" charset="-128"/>
                <a:cs typeface="Arial Unicode MS" pitchFamily="34" charset="-128"/>
              </a:rPr>
              <a:t>dns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3" name="Rounded Rectangle 14">
            <a:extLst>
              <a:ext uri="{FF2B5EF4-FFF2-40B4-BE49-F238E27FC236}">
                <a16:creationId xmlns:a16="http://schemas.microsoft.com/office/drawing/2014/main" id="{99A4BFA8-7DD8-4718-A59A-34D43ED494D5}"/>
              </a:ext>
            </a:extLst>
          </p:cNvPr>
          <p:cNvSpPr/>
          <p:nvPr/>
        </p:nvSpPr>
        <p:spPr bwMode="gray">
          <a:xfrm>
            <a:off x="1469839" y="1285106"/>
            <a:ext cx="2419002" cy="1603285"/>
          </a:xfrm>
          <a:prstGeom prst="roundRect">
            <a:avLst/>
          </a:prstGeom>
          <a:solidFill>
            <a:schemeClr val="tx1">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831D8F1C-63AD-4319-A0C6-7C550FEC27A5}"/>
              </a:ext>
            </a:extLst>
          </p:cNvPr>
          <p:cNvSpPr/>
          <p:nvPr/>
        </p:nvSpPr>
        <p:spPr bwMode="gray">
          <a:xfrm>
            <a:off x="2005087" y="1664316"/>
            <a:ext cx="1346561" cy="736567"/>
          </a:xfrm>
          <a:prstGeom prst="rect">
            <a:avLst/>
          </a:prstGeom>
          <a:solidFill>
            <a:schemeClr val="tx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a:solidFill>
                  <a:srgbClr val="000000"/>
                </a:solidFill>
                <a:latin typeface="Arial"/>
                <a:ea typeface="Arial Unicode MS" pitchFamily="34" charset="-128"/>
                <a:cs typeface="Arial Unicode MS" pitchFamily="34" charset="-128"/>
              </a:rPr>
              <a:t>Ingress-controller</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35" name="Picture 34">
            <a:extLst>
              <a:ext uri="{FF2B5EF4-FFF2-40B4-BE49-F238E27FC236}">
                <a16:creationId xmlns:a16="http://schemas.microsoft.com/office/drawing/2014/main" id="{63AC2142-695F-4160-8D85-65342F77982F}"/>
              </a:ext>
            </a:extLst>
          </p:cNvPr>
          <p:cNvPicPr>
            <a:picLocks noChangeAspect="1"/>
          </p:cNvPicPr>
          <p:nvPr/>
        </p:nvPicPr>
        <p:blipFill>
          <a:blip r:embed="rId3"/>
          <a:stretch>
            <a:fillRect/>
          </a:stretch>
        </p:blipFill>
        <p:spPr>
          <a:xfrm>
            <a:off x="3680755" y="1235345"/>
            <a:ext cx="250508" cy="243840"/>
          </a:xfrm>
          <a:prstGeom prst="rect">
            <a:avLst/>
          </a:prstGeom>
        </p:spPr>
      </p:pic>
      <p:sp>
        <p:nvSpPr>
          <p:cNvPr id="36" name="Arrow: Pentagon 35">
            <a:extLst>
              <a:ext uri="{FF2B5EF4-FFF2-40B4-BE49-F238E27FC236}">
                <a16:creationId xmlns:a16="http://schemas.microsoft.com/office/drawing/2014/main" id="{B476ADBC-AF56-4D9E-A364-88C51DE9B53B}"/>
              </a:ext>
            </a:extLst>
          </p:cNvPr>
          <p:cNvSpPr/>
          <p:nvPr/>
        </p:nvSpPr>
        <p:spPr bwMode="gray">
          <a:xfrm flipH="1">
            <a:off x="3680723" y="1515998"/>
            <a:ext cx="793378"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solidFill>
                  <a:schemeClr val="bg1"/>
                </a:solidFill>
                <a:ea typeface="Arial Unicode MS" pitchFamily="34" charset="-128"/>
                <a:cs typeface="Arial Unicode MS" pitchFamily="34" charset="-128"/>
              </a:rPr>
              <a:t>app</a:t>
            </a:r>
            <a:r>
              <a:rPr lang="de-DE" sz="700" b="1" kern="0" dirty="0">
                <a:solidFill>
                  <a:schemeClr val="bg1"/>
                </a:solidFill>
                <a:ea typeface="Arial Unicode MS" pitchFamily="34" charset="-128"/>
                <a:cs typeface="Arial Unicode MS" pitchFamily="34" charset="-128"/>
              </a:rPr>
              <a: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nginx</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-ingress</a:t>
            </a:r>
          </a:p>
        </p:txBody>
      </p:sp>
      <p:sp>
        <p:nvSpPr>
          <p:cNvPr id="42" name="Arrow: Pentagon 41">
            <a:extLst>
              <a:ext uri="{FF2B5EF4-FFF2-40B4-BE49-F238E27FC236}">
                <a16:creationId xmlns:a16="http://schemas.microsoft.com/office/drawing/2014/main" id="{A51B1770-FC5A-4A2E-B22B-0071F363D17D}"/>
              </a:ext>
            </a:extLst>
          </p:cNvPr>
          <p:cNvSpPr/>
          <p:nvPr/>
        </p:nvSpPr>
        <p:spPr bwMode="gray">
          <a:xfrm flipH="1">
            <a:off x="4664752" y="2077177"/>
            <a:ext cx="793030"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solidFill>
                  <a:schemeClr val="bg1"/>
                </a:solidFill>
                <a:ea typeface="Arial Unicode MS" pitchFamily="34" charset="-128"/>
                <a:cs typeface="Arial Unicode MS" pitchFamily="34" charset="-128"/>
              </a:rPr>
              <a:t>name</a:t>
            </a:r>
            <a:r>
              <a:rPr lang="de-DE" sz="700" b="1" kern="0" dirty="0">
                <a:solidFill>
                  <a:schemeClr val="bg1"/>
                </a:solidFill>
                <a:ea typeface="Arial Unicode MS" pitchFamily="34" charset="-128"/>
                <a:cs typeface="Arial Unicode MS" pitchFamily="34" charset="-128"/>
              </a:rPr>
              <a:t>: </a:t>
            </a:r>
            <a:r>
              <a:rPr lang="de-DE" sz="700" b="1" kern="0" dirty="0" err="1">
                <a:solidFill>
                  <a:schemeClr val="bg1"/>
                </a:solidFill>
                <a:ea typeface="Arial Unicode MS" pitchFamily="34" charset="-128"/>
                <a:cs typeface="Arial Unicode MS" pitchFamily="34" charset="-128"/>
              </a:rPr>
              <a:t>kube</a:t>
            </a:r>
            <a:r>
              <a:rPr lang="de-DE" sz="700" b="1" kern="0" dirty="0">
                <a:solidFill>
                  <a:schemeClr val="bg1"/>
                </a:solidFill>
                <a:ea typeface="Arial Unicode MS" pitchFamily="34" charset="-128"/>
                <a:cs typeface="Arial Unicode MS" pitchFamily="34" charset="-128"/>
              </a:rPr>
              <a:t>-system</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Rectangle 47">
            <a:extLst>
              <a:ext uri="{FF2B5EF4-FFF2-40B4-BE49-F238E27FC236}">
                <a16:creationId xmlns:a16="http://schemas.microsoft.com/office/drawing/2014/main" id="{E3428C6B-004A-43F6-A62F-C2B2BDD3DFAD}"/>
              </a:ext>
            </a:extLst>
          </p:cNvPr>
          <p:cNvSpPr/>
          <p:nvPr/>
        </p:nvSpPr>
        <p:spPr>
          <a:xfrm>
            <a:off x="1565543" y="2573557"/>
            <a:ext cx="439544" cy="276999"/>
          </a:xfrm>
          <a:prstGeom prst="rect">
            <a:avLst/>
          </a:prstGeom>
        </p:spPr>
        <p:txBody>
          <a:bodyPr wrap="none">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49" name="Rectangle 48">
            <a:extLst>
              <a:ext uri="{FF2B5EF4-FFF2-40B4-BE49-F238E27FC236}">
                <a16:creationId xmlns:a16="http://schemas.microsoft.com/office/drawing/2014/main" id="{85098800-D38B-4A53-8680-4F26F0578061}"/>
              </a:ext>
            </a:extLst>
          </p:cNvPr>
          <p:cNvSpPr/>
          <p:nvPr/>
        </p:nvSpPr>
        <p:spPr>
          <a:xfrm>
            <a:off x="1565543" y="5916044"/>
            <a:ext cx="439544" cy="276999"/>
          </a:xfrm>
          <a:prstGeom prst="rect">
            <a:avLst/>
          </a:prstGeom>
        </p:spPr>
        <p:txBody>
          <a:bodyPr wrap="none">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A7592580-36F9-4ADD-B46E-125055F01F07}"/>
              </a:ext>
            </a:extLst>
          </p:cNvPr>
          <p:cNvSpPr/>
          <p:nvPr/>
        </p:nvSpPr>
        <p:spPr bwMode="gray">
          <a:xfrm flipH="1">
            <a:off x="3679597" y="1848832"/>
            <a:ext cx="793032"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controller</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2" name="Arrow: Pentagon 51">
            <a:extLst>
              <a:ext uri="{FF2B5EF4-FFF2-40B4-BE49-F238E27FC236}">
                <a16:creationId xmlns:a16="http://schemas.microsoft.com/office/drawing/2014/main" id="{C3CDB666-1235-4BC4-A874-D23185139D74}"/>
              </a:ext>
            </a:extLst>
          </p:cNvPr>
          <p:cNvSpPr/>
          <p:nvPr/>
        </p:nvSpPr>
        <p:spPr bwMode="gray">
          <a:xfrm flipH="1">
            <a:off x="3679597" y="2175992"/>
            <a:ext cx="793031"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solidFill>
                  <a:schemeClr val="bg1"/>
                </a:solidFill>
                <a:ea typeface="Arial Unicode MS" pitchFamily="34" charset="-128"/>
                <a:cs typeface="Arial Unicode MS" pitchFamily="34" charset="-128"/>
              </a:rPr>
              <a:t>origin</a:t>
            </a:r>
            <a:r>
              <a:rPr lang="de-DE" sz="700" b="1" kern="0" dirty="0">
                <a:solidFill>
                  <a:schemeClr val="bg1"/>
                </a:solidFill>
                <a:ea typeface="Arial Unicode MS" pitchFamily="34" charset="-128"/>
                <a:cs typeface="Arial Unicode MS" pitchFamily="34" charset="-128"/>
              </a:rPr>
              <a:t>: </a:t>
            </a:r>
            <a:r>
              <a:rPr lang="de-DE" sz="700" b="1" kern="0" dirty="0" err="1">
                <a:solidFill>
                  <a:schemeClr val="bg1"/>
                </a:solidFill>
                <a:ea typeface="Arial Unicode MS" pitchFamily="34" charset="-128"/>
                <a:cs typeface="Arial Unicode MS" pitchFamily="34" charset="-128"/>
              </a:rPr>
              <a:t>gardener</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cxnSp>
        <p:nvCxnSpPr>
          <p:cNvPr id="53" name="Straight Connector 52">
            <a:extLst>
              <a:ext uri="{FF2B5EF4-FFF2-40B4-BE49-F238E27FC236}">
                <a16:creationId xmlns:a16="http://schemas.microsoft.com/office/drawing/2014/main" id="{2D953581-4B05-4FC9-AF11-7C4620BC854E}"/>
              </a:ext>
            </a:extLst>
          </p:cNvPr>
          <p:cNvCxnSpPr>
            <a:cxnSpLocks/>
            <a:endCxn id="33" idx="1"/>
          </p:cNvCxnSpPr>
          <p:nvPr/>
        </p:nvCxnSpPr>
        <p:spPr>
          <a:xfrm>
            <a:off x="504001" y="2086749"/>
            <a:ext cx="965838" cy="0"/>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EFB6B29-26AA-4EA2-AD27-A86D4B33093A}"/>
              </a:ext>
            </a:extLst>
          </p:cNvPr>
          <p:cNvCxnSpPr>
            <a:cxnSpLocks/>
            <a:endCxn id="16" idx="1"/>
          </p:cNvCxnSpPr>
          <p:nvPr/>
        </p:nvCxnSpPr>
        <p:spPr>
          <a:xfrm rot="5400000" flipH="1" flipV="1">
            <a:off x="5415552" y="2353328"/>
            <a:ext cx="1075759" cy="542602"/>
          </a:xfrm>
          <a:prstGeom prst="bentConnector2">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Connector 55">
            <a:extLst>
              <a:ext uri="{FF2B5EF4-FFF2-40B4-BE49-F238E27FC236}">
                <a16:creationId xmlns:a16="http://schemas.microsoft.com/office/drawing/2014/main" id="{BF47EC81-A8B2-4D93-BDBD-F9F0830662C8}"/>
              </a:ext>
            </a:extLst>
          </p:cNvPr>
          <p:cNvCxnSpPr>
            <a:cxnSpLocks/>
            <a:stCxn id="33" idx="2"/>
          </p:cNvCxnSpPr>
          <p:nvPr/>
        </p:nvCxnSpPr>
        <p:spPr>
          <a:xfrm rot="16200000" flipH="1">
            <a:off x="4043676" y="1524055"/>
            <a:ext cx="274118" cy="3002790"/>
          </a:xfrm>
          <a:prstGeom prst="bentConnector2">
            <a:avLst/>
          </a:prstGeom>
          <a:ln w="38100">
            <a:solidFill>
              <a:srgbClr val="E35500"/>
            </a:solidFill>
            <a:prstDash val="dash"/>
            <a:headEnd type="none" w="med" len="med"/>
            <a:tailEnd type="none" w="lg" len="lg"/>
          </a:ln>
        </p:spPr>
        <p:style>
          <a:lnRef idx="1">
            <a:schemeClr val="accent1"/>
          </a:lnRef>
          <a:fillRef idx="0">
            <a:schemeClr val="accent1"/>
          </a:fillRef>
          <a:effectRef idx="0">
            <a:schemeClr val="accent1"/>
          </a:effectRef>
          <a:fontRef idx="minor">
            <a:schemeClr val="tx1"/>
          </a:fontRef>
        </p:style>
      </p:cxnSp>
      <p:pic>
        <p:nvPicPr>
          <p:cNvPr id="66" name="Picture 65">
            <a:extLst>
              <a:ext uri="{FF2B5EF4-FFF2-40B4-BE49-F238E27FC236}">
                <a16:creationId xmlns:a16="http://schemas.microsoft.com/office/drawing/2014/main" id="{A5271004-80B4-4DEF-8E69-CEE5C315698B}"/>
              </a:ext>
            </a:extLst>
          </p:cNvPr>
          <p:cNvPicPr>
            <a:picLocks noChangeAspect="1"/>
          </p:cNvPicPr>
          <p:nvPr/>
        </p:nvPicPr>
        <p:blipFill>
          <a:blip r:embed="rId3"/>
          <a:stretch>
            <a:fillRect/>
          </a:stretch>
        </p:blipFill>
        <p:spPr>
          <a:xfrm>
            <a:off x="4885611" y="1663060"/>
            <a:ext cx="250508" cy="243840"/>
          </a:xfrm>
          <a:prstGeom prst="rect">
            <a:avLst/>
          </a:prstGeom>
        </p:spPr>
      </p:pic>
      <p:sp>
        <p:nvSpPr>
          <p:cNvPr id="71" name="Rectangle 70">
            <a:extLst>
              <a:ext uri="{FF2B5EF4-FFF2-40B4-BE49-F238E27FC236}">
                <a16:creationId xmlns:a16="http://schemas.microsoft.com/office/drawing/2014/main" id="{11C3F9DE-11B2-4EFB-BED9-6E36298D209C}"/>
              </a:ext>
            </a:extLst>
          </p:cNvPr>
          <p:cNvSpPr/>
          <p:nvPr/>
        </p:nvSpPr>
        <p:spPr>
          <a:xfrm>
            <a:off x="444738" y="3749664"/>
            <a:ext cx="2246178" cy="707886"/>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2000" kern="0" dirty="0">
                <a:solidFill>
                  <a:schemeClr val="bg1"/>
                </a:solidFill>
                <a:ea typeface="Arial Unicode MS" pitchFamily="34" charset="-128"/>
                <a:cs typeface="Arial Unicode MS" pitchFamily="34" charset="-128"/>
              </a:rPr>
              <a:t>Namespace:</a:t>
            </a:r>
            <a:br>
              <a:rPr lang="en-US" sz="2000" kern="0" dirty="0">
                <a:solidFill>
                  <a:schemeClr val="bg1"/>
                </a:solidFill>
                <a:ea typeface="Arial Unicode MS" pitchFamily="34" charset="-128"/>
                <a:cs typeface="Arial Unicode MS" pitchFamily="34" charset="-128"/>
              </a:rPr>
            </a:br>
            <a:r>
              <a:rPr lang="en-US" sz="2000" kern="0" dirty="0" err="1">
                <a:solidFill>
                  <a:schemeClr val="bg1"/>
                </a:solidFill>
                <a:ea typeface="Arial Unicode MS" pitchFamily="34" charset="-128"/>
                <a:cs typeface="Arial Unicode MS" pitchFamily="34" charset="-128"/>
              </a:rPr>
              <a:t>kube</a:t>
            </a:r>
            <a:r>
              <a:rPr lang="en-US" sz="2000" kern="0" dirty="0">
                <a:solidFill>
                  <a:schemeClr val="bg1"/>
                </a:solidFill>
                <a:ea typeface="Arial Unicode MS" pitchFamily="34" charset="-128"/>
                <a:cs typeface="Arial Unicode MS" pitchFamily="34" charset="-128"/>
              </a:rPr>
              <a:t>-system</a:t>
            </a:r>
          </a:p>
        </p:txBody>
      </p:sp>
      <p:sp>
        <p:nvSpPr>
          <p:cNvPr id="73" name="Rectangle 72">
            <a:extLst>
              <a:ext uri="{FF2B5EF4-FFF2-40B4-BE49-F238E27FC236}">
                <a16:creationId xmlns:a16="http://schemas.microsoft.com/office/drawing/2014/main" id="{CF9F5D70-8ADE-4CC9-93FE-E3A61325538D}"/>
              </a:ext>
            </a:extLst>
          </p:cNvPr>
          <p:cNvSpPr/>
          <p:nvPr/>
        </p:nvSpPr>
        <p:spPr>
          <a:xfrm>
            <a:off x="7766379" y="3694992"/>
            <a:ext cx="2246178" cy="707886"/>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2000" kern="0" dirty="0">
                <a:solidFill>
                  <a:schemeClr val="bg1"/>
                </a:solidFill>
                <a:ea typeface="Arial Unicode MS" pitchFamily="34" charset="-128"/>
                <a:cs typeface="Arial Unicode MS" pitchFamily="34" charset="-128"/>
              </a:rPr>
              <a:t>Namespace:</a:t>
            </a:r>
            <a:br>
              <a:rPr lang="en-US" sz="2000" kern="0" dirty="0">
                <a:solidFill>
                  <a:schemeClr val="bg1"/>
                </a:solidFill>
                <a:ea typeface="Arial Unicode MS" pitchFamily="34" charset="-128"/>
                <a:cs typeface="Arial Unicode MS" pitchFamily="34" charset="-128"/>
              </a:rPr>
            </a:br>
            <a:r>
              <a:rPr lang="en-US" sz="2000" kern="0" dirty="0">
                <a:solidFill>
                  <a:schemeClr val="bg1"/>
                </a:solidFill>
                <a:ea typeface="Arial Unicode MS" pitchFamily="34" charset="-128"/>
                <a:cs typeface="Arial Unicode MS" pitchFamily="34" charset="-128"/>
              </a:rPr>
              <a:t>&lt;your Space&gt;</a:t>
            </a:r>
          </a:p>
        </p:txBody>
      </p:sp>
      <p:sp>
        <p:nvSpPr>
          <p:cNvPr id="74" name="TextBox 73">
            <a:extLst>
              <a:ext uri="{FF2B5EF4-FFF2-40B4-BE49-F238E27FC236}">
                <a16:creationId xmlns:a16="http://schemas.microsoft.com/office/drawing/2014/main" id="{6DC7F497-A771-489D-AA97-2864A0ADB869}"/>
              </a:ext>
            </a:extLst>
          </p:cNvPr>
          <p:cNvSpPr txBox="1"/>
          <p:nvPr/>
        </p:nvSpPr>
        <p:spPr>
          <a:xfrm>
            <a:off x="7561811" y="2944637"/>
            <a:ext cx="1746385"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E35500"/>
                </a:solidFill>
                <a:ea typeface="Arial Unicode MS" pitchFamily="34" charset="-128"/>
                <a:cs typeface="Arial Unicode MS" pitchFamily="34" charset="-128"/>
              </a:rPr>
              <a:t>Request to:</a:t>
            </a:r>
            <a:br>
              <a:rPr lang="en-US" sz="1800" kern="0" dirty="0">
                <a:solidFill>
                  <a:srgbClr val="E35500"/>
                </a:solidFill>
                <a:ea typeface="Arial Unicode MS" pitchFamily="34" charset="-128"/>
                <a:cs typeface="Arial Unicode MS" pitchFamily="34" charset="-128"/>
              </a:rPr>
            </a:br>
            <a:r>
              <a:rPr lang="en-US" sz="1800" kern="0" dirty="0">
                <a:solidFill>
                  <a:srgbClr val="E35500"/>
                </a:solidFill>
                <a:ea typeface="Arial Unicode MS" pitchFamily="34" charset="-128"/>
                <a:cs typeface="Arial Unicode MS" pitchFamily="34" charset="-128"/>
              </a:rPr>
              <a:t>ads-db-0….</a:t>
            </a:r>
          </a:p>
        </p:txBody>
      </p:sp>
      <p:sp>
        <p:nvSpPr>
          <p:cNvPr id="75" name="TextBox 74">
            <a:extLst>
              <a:ext uri="{FF2B5EF4-FFF2-40B4-BE49-F238E27FC236}">
                <a16:creationId xmlns:a16="http://schemas.microsoft.com/office/drawing/2014/main" id="{CA5D7DEF-6C0F-4CFB-8A2B-7759B60A9FE2}"/>
              </a:ext>
            </a:extLst>
          </p:cNvPr>
          <p:cNvSpPr txBox="1"/>
          <p:nvPr/>
        </p:nvSpPr>
        <p:spPr>
          <a:xfrm>
            <a:off x="2705304" y="3835239"/>
            <a:ext cx="2201409"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E35500"/>
                </a:solidFill>
                <a:ea typeface="Arial Unicode MS" pitchFamily="34" charset="-128"/>
                <a:cs typeface="Arial Unicode MS" pitchFamily="34" charset="-128"/>
              </a:rPr>
              <a:t>Request to </a:t>
            </a:r>
            <a:r>
              <a:rPr lang="en-US" sz="1800" kern="0" dirty="0" err="1">
                <a:solidFill>
                  <a:srgbClr val="E35500"/>
                </a:solidFill>
                <a:ea typeface="Arial Unicode MS" pitchFamily="34" charset="-128"/>
                <a:cs typeface="Arial Unicode MS" pitchFamily="34" charset="-128"/>
              </a:rPr>
              <a:t>dns</a:t>
            </a:r>
            <a:r>
              <a:rPr lang="en-US" sz="1800" kern="0" dirty="0">
                <a:solidFill>
                  <a:srgbClr val="E35500"/>
                </a:solidFill>
                <a:ea typeface="Arial Unicode MS" pitchFamily="34" charset="-128"/>
                <a:cs typeface="Arial Unicode MS" pitchFamily="34" charset="-128"/>
              </a:rPr>
              <a:t>:</a:t>
            </a:r>
            <a:br>
              <a:rPr lang="en-US" sz="1800" kern="0" dirty="0">
                <a:solidFill>
                  <a:srgbClr val="E35500"/>
                </a:solidFill>
                <a:ea typeface="Arial Unicode MS" pitchFamily="34" charset="-128"/>
                <a:cs typeface="Arial Unicode MS" pitchFamily="34" charset="-128"/>
              </a:rPr>
            </a:br>
            <a:r>
              <a:rPr lang="en-US" sz="1800" kern="0" dirty="0">
                <a:solidFill>
                  <a:srgbClr val="E35500"/>
                </a:solidFill>
                <a:ea typeface="Arial Unicode MS" pitchFamily="34" charset="-128"/>
                <a:cs typeface="Arial Unicode MS" pitchFamily="34" charset="-128"/>
              </a:rPr>
              <a:t>get </a:t>
            </a:r>
            <a:r>
              <a:rPr lang="en-US" sz="1800" kern="0" dirty="0" err="1">
                <a:solidFill>
                  <a:srgbClr val="E35500"/>
                </a:solidFill>
                <a:ea typeface="Arial Unicode MS" pitchFamily="34" charset="-128"/>
                <a:cs typeface="Arial Unicode MS" pitchFamily="34" charset="-128"/>
              </a:rPr>
              <a:t>ip</a:t>
            </a:r>
            <a:r>
              <a:rPr lang="en-US" sz="1800" kern="0" dirty="0">
                <a:solidFill>
                  <a:srgbClr val="E35500"/>
                </a:solidFill>
                <a:ea typeface="Arial Unicode MS" pitchFamily="34" charset="-128"/>
                <a:cs typeface="Arial Unicode MS" pitchFamily="34" charset="-128"/>
              </a:rPr>
              <a:t> of ads-db-0….</a:t>
            </a:r>
          </a:p>
        </p:txBody>
      </p:sp>
      <p:sp>
        <p:nvSpPr>
          <p:cNvPr id="76" name="TextBox 75">
            <a:extLst>
              <a:ext uri="{FF2B5EF4-FFF2-40B4-BE49-F238E27FC236}">
                <a16:creationId xmlns:a16="http://schemas.microsoft.com/office/drawing/2014/main" id="{DA295665-6BA5-4557-8D5A-8CB92567D962}"/>
              </a:ext>
            </a:extLst>
          </p:cNvPr>
          <p:cNvSpPr txBox="1"/>
          <p:nvPr/>
        </p:nvSpPr>
        <p:spPr>
          <a:xfrm>
            <a:off x="10048078" y="1143000"/>
            <a:ext cx="1954779" cy="360098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Ingress: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from ingress-controller in </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-system namespace</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Egress: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to </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-DNS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to </a:t>
            </a:r>
            <a:r>
              <a:rPr lang="en-US" sz="1800" kern="0" dirty="0" err="1">
                <a:ea typeface="Arial Unicode MS" pitchFamily="34" charset="-128"/>
                <a:cs typeface="Arial Unicode MS" pitchFamily="34" charset="-128"/>
              </a:rPr>
              <a:t>Ads:DB</a:t>
            </a:r>
            <a:endParaRPr lang="en-US"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71872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41" grpId="0" animBg="1"/>
      <p:bldP spid="24" grpId="0" animBg="1"/>
      <p:bldP spid="25" grpId="0" animBg="1"/>
      <p:bldP spid="32" grpId="0" animBg="1"/>
      <p:bldP spid="33" grpId="0" animBg="1"/>
      <p:bldP spid="34" grpId="0" animBg="1"/>
      <p:bldP spid="36" grpId="0" animBg="1"/>
      <p:bldP spid="42" grpId="0" animBg="1"/>
      <p:bldP spid="48" grpId="0"/>
      <p:bldP spid="49" grpId="0"/>
      <p:bldP spid="51" grpId="0" animBg="1"/>
      <p:bldP spid="52" grpId="0" animBg="1"/>
      <p:bldP spid="74" grpId="0"/>
      <p:bldP spid="75" grpId="0"/>
      <p:bldP spid="7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F9D76-C74B-4C8A-85FC-455BDE561072}"/>
              </a:ext>
            </a:extLst>
          </p:cNvPr>
          <p:cNvSpPr>
            <a:spLocks noGrp="1"/>
          </p:cNvSpPr>
          <p:nvPr>
            <p:ph type="title"/>
          </p:nvPr>
        </p:nvSpPr>
        <p:spPr/>
        <p:txBody>
          <a:bodyPr/>
          <a:lstStyle/>
          <a:p>
            <a:r>
              <a:rPr lang="en-US" dirty="0" err="1"/>
              <a:t>Configmaps</a:t>
            </a:r>
            <a:r>
              <a:rPr lang="en-US" dirty="0"/>
              <a:t>, Files and Mountpoints</a:t>
            </a:r>
          </a:p>
        </p:txBody>
      </p:sp>
      <p:sp>
        <p:nvSpPr>
          <p:cNvPr id="3" name="Rounded Rectangle 14">
            <a:extLst>
              <a:ext uri="{FF2B5EF4-FFF2-40B4-BE49-F238E27FC236}">
                <a16:creationId xmlns:a16="http://schemas.microsoft.com/office/drawing/2014/main" id="{4354C03F-ABC1-4436-9C4A-54FCA1A5C5DB}"/>
              </a:ext>
            </a:extLst>
          </p:cNvPr>
          <p:cNvSpPr/>
          <p:nvPr/>
        </p:nvSpPr>
        <p:spPr bwMode="gray">
          <a:xfrm>
            <a:off x="643962" y="4062591"/>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75796F27-5B72-4555-9928-4035E2B35A01}"/>
              </a:ext>
            </a:extLst>
          </p:cNvPr>
          <p:cNvSpPr txBox="1"/>
          <p:nvPr/>
        </p:nvSpPr>
        <p:spPr>
          <a:xfrm>
            <a:off x="976737" y="5567252"/>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5" name="Cylinder 4">
            <a:extLst>
              <a:ext uri="{FF2B5EF4-FFF2-40B4-BE49-F238E27FC236}">
                <a16:creationId xmlns:a16="http://schemas.microsoft.com/office/drawing/2014/main" id="{4AD8F12A-B1D0-4B1A-B580-1E4188C8FAA9}"/>
              </a:ext>
            </a:extLst>
          </p:cNvPr>
          <p:cNvSpPr/>
          <p:nvPr/>
        </p:nvSpPr>
        <p:spPr bwMode="gray">
          <a:xfrm>
            <a:off x="1333700" y="4395836"/>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1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 name="Picture 6">
            <a:extLst>
              <a:ext uri="{FF2B5EF4-FFF2-40B4-BE49-F238E27FC236}">
                <a16:creationId xmlns:a16="http://schemas.microsoft.com/office/drawing/2014/main" id="{881CCFB1-2FCF-4A8A-8174-06336FBA73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5609" y="5167689"/>
            <a:ext cx="292622" cy="292622"/>
          </a:xfrm>
          <a:prstGeom prst="rect">
            <a:avLst/>
          </a:prstGeom>
        </p:spPr>
      </p:pic>
      <p:pic>
        <p:nvPicPr>
          <p:cNvPr id="8" name="Picture 7">
            <a:extLst>
              <a:ext uri="{FF2B5EF4-FFF2-40B4-BE49-F238E27FC236}">
                <a16:creationId xmlns:a16="http://schemas.microsoft.com/office/drawing/2014/main" id="{EAAD365C-17B1-4A4A-A441-BD477C224175}"/>
              </a:ext>
            </a:extLst>
          </p:cNvPr>
          <p:cNvPicPr>
            <a:picLocks noChangeAspect="1"/>
          </p:cNvPicPr>
          <p:nvPr/>
        </p:nvPicPr>
        <p:blipFill>
          <a:blip r:embed="rId4"/>
          <a:stretch>
            <a:fillRect/>
          </a:stretch>
        </p:blipFill>
        <p:spPr>
          <a:xfrm>
            <a:off x="2854320" y="3994278"/>
            <a:ext cx="250508" cy="243840"/>
          </a:xfrm>
          <a:prstGeom prst="rect">
            <a:avLst/>
          </a:prstGeom>
        </p:spPr>
      </p:pic>
      <p:sp>
        <p:nvSpPr>
          <p:cNvPr id="10" name="Arrow: Pentagon 9">
            <a:extLst>
              <a:ext uri="{FF2B5EF4-FFF2-40B4-BE49-F238E27FC236}">
                <a16:creationId xmlns:a16="http://schemas.microsoft.com/office/drawing/2014/main" id="{D969D639-634D-4F3A-A6D5-310BA19C4C6A}"/>
              </a:ext>
            </a:extLst>
          </p:cNvPr>
          <p:cNvSpPr/>
          <p:nvPr/>
        </p:nvSpPr>
        <p:spPr bwMode="gray">
          <a:xfrm flipH="1">
            <a:off x="2854319" y="4466643"/>
            <a:ext cx="805296"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1" name="Arrow: Pentagon 10">
            <a:extLst>
              <a:ext uri="{FF2B5EF4-FFF2-40B4-BE49-F238E27FC236}">
                <a16:creationId xmlns:a16="http://schemas.microsoft.com/office/drawing/2014/main" id="{0CDC9E88-E45A-4380-9147-26E5D3881C82}"/>
              </a:ext>
            </a:extLst>
          </p:cNvPr>
          <p:cNvSpPr/>
          <p:nvPr/>
        </p:nvSpPr>
        <p:spPr bwMode="gray">
          <a:xfrm flipH="1">
            <a:off x="2854405" y="4802763"/>
            <a:ext cx="805209"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2" name="Rounded Rectangle 14">
            <a:extLst>
              <a:ext uri="{FF2B5EF4-FFF2-40B4-BE49-F238E27FC236}">
                <a16:creationId xmlns:a16="http://schemas.microsoft.com/office/drawing/2014/main" id="{7E7670A4-192C-41BB-8609-1F2FE3C4B634}"/>
              </a:ext>
            </a:extLst>
          </p:cNvPr>
          <p:cNvSpPr/>
          <p:nvPr/>
        </p:nvSpPr>
        <p:spPr bwMode="gray">
          <a:xfrm>
            <a:off x="656036" y="1243457"/>
            <a:ext cx="2419002" cy="1603285"/>
          </a:xfrm>
          <a:prstGeom prst="roundRect">
            <a:avLst/>
          </a:prstGeom>
          <a:solidFill>
            <a:srgbClr val="595959"/>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B796E7EB-488E-45B8-B178-252985BE4296}"/>
              </a:ext>
            </a:extLst>
          </p:cNvPr>
          <p:cNvSpPr/>
          <p:nvPr/>
        </p:nvSpPr>
        <p:spPr bwMode="gray">
          <a:xfrm>
            <a:off x="1191284" y="1622667"/>
            <a:ext cx="1346561" cy="736567"/>
          </a:xfrm>
          <a:prstGeom prst="rect">
            <a:avLst/>
          </a:prstGeom>
          <a:solidFill>
            <a:srgbClr val="F0AB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4" name="Picture 13">
            <a:extLst>
              <a:ext uri="{FF2B5EF4-FFF2-40B4-BE49-F238E27FC236}">
                <a16:creationId xmlns:a16="http://schemas.microsoft.com/office/drawing/2014/main" id="{5781B1F4-CCAF-4BD8-8418-3515B5CEA6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02022" y="2185852"/>
            <a:ext cx="292622" cy="292622"/>
          </a:xfrm>
          <a:prstGeom prst="rect">
            <a:avLst/>
          </a:prstGeom>
        </p:spPr>
      </p:pic>
      <p:sp>
        <p:nvSpPr>
          <p:cNvPr id="15" name="TextBox 14">
            <a:extLst>
              <a:ext uri="{FF2B5EF4-FFF2-40B4-BE49-F238E27FC236}">
                <a16:creationId xmlns:a16="http://schemas.microsoft.com/office/drawing/2014/main" id="{22511486-6105-44D2-B792-C5FCF6BC9910}"/>
              </a:ext>
            </a:extLst>
          </p:cNvPr>
          <p:cNvSpPr txBox="1"/>
          <p:nvPr/>
        </p:nvSpPr>
        <p:spPr>
          <a:xfrm>
            <a:off x="897579" y="257807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16" name="Picture 15">
            <a:extLst>
              <a:ext uri="{FF2B5EF4-FFF2-40B4-BE49-F238E27FC236}">
                <a16:creationId xmlns:a16="http://schemas.microsoft.com/office/drawing/2014/main" id="{A94A7B2D-C077-4BDC-91E5-AD1AA79E4556}"/>
              </a:ext>
            </a:extLst>
          </p:cNvPr>
          <p:cNvPicPr>
            <a:picLocks noChangeAspect="1"/>
          </p:cNvPicPr>
          <p:nvPr/>
        </p:nvPicPr>
        <p:blipFill>
          <a:blip r:embed="rId4"/>
          <a:stretch>
            <a:fillRect/>
          </a:stretch>
        </p:blipFill>
        <p:spPr>
          <a:xfrm>
            <a:off x="2866952" y="1193696"/>
            <a:ext cx="250508" cy="243840"/>
          </a:xfrm>
          <a:prstGeom prst="rect">
            <a:avLst/>
          </a:prstGeom>
        </p:spPr>
      </p:pic>
      <p:sp>
        <p:nvSpPr>
          <p:cNvPr id="17" name="Arrow: Pentagon 16">
            <a:extLst>
              <a:ext uri="{FF2B5EF4-FFF2-40B4-BE49-F238E27FC236}">
                <a16:creationId xmlns:a16="http://schemas.microsoft.com/office/drawing/2014/main" id="{8F33F11B-B98B-4C9F-BBBA-17048E7FF7D1}"/>
              </a:ext>
            </a:extLst>
          </p:cNvPr>
          <p:cNvSpPr/>
          <p:nvPr/>
        </p:nvSpPr>
        <p:spPr bwMode="gray">
          <a:xfrm flipH="1">
            <a:off x="2866307" y="1627664"/>
            <a:ext cx="799624"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8" name="Arrow: Pentagon 17">
            <a:extLst>
              <a:ext uri="{FF2B5EF4-FFF2-40B4-BE49-F238E27FC236}">
                <a16:creationId xmlns:a16="http://schemas.microsoft.com/office/drawing/2014/main" id="{31C06633-2083-4B7D-9CE7-867EC36B562C}"/>
              </a:ext>
            </a:extLst>
          </p:cNvPr>
          <p:cNvSpPr/>
          <p:nvPr/>
        </p:nvSpPr>
        <p:spPr bwMode="gray">
          <a:xfrm flipH="1">
            <a:off x="2866393" y="1963784"/>
            <a:ext cx="79962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700" b="1" kern="0" dirty="0" err="1">
                <a:solidFill>
                  <a:schemeClr val="bg1"/>
                </a:solidFill>
                <a:ea typeface="Arial Unicode MS" pitchFamily="34" charset="-128"/>
                <a:cs typeface="Arial Unicode MS" pitchFamily="34" charset="-128"/>
              </a:rPr>
              <a:t>app</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9" name="TextBox 18">
            <a:extLst>
              <a:ext uri="{FF2B5EF4-FFF2-40B4-BE49-F238E27FC236}">
                <a16:creationId xmlns:a16="http://schemas.microsoft.com/office/drawing/2014/main" id="{D062D95C-C455-40E7-85EB-C01A95B5E907}"/>
              </a:ext>
            </a:extLst>
          </p:cNvPr>
          <p:cNvSpPr txBox="1"/>
          <p:nvPr/>
        </p:nvSpPr>
        <p:spPr>
          <a:xfrm>
            <a:off x="4046413" y="1073355"/>
            <a:ext cx="3269973" cy="207749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Filesystem:</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/bulletinboard*.jar</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/config/application-k8s.yml</a:t>
            </a:r>
          </a:p>
          <a:p>
            <a:pPr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Envs</a:t>
            </a:r>
            <a:r>
              <a:rPr lang="en-US" sz="1800" kern="0" dirty="0">
                <a:ea typeface="Arial Unicode MS" pitchFamily="34" charset="-128"/>
                <a:cs typeface="Arial Unicode MS" pitchFamily="34" charset="-128"/>
              </a:rPr>
              <a:t>:</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SPRING_PROFILES_ACTIVE</a:t>
            </a:r>
            <a:br>
              <a:rPr lang="en-US" sz="1800" kern="0" dirty="0">
                <a:ea typeface="Arial Unicode MS" pitchFamily="34" charset="-128"/>
                <a:cs typeface="Arial Unicode MS" pitchFamily="34" charset="-128"/>
              </a:rPr>
            </a:br>
            <a:r>
              <a:rPr lang="en-US" sz="1800" kern="0" dirty="0">
                <a:solidFill>
                  <a:schemeClr val="bg2">
                    <a:lumMod val="90000"/>
                  </a:schemeClr>
                </a:solidFill>
                <a:ea typeface="Arial Unicode MS" pitchFamily="34" charset="-128"/>
                <a:cs typeface="Arial Unicode MS" pitchFamily="34" charset="-128"/>
              </a:rPr>
              <a:t>USER_ROUTE</a:t>
            </a:r>
            <a:br>
              <a:rPr lang="en-US" sz="1800" kern="0" dirty="0">
                <a:solidFill>
                  <a:schemeClr val="bg2">
                    <a:lumMod val="90000"/>
                  </a:schemeClr>
                </a:solidFill>
                <a:ea typeface="Arial Unicode MS" pitchFamily="34" charset="-128"/>
                <a:cs typeface="Arial Unicode MS" pitchFamily="34" charset="-128"/>
              </a:rPr>
            </a:br>
            <a:r>
              <a:rPr lang="en-US" sz="1800" kern="0" dirty="0">
                <a:solidFill>
                  <a:schemeClr val="bg2">
                    <a:lumMod val="90000"/>
                  </a:schemeClr>
                </a:solidFill>
                <a:ea typeface="Arial Unicode MS" pitchFamily="34" charset="-128"/>
                <a:cs typeface="Arial Unicode MS" pitchFamily="34" charset="-128"/>
              </a:rPr>
              <a:t>POST_CHECK_USER</a:t>
            </a:r>
          </a:p>
        </p:txBody>
      </p:sp>
      <p:sp>
        <p:nvSpPr>
          <p:cNvPr id="20" name="Rectangle 19">
            <a:extLst>
              <a:ext uri="{FF2B5EF4-FFF2-40B4-BE49-F238E27FC236}">
                <a16:creationId xmlns:a16="http://schemas.microsoft.com/office/drawing/2014/main" id="{313FF359-B411-439A-8693-BBFD9E0E4092}"/>
              </a:ext>
            </a:extLst>
          </p:cNvPr>
          <p:cNvSpPr/>
          <p:nvPr/>
        </p:nvSpPr>
        <p:spPr bwMode="gray">
          <a:xfrm>
            <a:off x="8066434" y="915155"/>
            <a:ext cx="1703731" cy="369332"/>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Docker image</a:t>
            </a:r>
          </a:p>
        </p:txBody>
      </p:sp>
      <p:sp>
        <p:nvSpPr>
          <p:cNvPr id="21" name="Rounded Rectangle 14">
            <a:extLst>
              <a:ext uri="{FF2B5EF4-FFF2-40B4-BE49-F238E27FC236}">
                <a16:creationId xmlns:a16="http://schemas.microsoft.com/office/drawing/2014/main" id="{49489438-1CDE-466C-8A35-4B8B07C35D3F}"/>
              </a:ext>
            </a:extLst>
          </p:cNvPr>
          <p:cNvSpPr/>
          <p:nvPr/>
        </p:nvSpPr>
        <p:spPr bwMode="gray">
          <a:xfrm>
            <a:off x="8296205" y="2398875"/>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endParaRPr lang="en-US" sz="1000" kern="0" dirty="0">
              <a:solidFill>
                <a:srgbClr val="000000"/>
              </a:solidFill>
              <a:latin typeface="Arial"/>
              <a:ea typeface="Arial Unicode MS" pitchFamily="34" charset="-128"/>
              <a:cs typeface="Arial Unicode MS" pitchFamily="34" charset="-128"/>
            </a:endParaRPr>
          </a:p>
        </p:txBody>
      </p:sp>
      <p:pic>
        <p:nvPicPr>
          <p:cNvPr id="22" name="Picture 21">
            <a:extLst>
              <a:ext uri="{FF2B5EF4-FFF2-40B4-BE49-F238E27FC236}">
                <a16:creationId xmlns:a16="http://schemas.microsoft.com/office/drawing/2014/main" id="{E58FED4F-D623-4184-AAEF-C2CF47BAE240}"/>
              </a:ext>
            </a:extLst>
          </p:cNvPr>
          <p:cNvPicPr>
            <a:picLocks noChangeAspect="1"/>
          </p:cNvPicPr>
          <p:nvPr/>
        </p:nvPicPr>
        <p:blipFill>
          <a:blip r:embed="rId4"/>
          <a:stretch>
            <a:fillRect/>
          </a:stretch>
        </p:blipFill>
        <p:spPr>
          <a:xfrm>
            <a:off x="9312971" y="2345603"/>
            <a:ext cx="150305" cy="146304"/>
          </a:xfrm>
          <a:prstGeom prst="rect">
            <a:avLst/>
          </a:prstGeom>
        </p:spPr>
      </p:pic>
      <p:sp>
        <p:nvSpPr>
          <p:cNvPr id="23" name="Rounded Rectangle 14">
            <a:extLst>
              <a:ext uri="{FF2B5EF4-FFF2-40B4-BE49-F238E27FC236}">
                <a16:creationId xmlns:a16="http://schemas.microsoft.com/office/drawing/2014/main" id="{6AEE243A-22BF-4F83-9782-E487E798184D}"/>
              </a:ext>
            </a:extLst>
          </p:cNvPr>
          <p:cNvSpPr/>
          <p:nvPr/>
        </p:nvSpPr>
        <p:spPr bwMode="gray">
          <a:xfrm>
            <a:off x="8287761" y="1491460"/>
            <a:ext cx="1113617" cy="751973"/>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ads-app-config-files</a:t>
            </a:r>
          </a:p>
        </p:txBody>
      </p:sp>
      <p:pic>
        <p:nvPicPr>
          <p:cNvPr id="24" name="Picture 23">
            <a:extLst>
              <a:ext uri="{FF2B5EF4-FFF2-40B4-BE49-F238E27FC236}">
                <a16:creationId xmlns:a16="http://schemas.microsoft.com/office/drawing/2014/main" id="{389360FD-7711-4404-B1D4-13DDCDAC2D0F}"/>
              </a:ext>
            </a:extLst>
          </p:cNvPr>
          <p:cNvPicPr>
            <a:picLocks noChangeAspect="1"/>
          </p:cNvPicPr>
          <p:nvPr/>
        </p:nvPicPr>
        <p:blipFill>
          <a:blip r:embed="rId4"/>
          <a:stretch>
            <a:fillRect/>
          </a:stretch>
        </p:blipFill>
        <p:spPr>
          <a:xfrm>
            <a:off x="9324228" y="1441067"/>
            <a:ext cx="150305" cy="146304"/>
          </a:xfrm>
          <a:prstGeom prst="rect">
            <a:avLst/>
          </a:prstGeom>
        </p:spPr>
      </p:pic>
      <p:cxnSp>
        <p:nvCxnSpPr>
          <p:cNvPr id="26" name="Straight Arrow Connector 25">
            <a:extLst>
              <a:ext uri="{FF2B5EF4-FFF2-40B4-BE49-F238E27FC236}">
                <a16:creationId xmlns:a16="http://schemas.microsoft.com/office/drawing/2014/main" id="{FC299458-1D66-4C04-B9ED-B8059AD7C6BB}"/>
              </a:ext>
            </a:extLst>
          </p:cNvPr>
          <p:cNvCxnSpPr>
            <a:stCxn id="20" idx="1"/>
          </p:cNvCxnSpPr>
          <p:nvPr/>
        </p:nvCxnSpPr>
        <p:spPr>
          <a:xfrm flipH="1">
            <a:off x="6097587" y="1099821"/>
            <a:ext cx="1968847" cy="391639"/>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B18B95C-9674-40AC-9FED-3824FD0563E5}"/>
              </a:ext>
            </a:extLst>
          </p:cNvPr>
          <p:cNvCxnSpPr>
            <a:cxnSpLocks/>
            <a:stCxn id="23" idx="1"/>
          </p:cNvCxnSpPr>
          <p:nvPr/>
        </p:nvCxnSpPr>
        <p:spPr>
          <a:xfrm flipH="1" flipV="1">
            <a:off x="6783188" y="1789043"/>
            <a:ext cx="1504573" cy="78404"/>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D26A471-D8C0-421D-A4EE-9CDE1D02D314}"/>
              </a:ext>
            </a:extLst>
          </p:cNvPr>
          <p:cNvCxnSpPr>
            <a:cxnSpLocks/>
            <a:stCxn id="21" idx="1"/>
          </p:cNvCxnSpPr>
          <p:nvPr/>
        </p:nvCxnSpPr>
        <p:spPr>
          <a:xfrm flipH="1" flipV="1">
            <a:off x="7291571" y="2450406"/>
            <a:ext cx="1004634" cy="324455"/>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8DF4EEA-82EF-40AC-8C1C-452290A26C79}"/>
              </a:ext>
            </a:extLst>
          </p:cNvPr>
          <p:cNvCxnSpPr>
            <a:cxnSpLocks/>
            <a:stCxn id="21" idx="1"/>
          </p:cNvCxnSpPr>
          <p:nvPr/>
        </p:nvCxnSpPr>
        <p:spPr>
          <a:xfrm flipH="1" flipV="1">
            <a:off x="6778966" y="2734139"/>
            <a:ext cx="1517239" cy="40722"/>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C86DD52-B5AA-47C6-A3FA-4E081B7AEAE6}"/>
              </a:ext>
            </a:extLst>
          </p:cNvPr>
          <p:cNvCxnSpPr>
            <a:cxnSpLocks/>
            <a:stCxn id="21" idx="1"/>
          </p:cNvCxnSpPr>
          <p:nvPr/>
        </p:nvCxnSpPr>
        <p:spPr>
          <a:xfrm flipH="1">
            <a:off x="6907696" y="2774861"/>
            <a:ext cx="1388509" cy="236696"/>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4E5AE70-1B43-45B4-A08D-5520D4A83639}"/>
              </a:ext>
            </a:extLst>
          </p:cNvPr>
          <p:cNvSpPr txBox="1"/>
          <p:nvPr/>
        </p:nvSpPr>
        <p:spPr>
          <a:xfrm>
            <a:off x="4046413" y="3935403"/>
            <a:ext cx="3865135" cy="207749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Filesystem:</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postgres</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/docker-</a:t>
            </a:r>
            <a:r>
              <a:rPr lang="en-US" sz="1800" kern="0" dirty="0" err="1">
                <a:ea typeface="Arial Unicode MS" pitchFamily="34" charset="-128"/>
                <a:cs typeface="Arial Unicode MS" pitchFamily="34" charset="-128"/>
              </a:rPr>
              <a:t>entrypoint</a:t>
            </a: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initdb.d</a:t>
            </a: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initdb.sql</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var</a:t>
            </a:r>
            <a:r>
              <a:rPr lang="en-US" sz="1800" kern="0" dirty="0">
                <a:ea typeface="Arial Unicode MS" pitchFamily="34" charset="-128"/>
                <a:cs typeface="Arial Unicode MS" pitchFamily="34" charset="-128"/>
              </a:rPr>
              <a:t>/lib/</a:t>
            </a:r>
            <a:r>
              <a:rPr lang="en-US" sz="1800" kern="0" dirty="0" err="1">
                <a:ea typeface="Arial Unicode MS" pitchFamily="34" charset="-128"/>
                <a:cs typeface="Arial Unicode MS" pitchFamily="34" charset="-128"/>
              </a:rPr>
              <a:t>postgres</a:t>
            </a:r>
            <a:r>
              <a:rPr lang="en-US" sz="1800" kern="0" dirty="0">
                <a:ea typeface="Arial Unicode MS" pitchFamily="34" charset="-128"/>
                <a:cs typeface="Arial Unicode MS" pitchFamily="34" charset="-128"/>
              </a:rPr>
              <a:t>/data</a:t>
            </a:r>
          </a:p>
          <a:p>
            <a:pPr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Envs</a:t>
            </a:r>
            <a:r>
              <a:rPr lang="en-US" sz="1800" kern="0" dirty="0">
                <a:ea typeface="Arial Unicode MS" pitchFamily="34" charset="-128"/>
                <a:cs typeface="Arial Unicode MS" pitchFamily="34" charset="-128"/>
              </a:rPr>
              <a:t>:</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PGDATA</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POSTGRES_PASSWORD</a:t>
            </a:r>
          </a:p>
        </p:txBody>
      </p:sp>
      <p:sp>
        <p:nvSpPr>
          <p:cNvPr id="40" name="Rounded Rectangle 14">
            <a:extLst>
              <a:ext uri="{FF2B5EF4-FFF2-40B4-BE49-F238E27FC236}">
                <a16:creationId xmlns:a16="http://schemas.microsoft.com/office/drawing/2014/main" id="{E898B0F9-4403-4301-B163-06FFF2C0EC06}"/>
              </a:ext>
            </a:extLst>
          </p:cNvPr>
          <p:cNvSpPr/>
          <p:nvPr/>
        </p:nvSpPr>
        <p:spPr bwMode="gray">
          <a:xfrm>
            <a:off x="8286271" y="4360058"/>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pic>
        <p:nvPicPr>
          <p:cNvPr id="41" name="Picture 40">
            <a:extLst>
              <a:ext uri="{FF2B5EF4-FFF2-40B4-BE49-F238E27FC236}">
                <a16:creationId xmlns:a16="http://schemas.microsoft.com/office/drawing/2014/main" id="{520B6036-66A0-4B77-9C10-6A180955E6C8}"/>
              </a:ext>
            </a:extLst>
          </p:cNvPr>
          <p:cNvPicPr>
            <a:picLocks noChangeAspect="1"/>
          </p:cNvPicPr>
          <p:nvPr/>
        </p:nvPicPr>
        <p:blipFill>
          <a:blip r:embed="rId4"/>
          <a:stretch>
            <a:fillRect/>
          </a:stretch>
        </p:blipFill>
        <p:spPr>
          <a:xfrm>
            <a:off x="9300849" y="4312613"/>
            <a:ext cx="150305" cy="146304"/>
          </a:xfrm>
          <a:prstGeom prst="rect">
            <a:avLst/>
          </a:prstGeom>
        </p:spPr>
      </p:pic>
      <p:sp>
        <p:nvSpPr>
          <p:cNvPr id="42" name="Rounded Rectangle 14">
            <a:extLst>
              <a:ext uri="{FF2B5EF4-FFF2-40B4-BE49-F238E27FC236}">
                <a16:creationId xmlns:a16="http://schemas.microsoft.com/office/drawing/2014/main" id="{5A532E7C-9AC4-4F5D-9FE1-1716BF6581FC}"/>
              </a:ext>
            </a:extLst>
          </p:cNvPr>
          <p:cNvSpPr/>
          <p:nvPr/>
        </p:nvSpPr>
        <p:spPr bwMode="gray">
          <a:xfrm>
            <a:off x="8286271" y="5288717"/>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pic>
        <p:nvPicPr>
          <p:cNvPr id="43" name="Picture 42">
            <a:extLst>
              <a:ext uri="{FF2B5EF4-FFF2-40B4-BE49-F238E27FC236}">
                <a16:creationId xmlns:a16="http://schemas.microsoft.com/office/drawing/2014/main" id="{45E6F93F-9B08-45D7-B75E-24DD1AD6F023}"/>
              </a:ext>
            </a:extLst>
          </p:cNvPr>
          <p:cNvPicPr>
            <a:picLocks noChangeAspect="1"/>
          </p:cNvPicPr>
          <p:nvPr/>
        </p:nvPicPr>
        <p:blipFill>
          <a:blip r:embed="rId4"/>
          <a:stretch>
            <a:fillRect/>
          </a:stretch>
        </p:blipFill>
        <p:spPr>
          <a:xfrm>
            <a:off x="9303037" y="5235445"/>
            <a:ext cx="150305" cy="146304"/>
          </a:xfrm>
          <a:prstGeom prst="rect">
            <a:avLst/>
          </a:prstGeom>
        </p:spPr>
      </p:pic>
      <p:sp>
        <p:nvSpPr>
          <p:cNvPr id="44" name="Rounded Rectangle 14">
            <a:extLst>
              <a:ext uri="{FF2B5EF4-FFF2-40B4-BE49-F238E27FC236}">
                <a16:creationId xmlns:a16="http://schemas.microsoft.com/office/drawing/2014/main" id="{1170281C-781F-4180-AD62-62840936BB7A}"/>
              </a:ext>
            </a:extLst>
          </p:cNvPr>
          <p:cNvSpPr/>
          <p:nvPr/>
        </p:nvSpPr>
        <p:spPr bwMode="gray">
          <a:xfrm>
            <a:off x="10288023" y="5288717"/>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pic>
        <p:nvPicPr>
          <p:cNvPr id="45" name="Picture 44">
            <a:extLst>
              <a:ext uri="{FF2B5EF4-FFF2-40B4-BE49-F238E27FC236}">
                <a16:creationId xmlns:a16="http://schemas.microsoft.com/office/drawing/2014/main" id="{FA755E5E-23B2-4465-9792-ED732566DCDB}"/>
              </a:ext>
            </a:extLst>
          </p:cNvPr>
          <p:cNvPicPr>
            <a:picLocks noChangeAspect="1"/>
          </p:cNvPicPr>
          <p:nvPr/>
        </p:nvPicPr>
        <p:blipFill>
          <a:blip r:embed="rId4"/>
          <a:stretch>
            <a:fillRect/>
          </a:stretch>
        </p:blipFill>
        <p:spPr>
          <a:xfrm>
            <a:off x="11324490" y="5238323"/>
            <a:ext cx="150305" cy="146304"/>
          </a:xfrm>
          <a:prstGeom prst="rect">
            <a:avLst/>
          </a:prstGeom>
        </p:spPr>
      </p:pic>
      <p:sp>
        <p:nvSpPr>
          <p:cNvPr id="46" name="Rectangle 45">
            <a:extLst>
              <a:ext uri="{FF2B5EF4-FFF2-40B4-BE49-F238E27FC236}">
                <a16:creationId xmlns:a16="http://schemas.microsoft.com/office/drawing/2014/main" id="{04431170-7642-494F-8DFD-40F06A471617}"/>
              </a:ext>
            </a:extLst>
          </p:cNvPr>
          <p:cNvSpPr/>
          <p:nvPr/>
        </p:nvSpPr>
        <p:spPr bwMode="gray">
          <a:xfrm>
            <a:off x="8066434" y="3733224"/>
            <a:ext cx="1703731" cy="369332"/>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Docker image</a:t>
            </a:r>
          </a:p>
        </p:txBody>
      </p:sp>
      <p:cxnSp>
        <p:nvCxnSpPr>
          <p:cNvPr id="47" name="Straight Arrow Connector 46">
            <a:extLst>
              <a:ext uri="{FF2B5EF4-FFF2-40B4-BE49-F238E27FC236}">
                <a16:creationId xmlns:a16="http://schemas.microsoft.com/office/drawing/2014/main" id="{1C73AC08-D542-4D7A-92FC-56BE7F9050BB}"/>
              </a:ext>
            </a:extLst>
          </p:cNvPr>
          <p:cNvCxnSpPr>
            <a:stCxn id="46" idx="1"/>
          </p:cNvCxnSpPr>
          <p:nvPr/>
        </p:nvCxnSpPr>
        <p:spPr>
          <a:xfrm flipH="1">
            <a:off x="6097587" y="3917890"/>
            <a:ext cx="1968847" cy="391639"/>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48" name="Rounded Rectangle 14">
            <a:extLst>
              <a:ext uri="{FF2B5EF4-FFF2-40B4-BE49-F238E27FC236}">
                <a16:creationId xmlns:a16="http://schemas.microsoft.com/office/drawing/2014/main" id="{713C43D3-CCC1-4FCC-B366-C09FDDAF0BA3}"/>
              </a:ext>
            </a:extLst>
          </p:cNvPr>
          <p:cNvSpPr/>
          <p:nvPr/>
        </p:nvSpPr>
        <p:spPr bwMode="gray">
          <a:xfrm>
            <a:off x="10292592" y="4360058"/>
            <a:ext cx="1113617" cy="464564"/>
          </a:xfrm>
          <a:prstGeom prst="roundRect">
            <a:avLst/>
          </a:prstGeom>
          <a:solidFill>
            <a:schemeClr val="accent3">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VC-template:</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-volume</a:t>
            </a:r>
          </a:p>
        </p:txBody>
      </p:sp>
      <p:pic>
        <p:nvPicPr>
          <p:cNvPr id="49" name="Picture 48">
            <a:extLst>
              <a:ext uri="{FF2B5EF4-FFF2-40B4-BE49-F238E27FC236}">
                <a16:creationId xmlns:a16="http://schemas.microsoft.com/office/drawing/2014/main" id="{18CEEE15-FB91-401E-83CF-FA9ACB0A050D}"/>
              </a:ext>
            </a:extLst>
          </p:cNvPr>
          <p:cNvPicPr>
            <a:picLocks noChangeAspect="1"/>
          </p:cNvPicPr>
          <p:nvPr/>
        </p:nvPicPr>
        <p:blipFill>
          <a:blip r:embed="rId4"/>
          <a:stretch>
            <a:fillRect/>
          </a:stretch>
        </p:blipFill>
        <p:spPr>
          <a:xfrm>
            <a:off x="11329059" y="4309664"/>
            <a:ext cx="150305" cy="146304"/>
          </a:xfrm>
          <a:prstGeom prst="rect">
            <a:avLst/>
          </a:prstGeom>
        </p:spPr>
      </p:pic>
      <p:cxnSp>
        <p:nvCxnSpPr>
          <p:cNvPr id="50" name="Straight Arrow Connector 49">
            <a:extLst>
              <a:ext uri="{FF2B5EF4-FFF2-40B4-BE49-F238E27FC236}">
                <a16:creationId xmlns:a16="http://schemas.microsoft.com/office/drawing/2014/main" id="{28E4B997-EB21-4A54-8A0D-844F6580D671}"/>
              </a:ext>
            </a:extLst>
          </p:cNvPr>
          <p:cNvCxnSpPr>
            <a:cxnSpLocks/>
            <a:stCxn id="40" idx="1"/>
          </p:cNvCxnSpPr>
          <p:nvPr/>
        </p:nvCxnSpPr>
        <p:spPr>
          <a:xfrm flipH="1">
            <a:off x="7762461" y="4592340"/>
            <a:ext cx="523810" cy="58964"/>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238E00F-7414-4E2B-82BE-4291D8397471}"/>
              </a:ext>
            </a:extLst>
          </p:cNvPr>
          <p:cNvCxnSpPr>
            <a:cxnSpLocks/>
          </p:cNvCxnSpPr>
          <p:nvPr/>
        </p:nvCxnSpPr>
        <p:spPr>
          <a:xfrm flipH="1" flipV="1">
            <a:off x="6825111" y="4951471"/>
            <a:ext cx="1821932" cy="105433"/>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12D7F66-11C7-446E-9561-E105FAD0A67E}"/>
              </a:ext>
            </a:extLst>
          </p:cNvPr>
          <p:cNvCxnSpPr>
            <a:cxnSpLocks/>
            <a:stCxn id="42" idx="1"/>
          </p:cNvCxnSpPr>
          <p:nvPr/>
        </p:nvCxnSpPr>
        <p:spPr>
          <a:xfrm flipH="1">
            <a:off x="5978980" y="5520999"/>
            <a:ext cx="2307291" cy="78585"/>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70E03C3F-2594-44BA-9B3E-1FEF21919DFB}"/>
              </a:ext>
            </a:extLst>
          </p:cNvPr>
          <p:cNvCxnSpPr>
            <a:stCxn id="48" idx="2"/>
          </p:cNvCxnSpPr>
          <p:nvPr/>
        </p:nvCxnSpPr>
        <p:spPr>
          <a:xfrm rot="5400000">
            <a:off x="9632081" y="3839584"/>
            <a:ext cx="232282" cy="2202358"/>
          </a:xfrm>
          <a:prstGeom prst="bentConnector2">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410D8BAC-4E4B-4719-BE60-17B479F03183}"/>
              </a:ext>
            </a:extLst>
          </p:cNvPr>
          <p:cNvCxnSpPr>
            <a:cxnSpLocks/>
            <a:stCxn id="44" idx="2"/>
          </p:cNvCxnSpPr>
          <p:nvPr/>
        </p:nvCxnSpPr>
        <p:spPr>
          <a:xfrm rot="5400000">
            <a:off x="9611492" y="4751755"/>
            <a:ext cx="231814" cy="2234866"/>
          </a:xfrm>
          <a:prstGeom prst="bentConnector2">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61FEF74-3CB8-498C-8E1D-0E667D835E1F}"/>
              </a:ext>
            </a:extLst>
          </p:cNvPr>
          <p:cNvCxnSpPr>
            <a:cxnSpLocks/>
          </p:cNvCxnSpPr>
          <p:nvPr/>
        </p:nvCxnSpPr>
        <p:spPr>
          <a:xfrm flipH="1" flipV="1">
            <a:off x="6907697" y="5831867"/>
            <a:ext cx="1702268" cy="153227"/>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5553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en-US" dirty="0"/>
              <a:t>Exercise 3: Network policies &amp; TLS</a:t>
            </a:r>
          </a:p>
        </p:txBody>
      </p:sp>
    </p:spTree>
    <p:extLst>
      <p:ext uri="{BB962C8B-B14F-4D97-AF65-F5344CB8AC3E}">
        <p14:creationId xmlns:p14="http://schemas.microsoft.com/office/powerpoint/2010/main" val="15778985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“Users App + DB with helm”</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4666105" y="206637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noFill/>
          </p:spPr>
        </p:pic>
      </p:grpSp>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noFill/>
        </p:spPr>
      </p:pic>
      <p:grpSp>
        <p:nvGrpSpPr>
          <p:cNvPr id="22" name="Group 21">
            <a:extLst>
              <a:ext uri="{FF2B5EF4-FFF2-40B4-BE49-F238E27FC236}">
                <a16:creationId xmlns:a16="http://schemas.microsoft.com/office/drawing/2014/main" id="{93DD6C49-9688-4643-ADC2-CD920100D031}"/>
              </a:ext>
            </a:extLst>
          </p:cNvPr>
          <p:cNvGrpSpPr/>
          <p:nvPr/>
        </p:nvGrpSpPr>
        <p:grpSpPr>
          <a:xfrm>
            <a:off x="829722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no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7F7F7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lang="de-DE" sz="1400" kern="0" dirty="0">
              <a:solidFill>
                <a:schemeClr val="bg2">
                  <a:lumMod val="50000"/>
                </a:schemeClr>
              </a:solidFill>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solidFill>
                <a:schemeClr val="bg2">
                  <a:lumMod val="50000"/>
                </a:schemeClr>
              </a:solid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rgbClr val="595959"/>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postgresql</a:t>
            </a:r>
            <a:endParaRPr lang="de-DE" sz="1400" kern="0" dirty="0">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a:no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a:no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8287373" y="2910728"/>
            <a:ext cx="695260" cy="344425"/>
            <a:chOff x="4667108" y="5343683"/>
            <a:chExt cx="695260" cy="344425"/>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7"/>
              <a:ext cx="143075"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79A73BDA-397F-41FC-8361-E5F220365B95}"/>
              </a:ext>
            </a:extLst>
          </p:cNvPr>
          <p:cNvGrpSpPr/>
          <p:nvPr/>
        </p:nvGrpSpPr>
        <p:grpSpPr>
          <a:xfrm>
            <a:off x="4669299" y="291538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no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noFill/>
          </p:spPr>
        </p:pic>
      </p:grpSp>
      <p:sp>
        <p:nvSpPr>
          <p:cNvPr id="136" name="Rounded Rectangle 14">
            <a:extLst>
              <a:ext uri="{FF2B5EF4-FFF2-40B4-BE49-F238E27FC236}">
                <a16:creationId xmlns:a16="http://schemas.microsoft.com/office/drawing/2014/main" id="{96D69A34-90DE-4E07-B6D1-328C8C59B4BB}"/>
              </a:ext>
            </a:extLst>
          </p:cNvPr>
          <p:cNvSpPr/>
          <p:nvPr/>
        </p:nvSpPr>
        <p:spPr bwMode="gray">
          <a:xfrm>
            <a:off x="8315284" y="5388502"/>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8867167" y="5878537"/>
            <a:ext cx="119911"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8779756" y="5340279"/>
            <a:ext cx="150305" cy="146304"/>
          </a:xfrm>
          <a:prstGeom prst="rect">
            <a:avLst/>
          </a:prstGeom>
          <a:no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8323653" y="5741466"/>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8867469" y="5547632"/>
            <a:ext cx="112028" cy="1"/>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8794757" y="5677537"/>
            <a:ext cx="150305" cy="146304"/>
          </a:xfrm>
          <a:prstGeom prst="rect">
            <a:avLst/>
          </a:prstGeom>
          <a:noFill/>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20050" y="1332763"/>
            <a:ext cx="403319" cy="403319"/>
          </a:xfrm>
          <a:prstGeom prst="rect">
            <a:avLst/>
          </a:prstGeom>
        </p:spPr>
      </p:pic>
      <p:sp>
        <p:nvSpPr>
          <p:cNvPr id="144" name="Rectangle 143">
            <a:extLst>
              <a:ext uri="{FF2B5EF4-FFF2-40B4-BE49-F238E27FC236}">
                <a16:creationId xmlns:a16="http://schemas.microsoft.com/office/drawing/2014/main" id="{8C856A76-AE21-4162-8D0A-FE14ED2B80B1}"/>
              </a:ext>
            </a:extLst>
          </p:cNvPr>
          <p:cNvSpPr/>
          <p:nvPr/>
        </p:nvSpPr>
        <p:spPr bwMode="gray">
          <a:xfrm>
            <a:off x="4531911" y="1497520"/>
            <a:ext cx="3345866" cy="2456868"/>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5" name="TextBox 144">
            <a:extLst>
              <a:ext uri="{FF2B5EF4-FFF2-40B4-BE49-F238E27FC236}">
                <a16:creationId xmlns:a16="http://schemas.microsoft.com/office/drawing/2014/main" id="{0C658D7B-387B-4CE8-B207-8F8F40D96F2F}"/>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6" name="Rectangle 145">
            <a:extLst>
              <a:ext uri="{FF2B5EF4-FFF2-40B4-BE49-F238E27FC236}">
                <a16:creationId xmlns:a16="http://schemas.microsoft.com/office/drawing/2014/main" id="{44AD1571-C83D-472F-90E9-D9D78BFF4623}"/>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7" name="TextBox 146">
            <a:extLst>
              <a:ext uri="{FF2B5EF4-FFF2-40B4-BE49-F238E27FC236}">
                <a16:creationId xmlns:a16="http://schemas.microsoft.com/office/drawing/2014/main" id="{8BEEF6D1-F79D-443F-A1AE-32E9164E3421}"/>
              </a:ext>
            </a:extLst>
          </p:cNvPr>
          <p:cNvSpPr txBox="1"/>
          <p:nvPr/>
        </p:nvSpPr>
        <p:spPr>
          <a:xfrm>
            <a:off x="7160792" y="3145422"/>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pic>
        <p:nvPicPr>
          <p:cNvPr id="149" name="Picture 148">
            <a:extLst>
              <a:ext uri="{FF2B5EF4-FFF2-40B4-BE49-F238E27FC236}">
                <a16:creationId xmlns:a16="http://schemas.microsoft.com/office/drawing/2014/main" id="{0245C36C-6171-480F-9582-CF159E54DB07}"/>
              </a:ext>
            </a:extLst>
          </p:cNvPr>
          <p:cNvPicPr>
            <a:picLocks noChangeAspect="1"/>
          </p:cNvPicPr>
          <p:nvPr/>
        </p:nvPicPr>
        <p:blipFill>
          <a:blip r:embed="rId4"/>
          <a:stretch>
            <a:fillRect/>
          </a:stretch>
        </p:blipFill>
        <p:spPr>
          <a:xfrm>
            <a:off x="10360173" y="4150534"/>
            <a:ext cx="150305" cy="146304"/>
          </a:xfrm>
          <a:prstGeom prst="rect">
            <a:avLst/>
          </a:prstGeom>
        </p:spPr>
      </p:pic>
      <p:pic>
        <p:nvPicPr>
          <p:cNvPr id="119" name="Picture 118">
            <a:extLst>
              <a:ext uri="{FF2B5EF4-FFF2-40B4-BE49-F238E27FC236}">
                <a16:creationId xmlns:a16="http://schemas.microsoft.com/office/drawing/2014/main" id="{0008A2B3-F82B-45EE-AD55-5995E020B429}"/>
              </a:ext>
            </a:extLst>
          </p:cNvPr>
          <p:cNvPicPr>
            <a:picLocks noChangeAspect="1"/>
          </p:cNvPicPr>
          <p:nvPr/>
        </p:nvPicPr>
        <p:blipFill>
          <a:blip r:embed="rId4"/>
          <a:stretch>
            <a:fillRect/>
          </a:stretch>
        </p:blipFill>
        <p:spPr>
          <a:xfrm>
            <a:off x="11304759" y="1329167"/>
            <a:ext cx="501015" cy="487680"/>
          </a:xfrm>
          <a:prstGeom prst="rect">
            <a:avLst/>
          </a:prstGeom>
        </p:spPr>
      </p:pic>
      <p:sp>
        <p:nvSpPr>
          <p:cNvPr id="148" name="Rectangle 147">
            <a:extLst>
              <a:ext uri="{FF2B5EF4-FFF2-40B4-BE49-F238E27FC236}">
                <a16:creationId xmlns:a16="http://schemas.microsoft.com/office/drawing/2014/main" id="{5B74881F-AB94-4C7B-A336-61CE72A9C387}"/>
              </a:ext>
            </a:extLst>
          </p:cNvPr>
          <p:cNvSpPr/>
          <p:nvPr/>
        </p:nvSpPr>
        <p:spPr bwMode="gray">
          <a:xfrm>
            <a:off x="8096061" y="1497521"/>
            <a:ext cx="3374280" cy="491671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1" name="Oval 40">
            <a:extLst>
              <a:ext uri="{FF2B5EF4-FFF2-40B4-BE49-F238E27FC236}">
                <a16:creationId xmlns:a16="http://schemas.microsoft.com/office/drawing/2014/main" id="{C3073960-FEAF-4F1F-80E7-9102C1297776}"/>
              </a:ext>
            </a:extLst>
          </p:cNvPr>
          <p:cNvSpPr/>
          <p:nvPr/>
        </p:nvSpPr>
        <p:spPr bwMode="gray">
          <a:xfrm>
            <a:off x="10820862" y="1174403"/>
            <a:ext cx="711209" cy="691567"/>
          </a:xfrm>
          <a:prstGeom prst="ellipse">
            <a:avLst/>
          </a:prstGeom>
          <a:solidFill>
            <a:schemeClr val="tx1">
              <a:lumMod val="95000"/>
            </a:schemeClr>
          </a:solidFill>
          <a:ln w="127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9" name="Picture 38">
            <a:extLst>
              <a:ext uri="{FF2B5EF4-FFF2-40B4-BE49-F238E27FC236}">
                <a16:creationId xmlns:a16="http://schemas.microsoft.com/office/drawing/2014/main" id="{37C84C9A-032D-44AF-BC08-EAA28016C4B7}"/>
              </a:ext>
            </a:extLst>
          </p:cNvPr>
          <p:cNvPicPr>
            <a:picLocks noChangeAspect="1"/>
          </p:cNvPicPr>
          <p:nvPr/>
        </p:nvPicPr>
        <p:blipFill rotWithShape="1">
          <a:blip r:embed="rId13"/>
          <a:srcRect l="22882" t="-6962" r="23394" b="-3363"/>
          <a:stretch/>
        </p:blipFill>
        <p:spPr>
          <a:xfrm>
            <a:off x="10930017" y="1270877"/>
            <a:ext cx="512851" cy="498617"/>
          </a:xfrm>
          <a:prstGeom prst="rect">
            <a:avLst/>
          </a:prstGeom>
        </p:spPr>
      </p:pic>
    </p:spTree>
    <p:extLst>
      <p:ext uri="{BB962C8B-B14F-4D97-AF65-F5344CB8AC3E}">
        <p14:creationId xmlns:p14="http://schemas.microsoft.com/office/powerpoint/2010/main" val="942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animBg="1"/>
      <p:bldP spid="4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7624A86-B438-4CE9-8120-A83CFD422C1D}"/>
              </a:ext>
            </a:extLst>
          </p:cNvPr>
          <p:cNvSpPr/>
          <p:nvPr/>
        </p:nvSpPr>
        <p:spPr bwMode="gray">
          <a:xfrm>
            <a:off x="8585770" y="4234624"/>
            <a:ext cx="3221665" cy="785203"/>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6" name="Rectangle 35">
            <a:extLst>
              <a:ext uri="{FF2B5EF4-FFF2-40B4-BE49-F238E27FC236}">
                <a16:creationId xmlns:a16="http://schemas.microsoft.com/office/drawing/2014/main" id="{FE5E3724-8B4B-4D0E-A06E-BCB6C9B8EC97}"/>
              </a:ext>
            </a:extLst>
          </p:cNvPr>
          <p:cNvSpPr/>
          <p:nvPr/>
        </p:nvSpPr>
        <p:spPr bwMode="gray">
          <a:xfrm>
            <a:off x="8585770" y="5298454"/>
            <a:ext cx="3221665" cy="785203"/>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Rectangle 31">
            <a:extLst>
              <a:ext uri="{FF2B5EF4-FFF2-40B4-BE49-F238E27FC236}">
                <a16:creationId xmlns:a16="http://schemas.microsoft.com/office/drawing/2014/main" id="{4E18F3A8-820D-4493-A188-4AFB8AEF9FCC}"/>
              </a:ext>
            </a:extLst>
          </p:cNvPr>
          <p:cNvSpPr/>
          <p:nvPr/>
        </p:nvSpPr>
        <p:spPr bwMode="gray">
          <a:xfrm>
            <a:off x="8585770" y="2585316"/>
            <a:ext cx="3221665" cy="785203"/>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0" name="Rectangle 29">
            <a:extLst>
              <a:ext uri="{FF2B5EF4-FFF2-40B4-BE49-F238E27FC236}">
                <a16:creationId xmlns:a16="http://schemas.microsoft.com/office/drawing/2014/main" id="{84106E52-7043-4DAE-92B8-3B1F92EF5942}"/>
              </a:ext>
            </a:extLst>
          </p:cNvPr>
          <p:cNvSpPr/>
          <p:nvPr/>
        </p:nvSpPr>
        <p:spPr bwMode="gray">
          <a:xfrm>
            <a:off x="8585772" y="1765004"/>
            <a:ext cx="3221664" cy="551431"/>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951EBDAC-A8A7-44DA-9187-9EFD746DEC63}"/>
              </a:ext>
            </a:extLst>
          </p:cNvPr>
          <p:cNvSpPr/>
          <p:nvPr/>
        </p:nvSpPr>
        <p:spPr bwMode="gray">
          <a:xfrm>
            <a:off x="4493305" y="1478477"/>
            <a:ext cx="3600166" cy="4359348"/>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a:extLst>
              <a:ext uri="{FF2B5EF4-FFF2-40B4-BE49-F238E27FC236}">
                <a16:creationId xmlns:a16="http://schemas.microsoft.com/office/drawing/2014/main" id="{937D5AF5-C571-4D9B-8D11-6BF4B41A1273}"/>
              </a:ext>
            </a:extLst>
          </p:cNvPr>
          <p:cNvSpPr>
            <a:spLocks noGrp="1"/>
          </p:cNvSpPr>
          <p:nvPr>
            <p:ph type="title"/>
          </p:nvPr>
        </p:nvSpPr>
        <p:spPr/>
        <p:txBody>
          <a:bodyPr/>
          <a:lstStyle/>
          <a:p>
            <a:r>
              <a:rPr lang="en-US" dirty="0" err="1"/>
              <a:t>Bulletinboard</a:t>
            </a:r>
            <a:r>
              <a:rPr lang="en-US" dirty="0"/>
              <a:t> in K8s: The user helm chart I</a:t>
            </a:r>
          </a:p>
        </p:txBody>
      </p:sp>
      <p:sp>
        <p:nvSpPr>
          <p:cNvPr id="3" name="TextBox 2">
            <a:extLst>
              <a:ext uri="{FF2B5EF4-FFF2-40B4-BE49-F238E27FC236}">
                <a16:creationId xmlns:a16="http://schemas.microsoft.com/office/drawing/2014/main" id="{3E02222E-32E0-4474-A708-E3826C2EA25E}"/>
              </a:ext>
            </a:extLst>
          </p:cNvPr>
          <p:cNvSpPr txBox="1"/>
          <p:nvPr/>
        </p:nvSpPr>
        <p:spPr>
          <a:xfrm>
            <a:off x="4652424" y="1638517"/>
            <a:ext cx="3260294" cy="401648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The chart “</a:t>
            </a:r>
            <a:r>
              <a:rPr lang="en-US" sz="1800" kern="0" dirty="0" err="1">
                <a:ea typeface="Arial Unicode MS" pitchFamily="34" charset="-128"/>
                <a:cs typeface="Arial Unicode MS" pitchFamily="34" charset="-128"/>
              </a:rPr>
              <a:t>bulletinboard</a:t>
            </a:r>
            <a:r>
              <a:rPr lang="en-US" sz="1800" kern="0" dirty="0">
                <a:ea typeface="Arial Unicode MS" pitchFamily="34" charset="-128"/>
                <a:cs typeface="Arial Unicode MS" pitchFamily="34" charset="-128"/>
              </a:rPr>
              <a:t>-users”:</a:t>
            </a:r>
          </a:p>
          <a:p>
            <a:pPr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Chart.yaml</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values.yaml</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templates/</a:t>
            </a: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users-</a:t>
            </a:r>
            <a:r>
              <a:rPr lang="en-US" sz="1800" kern="0" dirty="0" err="1">
                <a:ea typeface="Arial Unicode MS" pitchFamily="34" charset="-128"/>
                <a:cs typeface="Arial Unicode MS" pitchFamily="34" charset="-128"/>
              </a:rPr>
              <a:t>app.yaml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users-</a:t>
            </a:r>
            <a:r>
              <a:rPr lang="en-US" sz="1800" kern="0" dirty="0" err="1">
                <a:ea typeface="Arial Unicode MS" pitchFamily="34" charset="-128"/>
                <a:cs typeface="Arial Unicode MS" pitchFamily="34" charset="-128"/>
              </a:rPr>
              <a:t>db.yaml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err="1">
                <a:ea typeface="Arial Unicode MS" pitchFamily="34" charset="-128"/>
                <a:cs typeface="Arial Unicode MS" pitchFamily="34" charset="-128"/>
              </a:rPr>
              <a:t>networkpolicies.yaml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post-install-</a:t>
            </a:r>
            <a:r>
              <a:rPr lang="en-US" sz="1800" kern="0" dirty="0" err="1">
                <a:ea typeface="Arial Unicode MS" pitchFamily="34" charset="-128"/>
                <a:cs typeface="Arial Unicode MS" pitchFamily="34" charset="-128"/>
              </a:rPr>
              <a:t>job.yaml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_</a:t>
            </a:r>
            <a:r>
              <a:rPr lang="en-US" sz="1800" kern="0" dirty="0" err="1">
                <a:ea typeface="Arial Unicode MS" pitchFamily="34" charset="-128"/>
                <a:cs typeface="Arial Unicode MS" pitchFamily="34" charset="-128"/>
              </a:rPr>
              <a:t>helpers.tpl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Notes.txt</a:t>
            </a:r>
          </a:p>
        </p:txBody>
      </p:sp>
      <p:sp>
        <p:nvSpPr>
          <p:cNvPr id="11" name="TextBox 10">
            <a:extLst>
              <a:ext uri="{FF2B5EF4-FFF2-40B4-BE49-F238E27FC236}">
                <a16:creationId xmlns:a16="http://schemas.microsoft.com/office/drawing/2014/main" id="{C3F4B1B5-CE1F-4465-9543-FAFCD31FBE7E}"/>
              </a:ext>
            </a:extLst>
          </p:cNvPr>
          <p:cNvSpPr txBox="1"/>
          <p:nvPr/>
        </p:nvSpPr>
        <p:spPr>
          <a:xfrm>
            <a:off x="8723994" y="1918997"/>
            <a:ext cx="3083441"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contains basic Chart info</a:t>
            </a:r>
          </a:p>
        </p:txBody>
      </p:sp>
      <p:sp>
        <p:nvSpPr>
          <p:cNvPr id="12" name="TextBox 11">
            <a:extLst>
              <a:ext uri="{FF2B5EF4-FFF2-40B4-BE49-F238E27FC236}">
                <a16:creationId xmlns:a16="http://schemas.microsoft.com/office/drawing/2014/main" id="{061798DD-472F-445B-A318-3A1000DFE738}"/>
              </a:ext>
            </a:extLst>
          </p:cNvPr>
          <p:cNvSpPr txBox="1"/>
          <p:nvPr/>
        </p:nvSpPr>
        <p:spPr>
          <a:xfrm>
            <a:off x="8713361" y="2697144"/>
            <a:ext cx="3094074"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Contains config values for users-</a:t>
            </a:r>
            <a:r>
              <a:rPr lang="en-US" sz="1800" kern="0" dirty="0" err="1">
                <a:ea typeface="Arial Unicode MS" pitchFamily="34" charset="-128"/>
                <a:cs typeface="Arial Unicode MS" pitchFamily="34" charset="-128"/>
              </a:rPr>
              <a:t>db</a:t>
            </a:r>
            <a:r>
              <a:rPr lang="en-US" sz="1800" kern="0" dirty="0">
                <a:ea typeface="Arial Unicode MS" pitchFamily="34" charset="-128"/>
                <a:cs typeface="Arial Unicode MS" pitchFamily="34" charset="-128"/>
              </a:rPr>
              <a:t> and users-app</a:t>
            </a:r>
          </a:p>
        </p:txBody>
      </p:sp>
      <p:sp>
        <p:nvSpPr>
          <p:cNvPr id="13" name="TextBox 12">
            <a:extLst>
              <a:ext uri="{FF2B5EF4-FFF2-40B4-BE49-F238E27FC236}">
                <a16:creationId xmlns:a16="http://schemas.microsoft.com/office/drawing/2014/main" id="{7E6E010D-B71E-498D-ABF1-FBB9D40FEB6E}"/>
              </a:ext>
            </a:extLst>
          </p:cNvPr>
          <p:cNvSpPr txBox="1"/>
          <p:nvPr/>
        </p:nvSpPr>
        <p:spPr>
          <a:xfrm>
            <a:off x="8713361" y="4359451"/>
            <a:ext cx="3094074"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contains  text functions used in the </a:t>
            </a:r>
            <a:r>
              <a:rPr lang="en-US" sz="1800" kern="0" dirty="0" err="1">
                <a:ea typeface="Arial Unicode MS" pitchFamily="34" charset="-128"/>
                <a:cs typeface="Arial Unicode MS" pitchFamily="34" charset="-128"/>
              </a:rPr>
              <a:t>yamls</a:t>
            </a:r>
            <a:endParaRPr lang="en-US" sz="1800" kern="0" dirty="0">
              <a:ea typeface="Arial Unicode MS" pitchFamily="34" charset="-128"/>
              <a:cs typeface="Arial Unicode MS" pitchFamily="34" charset="-128"/>
            </a:endParaRPr>
          </a:p>
        </p:txBody>
      </p:sp>
      <p:sp>
        <p:nvSpPr>
          <p:cNvPr id="14" name="TextBox 13">
            <a:extLst>
              <a:ext uri="{FF2B5EF4-FFF2-40B4-BE49-F238E27FC236}">
                <a16:creationId xmlns:a16="http://schemas.microsoft.com/office/drawing/2014/main" id="{5C81994C-0A77-4FDB-A30C-606D13C31614}"/>
              </a:ext>
            </a:extLst>
          </p:cNvPr>
          <p:cNvSpPr txBox="1"/>
          <p:nvPr/>
        </p:nvSpPr>
        <p:spPr>
          <a:xfrm>
            <a:off x="8723994" y="5401339"/>
            <a:ext cx="3083441"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contains a note written after install of the chart</a:t>
            </a:r>
          </a:p>
        </p:txBody>
      </p:sp>
      <p:cxnSp>
        <p:nvCxnSpPr>
          <p:cNvPr id="16" name="Straight Arrow Connector 15">
            <a:extLst>
              <a:ext uri="{FF2B5EF4-FFF2-40B4-BE49-F238E27FC236}">
                <a16:creationId xmlns:a16="http://schemas.microsoft.com/office/drawing/2014/main" id="{20CB213B-5085-4746-B284-10D0E34F6AD7}"/>
              </a:ext>
            </a:extLst>
          </p:cNvPr>
          <p:cNvCxnSpPr>
            <a:cxnSpLocks/>
            <a:stCxn id="36" idx="1"/>
          </p:cNvCxnSpPr>
          <p:nvPr/>
        </p:nvCxnSpPr>
        <p:spPr>
          <a:xfrm flipH="1" flipV="1">
            <a:off x="6624084" y="5475767"/>
            <a:ext cx="1961686" cy="215289"/>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D58956E-88E5-4511-A3E5-ADE2E22415D8}"/>
              </a:ext>
            </a:extLst>
          </p:cNvPr>
          <p:cNvCxnSpPr>
            <a:cxnSpLocks/>
            <a:stCxn id="32" idx="1"/>
          </p:cNvCxnSpPr>
          <p:nvPr/>
        </p:nvCxnSpPr>
        <p:spPr>
          <a:xfrm flipH="1" flipV="1">
            <a:off x="6097587" y="2623376"/>
            <a:ext cx="2488183" cy="354542"/>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E894843-AA3F-4088-AEDB-4ACBF4FCD36A}"/>
              </a:ext>
            </a:extLst>
          </p:cNvPr>
          <p:cNvCxnSpPr>
            <a:cxnSpLocks/>
            <a:stCxn id="35" idx="1"/>
          </p:cNvCxnSpPr>
          <p:nvPr/>
        </p:nvCxnSpPr>
        <p:spPr>
          <a:xfrm flipH="1">
            <a:off x="7006856" y="4627226"/>
            <a:ext cx="1578914" cy="487034"/>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4DFE8AB-7E93-451E-9D4D-D20844171646}"/>
              </a:ext>
            </a:extLst>
          </p:cNvPr>
          <p:cNvCxnSpPr>
            <a:cxnSpLocks/>
            <a:stCxn id="30" idx="1"/>
          </p:cNvCxnSpPr>
          <p:nvPr/>
        </p:nvCxnSpPr>
        <p:spPr>
          <a:xfrm flipH="1">
            <a:off x="5948898" y="2040720"/>
            <a:ext cx="2636874" cy="165787"/>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5242DAC1-255E-4D47-9622-B787E56FB384}"/>
              </a:ext>
            </a:extLst>
          </p:cNvPr>
          <p:cNvSpPr/>
          <p:nvPr/>
        </p:nvSpPr>
        <p:spPr bwMode="gray">
          <a:xfrm>
            <a:off x="385792" y="1478477"/>
            <a:ext cx="3600166" cy="4359348"/>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1" name="TextBox 50">
            <a:extLst>
              <a:ext uri="{FF2B5EF4-FFF2-40B4-BE49-F238E27FC236}">
                <a16:creationId xmlns:a16="http://schemas.microsoft.com/office/drawing/2014/main" id="{95941A84-F1C8-45C4-B072-903DE3CDA643}"/>
              </a:ext>
            </a:extLst>
          </p:cNvPr>
          <p:cNvSpPr txBox="1"/>
          <p:nvPr/>
        </p:nvSpPr>
        <p:spPr>
          <a:xfrm>
            <a:off x="544911" y="1638517"/>
            <a:ext cx="3260294" cy="489364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The users app:</a:t>
            </a:r>
          </a:p>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stores user data</a:t>
            </a:r>
          </a:p>
          <a:p>
            <a:pPr fontAlgn="base">
              <a:spcBef>
                <a:spcPct val="50000"/>
              </a:spcBef>
              <a:spcAft>
                <a:spcPct val="0"/>
              </a:spcAft>
              <a:buClr>
                <a:srgbClr val="F0AB00"/>
              </a:buClr>
              <a:buSzPct val="80000"/>
            </a:pPr>
            <a:r>
              <a:rPr lang="en-US" sz="1600" b="1" kern="0" dirty="0" err="1">
                <a:ea typeface="Arial Unicode MS" pitchFamily="34" charset="-128"/>
                <a:cs typeface="Arial Unicode MS" pitchFamily="34" charset="-128"/>
              </a:rPr>
              <a:t>ads:app</a:t>
            </a:r>
            <a:r>
              <a:rPr lang="en-US" sz="1600" b="1" kern="0" dirty="0">
                <a:ea typeface="Arial Unicode MS" pitchFamily="34" charset="-128"/>
                <a:cs typeface="Arial Unicode MS" pitchFamily="34" charset="-128"/>
              </a:rPr>
              <a:t> </a:t>
            </a:r>
            <a:r>
              <a:rPr lang="en-US" sz="1600" kern="0" dirty="0">
                <a:ea typeface="Arial Unicode MS" pitchFamily="34" charset="-128"/>
                <a:cs typeface="Arial Unicode MS" pitchFamily="34" charset="-128"/>
              </a:rPr>
              <a:t>asks </a:t>
            </a:r>
            <a:r>
              <a:rPr lang="en-US" sz="1600" b="1" kern="0" dirty="0" err="1">
                <a:ea typeface="Arial Unicode MS" pitchFamily="34" charset="-128"/>
                <a:cs typeface="Arial Unicode MS" pitchFamily="34" charset="-128"/>
              </a:rPr>
              <a:t>users:app</a:t>
            </a:r>
            <a:r>
              <a:rPr lang="en-US" sz="1600" b="1" kern="0" dirty="0">
                <a:ea typeface="Arial Unicode MS" pitchFamily="34" charset="-128"/>
                <a:cs typeface="Arial Unicode MS" pitchFamily="34" charset="-128"/>
              </a:rPr>
              <a:t> </a:t>
            </a:r>
            <a:r>
              <a:rPr lang="en-US" sz="1600" kern="0" dirty="0">
                <a:ea typeface="Arial Unicode MS" pitchFamily="34" charset="-128"/>
                <a:cs typeface="Arial Unicode MS" pitchFamily="34" charset="-128"/>
              </a:rPr>
              <a:t>for user-data to check if user is premium user (= a user allowed to change ads data)</a:t>
            </a:r>
          </a:p>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No UI</a:t>
            </a:r>
          </a:p>
          <a:p>
            <a:pPr fontAlgn="base">
              <a:spcBef>
                <a:spcPct val="50000"/>
              </a:spcBef>
              <a:spcAft>
                <a:spcPct val="0"/>
              </a:spcAft>
              <a:buClr>
                <a:srgbClr val="F0AB00"/>
              </a:buClr>
              <a:buSzPct val="80000"/>
            </a:pPr>
            <a:r>
              <a:rPr lang="en-US" sz="1600" kern="0" dirty="0" err="1">
                <a:ea typeface="Arial Unicode MS" pitchFamily="34" charset="-128"/>
                <a:cs typeface="Arial Unicode MS" pitchFamily="34" charset="-128"/>
              </a:rPr>
              <a:t>Api</a:t>
            </a:r>
            <a:r>
              <a:rPr lang="en-US" sz="1600" kern="0" dirty="0">
                <a:ea typeface="Arial Unicode MS" pitchFamily="34" charset="-128"/>
                <a:cs typeface="Arial Unicode MS" pitchFamily="34" charset="-128"/>
              </a:rPr>
              <a:t>:</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 : returns ‘</a:t>
            </a:r>
            <a:r>
              <a:rPr lang="en-US" sz="1600" dirty="0"/>
              <a:t>Users: OK’</a:t>
            </a:r>
            <a:r>
              <a:rPr lang="en-US" sz="1600" kern="0" dirty="0">
                <a:ea typeface="Arial Unicode MS" pitchFamily="34" charset="-128"/>
                <a:cs typeface="Arial Unicode MS" pitchFamily="34" charset="-128"/>
              </a:rPr>
              <a:t> if running</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a:t>
            </a:r>
            <a:r>
              <a:rPr lang="en-US" sz="1600" kern="0" dirty="0" err="1">
                <a:ea typeface="Arial Unicode MS" pitchFamily="34" charset="-128"/>
                <a:cs typeface="Arial Unicode MS" pitchFamily="34" charset="-128"/>
              </a:rPr>
              <a:t>api</a:t>
            </a:r>
            <a:r>
              <a:rPr lang="en-US" sz="1600" kern="0" dirty="0">
                <a:ea typeface="Arial Unicode MS" pitchFamily="34" charset="-128"/>
                <a:cs typeface="Arial Unicode MS" pitchFamily="34" charset="-128"/>
              </a:rPr>
              <a:t>/v1.0/users : GET/POST</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a:t>
            </a:r>
            <a:r>
              <a:rPr lang="en-US" sz="1600" kern="0" dirty="0" err="1">
                <a:ea typeface="Arial Unicode MS" pitchFamily="34" charset="-128"/>
                <a:cs typeface="Arial Unicode MS" pitchFamily="34" charset="-128"/>
              </a:rPr>
              <a:t>api</a:t>
            </a:r>
            <a:r>
              <a:rPr lang="en-US" sz="1600" kern="0" dirty="0">
                <a:ea typeface="Arial Unicode MS" pitchFamily="34" charset="-128"/>
                <a:cs typeface="Arial Unicode MS" pitchFamily="34" charset="-128"/>
              </a:rPr>
              <a:t>/v1.0/users/{id} : GET/PUT/DEL</a:t>
            </a:r>
          </a:p>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Data-fields:</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id: </a:t>
            </a:r>
            <a:r>
              <a:rPr lang="en-US" sz="1600" kern="0" dirty="0" err="1">
                <a:ea typeface="Arial Unicode MS" pitchFamily="34" charset="-128"/>
                <a:cs typeface="Arial Unicode MS" pitchFamily="34" charset="-128"/>
              </a:rPr>
              <a:t>int</a:t>
            </a:r>
            <a:r>
              <a:rPr lang="en-US" sz="1600" kern="0" dirty="0">
                <a:ea typeface="Arial Unicode MS" pitchFamily="34" charset="-128"/>
                <a:cs typeface="Arial Unicode MS" pitchFamily="34" charset="-128"/>
              </a:rPr>
              <a:t>; </a:t>
            </a:r>
            <a:r>
              <a:rPr lang="en-US" sz="1600" kern="0" dirty="0" err="1">
                <a:ea typeface="Arial Unicode MS" pitchFamily="34" charset="-128"/>
                <a:cs typeface="Arial Unicode MS" pitchFamily="34" charset="-128"/>
              </a:rPr>
              <a:t>permiumUser</a:t>
            </a:r>
            <a:r>
              <a:rPr lang="en-US" sz="1600" kern="0" dirty="0">
                <a:ea typeface="Arial Unicode MS" pitchFamily="34" charset="-128"/>
                <a:cs typeface="Arial Unicode MS" pitchFamily="34" charset="-128"/>
              </a:rPr>
              <a:t>: bool; </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email: email</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sp>
        <p:nvSpPr>
          <p:cNvPr id="56" name="Rectangle 1">
            <a:extLst>
              <a:ext uri="{FF2B5EF4-FFF2-40B4-BE49-F238E27FC236}">
                <a16:creationId xmlns:a16="http://schemas.microsoft.com/office/drawing/2014/main" id="{831114D8-3220-44C1-A7EB-E7EBF37D120B}"/>
              </a:ext>
            </a:extLst>
          </p:cNvPr>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a:ln>
                  <a:noFill/>
                </a:ln>
                <a:solidFill>
                  <a:srgbClr val="24292E"/>
                </a:solidFill>
                <a:effectLst/>
                <a:latin typeface="SFMono-Regular"/>
              </a:rPr>
              <a:t>/</a:t>
            </a:r>
            <a:r>
              <a:rPr kumimoji="0" lang="en-US" altLang="en-US" sz="1200" b="0" i="0" u="none" strike="noStrike" cap="none" normalizeH="0" baseline="0">
                <a:ln>
                  <a:noFill/>
                </a:ln>
                <a:solidFill>
                  <a:srgbClr val="24292E"/>
                </a:solidFill>
                <a:effectLst/>
                <a:latin typeface="-apple-system"/>
              </a:rPr>
              <a:t>: gives a 'Users: OK' string and 200 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a:ln>
                  <a:noFill/>
                </a:ln>
                <a:solidFill>
                  <a:srgbClr val="24292E"/>
                </a:solidFill>
                <a:effectLst/>
                <a:latin typeface="SFMono-Regular"/>
              </a:rPr>
              <a:t>/api/v1.0/users</a:t>
            </a:r>
            <a:r>
              <a:rPr kumimoji="0" lang="en-US" altLang="en-US" sz="1200" b="0" i="0" u="none" strike="noStrike" cap="none" normalizeH="0" baseline="0">
                <a:ln>
                  <a:noFill/>
                </a:ln>
                <a:solidFill>
                  <a:srgbClr val="24292E"/>
                </a:solidFill>
                <a:effectLst/>
                <a:latin typeface="-apple-system"/>
              </a:rPr>
              <a:t>: takes GET/POST to read or post user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a:ln>
                  <a:noFill/>
                </a:ln>
                <a:solidFill>
                  <a:srgbClr val="24292E"/>
                </a:solidFill>
                <a:effectLst/>
                <a:latin typeface="SFMono-Regular"/>
              </a:rPr>
              <a:t>/api/v1.0/users/{id}</a:t>
            </a:r>
            <a:endParaRPr kumimoji="0" lang="en-US" altLang="en-US" sz="1200" b="0" i="0" u="none" strike="noStrike" cap="none" normalizeH="0" baseline="0">
              <a:ln>
                <a:noFill/>
              </a:ln>
              <a:solidFill>
                <a:srgbClr val="24292E"/>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47154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The user helm chart II</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7143476" y="133692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7429566" y="1821548"/>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7583862" y="1280252"/>
            <a:ext cx="150305" cy="146304"/>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6247977" y="4475109"/>
            <a:ext cx="2306840" cy="1567299"/>
          </a:xfrm>
          <a:prstGeom prst="roundRect">
            <a:avLst/>
          </a:prstGeom>
          <a:solidFill>
            <a:srgbClr val="7F7F7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6534522" y="583802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8357664" y="4393636"/>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6247977" y="1918724"/>
            <a:ext cx="2306840" cy="1681404"/>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6515073" y="3380772"/>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8318329" y="1829603"/>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6480683" y="2141523"/>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6732686" y="2361369"/>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3608" y="2943529"/>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6710435" y="31276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5024706" y="1303046"/>
            <a:ext cx="2118770" cy="523220"/>
            <a:chOff x="7760628" y="1533943"/>
            <a:chExt cx="2118770" cy="523220"/>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solidFill>
                <a:schemeClr val="bg2">
                  <a:lumMod val="50000"/>
                </a:schemeClr>
              </a:solid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p:cNvCxnSpPr>
            <p:nvPr/>
          </p:nvCxnSpPr>
          <p:spPr>
            <a:xfrm flipV="1">
              <a:off x="7760628" y="1780032"/>
              <a:ext cx="2118770" cy="1"/>
            </a:xfrm>
            <a:prstGeom prst="bentConnector3">
              <a:avLst>
                <a:gd name="adj1" fmla="val 50000"/>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6500326" y="4601151"/>
            <a:ext cx="1857337" cy="1197304"/>
          </a:xfrm>
          <a:prstGeom prst="roundRect">
            <a:avLst/>
          </a:prstGeom>
          <a:solidFill>
            <a:srgbClr val="595959"/>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6902287" y="4638332"/>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postgresql</a:t>
            </a:r>
            <a:endParaRPr lang="de-DE" sz="1400" kern="0" dirty="0">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54196" y="5427374"/>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7401397" y="3083275"/>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7143476" y="3968359"/>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112" name="TextBox 111">
            <a:extLst>
              <a:ext uri="{FF2B5EF4-FFF2-40B4-BE49-F238E27FC236}">
                <a16:creationId xmlns:a16="http://schemas.microsoft.com/office/drawing/2014/main" id="{E11D2ED6-CDD5-49D6-A23E-96BD0DF0CB03}"/>
              </a:ext>
            </a:extLst>
          </p:cNvPr>
          <p:cNvSpPr txBox="1"/>
          <p:nvPr/>
        </p:nvSpPr>
        <p:spPr>
          <a:xfrm>
            <a:off x="6681117" y="556579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cxnSp>
        <p:nvCxnSpPr>
          <p:cNvPr id="61" name="Straight Connector 60">
            <a:extLst>
              <a:ext uri="{FF2B5EF4-FFF2-40B4-BE49-F238E27FC236}">
                <a16:creationId xmlns:a16="http://schemas.microsoft.com/office/drawing/2014/main" id="{52874905-492A-4A5D-BF62-7BB133F7950B}"/>
              </a:ext>
            </a:extLst>
          </p:cNvPr>
          <p:cNvCxnSpPr>
            <a:cxnSpLocks/>
            <a:stCxn id="59" idx="3"/>
          </p:cNvCxnSpPr>
          <p:nvPr/>
        </p:nvCxnSpPr>
        <p:spPr>
          <a:xfrm>
            <a:off x="6120637" y="2359986"/>
            <a:ext cx="122224"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5571810" y="2127704"/>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18341" y="1831322"/>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6039422" y="2088263"/>
            <a:ext cx="150305" cy="146304"/>
          </a:xfrm>
          <a:prstGeom prst="rect">
            <a:avLst/>
          </a:prstGeom>
          <a:ln>
            <a:noFill/>
          </a:ln>
        </p:spPr>
      </p:pic>
      <p:sp>
        <p:nvSpPr>
          <p:cNvPr id="121" name="Rounded Rectangle 14">
            <a:extLst>
              <a:ext uri="{FF2B5EF4-FFF2-40B4-BE49-F238E27FC236}">
                <a16:creationId xmlns:a16="http://schemas.microsoft.com/office/drawing/2014/main" id="{E683ACFD-3A5A-4DC8-A247-C3BC21A60B25}"/>
              </a:ext>
            </a:extLst>
          </p:cNvPr>
          <p:cNvSpPr/>
          <p:nvPr/>
        </p:nvSpPr>
        <p:spPr bwMode="gray">
          <a:xfrm>
            <a:off x="5569383" y="268367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6041468" y="2625163"/>
            <a:ext cx="150305" cy="146304"/>
          </a:xfrm>
          <a:prstGeom prst="rect">
            <a:avLst/>
          </a:prstGeom>
        </p:spPr>
      </p:pic>
      <p:cxnSp>
        <p:nvCxnSpPr>
          <p:cNvPr id="126" name="Straight Connector 125">
            <a:extLst>
              <a:ext uri="{FF2B5EF4-FFF2-40B4-BE49-F238E27FC236}">
                <a16:creationId xmlns:a16="http://schemas.microsoft.com/office/drawing/2014/main" id="{834FAB0F-76C9-4498-91C5-A7874C574AC5}"/>
              </a:ext>
            </a:extLst>
          </p:cNvPr>
          <p:cNvCxnSpPr>
            <a:cxnSpLocks/>
            <a:stCxn id="121" idx="3"/>
          </p:cNvCxnSpPr>
          <p:nvPr/>
        </p:nvCxnSpPr>
        <p:spPr>
          <a:xfrm>
            <a:off x="6118210" y="2831777"/>
            <a:ext cx="126259" cy="739"/>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9" name="Picture 148">
            <a:extLst>
              <a:ext uri="{FF2B5EF4-FFF2-40B4-BE49-F238E27FC236}">
                <a16:creationId xmlns:a16="http://schemas.microsoft.com/office/drawing/2014/main" id="{0245C36C-6171-480F-9582-CF159E54DB07}"/>
              </a:ext>
            </a:extLst>
          </p:cNvPr>
          <p:cNvPicPr>
            <a:picLocks noChangeAspect="1"/>
          </p:cNvPicPr>
          <p:nvPr/>
        </p:nvPicPr>
        <p:blipFill>
          <a:blip r:embed="rId3"/>
          <a:stretch>
            <a:fillRect/>
          </a:stretch>
        </p:blipFill>
        <p:spPr>
          <a:xfrm>
            <a:off x="7624251" y="3919637"/>
            <a:ext cx="150305" cy="146304"/>
          </a:xfrm>
          <a:prstGeom prst="rect">
            <a:avLst/>
          </a:prstGeom>
        </p:spPr>
      </p:pic>
      <p:sp>
        <p:nvSpPr>
          <p:cNvPr id="148" name="Rectangle 147">
            <a:extLst>
              <a:ext uri="{FF2B5EF4-FFF2-40B4-BE49-F238E27FC236}">
                <a16:creationId xmlns:a16="http://schemas.microsoft.com/office/drawing/2014/main" id="{5B74881F-AB94-4C7B-A336-61CE72A9C387}"/>
              </a:ext>
            </a:extLst>
          </p:cNvPr>
          <p:cNvSpPr/>
          <p:nvPr/>
        </p:nvSpPr>
        <p:spPr bwMode="gray">
          <a:xfrm>
            <a:off x="5360139" y="1266624"/>
            <a:ext cx="3374280" cy="4916714"/>
          </a:xfrm>
          <a:prstGeom prst="rect">
            <a:avLst/>
          </a:prstGeom>
          <a:noFill/>
          <a:ln w="19050" algn="ctr">
            <a:solidFill>
              <a:srgbClr val="C0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5" name="Oval 134">
            <a:extLst>
              <a:ext uri="{FF2B5EF4-FFF2-40B4-BE49-F238E27FC236}">
                <a16:creationId xmlns:a16="http://schemas.microsoft.com/office/drawing/2014/main" id="{ACFF5E91-628D-43D2-AB30-44E7421855A0}"/>
              </a:ext>
            </a:extLst>
          </p:cNvPr>
          <p:cNvSpPr/>
          <p:nvPr/>
        </p:nvSpPr>
        <p:spPr bwMode="gray">
          <a:xfrm>
            <a:off x="8090186" y="981074"/>
            <a:ext cx="711209" cy="691567"/>
          </a:xfrm>
          <a:prstGeom prst="ellipse">
            <a:avLst/>
          </a:prstGeom>
          <a:solidFill>
            <a:schemeClr val="tx1">
              <a:lumMod val="95000"/>
            </a:schemeClr>
          </a:solidFill>
          <a:ln w="1270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2" name="Picture 141">
            <a:extLst>
              <a:ext uri="{FF2B5EF4-FFF2-40B4-BE49-F238E27FC236}">
                <a16:creationId xmlns:a16="http://schemas.microsoft.com/office/drawing/2014/main" id="{8258AD36-86F3-4685-9BEA-61A85574D057}"/>
              </a:ext>
            </a:extLst>
          </p:cNvPr>
          <p:cNvPicPr>
            <a:picLocks noChangeAspect="1"/>
          </p:cNvPicPr>
          <p:nvPr/>
        </p:nvPicPr>
        <p:blipFill rotWithShape="1">
          <a:blip r:embed="rId7"/>
          <a:srcRect l="22882" t="-6962" r="23394" b="-3363"/>
          <a:stretch/>
        </p:blipFill>
        <p:spPr>
          <a:xfrm>
            <a:off x="8199341" y="1077548"/>
            <a:ext cx="512851" cy="498617"/>
          </a:xfrm>
          <a:prstGeom prst="rect">
            <a:avLst/>
          </a:prstGeom>
        </p:spPr>
      </p:pic>
      <p:grpSp>
        <p:nvGrpSpPr>
          <p:cNvPr id="150" name="Group 149">
            <a:extLst>
              <a:ext uri="{FF2B5EF4-FFF2-40B4-BE49-F238E27FC236}">
                <a16:creationId xmlns:a16="http://schemas.microsoft.com/office/drawing/2014/main" id="{356124DE-B1A7-4C8C-B99A-22036AD526D5}"/>
              </a:ext>
            </a:extLst>
          </p:cNvPr>
          <p:cNvGrpSpPr/>
          <p:nvPr/>
        </p:nvGrpSpPr>
        <p:grpSpPr>
          <a:xfrm>
            <a:off x="5572891" y="4369845"/>
            <a:ext cx="675086" cy="1544166"/>
            <a:chOff x="1103418" y="1842789"/>
            <a:chExt cx="675086" cy="1544166"/>
          </a:xfrm>
        </p:grpSpPr>
        <p:cxnSp>
          <p:nvCxnSpPr>
            <p:cNvPr id="151" name="Straight Connector 150">
              <a:extLst>
                <a:ext uri="{FF2B5EF4-FFF2-40B4-BE49-F238E27FC236}">
                  <a16:creationId xmlns:a16="http://schemas.microsoft.com/office/drawing/2014/main" id="{4FB58F27-E8F0-4996-B0A5-D275E9559EEE}"/>
                </a:ext>
              </a:extLst>
            </p:cNvPr>
            <p:cNvCxnSpPr>
              <a:cxnSpLocks/>
              <a:stCxn id="152" idx="3"/>
            </p:cNvCxnSpPr>
            <p:nvPr/>
          </p:nvCxnSpPr>
          <p:spPr>
            <a:xfrm>
              <a:off x="1654672" y="2371453"/>
              <a:ext cx="122224"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2" name="Rounded Rectangle 14">
              <a:extLst>
                <a:ext uri="{FF2B5EF4-FFF2-40B4-BE49-F238E27FC236}">
                  <a16:creationId xmlns:a16="http://schemas.microsoft.com/office/drawing/2014/main" id="{02EB7BF6-9F49-4626-967C-929F2BC86ED9}"/>
                </a:ext>
              </a:extLst>
            </p:cNvPr>
            <p:cNvSpPr/>
            <p:nvPr/>
          </p:nvSpPr>
          <p:spPr bwMode="gray">
            <a:xfrm>
              <a:off x="1105845" y="2139171"/>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153" name="Graphic 152" descr="Fence">
              <a:extLst>
                <a:ext uri="{FF2B5EF4-FFF2-40B4-BE49-F238E27FC236}">
                  <a16:creationId xmlns:a16="http://schemas.microsoft.com/office/drawing/2014/main" id="{18104BA3-4733-409A-B415-884A53E22F3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52376" y="1842789"/>
              <a:ext cx="473701" cy="473701"/>
            </a:xfrm>
            <a:prstGeom prst="rect">
              <a:avLst/>
            </a:prstGeom>
          </p:spPr>
        </p:pic>
        <p:pic>
          <p:nvPicPr>
            <p:cNvPr id="154" name="Picture 153">
              <a:extLst>
                <a:ext uri="{FF2B5EF4-FFF2-40B4-BE49-F238E27FC236}">
                  <a16:creationId xmlns:a16="http://schemas.microsoft.com/office/drawing/2014/main" id="{8DF56B01-755A-42A7-B7E1-4D93296A6200}"/>
                </a:ext>
              </a:extLst>
            </p:cNvPr>
            <p:cNvPicPr>
              <a:picLocks noChangeAspect="1"/>
            </p:cNvPicPr>
            <p:nvPr/>
          </p:nvPicPr>
          <p:blipFill>
            <a:blip r:embed="rId3"/>
            <a:stretch>
              <a:fillRect/>
            </a:stretch>
          </p:blipFill>
          <p:spPr>
            <a:xfrm>
              <a:off x="1573457" y="2099730"/>
              <a:ext cx="150305" cy="146304"/>
            </a:xfrm>
            <a:prstGeom prst="rect">
              <a:avLst/>
            </a:prstGeom>
            <a:ln>
              <a:noFill/>
            </a:ln>
          </p:spPr>
        </p:pic>
        <p:sp>
          <p:nvSpPr>
            <p:cNvPr id="155" name="Rounded Rectangle 14">
              <a:extLst>
                <a:ext uri="{FF2B5EF4-FFF2-40B4-BE49-F238E27FC236}">
                  <a16:creationId xmlns:a16="http://schemas.microsoft.com/office/drawing/2014/main" id="{66517989-0AD0-47D1-87D0-EF6A29C7F8C3}"/>
                </a:ext>
              </a:extLst>
            </p:cNvPr>
            <p:cNvSpPr/>
            <p:nvPr/>
          </p:nvSpPr>
          <p:spPr bwMode="gray">
            <a:xfrm>
              <a:off x="1103418" y="2695143"/>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56" name="Straight Connector 155">
              <a:extLst>
                <a:ext uri="{FF2B5EF4-FFF2-40B4-BE49-F238E27FC236}">
                  <a16:creationId xmlns:a16="http://schemas.microsoft.com/office/drawing/2014/main" id="{A0C735D0-AF4C-4C1A-A78B-8717722921BD}"/>
                </a:ext>
              </a:extLst>
            </p:cNvPr>
            <p:cNvCxnSpPr>
              <a:cxnSpLocks/>
              <a:stCxn id="158" idx="3"/>
            </p:cNvCxnSpPr>
            <p:nvPr/>
          </p:nvCxnSpPr>
          <p:spPr>
            <a:xfrm>
              <a:off x="1653194" y="3239720"/>
              <a:ext cx="1253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7" name="Picture 156">
              <a:extLst>
                <a:ext uri="{FF2B5EF4-FFF2-40B4-BE49-F238E27FC236}">
                  <a16:creationId xmlns:a16="http://schemas.microsoft.com/office/drawing/2014/main" id="{DD884828-214D-4B9C-84D7-4D1F94A9D03C}"/>
                </a:ext>
              </a:extLst>
            </p:cNvPr>
            <p:cNvPicPr>
              <a:picLocks noChangeAspect="1"/>
            </p:cNvPicPr>
            <p:nvPr/>
          </p:nvPicPr>
          <p:blipFill>
            <a:blip r:embed="rId3"/>
            <a:stretch>
              <a:fillRect/>
            </a:stretch>
          </p:blipFill>
          <p:spPr>
            <a:xfrm>
              <a:off x="1575503" y="2636630"/>
              <a:ext cx="150305" cy="146304"/>
            </a:xfrm>
            <a:prstGeom prst="rect">
              <a:avLst/>
            </a:prstGeom>
          </p:spPr>
        </p:pic>
        <p:sp>
          <p:nvSpPr>
            <p:cNvPr id="158" name="Rounded Rectangle 14">
              <a:extLst>
                <a:ext uri="{FF2B5EF4-FFF2-40B4-BE49-F238E27FC236}">
                  <a16:creationId xmlns:a16="http://schemas.microsoft.com/office/drawing/2014/main" id="{ED81D426-77F7-47E0-855E-011C3A1E49E5}"/>
                </a:ext>
              </a:extLst>
            </p:cNvPr>
            <p:cNvSpPr/>
            <p:nvPr/>
          </p:nvSpPr>
          <p:spPr bwMode="gray">
            <a:xfrm>
              <a:off x="1104367" y="3092485"/>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59" name="Straight Connector 158">
              <a:extLst>
                <a:ext uri="{FF2B5EF4-FFF2-40B4-BE49-F238E27FC236}">
                  <a16:creationId xmlns:a16="http://schemas.microsoft.com/office/drawing/2014/main" id="{56D29F23-08DE-4B79-A092-0DAC1898A382}"/>
                </a:ext>
              </a:extLst>
            </p:cNvPr>
            <p:cNvCxnSpPr>
              <a:cxnSpLocks/>
              <a:stCxn id="155" idx="3"/>
            </p:cNvCxnSpPr>
            <p:nvPr/>
          </p:nvCxnSpPr>
          <p:spPr>
            <a:xfrm>
              <a:off x="1652245" y="2843244"/>
              <a:ext cx="126259" cy="739"/>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60" name="Picture 159">
              <a:extLst>
                <a:ext uri="{FF2B5EF4-FFF2-40B4-BE49-F238E27FC236}">
                  <a16:creationId xmlns:a16="http://schemas.microsoft.com/office/drawing/2014/main" id="{61FF718E-71B4-476B-AC5D-52BE3F17C5FF}"/>
                </a:ext>
              </a:extLst>
            </p:cNvPr>
            <p:cNvPicPr>
              <a:picLocks noChangeAspect="1"/>
            </p:cNvPicPr>
            <p:nvPr/>
          </p:nvPicPr>
          <p:blipFill>
            <a:blip r:embed="rId3"/>
            <a:stretch>
              <a:fillRect/>
            </a:stretch>
          </p:blipFill>
          <p:spPr>
            <a:xfrm>
              <a:off x="1575471" y="3028556"/>
              <a:ext cx="150305" cy="146304"/>
            </a:xfrm>
            <a:prstGeom prst="rect">
              <a:avLst/>
            </a:prstGeom>
          </p:spPr>
        </p:pic>
      </p:grpSp>
      <p:sp>
        <p:nvSpPr>
          <p:cNvPr id="31" name="Scroll: Vertical 30">
            <a:extLst>
              <a:ext uri="{FF2B5EF4-FFF2-40B4-BE49-F238E27FC236}">
                <a16:creationId xmlns:a16="http://schemas.microsoft.com/office/drawing/2014/main" id="{0336F14B-A89F-4701-B9A1-760B544B9746}"/>
              </a:ext>
            </a:extLst>
          </p:cNvPr>
          <p:cNvSpPr/>
          <p:nvPr/>
        </p:nvSpPr>
        <p:spPr bwMode="gray">
          <a:xfrm>
            <a:off x="9258734" y="1540966"/>
            <a:ext cx="2431743" cy="1914667"/>
          </a:xfrm>
          <a:prstGeom prst="verticalScroll">
            <a:avLst/>
          </a:prstGeom>
          <a:solidFill>
            <a:schemeClr val="tx1">
              <a:lumMod val="75000"/>
            </a:schemeClr>
          </a:solidFill>
          <a:ln w="19050" algn="ctr">
            <a:solidFill>
              <a:srgbClr val="C00000"/>
            </a:solidFill>
            <a:miter lim="800000"/>
            <a:headEnd/>
            <a:tailEnd/>
          </a:ln>
        </p:spPr>
        <p:txBody>
          <a:bodyPr lIns="90000" tIns="72000" rIns="90000" bIns="72000" rtlCol="0" anchor="t"/>
          <a:lstStyle/>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err="1">
                <a:solidFill>
                  <a:schemeClr val="bg1"/>
                </a:solidFill>
                <a:ea typeface="Arial Unicode MS" pitchFamily="34" charset="-128"/>
                <a:cs typeface="Arial Unicode MS" pitchFamily="34" charset="-128"/>
              </a:rPr>
              <a:t>ConfigMap</a:t>
            </a:r>
            <a:endParaRPr lang="en-US" sz="1600" kern="0" dirty="0">
              <a:solidFill>
                <a:schemeClr val="bg1"/>
              </a:solidFill>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a:solidFill>
                  <a:schemeClr val="bg1"/>
                </a:solidFill>
                <a:ea typeface="Arial Unicode MS" pitchFamily="34" charset="-128"/>
                <a:cs typeface="Arial Unicode MS" pitchFamily="34" charset="-128"/>
              </a:rPr>
              <a:t>Deployment</a:t>
            </a:r>
            <a:endParaRPr kumimoji="0" lang="en-US" sz="16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161" name="Scroll: Vertical 160">
            <a:extLst>
              <a:ext uri="{FF2B5EF4-FFF2-40B4-BE49-F238E27FC236}">
                <a16:creationId xmlns:a16="http://schemas.microsoft.com/office/drawing/2014/main" id="{4707AB4A-D5FD-4A97-97E8-146AD5AB28CA}"/>
              </a:ext>
            </a:extLst>
          </p:cNvPr>
          <p:cNvSpPr/>
          <p:nvPr/>
        </p:nvSpPr>
        <p:spPr bwMode="gray">
          <a:xfrm>
            <a:off x="9233529" y="4339399"/>
            <a:ext cx="2456948" cy="1843940"/>
          </a:xfrm>
          <a:prstGeom prst="verticalScroll">
            <a:avLst/>
          </a:prstGeom>
          <a:solidFill>
            <a:schemeClr val="tx1">
              <a:lumMod val="75000"/>
            </a:schemeClr>
          </a:solidFill>
          <a:ln w="19050" algn="ctr">
            <a:solidFill>
              <a:srgbClr val="C00000"/>
            </a:solidFill>
            <a:miter lim="800000"/>
            <a:headEnd/>
            <a:tailEnd/>
          </a:ln>
        </p:spPr>
        <p:txBody>
          <a:bodyPr lIns="90000" tIns="72000" rIns="90000" bIns="72000" rtlCol="0" anchor="t"/>
          <a:lstStyle/>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err="1">
                <a:solidFill>
                  <a:schemeClr val="bg1"/>
                </a:solidFill>
                <a:ea typeface="Arial Unicode MS" pitchFamily="34" charset="-128"/>
                <a:cs typeface="Arial Unicode MS" pitchFamily="34" charset="-128"/>
              </a:rPr>
              <a:t>ConfigMap</a:t>
            </a:r>
            <a:r>
              <a:rPr lang="en-US" sz="1600" kern="0" dirty="0">
                <a:solidFill>
                  <a:schemeClr val="bg1"/>
                </a:solidFill>
                <a:ea typeface="Arial Unicode MS" pitchFamily="34" charset="-128"/>
                <a:cs typeface="Arial Unicode MS" pitchFamily="34" charset="-128"/>
              </a:rPr>
              <a:t> (2x)</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a:solidFill>
                  <a:schemeClr val="bg1"/>
                </a:solidFill>
                <a:ea typeface="Arial Unicode MS" pitchFamily="34" charset="-128"/>
                <a:cs typeface="Arial Unicode MS" pitchFamily="34" charset="-128"/>
              </a:rPr>
              <a:t>Secret</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StatefulSet</a:t>
            </a:r>
            <a:endPar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3" name="TextBox 32">
            <a:extLst>
              <a:ext uri="{FF2B5EF4-FFF2-40B4-BE49-F238E27FC236}">
                <a16:creationId xmlns:a16="http://schemas.microsoft.com/office/drawing/2014/main" id="{9089EFBA-A633-48E9-9D64-259B1DBEE2FD}"/>
              </a:ext>
            </a:extLst>
          </p:cNvPr>
          <p:cNvSpPr txBox="1"/>
          <p:nvPr/>
        </p:nvSpPr>
        <p:spPr>
          <a:xfrm>
            <a:off x="9683302" y="1128124"/>
            <a:ext cx="1687521"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C00000"/>
                </a:solidFill>
                <a:ea typeface="Arial Unicode MS" pitchFamily="34" charset="-128"/>
                <a:cs typeface="Arial Unicode MS" pitchFamily="34" charset="-128"/>
              </a:rPr>
              <a:t>users-</a:t>
            </a:r>
            <a:r>
              <a:rPr lang="en-US" sz="1800" kern="0" dirty="0" err="1">
                <a:solidFill>
                  <a:srgbClr val="C00000"/>
                </a:solidFill>
                <a:ea typeface="Arial Unicode MS" pitchFamily="34" charset="-128"/>
                <a:cs typeface="Arial Unicode MS" pitchFamily="34" charset="-128"/>
              </a:rPr>
              <a:t>app.yaml</a:t>
            </a:r>
            <a:endParaRPr lang="en-US" sz="1800" kern="0" dirty="0">
              <a:solidFill>
                <a:srgbClr val="C00000"/>
              </a:solidFill>
              <a:ea typeface="Arial Unicode MS" pitchFamily="34" charset="-128"/>
              <a:cs typeface="Arial Unicode MS" pitchFamily="34" charset="-128"/>
            </a:endParaRPr>
          </a:p>
        </p:txBody>
      </p:sp>
      <p:sp>
        <p:nvSpPr>
          <p:cNvPr id="162" name="TextBox 161">
            <a:extLst>
              <a:ext uri="{FF2B5EF4-FFF2-40B4-BE49-F238E27FC236}">
                <a16:creationId xmlns:a16="http://schemas.microsoft.com/office/drawing/2014/main" id="{B787955A-2278-4490-B3C2-8156796C8046}"/>
              </a:ext>
            </a:extLst>
          </p:cNvPr>
          <p:cNvSpPr txBox="1"/>
          <p:nvPr/>
        </p:nvSpPr>
        <p:spPr>
          <a:xfrm>
            <a:off x="9707611" y="3919079"/>
            <a:ext cx="1687521"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C00000"/>
                </a:solidFill>
                <a:ea typeface="Arial Unicode MS" pitchFamily="34" charset="-128"/>
                <a:cs typeface="Arial Unicode MS" pitchFamily="34" charset="-128"/>
              </a:rPr>
              <a:t>users-</a:t>
            </a:r>
            <a:r>
              <a:rPr lang="en-US" sz="1800" kern="0" dirty="0" err="1">
                <a:solidFill>
                  <a:srgbClr val="C00000"/>
                </a:solidFill>
                <a:ea typeface="Arial Unicode MS" pitchFamily="34" charset="-128"/>
                <a:cs typeface="Arial Unicode MS" pitchFamily="34" charset="-128"/>
              </a:rPr>
              <a:t>db.yaml</a:t>
            </a:r>
            <a:endParaRPr lang="en-US" sz="1800" kern="0" dirty="0">
              <a:solidFill>
                <a:srgbClr val="C00000"/>
              </a:solidFill>
              <a:ea typeface="Arial Unicode MS" pitchFamily="34" charset="-128"/>
              <a:cs typeface="Arial Unicode MS" pitchFamily="34" charset="-128"/>
            </a:endParaRPr>
          </a:p>
        </p:txBody>
      </p:sp>
      <p:sp>
        <p:nvSpPr>
          <p:cNvPr id="165" name="Scroll: Vertical 164">
            <a:extLst>
              <a:ext uri="{FF2B5EF4-FFF2-40B4-BE49-F238E27FC236}">
                <a16:creationId xmlns:a16="http://schemas.microsoft.com/office/drawing/2014/main" id="{7867809F-2668-43B8-9975-CD402457A248}"/>
              </a:ext>
            </a:extLst>
          </p:cNvPr>
          <p:cNvSpPr/>
          <p:nvPr/>
        </p:nvSpPr>
        <p:spPr bwMode="gray">
          <a:xfrm>
            <a:off x="2443302" y="1576165"/>
            <a:ext cx="2431743" cy="1914667"/>
          </a:xfrm>
          <a:prstGeom prst="verticalScroll">
            <a:avLst/>
          </a:prstGeom>
          <a:solidFill>
            <a:schemeClr val="tx1">
              <a:lumMod val="75000"/>
            </a:schemeClr>
          </a:solidFill>
          <a:ln w="19050" algn="ctr">
            <a:solidFill>
              <a:srgbClr val="C00000"/>
            </a:solidFill>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chemeClr val="bg1"/>
              </a:buClr>
              <a:buSzPct val="80000"/>
              <a:tabLst/>
            </a:pPr>
            <a:r>
              <a:rPr lang="en-US" sz="1600" kern="0" dirty="0">
                <a:solidFill>
                  <a:schemeClr val="bg1"/>
                </a:solidFill>
                <a:ea typeface="Arial Unicode MS" pitchFamily="34" charset="-128"/>
                <a:cs typeface="Arial Unicode MS" pitchFamily="34" charset="-128"/>
              </a:rPr>
              <a:t>Network Policy for</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a:solidFill>
                  <a:schemeClr val="bg1"/>
                </a:solidFill>
                <a:ea typeface="Arial Unicode MS" pitchFamily="34" charset="-128"/>
                <a:cs typeface="Arial Unicode MS" pitchFamily="34" charset="-128"/>
              </a:rPr>
              <a:t>user-app</a:t>
            </a:r>
            <a:endPar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user-</a:t>
            </a:r>
            <a:r>
              <a:rPr lang="en-US" sz="1600" kern="0" dirty="0" err="1">
                <a:solidFill>
                  <a:schemeClr val="bg1"/>
                </a:solidFill>
                <a:ea typeface="Arial Unicode MS" pitchFamily="34" charset="-128"/>
                <a:cs typeface="Arial Unicode MS" pitchFamily="34" charset="-128"/>
              </a:rPr>
              <a:t>db</a:t>
            </a:r>
            <a:endParaRPr kumimoji="0" lang="en-US" sz="16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166" name="TextBox 165">
            <a:extLst>
              <a:ext uri="{FF2B5EF4-FFF2-40B4-BE49-F238E27FC236}">
                <a16:creationId xmlns:a16="http://schemas.microsoft.com/office/drawing/2014/main" id="{120AB378-6B0B-4AE2-9D0F-822A6EC04D6E}"/>
              </a:ext>
            </a:extLst>
          </p:cNvPr>
          <p:cNvSpPr txBox="1"/>
          <p:nvPr/>
        </p:nvSpPr>
        <p:spPr>
          <a:xfrm>
            <a:off x="2754033" y="1180335"/>
            <a:ext cx="1936957"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kern="0" dirty="0" err="1">
                <a:solidFill>
                  <a:srgbClr val="C00000"/>
                </a:solidFill>
                <a:ea typeface="Arial Unicode MS" pitchFamily="34" charset="-128"/>
                <a:cs typeface="Arial Unicode MS" pitchFamily="34" charset="-128"/>
              </a:rPr>
              <a:t>networkpolicies.yaml</a:t>
            </a:r>
            <a:endParaRPr lang="en-US" sz="1600" kern="0" dirty="0">
              <a:solidFill>
                <a:srgbClr val="C00000"/>
              </a:solidFill>
              <a:ea typeface="Arial Unicode MS" pitchFamily="34" charset="-128"/>
              <a:cs typeface="Arial Unicode MS" pitchFamily="34" charset="-128"/>
            </a:endParaRPr>
          </a:p>
        </p:txBody>
      </p:sp>
      <p:sp>
        <p:nvSpPr>
          <p:cNvPr id="44" name="Freeform: Shape 43">
            <a:extLst>
              <a:ext uri="{FF2B5EF4-FFF2-40B4-BE49-F238E27FC236}">
                <a16:creationId xmlns:a16="http://schemas.microsoft.com/office/drawing/2014/main" id="{0F52C89E-C364-407C-A2D2-71E669EF66EE}"/>
              </a:ext>
            </a:extLst>
          </p:cNvPr>
          <p:cNvSpPr/>
          <p:nvPr/>
        </p:nvSpPr>
        <p:spPr bwMode="gray">
          <a:xfrm>
            <a:off x="5372264" y="1154095"/>
            <a:ext cx="3501114" cy="2622684"/>
          </a:xfrm>
          <a:custGeom>
            <a:avLst/>
            <a:gdLst>
              <a:gd name="connsiteX0" fmla="*/ 803575 w 3491858"/>
              <a:gd name="connsiteY0" fmla="*/ 1316292 h 2759362"/>
              <a:gd name="connsiteX1" fmla="*/ 803575 w 3491858"/>
              <a:gd name="connsiteY1" fmla="*/ 1422824 h 2759362"/>
              <a:gd name="connsiteX2" fmla="*/ 643777 w 3491858"/>
              <a:gd name="connsiteY2" fmla="*/ 1484968 h 2759362"/>
              <a:gd name="connsiteX3" fmla="*/ 119994 w 3491858"/>
              <a:gd name="connsiteY3" fmla="*/ 1493846 h 2759362"/>
              <a:gd name="connsiteX4" fmla="*/ 164383 w 3491858"/>
              <a:gd name="connsiteY4" fmla="*/ 2470389 h 2759362"/>
              <a:gd name="connsiteX5" fmla="*/ 1860018 w 3491858"/>
              <a:gd name="connsiteY5" fmla="*/ 2727842 h 2759362"/>
              <a:gd name="connsiteX6" fmla="*/ 3165035 w 3491858"/>
              <a:gd name="connsiteY6" fmla="*/ 2647943 h 2759362"/>
              <a:gd name="connsiteX7" fmla="*/ 3484631 w 3491858"/>
              <a:gd name="connsiteY7" fmla="*/ 1769053 h 2759362"/>
              <a:gd name="connsiteX8" fmla="*/ 3280445 w 3491858"/>
              <a:gd name="connsiteY8" fmla="*/ 694855 h 2759362"/>
              <a:gd name="connsiteX9" fmla="*/ 2170736 w 3491858"/>
              <a:gd name="connsiteY9" fmla="*/ 2397 h 2759362"/>
              <a:gd name="connsiteX10" fmla="*/ 1185315 w 3491858"/>
              <a:gd name="connsiteY10" fmla="*/ 481791 h 2759362"/>
              <a:gd name="connsiteX11" fmla="*/ 847963 w 3491858"/>
              <a:gd name="connsiteY11" fmla="*/ 881286 h 2759362"/>
              <a:gd name="connsiteX12" fmla="*/ 803575 w 3491858"/>
              <a:gd name="connsiteY12" fmla="*/ 1316292 h 2759362"/>
              <a:gd name="connsiteX0" fmla="*/ 814250 w 3502533"/>
              <a:gd name="connsiteY0" fmla="*/ 1316292 h 2759362"/>
              <a:gd name="connsiteX1" fmla="*/ 814250 w 3502533"/>
              <a:gd name="connsiteY1" fmla="*/ 1422824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4250 w 3502533"/>
              <a:gd name="connsiteY0" fmla="*/ 1316292 h 2759362"/>
              <a:gd name="connsiteX1" fmla="*/ 814250 w 3502533"/>
              <a:gd name="connsiteY1" fmla="*/ 1422824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4250 w 3502533"/>
              <a:gd name="connsiteY0" fmla="*/ 1316292 h 2759362"/>
              <a:gd name="connsiteX1" fmla="*/ 773909 w 3502533"/>
              <a:gd name="connsiteY1" fmla="*/ 1418342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5472 w 3503755"/>
              <a:gd name="connsiteY0" fmla="*/ 1316292 h 2711891"/>
              <a:gd name="connsiteX1" fmla="*/ 775131 w 3503755"/>
              <a:gd name="connsiteY1" fmla="*/ 1418342 h 2711891"/>
              <a:gd name="connsiteX2" fmla="*/ 655674 w 3503755"/>
              <a:gd name="connsiteY2" fmla="*/ 1484968 h 2711891"/>
              <a:gd name="connsiteX3" fmla="*/ 109480 w 3503755"/>
              <a:gd name="connsiteY3" fmla="*/ 1596940 h 2711891"/>
              <a:gd name="connsiteX4" fmla="*/ 176280 w 3503755"/>
              <a:gd name="connsiteY4" fmla="*/ 2470389 h 2711891"/>
              <a:gd name="connsiteX5" fmla="*/ 1889845 w 3503755"/>
              <a:gd name="connsiteY5" fmla="*/ 2624748 h 2711891"/>
              <a:gd name="connsiteX6" fmla="*/ 3176932 w 3503755"/>
              <a:gd name="connsiteY6" fmla="*/ 2647943 h 2711891"/>
              <a:gd name="connsiteX7" fmla="*/ 3496528 w 3503755"/>
              <a:gd name="connsiteY7" fmla="*/ 1769053 h 2711891"/>
              <a:gd name="connsiteX8" fmla="*/ 3292342 w 3503755"/>
              <a:gd name="connsiteY8" fmla="*/ 694855 h 2711891"/>
              <a:gd name="connsiteX9" fmla="*/ 2182633 w 3503755"/>
              <a:gd name="connsiteY9" fmla="*/ 2397 h 2711891"/>
              <a:gd name="connsiteX10" fmla="*/ 1197212 w 3503755"/>
              <a:gd name="connsiteY10" fmla="*/ 481791 h 2711891"/>
              <a:gd name="connsiteX11" fmla="*/ 859860 w 3503755"/>
              <a:gd name="connsiteY11" fmla="*/ 881286 h 2711891"/>
              <a:gd name="connsiteX12" fmla="*/ 815472 w 3503755"/>
              <a:gd name="connsiteY12" fmla="*/ 1316292 h 2711891"/>
              <a:gd name="connsiteX0" fmla="*/ 815472 w 3504954"/>
              <a:gd name="connsiteY0" fmla="*/ 1316292 h 2625080"/>
              <a:gd name="connsiteX1" fmla="*/ 775131 w 3504954"/>
              <a:gd name="connsiteY1" fmla="*/ 1418342 h 2625080"/>
              <a:gd name="connsiteX2" fmla="*/ 655674 w 3504954"/>
              <a:gd name="connsiteY2" fmla="*/ 1484968 h 2625080"/>
              <a:gd name="connsiteX3" fmla="*/ 109480 w 3504954"/>
              <a:gd name="connsiteY3" fmla="*/ 1596940 h 2625080"/>
              <a:gd name="connsiteX4" fmla="*/ 176280 w 3504954"/>
              <a:gd name="connsiteY4" fmla="*/ 2470389 h 2625080"/>
              <a:gd name="connsiteX5" fmla="*/ 1889845 w 3504954"/>
              <a:gd name="connsiteY5" fmla="*/ 2624748 h 2625080"/>
              <a:gd name="connsiteX6" fmla="*/ 3159002 w 3504954"/>
              <a:gd name="connsiteY6" fmla="*/ 2482096 h 2625080"/>
              <a:gd name="connsiteX7" fmla="*/ 3496528 w 3504954"/>
              <a:gd name="connsiteY7" fmla="*/ 1769053 h 2625080"/>
              <a:gd name="connsiteX8" fmla="*/ 3292342 w 3504954"/>
              <a:gd name="connsiteY8" fmla="*/ 694855 h 2625080"/>
              <a:gd name="connsiteX9" fmla="*/ 2182633 w 3504954"/>
              <a:gd name="connsiteY9" fmla="*/ 2397 h 2625080"/>
              <a:gd name="connsiteX10" fmla="*/ 1197212 w 3504954"/>
              <a:gd name="connsiteY10" fmla="*/ 481791 h 2625080"/>
              <a:gd name="connsiteX11" fmla="*/ 859860 w 3504954"/>
              <a:gd name="connsiteY11" fmla="*/ 881286 h 2625080"/>
              <a:gd name="connsiteX12" fmla="*/ 815472 w 3504954"/>
              <a:gd name="connsiteY12" fmla="*/ 1316292 h 2625080"/>
              <a:gd name="connsiteX0" fmla="*/ 815472 w 3499735"/>
              <a:gd name="connsiteY0" fmla="*/ 1313896 h 2622684"/>
              <a:gd name="connsiteX1" fmla="*/ 775131 w 3499735"/>
              <a:gd name="connsiteY1" fmla="*/ 1415946 h 2622684"/>
              <a:gd name="connsiteX2" fmla="*/ 655674 w 3499735"/>
              <a:gd name="connsiteY2" fmla="*/ 1482572 h 2622684"/>
              <a:gd name="connsiteX3" fmla="*/ 109480 w 3499735"/>
              <a:gd name="connsiteY3" fmla="*/ 1594544 h 2622684"/>
              <a:gd name="connsiteX4" fmla="*/ 176280 w 3499735"/>
              <a:gd name="connsiteY4" fmla="*/ 2467993 h 2622684"/>
              <a:gd name="connsiteX5" fmla="*/ 1889845 w 3499735"/>
              <a:gd name="connsiteY5" fmla="*/ 2622352 h 2622684"/>
              <a:gd name="connsiteX6" fmla="*/ 3159002 w 3499735"/>
              <a:gd name="connsiteY6" fmla="*/ 2479700 h 2622684"/>
              <a:gd name="connsiteX7" fmla="*/ 3496528 w 3499735"/>
              <a:gd name="connsiteY7" fmla="*/ 1766657 h 2622684"/>
              <a:gd name="connsiteX8" fmla="*/ 3292342 w 3499735"/>
              <a:gd name="connsiteY8" fmla="*/ 692459 h 2622684"/>
              <a:gd name="connsiteX9" fmla="*/ 2713901 w 3499735"/>
              <a:gd name="connsiteY9" fmla="*/ 481964 h 2622684"/>
              <a:gd name="connsiteX10" fmla="*/ 2182633 w 3499735"/>
              <a:gd name="connsiteY10" fmla="*/ 1 h 2622684"/>
              <a:gd name="connsiteX11" fmla="*/ 1197212 w 3499735"/>
              <a:gd name="connsiteY11" fmla="*/ 479395 h 2622684"/>
              <a:gd name="connsiteX12" fmla="*/ 859860 w 3499735"/>
              <a:gd name="connsiteY12" fmla="*/ 878890 h 2622684"/>
              <a:gd name="connsiteX13" fmla="*/ 815472 w 3499735"/>
              <a:gd name="connsiteY13" fmla="*/ 1313896 h 2622684"/>
              <a:gd name="connsiteX0" fmla="*/ 815472 w 3501114"/>
              <a:gd name="connsiteY0" fmla="*/ 1313896 h 2622684"/>
              <a:gd name="connsiteX1" fmla="*/ 775131 w 3501114"/>
              <a:gd name="connsiteY1" fmla="*/ 1415946 h 2622684"/>
              <a:gd name="connsiteX2" fmla="*/ 655674 w 3501114"/>
              <a:gd name="connsiteY2" fmla="*/ 1482572 h 2622684"/>
              <a:gd name="connsiteX3" fmla="*/ 109480 w 3501114"/>
              <a:gd name="connsiteY3" fmla="*/ 1594544 h 2622684"/>
              <a:gd name="connsiteX4" fmla="*/ 176280 w 3501114"/>
              <a:gd name="connsiteY4" fmla="*/ 2467993 h 2622684"/>
              <a:gd name="connsiteX5" fmla="*/ 1889845 w 3501114"/>
              <a:gd name="connsiteY5" fmla="*/ 2622352 h 2622684"/>
              <a:gd name="connsiteX6" fmla="*/ 3159002 w 3501114"/>
              <a:gd name="connsiteY6" fmla="*/ 2479700 h 2622684"/>
              <a:gd name="connsiteX7" fmla="*/ 3496528 w 3501114"/>
              <a:gd name="connsiteY7" fmla="*/ 1766657 h 2622684"/>
              <a:gd name="connsiteX8" fmla="*/ 3310271 w 3501114"/>
              <a:gd name="connsiteY8" fmla="*/ 755212 h 2622684"/>
              <a:gd name="connsiteX9" fmla="*/ 2713901 w 3501114"/>
              <a:gd name="connsiteY9" fmla="*/ 481964 h 2622684"/>
              <a:gd name="connsiteX10" fmla="*/ 2182633 w 3501114"/>
              <a:gd name="connsiteY10" fmla="*/ 1 h 2622684"/>
              <a:gd name="connsiteX11" fmla="*/ 1197212 w 3501114"/>
              <a:gd name="connsiteY11" fmla="*/ 479395 h 2622684"/>
              <a:gd name="connsiteX12" fmla="*/ 859860 w 3501114"/>
              <a:gd name="connsiteY12" fmla="*/ 878890 h 2622684"/>
              <a:gd name="connsiteX13" fmla="*/ 815472 w 3501114"/>
              <a:gd name="connsiteY13" fmla="*/ 1313896 h 2622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01114" h="2622684">
                <a:moveTo>
                  <a:pt x="815472" y="1313896"/>
                </a:moveTo>
                <a:cubicBezTo>
                  <a:pt x="801351" y="1403405"/>
                  <a:pt x="801764" y="1387833"/>
                  <a:pt x="775131" y="1415946"/>
                </a:cubicBezTo>
                <a:cubicBezTo>
                  <a:pt x="748498" y="1444059"/>
                  <a:pt x="766616" y="1452806"/>
                  <a:pt x="655674" y="1482572"/>
                </a:cubicBezTo>
                <a:cubicBezTo>
                  <a:pt x="544732" y="1512338"/>
                  <a:pt x="189379" y="1430307"/>
                  <a:pt x="109480" y="1594544"/>
                </a:cubicBezTo>
                <a:cubicBezTo>
                  <a:pt x="29581" y="1758781"/>
                  <a:pt x="-120447" y="2296692"/>
                  <a:pt x="176280" y="2467993"/>
                </a:cubicBezTo>
                <a:cubicBezTo>
                  <a:pt x="473007" y="2639294"/>
                  <a:pt x="1392725" y="2620401"/>
                  <a:pt x="1889845" y="2622352"/>
                </a:cubicBezTo>
                <a:cubicBezTo>
                  <a:pt x="2386965" y="2624303"/>
                  <a:pt x="2891222" y="2622316"/>
                  <a:pt x="3159002" y="2479700"/>
                </a:cubicBezTo>
                <a:cubicBezTo>
                  <a:pt x="3426782" y="2337084"/>
                  <a:pt x="3471317" y="2054072"/>
                  <a:pt x="3496528" y="1766657"/>
                </a:cubicBezTo>
                <a:cubicBezTo>
                  <a:pt x="3521739" y="1479242"/>
                  <a:pt x="3440709" y="969327"/>
                  <a:pt x="3310271" y="755212"/>
                </a:cubicBezTo>
                <a:cubicBezTo>
                  <a:pt x="3179833" y="541097"/>
                  <a:pt x="2898852" y="597374"/>
                  <a:pt x="2713901" y="481964"/>
                </a:cubicBezTo>
                <a:cubicBezTo>
                  <a:pt x="2528950" y="366554"/>
                  <a:pt x="2435414" y="429"/>
                  <a:pt x="2182633" y="1"/>
                </a:cubicBezTo>
                <a:cubicBezTo>
                  <a:pt x="1929852" y="-427"/>
                  <a:pt x="1417674" y="332913"/>
                  <a:pt x="1197212" y="479395"/>
                </a:cubicBezTo>
                <a:cubicBezTo>
                  <a:pt x="976750" y="625877"/>
                  <a:pt x="922004" y="736847"/>
                  <a:pt x="859860" y="878890"/>
                </a:cubicBezTo>
                <a:cubicBezTo>
                  <a:pt x="797716" y="1020933"/>
                  <a:pt x="829593" y="1224387"/>
                  <a:pt x="815472" y="1313896"/>
                </a:cubicBezTo>
                <a:close/>
              </a:path>
            </a:pathLst>
          </a:cu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5" name="Freeform: Shape 44">
            <a:extLst>
              <a:ext uri="{FF2B5EF4-FFF2-40B4-BE49-F238E27FC236}">
                <a16:creationId xmlns:a16="http://schemas.microsoft.com/office/drawing/2014/main" id="{6D348AB8-EC43-4E37-B3F9-9BC10733E976}"/>
              </a:ext>
            </a:extLst>
          </p:cNvPr>
          <p:cNvSpPr/>
          <p:nvPr/>
        </p:nvSpPr>
        <p:spPr bwMode="gray">
          <a:xfrm>
            <a:off x="8866094" y="2469776"/>
            <a:ext cx="627530" cy="201706"/>
          </a:xfrm>
          <a:custGeom>
            <a:avLst/>
            <a:gdLst>
              <a:gd name="connsiteX0" fmla="*/ 0 w 627530"/>
              <a:gd name="connsiteY0" fmla="*/ 201706 h 201706"/>
              <a:gd name="connsiteX1" fmla="*/ 627530 w 627530"/>
              <a:gd name="connsiteY1" fmla="*/ 0 h 201706"/>
            </a:gdLst>
            <a:ahLst/>
            <a:cxnLst>
              <a:cxn ang="0">
                <a:pos x="connsiteX0" y="connsiteY0"/>
              </a:cxn>
              <a:cxn ang="0">
                <a:pos x="connsiteX1" y="connsiteY1"/>
              </a:cxn>
            </a:cxnLst>
            <a:rect l="l" t="t" r="r" b="b"/>
            <a:pathLst>
              <a:path w="627530" h="201706">
                <a:moveTo>
                  <a:pt x="0" y="201706"/>
                </a:moveTo>
                <a:cubicBezTo>
                  <a:pt x="271929" y="125132"/>
                  <a:pt x="543859" y="48559"/>
                  <a:pt x="627530" y="0"/>
                </a:cubicBezTo>
              </a:path>
            </a:pathLst>
          </a:custGeom>
          <a:noFill/>
          <a:ln w="19050" algn="ctr">
            <a:solidFill>
              <a:srgbClr val="C00000"/>
            </a:solidFill>
            <a:miter lim="800000"/>
            <a:headEnd/>
            <a:tailEnd/>
          </a:ln>
        </p:spPr>
        <p:txBody>
          <a:bodyPr rtlCol="0" anchor="ctr"/>
          <a:lstStyle/>
          <a:p>
            <a:pPr algn="ctr"/>
            <a:endParaRPr lang="en-US"/>
          </a:p>
        </p:txBody>
      </p:sp>
      <p:sp>
        <p:nvSpPr>
          <p:cNvPr id="171" name="Freeform: Shape 170">
            <a:extLst>
              <a:ext uri="{FF2B5EF4-FFF2-40B4-BE49-F238E27FC236}">
                <a16:creationId xmlns:a16="http://schemas.microsoft.com/office/drawing/2014/main" id="{39CA2422-1FE0-4FC0-AE34-BCAD9D8CCFFE}"/>
              </a:ext>
            </a:extLst>
          </p:cNvPr>
          <p:cNvSpPr/>
          <p:nvPr/>
        </p:nvSpPr>
        <p:spPr bwMode="gray">
          <a:xfrm>
            <a:off x="5375129" y="3848831"/>
            <a:ext cx="3511076" cy="2462263"/>
          </a:xfrm>
          <a:custGeom>
            <a:avLst/>
            <a:gdLst>
              <a:gd name="connsiteX0" fmla="*/ 803575 w 3491858"/>
              <a:gd name="connsiteY0" fmla="*/ 1316292 h 2759362"/>
              <a:gd name="connsiteX1" fmla="*/ 803575 w 3491858"/>
              <a:gd name="connsiteY1" fmla="*/ 1422824 h 2759362"/>
              <a:gd name="connsiteX2" fmla="*/ 643777 w 3491858"/>
              <a:gd name="connsiteY2" fmla="*/ 1484968 h 2759362"/>
              <a:gd name="connsiteX3" fmla="*/ 119994 w 3491858"/>
              <a:gd name="connsiteY3" fmla="*/ 1493846 h 2759362"/>
              <a:gd name="connsiteX4" fmla="*/ 164383 w 3491858"/>
              <a:gd name="connsiteY4" fmla="*/ 2470389 h 2759362"/>
              <a:gd name="connsiteX5" fmla="*/ 1860018 w 3491858"/>
              <a:gd name="connsiteY5" fmla="*/ 2727842 h 2759362"/>
              <a:gd name="connsiteX6" fmla="*/ 3165035 w 3491858"/>
              <a:gd name="connsiteY6" fmla="*/ 2647943 h 2759362"/>
              <a:gd name="connsiteX7" fmla="*/ 3484631 w 3491858"/>
              <a:gd name="connsiteY7" fmla="*/ 1769053 h 2759362"/>
              <a:gd name="connsiteX8" fmla="*/ 3280445 w 3491858"/>
              <a:gd name="connsiteY8" fmla="*/ 694855 h 2759362"/>
              <a:gd name="connsiteX9" fmla="*/ 2170736 w 3491858"/>
              <a:gd name="connsiteY9" fmla="*/ 2397 h 2759362"/>
              <a:gd name="connsiteX10" fmla="*/ 1185315 w 3491858"/>
              <a:gd name="connsiteY10" fmla="*/ 481791 h 2759362"/>
              <a:gd name="connsiteX11" fmla="*/ 847963 w 3491858"/>
              <a:gd name="connsiteY11" fmla="*/ 881286 h 2759362"/>
              <a:gd name="connsiteX12" fmla="*/ 803575 w 3491858"/>
              <a:gd name="connsiteY12" fmla="*/ 1316292 h 2759362"/>
              <a:gd name="connsiteX0" fmla="*/ 814250 w 3502533"/>
              <a:gd name="connsiteY0" fmla="*/ 1316292 h 2759362"/>
              <a:gd name="connsiteX1" fmla="*/ 814250 w 3502533"/>
              <a:gd name="connsiteY1" fmla="*/ 1422824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4250 w 3502533"/>
              <a:gd name="connsiteY0" fmla="*/ 1316292 h 2759362"/>
              <a:gd name="connsiteX1" fmla="*/ 814250 w 3502533"/>
              <a:gd name="connsiteY1" fmla="*/ 1422824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4250 w 3502533"/>
              <a:gd name="connsiteY0" fmla="*/ 1316292 h 2759362"/>
              <a:gd name="connsiteX1" fmla="*/ 773909 w 3502533"/>
              <a:gd name="connsiteY1" fmla="*/ 1418342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5472 w 3503755"/>
              <a:gd name="connsiteY0" fmla="*/ 1316292 h 2711891"/>
              <a:gd name="connsiteX1" fmla="*/ 775131 w 3503755"/>
              <a:gd name="connsiteY1" fmla="*/ 1418342 h 2711891"/>
              <a:gd name="connsiteX2" fmla="*/ 655674 w 3503755"/>
              <a:gd name="connsiteY2" fmla="*/ 1484968 h 2711891"/>
              <a:gd name="connsiteX3" fmla="*/ 109480 w 3503755"/>
              <a:gd name="connsiteY3" fmla="*/ 1596940 h 2711891"/>
              <a:gd name="connsiteX4" fmla="*/ 176280 w 3503755"/>
              <a:gd name="connsiteY4" fmla="*/ 2470389 h 2711891"/>
              <a:gd name="connsiteX5" fmla="*/ 1889845 w 3503755"/>
              <a:gd name="connsiteY5" fmla="*/ 2624748 h 2711891"/>
              <a:gd name="connsiteX6" fmla="*/ 3176932 w 3503755"/>
              <a:gd name="connsiteY6" fmla="*/ 2647943 h 2711891"/>
              <a:gd name="connsiteX7" fmla="*/ 3496528 w 3503755"/>
              <a:gd name="connsiteY7" fmla="*/ 1769053 h 2711891"/>
              <a:gd name="connsiteX8" fmla="*/ 3292342 w 3503755"/>
              <a:gd name="connsiteY8" fmla="*/ 694855 h 2711891"/>
              <a:gd name="connsiteX9" fmla="*/ 2182633 w 3503755"/>
              <a:gd name="connsiteY9" fmla="*/ 2397 h 2711891"/>
              <a:gd name="connsiteX10" fmla="*/ 1197212 w 3503755"/>
              <a:gd name="connsiteY10" fmla="*/ 481791 h 2711891"/>
              <a:gd name="connsiteX11" fmla="*/ 859860 w 3503755"/>
              <a:gd name="connsiteY11" fmla="*/ 881286 h 2711891"/>
              <a:gd name="connsiteX12" fmla="*/ 815472 w 3503755"/>
              <a:gd name="connsiteY12" fmla="*/ 1316292 h 2711891"/>
              <a:gd name="connsiteX0" fmla="*/ 815472 w 3504954"/>
              <a:gd name="connsiteY0" fmla="*/ 1316292 h 2625080"/>
              <a:gd name="connsiteX1" fmla="*/ 775131 w 3504954"/>
              <a:gd name="connsiteY1" fmla="*/ 1418342 h 2625080"/>
              <a:gd name="connsiteX2" fmla="*/ 655674 w 3504954"/>
              <a:gd name="connsiteY2" fmla="*/ 1484968 h 2625080"/>
              <a:gd name="connsiteX3" fmla="*/ 109480 w 3504954"/>
              <a:gd name="connsiteY3" fmla="*/ 1596940 h 2625080"/>
              <a:gd name="connsiteX4" fmla="*/ 176280 w 3504954"/>
              <a:gd name="connsiteY4" fmla="*/ 2470389 h 2625080"/>
              <a:gd name="connsiteX5" fmla="*/ 1889845 w 3504954"/>
              <a:gd name="connsiteY5" fmla="*/ 2624748 h 2625080"/>
              <a:gd name="connsiteX6" fmla="*/ 3159002 w 3504954"/>
              <a:gd name="connsiteY6" fmla="*/ 2482096 h 2625080"/>
              <a:gd name="connsiteX7" fmla="*/ 3496528 w 3504954"/>
              <a:gd name="connsiteY7" fmla="*/ 1769053 h 2625080"/>
              <a:gd name="connsiteX8" fmla="*/ 3292342 w 3504954"/>
              <a:gd name="connsiteY8" fmla="*/ 694855 h 2625080"/>
              <a:gd name="connsiteX9" fmla="*/ 2182633 w 3504954"/>
              <a:gd name="connsiteY9" fmla="*/ 2397 h 2625080"/>
              <a:gd name="connsiteX10" fmla="*/ 1197212 w 3504954"/>
              <a:gd name="connsiteY10" fmla="*/ 481791 h 2625080"/>
              <a:gd name="connsiteX11" fmla="*/ 859860 w 3504954"/>
              <a:gd name="connsiteY11" fmla="*/ 881286 h 2625080"/>
              <a:gd name="connsiteX12" fmla="*/ 815472 w 3504954"/>
              <a:gd name="connsiteY12" fmla="*/ 1316292 h 2625080"/>
              <a:gd name="connsiteX0" fmla="*/ 815472 w 3499735"/>
              <a:gd name="connsiteY0" fmla="*/ 1313896 h 2622684"/>
              <a:gd name="connsiteX1" fmla="*/ 775131 w 3499735"/>
              <a:gd name="connsiteY1" fmla="*/ 1415946 h 2622684"/>
              <a:gd name="connsiteX2" fmla="*/ 655674 w 3499735"/>
              <a:gd name="connsiteY2" fmla="*/ 1482572 h 2622684"/>
              <a:gd name="connsiteX3" fmla="*/ 109480 w 3499735"/>
              <a:gd name="connsiteY3" fmla="*/ 1594544 h 2622684"/>
              <a:gd name="connsiteX4" fmla="*/ 176280 w 3499735"/>
              <a:gd name="connsiteY4" fmla="*/ 2467993 h 2622684"/>
              <a:gd name="connsiteX5" fmla="*/ 1889845 w 3499735"/>
              <a:gd name="connsiteY5" fmla="*/ 2622352 h 2622684"/>
              <a:gd name="connsiteX6" fmla="*/ 3159002 w 3499735"/>
              <a:gd name="connsiteY6" fmla="*/ 2479700 h 2622684"/>
              <a:gd name="connsiteX7" fmla="*/ 3496528 w 3499735"/>
              <a:gd name="connsiteY7" fmla="*/ 1766657 h 2622684"/>
              <a:gd name="connsiteX8" fmla="*/ 3292342 w 3499735"/>
              <a:gd name="connsiteY8" fmla="*/ 692459 h 2622684"/>
              <a:gd name="connsiteX9" fmla="*/ 2713901 w 3499735"/>
              <a:gd name="connsiteY9" fmla="*/ 481964 h 2622684"/>
              <a:gd name="connsiteX10" fmla="*/ 2182633 w 3499735"/>
              <a:gd name="connsiteY10" fmla="*/ 1 h 2622684"/>
              <a:gd name="connsiteX11" fmla="*/ 1197212 w 3499735"/>
              <a:gd name="connsiteY11" fmla="*/ 479395 h 2622684"/>
              <a:gd name="connsiteX12" fmla="*/ 859860 w 3499735"/>
              <a:gd name="connsiteY12" fmla="*/ 878890 h 2622684"/>
              <a:gd name="connsiteX13" fmla="*/ 815472 w 3499735"/>
              <a:gd name="connsiteY13" fmla="*/ 1313896 h 2622684"/>
              <a:gd name="connsiteX0" fmla="*/ 815472 w 3501114"/>
              <a:gd name="connsiteY0" fmla="*/ 1313896 h 2622684"/>
              <a:gd name="connsiteX1" fmla="*/ 775131 w 3501114"/>
              <a:gd name="connsiteY1" fmla="*/ 1415946 h 2622684"/>
              <a:gd name="connsiteX2" fmla="*/ 655674 w 3501114"/>
              <a:gd name="connsiteY2" fmla="*/ 1482572 h 2622684"/>
              <a:gd name="connsiteX3" fmla="*/ 109480 w 3501114"/>
              <a:gd name="connsiteY3" fmla="*/ 1594544 h 2622684"/>
              <a:gd name="connsiteX4" fmla="*/ 176280 w 3501114"/>
              <a:gd name="connsiteY4" fmla="*/ 2467993 h 2622684"/>
              <a:gd name="connsiteX5" fmla="*/ 1889845 w 3501114"/>
              <a:gd name="connsiteY5" fmla="*/ 2622352 h 2622684"/>
              <a:gd name="connsiteX6" fmla="*/ 3159002 w 3501114"/>
              <a:gd name="connsiteY6" fmla="*/ 2479700 h 2622684"/>
              <a:gd name="connsiteX7" fmla="*/ 3496528 w 3501114"/>
              <a:gd name="connsiteY7" fmla="*/ 1766657 h 2622684"/>
              <a:gd name="connsiteX8" fmla="*/ 3310271 w 3501114"/>
              <a:gd name="connsiteY8" fmla="*/ 755212 h 2622684"/>
              <a:gd name="connsiteX9" fmla="*/ 2713901 w 3501114"/>
              <a:gd name="connsiteY9" fmla="*/ 481964 h 2622684"/>
              <a:gd name="connsiteX10" fmla="*/ 2182633 w 3501114"/>
              <a:gd name="connsiteY10" fmla="*/ 1 h 2622684"/>
              <a:gd name="connsiteX11" fmla="*/ 1197212 w 3501114"/>
              <a:gd name="connsiteY11" fmla="*/ 479395 h 2622684"/>
              <a:gd name="connsiteX12" fmla="*/ 859860 w 3501114"/>
              <a:gd name="connsiteY12" fmla="*/ 878890 h 2622684"/>
              <a:gd name="connsiteX13" fmla="*/ 815472 w 3501114"/>
              <a:gd name="connsiteY13" fmla="*/ 1313896 h 2622684"/>
              <a:gd name="connsiteX0" fmla="*/ 815472 w 3501114"/>
              <a:gd name="connsiteY0" fmla="*/ 1153475 h 2462263"/>
              <a:gd name="connsiteX1" fmla="*/ 775131 w 3501114"/>
              <a:gd name="connsiteY1" fmla="*/ 1255525 h 2462263"/>
              <a:gd name="connsiteX2" fmla="*/ 655674 w 3501114"/>
              <a:gd name="connsiteY2" fmla="*/ 1322151 h 2462263"/>
              <a:gd name="connsiteX3" fmla="*/ 109480 w 3501114"/>
              <a:gd name="connsiteY3" fmla="*/ 1434123 h 2462263"/>
              <a:gd name="connsiteX4" fmla="*/ 176280 w 3501114"/>
              <a:gd name="connsiteY4" fmla="*/ 2307572 h 2462263"/>
              <a:gd name="connsiteX5" fmla="*/ 1889845 w 3501114"/>
              <a:gd name="connsiteY5" fmla="*/ 2461931 h 2462263"/>
              <a:gd name="connsiteX6" fmla="*/ 3159002 w 3501114"/>
              <a:gd name="connsiteY6" fmla="*/ 2319279 h 2462263"/>
              <a:gd name="connsiteX7" fmla="*/ 3496528 w 3501114"/>
              <a:gd name="connsiteY7" fmla="*/ 1606236 h 2462263"/>
              <a:gd name="connsiteX8" fmla="*/ 3310271 w 3501114"/>
              <a:gd name="connsiteY8" fmla="*/ 594791 h 2462263"/>
              <a:gd name="connsiteX9" fmla="*/ 2713901 w 3501114"/>
              <a:gd name="connsiteY9" fmla="*/ 321543 h 2462263"/>
              <a:gd name="connsiteX10" fmla="*/ 2022212 w 3501114"/>
              <a:gd name="connsiteY10" fmla="*/ 1 h 2462263"/>
              <a:gd name="connsiteX11" fmla="*/ 1197212 w 3501114"/>
              <a:gd name="connsiteY11" fmla="*/ 318974 h 2462263"/>
              <a:gd name="connsiteX12" fmla="*/ 859860 w 3501114"/>
              <a:gd name="connsiteY12" fmla="*/ 718469 h 2462263"/>
              <a:gd name="connsiteX13" fmla="*/ 815472 w 3501114"/>
              <a:gd name="connsiteY13" fmla="*/ 1153475 h 2462263"/>
              <a:gd name="connsiteX0" fmla="*/ 815472 w 3514054"/>
              <a:gd name="connsiteY0" fmla="*/ 1153475 h 2462263"/>
              <a:gd name="connsiteX1" fmla="*/ 775131 w 3514054"/>
              <a:gd name="connsiteY1" fmla="*/ 1255525 h 2462263"/>
              <a:gd name="connsiteX2" fmla="*/ 655674 w 3514054"/>
              <a:gd name="connsiteY2" fmla="*/ 1322151 h 2462263"/>
              <a:gd name="connsiteX3" fmla="*/ 109480 w 3514054"/>
              <a:gd name="connsiteY3" fmla="*/ 1434123 h 2462263"/>
              <a:gd name="connsiteX4" fmla="*/ 176280 w 3514054"/>
              <a:gd name="connsiteY4" fmla="*/ 2307572 h 2462263"/>
              <a:gd name="connsiteX5" fmla="*/ 1889845 w 3514054"/>
              <a:gd name="connsiteY5" fmla="*/ 2461931 h 2462263"/>
              <a:gd name="connsiteX6" fmla="*/ 3159002 w 3514054"/>
              <a:gd name="connsiteY6" fmla="*/ 2319279 h 2462263"/>
              <a:gd name="connsiteX7" fmla="*/ 3496528 w 3514054"/>
              <a:gd name="connsiteY7" fmla="*/ 1606236 h 2462263"/>
              <a:gd name="connsiteX8" fmla="*/ 3310271 w 3514054"/>
              <a:gd name="connsiteY8" fmla="*/ 594791 h 2462263"/>
              <a:gd name="connsiteX9" fmla="*/ 2022212 w 3514054"/>
              <a:gd name="connsiteY9" fmla="*/ 1 h 2462263"/>
              <a:gd name="connsiteX10" fmla="*/ 1197212 w 3514054"/>
              <a:gd name="connsiteY10" fmla="*/ 318974 h 2462263"/>
              <a:gd name="connsiteX11" fmla="*/ 859860 w 3514054"/>
              <a:gd name="connsiteY11" fmla="*/ 718469 h 2462263"/>
              <a:gd name="connsiteX12" fmla="*/ 815472 w 3514054"/>
              <a:gd name="connsiteY12" fmla="*/ 1153475 h 2462263"/>
              <a:gd name="connsiteX0" fmla="*/ 815472 w 3511076"/>
              <a:gd name="connsiteY0" fmla="*/ 1153475 h 2462263"/>
              <a:gd name="connsiteX1" fmla="*/ 775131 w 3511076"/>
              <a:gd name="connsiteY1" fmla="*/ 1255525 h 2462263"/>
              <a:gd name="connsiteX2" fmla="*/ 655674 w 3511076"/>
              <a:gd name="connsiteY2" fmla="*/ 1322151 h 2462263"/>
              <a:gd name="connsiteX3" fmla="*/ 109480 w 3511076"/>
              <a:gd name="connsiteY3" fmla="*/ 1434123 h 2462263"/>
              <a:gd name="connsiteX4" fmla="*/ 176280 w 3511076"/>
              <a:gd name="connsiteY4" fmla="*/ 2307572 h 2462263"/>
              <a:gd name="connsiteX5" fmla="*/ 1889845 w 3511076"/>
              <a:gd name="connsiteY5" fmla="*/ 2461931 h 2462263"/>
              <a:gd name="connsiteX6" fmla="*/ 3159002 w 3511076"/>
              <a:gd name="connsiteY6" fmla="*/ 2319279 h 2462263"/>
              <a:gd name="connsiteX7" fmla="*/ 3496528 w 3511076"/>
              <a:gd name="connsiteY7" fmla="*/ 1606236 h 2462263"/>
              <a:gd name="connsiteX8" fmla="*/ 3310271 w 3511076"/>
              <a:gd name="connsiteY8" fmla="*/ 594791 h 2462263"/>
              <a:gd name="connsiteX9" fmla="*/ 2110443 w 3511076"/>
              <a:gd name="connsiteY9" fmla="*/ 1 h 2462263"/>
              <a:gd name="connsiteX10" fmla="*/ 1197212 w 3511076"/>
              <a:gd name="connsiteY10" fmla="*/ 318974 h 2462263"/>
              <a:gd name="connsiteX11" fmla="*/ 859860 w 3511076"/>
              <a:gd name="connsiteY11" fmla="*/ 718469 h 2462263"/>
              <a:gd name="connsiteX12" fmla="*/ 815472 w 3511076"/>
              <a:gd name="connsiteY12" fmla="*/ 1153475 h 2462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11076" h="2462263">
                <a:moveTo>
                  <a:pt x="815472" y="1153475"/>
                </a:moveTo>
                <a:cubicBezTo>
                  <a:pt x="801351" y="1242984"/>
                  <a:pt x="801764" y="1227412"/>
                  <a:pt x="775131" y="1255525"/>
                </a:cubicBezTo>
                <a:cubicBezTo>
                  <a:pt x="748498" y="1283638"/>
                  <a:pt x="766616" y="1292385"/>
                  <a:pt x="655674" y="1322151"/>
                </a:cubicBezTo>
                <a:cubicBezTo>
                  <a:pt x="544732" y="1351917"/>
                  <a:pt x="189379" y="1269886"/>
                  <a:pt x="109480" y="1434123"/>
                </a:cubicBezTo>
                <a:cubicBezTo>
                  <a:pt x="29581" y="1598360"/>
                  <a:pt x="-120447" y="2136271"/>
                  <a:pt x="176280" y="2307572"/>
                </a:cubicBezTo>
                <a:cubicBezTo>
                  <a:pt x="473007" y="2478873"/>
                  <a:pt x="1392725" y="2459980"/>
                  <a:pt x="1889845" y="2461931"/>
                </a:cubicBezTo>
                <a:cubicBezTo>
                  <a:pt x="2386965" y="2463882"/>
                  <a:pt x="2891222" y="2461895"/>
                  <a:pt x="3159002" y="2319279"/>
                </a:cubicBezTo>
                <a:cubicBezTo>
                  <a:pt x="3426782" y="2176663"/>
                  <a:pt x="3471317" y="1893651"/>
                  <a:pt x="3496528" y="1606236"/>
                </a:cubicBezTo>
                <a:cubicBezTo>
                  <a:pt x="3521739" y="1318821"/>
                  <a:pt x="3541285" y="862497"/>
                  <a:pt x="3310271" y="594791"/>
                </a:cubicBezTo>
                <a:cubicBezTo>
                  <a:pt x="3079257" y="327085"/>
                  <a:pt x="2462619" y="45970"/>
                  <a:pt x="2110443" y="1"/>
                </a:cubicBezTo>
                <a:cubicBezTo>
                  <a:pt x="1857662" y="-427"/>
                  <a:pt x="1417674" y="172492"/>
                  <a:pt x="1197212" y="318974"/>
                </a:cubicBezTo>
                <a:cubicBezTo>
                  <a:pt x="976750" y="465456"/>
                  <a:pt x="922004" y="576426"/>
                  <a:pt x="859860" y="718469"/>
                </a:cubicBezTo>
                <a:cubicBezTo>
                  <a:pt x="797716" y="860512"/>
                  <a:pt x="829593" y="1063966"/>
                  <a:pt x="815472" y="1153475"/>
                </a:cubicBezTo>
                <a:close/>
              </a:path>
            </a:pathLst>
          </a:cu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2" name="Freeform: Shape 171">
            <a:extLst>
              <a:ext uri="{FF2B5EF4-FFF2-40B4-BE49-F238E27FC236}">
                <a16:creationId xmlns:a16="http://schemas.microsoft.com/office/drawing/2014/main" id="{224B6421-0ABE-4FA2-8F7A-A2886085C60B}"/>
              </a:ext>
            </a:extLst>
          </p:cNvPr>
          <p:cNvSpPr/>
          <p:nvPr/>
        </p:nvSpPr>
        <p:spPr bwMode="gray">
          <a:xfrm>
            <a:off x="8873378" y="5258758"/>
            <a:ext cx="594983" cy="201706"/>
          </a:xfrm>
          <a:custGeom>
            <a:avLst/>
            <a:gdLst>
              <a:gd name="connsiteX0" fmla="*/ 0 w 627530"/>
              <a:gd name="connsiteY0" fmla="*/ 201706 h 201706"/>
              <a:gd name="connsiteX1" fmla="*/ 627530 w 627530"/>
              <a:gd name="connsiteY1" fmla="*/ 0 h 201706"/>
            </a:gdLst>
            <a:ahLst/>
            <a:cxnLst>
              <a:cxn ang="0">
                <a:pos x="connsiteX0" y="connsiteY0"/>
              </a:cxn>
              <a:cxn ang="0">
                <a:pos x="connsiteX1" y="connsiteY1"/>
              </a:cxn>
            </a:cxnLst>
            <a:rect l="l" t="t" r="r" b="b"/>
            <a:pathLst>
              <a:path w="627530" h="201706">
                <a:moveTo>
                  <a:pt x="0" y="201706"/>
                </a:moveTo>
                <a:cubicBezTo>
                  <a:pt x="271929" y="125132"/>
                  <a:pt x="543859" y="48559"/>
                  <a:pt x="627530" y="0"/>
                </a:cubicBezTo>
              </a:path>
            </a:pathLst>
          </a:custGeom>
          <a:noFill/>
          <a:ln w="19050" algn="ctr">
            <a:solidFill>
              <a:srgbClr val="C00000"/>
            </a:solidFill>
            <a:miter lim="800000"/>
            <a:headEnd/>
            <a:tailEnd/>
          </a:ln>
        </p:spPr>
        <p:txBody>
          <a:bodyPr rtlCol="0" anchor="ctr"/>
          <a:lstStyle/>
          <a:p>
            <a:pPr algn="ctr"/>
            <a:endParaRPr lang="en-US"/>
          </a:p>
        </p:txBody>
      </p:sp>
      <p:sp>
        <p:nvSpPr>
          <p:cNvPr id="46" name="Oval 45">
            <a:extLst>
              <a:ext uri="{FF2B5EF4-FFF2-40B4-BE49-F238E27FC236}">
                <a16:creationId xmlns:a16="http://schemas.microsoft.com/office/drawing/2014/main" id="{EB5C8F18-FF60-4E9B-AD52-653C72AB4871}"/>
              </a:ext>
            </a:extLst>
          </p:cNvPr>
          <p:cNvSpPr/>
          <p:nvPr/>
        </p:nvSpPr>
        <p:spPr bwMode="gray">
          <a:xfrm>
            <a:off x="5478379" y="1829603"/>
            <a:ext cx="785506" cy="927905"/>
          </a:xfrm>
          <a:prstGeom prst="ellipse">
            <a:avLst/>
          </a:pr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3" name="Oval 172">
            <a:extLst>
              <a:ext uri="{FF2B5EF4-FFF2-40B4-BE49-F238E27FC236}">
                <a16:creationId xmlns:a16="http://schemas.microsoft.com/office/drawing/2014/main" id="{4E7A2F0B-10AA-4906-8868-F408A36E97CA}"/>
              </a:ext>
            </a:extLst>
          </p:cNvPr>
          <p:cNvSpPr/>
          <p:nvPr/>
        </p:nvSpPr>
        <p:spPr bwMode="gray">
          <a:xfrm>
            <a:off x="5481971" y="4366415"/>
            <a:ext cx="785506" cy="927905"/>
          </a:xfrm>
          <a:prstGeom prst="ellipse">
            <a:avLst/>
          </a:pr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50" name="Straight Connector 49">
            <a:extLst>
              <a:ext uri="{FF2B5EF4-FFF2-40B4-BE49-F238E27FC236}">
                <a16:creationId xmlns:a16="http://schemas.microsoft.com/office/drawing/2014/main" id="{9D1C8771-2512-4C1B-8EA6-6003A13846BC}"/>
              </a:ext>
            </a:extLst>
          </p:cNvPr>
          <p:cNvCxnSpPr>
            <a:stCxn id="165" idx="3"/>
            <a:endCxn id="46" idx="2"/>
          </p:cNvCxnSpPr>
          <p:nvPr/>
        </p:nvCxnSpPr>
        <p:spPr>
          <a:xfrm flipV="1">
            <a:off x="4635712" y="2293556"/>
            <a:ext cx="842667" cy="239943"/>
          </a:xfrm>
          <a:prstGeom prst="line">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42D7480-4E67-4952-916C-C6B48035FCE9}"/>
              </a:ext>
            </a:extLst>
          </p:cNvPr>
          <p:cNvCxnSpPr>
            <a:stCxn id="165" idx="3"/>
            <a:endCxn id="173" idx="1"/>
          </p:cNvCxnSpPr>
          <p:nvPr/>
        </p:nvCxnSpPr>
        <p:spPr>
          <a:xfrm>
            <a:off x="4635712" y="2533499"/>
            <a:ext cx="961294" cy="1968805"/>
          </a:xfrm>
          <a:prstGeom prst="line">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4" name="Scroll: Vertical 173">
            <a:extLst>
              <a:ext uri="{FF2B5EF4-FFF2-40B4-BE49-F238E27FC236}">
                <a16:creationId xmlns:a16="http://schemas.microsoft.com/office/drawing/2014/main" id="{7AFA18DC-A09F-475B-825C-F739BD051C6F}"/>
              </a:ext>
            </a:extLst>
          </p:cNvPr>
          <p:cNvSpPr/>
          <p:nvPr/>
        </p:nvSpPr>
        <p:spPr bwMode="gray">
          <a:xfrm>
            <a:off x="481724" y="4564089"/>
            <a:ext cx="1552779" cy="1240652"/>
          </a:xfrm>
          <a:prstGeom prst="verticalScroll">
            <a:avLst/>
          </a:prstGeom>
          <a:solidFill>
            <a:schemeClr val="tx1">
              <a:lumMod val="75000"/>
            </a:schemeClr>
          </a:solidFill>
          <a:ln w="19050" algn="ctr">
            <a:solidFill>
              <a:srgbClr val="C00000"/>
            </a:solidFill>
            <a:miter lim="800000"/>
            <a:headEnd/>
            <a:tailEnd/>
          </a:ln>
        </p:spPr>
        <p:txBody>
          <a:bodyPr lIns="90000" tIns="72000" rIns="90000" bIns="72000" rtlCol="0" anchor="t"/>
          <a:lstStyle/>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Job</a:t>
            </a:r>
          </a:p>
        </p:txBody>
      </p:sp>
      <p:sp>
        <p:nvSpPr>
          <p:cNvPr id="175" name="TextBox 174">
            <a:extLst>
              <a:ext uri="{FF2B5EF4-FFF2-40B4-BE49-F238E27FC236}">
                <a16:creationId xmlns:a16="http://schemas.microsoft.com/office/drawing/2014/main" id="{2B8534E4-D2F3-4FFF-B376-1056ECA2A290}"/>
              </a:ext>
            </a:extLst>
          </p:cNvPr>
          <p:cNvSpPr txBox="1"/>
          <p:nvPr/>
        </p:nvSpPr>
        <p:spPr>
          <a:xfrm>
            <a:off x="481724" y="4168259"/>
            <a:ext cx="1936957"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kern="0" dirty="0">
                <a:solidFill>
                  <a:srgbClr val="C00000"/>
                </a:solidFill>
                <a:ea typeface="Arial Unicode MS" pitchFamily="34" charset="-128"/>
                <a:cs typeface="Arial Unicode MS" pitchFamily="34" charset="-128"/>
              </a:rPr>
              <a:t>post-install-</a:t>
            </a:r>
            <a:r>
              <a:rPr lang="en-US" sz="1600" kern="0" dirty="0" err="1">
                <a:solidFill>
                  <a:srgbClr val="C00000"/>
                </a:solidFill>
                <a:ea typeface="Arial Unicode MS" pitchFamily="34" charset="-128"/>
                <a:cs typeface="Arial Unicode MS" pitchFamily="34" charset="-128"/>
              </a:rPr>
              <a:t>job.yaml</a:t>
            </a:r>
            <a:endParaRPr lang="en-US" sz="1600" kern="0" dirty="0">
              <a:solidFill>
                <a:srgbClr val="C00000"/>
              </a:solidFill>
              <a:ea typeface="Arial Unicode MS" pitchFamily="34" charset="-128"/>
              <a:cs typeface="Arial Unicode MS" pitchFamily="34" charset="-128"/>
            </a:endParaRPr>
          </a:p>
        </p:txBody>
      </p:sp>
      <p:sp>
        <p:nvSpPr>
          <p:cNvPr id="184" name="Rounded Rectangle 14">
            <a:extLst>
              <a:ext uri="{FF2B5EF4-FFF2-40B4-BE49-F238E27FC236}">
                <a16:creationId xmlns:a16="http://schemas.microsoft.com/office/drawing/2014/main" id="{2174C238-9C88-476E-B9BE-4B3D73694588}"/>
              </a:ext>
            </a:extLst>
          </p:cNvPr>
          <p:cNvSpPr/>
          <p:nvPr/>
        </p:nvSpPr>
        <p:spPr bwMode="gray">
          <a:xfrm>
            <a:off x="2447132" y="4341290"/>
            <a:ext cx="2306840" cy="1681404"/>
          </a:xfrm>
          <a:prstGeom prst="roundRect">
            <a:avLst/>
          </a:prstGeom>
          <a:pattFill prst="lgCheck">
            <a:fgClr>
              <a:schemeClr val="tx1">
                <a:lumMod val="50000"/>
              </a:schemeClr>
            </a:fgClr>
            <a:bgClr>
              <a:schemeClr val="bg1"/>
            </a:bgClr>
          </a:patt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85" name="TextBox 184">
            <a:extLst>
              <a:ext uri="{FF2B5EF4-FFF2-40B4-BE49-F238E27FC236}">
                <a16:creationId xmlns:a16="http://schemas.microsoft.com/office/drawing/2014/main" id="{B4C18CE9-B781-4428-A36F-432EF2E22D2E}"/>
              </a:ext>
            </a:extLst>
          </p:cNvPr>
          <p:cNvSpPr txBox="1"/>
          <p:nvPr/>
        </p:nvSpPr>
        <p:spPr>
          <a:xfrm>
            <a:off x="2714228" y="580333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Job</a:t>
            </a:r>
          </a:p>
        </p:txBody>
      </p:sp>
      <p:pic>
        <p:nvPicPr>
          <p:cNvPr id="186" name="Picture 185">
            <a:extLst>
              <a:ext uri="{FF2B5EF4-FFF2-40B4-BE49-F238E27FC236}">
                <a16:creationId xmlns:a16="http://schemas.microsoft.com/office/drawing/2014/main" id="{A08B7617-507A-4FE4-85C9-130E5EFE320C}"/>
              </a:ext>
            </a:extLst>
          </p:cNvPr>
          <p:cNvPicPr>
            <a:picLocks noChangeAspect="1"/>
          </p:cNvPicPr>
          <p:nvPr/>
        </p:nvPicPr>
        <p:blipFill>
          <a:blip r:embed="rId3"/>
          <a:stretch>
            <a:fillRect/>
          </a:stretch>
        </p:blipFill>
        <p:spPr>
          <a:xfrm>
            <a:off x="4517484" y="4252169"/>
            <a:ext cx="250508" cy="243840"/>
          </a:xfrm>
          <a:prstGeom prst="rect">
            <a:avLst/>
          </a:prstGeom>
        </p:spPr>
      </p:pic>
      <p:sp>
        <p:nvSpPr>
          <p:cNvPr id="187" name="Rounded Rectangle 14">
            <a:extLst>
              <a:ext uri="{FF2B5EF4-FFF2-40B4-BE49-F238E27FC236}">
                <a16:creationId xmlns:a16="http://schemas.microsoft.com/office/drawing/2014/main" id="{DCA726EF-2DC8-41C2-A5E8-9F1DC8D7DBC0}"/>
              </a:ext>
            </a:extLst>
          </p:cNvPr>
          <p:cNvSpPr/>
          <p:nvPr/>
        </p:nvSpPr>
        <p:spPr bwMode="gray">
          <a:xfrm>
            <a:off x="2679838" y="4564089"/>
            <a:ext cx="1857337" cy="1197304"/>
          </a:xfrm>
          <a:prstGeom prst="roundRect">
            <a:avLst/>
          </a:prstGeom>
          <a:pattFill prst="lgCheck">
            <a:fgClr>
              <a:schemeClr val="bg1">
                <a:lumMod val="65000"/>
                <a:lumOff val="35000"/>
              </a:schemeClr>
            </a:fgClr>
            <a:bgClr>
              <a:schemeClr val="bg1"/>
            </a:bgClr>
          </a:patt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88" name="Rectangle 187">
            <a:extLst>
              <a:ext uri="{FF2B5EF4-FFF2-40B4-BE49-F238E27FC236}">
                <a16:creationId xmlns:a16="http://schemas.microsoft.com/office/drawing/2014/main" id="{BFC6F71B-DD92-44A5-A415-67C352D2EAD9}"/>
              </a:ext>
            </a:extLst>
          </p:cNvPr>
          <p:cNvSpPr/>
          <p:nvPr/>
        </p:nvSpPr>
        <p:spPr bwMode="gray">
          <a:xfrm>
            <a:off x="2931841" y="4783935"/>
            <a:ext cx="1346561" cy="721906"/>
          </a:xfrm>
          <a:prstGeom prst="rect">
            <a:avLst/>
          </a:prstGeom>
          <a:pattFill prst="lgCheck">
            <a:fgClr>
              <a:srgbClr val="FFC000"/>
            </a:fgClr>
            <a:bgClr>
              <a:schemeClr val="tx1"/>
            </a:bgClr>
          </a:patt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a:solidFill>
                  <a:srgbClr val="000000"/>
                </a:solidFill>
                <a:latin typeface="Arial"/>
                <a:ea typeface="Arial Unicode MS" pitchFamily="34" charset="-128"/>
                <a:cs typeface="Arial Unicode MS" pitchFamily="34" charset="-128"/>
              </a:rPr>
              <a:t>Image </a:t>
            </a:r>
            <a:r>
              <a:rPr lang="de-DE" sz="1400" kern="0" dirty="0" err="1">
                <a:solidFill>
                  <a:srgbClr val="000000"/>
                </a:solidFill>
                <a:latin typeface="Arial"/>
                <a:ea typeface="Arial Unicode MS" pitchFamily="34" charset="-128"/>
                <a:cs typeface="Arial Unicode MS" pitchFamily="34" charset="-128"/>
              </a:rPr>
              <a:t>with</a:t>
            </a:r>
            <a:r>
              <a:rPr lang="de-DE" sz="1400" kern="0" dirty="0">
                <a:solidFill>
                  <a:srgbClr val="000000"/>
                </a:solidFill>
                <a:latin typeface="Arial"/>
                <a:ea typeface="Arial Unicode MS" pitchFamily="34" charset="-128"/>
                <a:cs typeface="Arial Unicode MS" pitchFamily="34" charset="-128"/>
              </a:rPr>
              <a:t> </a:t>
            </a:r>
            <a:r>
              <a:rPr lang="de-DE" sz="1400" kern="0" dirty="0" err="1">
                <a:solidFill>
                  <a:srgbClr val="000000"/>
                </a:solidFill>
                <a:latin typeface="Arial"/>
                <a:ea typeface="Arial Unicode MS" pitchFamily="34" charset="-128"/>
                <a:cs typeface="Arial Unicode MS" pitchFamily="34" charset="-128"/>
              </a:rPr>
              <a:t>curl</a:t>
            </a:r>
            <a:endParaRPr lang="de-DE" sz="1400" kern="0" dirty="0">
              <a:solidFill>
                <a:srgbClr val="000000"/>
              </a:solidFill>
              <a:latin typeface="Arial"/>
              <a:ea typeface="Arial Unicode MS" pitchFamily="34" charset="-128"/>
              <a:cs typeface="Arial Unicode MS" pitchFamily="34" charset="-128"/>
            </a:endParaRPr>
          </a:p>
        </p:txBody>
      </p:sp>
      <p:pic>
        <p:nvPicPr>
          <p:cNvPr id="189" name="Picture 188">
            <a:extLst>
              <a:ext uri="{FF2B5EF4-FFF2-40B4-BE49-F238E27FC236}">
                <a16:creationId xmlns:a16="http://schemas.microsoft.com/office/drawing/2014/main" id="{299507BB-AEA0-493F-B9FF-3E95D218472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32763" y="5366095"/>
            <a:ext cx="292622" cy="292622"/>
          </a:xfrm>
          <a:prstGeom prst="rect">
            <a:avLst/>
          </a:prstGeom>
        </p:spPr>
      </p:pic>
      <p:sp>
        <p:nvSpPr>
          <p:cNvPr id="190" name="TextBox 189">
            <a:extLst>
              <a:ext uri="{FF2B5EF4-FFF2-40B4-BE49-F238E27FC236}">
                <a16:creationId xmlns:a16="http://schemas.microsoft.com/office/drawing/2014/main" id="{5ED5C43E-B51B-42B7-87AF-657BD4490027}"/>
              </a:ext>
            </a:extLst>
          </p:cNvPr>
          <p:cNvSpPr txBox="1"/>
          <p:nvPr/>
        </p:nvSpPr>
        <p:spPr>
          <a:xfrm>
            <a:off x="2909590" y="5550173"/>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cxnSp>
        <p:nvCxnSpPr>
          <p:cNvPr id="67" name="Connector: Curved 66">
            <a:extLst>
              <a:ext uri="{FF2B5EF4-FFF2-40B4-BE49-F238E27FC236}">
                <a16:creationId xmlns:a16="http://schemas.microsoft.com/office/drawing/2014/main" id="{57A2E152-9A24-4933-A85E-91BD54F8F7DF}"/>
              </a:ext>
            </a:extLst>
          </p:cNvPr>
          <p:cNvCxnSpPr>
            <a:cxnSpLocks/>
            <a:stCxn id="15" idx="1"/>
            <a:endCxn id="188" idx="3"/>
          </p:cNvCxnSpPr>
          <p:nvPr/>
        </p:nvCxnSpPr>
        <p:spPr>
          <a:xfrm rot="10800000" flipV="1">
            <a:off x="4278402" y="2722322"/>
            <a:ext cx="2454284" cy="2422566"/>
          </a:xfrm>
          <a:prstGeom prst="curvedConnector3">
            <a:avLst>
              <a:gd name="adj1" fmla="val 41462"/>
            </a:avLst>
          </a:prstGeom>
          <a:ln w="19050">
            <a:solidFill>
              <a:srgbClr val="FFC000"/>
            </a:solidFill>
            <a:prstDash val="sysDash"/>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93" name="Oval 92">
            <a:extLst>
              <a:ext uri="{FF2B5EF4-FFF2-40B4-BE49-F238E27FC236}">
                <a16:creationId xmlns:a16="http://schemas.microsoft.com/office/drawing/2014/main" id="{386D7DA3-87B1-4C57-ABFA-077D8BF58A06}"/>
              </a:ext>
            </a:extLst>
          </p:cNvPr>
          <p:cNvSpPr/>
          <p:nvPr/>
        </p:nvSpPr>
        <p:spPr bwMode="gray">
          <a:xfrm>
            <a:off x="2051526" y="3798045"/>
            <a:ext cx="3109137" cy="2747846"/>
          </a:xfrm>
          <a:prstGeom prst="ellipse">
            <a:avLst/>
          </a:pr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00" name="Straight Connector 99">
            <a:extLst>
              <a:ext uri="{FF2B5EF4-FFF2-40B4-BE49-F238E27FC236}">
                <a16:creationId xmlns:a16="http://schemas.microsoft.com/office/drawing/2014/main" id="{7F10C4A3-76D4-449C-8E28-50A468F60327}"/>
              </a:ext>
            </a:extLst>
          </p:cNvPr>
          <p:cNvCxnSpPr>
            <a:stCxn id="174" idx="3"/>
            <a:endCxn id="93" idx="2"/>
          </p:cNvCxnSpPr>
          <p:nvPr/>
        </p:nvCxnSpPr>
        <p:spPr>
          <a:xfrm flipV="1">
            <a:off x="1879422" y="5171968"/>
            <a:ext cx="172104" cy="12447"/>
          </a:xfrm>
          <a:prstGeom prst="line">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7502E230-9E7A-43F9-B1E6-17AF9FF6226F}"/>
              </a:ext>
            </a:extLst>
          </p:cNvPr>
          <p:cNvSpPr txBox="1"/>
          <p:nvPr/>
        </p:nvSpPr>
        <p:spPr>
          <a:xfrm rot="17733130">
            <a:off x="4263951" y="3255174"/>
            <a:ext cx="2354895"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FFC000"/>
                </a:solidFill>
                <a:ea typeface="Arial Unicode MS" pitchFamily="34" charset="-128"/>
                <a:cs typeface="Arial Unicode MS" pitchFamily="34" charset="-128"/>
              </a:rPr>
              <a:t>Curl to create premium-user 42</a:t>
            </a:r>
          </a:p>
        </p:txBody>
      </p:sp>
    </p:spTree>
    <p:extLst>
      <p:ext uri="{BB962C8B-B14F-4D97-AF65-F5344CB8AC3E}">
        <p14:creationId xmlns:p14="http://schemas.microsoft.com/office/powerpoint/2010/main" val="383798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8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9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61" grpId="0" animBg="1"/>
      <p:bldP spid="33" grpId="0"/>
      <p:bldP spid="162" grpId="0"/>
      <p:bldP spid="165" grpId="0" animBg="1"/>
      <p:bldP spid="166" grpId="0"/>
      <p:bldP spid="44" grpId="0" animBg="1"/>
      <p:bldP spid="45" grpId="0" animBg="1"/>
      <p:bldP spid="171" grpId="0" animBg="1"/>
      <p:bldP spid="172" grpId="0" animBg="1"/>
      <p:bldP spid="46" grpId="0" animBg="1"/>
      <p:bldP spid="173" grpId="0" animBg="1"/>
      <p:bldP spid="174" grpId="0" animBg="1"/>
      <p:bldP spid="175" grpId="0"/>
      <p:bldP spid="184" grpId="0" animBg="1"/>
      <p:bldP spid="185" grpId="0"/>
      <p:bldP spid="187" grpId="0" animBg="1"/>
      <p:bldP spid="188" grpId="0" animBg="1"/>
      <p:bldP spid="190" grpId="0"/>
      <p:bldP spid="93" grpId="0" animBg="1"/>
      <p:bldP spid="10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“Helm chart for Ads App &amp; Ads DB”</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grpFill/>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grp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20050" y="1332763"/>
            <a:ext cx="403319" cy="403319"/>
          </a:xfrm>
          <a:prstGeom prst="rect">
            <a:avLst/>
          </a:prstGeom>
        </p:spPr>
      </p:pic>
      <p:pic>
        <p:nvPicPr>
          <p:cNvPr id="144" name="Picture 143">
            <a:extLst>
              <a:ext uri="{FF2B5EF4-FFF2-40B4-BE49-F238E27FC236}">
                <a16:creationId xmlns:a16="http://schemas.microsoft.com/office/drawing/2014/main" id="{23B8BABE-019D-49E4-95A5-846C4110354D}"/>
              </a:ext>
            </a:extLst>
          </p:cNvPr>
          <p:cNvPicPr>
            <a:picLocks noChangeAspect="1"/>
          </p:cNvPicPr>
          <p:nvPr/>
        </p:nvPicPr>
        <p:blipFill>
          <a:blip r:embed="rId4"/>
          <a:stretch>
            <a:fillRect/>
          </a:stretch>
        </p:blipFill>
        <p:spPr>
          <a:xfrm>
            <a:off x="11269308" y="1338523"/>
            <a:ext cx="501015" cy="487680"/>
          </a:xfrm>
          <a:prstGeom prst="rect">
            <a:avLst/>
          </a:prstGeom>
        </p:spPr>
      </p:pic>
      <p:grpSp>
        <p:nvGrpSpPr>
          <p:cNvPr id="145" name="Group 144">
            <a:extLst>
              <a:ext uri="{FF2B5EF4-FFF2-40B4-BE49-F238E27FC236}">
                <a16:creationId xmlns:a16="http://schemas.microsoft.com/office/drawing/2014/main" id="{2CDA5DB9-E3DE-4208-825D-55D4E7F9A72B}"/>
              </a:ext>
            </a:extLst>
          </p:cNvPr>
          <p:cNvGrpSpPr/>
          <p:nvPr/>
        </p:nvGrpSpPr>
        <p:grpSpPr>
          <a:xfrm>
            <a:off x="5344701" y="4706006"/>
            <a:ext cx="2306841" cy="1567299"/>
            <a:chOff x="5344701" y="4706006"/>
            <a:chExt cx="2306841" cy="1567299"/>
          </a:xfrm>
        </p:grpSpPr>
        <p:sp>
          <p:nvSpPr>
            <p:cNvPr id="146" name="Rounded Rectangle 14">
              <a:extLst>
                <a:ext uri="{FF2B5EF4-FFF2-40B4-BE49-F238E27FC236}">
                  <a16:creationId xmlns:a16="http://schemas.microsoft.com/office/drawing/2014/main" id="{6504BDC7-84B5-4569-AE53-8AF38D0205EE}"/>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7" name="TextBox 146">
              <a:extLst>
                <a:ext uri="{FF2B5EF4-FFF2-40B4-BE49-F238E27FC236}">
                  <a16:creationId xmlns:a16="http://schemas.microsoft.com/office/drawing/2014/main" id="{FC5232A1-6856-494A-A4FF-E25FB8153E14}"/>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148" name="Picture 147">
            <a:extLst>
              <a:ext uri="{FF2B5EF4-FFF2-40B4-BE49-F238E27FC236}">
                <a16:creationId xmlns:a16="http://schemas.microsoft.com/office/drawing/2014/main" id="{3E7BB83C-2496-4777-A38F-C63D522B6D5F}"/>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149" name="Group 148">
            <a:extLst>
              <a:ext uri="{FF2B5EF4-FFF2-40B4-BE49-F238E27FC236}">
                <a16:creationId xmlns:a16="http://schemas.microsoft.com/office/drawing/2014/main" id="{E0989416-DFE6-4E6F-A0E0-E17A3DBB5EE5}"/>
              </a:ext>
            </a:extLst>
          </p:cNvPr>
          <p:cNvGrpSpPr/>
          <p:nvPr/>
        </p:nvGrpSpPr>
        <p:grpSpPr>
          <a:xfrm>
            <a:off x="4661309" y="4490033"/>
            <a:ext cx="677593" cy="760946"/>
            <a:chOff x="4661309" y="4490033"/>
            <a:chExt cx="677593" cy="760946"/>
          </a:xfrm>
        </p:grpSpPr>
        <p:grpSp>
          <p:nvGrpSpPr>
            <p:cNvPr id="150" name="Group 149">
              <a:extLst>
                <a:ext uri="{FF2B5EF4-FFF2-40B4-BE49-F238E27FC236}">
                  <a16:creationId xmlns:a16="http://schemas.microsoft.com/office/drawing/2014/main" id="{1F060113-1B6B-42C1-B513-F87FE38AA4AC}"/>
                </a:ext>
              </a:extLst>
            </p:cNvPr>
            <p:cNvGrpSpPr/>
            <p:nvPr/>
          </p:nvGrpSpPr>
          <p:grpSpPr>
            <a:xfrm>
              <a:off x="4661309" y="4490033"/>
              <a:ext cx="677593" cy="760946"/>
              <a:chOff x="4661309" y="4490033"/>
              <a:chExt cx="677593" cy="760946"/>
            </a:xfrm>
          </p:grpSpPr>
          <p:sp>
            <p:nvSpPr>
              <p:cNvPr id="152" name="Rounded Rectangle 14">
                <a:extLst>
                  <a:ext uri="{FF2B5EF4-FFF2-40B4-BE49-F238E27FC236}">
                    <a16:creationId xmlns:a16="http://schemas.microsoft.com/office/drawing/2014/main" id="{BB2B3CED-AAAB-42E9-B63F-12D4F50C6053}"/>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153" name="Straight Connector 152">
                <a:extLst>
                  <a:ext uri="{FF2B5EF4-FFF2-40B4-BE49-F238E27FC236}">
                    <a16:creationId xmlns:a16="http://schemas.microsoft.com/office/drawing/2014/main" id="{A981A4EA-B442-42F0-877F-05649DA15FEE}"/>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4" name="Graphic 153" descr="Fence">
                <a:extLst>
                  <a:ext uri="{FF2B5EF4-FFF2-40B4-BE49-F238E27FC236}">
                    <a16:creationId xmlns:a16="http://schemas.microsoft.com/office/drawing/2014/main" id="{699D12E2-435D-41B9-8B08-24007D6625C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07840" y="4490033"/>
                <a:ext cx="473701" cy="473701"/>
              </a:xfrm>
              <a:prstGeom prst="rect">
                <a:avLst/>
              </a:prstGeom>
            </p:spPr>
          </p:pic>
        </p:grpSp>
        <p:pic>
          <p:nvPicPr>
            <p:cNvPr id="151" name="Picture 150">
              <a:extLst>
                <a:ext uri="{FF2B5EF4-FFF2-40B4-BE49-F238E27FC236}">
                  <a16:creationId xmlns:a16="http://schemas.microsoft.com/office/drawing/2014/main" id="{B467728B-A56A-4590-8201-54774FAC3CFE}"/>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55" name="Rounded Rectangle 14">
            <a:extLst>
              <a:ext uri="{FF2B5EF4-FFF2-40B4-BE49-F238E27FC236}">
                <a16:creationId xmlns:a16="http://schemas.microsoft.com/office/drawing/2014/main" id="{E87CF12C-91FE-4AC6-A16D-A50B0D7AE2C3}"/>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6" name="Cylinder 155">
            <a:extLst>
              <a:ext uri="{FF2B5EF4-FFF2-40B4-BE49-F238E27FC236}">
                <a16:creationId xmlns:a16="http://schemas.microsoft.com/office/drawing/2014/main" id="{8BDEB5C4-C4C4-4E77-AFBA-1AFDE3A4DB26}"/>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57" name="Picture 156">
            <a:extLst>
              <a:ext uri="{FF2B5EF4-FFF2-40B4-BE49-F238E27FC236}">
                <a16:creationId xmlns:a16="http://schemas.microsoft.com/office/drawing/2014/main" id="{FAE1B1FB-9581-48DA-95B1-BC6EEF6A19E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sp>
        <p:nvSpPr>
          <p:cNvPr id="158" name="TextBox 157">
            <a:extLst>
              <a:ext uri="{FF2B5EF4-FFF2-40B4-BE49-F238E27FC236}">
                <a16:creationId xmlns:a16="http://schemas.microsoft.com/office/drawing/2014/main" id="{FAFE38BF-F74B-4D52-ADAC-DBDF5FA6D5C4}"/>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62" name="Group 161">
            <a:extLst>
              <a:ext uri="{FF2B5EF4-FFF2-40B4-BE49-F238E27FC236}">
                <a16:creationId xmlns:a16="http://schemas.microsoft.com/office/drawing/2014/main" id="{877929AB-B2A1-419C-963B-2E5AF204502C}"/>
              </a:ext>
            </a:extLst>
          </p:cNvPr>
          <p:cNvGrpSpPr/>
          <p:nvPr/>
        </p:nvGrpSpPr>
        <p:grpSpPr>
          <a:xfrm>
            <a:off x="4670008" y="5330052"/>
            <a:ext cx="671794" cy="695657"/>
            <a:chOff x="4667108" y="5343683"/>
            <a:chExt cx="671794" cy="695657"/>
          </a:xfrm>
        </p:grpSpPr>
        <p:sp>
          <p:nvSpPr>
            <p:cNvPr id="163" name="Rounded Rectangle 14">
              <a:extLst>
                <a:ext uri="{FF2B5EF4-FFF2-40B4-BE49-F238E27FC236}">
                  <a16:creationId xmlns:a16="http://schemas.microsoft.com/office/drawing/2014/main" id="{BB577834-2B42-4E8C-A20C-A07744C9CF1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64" name="Straight Connector 163">
              <a:extLst>
                <a:ext uri="{FF2B5EF4-FFF2-40B4-BE49-F238E27FC236}">
                  <a16:creationId xmlns:a16="http://schemas.microsoft.com/office/drawing/2014/main" id="{35979613-FA8E-4FD3-AC87-B69D6F70060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65" name="Picture 164">
              <a:extLst>
                <a:ext uri="{FF2B5EF4-FFF2-40B4-BE49-F238E27FC236}">
                  <a16:creationId xmlns:a16="http://schemas.microsoft.com/office/drawing/2014/main" id="{9288BF84-441B-4D6B-BCE6-9EA30820E09E}"/>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66" name="Rounded Rectangle 14">
              <a:extLst>
                <a:ext uri="{FF2B5EF4-FFF2-40B4-BE49-F238E27FC236}">
                  <a16:creationId xmlns:a16="http://schemas.microsoft.com/office/drawing/2014/main" id="{39879E74-70D4-4514-96FD-23865BA2DE4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67" name="Straight Connector 166">
              <a:extLst>
                <a:ext uri="{FF2B5EF4-FFF2-40B4-BE49-F238E27FC236}">
                  <a16:creationId xmlns:a16="http://schemas.microsoft.com/office/drawing/2014/main" id="{9A4FC85D-05E4-4721-98C9-6FB7E422CB12}"/>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68" name="Picture 167">
              <a:extLst>
                <a:ext uri="{FF2B5EF4-FFF2-40B4-BE49-F238E27FC236}">
                  <a16:creationId xmlns:a16="http://schemas.microsoft.com/office/drawing/2014/main" id="{3276CA6E-5615-49FB-9073-CC6C5D2DDE69}"/>
                </a:ext>
              </a:extLst>
            </p:cNvPr>
            <p:cNvPicPr>
              <a:picLocks noChangeAspect="1"/>
            </p:cNvPicPr>
            <p:nvPr/>
          </p:nvPicPr>
          <p:blipFill>
            <a:blip r:embed="rId4"/>
            <a:stretch>
              <a:fillRect/>
            </a:stretch>
          </p:blipFill>
          <p:spPr>
            <a:xfrm>
              <a:off x="5146581" y="5680941"/>
              <a:ext cx="150305" cy="146304"/>
            </a:xfrm>
            <a:prstGeom prst="rect">
              <a:avLst/>
            </a:prstGeom>
          </p:spPr>
        </p:pic>
      </p:grpSp>
      <p:cxnSp>
        <p:nvCxnSpPr>
          <p:cNvPr id="169" name="Straight Connector 168">
            <a:extLst>
              <a:ext uri="{FF2B5EF4-FFF2-40B4-BE49-F238E27FC236}">
                <a16:creationId xmlns:a16="http://schemas.microsoft.com/office/drawing/2014/main" id="{97E8B383-867A-49CB-8BDF-E3ACDB519640}"/>
              </a:ext>
            </a:extLst>
          </p:cNvPr>
          <p:cNvCxnSpPr>
            <a:cxnSpLocks/>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9" name="Group 158">
            <a:extLst>
              <a:ext uri="{FF2B5EF4-FFF2-40B4-BE49-F238E27FC236}">
                <a16:creationId xmlns:a16="http://schemas.microsoft.com/office/drawing/2014/main" id="{04F44A16-2B3E-450C-B6E1-92E2D412344E}"/>
              </a:ext>
            </a:extLst>
          </p:cNvPr>
          <p:cNvGrpSpPr/>
          <p:nvPr/>
        </p:nvGrpSpPr>
        <p:grpSpPr>
          <a:xfrm>
            <a:off x="6223707" y="4134249"/>
            <a:ext cx="599123" cy="513263"/>
            <a:chOff x="6223707" y="4134249"/>
            <a:chExt cx="599123" cy="513263"/>
          </a:xfrm>
        </p:grpSpPr>
        <p:sp>
          <p:nvSpPr>
            <p:cNvPr id="160" name="Rounded Rectangle 14">
              <a:extLst>
                <a:ext uri="{FF2B5EF4-FFF2-40B4-BE49-F238E27FC236}">
                  <a16:creationId xmlns:a16="http://schemas.microsoft.com/office/drawing/2014/main" id="{B7C4D4D9-012E-44B1-8CE5-55DD76B2D998}"/>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161" name="Picture 160">
              <a:extLst>
                <a:ext uri="{FF2B5EF4-FFF2-40B4-BE49-F238E27FC236}">
                  <a16:creationId xmlns:a16="http://schemas.microsoft.com/office/drawing/2014/main" id="{0C1CC256-4636-409C-9926-831D82D0A9F8}"/>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70" name="Rectangle 169">
            <a:extLst>
              <a:ext uri="{FF2B5EF4-FFF2-40B4-BE49-F238E27FC236}">
                <a16:creationId xmlns:a16="http://schemas.microsoft.com/office/drawing/2014/main" id="{D562B0F4-E31C-4929-AFD6-B432E6E24899}"/>
              </a:ext>
            </a:extLst>
          </p:cNvPr>
          <p:cNvSpPr/>
          <p:nvPr/>
        </p:nvSpPr>
        <p:spPr bwMode="gray">
          <a:xfrm>
            <a:off x="4484522" y="1497521"/>
            <a:ext cx="3374280" cy="491671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2" name="Oval 171">
            <a:extLst>
              <a:ext uri="{FF2B5EF4-FFF2-40B4-BE49-F238E27FC236}">
                <a16:creationId xmlns:a16="http://schemas.microsoft.com/office/drawing/2014/main" id="{BA67C2B4-69C1-45CC-8E8E-A14F118CB835}"/>
              </a:ext>
            </a:extLst>
          </p:cNvPr>
          <p:cNvSpPr/>
          <p:nvPr/>
        </p:nvSpPr>
        <p:spPr bwMode="gray">
          <a:xfrm>
            <a:off x="7518513" y="1161247"/>
            <a:ext cx="711209" cy="691567"/>
          </a:xfrm>
          <a:prstGeom prst="ellipse">
            <a:avLst/>
          </a:prstGeom>
          <a:solidFill>
            <a:schemeClr val="tx1">
              <a:lumMod val="95000"/>
            </a:schemeClr>
          </a:solidFill>
          <a:ln w="127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3" name="Picture 172">
            <a:extLst>
              <a:ext uri="{FF2B5EF4-FFF2-40B4-BE49-F238E27FC236}">
                <a16:creationId xmlns:a16="http://schemas.microsoft.com/office/drawing/2014/main" id="{C39553DA-F57A-4C3B-8497-2B95074B3574}"/>
              </a:ext>
            </a:extLst>
          </p:cNvPr>
          <p:cNvPicPr>
            <a:picLocks noChangeAspect="1"/>
          </p:cNvPicPr>
          <p:nvPr/>
        </p:nvPicPr>
        <p:blipFill rotWithShape="1">
          <a:blip r:embed="rId12"/>
          <a:srcRect l="22882" t="-6962" r="23394" b="-3363"/>
          <a:stretch/>
        </p:blipFill>
        <p:spPr>
          <a:xfrm>
            <a:off x="7627668" y="1257721"/>
            <a:ext cx="512851" cy="498617"/>
          </a:xfrm>
          <a:prstGeom prst="rect">
            <a:avLst/>
          </a:prstGeom>
        </p:spPr>
      </p:pic>
    </p:spTree>
    <p:extLst>
      <p:ext uri="{BB962C8B-B14F-4D97-AF65-F5344CB8AC3E}">
        <p14:creationId xmlns:p14="http://schemas.microsoft.com/office/powerpoint/2010/main" val="1050216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de-DE" dirty="0"/>
              <a:t>Appendix</a:t>
            </a:r>
          </a:p>
        </p:txBody>
      </p:sp>
    </p:spTree>
    <p:extLst>
      <p:ext uri="{BB962C8B-B14F-4D97-AF65-F5344CB8AC3E}">
        <p14:creationId xmlns:p14="http://schemas.microsoft.com/office/powerpoint/2010/main" val="39978935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#0x</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content</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tls</a:t>
              </a:r>
              <a:r>
                <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certs</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11647033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3545399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How to bring </a:t>
            </a:r>
            <a:r>
              <a:rPr lang="en-US" dirty="0" err="1"/>
              <a:t>bulletinboard</a:t>
            </a:r>
            <a:r>
              <a:rPr lang="en-US" dirty="0"/>
              <a:t> into K8s ?</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84" name="Group 83">
            <a:extLst>
              <a:ext uri="{FF2B5EF4-FFF2-40B4-BE49-F238E27FC236}">
                <a16:creationId xmlns:a16="http://schemas.microsoft.com/office/drawing/2014/main" id="{FD8EA436-B1D4-43D4-A5AE-47308BBBD387}"/>
              </a:ext>
            </a:extLst>
          </p:cNvPr>
          <p:cNvGrpSpPr/>
          <p:nvPr/>
        </p:nvGrpSpPr>
        <p:grpSpPr>
          <a:xfrm>
            <a:off x="2939177" y="1799765"/>
            <a:ext cx="3558946" cy="1063716"/>
            <a:chOff x="2939177" y="1799765"/>
            <a:chExt cx="3558946" cy="1063716"/>
          </a:xfrm>
        </p:grpSpPr>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a:off x="6498122" y="1799765"/>
              <a:ext cx="1" cy="605030"/>
            </a:xfrm>
            <a:prstGeom prst="line">
              <a:avLst/>
            </a:prstGeom>
            <a:ln w="3810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4D0194AC-DFC2-402B-A349-73E5501FAB2C}"/>
                </a:ext>
              </a:extLst>
            </p:cNvPr>
            <p:cNvGrpSpPr/>
            <p:nvPr/>
          </p:nvGrpSpPr>
          <p:grpSpPr>
            <a:xfrm>
              <a:off x="2939177" y="1799765"/>
              <a:ext cx="3558945" cy="1063716"/>
              <a:chOff x="2939177" y="1799765"/>
              <a:chExt cx="3558945"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cxnSpLocks/>
                <a:stCxn id="2" idx="3"/>
              </p:cNvCxnSpPr>
              <p:nvPr/>
            </p:nvCxnSpPr>
            <p:spPr>
              <a:xfrm flipV="1">
                <a:off x="2939177" y="1799765"/>
                <a:ext cx="3558945" cy="795374"/>
              </a:xfrm>
              <a:prstGeom prst="bentConnector3">
                <a:avLst/>
              </a:prstGeom>
              <a:ln w="44450">
                <a:solidFill>
                  <a:srgbClr val="E35500"/>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grpSp>
      <p:grpSp>
        <p:nvGrpSpPr>
          <p:cNvPr id="85" name="Group 84">
            <a:extLst>
              <a:ext uri="{FF2B5EF4-FFF2-40B4-BE49-F238E27FC236}">
                <a16:creationId xmlns:a16="http://schemas.microsoft.com/office/drawing/2014/main" id="{6364B226-50DF-4B39-9149-3AAF12C2AC0C}"/>
              </a:ext>
            </a:extLst>
          </p:cNvPr>
          <p:cNvGrpSpPr/>
          <p:nvPr/>
        </p:nvGrpSpPr>
        <p:grpSpPr>
          <a:xfrm>
            <a:off x="7312088" y="1547090"/>
            <a:ext cx="2853400" cy="1380607"/>
            <a:chOff x="7312088" y="1547090"/>
            <a:chExt cx="2853400" cy="1380607"/>
          </a:xfrm>
        </p:grpSpPr>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1799765"/>
              <a:ext cx="0" cy="614211"/>
            </a:xfrm>
            <a:prstGeom prst="line">
              <a:avLst/>
            </a:prstGeom>
            <a:ln w="3810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47A6CC2F-84DC-4994-8143-02C6A1C8335E}"/>
                </a:ext>
              </a:extLst>
            </p:cNvPr>
            <p:cNvGrpSpPr/>
            <p:nvPr/>
          </p:nvGrpSpPr>
          <p:grpSpPr>
            <a:xfrm>
              <a:off x="7312088" y="1547090"/>
              <a:ext cx="2853400" cy="1380607"/>
              <a:chOff x="7312088" y="1547090"/>
              <a:chExt cx="285340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17" idx="3"/>
              </p:cNvCxnSpPr>
              <p:nvPr/>
            </p:nvCxnSpPr>
            <p:spPr>
              <a:xfrm flipV="1">
                <a:off x="7312088" y="1799765"/>
                <a:ext cx="2853400" cy="1127932"/>
              </a:xfrm>
              <a:prstGeom prst="bentConnector3">
                <a:avLst>
                  <a:gd name="adj1" fmla="val 27615"/>
                </a:avLst>
              </a:prstGeom>
              <a:ln w="44450">
                <a:solidFill>
                  <a:srgbClr val="E35500"/>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EFAFB6DC-EE69-46A3-B32F-CAD9A08DB3ED}"/>
              </a:ext>
            </a:extLst>
          </p:cNvPr>
          <p:cNvPicPr>
            <a:picLocks noChangeAspect="1"/>
          </p:cNvPicPr>
          <p:nvPr/>
        </p:nvPicPr>
        <p:blipFill>
          <a:blip r:embed="rId4"/>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324936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4"/>
                                        </p:tgtEl>
                                        <p:attrNameLst>
                                          <p:attrName>style.visibility</p:attrName>
                                        </p:attrNameLst>
                                      </p:cBhvr>
                                      <p:to>
                                        <p:strVal val="visible"/>
                                      </p:to>
                                    </p:set>
                                    <p:anim calcmode="lin" valueType="num">
                                      <p:cBhvr additive="base">
                                        <p:cTn id="33" dur="500" fill="hold"/>
                                        <p:tgtEl>
                                          <p:spTgt spid="84"/>
                                        </p:tgtEl>
                                        <p:attrNameLst>
                                          <p:attrName>ppt_x</p:attrName>
                                        </p:attrNameLst>
                                      </p:cBhvr>
                                      <p:tavLst>
                                        <p:tav tm="0">
                                          <p:val>
                                            <p:strVal val="#ppt_x"/>
                                          </p:val>
                                        </p:tav>
                                        <p:tav tm="100000">
                                          <p:val>
                                            <p:strVal val="#ppt_x"/>
                                          </p:val>
                                        </p:tav>
                                      </p:tavLst>
                                    </p:anim>
                                    <p:anim calcmode="lin" valueType="num">
                                      <p:cBhvr additive="base">
                                        <p:cTn id="34" dur="500" fill="hold"/>
                                        <p:tgtEl>
                                          <p:spTgt spid="84"/>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5"/>
                                        </p:tgtEl>
                                        <p:attrNameLst>
                                          <p:attrName>style.visibility</p:attrName>
                                        </p:attrNameLst>
                                      </p:cBhvr>
                                      <p:to>
                                        <p:strVal val="visible"/>
                                      </p:to>
                                    </p:set>
                                    <p:anim calcmode="lin" valueType="num">
                                      <p:cBhvr additive="base">
                                        <p:cTn id="37" dur="500" fill="hold"/>
                                        <p:tgtEl>
                                          <p:spTgt spid="85"/>
                                        </p:tgtEl>
                                        <p:attrNameLst>
                                          <p:attrName>ppt_x</p:attrName>
                                        </p:attrNameLst>
                                      </p:cBhvr>
                                      <p:tavLst>
                                        <p:tav tm="0">
                                          <p:val>
                                            <p:strVal val="#ppt_x"/>
                                          </p:val>
                                        </p:tav>
                                        <p:tav tm="100000">
                                          <p:val>
                                            <p:strVal val="#ppt_x"/>
                                          </p:val>
                                        </p:tav>
                                      </p:tavLst>
                                    </p:anim>
                                    <p:anim calcmode="lin" valueType="num">
                                      <p:cBhvr additive="base">
                                        <p:cTn id="38" dur="500" fill="hold"/>
                                        <p:tgtEl>
                                          <p:spTgt spid="85"/>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anim calcmode="lin" valueType="num">
                                      <p:cBhvr additive="base">
                                        <p:cTn id="41" dur="500" fill="hold"/>
                                        <p:tgtEl>
                                          <p:spTgt spid="27"/>
                                        </p:tgtEl>
                                        <p:attrNameLst>
                                          <p:attrName>ppt_x</p:attrName>
                                        </p:attrNameLst>
                                      </p:cBhvr>
                                      <p:tavLst>
                                        <p:tav tm="0">
                                          <p:val>
                                            <p:strVal val="#ppt_x"/>
                                          </p:val>
                                        </p:tav>
                                        <p:tav tm="100000">
                                          <p:val>
                                            <p:strVal val="#ppt_x"/>
                                          </p:val>
                                        </p:tav>
                                      </p:tavLst>
                                    </p:anim>
                                    <p:anim calcmode="lin" valueType="num">
                                      <p:cBhvr additive="base">
                                        <p:cTn id="4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7" grpId="0" animBg="1"/>
      <p:bldP spid="15" grpId="0" animBg="1"/>
      <p:bldP spid="21"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Helm chart for Ads App &amp; Ads DB</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pic>
        <p:nvPicPr>
          <p:cNvPr id="119" name="Picture 118">
            <a:extLst>
              <a:ext uri="{FF2B5EF4-FFF2-40B4-BE49-F238E27FC236}">
                <a16:creationId xmlns:a16="http://schemas.microsoft.com/office/drawing/2014/main" id="{F41D4064-C621-4611-8159-A5CBE56EFF91}"/>
              </a:ext>
            </a:extLst>
          </p:cNvPr>
          <p:cNvPicPr>
            <a:picLocks noChangeAspect="1"/>
          </p:cNvPicPr>
          <p:nvPr/>
        </p:nvPicPr>
        <p:blipFill>
          <a:blip r:embed="rId4"/>
          <a:stretch>
            <a:fillRect/>
          </a:stretch>
        </p:blipFill>
        <p:spPr>
          <a:xfrm>
            <a:off x="11313100" y="1341926"/>
            <a:ext cx="501015" cy="487680"/>
          </a:xfrm>
          <a:prstGeom prst="rect">
            <a:avLst/>
          </a:prstGeom>
        </p:spPr>
      </p:pic>
    </p:spTree>
    <p:extLst>
      <p:ext uri="{BB962C8B-B14F-4D97-AF65-F5344CB8AC3E}">
        <p14:creationId xmlns:p14="http://schemas.microsoft.com/office/powerpoint/2010/main" val="11275291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4648551" y="1542247"/>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cxnSpLocks/>
          </p:cNvCxnSpPr>
          <p:nvPr/>
        </p:nvCxnSpPr>
        <p:spPr>
          <a:xfrm>
            <a:off x="3699223" y="1796495"/>
            <a:ext cx="2524484" cy="3270"/>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20050" y="1332763"/>
            <a:ext cx="403319" cy="403319"/>
          </a:xfrm>
          <a:prstGeom prst="rect">
            <a:avLst/>
          </a:prstGeom>
        </p:spPr>
      </p:pic>
      <p:pic>
        <p:nvPicPr>
          <p:cNvPr id="119" name="Picture 118">
            <a:extLst>
              <a:ext uri="{FF2B5EF4-FFF2-40B4-BE49-F238E27FC236}">
                <a16:creationId xmlns:a16="http://schemas.microsoft.com/office/drawing/2014/main" id="{726900A1-C251-4F28-B55E-D95A33273D33}"/>
              </a:ext>
            </a:extLst>
          </p:cNvPr>
          <p:cNvPicPr>
            <a:picLocks noChangeAspect="1"/>
          </p:cNvPicPr>
          <p:nvPr/>
        </p:nvPicPr>
        <p:blipFill>
          <a:blip r:embed="rId9"/>
          <a:stretch>
            <a:fillRect/>
          </a:stretch>
        </p:blipFill>
        <p:spPr>
          <a:xfrm>
            <a:off x="2805171" y="1474571"/>
            <a:ext cx="824286" cy="658571"/>
          </a:xfrm>
          <a:prstGeom prst="rect">
            <a:avLst/>
          </a:prstGeom>
        </p:spPr>
      </p:pic>
    </p:spTree>
    <p:extLst>
      <p:ext uri="{BB962C8B-B14F-4D97-AF65-F5344CB8AC3E}">
        <p14:creationId xmlns:p14="http://schemas.microsoft.com/office/powerpoint/2010/main" val="39606236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35994" y="1384647"/>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DB“</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a:solidFill>
            <a:schemeClr val="bg2">
              <a:lumMod val="9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a:grpFill/>
            <a:ln>
              <a:solidFill>
                <a:schemeClr val="bg2">
                  <a:lumMod val="50000"/>
                </a:schemeClr>
              </a:solid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04509" y="236270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3336" y="2619918"/>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1040" y="2066326"/>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1998" y="2292300"/>
            <a:ext cx="150305" cy="146304"/>
          </a:xfrm>
          <a:prstGeom prst="rect">
            <a:avLst/>
          </a:prstGeom>
          <a:solidFill>
            <a:schemeClr val="bg2">
              <a:lumMod val="90000"/>
            </a:schemeClr>
          </a:solidFill>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tx1">
              <a:lumMod val="75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ln>
              <a:solidFill>
                <a:schemeClr val="bg2">
                  <a:lumMod val="50000"/>
                </a:schemeClr>
              </a:solid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sp>
        <p:nvSpPr>
          <p:cNvPr id="121" name="Rounded Rectangle 14">
            <a:extLst>
              <a:ext uri="{FF2B5EF4-FFF2-40B4-BE49-F238E27FC236}">
                <a16:creationId xmlns:a16="http://schemas.microsoft.com/office/drawing/2014/main" id="{E683ACFD-3A5A-4DC8-A247-C3BC21A60B25}"/>
              </a:ext>
            </a:extLst>
          </p:cNvPr>
          <p:cNvSpPr/>
          <p:nvPr/>
        </p:nvSpPr>
        <p:spPr bwMode="gray">
          <a:xfrm>
            <a:off x="4656663" y="2958951"/>
            <a:ext cx="548827" cy="296202"/>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08546" y="3448986"/>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21135" y="2910728"/>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032" y="3311915"/>
            <a:ext cx="548827" cy="294470"/>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08848" y="3118081"/>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36136" y="3247986"/>
            <a:ext cx="150305" cy="146304"/>
          </a:xfrm>
          <a:prstGeom prst="rect">
            <a:avLst/>
          </a:prstGeom>
        </p:spPr>
      </p:pic>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cxnSp>
        <p:nvCxnSpPr>
          <p:cNvPr id="119" name="Straight Connector 118">
            <a:extLst>
              <a:ext uri="{FF2B5EF4-FFF2-40B4-BE49-F238E27FC236}">
                <a16:creationId xmlns:a16="http://schemas.microsoft.com/office/drawing/2014/main" id="{78DF7868-D858-4548-9E66-03C7D100E546}"/>
              </a:ext>
            </a:extLst>
          </p:cNvPr>
          <p:cNvCxnSpPr>
            <a:cxnSpLocks/>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42" name="Rectangle 141">
            <a:extLst>
              <a:ext uri="{FF2B5EF4-FFF2-40B4-BE49-F238E27FC236}">
                <a16:creationId xmlns:a16="http://schemas.microsoft.com/office/drawing/2014/main" id="{7C38D67C-2321-4695-9C65-7D593DC2A7BA}"/>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0" name="Cylinder 119">
            <a:extLst>
              <a:ext uri="{FF2B5EF4-FFF2-40B4-BE49-F238E27FC236}">
                <a16:creationId xmlns:a16="http://schemas.microsoft.com/office/drawing/2014/main" id="{1E094E06-3458-41A4-AFDE-195A86316545}"/>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spTree>
    <p:extLst>
      <p:ext uri="{BB962C8B-B14F-4D97-AF65-F5344CB8AC3E}">
        <p14:creationId xmlns:p14="http://schemas.microsoft.com/office/powerpoint/2010/main" val="32063086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35994" y="1384647"/>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a:solidFill>
            <a:schemeClr val="bg2">
              <a:lumMod val="9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a:grpFill/>
            <a:ln>
              <a:solidFill>
                <a:schemeClr val="bg2">
                  <a:lumMod val="50000"/>
                </a:schemeClr>
              </a:solid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04509" y="236270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3336" y="2619918"/>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1040" y="2066326"/>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1998" y="2292300"/>
            <a:ext cx="150305" cy="146304"/>
          </a:xfrm>
          <a:prstGeom prst="rect">
            <a:avLst/>
          </a:prstGeom>
          <a:solidFill>
            <a:schemeClr val="bg2">
              <a:lumMod val="90000"/>
            </a:schemeClr>
          </a:solidFill>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tx1">
              <a:lumMod val="75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de-DE" sz="1800" kern="0" dirty="0" err="1">
                <a:solidFill>
                  <a:srgbClr val="000000"/>
                </a:solidFill>
                <a:latin typeface="Arial"/>
                <a:ea typeface="Arial Unicode MS" pitchFamily="34" charset="-128"/>
                <a:cs typeface="Arial Unicode MS" pitchFamily="34" charset="-128"/>
              </a:rPr>
              <a:t>postgresql</a:t>
            </a:r>
            <a:endParaRPr lang="de-DE" sz="1800" kern="0" dirty="0">
              <a:solidFill>
                <a:srgbClr val="000000"/>
              </a:solidFill>
              <a:latin typeface="Arial"/>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ln>
              <a:solidFill>
                <a:schemeClr val="bg2">
                  <a:lumMod val="50000"/>
                </a:schemeClr>
              </a:solid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sp>
        <p:nvSpPr>
          <p:cNvPr id="121" name="Rounded Rectangle 14">
            <a:extLst>
              <a:ext uri="{FF2B5EF4-FFF2-40B4-BE49-F238E27FC236}">
                <a16:creationId xmlns:a16="http://schemas.microsoft.com/office/drawing/2014/main" id="{E683ACFD-3A5A-4DC8-A247-C3BC21A60B25}"/>
              </a:ext>
            </a:extLst>
          </p:cNvPr>
          <p:cNvSpPr/>
          <p:nvPr/>
        </p:nvSpPr>
        <p:spPr bwMode="gray">
          <a:xfrm>
            <a:off x="4656663" y="2958951"/>
            <a:ext cx="548827" cy="296202"/>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08546" y="3448986"/>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21135" y="2910728"/>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032" y="3311915"/>
            <a:ext cx="548827" cy="294470"/>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08848" y="3118081"/>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36136" y="3247986"/>
            <a:ext cx="150305" cy="146304"/>
          </a:xfrm>
          <a:prstGeom prst="rect">
            <a:avLst/>
          </a:prstGeom>
        </p:spPr>
      </p:pic>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cxnSp>
        <p:nvCxnSpPr>
          <p:cNvPr id="119" name="Straight Connector 118">
            <a:extLst>
              <a:ext uri="{FF2B5EF4-FFF2-40B4-BE49-F238E27FC236}">
                <a16:creationId xmlns:a16="http://schemas.microsoft.com/office/drawing/2014/main" id="{78DF7868-D858-4548-9E66-03C7D100E546}"/>
              </a:ext>
            </a:extLst>
          </p:cNvPr>
          <p:cNvCxnSpPr>
            <a:cxnSpLocks/>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42" name="Rectangle 141">
            <a:extLst>
              <a:ext uri="{FF2B5EF4-FFF2-40B4-BE49-F238E27FC236}">
                <a16:creationId xmlns:a16="http://schemas.microsoft.com/office/drawing/2014/main" id="{7C38D67C-2321-4695-9C65-7D593DC2A7BA}"/>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6893658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a:t>
              </a:r>
              <a:br>
                <a:rPr lang="de-DE" sz="1400" kern="0" dirty="0">
                  <a:solidFill>
                    <a:schemeClr val="tx2"/>
                  </a:solidFill>
                  <a:ea typeface="Arial Unicode MS" pitchFamily="34" charset="-128"/>
                  <a:cs typeface="Arial Unicode MS" pitchFamily="34" charset="-128"/>
                </a:rPr>
              </a:br>
              <a:r>
                <a:rPr lang="de-DE" sz="1400" kern="0" dirty="0">
                  <a:solidFill>
                    <a:schemeClr val="tx2"/>
                  </a:solidFill>
                  <a:ea typeface="Arial Unicode MS" pitchFamily="34" charset="-128"/>
                  <a:cs typeface="Arial Unicode MS" pitchFamily="34" charset="-128"/>
                </a:rPr>
                <a:t>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0"/>
            <a:endCxn id="19" idx="1"/>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3"/>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3"/>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3"/>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3"/>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cxnSp>
        <p:nvCxnSpPr>
          <p:cNvPr id="93" name="Straight Connector 92">
            <a:extLst>
              <a:ext uri="{FF2B5EF4-FFF2-40B4-BE49-F238E27FC236}">
                <a16:creationId xmlns:a16="http://schemas.microsoft.com/office/drawing/2014/main" id="{4C7320CB-B68E-4F9D-9039-63C1BC280080}"/>
              </a:ext>
            </a:extLst>
          </p:cNvPr>
          <p:cNvCxnSpPr>
            <a:cxnSpLocks/>
            <a:endCxn id="42" idx="0"/>
          </p:cNvCxnSpPr>
          <p:nvPr/>
        </p:nvCxnSpPr>
        <p:spPr>
          <a:xfrm>
            <a:off x="6498121" y="3432291"/>
            <a:ext cx="0" cy="75065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2F37A33-81B6-4C30-B3AB-5C9F1C697260}"/>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250701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a:t>
              </a:r>
              <a:br>
                <a:rPr lang="de-DE" sz="1400" kern="0" dirty="0">
                  <a:solidFill>
                    <a:schemeClr val="tx2"/>
                  </a:solidFill>
                  <a:ea typeface="Arial Unicode MS" pitchFamily="34" charset="-128"/>
                  <a:cs typeface="Arial Unicode MS" pitchFamily="34" charset="-128"/>
                </a:rPr>
              </a:br>
              <a:r>
                <a:rPr lang="de-DE" sz="1400" kern="0" dirty="0">
                  <a:solidFill>
                    <a:schemeClr val="tx2"/>
                  </a:solidFill>
                  <a:ea typeface="Arial Unicode MS" pitchFamily="34" charset="-128"/>
                  <a:cs typeface="Arial Unicode MS" pitchFamily="34" charset="-128"/>
                </a:rPr>
                <a:t>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0"/>
            <a:endCxn id="19" idx="1"/>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3"/>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3"/>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3"/>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3"/>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cxnSp>
        <p:nvCxnSpPr>
          <p:cNvPr id="93" name="Straight Connector 92">
            <a:extLst>
              <a:ext uri="{FF2B5EF4-FFF2-40B4-BE49-F238E27FC236}">
                <a16:creationId xmlns:a16="http://schemas.microsoft.com/office/drawing/2014/main" id="{4C7320CB-B68E-4F9D-9039-63C1BC280080}"/>
              </a:ext>
            </a:extLst>
          </p:cNvPr>
          <p:cNvCxnSpPr>
            <a:cxnSpLocks/>
            <a:endCxn id="42" idx="0"/>
          </p:cNvCxnSpPr>
          <p:nvPr/>
        </p:nvCxnSpPr>
        <p:spPr>
          <a:xfrm>
            <a:off x="6498121" y="3432291"/>
            <a:ext cx="0" cy="75065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2F37A33-81B6-4C30-B3AB-5C9F1C697260}"/>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8628530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0" name="Rectangle 19">
            <a:extLst>
              <a:ext uri="{FF2B5EF4-FFF2-40B4-BE49-F238E27FC236}">
                <a16:creationId xmlns:a16="http://schemas.microsoft.com/office/drawing/2014/main" id="{85CB0A18-B95E-4955-8D96-748B306BC07F}"/>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550908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6"/>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6"/>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6"/>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tx2"/>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6"/>
            <a:stretch>
              <a:fillRect/>
            </a:stretch>
          </p:blipFill>
          <p:spPr>
            <a:xfrm>
              <a:off x="6672525" y="4134249"/>
              <a:ext cx="150305" cy="146304"/>
            </a:xfrm>
            <a:prstGeom prst="rect">
              <a:avLst/>
            </a:prstGeom>
            <a:grpFill/>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6"/>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6"/>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6"/>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6"/>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6"/>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6"/>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6"/>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6"/>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6"/>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6"/>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6"/>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6"/>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6"/>
          <a:stretch>
            <a:fillRect/>
          </a:stretch>
        </p:blipFill>
        <p:spPr>
          <a:xfrm>
            <a:off x="11054251" y="2060500"/>
            <a:ext cx="250508" cy="243840"/>
          </a:xfrm>
          <a:prstGeom prst="rect">
            <a:avLst/>
          </a:prstGeom>
        </p:spPr>
      </p:pic>
      <p:sp>
        <p:nvSpPr>
          <p:cNvPr id="93" name="Rectangle 92">
            <a:extLst>
              <a:ext uri="{FF2B5EF4-FFF2-40B4-BE49-F238E27FC236}">
                <a16:creationId xmlns:a16="http://schemas.microsoft.com/office/drawing/2014/main" id="{1C3EB475-53AB-4FBD-B007-FB174F3FD396}"/>
              </a:ext>
            </a:extLst>
          </p:cNvPr>
          <p:cNvSpPr/>
          <p:nvPr/>
        </p:nvSpPr>
        <p:spPr bwMode="gray">
          <a:xfrm>
            <a:off x="4531911" y="1497520"/>
            <a:ext cx="3345866" cy="2456868"/>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TextBox 93">
            <a:extLst>
              <a:ext uri="{FF2B5EF4-FFF2-40B4-BE49-F238E27FC236}">
                <a16:creationId xmlns:a16="http://schemas.microsoft.com/office/drawing/2014/main" id="{9AF19287-201E-491E-95CD-D75956F79090}"/>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95" name="Rectangle 94">
            <a:extLst>
              <a:ext uri="{FF2B5EF4-FFF2-40B4-BE49-F238E27FC236}">
                <a16:creationId xmlns:a16="http://schemas.microsoft.com/office/drawing/2014/main" id="{1F9E9824-A4C5-40A8-AACA-D8EF0116791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2" name="TextBox 101">
            <a:extLst>
              <a:ext uri="{FF2B5EF4-FFF2-40B4-BE49-F238E27FC236}">
                <a16:creationId xmlns:a16="http://schemas.microsoft.com/office/drawing/2014/main" id="{CE43EA6B-C61C-426D-B0AA-9102C968C89C}"/>
              </a:ext>
            </a:extLst>
          </p:cNvPr>
          <p:cNvSpPr txBox="1"/>
          <p:nvPr/>
        </p:nvSpPr>
        <p:spPr>
          <a:xfrm>
            <a:off x="7160792" y="3145422"/>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03" name="Rectangle 102">
            <a:extLst>
              <a:ext uri="{FF2B5EF4-FFF2-40B4-BE49-F238E27FC236}">
                <a16:creationId xmlns:a16="http://schemas.microsoft.com/office/drawing/2014/main" id="{EDE36657-746A-4EE8-B450-5888EF7D6F2A}"/>
              </a:ext>
            </a:extLst>
          </p:cNvPr>
          <p:cNvSpPr/>
          <p:nvPr/>
        </p:nvSpPr>
        <p:spPr bwMode="gray">
          <a:xfrm>
            <a:off x="8185711" y="1497521"/>
            <a:ext cx="3284630" cy="491671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845079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6"/>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6"/>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6"/>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6"/>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6"/>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6"/>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6"/>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tx2"/>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6"/>
            <a:stretch>
              <a:fillRect/>
            </a:stretch>
          </p:blipFill>
          <p:spPr>
            <a:xfrm>
              <a:off x="8804961" y="4729104"/>
              <a:ext cx="150305" cy="146304"/>
            </a:xfrm>
            <a:prstGeom prst="rect">
              <a:avLst/>
            </a:prstGeom>
            <a:grpFill/>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6"/>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chemeClr val="bg1"/>
                  </a:solidFill>
                  <a:latin typeface="Arial"/>
                  <a:ea typeface="Arial Unicode MS" pitchFamily="34" charset="-128"/>
                  <a:cs typeface="Arial Unicode MS" pitchFamily="34" charset="-128"/>
                </a:rPr>
                <a:t>nwp</a:t>
              </a:r>
              <a:endParaRPr lang="en-US" sz="1000" kern="0" dirty="0">
                <a:solidFill>
                  <a:schemeClr val="bg1"/>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6"/>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6"/>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6"/>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6"/>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6"/>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6"/>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6"/>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6"/>
          <a:stretch>
            <a:fillRect/>
          </a:stretch>
        </p:blipFill>
        <p:spPr>
          <a:xfrm>
            <a:off x="11054251" y="2060500"/>
            <a:ext cx="250508" cy="243840"/>
          </a:xfrm>
          <a:prstGeom prst="rect">
            <a:avLst/>
          </a:prstGeom>
        </p:spPr>
      </p:pic>
      <p:sp>
        <p:nvSpPr>
          <p:cNvPr id="93" name="Rectangle 92">
            <a:extLst>
              <a:ext uri="{FF2B5EF4-FFF2-40B4-BE49-F238E27FC236}">
                <a16:creationId xmlns:a16="http://schemas.microsoft.com/office/drawing/2014/main" id="{8FBF3433-C609-4B8B-91AC-7980A8DA81B4}"/>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TextBox 93">
            <a:extLst>
              <a:ext uri="{FF2B5EF4-FFF2-40B4-BE49-F238E27FC236}">
                <a16:creationId xmlns:a16="http://schemas.microsoft.com/office/drawing/2014/main" id="{B5ACA438-F9A3-46FF-83D7-FF9580669FA3}"/>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95" name="Rectangle 94">
            <a:extLst>
              <a:ext uri="{FF2B5EF4-FFF2-40B4-BE49-F238E27FC236}">
                <a16:creationId xmlns:a16="http://schemas.microsoft.com/office/drawing/2014/main" id="{2DA30737-9DC3-4F0C-85E3-84398F0430AF}"/>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974817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4"/>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4"/>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4"/>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4"/>
            <a:stretch>
              <a:fillRect/>
            </a:stretch>
          </p:blipFill>
          <p:spPr>
            <a:xfrm>
              <a:off x="5131580" y="555418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24437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anim calcmode="lin" valueType="num">
                                      <p:cBhvr additive="base">
                                        <p:cTn id="21" dur="500" fill="hold"/>
                                        <p:tgtEl>
                                          <p:spTgt spid="49"/>
                                        </p:tgtEl>
                                        <p:attrNameLst>
                                          <p:attrName>ppt_x</p:attrName>
                                        </p:attrNameLst>
                                      </p:cBhvr>
                                      <p:tavLst>
                                        <p:tav tm="0">
                                          <p:val>
                                            <p:strVal val="#ppt_x"/>
                                          </p:val>
                                        </p:tav>
                                        <p:tav tm="100000">
                                          <p:val>
                                            <p:strVal val="#ppt_x"/>
                                          </p:val>
                                        </p:tav>
                                      </p:tavLst>
                                    </p:anim>
                                    <p:anim calcmode="lin" valueType="num">
                                      <p:cBhvr additive="base">
                                        <p:cTn id="22" dur="500" fill="hold"/>
                                        <p:tgtEl>
                                          <p:spTgt spid="4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0"/>
                                        </p:tgtEl>
                                        <p:attrNameLst>
                                          <p:attrName>style.visibility</p:attrName>
                                        </p:attrNameLst>
                                      </p:cBhvr>
                                      <p:to>
                                        <p:strVal val="visible"/>
                                      </p:to>
                                    </p:set>
                                    <p:anim calcmode="lin" valueType="num">
                                      <p:cBhvr additive="base">
                                        <p:cTn id="25" dur="500" fill="hold"/>
                                        <p:tgtEl>
                                          <p:spTgt spid="60"/>
                                        </p:tgtEl>
                                        <p:attrNameLst>
                                          <p:attrName>ppt_x</p:attrName>
                                        </p:attrNameLst>
                                      </p:cBhvr>
                                      <p:tavLst>
                                        <p:tav tm="0">
                                          <p:val>
                                            <p:strVal val="#ppt_x"/>
                                          </p:val>
                                        </p:tav>
                                        <p:tav tm="100000">
                                          <p:val>
                                            <p:strVal val="#ppt_x"/>
                                          </p:val>
                                        </p:tav>
                                      </p:tavLst>
                                    </p:anim>
                                    <p:anim calcmode="lin" valueType="num">
                                      <p:cBhvr additive="base">
                                        <p:cTn id="26" dur="500" fill="hold"/>
                                        <p:tgtEl>
                                          <p:spTgt spid="6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5"/>
                                        </p:tgtEl>
                                        <p:attrNameLst>
                                          <p:attrName>style.visibility</p:attrName>
                                        </p:attrNameLst>
                                      </p:cBhvr>
                                      <p:to>
                                        <p:strVal val="visible"/>
                                      </p:to>
                                    </p:set>
                                    <p:anim calcmode="lin" valueType="num">
                                      <p:cBhvr additive="base">
                                        <p:cTn id="29" dur="500" fill="hold"/>
                                        <p:tgtEl>
                                          <p:spTgt spid="65"/>
                                        </p:tgtEl>
                                        <p:attrNameLst>
                                          <p:attrName>ppt_x</p:attrName>
                                        </p:attrNameLst>
                                      </p:cBhvr>
                                      <p:tavLst>
                                        <p:tav tm="0">
                                          <p:val>
                                            <p:strVal val="#ppt_x"/>
                                          </p:val>
                                        </p:tav>
                                        <p:tav tm="100000">
                                          <p:val>
                                            <p:strVal val="#ppt_x"/>
                                          </p:val>
                                        </p:tav>
                                      </p:tavLst>
                                    </p:anim>
                                    <p:anim calcmode="lin" valueType="num">
                                      <p:cBhvr additive="base">
                                        <p:cTn id="3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ppt_x"/>
                                          </p:val>
                                        </p:tav>
                                        <p:tav tm="100000">
                                          <p:val>
                                            <p:strVal val="#ppt_x"/>
                                          </p:val>
                                        </p:tav>
                                      </p:tavLst>
                                    </p:anim>
                                    <p:anim calcmode="lin" valueType="num">
                                      <p:cBhvr additive="base">
                                        <p:cTn id="3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1</a:t>
            </a:r>
            <a:br>
              <a:rPr lang="en-US" dirty="0"/>
            </a:br>
            <a:r>
              <a:rPr lang="en-US" sz="2000" dirty="0"/>
              <a:t>DB gets multiple instances (if needed)</a:t>
            </a: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16" name="Cylinder 15">
            <a:extLst>
              <a:ext uri="{FF2B5EF4-FFF2-40B4-BE49-F238E27FC236}">
                <a16:creationId xmlns:a16="http://schemas.microsoft.com/office/drawing/2014/main" id="{6EAC1953-F4EC-4EBE-BE17-0A97F2F3F2CA}"/>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ACC3301C-1790-41B0-A8B9-37BE75B3A4F3}"/>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81FC7D39-8D42-40C5-A39E-06262FC8842B}"/>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Cylinder 22">
            <a:extLst>
              <a:ext uri="{FF2B5EF4-FFF2-40B4-BE49-F238E27FC236}">
                <a16:creationId xmlns:a16="http://schemas.microsoft.com/office/drawing/2014/main" id="{47B88E73-FE70-4462-BD1B-BB43EAA6352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Cylinder 24">
            <a:extLst>
              <a:ext uri="{FF2B5EF4-FFF2-40B4-BE49-F238E27FC236}">
                <a16:creationId xmlns:a16="http://schemas.microsoft.com/office/drawing/2014/main" id="{FDF45E4C-ECC5-4515-A581-49CEBA562AD9}"/>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Cylinder 25">
            <a:extLst>
              <a:ext uri="{FF2B5EF4-FFF2-40B4-BE49-F238E27FC236}">
                <a16:creationId xmlns:a16="http://schemas.microsoft.com/office/drawing/2014/main" id="{8371C69F-1581-4BE1-B9B3-1B595B74EB56}"/>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3327D118-382C-49D5-9C90-A4230A61B785}"/>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90477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4"/>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4"/>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4"/>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4"/>
          <a:stretch>
            <a:fillRect/>
          </a:stretch>
        </p:blipFill>
        <p:spPr>
          <a:xfrm>
            <a:off x="5131580" y="5554189"/>
            <a:ext cx="150305" cy="146304"/>
          </a:xfrm>
          <a:prstGeom prst="rect">
            <a:avLst/>
          </a:prstGeom>
        </p:spPr>
      </p:pic>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284466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500" fill="hold"/>
                                        <p:tgtEl>
                                          <p:spTgt spid="75"/>
                                        </p:tgtEl>
                                        <p:attrNameLst>
                                          <p:attrName>ppt_x</p:attrName>
                                        </p:attrNameLst>
                                      </p:cBhvr>
                                      <p:tavLst>
                                        <p:tav tm="0">
                                          <p:val>
                                            <p:strVal val="#ppt_x"/>
                                          </p:val>
                                        </p:tav>
                                        <p:tav tm="100000">
                                          <p:val>
                                            <p:strVal val="#ppt_x"/>
                                          </p:val>
                                        </p:tav>
                                      </p:tavLst>
                                    </p:anim>
                                    <p:anim calcmode="lin" valueType="num">
                                      <p:cBhvr additive="base">
                                        <p:cTn id="3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anim calcmode="lin" valueType="num">
                                      <p:cBhvr additive="base">
                                        <p:cTn id="45" dur="500" fill="hold"/>
                                        <p:tgtEl>
                                          <p:spTgt spid="76"/>
                                        </p:tgtEl>
                                        <p:attrNameLst>
                                          <p:attrName>ppt_x</p:attrName>
                                        </p:attrNameLst>
                                      </p:cBhvr>
                                      <p:tavLst>
                                        <p:tav tm="0">
                                          <p:val>
                                            <p:strVal val="#ppt_x"/>
                                          </p:val>
                                        </p:tav>
                                        <p:tav tm="100000">
                                          <p:val>
                                            <p:strVal val="#ppt_x"/>
                                          </p:val>
                                        </p:tav>
                                      </p:tavLst>
                                    </p:anim>
                                    <p:anim calcmode="lin" valueType="num">
                                      <p:cBhvr additive="base">
                                        <p:cTn id="46" dur="500" fill="hold"/>
                                        <p:tgtEl>
                                          <p:spTgt spid="7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anim calcmode="lin" valueType="num">
                                      <p:cBhvr additive="base">
                                        <p:cTn id="53" dur="500" fill="hold"/>
                                        <p:tgtEl>
                                          <p:spTgt spid="77"/>
                                        </p:tgtEl>
                                        <p:attrNameLst>
                                          <p:attrName>ppt_x</p:attrName>
                                        </p:attrNameLst>
                                      </p:cBhvr>
                                      <p:tavLst>
                                        <p:tav tm="0">
                                          <p:val>
                                            <p:strVal val="#ppt_x"/>
                                          </p:val>
                                        </p:tav>
                                        <p:tav tm="100000">
                                          <p:val>
                                            <p:strVal val="#ppt_x"/>
                                          </p:val>
                                        </p:tav>
                                      </p:tavLst>
                                    </p:anim>
                                    <p:anim calcmode="lin" valueType="num">
                                      <p:cBhvr additive="base">
                                        <p:cTn id="54" dur="500" fill="hold"/>
                                        <p:tgtEl>
                                          <p:spTgt spid="7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ppt_x"/>
                                          </p:val>
                                        </p:tav>
                                        <p:tav tm="100000">
                                          <p:val>
                                            <p:strVal val="#ppt_x"/>
                                          </p:val>
                                        </p:tav>
                                      </p:tavLst>
                                    </p:anim>
                                    <p:anim calcmode="lin" valueType="num">
                                      <p:cBhvr additive="base">
                                        <p:cTn id="58" dur="50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fill="hold"/>
                                        <p:tgtEl>
                                          <p:spTgt spid="18"/>
                                        </p:tgtEl>
                                        <p:attrNameLst>
                                          <p:attrName>ppt_x</p:attrName>
                                        </p:attrNameLst>
                                      </p:cBhvr>
                                      <p:tavLst>
                                        <p:tav tm="0">
                                          <p:val>
                                            <p:strVal val="#ppt_x"/>
                                          </p:val>
                                        </p:tav>
                                        <p:tav tm="100000">
                                          <p:val>
                                            <p:strVal val="#ppt_x"/>
                                          </p:val>
                                        </p:tav>
                                      </p:tavLst>
                                    </p:anim>
                                    <p:anim calcmode="lin" valueType="num">
                                      <p:cBhvr additive="base">
                                        <p:cTn id="66" dur="500" fill="hold"/>
                                        <p:tgtEl>
                                          <p:spTgt spid="18"/>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9"/>
                                        </p:tgtEl>
                                        <p:attrNameLst>
                                          <p:attrName>style.visibility</p:attrName>
                                        </p:attrNameLst>
                                      </p:cBhvr>
                                      <p:to>
                                        <p:strVal val="visible"/>
                                      </p:to>
                                    </p:set>
                                    <p:anim calcmode="lin" valueType="num">
                                      <p:cBhvr additive="base">
                                        <p:cTn id="69" dur="500" fill="hold"/>
                                        <p:tgtEl>
                                          <p:spTgt spid="79"/>
                                        </p:tgtEl>
                                        <p:attrNameLst>
                                          <p:attrName>ppt_x</p:attrName>
                                        </p:attrNameLst>
                                      </p:cBhvr>
                                      <p:tavLst>
                                        <p:tav tm="0">
                                          <p:val>
                                            <p:strVal val="#ppt_x"/>
                                          </p:val>
                                        </p:tav>
                                        <p:tav tm="100000">
                                          <p:val>
                                            <p:strVal val="#ppt_x"/>
                                          </p:val>
                                        </p:tav>
                                      </p:tavLst>
                                    </p:anim>
                                    <p:anim calcmode="lin" valueType="num">
                                      <p:cBhvr additive="base">
                                        <p:cTn id="70" dur="500" fill="hold"/>
                                        <p:tgtEl>
                                          <p:spTgt spid="7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 calcmode="lin" valueType="num">
                                      <p:cBhvr additive="base">
                                        <p:cTn id="77" dur="500" fill="hold"/>
                                        <p:tgtEl>
                                          <p:spTgt spid="37"/>
                                        </p:tgtEl>
                                        <p:attrNameLst>
                                          <p:attrName>ppt_x</p:attrName>
                                        </p:attrNameLst>
                                      </p:cBhvr>
                                      <p:tavLst>
                                        <p:tav tm="0">
                                          <p:val>
                                            <p:strVal val="#ppt_x"/>
                                          </p:val>
                                        </p:tav>
                                        <p:tav tm="100000">
                                          <p:val>
                                            <p:strVal val="#ppt_x"/>
                                          </p:val>
                                        </p:tav>
                                      </p:tavLst>
                                    </p:anim>
                                    <p:anim calcmode="lin" valueType="num">
                                      <p:cBhvr additive="base">
                                        <p:cTn id="78" dur="500" fill="hold"/>
                                        <p:tgtEl>
                                          <p:spTgt spid="37"/>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 calcmode="lin" valueType="num">
                                      <p:cBhvr additive="base">
                                        <p:cTn id="81" dur="500" fill="hold"/>
                                        <p:tgtEl>
                                          <p:spTgt spid="20"/>
                                        </p:tgtEl>
                                        <p:attrNameLst>
                                          <p:attrName>ppt_x</p:attrName>
                                        </p:attrNameLst>
                                      </p:cBhvr>
                                      <p:tavLst>
                                        <p:tav tm="0">
                                          <p:val>
                                            <p:strVal val="#ppt_x"/>
                                          </p:val>
                                        </p:tav>
                                        <p:tav tm="100000">
                                          <p:val>
                                            <p:strVal val="#ppt_x"/>
                                          </p:val>
                                        </p:tav>
                                      </p:tavLst>
                                    </p:anim>
                                    <p:anim calcmode="lin" valueType="num">
                                      <p:cBhvr additive="base">
                                        <p:cTn id="82" dur="500" fill="hold"/>
                                        <p:tgtEl>
                                          <p:spTgt spid="20"/>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8"/>
                                        </p:tgtEl>
                                        <p:attrNameLst>
                                          <p:attrName>style.visibility</p:attrName>
                                        </p:attrNameLst>
                                      </p:cBhvr>
                                      <p:to>
                                        <p:strVal val="visible"/>
                                      </p:to>
                                    </p:set>
                                    <p:anim calcmode="lin" valueType="num">
                                      <p:cBhvr additive="base">
                                        <p:cTn id="85" dur="500" fill="hold"/>
                                        <p:tgtEl>
                                          <p:spTgt spid="78"/>
                                        </p:tgtEl>
                                        <p:attrNameLst>
                                          <p:attrName>ppt_x</p:attrName>
                                        </p:attrNameLst>
                                      </p:cBhvr>
                                      <p:tavLst>
                                        <p:tav tm="0">
                                          <p:val>
                                            <p:strVal val="#ppt_x"/>
                                          </p:val>
                                        </p:tav>
                                        <p:tav tm="100000">
                                          <p:val>
                                            <p:strVal val="#ppt_x"/>
                                          </p:val>
                                        </p:tav>
                                      </p:tavLst>
                                    </p:anim>
                                    <p:anim calcmode="lin" valueType="num">
                                      <p:cBhvr additive="base">
                                        <p:cTn id="8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40"/>
                                        </p:tgtEl>
                                        <p:attrNameLst>
                                          <p:attrName>style.visibility</p:attrName>
                                        </p:attrNameLst>
                                      </p:cBhvr>
                                      <p:to>
                                        <p:strVal val="visible"/>
                                      </p:to>
                                    </p:set>
                                    <p:anim calcmode="lin" valueType="num">
                                      <p:cBhvr additive="base">
                                        <p:cTn id="91" dur="500" fill="hold"/>
                                        <p:tgtEl>
                                          <p:spTgt spid="40"/>
                                        </p:tgtEl>
                                        <p:attrNameLst>
                                          <p:attrName>ppt_x</p:attrName>
                                        </p:attrNameLst>
                                      </p:cBhvr>
                                      <p:tavLst>
                                        <p:tav tm="0">
                                          <p:val>
                                            <p:strVal val="#ppt_x"/>
                                          </p:val>
                                        </p:tav>
                                        <p:tav tm="100000">
                                          <p:val>
                                            <p:strVal val="#ppt_x"/>
                                          </p:val>
                                        </p:tav>
                                      </p:tavLst>
                                    </p:anim>
                                    <p:anim calcmode="lin" valueType="num">
                                      <p:cBhvr additive="base">
                                        <p:cTn id="92" dur="500" fill="hold"/>
                                        <p:tgtEl>
                                          <p:spTgt spid="4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51"/>
                                        </p:tgtEl>
                                        <p:attrNameLst>
                                          <p:attrName>style.visibility</p:attrName>
                                        </p:attrNameLst>
                                      </p:cBhvr>
                                      <p:to>
                                        <p:strVal val="visible"/>
                                      </p:to>
                                    </p:set>
                                    <p:anim calcmode="lin" valueType="num">
                                      <p:cBhvr additive="base">
                                        <p:cTn id="95" dur="500" fill="hold"/>
                                        <p:tgtEl>
                                          <p:spTgt spid="51"/>
                                        </p:tgtEl>
                                        <p:attrNameLst>
                                          <p:attrName>ppt_x</p:attrName>
                                        </p:attrNameLst>
                                      </p:cBhvr>
                                      <p:tavLst>
                                        <p:tav tm="0">
                                          <p:val>
                                            <p:strVal val="#ppt_x"/>
                                          </p:val>
                                        </p:tav>
                                        <p:tav tm="100000">
                                          <p:val>
                                            <p:strVal val="#ppt_x"/>
                                          </p:val>
                                        </p:tav>
                                      </p:tavLst>
                                    </p:anim>
                                    <p:anim calcmode="lin" valueType="num">
                                      <p:cBhvr additive="base">
                                        <p:cTn id="96"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8"/>
                                        </p:tgtEl>
                                        <p:attrNameLst>
                                          <p:attrName>style.visibility</p:attrName>
                                        </p:attrNameLst>
                                      </p:cBhvr>
                                      <p:to>
                                        <p:strVal val="visible"/>
                                      </p:to>
                                    </p:set>
                                    <p:anim calcmode="lin" valueType="num">
                                      <p:cBhvr additive="base">
                                        <p:cTn id="101" dur="500" fill="hold"/>
                                        <p:tgtEl>
                                          <p:spTgt spid="8"/>
                                        </p:tgtEl>
                                        <p:attrNameLst>
                                          <p:attrName>ppt_x</p:attrName>
                                        </p:attrNameLst>
                                      </p:cBhvr>
                                      <p:tavLst>
                                        <p:tav tm="0">
                                          <p:val>
                                            <p:strVal val="#ppt_x"/>
                                          </p:val>
                                        </p:tav>
                                        <p:tav tm="100000">
                                          <p:val>
                                            <p:strVal val="#ppt_x"/>
                                          </p:val>
                                        </p:tav>
                                      </p:tavLst>
                                    </p:anim>
                                    <p:anim calcmode="lin" valueType="num">
                                      <p:cBhvr additive="base">
                                        <p:cTn id="102" dur="500" fill="hold"/>
                                        <p:tgtEl>
                                          <p:spTgt spid="8"/>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anim calcmode="lin" valueType="num">
                                      <p:cBhvr additive="base">
                                        <p:cTn id="105" dur="500" fill="hold"/>
                                        <p:tgtEl>
                                          <p:spTgt spid="49"/>
                                        </p:tgtEl>
                                        <p:attrNameLst>
                                          <p:attrName>ppt_x</p:attrName>
                                        </p:attrNameLst>
                                      </p:cBhvr>
                                      <p:tavLst>
                                        <p:tav tm="0">
                                          <p:val>
                                            <p:strVal val="#ppt_x"/>
                                          </p:val>
                                        </p:tav>
                                        <p:tav tm="100000">
                                          <p:val>
                                            <p:strVal val="#ppt_x"/>
                                          </p:val>
                                        </p:tav>
                                      </p:tavLst>
                                    </p:anim>
                                    <p:anim calcmode="lin" valueType="num">
                                      <p:cBhvr additive="base">
                                        <p:cTn id="106" dur="500" fill="hold"/>
                                        <p:tgtEl>
                                          <p:spTgt spid="49"/>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additive="base">
                                        <p:cTn id="109" dur="500" fill="hold"/>
                                        <p:tgtEl>
                                          <p:spTgt spid="10"/>
                                        </p:tgtEl>
                                        <p:attrNameLst>
                                          <p:attrName>ppt_x</p:attrName>
                                        </p:attrNameLst>
                                      </p:cBhvr>
                                      <p:tavLst>
                                        <p:tav tm="0">
                                          <p:val>
                                            <p:strVal val="#ppt_x"/>
                                          </p:val>
                                        </p:tav>
                                        <p:tav tm="100000">
                                          <p:val>
                                            <p:strVal val="#ppt_x"/>
                                          </p:val>
                                        </p:tav>
                                      </p:tavLst>
                                    </p:anim>
                                    <p:anim calcmode="lin" valueType="num">
                                      <p:cBhvr additive="base">
                                        <p:cTn id="110" dur="500" fill="hold"/>
                                        <p:tgtEl>
                                          <p:spTgt spid="10"/>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additive="base">
                                        <p:cTn id="113" dur="500" fill="hold"/>
                                        <p:tgtEl>
                                          <p:spTgt spid="9"/>
                                        </p:tgtEl>
                                        <p:attrNameLst>
                                          <p:attrName>ppt_x</p:attrName>
                                        </p:attrNameLst>
                                      </p:cBhvr>
                                      <p:tavLst>
                                        <p:tav tm="0">
                                          <p:val>
                                            <p:strVal val="#ppt_x"/>
                                          </p:val>
                                        </p:tav>
                                        <p:tav tm="100000">
                                          <p:val>
                                            <p:strVal val="#ppt_x"/>
                                          </p:val>
                                        </p:tav>
                                      </p:tavLst>
                                    </p:anim>
                                    <p:anim calcmode="lin" valueType="num">
                                      <p:cBhvr additive="base">
                                        <p:cTn id="114" dur="500" fill="hold"/>
                                        <p:tgtEl>
                                          <p:spTgt spid="9"/>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65"/>
                                        </p:tgtEl>
                                        <p:attrNameLst>
                                          <p:attrName>style.visibility</p:attrName>
                                        </p:attrNameLst>
                                      </p:cBhvr>
                                      <p:to>
                                        <p:strVal val="visible"/>
                                      </p:to>
                                    </p:set>
                                    <p:anim calcmode="lin" valueType="num">
                                      <p:cBhvr additive="base">
                                        <p:cTn id="117" dur="500" fill="hold"/>
                                        <p:tgtEl>
                                          <p:spTgt spid="65"/>
                                        </p:tgtEl>
                                        <p:attrNameLst>
                                          <p:attrName>ppt_x</p:attrName>
                                        </p:attrNameLst>
                                      </p:cBhvr>
                                      <p:tavLst>
                                        <p:tav tm="0">
                                          <p:val>
                                            <p:strVal val="#ppt_x"/>
                                          </p:val>
                                        </p:tav>
                                        <p:tav tm="100000">
                                          <p:val>
                                            <p:strVal val="#ppt_x"/>
                                          </p:val>
                                        </p:tav>
                                      </p:tavLst>
                                    </p:anim>
                                    <p:anim calcmode="lin" valueType="num">
                                      <p:cBhvr additive="base">
                                        <p:cTn id="118" dur="500" fill="hold"/>
                                        <p:tgtEl>
                                          <p:spTgt spid="65"/>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60"/>
                                        </p:tgtEl>
                                        <p:attrNameLst>
                                          <p:attrName>style.visibility</p:attrName>
                                        </p:attrNameLst>
                                      </p:cBhvr>
                                      <p:to>
                                        <p:strVal val="visible"/>
                                      </p:to>
                                    </p:set>
                                    <p:anim calcmode="lin" valueType="num">
                                      <p:cBhvr additive="base">
                                        <p:cTn id="121" dur="500" fill="hold"/>
                                        <p:tgtEl>
                                          <p:spTgt spid="60"/>
                                        </p:tgtEl>
                                        <p:attrNameLst>
                                          <p:attrName>ppt_x</p:attrName>
                                        </p:attrNameLst>
                                      </p:cBhvr>
                                      <p:tavLst>
                                        <p:tav tm="0">
                                          <p:val>
                                            <p:strVal val="#ppt_x"/>
                                          </p:val>
                                        </p:tav>
                                        <p:tav tm="100000">
                                          <p:val>
                                            <p:strVal val="#ppt_x"/>
                                          </p:val>
                                        </p:tav>
                                      </p:tavLst>
                                    </p:anim>
                                    <p:anim calcmode="lin" valueType="num">
                                      <p:cBhvr additive="base">
                                        <p:cTn id="122" dur="500" fill="hold"/>
                                        <p:tgtEl>
                                          <p:spTgt spid="60"/>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83"/>
                                        </p:tgtEl>
                                        <p:attrNameLst>
                                          <p:attrName>style.visibility</p:attrName>
                                        </p:attrNameLst>
                                      </p:cBhvr>
                                      <p:to>
                                        <p:strVal val="visible"/>
                                      </p:to>
                                    </p:set>
                                    <p:anim calcmode="lin" valueType="num">
                                      <p:cBhvr additive="base">
                                        <p:cTn id="125" dur="500" fill="hold"/>
                                        <p:tgtEl>
                                          <p:spTgt spid="83"/>
                                        </p:tgtEl>
                                        <p:attrNameLst>
                                          <p:attrName>ppt_x</p:attrName>
                                        </p:attrNameLst>
                                      </p:cBhvr>
                                      <p:tavLst>
                                        <p:tav tm="0">
                                          <p:val>
                                            <p:strVal val="#ppt_x"/>
                                          </p:val>
                                        </p:tav>
                                        <p:tav tm="100000">
                                          <p:val>
                                            <p:strVal val="#ppt_x"/>
                                          </p:val>
                                        </p:tav>
                                      </p:tavLst>
                                    </p:anim>
                                    <p:anim calcmode="lin" valueType="num">
                                      <p:cBhvr additive="base">
                                        <p:cTn id="126" dur="500" fill="hold"/>
                                        <p:tgtEl>
                                          <p:spTgt spid="83"/>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28"/>
                                        </p:tgtEl>
                                        <p:attrNameLst>
                                          <p:attrName>style.visibility</p:attrName>
                                        </p:attrNameLst>
                                      </p:cBhvr>
                                      <p:to>
                                        <p:strVal val="visible"/>
                                      </p:to>
                                    </p:set>
                                    <p:anim calcmode="lin" valueType="num">
                                      <p:cBhvr additive="base">
                                        <p:cTn id="129" dur="500" fill="hold"/>
                                        <p:tgtEl>
                                          <p:spTgt spid="28"/>
                                        </p:tgtEl>
                                        <p:attrNameLst>
                                          <p:attrName>ppt_x</p:attrName>
                                        </p:attrNameLst>
                                      </p:cBhvr>
                                      <p:tavLst>
                                        <p:tav tm="0">
                                          <p:val>
                                            <p:strVal val="#ppt_x"/>
                                          </p:val>
                                        </p:tav>
                                        <p:tav tm="100000">
                                          <p:val>
                                            <p:strVal val="#ppt_x"/>
                                          </p:val>
                                        </p:tav>
                                      </p:tavLst>
                                    </p:anim>
                                    <p:anim calcmode="lin" valueType="num">
                                      <p:cBhvr additive="base">
                                        <p:cTn id="130" dur="500" fill="hold"/>
                                        <p:tgtEl>
                                          <p:spTgt spid="28"/>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70"/>
                                        </p:tgtEl>
                                        <p:attrNameLst>
                                          <p:attrName>style.visibility</p:attrName>
                                        </p:attrNameLst>
                                      </p:cBhvr>
                                      <p:to>
                                        <p:strVal val="visible"/>
                                      </p:to>
                                    </p:set>
                                    <p:anim calcmode="lin" valueType="num">
                                      <p:cBhvr additive="base">
                                        <p:cTn id="133" dur="500" fill="hold"/>
                                        <p:tgtEl>
                                          <p:spTgt spid="70"/>
                                        </p:tgtEl>
                                        <p:attrNameLst>
                                          <p:attrName>ppt_x</p:attrName>
                                        </p:attrNameLst>
                                      </p:cBhvr>
                                      <p:tavLst>
                                        <p:tav tm="0">
                                          <p:val>
                                            <p:strVal val="#ppt_x"/>
                                          </p:val>
                                        </p:tav>
                                        <p:tav tm="100000">
                                          <p:val>
                                            <p:strVal val="#ppt_x"/>
                                          </p:val>
                                        </p:tav>
                                      </p:tavLst>
                                    </p:anim>
                                    <p:anim calcmode="lin" valueType="num">
                                      <p:cBhvr additive="base">
                                        <p:cTn id="134" dur="500" fill="hold"/>
                                        <p:tgtEl>
                                          <p:spTgt spid="70"/>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52"/>
                                        </p:tgtEl>
                                        <p:attrNameLst>
                                          <p:attrName>style.visibility</p:attrName>
                                        </p:attrNameLst>
                                      </p:cBhvr>
                                      <p:to>
                                        <p:strVal val="visible"/>
                                      </p:to>
                                    </p:set>
                                    <p:anim calcmode="lin" valueType="num">
                                      <p:cBhvr additive="base">
                                        <p:cTn id="137" dur="500" fill="hold"/>
                                        <p:tgtEl>
                                          <p:spTgt spid="52"/>
                                        </p:tgtEl>
                                        <p:attrNameLst>
                                          <p:attrName>ppt_x</p:attrName>
                                        </p:attrNameLst>
                                      </p:cBhvr>
                                      <p:tavLst>
                                        <p:tav tm="0">
                                          <p:val>
                                            <p:strVal val="#ppt_x"/>
                                          </p:val>
                                        </p:tav>
                                        <p:tav tm="100000">
                                          <p:val>
                                            <p:strVal val="#ppt_x"/>
                                          </p:val>
                                        </p:tav>
                                      </p:tavLst>
                                    </p:anim>
                                    <p:anim calcmode="lin" valueType="num">
                                      <p:cBhvr additive="base">
                                        <p:cTn id="13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nodeType="clickEffect">
                                  <p:stCondLst>
                                    <p:cond delay="0"/>
                                  </p:stCondLst>
                                  <p:childTnLst>
                                    <p:set>
                                      <p:cBhvr>
                                        <p:cTn id="142" dur="1" fill="hold">
                                          <p:stCondLst>
                                            <p:cond delay="0"/>
                                          </p:stCondLst>
                                        </p:cTn>
                                        <p:tgtEl>
                                          <p:spTgt spid="22"/>
                                        </p:tgtEl>
                                        <p:attrNameLst>
                                          <p:attrName>style.visibility</p:attrName>
                                        </p:attrNameLst>
                                      </p:cBhvr>
                                      <p:to>
                                        <p:strVal val="visible"/>
                                      </p:to>
                                    </p:set>
                                    <p:anim calcmode="lin" valueType="num">
                                      <p:cBhvr additive="base">
                                        <p:cTn id="143" dur="500" fill="hold"/>
                                        <p:tgtEl>
                                          <p:spTgt spid="22"/>
                                        </p:tgtEl>
                                        <p:attrNameLst>
                                          <p:attrName>ppt_x</p:attrName>
                                        </p:attrNameLst>
                                      </p:cBhvr>
                                      <p:tavLst>
                                        <p:tav tm="0">
                                          <p:val>
                                            <p:strVal val="#ppt_x"/>
                                          </p:val>
                                        </p:tav>
                                        <p:tav tm="100000">
                                          <p:val>
                                            <p:strVal val="#ppt_x"/>
                                          </p:val>
                                        </p:tav>
                                      </p:tavLst>
                                    </p:anim>
                                    <p:anim calcmode="lin" valueType="num">
                                      <p:cBhvr additive="base">
                                        <p:cTn id="144" dur="500" fill="hold"/>
                                        <p:tgtEl>
                                          <p:spTgt spid="22"/>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72"/>
                                        </p:tgtEl>
                                        <p:attrNameLst>
                                          <p:attrName>style.visibility</p:attrName>
                                        </p:attrNameLst>
                                      </p:cBhvr>
                                      <p:to>
                                        <p:strVal val="visible"/>
                                      </p:to>
                                    </p:set>
                                    <p:anim calcmode="lin" valueType="num">
                                      <p:cBhvr additive="base">
                                        <p:cTn id="147" dur="500" fill="hold"/>
                                        <p:tgtEl>
                                          <p:spTgt spid="72"/>
                                        </p:tgtEl>
                                        <p:attrNameLst>
                                          <p:attrName>ppt_x</p:attrName>
                                        </p:attrNameLst>
                                      </p:cBhvr>
                                      <p:tavLst>
                                        <p:tav tm="0">
                                          <p:val>
                                            <p:strVal val="#ppt_x"/>
                                          </p:val>
                                        </p:tav>
                                        <p:tav tm="100000">
                                          <p:val>
                                            <p:strVal val="#ppt_x"/>
                                          </p:val>
                                        </p:tav>
                                      </p:tavLst>
                                    </p:anim>
                                    <p:anim calcmode="lin" valueType="num">
                                      <p:cBhvr additive="base">
                                        <p:cTn id="148" dur="500" fill="hold"/>
                                        <p:tgtEl>
                                          <p:spTgt spid="72"/>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57"/>
                                        </p:tgtEl>
                                        <p:attrNameLst>
                                          <p:attrName>style.visibility</p:attrName>
                                        </p:attrNameLst>
                                      </p:cBhvr>
                                      <p:to>
                                        <p:strVal val="visible"/>
                                      </p:to>
                                    </p:set>
                                    <p:anim calcmode="lin" valueType="num">
                                      <p:cBhvr additive="base">
                                        <p:cTn id="151" dur="500" fill="hold"/>
                                        <p:tgtEl>
                                          <p:spTgt spid="57"/>
                                        </p:tgtEl>
                                        <p:attrNameLst>
                                          <p:attrName>ppt_x</p:attrName>
                                        </p:attrNameLst>
                                      </p:cBhvr>
                                      <p:tavLst>
                                        <p:tav tm="0">
                                          <p:val>
                                            <p:strVal val="#ppt_x"/>
                                          </p:val>
                                        </p:tav>
                                        <p:tav tm="100000">
                                          <p:val>
                                            <p:strVal val="#ppt_x"/>
                                          </p:val>
                                        </p:tav>
                                      </p:tavLst>
                                    </p:anim>
                                    <p:anim calcmode="lin" valueType="num">
                                      <p:cBhvr additive="base">
                                        <p:cTn id="152" dur="500" fill="hold"/>
                                        <p:tgtEl>
                                          <p:spTgt spid="57"/>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30"/>
                                        </p:tgtEl>
                                        <p:attrNameLst>
                                          <p:attrName>style.visibility</p:attrName>
                                        </p:attrNameLst>
                                      </p:cBhvr>
                                      <p:to>
                                        <p:strVal val="visible"/>
                                      </p:to>
                                    </p:set>
                                    <p:anim calcmode="lin" valueType="num">
                                      <p:cBhvr additive="base">
                                        <p:cTn id="155" dur="500" fill="hold"/>
                                        <p:tgtEl>
                                          <p:spTgt spid="30"/>
                                        </p:tgtEl>
                                        <p:attrNameLst>
                                          <p:attrName>ppt_x</p:attrName>
                                        </p:attrNameLst>
                                      </p:cBhvr>
                                      <p:tavLst>
                                        <p:tav tm="0">
                                          <p:val>
                                            <p:strVal val="#ppt_x"/>
                                          </p:val>
                                        </p:tav>
                                        <p:tav tm="100000">
                                          <p:val>
                                            <p:strVal val="#ppt_x"/>
                                          </p:val>
                                        </p:tav>
                                      </p:tavLst>
                                    </p:anim>
                                    <p:anim calcmode="lin" valueType="num">
                                      <p:cBhvr additive="base">
                                        <p:cTn id="15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nodeType="clickEffect">
                                  <p:stCondLst>
                                    <p:cond delay="0"/>
                                  </p:stCondLst>
                                  <p:childTnLst>
                                    <p:set>
                                      <p:cBhvr>
                                        <p:cTn id="160" dur="1" fill="hold">
                                          <p:stCondLst>
                                            <p:cond delay="0"/>
                                          </p:stCondLst>
                                        </p:cTn>
                                        <p:tgtEl>
                                          <p:spTgt spid="27"/>
                                        </p:tgtEl>
                                        <p:attrNameLst>
                                          <p:attrName>style.visibility</p:attrName>
                                        </p:attrNameLst>
                                      </p:cBhvr>
                                      <p:to>
                                        <p:strVal val="visible"/>
                                      </p:to>
                                    </p:set>
                                    <p:anim calcmode="lin" valueType="num">
                                      <p:cBhvr additive="base">
                                        <p:cTn id="161" dur="500" fill="hold"/>
                                        <p:tgtEl>
                                          <p:spTgt spid="27"/>
                                        </p:tgtEl>
                                        <p:attrNameLst>
                                          <p:attrName>ppt_x</p:attrName>
                                        </p:attrNameLst>
                                      </p:cBhvr>
                                      <p:tavLst>
                                        <p:tav tm="0">
                                          <p:val>
                                            <p:strVal val="#ppt_x"/>
                                          </p:val>
                                        </p:tav>
                                        <p:tav tm="100000">
                                          <p:val>
                                            <p:strVal val="#ppt_x"/>
                                          </p:val>
                                        </p:tav>
                                      </p:tavLst>
                                    </p:anim>
                                    <p:anim calcmode="lin" valueType="num">
                                      <p:cBhvr additive="base">
                                        <p:cTn id="16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8" grpId="0" animBg="1"/>
      <p:bldP spid="35" grpId="0"/>
      <p:bldP spid="49" grpId="0" animBg="1"/>
      <p:bldP spid="19" grpId="0" animBg="1"/>
      <p:bldP spid="16" grpId="0" animBg="1"/>
      <p:bldP spid="4" grpId="0"/>
      <p:bldP spid="17" grpId="0" animBg="1"/>
      <p:bldP spid="20" grpId="0" animBg="1"/>
      <p:bldP spid="37" grpId="0"/>
      <p:bldP spid="21" grpId="0" animBg="1"/>
      <p:bldP spid="14" grpId="0" animBg="1"/>
      <p:bldP spid="36" grpId="0"/>
      <p:bldP spid="15"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4"/>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4"/>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4"/>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69" name="Straight Connector 68">
            <a:extLst>
              <a:ext uri="{FF2B5EF4-FFF2-40B4-BE49-F238E27FC236}">
                <a16:creationId xmlns:a16="http://schemas.microsoft.com/office/drawing/2014/main" id="{07CF7225-F98D-4EAB-BB4D-B124CB2AE516}"/>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4"/>
          <a:stretch>
            <a:fillRect/>
          </a:stretch>
        </p:blipFill>
        <p:spPr>
          <a:xfrm>
            <a:off x="5131580" y="5343683"/>
            <a:ext cx="150305" cy="146304"/>
          </a:xfrm>
          <a:prstGeom prst="rect">
            <a:avLst/>
          </a:prstGeom>
        </p:spPr>
      </p:pic>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3" name="Rounded Rectangle 14">
            <a:extLst>
              <a:ext uri="{FF2B5EF4-FFF2-40B4-BE49-F238E27FC236}">
                <a16:creationId xmlns:a16="http://schemas.microsoft.com/office/drawing/2014/main" id="{C005FBFD-D810-49F3-A605-C6AD2CAAAF73}"/>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94" name="Straight Connector 93">
            <a:extLst>
              <a:ext uri="{FF2B5EF4-FFF2-40B4-BE49-F238E27FC236}">
                <a16:creationId xmlns:a16="http://schemas.microsoft.com/office/drawing/2014/main" id="{C9ED6529-D18D-427E-A7B0-70325690428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8" name="Picture 97">
            <a:extLst>
              <a:ext uri="{FF2B5EF4-FFF2-40B4-BE49-F238E27FC236}">
                <a16:creationId xmlns:a16="http://schemas.microsoft.com/office/drawing/2014/main" id="{983635AD-2AF5-4054-941E-2A69FCE2D238}"/>
              </a:ext>
            </a:extLst>
          </p:cNvPr>
          <p:cNvPicPr>
            <a:picLocks noChangeAspect="1"/>
          </p:cNvPicPr>
          <p:nvPr/>
        </p:nvPicPr>
        <p:blipFill>
          <a:blip r:embed="rId4"/>
          <a:stretch>
            <a:fillRect/>
          </a:stretch>
        </p:blipFill>
        <p:spPr>
          <a:xfrm>
            <a:off x="5146581" y="5680941"/>
            <a:ext cx="150305" cy="146304"/>
          </a:xfrm>
          <a:prstGeom prst="rect">
            <a:avLst/>
          </a:prstGeom>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3747136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500" fill="hold"/>
                                        <p:tgtEl>
                                          <p:spTgt spid="75"/>
                                        </p:tgtEl>
                                        <p:attrNameLst>
                                          <p:attrName>ppt_x</p:attrName>
                                        </p:attrNameLst>
                                      </p:cBhvr>
                                      <p:tavLst>
                                        <p:tav tm="0">
                                          <p:val>
                                            <p:strVal val="#ppt_x"/>
                                          </p:val>
                                        </p:tav>
                                        <p:tav tm="100000">
                                          <p:val>
                                            <p:strVal val="#ppt_x"/>
                                          </p:val>
                                        </p:tav>
                                      </p:tavLst>
                                    </p:anim>
                                    <p:anim calcmode="lin" valueType="num">
                                      <p:cBhvr additive="base">
                                        <p:cTn id="3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anim calcmode="lin" valueType="num">
                                      <p:cBhvr additive="base">
                                        <p:cTn id="45" dur="500" fill="hold"/>
                                        <p:tgtEl>
                                          <p:spTgt spid="76"/>
                                        </p:tgtEl>
                                        <p:attrNameLst>
                                          <p:attrName>ppt_x</p:attrName>
                                        </p:attrNameLst>
                                      </p:cBhvr>
                                      <p:tavLst>
                                        <p:tav tm="0">
                                          <p:val>
                                            <p:strVal val="#ppt_x"/>
                                          </p:val>
                                        </p:tav>
                                        <p:tav tm="100000">
                                          <p:val>
                                            <p:strVal val="#ppt_x"/>
                                          </p:val>
                                        </p:tav>
                                      </p:tavLst>
                                    </p:anim>
                                    <p:anim calcmode="lin" valueType="num">
                                      <p:cBhvr additive="base">
                                        <p:cTn id="46" dur="500" fill="hold"/>
                                        <p:tgtEl>
                                          <p:spTgt spid="7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anim calcmode="lin" valueType="num">
                                      <p:cBhvr additive="base">
                                        <p:cTn id="53" dur="500" fill="hold"/>
                                        <p:tgtEl>
                                          <p:spTgt spid="77"/>
                                        </p:tgtEl>
                                        <p:attrNameLst>
                                          <p:attrName>ppt_x</p:attrName>
                                        </p:attrNameLst>
                                      </p:cBhvr>
                                      <p:tavLst>
                                        <p:tav tm="0">
                                          <p:val>
                                            <p:strVal val="#ppt_x"/>
                                          </p:val>
                                        </p:tav>
                                        <p:tav tm="100000">
                                          <p:val>
                                            <p:strVal val="#ppt_x"/>
                                          </p:val>
                                        </p:tav>
                                      </p:tavLst>
                                    </p:anim>
                                    <p:anim calcmode="lin" valueType="num">
                                      <p:cBhvr additive="base">
                                        <p:cTn id="54" dur="500" fill="hold"/>
                                        <p:tgtEl>
                                          <p:spTgt spid="7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ppt_x"/>
                                          </p:val>
                                        </p:tav>
                                        <p:tav tm="100000">
                                          <p:val>
                                            <p:strVal val="#ppt_x"/>
                                          </p:val>
                                        </p:tav>
                                      </p:tavLst>
                                    </p:anim>
                                    <p:anim calcmode="lin" valueType="num">
                                      <p:cBhvr additive="base">
                                        <p:cTn id="58" dur="50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fill="hold"/>
                                        <p:tgtEl>
                                          <p:spTgt spid="18"/>
                                        </p:tgtEl>
                                        <p:attrNameLst>
                                          <p:attrName>ppt_x</p:attrName>
                                        </p:attrNameLst>
                                      </p:cBhvr>
                                      <p:tavLst>
                                        <p:tav tm="0">
                                          <p:val>
                                            <p:strVal val="#ppt_x"/>
                                          </p:val>
                                        </p:tav>
                                        <p:tav tm="100000">
                                          <p:val>
                                            <p:strVal val="#ppt_x"/>
                                          </p:val>
                                        </p:tav>
                                      </p:tavLst>
                                    </p:anim>
                                    <p:anim calcmode="lin" valueType="num">
                                      <p:cBhvr additive="base">
                                        <p:cTn id="66" dur="500" fill="hold"/>
                                        <p:tgtEl>
                                          <p:spTgt spid="18"/>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9"/>
                                        </p:tgtEl>
                                        <p:attrNameLst>
                                          <p:attrName>style.visibility</p:attrName>
                                        </p:attrNameLst>
                                      </p:cBhvr>
                                      <p:to>
                                        <p:strVal val="visible"/>
                                      </p:to>
                                    </p:set>
                                    <p:anim calcmode="lin" valueType="num">
                                      <p:cBhvr additive="base">
                                        <p:cTn id="69" dur="500" fill="hold"/>
                                        <p:tgtEl>
                                          <p:spTgt spid="79"/>
                                        </p:tgtEl>
                                        <p:attrNameLst>
                                          <p:attrName>ppt_x</p:attrName>
                                        </p:attrNameLst>
                                      </p:cBhvr>
                                      <p:tavLst>
                                        <p:tav tm="0">
                                          <p:val>
                                            <p:strVal val="#ppt_x"/>
                                          </p:val>
                                        </p:tav>
                                        <p:tav tm="100000">
                                          <p:val>
                                            <p:strVal val="#ppt_x"/>
                                          </p:val>
                                        </p:tav>
                                      </p:tavLst>
                                    </p:anim>
                                    <p:anim calcmode="lin" valueType="num">
                                      <p:cBhvr additive="base">
                                        <p:cTn id="70" dur="500" fill="hold"/>
                                        <p:tgtEl>
                                          <p:spTgt spid="7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 calcmode="lin" valueType="num">
                                      <p:cBhvr additive="base">
                                        <p:cTn id="77" dur="500" fill="hold"/>
                                        <p:tgtEl>
                                          <p:spTgt spid="37"/>
                                        </p:tgtEl>
                                        <p:attrNameLst>
                                          <p:attrName>ppt_x</p:attrName>
                                        </p:attrNameLst>
                                      </p:cBhvr>
                                      <p:tavLst>
                                        <p:tav tm="0">
                                          <p:val>
                                            <p:strVal val="#ppt_x"/>
                                          </p:val>
                                        </p:tav>
                                        <p:tav tm="100000">
                                          <p:val>
                                            <p:strVal val="#ppt_x"/>
                                          </p:val>
                                        </p:tav>
                                      </p:tavLst>
                                    </p:anim>
                                    <p:anim calcmode="lin" valueType="num">
                                      <p:cBhvr additive="base">
                                        <p:cTn id="78" dur="500" fill="hold"/>
                                        <p:tgtEl>
                                          <p:spTgt spid="37"/>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 calcmode="lin" valueType="num">
                                      <p:cBhvr additive="base">
                                        <p:cTn id="81" dur="500" fill="hold"/>
                                        <p:tgtEl>
                                          <p:spTgt spid="20"/>
                                        </p:tgtEl>
                                        <p:attrNameLst>
                                          <p:attrName>ppt_x</p:attrName>
                                        </p:attrNameLst>
                                      </p:cBhvr>
                                      <p:tavLst>
                                        <p:tav tm="0">
                                          <p:val>
                                            <p:strVal val="#ppt_x"/>
                                          </p:val>
                                        </p:tav>
                                        <p:tav tm="100000">
                                          <p:val>
                                            <p:strVal val="#ppt_x"/>
                                          </p:val>
                                        </p:tav>
                                      </p:tavLst>
                                    </p:anim>
                                    <p:anim calcmode="lin" valueType="num">
                                      <p:cBhvr additive="base">
                                        <p:cTn id="82" dur="500" fill="hold"/>
                                        <p:tgtEl>
                                          <p:spTgt spid="20"/>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8"/>
                                        </p:tgtEl>
                                        <p:attrNameLst>
                                          <p:attrName>style.visibility</p:attrName>
                                        </p:attrNameLst>
                                      </p:cBhvr>
                                      <p:to>
                                        <p:strVal val="visible"/>
                                      </p:to>
                                    </p:set>
                                    <p:anim calcmode="lin" valueType="num">
                                      <p:cBhvr additive="base">
                                        <p:cTn id="85" dur="500" fill="hold"/>
                                        <p:tgtEl>
                                          <p:spTgt spid="78"/>
                                        </p:tgtEl>
                                        <p:attrNameLst>
                                          <p:attrName>ppt_x</p:attrName>
                                        </p:attrNameLst>
                                      </p:cBhvr>
                                      <p:tavLst>
                                        <p:tav tm="0">
                                          <p:val>
                                            <p:strVal val="#ppt_x"/>
                                          </p:val>
                                        </p:tav>
                                        <p:tav tm="100000">
                                          <p:val>
                                            <p:strVal val="#ppt_x"/>
                                          </p:val>
                                        </p:tav>
                                      </p:tavLst>
                                    </p:anim>
                                    <p:anim calcmode="lin" valueType="num">
                                      <p:cBhvr additive="base">
                                        <p:cTn id="8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40"/>
                                        </p:tgtEl>
                                        <p:attrNameLst>
                                          <p:attrName>style.visibility</p:attrName>
                                        </p:attrNameLst>
                                      </p:cBhvr>
                                      <p:to>
                                        <p:strVal val="visible"/>
                                      </p:to>
                                    </p:set>
                                    <p:anim calcmode="lin" valueType="num">
                                      <p:cBhvr additive="base">
                                        <p:cTn id="91" dur="500" fill="hold"/>
                                        <p:tgtEl>
                                          <p:spTgt spid="40"/>
                                        </p:tgtEl>
                                        <p:attrNameLst>
                                          <p:attrName>ppt_x</p:attrName>
                                        </p:attrNameLst>
                                      </p:cBhvr>
                                      <p:tavLst>
                                        <p:tav tm="0">
                                          <p:val>
                                            <p:strVal val="#ppt_x"/>
                                          </p:val>
                                        </p:tav>
                                        <p:tav tm="100000">
                                          <p:val>
                                            <p:strVal val="#ppt_x"/>
                                          </p:val>
                                        </p:tav>
                                      </p:tavLst>
                                    </p:anim>
                                    <p:anim calcmode="lin" valueType="num">
                                      <p:cBhvr additive="base">
                                        <p:cTn id="92" dur="500" fill="hold"/>
                                        <p:tgtEl>
                                          <p:spTgt spid="4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51"/>
                                        </p:tgtEl>
                                        <p:attrNameLst>
                                          <p:attrName>style.visibility</p:attrName>
                                        </p:attrNameLst>
                                      </p:cBhvr>
                                      <p:to>
                                        <p:strVal val="visible"/>
                                      </p:to>
                                    </p:set>
                                    <p:anim calcmode="lin" valueType="num">
                                      <p:cBhvr additive="base">
                                        <p:cTn id="95" dur="500" fill="hold"/>
                                        <p:tgtEl>
                                          <p:spTgt spid="51"/>
                                        </p:tgtEl>
                                        <p:attrNameLst>
                                          <p:attrName>ppt_x</p:attrName>
                                        </p:attrNameLst>
                                      </p:cBhvr>
                                      <p:tavLst>
                                        <p:tav tm="0">
                                          <p:val>
                                            <p:strVal val="#ppt_x"/>
                                          </p:val>
                                        </p:tav>
                                        <p:tav tm="100000">
                                          <p:val>
                                            <p:strVal val="#ppt_x"/>
                                          </p:val>
                                        </p:tav>
                                      </p:tavLst>
                                    </p:anim>
                                    <p:anim calcmode="lin" valueType="num">
                                      <p:cBhvr additive="base">
                                        <p:cTn id="96"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8"/>
                                        </p:tgtEl>
                                        <p:attrNameLst>
                                          <p:attrName>style.visibility</p:attrName>
                                        </p:attrNameLst>
                                      </p:cBhvr>
                                      <p:to>
                                        <p:strVal val="visible"/>
                                      </p:to>
                                    </p:set>
                                    <p:anim calcmode="lin" valueType="num">
                                      <p:cBhvr additive="base">
                                        <p:cTn id="101" dur="500" fill="hold"/>
                                        <p:tgtEl>
                                          <p:spTgt spid="8"/>
                                        </p:tgtEl>
                                        <p:attrNameLst>
                                          <p:attrName>ppt_x</p:attrName>
                                        </p:attrNameLst>
                                      </p:cBhvr>
                                      <p:tavLst>
                                        <p:tav tm="0">
                                          <p:val>
                                            <p:strVal val="#ppt_x"/>
                                          </p:val>
                                        </p:tav>
                                        <p:tav tm="100000">
                                          <p:val>
                                            <p:strVal val="#ppt_x"/>
                                          </p:val>
                                        </p:tav>
                                      </p:tavLst>
                                    </p:anim>
                                    <p:anim calcmode="lin" valueType="num">
                                      <p:cBhvr additive="base">
                                        <p:cTn id="102" dur="500" fill="hold"/>
                                        <p:tgtEl>
                                          <p:spTgt spid="8"/>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anim calcmode="lin" valueType="num">
                                      <p:cBhvr additive="base">
                                        <p:cTn id="105" dur="500" fill="hold"/>
                                        <p:tgtEl>
                                          <p:spTgt spid="49"/>
                                        </p:tgtEl>
                                        <p:attrNameLst>
                                          <p:attrName>ppt_x</p:attrName>
                                        </p:attrNameLst>
                                      </p:cBhvr>
                                      <p:tavLst>
                                        <p:tav tm="0">
                                          <p:val>
                                            <p:strVal val="#ppt_x"/>
                                          </p:val>
                                        </p:tav>
                                        <p:tav tm="100000">
                                          <p:val>
                                            <p:strVal val="#ppt_x"/>
                                          </p:val>
                                        </p:tav>
                                      </p:tavLst>
                                    </p:anim>
                                    <p:anim calcmode="lin" valueType="num">
                                      <p:cBhvr additive="base">
                                        <p:cTn id="106" dur="500" fill="hold"/>
                                        <p:tgtEl>
                                          <p:spTgt spid="49"/>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additive="base">
                                        <p:cTn id="109" dur="500" fill="hold"/>
                                        <p:tgtEl>
                                          <p:spTgt spid="10"/>
                                        </p:tgtEl>
                                        <p:attrNameLst>
                                          <p:attrName>ppt_x</p:attrName>
                                        </p:attrNameLst>
                                      </p:cBhvr>
                                      <p:tavLst>
                                        <p:tav tm="0">
                                          <p:val>
                                            <p:strVal val="#ppt_x"/>
                                          </p:val>
                                        </p:tav>
                                        <p:tav tm="100000">
                                          <p:val>
                                            <p:strVal val="#ppt_x"/>
                                          </p:val>
                                        </p:tav>
                                      </p:tavLst>
                                    </p:anim>
                                    <p:anim calcmode="lin" valueType="num">
                                      <p:cBhvr additive="base">
                                        <p:cTn id="110" dur="500" fill="hold"/>
                                        <p:tgtEl>
                                          <p:spTgt spid="10"/>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additive="base">
                                        <p:cTn id="113" dur="500" fill="hold"/>
                                        <p:tgtEl>
                                          <p:spTgt spid="9"/>
                                        </p:tgtEl>
                                        <p:attrNameLst>
                                          <p:attrName>ppt_x</p:attrName>
                                        </p:attrNameLst>
                                      </p:cBhvr>
                                      <p:tavLst>
                                        <p:tav tm="0">
                                          <p:val>
                                            <p:strVal val="#ppt_x"/>
                                          </p:val>
                                        </p:tav>
                                        <p:tav tm="100000">
                                          <p:val>
                                            <p:strVal val="#ppt_x"/>
                                          </p:val>
                                        </p:tav>
                                      </p:tavLst>
                                    </p:anim>
                                    <p:anim calcmode="lin" valueType="num">
                                      <p:cBhvr additive="base">
                                        <p:cTn id="114" dur="500" fill="hold"/>
                                        <p:tgtEl>
                                          <p:spTgt spid="9"/>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65"/>
                                        </p:tgtEl>
                                        <p:attrNameLst>
                                          <p:attrName>style.visibility</p:attrName>
                                        </p:attrNameLst>
                                      </p:cBhvr>
                                      <p:to>
                                        <p:strVal val="visible"/>
                                      </p:to>
                                    </p:set>
                                    <p:anim calcmode="lin" valueType="num">
                                      <p:cBhvr additive="base">
                                        <p:cTn id="117" dur="500" fill="hold"/>
                                        <p:tgtEl>
                                          <p:spTgt spid="65"/>
                                        </p:tgtEl>
                                        <p:attrNameLst>
                                          <p:attrName>ppt_x</p:attrName>
                                        </p:attrNameLst>
                                      </p:cBhvr>
                                      <p:tavLst>
                                        <p:tav tm="0">
                                          <p:val>
                                            <p:strVal val="#ppt_x"/>
                                          </p:val>
                                        </p:tav>
                                        <p:tav tm="100000">
                                          <p:val>
                                            <p:strVal val="#ppt_x"/>
                                          </p:val>
                                        </p:tav>
                                      </p:tavLst>
                                    </p:anim>
                                    <p:anim calcmode="lin" valueType="num">
                                      <p:cBhvr additive="base">
                                        <p:cTn id="118" dur="500" fill="hold"/>
                                        <p:tgtEl>
                                          <p:spTgt spid="65"/>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60"/>
                                        </p:tgtEl>
                                        <p:attrNameLst>
                                          <p:attrName>style.visibility</p:attrName>
                                        </p:attrNameLst>
                                      </p:cBhvr>
                                      <p:to>
                                        <p:strVal val="visible"/>
                                      </p:to>
                                    </p:set>
                                    <p:anim calcmode="lin" valueType="num">
                                      <p:cBhvr additive="base">
                                        <p:cTn id="121" dur="500" fill="hold"/>
                                        <p:tgtEl>
                                          <p:spTgt spid="60"/>
                                        </p:tgtEl>
                                        <p:attrNameLst>
                                          <p:attrName>ppt_x</p:attrName>
                                        </p:attrNameLst>
                                      </p:cBhvr>
                                      <p:tavLst>
                                        <p:tav tm="0">
                                          <p:val>
                                            <p:strVal val="#ppt_x"/>
                                          </p:val>
                                        </p:tav>
                                        <p:tav tm="100000">
                                          <p:val>
                                            <p:strVal val="#ppt_x"/>
                                          </p:val>
                                        </p:tav>
                                      </p:tavLst>
                                    </p:anim>
                                    <p:anim calcmode="lin" valueType="num">
                                      <p:cBhvr additive="base">
                                        <p:cTn id="122" dur="500" fill="hold"/>
                                        <p:tgtEl>
                                          <p:spTgt spid="60"/>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83"/>
                                        </p:tgtEl>
                                        <p:attrNameLst>
                                          <p:attrName>style.visibility</p:attrName>
                                        </p:attrNameLst>
                                      </p:cBhvr>
                                      <p:to>
                                        <p:strVal val="visible"/>
                                      </p:to>
                                    </p:set>
                                    <p:anim calcmode="lin" valueType="num">
                                      <p:cBhvr additive="base">
                                        <p:cTn id="125" dur="500" fill="hold"/>
                                        <p:tgtEl>
                                          <p:spTgt spid="83"/>
                                        </p:tgtEl>
                                        <p:attrNameLst>
                                          <p:attrName>ppt_x</p:attrName>
                                        </p:attrNameLst>
                                      </p:cBhvr>
                                      <p:tavLst>
                                        <p:tav tm="0">
                                          <p:val>
                                            <p:strVal val="#ppt_x"/>
                                          </p:val>
                                        </p:tav>
                                        <p:tav tm="100000">
                                          <p:val>
                                            <p:strVal val="#ppt_x"/>
                                          </p:val>
                                        </p:tav>
                                      </p:tavLst>
                                    </p:anim>
                                    <p:anim calcmode="lin" valueType="num">
                                      <p:cBhvr additive="base">
                                        <p:cTn id="126" dur="500" fill="hold"/>
                                        <p:tgtEl>
                                          <p:spTgt spid="83"/>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28"/>
                                        </p:tgtEl>
                                        <p:attrNameLst>
                                          <p:attrName>style.visibility</p:attrName>
                                        </p:attrNameLst>
                                      </p:cBhvr>
                                      <p:to>
                                        <p:strVal val="visible"/>
                                      </p:to>
                                    </p:set>
                                    <p:anim calcmode="lin" valueType="num">
                                      <p:cBhvr additive="base">
                                        <p:cTn id="129" dur="500" fill="hold"/>
                                        <p:tgtEl>
                                          <p:spTgt spid="28"/>
                                        </p:tgtEl>
                                        <p:attrNameLst>
                                          <p:attrName>ppt_x</p:attrName>
                                        </p:attrNameLst>
                                      </p:cBhvr>
                                      <p:tavLst>
                                        <p:tav tm="0">
                                          <p:val>
                                            <p:strVal val="#ppt_x"/>
                                          </p:val>
                                        </p:tav>
                                        <p:tav tm="100000">
                                          <p:val>
                                            <p:strVal val="#ppt_x"/>
                                          </p:val>
                                        </p:tav>
                                      </p:tavLst>
                                    </p:anim>
                                    <p:anim calcmode="lin" valueType="num">
                                      <p:cBhvr additive="base">
                                        <p:cTn id="130" dur="500" fill="hold"/>
                                        <p:tgtEl>
                                          <p:spTgt spid="28"/>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70"/>
                                        </p:tgtEl>
                                        <p:attrNameLst>
                                          <p:attrName>style.visibility</p:attrName>
                                        </p:attrNameLst>
                                      </p:cBhvr>
                                      <p:to>
                                        <p:strVal val="visible"/>
                                      </p:to>
                                    </p:set>
                                    <p:anim calcmode="lin" valueType="num">
                                      <p:cBhvr additive="base">
                                        <p:cTn id="133" dur="500" fill="hold"/>
                                        <p:tgtEl>
                                          <p:spTgt spid="70"/>
                                        </p:tgtEl>
                                        <p:attrNameLst>
                                          <p:attrName>ppt_x</p:attrName>
                                        </p:attrNameLst>
                                      </p:cBhvr>
                                      <p:tavLst>
                                        <p:tav tm="0">
                                          <p:val>
                                            <p:strVal val="#ppt_x"/>
                                          </p:val>
                                        </p:tav>
                                        <p:tav tm="100000">
                                          <p:val>
                                            <p:strVal val="#ppt_x"/>
                                          </p:val>
                                        </p:tav>
                                      </p:tavLst>
                                    </p:anim>
                                    <p:anim calcmode="lin" valueType="num">
                                      <p:cBhvr additive="base">
                                        <p:cTn id="134" dur="500" fill="hold"/>
                                        <p:tgtEl>
                                          <p:spTgt spid="70"/>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52"/>
                                        </p:tgtEl>
                                        <p:attrNameLst>
                                          <p:attrName>style.visibility</p:attrName>
                                        </p:attrNameLst>
                                      </p:cBhvr>
                                      <p:to>
                                        <p:strVal val="visible"/>
                                      </p:to>
                                    </p:set>
                                    <p:anim calcmode="lin" valueType="num">
                                      <p:cBhvr additive="base">
                                        <p:cTn id="137" dur="500" fill="hold"/>
                                        <p:tgtEl>
                                          <p:spTgt spid="52"/>
                                        </p:tgtEl>
                                        <p:attrNameLst>
                                          <p:attrName>ppt_x</p:attrName>
                                        </p:attrNameLst>
                                      </p:cBhvr>
                                      <p:tavLst>
                                        <p:tav tm="0">
                                          <p:val>
                                            <p:strVal val="#ppt_x"/>
                                          </p:val>
                                        </p:tav>
                                        <p:tav tm="100000">
                                          <p:val>
                                            <p:strVal val="#ppt_x"/>
                                          </p:val>
                                        </p:tav>
                                      </p:tavLst>
                                    </p:anim>
                                    <p:anim calcmode="lin" valueType="num">
                                      <p:cBhvr additive="base">
                                        <p:cTn id="13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nodeType="clickEffect">
                                  <p:stCondLst>
                                    <p:cond delay="0"/>
                                  </p:stCondLst>
                                  <p:childTnLst>
                                    <p:set>
                                      <p:cBhvr>
                                        <p:cTn id="142" dur="1" fill="hold">
                                          <p:stCondLst>
                                            <p:cond delay="0"/>
                                          </p:stCondLst>
                                        </p:cTn>
                                        <p:tgtEl>
                                          <p:spTgt spid="22"/>
                                        </p:tgtEl>
                                        <p:attrNameLst>
                                          <p:attrName>style.visibility</p:attrName>
                                        </p:attrNameLst>
                                      </p:cBhvr>
                                      <p:to>
                                        <p:strVal val="visible"/>
                                      </p:to>
                                    </p:set>
                                    <p:anim calcmode="lin" valueType="num">
                                      <p:cBhvr additive="base">
                                        <p:cTn id="143" dur="500" fill="hold"/>
                                        <p:tgtEl>
                                          <p:spTgt spid="22"/>
                                        </p:tgtEl>
                                        <p:attrNameLst>
                                          <p:attrName>ppt_x</p:attrName>
                                        </p:attrNameLst>
                                      </p:cBhvr>
                                      <p:tavLst>
                                        <p:tav tm="0">
                                          <p:val>
                                            <p:strVal val="#ppt_x"/>
                                          </p:val>
                                        </p:tav>
                                        <p:tav tm="100000">
                                          <p:val>
                                            <p:strVal val="#ppt_x"/>
                                          </p:val>
                                        </p:tav>
                                      </p:tavLst>
                                    </p:anim>
                                    <p:anim calcmode="lin" valueType="num">
                                      <p:cBhvr additive="base">
                                        <p:cTn id="144" dur="500" fill="hold"/>
                                        <p:tgtEl>
                                          <p:spTgt spid="22"/>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72"/>
                                        </p:tgtEl>
                                        <p:attrNameLst>
                                          <p:attrName>style.visibility</p:attrName>
                                        </p:attrNameLst>
                                      </p:cBhvr>
                                      <p:to>
                                        <p:strVal val="visible"/>
                                      </p:to>
                                    </p:set>
                                    <p:anim calcmode="lin" valueType="num">
                                      <p:cBhvr additive="base">
                                        <p:cTn id="147" dur="500" fill="hold"/>
                                        <p:tgtEl>
                                          <p:spTgt spid="72"/>
                                        </p:tgtEl>
                                        <p:attrNameLst>
                                          <p:attrName>ppt_x</p:attrName>
                                        </p:attrNameLst>
                                      </p:cBhvr>
                                      <p:tavLst>
                                        <p:tav tm="0">
                                          <p:val>
                                            <p:strVal val="#ppt_x"/>
                                          </p:val>
                                        </p:tav>
                                        <p:tav tm="100000">
                                          <p:val>
                                            <p:strVal val="#ppt_x"/>
                                          </p:val>
                                        </p:tav>
                                      </p:tavLst>
                                    </p:anim>
                                    <p:anim calcmode="lin" valueType="num">
                                      <p:cBhvr additive="base">
                                        <p:cTn id="148" dur="500" fill="hold"/>
                                        <p:tgtEl>
                                          <p:spTgt spid="72"/>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57"/>
                                        </p:tgtEl>
                                        <p:attrNameLst>
                                          <p:attrName>style.visibility</p:attrName>
                                        </p:attrNameLst>
                                      </p:cBhvr>
                                      <p:to>
                                        <p:strVal val="visible"/>
                                      </p:to>
                                    </p:set>
                                    <p:anim calcmode="lin" valueType="num">
                                      <p:cBhvr additive="base">
                                        <p:cTn id="151" dur="500" fill="hold"/>
                                        <p:tgtEl>
                                          <p:spTgt spid="57"/>
                                        </p:tgtEl>
                                        <p:attrNameLst>
                                          <p:attrName>ppt_x</p:attrName>
                                        </p:attrNameLst>
                                      </p:cBhvr>
                                      <p:tavLst>
                                        <p:tav tm="0">
                                          <p:val>
                                            <p:strVal val="#ppt_x"/>
                                          </p:val>
                                        </p:tav>
                                        <p:tav tm="100000">
                                          <p:val>
                                            <p:strVal val="#ppt_x"/>
                                          </p:val>
                                        </p:tav>
                                      </p:tavLst>
                                    </p:anim>
                                    <p:anim calcmode="lin" valueType="num">
                                      <p:cBhvr additive="base">
                                        <p:cTn id="152" dur="500" fill="hold"/>
                                        <p:tgtEl>
                                          <p:spTgt spid="57"/>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30"/>
                                        </p:tgtEl>
                                        <p:attrNameLst>
                                          <p:attrName>style.visibility</p:attrName>
                                        </p:attrNameLst>
                                      </p:cBhvr>
                                      <p:to>
                                        <p:strVal val="visible"/>
                                      </p:to>
                                    </p:set>
                                    <p:anim calcmode="lin" valueType="num">
                                      <p:cBhvr additive="base">
                                        <p:cTn id="155" dur="500" fill="hold"/>
                                        <p:tgtEl>
                                          <p:spTgt spid="30"/>
                                        </p:tgtEl>
                                        <p:attrNameLst>
                                          <p:attrName>ppt_x</p:attrName>
                                        </p:attrNameLst>
                                      </p:cBhvr>
                                      <p:tavLst>
                                        <p:tav tm="0">
                                          <p:val>
                                            <p:strVal val="#ppt_x"/>
                                          </p:val>
                                        </p:tav>
                                        <p:tav tm="100000">
                                          <p:val>
                                            <p:strVal val="#ppt_x"/>
                                          </p:val>
                                        </p:tav>
                                      </p:tavLst>
                                    </p:anim>
                                    <p:anim calcmode="lin" valueType="num">
                                      <p:cBhvr additive="base">
                                        <p:cTn id="15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nodeType="clickEffect">
                                  <p:stCondLst>
                                    <p:cond delay="0"/>
                                  </p:stCondLst>
                                  <p:childTnLst>
                                    <p:set>
                                      <p:cBhvr>
                                        <p:cTn id="160" dur="1" fill="hold">
                                          <p:stCondLst>
                                            <p:cond delay="0"/>
                                          </p:stCondLst>
                                        </p:cTn>
                                        <p:tgtEl>
                                          <p:spTgt spid="27"/>
                                        </p:tgtEl>
                                        <p:attrNameLst>
                                          <p:attrName>style.visibility</p:attrName>
                                        </p:attrNameLst>
                                      </p:cBhvr>
                                      <p:to>
                                        <p:strVal val="visible"/>
                                      </p:to>
                                    </p:set>
                                    <p:anim calcmode="lin" valueType="num">
                                      <p:cBhvr additive="base">
                                        <p:cTn id="161" dur="500" fill="hold"/>
                                        <p:tgtEl>
                                          <p:spTgt spid="27"/>
                                        </p:tgtEl>
                                        <p:attrNameLst>
                                          <p:attrName>ppt_x</p:attrName>
                                        </p:attrNameLst>
                                      </p:cBhvr>
                                      <p:tavLst>
                                        <p:tav tm="0">
                                          <p:val>
                                            <p:strVal val="#ppt_x"/>
                                          </p:val>
                                        </p:tav>
                                        <p:tav tm="100000">
                                          <p:val>
                                            <p:strVal val="#ppt_x"/>
                                          </p:val>
                                        </p:tav>
                                      </p:tavLst>
                                    </p:anim>
                                    <p:anim calcmode="lin" valueType="num">
                                      <p:cBhvr additive="base">
                                        <p:cTn id="16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8" grpId="0" animBg="1"/>
      <p:bldP spid="35" grpId="0"/>
      <p:bldP spid="49" grpId="0" animBg="1"/>
      <p:bldP spid="19" grpId="0" animBg="1"/>
      <p:bldP spid="16" grpId="0" animBg="1"/>
      <p:bldP spid="4" grpId="0"/>
      <p:bldP spid="17" grpId="0" animBg="1"/>
      <p:bldP spid="20" grpId="0" animBg="1"/>
      <p:bldP spid="37" grpId="0"/>
      <p:bldP spid="21" grpId="0" animBg="1"/>
      <p:bldP spid="14" grpId="0" animBg="1"/>
      <p:bldP spid="36" grpId="0"/>
      <p:bldP spid="15"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3" name="Arrow: Pentagon 2">
            <a:extLst>
              <a:ext uri="{FF2B5EF4-FFF2-40B4-BE49-F238E27FC236}">
                <a16:creationId xmlns:a16="http://schemas.microsoft.com/office/drawing/2014/main" id="{AAF25112-7972-4A88-B157-9FCA5C155F18}"/>
              </a:ext>
            </a:extLst>
          </p:cNvPr>
          <p:cNvSpPr/>
          <p:nvPr/>
        </p:nvSpPr>
        <p:spPr bwMode="gray">
          <a:xfrm flipH="1">
            <a:off x="5588665" y="519608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7" name="Arrow: Pentagon 36">
            <a:extLst>
              <a:ext uri="{FF2B5EF4-FFF2-40B4-BE49-F238E27FC236}">
                <a16:creationId xmlns:a16="http://schemas.microsoft.com/office/drawing/2014/main" id="{97495C22-1FB3-434B-98A5-4B50F734B1BB}"/>
              </a:ext>
            </a:extLst>
          </p:cNvPr>
          <p:cNvSpPr/>
          <p:nvPr/>
        </p:nvSpPr>
        <p:spPr bwMode="gray">
          <a:xfrm flipH="1">
            <a:off x="5588751" y="553220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8" name="Arrow: Pentagon 37">
            <a:extLst>
              <a:ext uri="{FF2B5EF4-FFF2-40B4-BE49-F238E27FC236}">
                <a16:creationId xmlns:a16="http://schemas.microsoft.com/office/drawing/2014/main" id="{C6571913-EB08-4878-8178-EB95E4F47B4B}"/>
              </a:ext>
            </a:extLst>
          </p:cNvPr>
          <p:cNvSpPr/>
          <p:nvPr/>
        </p:nvSpPr>
        <p:spPr bwMode="gray">
          <a:xfrm flipH="1">
            <a:off x="5084566" y="442158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9" name="Arrow: Pentagon 38">
            <a:extLst>
              <a:ext uri="{FF2B5EF4-FFF2-40B4-BE49-F238E27FC236}">
                <a16:creationId xmlns:a16="http://schemas.microsoft.com/office/drawing/2014/main" id="{46A564F9-0BE1-427B-A090-71E0082729DF}"/>
              </a:ext>
            </a:extLst>
          </p:cNvPr>
          <p:cNvSpPr/>
          <p:nvPr/>
        </p:nvSpPr>
        <p:spPr bwMode="gray">
          <a:xfrm flipH="1">
            <a:off x="5084652" y="475770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4624799" y="2539243"/>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4624885" y="2875363"/>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9936750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- 1</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63465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257019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500" fill="hold"/>
                                        <p:tgtEl>
                                          <p:spTgt spid="70"/>
                                        </p:tgtEl>
                                        <p:attrNameLst>
                                          <p:attrName>ppt_x</p:attrName>
                                        </p:attrNameLst>
                                      </p:cBhvr>
                                      <p:tavLst>
                                        <p:tav tm="0">
                                          <p:val>
                                            <p:strVal val="#ppt_x"/>
                                          </p:val>
                                        </p:tav>
                                        <p:tav tm="100000">
                                          <p:val>
                                            <p:strVal val="#ppt_x"/>
                                          </p:val>
                                        </p:tav>
                                      </p:tavLst>
                                    </p:anim>
                                    <p:anim calcmode="lin" valueType="num">
                                      <p:cBhvr additive="base">
                                        <p:cTn id="16" dur="500" fill="hold"/>
                                        <p:tgtEl>
                                          <p:spTgt spid="7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ppt_x"/>
                                          </p:val>
                                        </p:tav>
                                        <p:tav tm="100000">
                                          <p:val>
                                            <p:strVal val="#ppt_x"/>
                                          </p:val>
                                        </p:tav>
                                      </p:tavLst>
                                    </p:anim>
                                    <p:anim calcmode="lin" valueType="num">
                                      <p:cBhvr additive="base">
                                        <p:cTn id="26" dur="500" fill="hold"/>
                                        <p:tgtEl>
                                          <p:spTgt spid="4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 calcmode="lin" valueType="num">
                                      <p:cBhvr additive="base">
                                        <p:cTn id="29" dur="500" fill="hold"/>
                                        <p:tgtEl>
                                          <p:spTgt spid="43"/>
                                        </p:tgtEl>
                                        <p:attrNameLst>
                                          <p:attrName>ppt_x</p:attrName>
                                        </p:attrNameLst>
                                      </p:cBhvr>
                                      <p:tavLst>
                                        <p:tav tm="0">
                                          <p:val>
                                            <p:strVal val="#ppt_x"/>
                                          </p:val>
                                        </p:tav>
                                        <p:tav tm="100000">
                                          <p:val>
                                            <p:strVal val="#ppt_x"/>
                                          </p:val>
                                        </p:tav>
                                      </p:tavLst>
                                    </p:anim>
                                    <p:anim calcmode="lin" valueType="num">
                                      <p:cBhvr additive="base">
                                        <p:cTn id="3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fill="hold"/>
                                        <p:tgtEl>
                                          <p:spTgt spid="47"/>
                                        </p:tgtEl>
                                        <p:attrNameLst>
                                          <p:attrName>ppt_x</p:attrName>
                                        </p:attrNameLst>
                                      </p:cBhvr>
                                      <p:tavLst>
                                        <p:tav tm="0">
                                          <p:val>
                                            <p:strVal val="#ppt_x"/>
                                          </p:val>
                                        </p:tav>
                                        <p:tav tm="100000">
                                          <p:val>
                                            <p:strVal val="#ppt_x"/>
                                          </p:val>
                                        </p:tav>
                                      </p:tavLst>
                                    </p:anim>
                                    <p:anim calcmode="lin" valueType="num">
                                      <p:cBhvr additive="base">
                                        <p:cTn id="40" dur="500" fill="hold"/>
                                        <p:tgtEl>
                                          <p:spTgt spid="4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additive="base">
                                        <p:cTn id="47" dur="500" fill="hold"/>
                                        <p:tgtEl>
                                          <p:spTgt spid="49"/>
                                        </p:tgtEl>
                                        <p:attrNameLst>
                                          <p:attrName>ppt_x</p:attrName>
                                        </p:attrNameLst>
                                      </p:cBhvr>
                                      <p:tavLst>
                                        <p:tav tm="0">
                                          <p:val>
                                            <p:strVal val="#ppt_x"/>
                                          </p:val>
                                        </p:tav>
                                        <p:tav tm="100000">
                                          <p:val>
                                            <p:strVal val="#ppt_x"/>
                                          </p:val>
                                        </p:tav>
                                      </p:tavLst>
                                    </p:anim>
                                    <p:anim calcmode="lin" valueType="num">
                                      <p:cBhvr additive="base">
                                        <p:cTn id="48" dur="500" fill="hold"/>
                                        <p:tgtEl>
                                          <p:spTgt spid="4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 calcmode="lin" valueType="num">
                                      <p:cBhvr additive="base">
                                        <p:cTn id="51" dur="500" fill="hold"/>
                                        <p:tgtEl>
                                          <p:spTgt spid="60"/>
                                        </p:tgtEl>
                                        <p:attrNameLst>
                                          <p:attrName>ppt_x</p:attrName>
                                        </p:attrNameLst>
                                      </p:cBhvr>
                                      <p:tavLst>
                                        <p:tav tm="0">
                                          <p:val>
                                            <p:strVal val="#ppt_x"/>
                                          </p:val>
                                        </p:tav>
                                        <p:tav tm="100000">
                                          <p:val>
                                            <p:strVal val="#ppt_x"/>
                                          </p:val>
                                        </p:tav>
                                      </p:tavLst>
                                    </p:anim>
                                    <p:anim calcmode="lin" valueType="num">
                                      <p:cBhvr additive="base">
                                        <p:cTn id="52" dur="500" fill="hold"/>
                                        <p:tgtEl>
                                          <p:spTgt spid="6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500" fill="hold"/>
                                        <p:tgtEl>
                                          <p:spTgt spid="65"/>
                                        </p:tgtEl>
                                        <p:attrNameLst>
                                          <p:attrName>ppt_x</p:attrName>
                                        </p:attrNameLst>
                                      </p:cBhvr>
                                      <p:tavLst>
                                        <p:tav tm="0">
                                          <p:val>
                                            <p:strVal val="#ppt_x"/>
                                          </p:val>
                                        </p:tav>
                                        <p:tav tm="100000">
                                          <p:val>
                                            <p:strVal val="#ppt_x"/>
                                          </p:val>
                                        </p:tav>
                                      </p:tavLst>
                                    </p:anim>
                                    <p:anim calcmode="lin" valueType="num">
                                      <p:cBhvr additive="base">
                                        <p:cTn id="5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additive="base">
                                        <p:cTn id="61" dur="500" fill="hold"/>
                                        <p:tgtEl>
                                          <p:spTgt spid="48"/>
                                        </p:tgtEl>
                                        <p:attrNameLst>
                                          <p:attrName>ppt_x</p:attrName>
                                        </p:attrNameLst>
                                      </p:cBhvr>
                                      <p:tavLst>
                                        <p:tav tm="0">
                                          <p:val>
                                            <p:strVal val="#ppt_x"/>
                                          </p:val>
                                        </p:tav>
                                        <p:tav tm="100000">
                                          <p:val>
                                            <p:strVal val="#ppt_x"/>
                                          </p:val>
                                        </p:tav>
                                      </p:tavLst>
                                    </p:anim>
                                    <p:anim calcmode="lin" valueType="num">
                                      <p:cBhvr additive="base">
                                        <p:cTn id="62" dur="500" fill="hold"/>
                                        <p:tgtEl>
                                          <p:spTgt spid="48"/>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additive="base">
                                        <p:cTn id="65" dur="500" fill="hold"/>
                                        <p:tgtEl>
                                          <p:spTgt spid="50"/>
                                        </p:tgtEl>
                                        <p:attrNameLst>
                                          <p:attrName>ppt_x</p:attrName>
                                        </p:attrNameLst>
                                      </p:cBhvr>
                                      <p:tavLst>
                                        <p:tav tm="0">
                                          <p:val>
                                            <p:strVal val="#ppt_x"/>
                                          </p:val>
                                        </p:tav>
                                        <p:tav tm="100000">
                                          <p:val>
                                            <p:strVal val="#ppt_x"/>
                                          </p:val>
                                        </p:tav>
                                      </p:tavLst>
                                    </p:anim>
                                    <p:anim calcmode="lin" valueType="num">
                                      <p:cBhvr additive="base">
                                        <p:cTn id="66" dur="500" fill="hold"/>
                                        <p:tgtEl>
                                          <p:spTgt spid="50"/>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additive="base">
                                        <p:cTn id="73" dur="500" fill="hold"/>
                                        <p:tgtEl>
                                          <p:spTgt spid="41"/>
                                        </p:tgtEl>
                                        <p:attrNameLst>
                                          <p:attrName>ppt_x</p:attrName>
                                        </p:attrNameLst>
                                      </p:cBhvr>
                                      <p:tavLst>
                                        <p:tav tm="0">
                                          <p:val>
                                            <p:strVal val="#ppt_x"/>
                                          </p:val>
                                        </p:tav>
                                        <p:tav tm="100000">
                                          <p:val>
                                            <p:strVal val="#ppt_x"/>
                                          </p:val>
                                        </p:tav>
                                      </p:tavLst>
                                    </p:anim>
                                    <p:anim calcmode="lin" valueType="num">
                                      <p:cBhvr additive="base">
                                        <p:cTn id="7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ppt_x"/>
                                          </p:val>
                                        </p:tav>
                                        <p:tav tm="100000">
                                          <p:val>
                                            <p:strVal val="#ppt_x"/>
                                          </p:val>
                                        </p:tav>
                                      </p:tavLst>
                                    </p:anim>
                                    <p:anim calcmode="lin" valueType="num">
                                      <p:cBhvr additive="base">
                                        <p:cTn id="80" dur="500" fill="hold"/>
                                        <p:tgtEl>
                                          <p:spTgt spid="28"/>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additive="base">
                                        <p:cTn id="83" dur="500" fill="hold"/>
                                        <p:tgtEl>
                                          <p:spTgt spid="13"/>
                                        </p:tgtEl>
                                        <p:attrNameLst>
                                          <p:attrName>ppt_x</p:attrName>
                                        </p:attrNameLst>
                                      </p:cBhvr>
                                      <p:tavLst>
                                        <p:tav tm="0">
                                          <p:val>
                                            <p:strVal val="#ppt_x"/>
                                          </p:val>
                                        </p:tav>
                                        <p:tav tm="100000">
                                          <p:val>
                                            <p:strVal val="#ppt_x"/>
                                          </p:val>
                                        </p:tav>
                                      </p:tavLst>
                                    </p:anim>
                                    <p:anim calcmode="lin" valueType="num">
                                      <p:cBhvr additive="base">
                                        <p:cTn id="84" dur="500" fill="hold"/>
                                        <p:tgtEl>
                                          <p:spTgt spid="13"/>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ppt_x"/>
                                          </p:val>
                                        </p:tav>
                                        <p:tav tm="100000">
                                          <p:val>
                                            <p:strVal val="#ppt_x"/>
                                          </p:val>
                                        </p:tav>
                                      </p:tavLst>
                                    </p:anim>
                                    <p:anim calcmode="lin" valueType="num">
                                      <p:cBhvr additive="base">
                                        <p:cTn id="9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additive="base">
                                        <p:cTn id="97" dur="500" fill="hold"/>
                                        <p:tgtEl>
                                          <p:spTgt spid="27"/>
                                        </p:tgtEl>
                                        <p:attrNameLst>
                                          <p:attrName>ppt_x</p:attrName>
                                        </p:attrNameLst>
                                      </p:cBhvr>
                                      <p:tavLst>
                                        <p:tav tm="0">
                                          <p:val>
                                            <p:strVal val="#ppt_x"/>
                                          </p:val>
                                        </p:tav>
                                        <p:tav tm="100000">
                                          <p:val>
                                            <p:strVal val="#ppt_x"/>
                                          </p:val>
                                        </p:tav>
                                      </p:tavLst>
                                    </p:anim>
                                    <p:anim calcmode="lin" valueType="num">
                                      <p:cBhvr additive="base">
                                        <p:cTn id="9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42" grpId="0" animBg="1"/>
      <p:bldP spid="43"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68295"/>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Step 1 – DB for </a:t>
            </a:r>
            <a:r>
              <a:rPr lang="en-US" dirty="0" err="1"/>
              <a:t>bulletinboard</a:t>
            </a:r>
            <a:r>
              <a:rPr lang="en-US" dirty="0"/>
              <a:t>-ads</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21398576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1 – App gets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EB2DBFAB-7EED-43A8-8397-DA22CBD561B6}"/>
              </a:ext>
            </a:extLst>
          </p:cNvPr>
          <p:cNvSpPr/>
          <p:nvPr/>
        </p:nvSpPr>
        <p:spPr bwMode="gray">
          <a:xfrm>
            <a:off x="5964865" y="218268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A6ACF841-B2CC-4541-98F7-C15630F04EEC}"/>
              </a:ext>
            </a:extLst>
          </p:cNvPr>
          <p:cNvSpPr/>
          <p:nvPr/>
        </p:nvSpPr>
        <p:spPr bwMode="gray">
          <a:xfrm>
            <a:off x="5824511" y="2313042"/>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1300A3B7-5000-460A-8052-D3F395034A01}"/>
              </a:ext>
            </a:extLst>
          </p:cNvPr>
          <p:cNvSpPr/>
          <p:nvPr/>
        </p:nvSpPr>
        <p:spPr bwMode="gray">
          <a:xfrm>
            <a:off x="9604061" y="2182679"/>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8" name="Rectangle 27">
            <a:extLst>
              <a:ext uri="{FF2B5EF4-FFF2-40B4-BE49-F238E27FC236}">
                <a16:creationId xmlns:a16="http://schemas.microsoft.com/office/drawing/2014/main" id="{C2A62AAA-AD04-4461-A25A-DCC1E28D6356}"/>
              </a:ext>
            </a:extLst>
          </p:cNvPr>
          <p:cNvSpPr/>
          <p:nvPr/>
        </p:nvSpPr>
        <p:spPr bwMode="gray">
          <a:xfrm>
            <a:off x="9463707" y="2312701"/>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3516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2 – DB gets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Cylinder 15">
            <a:extLst>
              <a:ext uri="{FF2B5EF4-FFF2-40B4-BE49-F238E27FC236}">
                <a16:creationId xmlns:a16="http://schemas.microsoft.com/office/drawing/2014/main" id="{6EAC1953-F4EC-4EBE-BE17-0A97F2F3F2CA}"/>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ACC3301C-1790-41B0-A8B9-37BE75B3A4F3}"/>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81FC7D39-8D42-40C5-A39E-06262FC8842B}"/>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Cylinder 22">
            <a:extLst>
              <a:ext uri="{FF2B5EF4-FFF2-40B4-BE49-F238E27FC236}">
                <a16:creationId xmlns:a16="http://schemas.microsoft.com/office/drawing/2014/main" id="{47B88E73-FE70-4462-BD1B-BB43EAA6352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Cylinder 24">
            <a:extLst>
              <a:ext uri="{FF2B5EF4-FFF2-40B4-BE49-F238E27FC236}">
                <a16:creationId xmlns:a16="http://schemas.microsoft.com/office/drawing/2014/main" id="{FDF45E4C-ECC5-4515-A581-49CEBA562AD9}"/>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Cylinder 25">
            <a:extLst>
              <a:ext uri="{FF2B5EF4-FFF2-40B4-BE49-F238E27FC236}">
                <a16:creationId xmlns:a16="http://schemas.microsoft.com/office/drawing/2014/main" id="{8371C69F-1581-4BE1-B9B3-1B595B74EB56}"/>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00724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3 – Both – app and DB get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6" name="Cylinder 15">
            <a:extLst>
              <a:ext uri="{FF2B5EF4-FFF2-40B4-BE49-F238E27FC236}">
                <a16:creationId xmlns:a16="http://schemas.microsoft.com/office/drawing/2014/main" id="{8A3D2153-5130-40F8-8F61-3F7D5BE90C2E}"/>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Cylinder 13">
            <a:extLst>
              <a:ext uri="{FF2B5EF4-FFF2-40B4-BE49-F238E27FC236}">
                <a16:creationId xmlns:a16="http://schemas.microsoft.com/office/drawing/2014/main" id="{72B38D14-4F39-446E-9FE4-C22A0E51D4AC}"/>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560713B7-AD3F-4BB6-BC2F-6EE77D716C6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312D78D7-BC15-407B-A1F1-917A2723EA31}"/>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F3A88E6F-E1C6-4318-9E0F-2CAEEBE1194F}"/>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6260327-69FF-42F0-8A7F-C0F00DE5378A}"/>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09D5DF8-7E79-4C66-AD53-3A648297FAF6}"/>
              </a:ext>
            </a:extLst>
          </p:cNvPr>
          <p:cNvSpPr/>
          <p:nvPr/>
        </p:nvSpPr>
        <p:spPr bwMode="gray">
          <a:xfrm>
            <a:off x="5964865" y="218268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B56BC40F-1851-4955-83D3-B574E4ED8939}"/>
              </a:ext>
            </a:extLst>
          </p:cNvPr>
          <p:cNvSpPr/>
          <p:nvPr/>
        </p:nvSpPr>
        <p:spPr bwMode="gray">
          <a:xfrm>
            <a:off x="5824511" y="2313042"/>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09AAAEDF-A502-47D5-B2A1-94D69F92A66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78E85606-9662-45E8-98D1-54D69ED8BD5C}"/>
              </a:ext>
            </a:extLst>
          </p:cNvPr>
          <p:cNvSpPr/>
          <p:nvPr/>
        </p:nvSpPr>
        <p:spPr bwMode="gray">
          <a:xfrm>
            <a:off x="9604061" y="2182679"/>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5" name="Rectangle 34">
            <a:extLst>
              <a:ext uri="{FF2B5EF4-FFF2-40B4-BE49-F238E27FC236}">
                <a16:creationId xmlns:a16="http://schemas.microsoft.com/office/drawing/2014/main" id="{5E12592A-EDAE-4801-B1EE-71D3EB63716F}"/>
              </a:ext>
            </a:extLst>
          </p:cNvPr>
          <p:cNvSpPr/>
          <p:nvPr/>
        </p:nvSpPr>
        <p:spPr bwMode="gray">
          <a:xfrm>
            <a:off x="9463707" y="2312701"/>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6" name="Rectangle 35">
            <a:extLst>
              <a:ext uri="{FF2B5EF4-FFF2-40B4-BE49-F238E27FC236}">
                <a16:creationId xmlns:a16="http://schemas.microsoft.com/office/drawing/2014/main" id="{64294BED-0996-4ED8-A473-907C159382BD}"/>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1484635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105446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500" fill="hold"/>
                                        <p:tgtEl>
                                          <p:spTgt spid="70"/>
                                        </p:tgtEl>
                                        <p:attrNameLst>
                                          <p:attrName>ppt_x</p:attrName>
                                        </p:attrNameLst>
                                      </p:cBhvr>
                                      <p:tavLst>
                                        <p:tav tm="0">
                                          <p:val>
                                            <p:strVal val="#ppt_x"/>
                                          </p:val>
                                        </p:tav>
                                        <p:tav tm="100000">
                                          <p:val>
                                            <p:strVal val="#ppt_x"/>
                                          </p:val>
                                        </p:tav>
                                      </p:tavLst>
                                    </p:anim>
                                    <p:anim calcmode="lin" valueType="num">
                                      <p:cBhvr additive="base">
                                        <p:cTn id="16" dur="500" fill="hold"/>
                                        <p:tgtEl>
                                          <p:spTgt spid="7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ppt_x"/>
                                          </p:val>
                                        </p:tav>
                                        <p:tav tm="100000">
                                          <p:val>
                                            <p:strVal val="#ppt_x"/>
                                          </p:val>
                                        </p:tav>
                                      </p:tavLst>
                                    </p:anim>
                                    <p:anim calcmode="lin" valueType="num">
                                      <p:cBhvr additive="base">
                                        <p:cTn id="26" dur="500" fill="hold"/>
                                        <p:tgtEl>
                                          <p:spTgt spid="4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 calcmode="lin" valueType="num">
                                      <p:cBhvr additive="base">
                                        <p:cTn id="29" dur="500" fill="hold"/>
                                        <p:tgtEl>
                                          <p:spTgt spid="43"/>
                                        </p:tgtEl>
                                        <p:attrNameLst>
                                          <p:attrName>ppt_x</p:attrName>
                                        </p:attrNameLst>
                                      </p:cBhvr>
                                      <p:tavLst>
                                        <p:tav tm="0">
                                          <p:val>
                                            <p:strVal val="#ppt_x"/>
                                          </p:val>
                                        </p:tav>
                                        <p:tav tm="100000">
                                          <p:val>
                                            <p:strVal val="#ppt_x"/>
                                          </p:val>
                                        </p:tav>
                                      </p:tavLst>
                                    </p:anim>
                                    <p:anim calcmode="lin" valueType="num">
                                      <p:cBhvr additive="base">
                                        <p:cTn id="3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fill="hold"/>
                                        <p:tgtEl>
                                          <p:spTgt spid="47"/>
                                        </p:tgtEl>
                                        <p:attrNameLst>
                                          <p:attrName>ppt_x</p:attrName>
                                        </p:attrNameLst>
                                      </p:cBhvr>
                                      <p:tavLst>
                                        <p:tav tm="0">
                                          <p:val>
                                            <p:strVal val="#ppt_x"/>
                                          </p:val>
                                        </p:tav>
                                        <p:tav tm="100000">
                                          <p:val>
                                            <p:strVal val="#ppt_x"/>
                                          </p:val>
                                        </p:tav>
                                      </p:tavLst>
                                    </p:anim>
                                    <p:anim calcmode="lin" valueType="num">
                                      <p:cBhvr additive="base">
                                        <p:cTn id="40" dur="500" fill="hold"/>
                                        <p:tgtEl>
                                          <p:spTgt spid="4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additive="base">
                                        <p:cTn id="47" dur="500" fill="hold"/>
                                        <p:tgtEl>
                                          <p:spTgt spid="49"/>
                                        </p:tgtEl>
                                        <p:attrNameLst>
                                          <p:attrName>ppt_x</p:attrName>
                                        </p:attrNameLst>
                                      </p:cBhvr>
                                      <p:tavLst>
                                        <p:tav tm="0">
                                          <p:val>
                                            <p:strVal val="#ppt_x"/>
                                          </p:val>
                                        </p:tav>
                                        <p:tav tm="100000">
                                          <p:val>
                                            <p:strVal val="#ppt_x"/>
                                          </p:val>
                                        </p:tav>
                                      </p:tavLst>
                                    </p:anim>
                                    <p:anim calcmode="lin" valueType="num">
                                      <p:cBhvr additive="base">
                                        <p:cTn id="48" dur="500" fill="hold"/>
                                        <p:tgtEl>
                                          <p:spTgt spid="4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 calcmode="lin" valueType="num">
                                      <p:cBhvr additive="base">
                                        <p:cTn id="51" dur="500" fill="hold"/>
                                        <p:tgtEl>
                                          <p:spTgt spid="60"/>
                                        </p:tgtEl>
                                        <p:attrNameLst>
                                          <p:attrName>ppt_x</p:attrName>
                                        </p:attrNameLst>
                                      </p:cBhvr>
                                      <p:tavLst>
                                        <p:tav tm="0">
                                          <p:val>
                                            <p:strVal val="#ppt_x"/>
                                          </p:val>
                                        </p:tav>
                                        <p:tav tm="100000">
                                          <p:val>
                                            <p:strVal val="#ppt_x"/>
                                          </p:val>
                                        </p:tav>
                                      </p:tavLst>
                                    </p:anim>
                                    <p:anim calcmode="lin" valueType="num">
                                      <p:cBhvr additive="base">
                                        <p:cTn id="52" dur="500" fill="hold"/>
                                        <p:tgtEl>
                                          <p:spTgt spid="6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500" fill="hold"/>
                                        <p:tgtEl>
                                          <p:spTgt spid="65"/>
                                        </p:tgtEl>
                                        <p:attrNameLst>
                                          <p:attrName>ppt_x</p:attrName>
                                        </p:attrNameLst>
                                      </p:cBhvr>
                                      <p:tavLst>
                                        <p:tav tm="0">
                                          <p:val>
                                            <p:strVal val="#ppt_x"/>
                                          </p:val>
                                        </p:tav>
                                        <p:tav tm="100000">
                                          <p:val>
                                            <p:strVal val="#ppt_x"/>
                                          </p:val>
                                        </p:tav>
                                      </p:tavLst>
                                    </p:anim>
                                    <p:anim calcmode="lin" valueType="num">
                                      <p:cBhvr additive="base">
                                        <p:cTn id="5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additive="base">
                                        <p:cTn id="61" dur="500" fill="hold"/>
                                        <p:tgtEl>
                                          <p:spTgt spid="48"/>
                                        </p:tgtEl>
                                        <p:attrNameLst>
                                          <p:attrName>ppt_x</p:attrName>
                                        </p:attrNameLst>
                                      </p:cBhvr>
                                      <p:tavLst>
                                        <p:tav tm="0">
                                          <p:val>
                                            <p:strVal val="#ppt_x"/>
                                          </p:val>
                                        </p:tav>
                                        <p:tav tm="100000">
                                          <p:val>
                                            <p:strVal val="#ppt_x"/>
                                          </p:val>
                                        </p:tav>
                                      </p:tavLst>
                                    </p:anim>
                                    <p:anim calcmode="lin" valueType="num">
                                      <p:cBhvr additive="base">
                                        <p:cTn id="62" dur="500" fill="hold"/>
                                        <p:tgtEl>
                                          <p:spTgt spid="48"/>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additive="base">
                                        <p:cTn id="65" dur="500" fill="hold"/>
                                        <p:tgtEl>
                                          <p:spTgt spid="50"/>
                                        </p:tgtEl>
                                        <p:attrNameLst>
                                          <p:attrName>ppt_x</p:attrName>
                                        </p:attrNameLst>
                                      </p:cBhvr>
                                      <p:tavLst>
                                        <p:tav tm="0">
                                          <p:val>
                                            <p:strVal val="#ppt_x"/>
                                          </p:val>
                                        </p:tav>
                                        <p:tav tm="100000">
                                          <p:val>
                                            <p:strVal val="#ppt_x"/>
                                          </p:val>
                                        </p:tav>
                                      </p:tavLst>
                                    </p:anim>
                                    <p:anim calcmode="lin" valueType="num">
                                      <p:cBhvr additive="base">
                                        <p:cTn id="66" dur="500" fill="hold"/>
                                        <p:tgtEl>
                                          <p:spTgt spid="50"/>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additive="base">
                                        <p:cTn id="73" dur="500" fill="hold"/>
                                        <p:tgtEl>
                                          <p:spTgt spid="41"/>
                                        </p:tgtEl>
                                        <p:attrNameLst>
                                          <p:attrName>ppt_x</p:attrName>
                                        </p:attrNameLst>
                                      </p:cBhvr>
                                      <p:tavLst>
                                        <p:tav tm="0">
                                          <p:val>
                                            <p:strVal val="#ppt_x"/>
                                          </p:val>
                                        </p:tav>
                                        <p:tav tm="100000">
                                          <p:val>
                                            <p:strVal val="#ppt_x"/>
                                          </p:val>
                                        </p:tav>
                                      </p:tavLst>
                                    </p:anim>
                                    <p:anim calcmode="lin" valueType="num">
                                      <p:cBhvr additive="base">
                                        <p:cTn id="7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ppt_x"/>
                                          </p:val>
                                        </p:tav>
                                        <p:tav tm="100000">
                                          <p:val>
                                            <p:strVal val="#ppt_x"/>
                                          </p:val>
                                        </p:tav>
                                      </p:tavLst>
                                    </p:anim>
                                    <p:anim calcmode="lin" valueType="num">
                                      <p:cBhvr additive="base">
                                        <p:cTn id="80" dur="500" fill="hold"/>
                                        <p:tgtEl>
                                          <p:spTgt spid="28"/>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additive="base">
                                        <p:cTn id="83" dur="500" fill="hold"/>
                                        <p:tgtEl>
                                          <p:spTgt spid="13"/>
                                        </p:tgtEl>
                                        <p:attrNameLst>
                                          <p:attrName>ppt_x</p:attrName>
                                        </p:attrNameLst>
                                      </p:cBhvr>
                                      <p:tavLst>
                                        <p:tav tm="0">
                                          <p:val>
                                            <p:strVal val="#ppt_x"/>
                                          </p:val>
                                        </p:tav>
                                        <p:tav tm="100000">
                                          <p:val>
                                            <p:strVal val="#ppt_x"/>
                                          </p:val>
                                        </p:tav>
                                      </p:tavLst>
                                    </p:anim>
                                    <p:anim calcmode="lin" valueType="num">
                                      <p:cBhvr additive="base">
                                        <p:cTn id="84" dur="500" fill="hold"/>
                                        <p:tgtEl>
                                          <p:spTgt spid="13"/>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ppt_x"/>
                                          </p:val>
                                        </p:tav>
                                        <p:tav tm="100000">
                                          <p:val>
                                            <p:strVal val="#ppt_x"/>
                                          </p:val>
                                        </p:tav>
                                      </p:tavLst>
                                    </p:anim>
                                    <p:anim calcmode="lin" valueType="num">
                                      <p:cBhvr additive="base">
                                        <p:cTn id="9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additive="base">
                                        <p:cTn id="97" dur="500" fill="hold"/>
                                        <p:tgtEl>
                                          <p:spTgt spid="27"/>
                                        </p:tgtEl>
                                        <p:attrNameLst>
                                          <p:attrName>ppt_x</p:attrName>
                                        </p:attrNameLst>
                                      </p:cBhvr>
                                      <p:tavLst>
                                        <p:tav tm="0">
                                          <p:val>
                                            <p:strVal val="#ppt_x"/>
                                          </p:val>
                                        </p:tav>
                                        <p:tav tm="100000">
                                          <p:val>
                                            <p:strVal val="#ppt_x"/>
                                          </p:val>
                                        </p:tav>
                                      </p:tavLst>
                                    </p:anim>
                                    <p:anim calcmode="lin" valueType="num">
                                      <p:cBhvr additive="base">
                                        <p:cTn id="9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42" grpId="0" animBg="1"/>
      <p:bldP spid="4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2</a:t>
            </a:r>
            <a:br>
              <a:rPr lang="en-US" dirty="0"/>
            </a:br>
            <a:r>
              <a:rPr lang="en-US" sz="2000" dirty="0"/>
              <a:t>Both – app and DB get multiple instances (if needed)</a:t>
            </a:r>
          </a:p>
        </p:txBody>
      </p:sp>
      <p:sp>
        <p:nvSpPr>
          <p:cNvPr id="16" name="Cylinder 15">
            <a:extLst>
              <a:ext uri="{FF2B5EF4-FFF2-40B4-BE49-F238E27FC236}">
                <a16:creationId xmlns:a16="http://schemas.microsoft.com/office/drawing/2014/main" id="{8A3D2153-5130-40F8-8F61-3F7D5BE90C2E}"/>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Cylinder 13">
            <a:extLst>
              <a:ext uri="{FF2B5EF4-FFF2-40B4-BE49-F238E27FC236}">
                <a16:creationId xmlns:a16="http://schemas.microsoft.com/office/drawing/2014/main" id="{72B38D14-4F39-446E-9FE4-C22A0E51D4AC}"/>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560713B7-AD3F-4BB6-BC2F-6EE77D716C6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312D78D7-BC15-407B-A1F1-917A2723EA31}"/>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F3A88E6F-E1C6-4318-9E0F-2CAEEBE1194F}"/>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6260327-69FF-42F0-8A7F-C0F00DE5378A}"/>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09D5DF8-7E79-4C66-AD53-3A648297FAF6}"/>
              </a:ext>
            </a:extLst>
          </p:cNvPr>
          <p:cNvSpPr/>
          <p:nvPr/>
        </p:nvSpPr>
        <p:spPr bwMode="gray">
          <a:xfrm>
            <a:off x="5964865" y="218268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B56BC40F-1851-4955-83D3-B574E4ED8939}"/>
              </a:ext>
            </a:extLst>
          </p:cNvPr>
          <p:cNvSpPr/>
          <p:nvPr/>
        </p:nvSpPr>
        <p:spPr bwMode="gray">
          <a:xfrm>
            <a:off x="5824511" y="231304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09AAAEDF-A502-47D5-B2A1-94D69F92A66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78E85606-9662-45E8-98D1-54D69ED8BD5C}"/>
              </a:ext>
            </a:extLst>
          </p:cNvPr>
          <p:cNvSpPr/>
          <p:nvPr/>
        </p:nvSpPr>
        <p:spPr bwMode="gray">
          <a:xfrm>
            <a:off x="9604061" y="2182679"/>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5" name="Rectangle 34">
            <a:extLst>
              <a:ext uri="{FF2B5EF4-FFF2-40B4-BE49-F238E27FC236}">
                <a16:creationId xmlns:a16="http://schemas.microsoft.com/office/drawing/2014/main" id="{5E12592A-EDAE-4801-B1EE-71D3EB63716F}"/>
              </a:ext>
            </a:extLst>
          </p:cNvPr>
          <p:cNvSpPr/>
          <p:nvPr/>
        </p:nvSpPr>
        <p:spPr bwMode="gray">
          <a:xfrm>
            <a:off x="9463707" y="2312701"/>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6" name="Rectangle 35">
            <a:extLst>
              <a:ext uri="{FF2B5EF4-FFF2-40B4-BE49-F238E27FC236}">
                <a16:creationId xmlns:a16="http://schemas.microsoft.com/office/drawing/2014/main" id="{64294BED-0996-4ED8-A473-907C159382BD}"/>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27" name="Picture 26">
            <a:extLst>
              <a:ext uri="{FF2B5EF4-FFF2-40B4-BE49-F238E27FC236}">
                <a16:creationId xmlns:a16="http://schemas.microsoft.com/office/drawing/2014/main" id="{0595DA68-0B34-4DDA-B207-FFE463B5D500}"/>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217649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68295"/>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Step 1 – DB for </a:t>
            </a:r>
            <a:r>
              <a:rPr lang="en-US" dirty="0" err="1"/>
              <a:t>bulletinboard</a:t>
            </a:r>
            <a:r>
              <a:rPr lang="en-US" dirty="0"/>
              <a:t>-ads</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6914688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- 1</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9029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9055" y="132766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6" name="Rectangle 5">
            <a:extLst>
              <a:ext uri="{FF2B5EF4-FFF2-40B4-BE49-F238E27FC236}">
                <a16:creationId xmlns:a16="http://schemas.microsoft.com/office/drawing/2014/main" id="{A6F0C299-DFA8-489C-B5C2-351ADFEC886A}"/>
              </a:ext>
            </a:extLst>
          </p:cNvPr>
          <p:cNvSpPr/>
          <p:nvPr/>
        </p:nvSpPr>
        <p:spPr bwMode="gray">
          <a:xfrm>
            <a:off x="4436352" y="1557571"/>
            <a:ext cx="7113496" cy="2540131"/>
          </a:xfrm>
          <a:prstGeom prst="rect">
            <a:avLst/>
          </a:prstGeom>
          <a:solidFill>
            <a:srgbClr val="94ABD8">
              <a:alpha val="93000"/>
            </a:srgbClr>
          </a:solidFill>
          <a:ln>
            <a:no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err="1">
              <a:solidFill>
                <a:srgbClr val="002060"/>
              </a:solidFill>
              <a:ea typeface="Arial Unicode MS" pitchFamily="34" charset="-128"/>
              <a:cs typeface="Arial Unicode MS" pitchFamily="34" charset="-128"/>
            </a:endParaRPr>
          </a:p>
        </p:txBody>
      </p:sp>
      <p:sp>
        <p:nvSpPr>
          <p:cNvPr id="72" name="Rectangle 71">
            <a:extLst>
              <a:ext uri="{FF2B5EF4-FFF2-40B4-BE49-F238E27FC236}">
                <a16:creationId xmlns:a16="http://schemas.microsoft.com/office/drawing/2014/main" id="{9F50EF68-9F70-4E04-876A-6D4D6C96E2EF}"/>
              </a:ext>
            </a:extLst>
          </p:cNvPr>
          <p:cNvSpPr/>
          <p:nvPr/>
        </p:nvSpPr>
        <p:spPr bwMode="gray">
          <a:xfrm>
            <a:off x="8031873" y="3758722"/>
            <a:ext cx="3517666" cy="2556614"/>
          </a:xfrm>
          <a:prstGeom prst="rect">
            <a:avLst/>
          </a:prstGeom>
          <a:solidFill>
            <a:srgbClr val="94ABD8">
              <a:alpha val="93000"/>
            </a:srgbClr>
          </a:solidFill>
          <a:ln>
            <a:no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err="1">
              <a:solidFill>
                <a:srgbClr val="002060"/>
              </a:solidFill>
              <a:ea typeface="Arial Unicode MS" pitchFamily="34" charset="-128"/>
              <a:cs typeface="Arial Unicode MS" pitchFamily="34" charset="-128"/>
            </a:endParaRPr>
          </a:p>
        </p:txBody>
      </p:sp>
    </p:spTree>
    <p:extLst>
      <p:ext uri="{BB962C8B-B14F-4D97-AF65-F5344CB8AC3E}">
        <p14:creationId xmlns:p14="http://schemas.microsoft.com/office/powerpoint/2010/main" val="21203088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xxx</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74403" y="914576"/>
            <a:ext cx="2495238" cy="5504762"/>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523381"/>
            <a:ext cx="3771429" cy="1695238"/>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322662"/>
            <a:ext cx="1600000" cy="957143"/>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383848"/>
            <a:ext cx="1900000" cy="1028572"/>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914576"/>
            <a:ext cx="1276191" cy="1504762"/>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p:nvPr/>
        </p:nvCxnSpPr>
        <p:spPr>
          <a:xfrm flipV="1">
            <a:off x="1942266" y="1067912"/>
            <a:ext cx="3804438" cy="727516"/>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722022" y="2695287"/>
            <a:ext cx="4024682" cy="530750"/>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flipV="1">
            <a:off x="1942266" y="4449535"/>
            <a:ext cx="3804438" cy="310408"/>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942266" y="5236029"/>
            <a:ext cx="3804438" cy="274692"/>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3157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113084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8"/>
                                        </p:tgtEl>
                                        <p:attrNameLst>
                                          <p:attrName>style.visibility</p:attrName>
                                        </p:attrNameLst>
                                      </p:cBhvr>
                                      <p:to>
                                        <p:strVal val="visible"/>
                                      </p:to>
                                    </p:set>
                                    <p:anim calcmode="lin" valueType="num">
                                      <p:cBhvr additive="base">
                                        <p:cTn id="33" dur="500" fill="hold"/>
                                        <p:tgtEl>
                                          <p:spTgt spid="68"/>
                                        </p:tgtEl>
                                        <p:attrNameLst>
                                          <p:attrName>ppt_x</p:attrName>
                                        </p:attrNameLst>
                                      </p:cBhvr>
                                      <p:tavLst>
                                        <p:tav tm="0">
                                          <p:val>
                                            <p:strVal val="#ppt_x"/>
                                          </p:val>
                                        </p:tav>
                                        <p:tav tm="100000">
                                          <p:val>
                                            <p:strVal val="#ppt_x"/>
                                          </p:val>
                                        </p:tav>
                                      </p:tavLst>
                                    </p:anim>
                                    <p:anim calcmode="lin" valueType="num">
                                      <p:cBhvr additive="base">
                                        <p:cTn id="34" dur="500" fill="hold"/>
                                        <p:tgtEl>
                                          <p:spTgt spid="68"/>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ppt_x"/>
                                          </p:val>
                                        </p:tav>
                                        <p:tav tm="100000">
                                          <p:val>
                                            <p:strVal val="#ppt_x"/>
                                          </p:val>
                                        </p:tav>
                                      </p:tavLst>
                                    </p:anim>
                                    <p:anim calcmode="lin" valueType="num">
                                      <p:cBhvr additive="base">
                                        <p:cTn id="38" dur="500" fill="hold"/>
                                        <p:tgtEl>
                                          <p:spTgt spid="51"/>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0"/>
                                        </p:tgtEl>
                                        <p:attrNameLst>
                                          <p:attrName>style.visibility</p:attrName>
                                        </p:attrNameLst>
                                      </p:cBhvr>
                                      <p:to>
                                        <p:strVal val="visible"/>
                                      </p:to>
                                    </p:set>
                                    <p:anim calcmode="lin" valueType="num">
                                      <p:cBhvr additive="base">
                                        <p:cTn id="41" dur="500" fill="hold"/>
                                        <p:tgtEl>
                                          <p:spTgt spid="70"/>
                                        </p:tgtEl>
                                        <p:attrNameLst>
                                          <p:attrName>ppt_x</p:attrName>
                                        </p:attrNameLst>
                                      </p:cBhvr>
                                      <p:tavLst>
                                        <p:tav tm="0">
                                          <p:val>
                                            <p:strVal val="#ppt_x"/>
                                          </p:val>
                                        </p:tav>
                                        <p:tav tm="100000">
                                          <p:val>
                                            <p:strVal val="#ppt_x"/>
                                          </p:val>
                                        </p:tav>
                                      </p:tavLst>
                                    </p:anim>
                                    <p:anim calcmode="lin" valueType="num">
                                      <p:cBhvr additive="base">
                                        <p:cTn id="42" dur="500" fill="hold"/>
                                        <p:tgtEl>
                                          <p:spTgt spid="70"/>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2"/>
                                        </p:tgtEl>
                                        <p:attrNameLst>
                                          <p:attrName>style.visibility</p:attrName>
                                        </p:attrNameLst>
                                      </p:cBhvr>
                                      <p:to>
                                        <p:strVal val="visible"/>
                                      </p:to>
                                    </p:set>
                                    <p:anim calcmode="lin" valueType="num">
                                      <p:cBhvr additive="base">
                                        <p:cTn id="45" dur="500" fill="hold"/>
                                        <p:tgtEl>
                                          <p:spTgt spid="52"/>
                                        </p:tgtEl>
                                        <p:attrNameLst>
                                          <p:attrName>ppt_x</p:attrName>
                                        </p:attrNameLst>
                                      </p:cBhvr>
                                      <p:tavLst>
                                        <p:tav tm="0">
                                          <p:val>
                                            <p:strVal val="#ppt_x"/>
                                          </p:val>
                                        </p:tav>
                                        <p:tav tm="100000">
                                          <p:val>
                                            <p:strVal val="#ppt_x"/>
                                          </p:val>
                                        </p:tav>
                                      </p:tavLst>
                                    </p:anim>
                                    <p:anim calcmode="lin" valueType="num">
                                      <p:cBhvr additive="base">
                                        <p:cTn id="46"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ppt_x"/>
                                          </p:val>
                                        </p:tav>
                                        <p:tav tm="100000">
                                          <p:val>
                                            <p:strVal val="#ppt_x"/>
                                          </p:val>
                                        </p:tav>
                                      </p:tavLst>
                                    </p:anim>
                                    <p:anim calcmode="lin" valueType="num">
                                      <p:cBhvr additive="base">
                                        <p:cTn id="52" dur="500" fill="hold"/>
                                        <p:tgtEl>
                                          <p:spTgt spid="4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 calcmode="lin" valueType="num">
                                      <p:cBhvr additive="base">
                                        <p:cTn id="55" dur="500" fill="hold"/>
                                        <p:tgtEl>
                                          <p:spTgt spid="43"/>
                                        </p:tgtEl>
                                        <p:attrNameLst>
                                          <p:attrName>ppt_x</p:attrName>
                                        </p:attrNameLst>
                                      </p:cBhvr>
                                      <p:tavLst>
                                        <p:tav tm="0">
                                          <p:val>
                                            <p:strVal val="#ppt_x"/>
                                          </p:val>
                                        </p:tav>
                                        <p:tav tm="100000">
                                          <p:val>
                                            <p:strVal val="#ppt_x"/>
                                          </p:val>
                                        </p:tav>
                                      </p:tavLst>
                                    </p:anim>
                                    <p:anim calcmode="lin" valueType="num">
                                      <p:cBhvr additive="base">
                                        <p:cTn id="5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 calcmode="lin" valueType="num">
                                      <p:cBhvr additive="base">
                                        <p:cTn id="65" dur="500" fill="hold"/>
                                        <p:tgtEl>
                                          <p:spTgt spid="47"/>
                                        </p:tgtEl>
                                        <p:attrNameLst>
                                          <p:attrName>ppt_x</p:attrName>
                                        </p:attrNameLst>
                                      </p:cBhvr>
                                      <p:tavLst>
                                        <p:tav tm="0">
                                          <p:val>
                                            <p:strVal val="#ppt_x"/>
                                          </p:val>
                                        </p:tav>
                                        <p:tav tm="100000">
                                          <p:val>
                                            <p:strVal val="#ppt_x"/>
                                          </p:val>
                                        </p:tav>
                                      </p:tavLst>
                                    </p:anim>
                                    <p:anim calcmode="lin" valueType="num">
                                      <p:cBhvr additive="base">
                                        <p:cTn id="66" dur="500" fill="hold"/>
                                        <p:tgtEl>
                                          <p:spTgt spid="47"/>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anim calcmode="lin" valueType="num">
                                      <p:cBhvr additive="base">
                                        <p:cTn id="69" dur="500" fill="hold"/>
                                        <p:tgtEl>
                                          <p:spTgt spid="10"/>
                                        </p:tgtEl>
                                        <p:attrNameLst>
                                          <p:attrName>ppt_x</p:attrName>
                                        </p:attrNameLst>
                                      </p:cBhvr>
                                      <p:tavLst>
                                        <p:tav tm="0">
                                          <p:val>
                                            <p:strVal val="#ppt_x"/>
                                          </p:val>
                                        </p:tav>
                                        <p:tav tm="100000">
                                          <p:val>
                                            <p:strVal val="#ppt_x"/>
                                          </p:val>
                                        </p:tav>
                                      </p:tavLst>
                                    </p:anim>
                                    <p:anim calcmode="lin" valueType="num">
                                      <p:cBhvr additive="base">
                                        <p:cTn id="70" dur="500" fill="hold"/>
                                        <p:tgtEl>
                                          <p:spTgt spid="10"/>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500" fill="hold"/>
                                        <p:tgtEl>
                                          <p:spTgt spid="49"/>
                                        </p:tgtEl>
                                        <p:attrNameLst>
                                          <p:attrName>ppt_x</p:attrName>
                                        </p:attrNameLst>
                                      </p:cBhvr>
                                      <p:tavLst>
                                        <p:tav tm="0">
                                          <p:val>
                                            <p:strVal val="#ppt_x"/>
                                          </p:val>
                                        </p:tav>
                                        <p:tav tm="100000">
                                          <p:val>
                                            <p:strVal val="#ppt_x"/>
                                          </p:val>
                                        </p:tav>
                                      </p:tavLst>
                                    </p:anim>
                                    <p:anim calcmode="lin" valueType="num">
                                      <p:cBhvr additive="base">
                                        <p:cTn id="74" dur="500" fill="hold"/>
                                        <p:tgtEl>
                                          <p:spTgt spid="49"/>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60"/>
                                        </p:tgtEl>
                                        <p:attrNameLst>
                                          <p:attrName>style.visibility</p:attrName>
                                        </p:attrNameLst>
                                      </p:cBhvr>
                                      <p:to>
                                        <p:strVal val="visible"/>
                                      </p:to>
                                    </p:set>
                                    <p:anim calcmode="lin" valueType="num">
                                      <p:cBhvr additive="base">
                                        <p:cTn id="77" dur="500" fill="hold"/>
                                        <p:tgtEl>
                                          <p:spTgt spid="60"/>
                                        </p:tgtEl>
                                        <p:attrNameLst>
                                          <p:attrName>ppt_x</p:attrName>
                                        </p:attrNameLst>
                                      </p:cBhvr>
                                      <p:tavLst>
                                        <p:tav tm="0">
                                          <p:val>
                                            <p:strVal val="#ppt_x"/>
                                          </p:val>
                                        </p:tav>
                                        <p:tav tm="100000">
                                          <p:val>
                                            <p:strVal val="#ppt_x"/>
                                          </p:val>
                                        </p:tav>
                                      </p:tavLst>
                                    </p:anim>
                                    <p:anim calcmode="lin" valueType="num">
                                      <p:cBhvr additive="base">
                                        <p:cTn id="78" dur="500" fill="hold"/>
                                        <p:tgtEl>
                                          <p:spTgt spid="60"/>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65"/>
                                        </p:tgtEl>
                                        <p:attrNameLst>
                                          <p:attrName>style.visibility</p:attrName>
                                        </p:attrNameLst>
                                      </p:cBhvr>
                                      <p:to>
                                        <p:strVal val="visible"/>
                                      </p:to>
                                    </p:set>
                                    <p:anim calcmode="lin" valueType="num">
                                      <p:cBhvr additive="base">
                                        <p:cTn id="81" dur="500" fill="hold"/>
                                        <p:tgtEl>
                                          <p:spTgt spid="65"/>
                                        </p:tgtEl>
                                        <p:attrNameLst>
                                          <p:attrName>ppt_x</p:attrName>
                                        </p:attrNameLst>
                                      </p:cBhvr>
                                      <p:tavLst>
                                        <p:tav tm="0">
                                          <p:val>
                                            <p:strVal val="#ppt_x"/>
                                          </p:val>
                                        </p:tav>
                                        <p:tav tm="100000">
                                          <p:val>
                                            <p:strVal val="#ppt_x"/>
                                          </p:val>
                                        </p:tav>
                                      </p:tavLst>
                                    </p:anim>
                                    <p:anim calcmode="lin" valueType="num">
                                      <p:cBhvr additive="base">
                                        <p:cTn id="82"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48"/>
                                        </p:tgtEl>
                                        <p:attrNameLst>
                                          <p:attrName>style.visibility</p:attrName>
                                        </p:attrNameLst>
                                      </p:cBhvr>
                                      <p:to>
                                        <p:strVal val="visible"/>
                                      </p:to>
                                    </p:set>
                                    <p:anim calcmode="lin" valueType="num">
                                      <p:cBhvr additive="base">
                                        <p:cTn id="87" dur="500" fill="hold"/>
                                        <p:tgtEl>
                                          <p:spTgt spid="48"/>
                                        </p:tgtEl>
                                        <p:attrNameLst>
                                          <p:attrName>ppt_x</p:attrName>
                                        </p:attrNameLst>
                                      </p:cBhvr>
                                      <p:tavLst>
                                        <p:tav tm="0">
                                          <p:val>
                                            <p:strVal val="#ppt_x"/>
                                          </p:val>
                                        </p:tav>
                                        <p:tav tm="100000">
                                          <p:val>
                                            <p:strVal val="#ppt_x"/>
                                          </p:val>
                                        </p:tav>
                                      </p:tavLst>
                                    </p:anim>
                                    <p:anim calcmode="lin" valueType="num">
                                      <p:cBhvr additive="base">
                                        <p:cTn id="88" dur="500" fill="hold"/>
                                        <p:tgtEl>
                                          <p:spTgt spid="48"/>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50"/>
                                        </p:tgtEl>
                                        <p:attrNameLst>
                                          <p:attrName>style.visibility</p:attrName>
                                        </p:attrNameLst>
                                      </p:cBhvr>
                                      <p:to>
                                        <p:strVal val="visible"/>
                                      </p:to>
                                    </p:set>
                                    <p:anim calcmode="lin" valueType="num">
                                      <p:cBhvr additive="base">
                                        <p:cTn id="91" dur="500" fill="hold"/>
                                        <p:tgtEl>
                                          <p:spTgt spid="50"/>
                                        </p:tgtEl>
                                        <p:attrNameLst>
                                          <p:attrName>ppt_x</p:attrName>
                                        </p:attrNameLst>
                                      </p:cBhvr>
                                      <p:tavLst>
                                        <p:tav tm="0">
                                          <p:val>
                                            <p:strVal val="#ppt_x"/>
                                          </p:val>
                                        </p:tav>
                                        <p:tav tm="100000">
                                          <p:val>
                                            <p:strVal val="#ppt_x"/>
                                          </p:val>
                                        </p:tav>
                                      </p:tavLst>
                                    </p:anim>
                                    <p:anim calcmode="lin" valueType="num">
                                      <p:cBhvr additive="base">
                                        <p:cTn id="92" dur="500" fill="hold"/>
                                        <p:tgtEl>
                                          <p:spTgt spid="5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3"/>
                                        </p:tgtEl>
                                        <p:attrNameLst>
                                          <p:attrName>style.visibility</p:attrName>
                                        </p:attrNameLst>
                                      </p:cBhvr>
                                      <p:to>
                                        <p:strVal val="visible"/>
                                      </p:to>
                                    </p:set>
                                    <p:anim calcmode="lin" valueType="num">
                                      <p:cBhvr additive="base">
                                        <p:cTn id="95" dur="500" fill="hold"/>
                                        <p:tgtEl>
                                          <p:spTgt spid="33"/>
                                        </p:tgtEl>
                                        <p:attrNameLst>
                                          <p:attrName>ppt_x</p:attrName>
                                        </p:attrNameLst>
                                      </p:cBhvr>
                                      <p:tavLst>
                                        <p:tav tm="0">
                                          <p:val>
                                            <p:strVal val="#ppt_x"/>
                                          </p:val>
                                        </p:tav>
                                        <p:tav tm="100000">
                                          <p:val>
                                            <p:strVal val="#ppt_x"/>
                                          </p:val>
                                        </p:tav>
                                      </p:tavLst>
                                    </p:anim>
                                    <p:anim calcmode="lin" valueType="num">
                                      <p:cBhvr additive="base">
                                        <p:cTn id="96" dur="500" fill="hold"/>
                                        <p:tgtEl>
                                          <p:spTgt spid="33"/>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 calcmode="lin" valueType="num">
                                      <p:cBhvr additive="base">
                                        <p:cTn id="99" dur="500" fill="hold"/>
                                        <p:tgtEl>
                                          <p:spTgt spid="41"/>
                                        </p:tgtEl>
                                        <p:attrNameLst>
                                          <p:attrName>ppt_x</p:attrName>
                                        </p:attrNameLst>
                                      </p:cBhvr>
                                      <p:tavLst>
                                        <p:tav tm="0">
                                          <p:val>
                                            <p:strVal val="#ppt_x"/>
                                          </p:val>
                                        </p:tav>
                                        <p:tav tm="100000">
                                          <p:val>
                                            <p:strVal val="#ppt_x"/>
                                          </p:val>
                                        </p:tav>
                                      </p:tavLst>
                                    </p:anim>
                                    <p:anim calcmode="lin" valueType="num">
                                      <p:cBhvr additive="base">
                                        <p:cTn id="100"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3"/>
                                        </p:tgtEl>
                                        <p:attrNameLst>
                                          <p:attrName>style.visibility</p:attrName>
                                        </p:attrNameLst>
                                      </p:cBhvr>
                                      <p:to>
                                        <p:strVal val="visible"/>
                                      </p:to>
                                    </p:set>
                                    <p:anim calcmode="lin" valueType="num">
                                      <p:cBhvr additive="base">
                                        <p:cTn id="109" dur="500" fill="hold"/>
                                        <p:tgtEl>
                                          <p:spTgt spid="13"/>
                                        </p:tgtEl>
                                        <p:attrNameLst>
                                          <p:attrName>ppt_x</p:attrName>
                                        </p:attrNameLst>
                                      </p:cBhvr>
                                      <p:tavLst>
                                        <p:tav tm="0">
                                          <p:val>
                                            <p:strVal val="#ppt_x"/>
                                          </p:val>
                                        </p:tav>
                                        <p:tav tm="100000">
                                          <p:val>
                                            <p:strVal val="#ppt_x"/>
                                          </p:val>
                                        </p:tav>
                                      </p:tavLst>
                                    </p:anim>
                                    <p:anim calcmode="lin" valueType="num">
                                      <p:cBhvr additive="base">
                                        <p:cTn id="110" dur="500" fill="hold"/>
                                        <p:tgtEl>
                                          <p:spTgt spid="13"/>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31"/>
                                        </p:tgtEl>
                                        <p:attrNameLst>
                                          <p:attrName>style.visibility</p:attrName>
                                        </p:attrNameLst>
                                      </p:cBhvr>
                                      <p:to>
                                        <p:strVal val="visible"/>
                                      </p:to>
                                    </p:set>
                                    <p:anim calcmode="lin" valueType="num">
                                      <p:cBhvr additive="base">
                                        <p:cTn id="113" dur="500" fill="hold"/>
                                        <p:tgtEl>
                                          <p:spTgt spid="31"/>
                                        </p:tgtEl>
                                        <p:attrNameLst>
                                          <p:attrName>ppt_x</p:attrName>
                                        </p:attrNameLst>
                                      </p:cBhvr>
                                      <p:tavLst>
                                        <p:tav tm="0">
                                          <p:val>
                                            <p:strVal val="#ppt_x"/>
                                          </p:val>
                                        </p:tav>
                                        <p:tav tm="100000">
                                          <p:val>
                                            <p:strVal val="#ppt_x"/>
                                          </p:val>
                                        </p:tav>
                                      </p:tavLst>
                                    </p:anim>
                                    <p:anim calcmode="lin" valueType="num">
                                      <p:cBhvr additive="base">
                                        <p:cTn id="114" dur="500" fill="hold"/>
                                        <p:tgtEl>
                                          <p:spTgt spid="31"/>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29"/>
                                        </p:tgtEl>
                                        <p:attrNameLst>
                                          <p:attrName>style.visibility</p:attrName>
                                        </p:attrNameLst>
                                      </p:cBhvr>
                                      <p:to>
                                        <p:strVal val="visible"/>
                                      </p:to>
                                    </p:set>
                                    <p:anim calcmode="lin" valueType="num">
                                      <p:cBhvr additive="base">
                                        <p:cTn id="117" dur="500" fill="hold"/>
                                        <p:tgtEl>
                                          <p:spTgt spid="29"/>
                                        </p:tgtEl>
                                        <p:attrNameLst>
                                          <p:attrName>ppt_x</p:attrName>
                                        </p:attrNameLst>
                                      </p:cBhvr>
                                      <p:tavLst>
                                        <p:tav tm="0">
                                          <p:val>
                                            <p:strVal val="#ppt_x"/>
                                          </p:val>
                                        </p:tav>
                                        <p:tav tm="100000">
                                          <p:val>
                                            <p:strVal val="#ppt_x"/>
                                          </p:val>
                                        </p:tav>
                                      </p:tavLst>
                                    </p:anim>
                                    <p:anim calcmode="lin" valueType="num">
                                      <p:cBhvr additive="base">
                                        <p:cTn id="11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nodeType="clickEffect">
                                  <p:stCondLst>
                                    <p:cond delay="0"/>
                                  </p:stCondLst>
                                  <p:childTnLst>
                                    <p:set>
                                      <p:cBhvr>
                                        <p:cTn id="122" dur="1" fill="hold">
                                          <p:stCondLst>
                                            <p:cond delay="0"/>
                                          </p:stCondLst>
                                        </p:cTn>
                                        <p:tgtEl>
                                          <p:spTgt spid="27"/>
                                        </p:tgtEl>
                                        <p:attrNameLst>
                                          <p:attrName>style.visibility</p:attrName>
                                        </p:attrNameLst>
                                      </p:cBhvr>
                                      <p:to>
                                        <p:strVal val="visible"/>
                                      </p:to>
                                    </p:set>
                                    <p:anim calcmode="lin" valueType="num">
                                      <p:cBhvr additive="base">
                                        <p:cTn id="123" dur="500" fill="hold"/>
                                        <p:tgtEl>
                                          <p:spTgt spid="27"/>
                                        </p:tgtEl>
                                        <p:attrNameLst>
                                          <p:attrName>ppt_x</p:attrName>
                                        </p:attrNameLst>
                                      </p:cBhvr>
                                      <p:tavLst>
                                        <p:tav tm="0">
                                          <p:val>
                                            <p:strVal val="#ppt_x"/>
                                          </p:val>
                                        </p:tav>
                                        <p:tav tm="100000">
                                          <p:val>
                                            <p:strVal val="#ppt_x"/>
                                          </p:val>
                                        </p:tav>
                                      </p:tavLst>
                                    </p:anim>
                                    <p:anim calcmode="lin" valueType="num">
                                      <p:cBhvr additive="base">
                                        <p:cTn id="12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19" grpId="0" animBg="1"/>
      <p:bldP spid="17" grpId="0" animBg="1"/>
      <p:bldP spid="15" grpId="0" animBg="1"/>
      <p:bldP spid="21" grpId="0" animBg="1"/>
      <p:bldP spid="42" grpId="0" animBg="1"/>
      <p:bldP spid="4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90375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316766"/>
            <a:ext cx="7768091" cy="5162861"/>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-users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a:t>
            </a:r>
            <a:br>
              <a:rPr lang="de-DE" sz="1400" b="1" kern="0" dirty="0">
                <a:solidFill>
                  <a:srgbClr val="000000"/>
                </a:solidFill>
                <a:latin typeface="Arial"/>
                <a:ea typeface="Arial Unicode MS" pitchFamily="34" charset="-128"/>
                <a:cs typeface="Arial Unicode MS" pitchFamily="34" charset="-128"/>
              </a:rPr>
            </a:br>
            <a:r>
              <a:rPr lang="de-DE" sz="1400" b="1" kern="0" dirty="0" err="1">
                <a:solidFill>
                  <a:srgbClr val="000000"/>
                </a:solidFill>
                <a:latin typeface="Arial"/>
                <a:ea typeface="Arial Unicode MS" pitchFamily="34" charset="-128"/>
                <a:cs typeface="Arial Unicode MS" pitchFamily="34" charset="-128"/>
              </a:rPr>
              <a:t>ads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B7733F7-0A0F-4B09-BE1B-34C9D32EA70E}"/>
              </a:ext>
            </a:extLst>
          </p:cNvPr>
          <p:cNvCxnSpPr>
            <a:cxnSpLocks/>
          </p:cNvCxnSpPr>
          <p:nvPr/>
        </p:nvCxnSpPr>
        <p:spPr>
          <a:xfrm>
            <a:off x="6832776" y="1816583"/>
            <a:ext cx="3010839" cy="0"/>
          </a:xfrm>
          <a:prstGeom prst="straightConnector1">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cxnSp>
        <p:nvCxnSpPr>
          <p:cNvPr id="22" name="Straight Arrow Connector 21">
            <a:extLst>
              <a:ext uri="{FF2B5EF4-FFF2-40B4-BE49-F238E27FC236}">
                <a16:creationId xmlns:a16="http://schemas.microsoft.com/office/drawing/2014/main" id="{039277ED-CDC6-48F8-BFE1-2B2798D4D8E1}"/>
              </a:ext>
            </a:extLst>
          </p:cNvPr>
          <p:cNvCxnSpPr>
            <a:cxnSpLocks/>
            <a:endCxn id="47" idx="1"/>
          </p:cNvCxnSpPr>
          <p:nvPr/>
        </p:nvCxnSpPr>
        <p:spPr>
          <a:xfrm>
            <a:off x="4531911" y="1799764"/>
            <a:ext cx="1697182" cy="16819"/>
          </a:xfrm>
          <a:prstGeom prst="straightConnector1">
            <a:avLst/>
          </a:prstGeom>
          <a:ln w="444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7945660" y="155497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57" name="Connector: Elbow 56">
            <a:extLst>
              <a:ext uri="{FF2B5EF4-FFF2-40B4-BE49-F238E27FC236}">
                <a16:creationId xmlns:a16="http://schemas.microsoft.com/office/drawing/2014/main" id="{32B59199-B92D-4587-9382-1AB623F888BA}"/>
              </a:ext>
            </a:extLst>
          </p:cNvPr>
          <p:cNvCxnSpPr>
            <a:stCxn id="2" idx="3"/>
          </p:cNvCxnSpPr>
          <p:nvPr/>
        </p:nvCxnSpPr>
        <p:spPr>
          <a:xfrm flipV="1">
            <a:off x="2939177" y="1799764"/>
            <a:ext cx="1592734" cy="795375"/>
          </a:xfrm>
          <a:prstGeom prst="bentConnector3">
            <a:avLst>
              <a:gd name="adj1" fmla="val 99987"/>
            </a:avLst>
          </a:prstGeom>
          <a:ln w="444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665BE06-EC68-4A21-8500-7D887C7B0278}"/>
              </a:ext>
            </a:extLst>
          </p:cNvPr>
          <p:cNvCxnSpPr>
            <a:cxnSpLocks/>
            <a:endCxn id="16" idx="0"/>
          </p:cNvCxnSpPr>
          <p:nvPr/>
        </p:nvCxnSpPr>
        <p:spPr>
          <a:xfrm flipH="1">
            <a:off x="6498123" y="2066818"/>
            <a:ext cx="3794" cy="78796"/>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flipH="1">
            <a:off x="10161694" y="2052445"/>
            <a:ext cx="3794" cy="78796"/>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2861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316766"/>
            <a:ext cx="7768091" cy="5162861"/>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K8s</a:t>
            </a: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1853701"/>
            <a:ext cx="2306840" cy="197732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181437"/>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-users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1849694"/>
            <a:ext cx="2306840" cy="197732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17743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a:t>
            </a:r>
            <a:br>
              <a:rPr lang="de-DE" sz="1400" b="1" kern="0" dirty="0">
                <a:solidFill>
                  <a:srgbClr val="000000"/>
                </a:solidFill>
                <a:latin typeface="Arial"/>
                <a:ea typeface="Arial Unicode MS" pitchFamily="34" charset="-128"/>
                <a:cs typeface="Arial Unicode MS" pitchFamily="34" charset="-128"/>
              </a:rPr>
            </a:br>
            <a:r>
              <a:rPr lang="de-DE" sz="1400" b="1" kern="0" dirty="0" err="1">
                <a:solidFill>
                  <a:srgbClr val="000000"/>
                </a:solidFill>
                <a:latin typeface="Arial"/>
                <a:ea typeface="Arial Unicode MS" pitchFamily="34" charset="-128"/>
                <a:cs typeface="Arial Unicode MS" pitchFamily="34" charset="-128"/>
              </a:rPr>
              <a:t>ads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173457"/>
            <a:ext cx="1" cy="169577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B7733F7-0A0F-4B09-BE1B-34C9D32EA70E}"/>
              </a:ext>
            </a:extLst>
          </p:cNvPr>
          <p:cNvCxnSpPr>
            <a:stCxn id="17" idx="3"/>
            <a:endCxn id="15" idx="1"/>
          </p:cNvCxnSpPr>
          <p:nvPr/>
        </p:nvCxnSpPr>
        <p:spPr>
          <a:xfrm>
            <a:off x="7312088" y="2675444"/>
            <a:ext cx="2011265" cy="4007"/>
          </a:xfrm>
          <a:prstGeom prst="straightConnector1">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177464"/>
            <a:ext cx="0" cy="1691765"/>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cxnSp>
        <p:nvCxnSpPr>
          <p:cNvPr id="22" name="Straight Arrow Connector 21">
            <a:extLst>
              <a:ext uri="{FF2B5EF4-FFF2-40B4-BE49-F238E27FC236}">
                <a16:creationId xmlns:a16="http://schemas.microsoft.com/office/drawing/2014/main" id="{039277ED-CDC6-48F8-BFE1-2B2798D4D8E1}"/>
              </a:ext>
            </a:extLst>
          </p:cNvPr>
          <p:cNvCxnSpPr>
            <a:cxnSpLocks/>
            <a:endCxn id="47" idx="1"/>
          </p:cNvCxnSpPr>
          <p:nvPr/>
        </p:nvCxnSpPr>
        <p:spPr>
          <a:xfrm>
            <a:off x="2979683" y="2595139"/>
            <a:ext cx="1697182" cy="16819"/>
          </a:xfrm>
          <a:prstGeom prst="straightConnector1">
            <a:avLst/>
          </a:prstGeom>
          <a:ln w="444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7623649" y="2420307"/>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4676865" y="2379676"/>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8314520" y="2430449"/>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4247570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a:t>Reference/ Sample </a:t>
            </a:r>
            <a:r>
              <a:rPr lang="de-DE" dirty="0" err="1"/>
              <a:t>Microservices</a:t>
            </a:r>
            <a:r>
              <a:rPr lang="de-DE" dirty="0"/>
              <a:t>: </a:t>
            </a:r>
            <a:r>
              <a:rPr lang="de-DE" dirty="0" err="1"/>
              <a:t>bulletinboard</a:t>
            </a:r>
            <a:endParaRPr lang="de-DE" dirty="0"/>
          </a:p>
        </p:txBody>
      </p:sp>
      <p:sp>
        <p:nvSpPr>
          <p:cNvPr id="6" name="Rounded Rectangle 5"/>
          <p:cNvSpPr/>
          <p:nvPr/>
        </p:nvSpPr>
        <p:spPr bwMode="gray">
          <a:xfrm>
            <a:off x="4114667" y="131676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kern="0" dirty="0">
                <a:solidFill>
                  <a:srgbClr val="002060"/>
                </a:solidFill>
                <a:ea typeface="Arial Unicode MS" pitchFamily="34" charset="-128"/>
                <a:cs typeface="Arial Unicode MS" pitchFamily="34" charset="-128"/>
              </a:rPr>
              <a:t>Cloud </a:t>
            </a:r>
            <a:r>
              <a:rPr kern="0" dirty="0" err="1">
                <a:solidFill>
                  <a:srgbClr val="002060"/>
                </a:solidFill>
                <a:ea typeface="Arial Unicode MS" pitchFamily="34" charset="-128"/>
                <a:cs typeface="Arial Unicode MS" pitchFamily="34" charset="-128"/>
              </a:rPr>
              <a:t>Foundry</a:t>
            </a:r>
            <a:endParaRPr kern="0" dirty="0">
              <a:solidFill>
                <a:srgbClr val="002060"/>
              </a:solidFill>
              <a:ea typeface="Arial Unicode MS" pitchFamily="34" charset="-128"/>
              <a:cs typeface="Arial Unicode MS" pitchFamily="34" charset="-128"/>
            </a:endParaRPr>
          </a:p>
        </p:txBody>
      </p:sp>
      <p:sp>
        <p:nvSpPr>
          <p:cNvPr id="7" name="Flowchart: Magnetic Disk 6"/>
          <p:cNvSpPr/>
          <p:nvPr/>
        </p:nvSpPr>
        <p:spPr bwMode="gray">
          <a:xfrm>
            <a:off x="5283589" y="571701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r>
              <a:rPr sz="1600" kern="0" dirty="0" err="1">
                <a:solidFill>
                  <a:srgbClr val="000000"/>
                </a:solidFill>
                <a:ea typeface="Arial Unicode MS" pitchFamily="34" charset="-128"/>
                <a:cs typeface="Arial Unicode MS" pitchFamily="34" charset="-128"/>
              </a:rPr>
              <a:t>PostgreSQL</a:t>
            </a:r>
            <a:endParaRPr sz="1600" kern="0" dirty="0">
              <a:solidFill>
                <a:srgbClr val="000000"/>
              </a:solidFill>
              <a:ea typeface="Arial Unicode MS" pitchFamily="34" charset="-128"/>
              <a:cs typeface="Arial Unicode MS" pitchFamily="34" charset="-128"/>
            </a:endParaRPr>
          </a:p>
        </p:txBody>
      </p:sp>
      <p:sp>
        <p:nvSpPr>
          <p:cNvPr id="8" name="Rectangle 7"/>
          <p:cNvSpPr/>
          <p:nvPr/>
        </p:nvSpPr>
        <p:spPr bwMode="gray">
          <a:xfrm>
            <a:off x="4832049" y="209875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a:solidFill>
                  <a:srgbClr val="000000">
                    <a:lumMod val="75000"/>
                    <a:lumOff val="25000"/>
                  </a:srgbClr>
                </a:solidFil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sz="1600" kern="0" dirty="0">
              <a:solidFill>
                <a:srgbClr val="000000">
                  <a:lumMod val="75000"/>
                  <a:lumOff val="25000"/>
                </a:srgbClr>
              </a:solidFill>
              <a:ea typeface="Arial Unicode MS" pitchFamily="34" charset="-128"/>
              <a:cs typeface="Arial Unicode MS" pitchFamily="34" charset="-128"/>
            </a:endParaRPr>
          </a:p>
        </p:txBody>
      </p:sp>
      <p:cxnSp>
        <p:nvCxnSpPr>
          <p:cNvPr id="9" name="Straight Arrow Connector 8"/>
          <p:cNvCxnSpPr/>
          <p:nvPr/>
        </p:nvCxnSpPr>
        <p:spPr>
          <a:xfrm>
            <a:off x="2957723" y="265745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253346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a:solidFill>
                  <a:srgbClr val="000000">
                    <a:lumMod val="75000"/>
                    <a:lumOff val="25000"/>
                  </a:srgbClr>
                </a:solidFill>
                <a:ea typeface="Arial Unicode MS" pitchFamily="34" charset="-128"/>
                <a:cs typeface="Arial Unicode MS" pitchFamily="34" charset="-128"/>
              </a:rPr>
              <a:t>Users</a:t>
            </a:r>
          </a:p>
        </p:txBody>
      </p:sp>
      <p:sp>
        <p:nvSpPr>
          <p:cNvPr id="13" name="Rectangle 12"/>
          <p:cNvSpPr/>
          <p:nvPr/>
        </p:nvSpPr>
        <p:spPr bwMode="gray">
          <a:xfrm>
            <a:off x="9769711" y="358436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err="1">
                <a:solidFill>
                  <a:srgbClr val="000000">
                    <a:lumMod val="75000"/>
                    <a:lumOff val="25000"/>
                  </a:srgbClr>
                </a:solidFill>
                <a:ea typeface="Arial Unicode MS" pitchFamily="34" charset="-128"/>
                <a:cs typeface="Arial Unicode MS" pitchFamily="34" charset="-128"/>
              </a:rPr>
              <a:t>Statistics</a:t>
            </a:r>
            <a:endParaRPr sz="1600" kern="0" dirty="0">
              <a:solidFill>
                <a:srgbClr val="000000">
                  <a:lumMod val="75000"/>
                  <a:lumOff val="25000"/>
                </a:srgbClr>
              </a:solidFill>
              <a:ea typeface="Arial Unicode MS" pitchFamily="34" charset="-128"/>
              <a:cs typeface="Arial Unicode MS" pitchFamily="34" charset="-128"/>
            </a:endParaRPr>
          </a:p>
        </p:txBody>
      </p:sp>
      <p:sp>
        <p:nvSpPr>
          <p:cNvPr id="14" name="TextBox 13"/>
          <p:cNvSpPr txBox="1"/>
          <p:nvPr/>
        </p:nvSpPr>
        <p:spPr>
          <a:xfrm>
            <a:off x="3110175" y="2392305"/>
            <a:ext cx="1316370" cy="523099"/>
          </a:xfrm>
          <a:prstGeom prst="rect">
            <a:avLst/>
          </a:prstGeom>
          <a:noFill/>
        </p:spPr>
        <p:txBody>
          <a:bodyPr wrap="square" rtlCol="0">
            <a:spAutoFit/>
          </a:bodyPr>
          <a:lstStyle/>
          <a:p>
            <a:pPr fontAlgn="base">
              <a:spcBef>
                <a:spcPct val="50000"/>
              </a:spcBef>
              <a:spcAft>
                <a:spcPct val="0"/>
              </a:spcAft>
              <a:buClr>
                <a:srgbClr val="F0AB00"/>
              </a:buClr>
              <a:buSzPct val="80000"/>
            </a:pPr>
            <a:r>
              <a:rPr sz="1400" kern="0" dirty="0">
                <a:solidFill>
                  <a:srgbClr val="000000"/>
                </a:solidFill>
                <a:ea typeface="Arial Unicode MS" pitchFamily="34" charset="-128"/>
                <a:cs typeface="Arial Unicode MS" pitchFamily="34" charset="-128"/>
              </a:rPr>
              <a:t>HTTPS / REST</a:t>
            </a:r>
            <a:endParaRPr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551713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5520548"/>
            <a:ext cx="1717890" cy="307706"/>
          </a:xfrm>
          <a:prstGeom prst="rect">
            <a:avLst/>
          </a:prstGeom>
          <a:noFill/>
        </p:spPr>
        <p:txBody>
          <a:bodyPr wrap="square" rtlCol="0">
            <a:spAutoFit/>
          </a:bodyPr>
          <a:lstStyle/>
          <a:p>
            <a:pPr fontAlgn="base">
              <a:spcBef>
                <a:spcPct val="50000"/>
              </a:spcBef>
              <a:spcAft>
                <a:spcPct val="0"/>
              </a:spcAft>
              <a:buClr>
                <a:srgbClr val="F0AB00"/>
              </a:buClr>
              <a:buSzPct val="80000"/>
            </a:pPr>
            <a:r>
              <a:rPr sz="1400" kern="0" dirty="0">
                <a:solidFill>
                  <a:srgbClr val="000000"/>
                </a:solidFill>
                <a:ea typeface="Arial Unicode MS" pitchFamily="34" charset="-128"/>
                <a:cs typeface="Arial Unicode MS" pitchFamily="34" charset="-128"/>
              </a:rPr>
              <a:t>(</a:t>
            </a:r>
            <a:r>
              <a:rPr sz="1400" kern="0" dirty="0" err="1">
                <a:solidFill>
                  <a:srgbClr val="000000"/>
                </a:solidFill>
                <a:ea typeface="Arial Unicode MS" pitchFamily="34" charset="-128"/>
                <a:cs typeface="Arial Unicode MS" pitchFamily="34" charset="-128"/>
              </a:rPr>
              <a:t>backing</a:t>
            </a:r>
            <a:r>
              <a:rPr sz="1400" kern="0" dirty="0">
                <a:solidFill>
                  <a:srgbClr val="000000"/>
                </a:solidFill>
                <a:ea typeface="Arial Unicode MS" pitchFamily="34" charset="-128"/>
                <a:cs typeface="Arial Unicode MS" pitchFamily="34" charset="-128"/>
              </a:rPr>
              <a:t>) </a:t>
            </a:r>
            <a:r>
              <a:rPr sz="1400" kern="0" dirty="0" err="1">
                <a:solidFill>
                  <a:srgbClr val="000000"/>
                </a:solidFill>
                <a:ea typeface="Arial Unicode MS" pitchFamily="34" charset="-128"/>
                <a:cs typeface="Arial Unicode MS" pitchFamily="34" charset="-128"/>
              </a:rPr>
              <a:t>services</a:t>
            </a:r>
            <a:endParaRPr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71701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fontAlgn="base">
              <a:spcBef>
                <a:spcPct val="50000"/>
              </a:spcBef>
              <a:spcAft>
                <a:spcPct val="0"/>
              </a:spcAft>
              <a:buClr>
                <a:srgbClr val="F0AB00"/>
              </a:buClr>
              <a:buSzPct val="80000"/>
            </a:pPr>
            <a:r>
              <a:rPr sz="1600" kern="0" dirty="0">
                <a:solidFill>
                  <a:srgbClr val="000000"/>
                </a:solidFill>
                <a:ea typeface="Arial Unicode MS" pitchFamily="34" charset="-128"/>
                <a:cs typeface="Arial Unicode MS" pitchFamily="34" charset="-128"/>
              </a:rPr>
              <a:t>ELK</a:t>
            </a:r>
          </a:p>
        </p:txBody>
      </p:sp>
      <p:cxnSp>
        <p:nvCxnSpPr>
          <p:cNvPr id="18" name="Elbow Connector 17"/>
          <p:cNvCxnSpPr/>
          <p:nvPr/>
        </p:nvCxnSpPr>
        <p:spPr>
          <a:xfrm rot="16200000" flipH="1">
            <a:off x="7636364" y="532801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532731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85507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80640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704142"/>
            <a:ext cx="2702231" cy="2150930"/>
          </a:xfrm>
          <a:prstGeom prst="rect">
            <a:avLst/>
          </a:prstGeom>
          <a:ln>
            <a:solidFill>
              <a:schemeClr val="tx1"/>
            </a:solidFill>
          </a:ln>
        </p:spPr>
      </p:pic>
      <p:sp>
        <p:nvSpPr>
          <p:cNvPr id="3" name="Rectangle 2"/>
          <p:cNvSpPr/>
          <p:nvPr/>
        </p:nvSpPr>
        <p:spPr>
          <a:xfrm>
            <a:off x="247316" y="4080034"/>
            <a:ext cx="2434418" cy="646181"/>
          </a:xfrm>
          <a:prstGeom prst="rect">
            <a:avLst/>
          </a:prstGeom>
        </p:spPr>
        <p:txBody>
          <a:bodyPr wrap="square">
            <a:spAutoFit/>
          </a:bodyPr>
          <a:lstStyle/>
          <a:p>
            <a:r>
              <a:rPr lang="de-DE" sz="1200" dirty="0">
                <a:hlinkClick r:id="rId3"/>
              </a:rPr>
              <a:t>https://bulletinboard-ads-production.cfapps.sap.hana.ondemand.com/static/index.html</a:t>
            </a:r>
            <a:endParaRPr lang="de-DE" sz="1200" dirty="0"/>
          </a:p>
        </p:txBody>
      </p:sp>
    </p:spTree>
    <p:extLst>
      <p:ext uri="{BB962C8B-B14F-4D97-AF65-F5344CB8AC3E}">
        <p14:creationId xmlns:p14="http://schemas.microsoft.com/office/powerpoint/2010/main" val="31397142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loud 30"/>
          <p:cNvSpPr/>
          <p:nvPr/>
        </p:nvSpPr>
        <p:spPr bwMode="gray">
          <a:xfrm>
            <a:off x="4588392" y="3768241"/>
            <a:ext cx="4286023" cy="1486364"/>
          </a:xfrm>
          <a:prstGeom prst="cloud">
            <a:avLst/>
          </a:prstGeom>
          <a:solidFill>
            <a:srgbClr val="E1E5FF"/>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de-DE" sz="1800"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de-DE" sz="1800"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Integration Space</a:t>
            </a:r>
          </a:p>
        </p:txBody>
      </p:sp>
      <p:sp>
        <p:nvSpPr>
          <p:cNvPr id="3" name="Rounded Rectangle 2"/>
          <p:cNvSpPr/>
          <p:nvPr/>
        </p:nvSpPr>
        <p:spPr bwMode="gray">
          <a:xfrm>
            <a:off x="238242" y="501424"/>
            <a:ext cx="9330071" cy="733246"/>
          </a:xfrm>
          <a:prstGeom prst="roundRect">
            <a:avLst/>
          </a:prstGeom>
          <a:noFill/>
          <a:ln w="6350" algn="ctr">
            <a:solidFill>
              <a:schemeClr val="tx1"/>
            </a:solidFill>
            <a:miter lim="800000"/>
            <a:headEnd/>
            <a:tailEnd/>
          </a:ln>
          <a:effectLst/>
        </p:spPr>
        <p:txBody>
          <a:bodyPr lIns="107138" tIns="85710" rIns="107138" bIns="85710" rtlCol="0" anchor="ctr"/>
          <a:lstStyle/>
          <a:p>
            <a:pPr algn="ctr" fontAlgn="base">
              <a:spcBef>
                <a:spcPct val="50000"/>
              </a:spcBef>
              <a:spcAft>
                <a:spcPct val="0"/>
              </a:spcAft>
              <a:buClr>
                <a:srgbClr val="F0AB00"/>
              </a:buClr>
              <a:buSzPct val="80000"/>
            </a:pPr>
            <a:r>
              <a:rPr lang="en-US" sz="2000" kern="0" dirty="0" err="1">
                <a:solidFill>
                  <a:srgbClr val="000000"/>
                </a:solidFill>
                <a:ea typeface="Arial Unicode MS" pitchFamily="34" charset="-128"/>
                <a:cs typeface="Arial Unicode MS" pitchFamily="34" charset="-128"/>
              </a:rPr>
              <a:t>Github</a:t>
            </a:r>
            <a:endParaRPr lang="en-US" sz="2000"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191865" y="5515555"/>
            <a:ext cx="9376448" cy="733246"/>
          </a:xfrm>
          <a:prstGeom prst="roundRect">
            <a:avLst/>
          </a:prstGeom>
          <a:solidFill>
            <a:schemeClr val="accent1">
              <a:lumMod val="60000"/>
              <a:lumOff val="40000"/>
            </a:schemeClr>
          </a:solidFill>
          <a:ln w="6350" algn="ctr">
            <a:solidFill>
              <a:schemeClr val="tx1"/>
            </a:solidFill>
            <a:miter lim="800000"/>
            <a:headEnd/>
            <a:tailEnd/>
          </a:ln>
          <a:effectLst/>
        </p:spPr>
        <p:txBody>
          <a:bodyPr lIns="107138" tIns="85710" rIns="107138" bIns="85710" rtlCol="0" anchor="ctr"/>
          <a:lstStyle/>
          <a:p>
            <a:pPr algn="ct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Staging Repository:</a:t>
            </a:r>
            <a:r>
              <a:rPr lang="de-DE" sz="2000" kern="0" dirty="0">
                <a:solidFill>
                  <a:srgbClr val="000000"/>
                </a:solidFill>
                <a:ea typeface="Arial Unicode MS" pitchFamily="34" charset="-128"/>
                <a:cs typeface="Arial Unicode MS" pitchFamily="34" charset="-128"/>
              </a:rPr>
              <a:t> Jenkins</a:t>
            </a:r>
            <a:endParaRPr lang="en-US" sz="2000" kern="0" dirty="0">
              <a:solidFill>
                <a:srgbClr val="F0AB00"/>
              </a:solidFill>
              <a:ea typeface="Arial Unicode MS" pitchFamily="34" charset="-128"/>
              <a:cs typeface="Arial Unicode MS" pitchFamily="34" charset="-128"/>
            </a:endParaRPr>
          </a:p>
        </p:txBody>
      </p:sp>
      <p:sp>
        <p:nvSpPr>
          <p:cNvPr id="15" name="Rounded Rectangle 14"/>
          <p:cNvSpPr/>
          <p:nvPr/>
        </p:nvSpPr>
        <p:spPr bwMode="gray">
          <a:xfrm>
            <a:off x="3502753" y="1772242"/>
            <a:ext cx="5366286" cy="1896795"/>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Integration Stage</a:t>
            </a:r>
          </a:p>
        </p:txBody>
      </p:sp>
      <p:sp>
        <p:nvSpPr>
          <p:cNvPr id="26" name="Rounded Rectangle 25"/>
          <p:cNvSpPr/>
          <p:nvPr/>
        </p:nvSpPr>
        <p:spPr bwMode="gray">
          <a:xfrm>
            <a:off x="5066494"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Deploy</a:t>
            </a:r>
            <a:endParaRPr lang="en-US" sz="1600" kern="0" dirty="0" err="1">
              <a:ea typeface="Arial Unicode MS" pitchFamily="34" charset="-128"/>
              <a:cs typeface="Arial Unicode MS" pitchFamily="34" charset="-128"/>
            </a:endParaRPr>
          </a:p>
        </p:txBody>
      </p:sp>
      <p:cxnSp>
        <p:nvCxnSpPr>
          <p:cNvPr id="50" name="Straight Arrow Connector 49"/>
          <p:cNvCxnSpPr>
            <a:stCxn id="23" idx="2"/>
          </p:cNvCxnSpPr>
          <p:nvPr/>
        </p:nvCxnSpPr>
        <p:spPr>
          <a:xfrm>
            <a:off x="1951060" y="3669038"/>
            <a:ext cx="0" cy="185717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6" idx="2"/>
          </p:cNvCxnSpPr>
          <p:nvPr/>
        </p:nvCxnSpPr>
        <p:spPr>
          <a:xfrm>
            <a:off x="5579789" y="3324768"/>
            <a:ext cx="0" cy="82770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32" idx="2"/>
          </p:cNvCxnSpPr>
          <p:nvPr/>
        </p:nvCxnSpPr>
        <p:spPr>
          <a:xfrm flipV="1">
            <a:off x="4280785" y="3324768"/>
            <a:ext cx="0" cy="2190787"/>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gray">
          <a:xfrm>
            <a:off x="810547" y="1772243"/>
            <a:ext cx="2281026" cy="1896796"/>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Commit Stage</a:t>
            </a:r>
          </a:p>
        </p:txBody>
      </p:sp>
      <p:cxnSp>
        <p:nvCxnSpPr>
          <p:cNvPr id="24" name="Straight Arrow Connector 23"/>
          <p:cNvCxnSpPr>
            <a:stCxn id="23" idx="0"/>
          </p:cNvCxnSpPr>
          <p:nvPr/>
        </p:nvCxnSpPr>
        <p:spPr>
          <a:xfrm flipV="1">
            <a:off x="1951060" y="1229542"/>
            <a:ext cx="0" cy="542700"/>
          </a:xfrm>
          <a:prstGeom prst="straightConnector1">
            <a:avLst/>
          </a:prstGeom>
          <a:ln w="63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bwMode="gray">
          <a:xfrm>
            <a:off x="3767490"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Copy artifacts</a:t>
            </a:r>
          </a:p>
        </p:txBody>
      </p:sp>
      <p:sp>
        <p:nvSpPr>
          <p:cNvPr id="14" name="Rounded Rectangle 13"/>
          <p:cNvSpPr/>
          <p:nvPr/>
        </p:nvSpPr>
        <p:spPr bwMode="gray">
          <a:xfrm>
            <a:off x="5351818" y="4152469"/>
            <a:ext cx="3098619" cy="439827"/>
          </a:xfrm>
          <a:prstGeom prst="roundRect">
            <a:avLst/>
          </a:prstGeom>
          <a:solidFill>
            <a:srgbClr val="D9D9D9"/>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a:ea typeface="Arial Unicode MS" pitchFamily="34" charset="-128"/>
                <a:cs typeface="Arial Unicode MS" pitchFamily="34" charset="-128"/>
              </a:rPr>
              <a:t>App</a:t>
            </a:r>
            <a:endParaRPr lang="en-US" sz="16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73805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3</a:t>
            </a:r>
            <a:br>
              <a:rPr lang="en-US" dirty="0"/>
            </a:br>
            <a:r>
              <a:rPr lang="en-US" sz="2000" dirty="0"/>
              <a:t>App gets multiple instances (if needed)</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EB2DBFAB-7EED-43A8-8397-DA22CBD561B6}"/>
              </a:ext>
            </a:extLst>
          </p:cNvPr>
          <p:cNvSpPr/>
          <p:nvPr/>
        </p:nvSpPr>
        <p:spPr bwMode="gray">
          <a:xfrm>
            <a:off x="5964865" y="218268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A6ACF841-B2CC-4541-98F7-C15630F04EEC}"/>
              </a:ext>
            </a:extLst>
          </p:cNvPr>
          <p:cNvSpPr/>
          <p:nvPr/>
        </p:nvSpPr>
        <p:spPr bwMode="gray">
          <a:xfrm>
            <a:off x="5824511" y="231304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1300A3B7-5000-460A-8052-D3F395034A01}"/>
              </a:ext>
            </a:extLst>
          </p:cNvPr>
          <p:cNvSpPr/>
          <p:nvPr/>
        </p:nvSpPr>
        <p:spPr bwMode="gray">
          <a:xfrm>
            <a:off x="9604061" y="2182679"/>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28" name="Rectangle 27">
            <a:extLst>
              <a:ext uri="{FF2B5EF4-FFF2-40B4-BE49-F238E27FC236}">
                <a16:creationId xmlns:a16="http://schemas.microsoft.com/office/drawing/2014/main" id="{C2A62AAA-AD04-4461-A25A-DCC1E28D6356}"/>
              </a:ext>
            </a:extLst>
          </p:cNvPr>
          <p:cNvSpPr/>
          <p:nvPr/>
        </p:nvSpPr>
        <p:spPr bwMode="gray">
          <a:xfrm>
            <a:off x="9463707" y="2312701"/>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9FE2F0F-F99F-4EE6-9ADD-693DE4D6637D}"/>
              </a:ext>
            </a:extLst>
          </p:cNvPr>
          <p:cNvSpPr txBox="1"/>
          <p:nvPr/>
        </p:nvSpPr>
        <p:spPr>
          <a:xfrm>
            <a:off x="7592675" y="2816808"/>
            <a:ext cx="1730678" cy="255454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600" kern="0" dirty="0">
                <a:solidFill>
                  <a:srgbClr val="00B050"/>
                </a:solidFill>
                <a:latin typeface="Wingdings" panose="05000000000000000000" pitchFamily="2" charset="2"/>
                <a:ea typeface="Arial Unicode MS" pitchFamily="34" charset="-128"/>
                <a:cs typeface="Arial Unicode MS" pitchFamily="34" charset="-128"/>
              </a:rPr>
              <a:t>ü</a:t>
            </a:r>
          </a:p>
        </p:txBody>
      </p:sp>
      <p:pic>
        <p:nvPicPr>
          <p:cNvPr id="20" name="Picture 19">
            <a:extLst>
              <a:ext uri="{FF2B5EF4-FFF2-40B4-BE49-F238E27FC236}">
                <a16:creationId xmlns:a16="http://schemas.microsoft.com/office/drawing/2014/main" id="{BD69F93C-B8DF-4929-8727-6A5762145774}"/>
              </a:ext>
            </a:extLst>
          </p:cNvPr>
          <p:cNvPicPr>
            <a:picLocks noChangeAspect="1"/>
          </p:cNvPicPr>
          <p:nvPr/>
        </p:nvPicPr>
        <p:blipFill>
          <a:blip r:embed="rId4"/>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238256505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loud 30"/>
          <p:cNvSpPr/>
          <p:nvPr/>
        </p:nvSpPr>
        <p:spPr bwMode="gray">
          <a:xfrm>
            <a:off x="4588392" y="3768241"/>
            <a:ext cx="4286023" cy="1486364"/>
          </a:xfrm>
          <a:prstGeom prst="cloud">
            <a:avLst/>
          </a:prstGeom>
          <a:solidFill>
            <a:srgbClr val="E1E5FF"/>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de-DE" sz="1800" kern="0" dirty="0">
              <a:solidFill>
                <a:srgbClr val="000000"/>
              </a:solidFill>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de-DE" sz="1800" kern="0" dirty="0">
              <a:solidFill>
                <a:srgbClr val="000000"/>
              </a:solidFill>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r>
              <a:rPr lang="de-DE" sz="1800" kern="0" dirty="0">
                <a:solidFill>
                  <a:srgbClr val="000000"/>
                </a:solidFill>
                <a:ea typeface="Arial Unicode MS" pitchFamily="34" charset="-128"/>
                <a:cs typeface="Arial Unicode MS" pitchFamily="34" charset="-128"/>
              </a:rPr>
              <a:t>Integration Space</a:t>
            </a:r>
          </a:p>
        </p:txBody>
      </p:sp>
      <p:sp>
        <p:nvSpPr>
          <p:cNvPr id="3" name="Rounded Rectangle 2"/>
          <p:cNvSpPr/>
          <p:nvPr/>
        </p:nvSpPr>
        <p:spPr bwMode="gray">
          <a:xfrm>
            <a:off x="238242" y="501424"/>
            <a:ext cx="9330071" cy="733246"/>
          </a:xfrm>
          <a:prstGeom prst="roundRect">
            <a:avLst/>
          </a:prstGeom>
          <a:noFill/>
          <a:ln w="6350" algn="ctr">
            <a:solidFill>
              <a:schemeClr val="tx1"/>
            </a:solidFill>
            <a:miter lim="800000"/>
            <a:headEnd/>
            <a:tailEnd/>
          </a:ln>
          <a:effectLst/>
        </p:spPr>
        <p:txBody>
          <a:bodyPr lIns="107138" tIns="85710" rIns="107138" bIns="85710" rtlCol="0" anchor="ctr"/>
          <a:lstStyle/>
          <a:p>
            <a:pPr algn="ctr" defTabSz="1088558" fontAlgn="base">
              <a:spcBef>
                <a:spcPct val="50000"/>
              </a:spcBef>
              <a:spcAft>
                <a:spcPct val="0"/>
              </a:spcAft>
              <a:buClr>
                <a:srgbClr val="F0AB00"/>
              </a:buClr>
              <a:buSzPct val="80000"/>
            </a:pPr>
            <a:r>
              <a:rPr lang="en-US" sz="2000" kern="0" dirty="0" err="1">
                <a:solidFill>
                  <a:srgbClr val="000000"/>
                </a:solidFill>
                <a:ea typeface="Arial Unicode MS" pitchFamily="34" charset="-128"/>
                <a:cs typeface="Arial Unicode MS" pitchFamily="34" charset="-128"/>
              </a:rPr>
              <a:t>Github</a:t>
            </a:r>
            <a:endParaRPr lang="en-US" sz="2000"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191865" y="5515555"/>
            <a:ext cx="9376448" cy="733246"/>
          </a:xfrm>
          <a:prstGeom prst="roundRect">
            <a:avLst/>
          </a:prstGeom>
          <a:solidFill>
            <a:schemeClr val="accent1">
              <a:lumMod val="60000"/>
              <a:lumOff val="40000"/>
            </a:schemeClr>
          </a:solidFill>
          <a:ln w="6350" algn="ctr">
            <a:solidFill>
              <a:schemeClr val="tx1"/>
            </a:solidFill>
            <a:miter lim="800000"/>
            <a:headEnd/>
            <a:tailEnd/>
          </a:ln>
          <a:effectLst/>
        </p:spPr>
        <p:txBody>
          <a:bodyPr lIns="107138" tIns="85710" rIns="107138" bIns="85710" rtlCol="0" anchor="ctr"/>
          <a:lstStyle/>
          <a:p>
            <a:pPr algn="ctr" defTabSz="1088558" fontAlgn="base">
              <a:spcBef>
                <a:spcPct val="50000"/>
              </a:spcBef>
              <a:spcAft>
                <a:spcPct val="0"/>
              </a:spcAft>
              <a:buClr>
                <a:srgbClr val="F0AB00"/>
              </a:buClr>
              <a:buSzPct val="80000"/>
            </a:pPr>
            <a:r>
              <a:rPr lang="en-US" sz="2000" kern="0" dirty="0">
                <a:solidFill>
                  <a:srgbClr val="000000"/>
                </a:solidFill>
                <a:ea typeface="Arial Unicode MS" pitchFamily="34" charset="-128"/>
                <a:cs typeface="Arial Unicode MS" pitchFamily="34" charset="-128"/>
              </a:rPr>
              <a:t>Staging Repository:</a:t>
            </a:r>
            <a:r>
              <a:rPr lang="de-DE" sz="2000" kern="0" dirty="0">
                <a:solidFill>
                  <a:srgbClr val="000000"/>
                </a:solidFill>
                <a:ea typeface="Arial Unicode MS" pitchFamily="34" charset="-128"/>
                <a:cs typeface="Arial Unicode MS" pitchFamily="34" charset="-128"/>
              </a:rPr>
              <a:t> Jenkins</a:t>
            </a:r>
            <a:endParaRPr lang="en-US" sz="2000" kern="0" dirty="0">
              <a:solidFill>
                <a:srgbClr val="F0AB00"/>
              </a:solidFill>
              <a:ea typeface="Arial Unicode MS" pitchFamily="34" charset="-128"/>
              <a:cs typeface="Arial Unicode MS" pitchFamily="34" charset="-128"/>
            </a:endParaRPr>
          </a:p>
        </p:txBody>
      </p:sp>
      <p:sp>
        <p:nvSpPr>
          <p:cNvPr id="15" name="Rounded Rectangle 14"/>
          <p:cNvSpPr/>
          <p:nvPr/>
        </p:nvSpPr>
        <p:spPr bwMode="gray">
          <a:xfrm>
            <a:off x="3502753" y="1772242"/>
            <a:ext cx="5366286" cy="1896795"/>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Integration Stage</a:t>
            </a:r>
          </a:p>
        </p:txBody>
      </p:sp>
      <p:sp>
        <p:nvSpPr>
          <p:cNvPr id="26" name="Rounded Rectangle 25"/>
          <p:cNvSpPr/>
          <p:nvPr/>
        </p:nvSpPr>
        <p:spPr bwMode="gray">
          <a:xfrm>
            <a:off x="5066494"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solidFill>
                  <a:srgbClr val="000000"/>
                </a:solidFill>
                <a:ea typeface="Arial Unicode MS" pitchFamily="34" charset="-128"/>
                <a:cs typeface="Arial Unicode MS" pitchFamily="34" charset="-128"/>
              </a:rPr>
              <a:t>Deploy</a:t>
            </a:r>
            <a:endParaRPr lang="en-US" sz="1600" kern="0" dirty="0" err="1">
              <a:solidFill>
                <a:srgbClr val="000000"/>
              </a:solidFill>
              <a:ea typeface="Arial Unicode MS" pitchFamily="34" charset="-128"/>
              <a:cs typeface="Arial Unicode MS" pitchFamily="34" charset="-128"/>
            </a:endParaRPr>
          </a:p>
        </p:txBody>
      </p:sp>
      <p:cxnSp>
        <p:nvCxnSpPr>
          <p:cNvPr id="50" name="Straight Arrow Connector 49"/>
          <p:cNvCxnSpPr>
            <a:stCxn id="23" idx="2"/>
          </p:cNvCxnSpPr>
          <p:nvPr/>
        </p:nvCxnSpPr>
        <p:spPr>
          <a:xfrm>
            <a:off x="1951060" y="3669038"/>
            <a:ext cx="0" cy="185717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6" idx="2"/>
          </p:cNvCxnSpPr>
          <p:nvPr/>
        </p:nvCxnSpPr>
        <p:spPr>
          <a:xfrm>
            <a:off x="5579789" y="3324768"/>
            <a:ext cx="0" cy="82770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32" idx="2"/>
          </p:cNvCxnSpPr>
          <p:nvPr/>
        </p:nvCxnSpPr>
        <p:spPr>
          <a:xfrm flipV="1">
            <a:off x="4280785" y="3324768"/>
            <a:ext cx="0" cy="2190787"/>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gray">
          <a:xfrm>
            <a:off x="810547" y="1772243"/>
            <a:ext cx="2281026" cy="1896796"/>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Commit Stage</a:t>
            </a:r>
          </a:p>
        </p:txBody>
      </p:sp>
      <p:cxnSp>
        <p:nvCxnSpPr>
          <p:cNvPr id="24" name="Straight Arrow Connector 23"/>
          <p:cNvCxnSpPr>
            <a:stCxn id="23" idx="0"/>
          </p:cNvCxnSpPr>
          <p:nvPr/>
        </p:nvCxnSpPr>
        <p:spPr>
          <a:xfrm flipV="1">
            <a:off x="1951060" y="1229542"/>
            <a:ext cx="0" cy="542700"/>
          </a:xfrm>
          <a:prstGeom prst="straightConnector1">
            <a:avLst/>
          </a:prstGeom>
          <a:ln w="63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bwMode="gray">
          <a:xfrm>
            <a:off x="3767490"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solidFill>
                  <a:srgbClr val="000000"/>
                </a:solidFill>
                <a:ea typeface="Arial Unicode MS" pitchFamily="34" charset="-128"/>
                <a:cs typeface="Arial Unicode MS" pitchFamily="34" charset="-128"/>
              </a:rPr>
              <a:t>Copy artifacts</a:t>
            </a:r>
          </a:p>
        </p:txBody>
      </p:sp>
      <p:sp>
        <p:nvSpPr>
          <p:cNvPr id="14" name="Rounded Rectangle 13"/>
          <p:cNvSpPr/>
          <p:nvPr/>
        </p:nvSpPr>
        <p:spPr bwMode="gray">
          <a:xfrm>
            <a:off x="5351818" y="4152469"/>
            <a:ext cx="3098619" cy="439827"/>
          </a:xfrm>
          <a:prstGeom prst="roundRect">
            <a:avLst/>
          </a:prstGeom>
          <a:solidFill>
            <a:srgbClr val="D9D9D9"/>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a:solidFill>
                  <a:srgbClr val="000000"/>
                </a:solidFill>
                <a:ea typeface="Arial Unicode MS" pitchFamily="34" charset="-128"/>
                <a:cs typeface="Arial Unicode MS" pitchFamily="34" charset="-128"/>
              </a:rPr>
              <a:t>App</a:t>
            </a:r>
            <a:endParaRPr lang="en-US" sz="1600" kern="0" dirty="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6933049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a:t>Reference/ Sample </a:t>
            </a:r>
            <a:r>
              <a:rPr lang="de-DE" dirty="0" err="1"/>
              <a:t>Microservices</a:t>
            </a:r>
            <a:r>
              <a:rPr lang="de-DE" dirty="0"/>
              <a:t>: </a:t>
            </a:r>
            <a:r>
              <a:rPr lang="de-DE" dirty="0" err="1"/>
              <a:t>bulletinboard</a:t>
            </a:r>
            <a:endParaRPr lang="de-DE" dirty="0"/>
          </a:p>
        </p:txBody>
      </p:sp>
      <p:sp>
        <p:nvSpPr>
          <p:cNvPr id="6" name="Rounded Rectangle 5"/>
          <p:cNvSpPr/>
          <p:nvPr/>
        </p:nvSpPr>
        <p:spPr bwMode="gray">
          <a:xfrm>
            <a:off x="4114667" y="131676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Cloud </a:t>
            </a:r>
            <a:r>
              <a:rPr lang="de-DE" kern="0" dirty="0" err="1">
                <a:solidFill>
                  <a:srgbClr val="002060"/>
                </a:solidFill>
                <a:latin typeface="Arial"/>
                <a:ea typeface="Arial Unicode MS" pitchFamily="34" charset="-128"/>
                <a:cs typeface="Arial Unicode MS" pitchFamily="34" charset="-128"/>
              </a:rPr>
              <a:t>Foundry</a:t>
            </a:r>
            <a:endParaRPr lang="de-DE" kern="0" dirty="0">
              <a:solidFill>
                <a:srgbClr val="002060"/>
              </a:solidFill>
              <a:latin typeface="Arial"/>
              <a:ea typeface="Arial Unicode MS" pitchFamily="34" charset="-128"/>
              <a:cs typeface="Arial Unicode MS" pitchFamily="34" charset="-128"/>
            </a:endParaRPr>
          </a:p>
        </p:txBody>
      </p:sp>
      <p:sp>
        <p:nvSpPr>
          <p:cNvPr id="7" name="Flowchart: Magnetic Disk 6"/>
          <p:cNvSpPr/>
          <p:nvPr/>
        </p:nvSpPr>
        <p:spPr bwMode="gray">
          <a:xfrm>
            <a:off x="5283589" y="571701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defTabSz="1088558" fontAlgn="base">
              <a:spcBef>
                <a:spcPct val="50000"/>
              </a:spcBef>
              <a:spcAft>
                <a:spcPct val="0"/>
              </a:spcAft>
              <a:buClr>
                <a:srgbClr val="F0AB00"/>
              </a:buClr>
              <a:buSzPct val="80000"/>
            </a:pPr>
            <a:r>
              <a:rPr lang="de-DE" sz="1600" kern="0" dirty="0" err="1">
                <a:solidFill>
                  <a:srgbClr val="000000"/>
                </a:solidFill>
                <a:latin typeface="Arial"/>
                <a:ea typeface="Arial Unicode MS" pitchFamily="34" charset="-128"/>
                <a:cs typeface="Arial Unicode MS" pitchFamily="34" charset="-128"/>
              </a:rPr>
              <a:t>PostgreSQL</a:t>
            </a:r>
            <a:endParaRPr lang="de-DE" sz="1600" kern="0" dirty="0">
              <a:solidFill>
                <a:srgbClr val="000000"/>
              </a:solidFill>
              <a:latin typeface="Arial"/>
              <a:ea typeface="Arial Unicode MS" pitchFamily="34" charset="-128"/>
              <a:cs typeface="Arial Unicode MS" pitchFamily="34" charset="-128"/>
            </a:endParaRPr>
          </a:p>
        </p:txBody>
      </p:sp>
      <p:sp>
        <p:nvSpPr>
          <p:cNvPr id="8" name="Rectangle 7"/>
          <p:cNvSpPr/>
          <p:nvPr/>
        </p:nvSpPr>
        <p:spPr bwMode="gray">
          <a:xfrm>
            <a:off x="4832049" y="209875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cxnSp>
        <p:nvCxnSpPr>
          <p:cNvPr id="9" name="Straight Arrow Connector 8"/>
          <p:cNvCxnSpPr/>
          <p:nvPr/>
        </p:nvCxnSpPr>
        <p:spPr>
          <a:xfrm>
            <a:off x="2957723" y="265745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253346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Users</a:t>
            </a:r>
          </a:p>
        </p:txBody>
      </p:sp>
      <p:sp>
        <p:nvSpPr>
          <p:cNvPr id="13" name="Rectangle 12"/>
          <p:cNvSpPr/>
          <p:nvPr/>
        </p:nvSpPr>
        <p:spPr bwMode="gray">
          <a:xfrm>
            <a:off x="9769711" y="358436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err="1">
                <a:solidFill>
                  <a:srgbClr val="000000">
                    <a:lumMod val="75000"/>
                    <a:lumOff val="25000"/>
                  </a:srgbClr>
                </a:solidFill>
                <a:latin typeface="Arial"/>
                <a:ea typeface="Arial Unicode MS" pitchFamily="34" charset="-128"/>
                <a:cs typeface="Arial Unicode MS" pitchFamily="34" charset="-128"/>
              </a:rPr>
              <a:t>Statistics</a:t>
            </a: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sp>
        <p:nvSpPr>
          <p:cNvPr id="14" name="TextBox 13"/>
          <p:cNvSpPr txBox="1"/>
          <p:nvPr/>
        </p:nvSpPr>
        <p:spPr>
          <a:xfrm>
            <a:off x="3110175" y="2392305"/>
            <a:ext cx="1316370" cy="523099"/>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HTTPS / REST</a:t>
            </a:r>
            <a:endParaRPr lang="de-DE"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551713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5520548"/>
            <a:ext cx="1717890" cy="307706"/>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a:t>
            </a:r>
            <a:r>
              <a:rPr lang="de-DE" sz="1400" kern="0" dirty="0" err="1">
                <a:solidFill>
                  <a:srgbClr val="000000"/>
                </a:solidFill>
                <a:ea typeface="Arial Unicode MS" pitchFamily="34" charset="-128"/>
                <a:cs typeface="Arial Unicode MS" pitchFamily="34" charset="-128"/>
              </a:rPr>
              <a:t>backing</a:t>
            </a:r>
            <a:r>
              <a:rPr lang="de-DE" sz="1400" kern="0" dirty="0">
                <a:solidFill>
                  <a:srgbClr val="000000"/>
                </a:solidFill>
                <a:ea typeface="Arial Unicode MS" pitchFamily="34" charset="-128"/>
                <a:cs typeface="Arial Unicode MS" pitchFamily="34" charset="-128"/>
              </a:rPr>
              <a:t>) </a:t>
            </a:r>
            <a:r>
              <a:rPr lang="de-DE" sz="1400" kern="0" dirty="0" err="1">
                <a:solidFill>
                  <a:srgbClr val="000000"/>
                </a:solidFill>
                <a:ea typeface="Arial Unicode MS" pitchFamily="34" charset="-128"/>
                <a:cs typeface="Arial Unicode MS" pitchFamily="34" charset="-128"/>
              </a:rPr>
              <a:t>services</a:t>
            </a:r>
            <a:endParaRPr lang="de-DE"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71701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defTabSz="1088558" fontAlgn="base">
              <a:spcBef>
                <a:spcPct val="50000"/>
              </a:spcBef>
              <a:spcAft>
                <a:spcPct val="0"/>
              </a:spcAft>
              <a:buClr>
                <a:srgbClr val="F0AB00"/>
              </a:buClr>
              <a:buSzPct val="80000"/>
            </a:pPr>
            <a:r>
              <a:rPr lang="de-DE" sz="1600" kern="0" dirty="0">
                <a:solidFill>
                  <a:srgbClr val="000000"/>
                </a:solidFill>
                <a:latin typeface="Arial"/>
                <a:ea typeface="Arial Unicode MS" pitchFamily="34" charset="-128"/>
                <a:cs typeface="Arial Unicode MS" pitchFamily="34" charset="-128"/>
              </a:rPr>
              <a:t>ELK</a:t>
            </a:r>
          </a:p>
        </p:txBody>
      </p:sp>
      <p:cxnSp>
        <p:nvCxnSpPr>
          <p:cNvPr id="18" name="Elbow Connector 17"/>
          <p:cNvCxnSpPr/>
          <p:nvPr/>
        </p:nvCxnSpPr>
        <p:spPr>
          <a:xfrm rot="16200000" flipH="1">
            <a:off x="7636364" y="532801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532731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85507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80640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704142"/>
            <a:ext cx="2702231" cy="2150930"/>
          </a:xfrm>
          <a:prstGeom prst="rect">
            <a:avLst/>
          </a:prstGeom>
          <a:ln>
            <a:solidFill>
              <a:schemeClr val="tx1"/>
            </a:solidFill>
          </a:ln>
        </p:spPr>
      </p:pic>
    </p:spTree>
    <p:extLst>
      <p:ext uri="{BB962C8B-B14F-4D97-AF65-F5344CB8AC3E}">
        <p14:creationId xmlns:p14="http://schemas.microsoft.com/office/powerpoint/2010/main" val="41011235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gray">
          <a:xfrm>
            <a:off x="4114667" y="74920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Cloud </a:t>
            </a:r>
            <a:r>
              <a:rPr lang="de-DE" kern="0" dirty="0" err="1">
                <a:solidFill>
                  <a:srgbClr val="002060"/>
                </a:solidFill>
                <a:latin typeface="Arial"/>
                <a:ea typeface="Arial Unicode MS" pitchFamily="34" charset="-128"/>
                <a:cs typeface="Arial Unicode MS" pitchFamily="34" charset="-128"/>
              </a:rPr>
              <a:t>Foundry</a:t>
            </a:r>
            <a:endParaRPr lang="de-DE" kern="0" dirty="0">
              <a:solidFill>
                <a:srgbClr val="002060"/>
              </a:solidFill>
              <a:latin typeface="Arial"/>
              <a:ea typeface="Arial Unicode MS" pitchFamily="34" charset="-128"/>
              <a:cs typeface="Arial Unicode MS" pitchFamily="34" charset="-128"/>
            </a:endParaRPr>
          </a:p>
        </p:txBody>
      </p:sp>
      <p:sp>
        <p:nvSpPr>
          <p:cNvPr id="7" name="Flowchart: Magnetic Disk 6"/>
          <p:cNvSpPr/>
          <p:nvPr/>
        </p:nvSpPr>
        <p:spPr bwMode="gray">
          <a:xfrm>
            <a:off x="5283589" y="514945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defTabSz="1088558" fontAlgn="base">
              <a:spcBef>
                <a:spcPct val="50000"/>
              </a:spcBef>
              <a:spcAft>
                <a:spcPct val="0"/>
              </a:spcAft>
              <a:buClr>
                <a:srgbClr val="F0AB00"/>
              </a:buClr>
              <a:buSzPct val="80000"/>
            </a:pPr>
            <a:r>
              <a:rPr lang="de-DE" sz="1600" kern="0" dirty="0" err="1">
                <a:solidFill>
                  <a:srgbClr val="000000"/>
                </a:solidFill>
                <a:latin typeface="Arial"/>
                <a:ea typeface="Arial Unicode MS" pitchFamily="34" charset="-128"/>
                <a:cs typeface="Arial Unicode MS" pitchFamily="34" charset="-128"/>
              </a:rPr>
              <a:t>PostgreSQL</a:t>
            </a:r>
            <a:endParaRPr lang="de-DE" sz="1600" kern="0" dirty="0">
              <a:solidFill>
                <a:srgbClr val="000000"/>
              </a:solidFill>
              <a:latin typeface="Arial"/>
              <a:ea typeface="Arial Unicode MS" pitchFamily="34" charset="-128"/>
              <a:cs typeface="Arial Unicode MS" pitchFamily="34" charset="-128"/>
            </a:endParaRPr>
          </a:p>
        </p:txBody>
      </p:sp>
      <p:sp>
        <p:nvSpPr>
          <p:cNvPr id="8" name="Rectangle 7"/>
          <p:cNvSpPr/>
          <p:nvPr/>
        </p:nvSpPr>
        <p:spPr bwMode="gray">
          <a:xfrm>
            <a:off x="4832049" y="153119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cxnSp>
        <p:nvCxnSpPr>
          <p:cNvPr id="9" name="Straight Arrow Connector 8"/>
          <p:cNvCxnSpPr/>
          <p:nvPr/>
        </p:nvCxnSpPr>
        <p:spPr>
          <a:xfrm>
            <a:off x="2957723" y="208989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196590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Users</a:t>
            </a:r>
          </a:p>
        </p:txBody>
      </p:sp>
      <p:sp>
        <p:nvSpPr>
          <p:cNvPr id="13" name="Rectangle 12"/>
          <p:cNvSpPr/>
          <p:nvPr/>
        </p:nvSpPr>
        <p:spPr bwMode="gray">
          <a:xfrm>
            <a:off x="9769711" y="301680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err="1">
                <a:solidFill>
                  <a:srgbClr val="000000">
                    <a:lumMod val="75000"/>
                    <a:lumOff val="25000"/>
                  </a:srgbClr>
                </a:solidFill>
                <a:latin typeface="Arial"/>
                <a:ea typeface="Arial Unicode MS" pitchFamily="34" charset="-128"/>
                <a:cs typeface="Arial Unicode MS" pitchFamily="34" charset="-128"/>
              </a:rPr>
              <a:t>Statistics</a:t>
            </a: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sp>
        <p:nvSpPr>
          <p:cNvPr id="14" name="TextBox 13"/>
          <p:cNvSpPr txBox="1"/>
          <p:nvPr/>
        </p:nvSpPr>
        <p:spPr>
          <a:xfrm>
            <a:off x="3110175" y="1824745"/>
            <a:ext cx="1316370" cy="523099"/>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HTTPS / REST</a:t>
            </a:r>
            <a:endParaRPr lang="de-DE"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494957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4952988"/>
            <a:ext cx="1717890" cy="307706"/>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a:t>
            </a:r>
            <a:r>
              <a:rPr lang="de-DE" sz="1400" kern="0" dirty="0" err="1">
                <a:solidFill>
                  <a:srgbClr val="000000"/>
                </a:solidFill>
                <a:ea typeface="Arial Unicode MS" pitchFamily="34" charset="-128"/>
                <a:cs typeface="Arial Unicode MS" pitchFamily="34" charset="-128"/>
              </a:rPr>
              <a:t>backing</a:t>
            </a:r>
            <a:r>
              <a:rPr lang="de-DE" sz="1400" kern="0" dirty="0">
                <a:solidFill>
                  <a:srgbClr val="000000"/>
                </a:solidFill>
                <a:ea typeface="Arial Unicode MS" pitchFamily="34" charset="-128"/>
                <a:cs typeface="Arial Unicode MS" pitchFamily="34" charset="-128"/>
              </a:rPr>
              <a:t>) </a:t>
            </a:r>
            <a:r>
              <a:rPr lang="de-DE" sz="1400" kern="0" dirty="0" err="1">
                <a:solidFill>
                  <a:srgbClr val="000000"/>
                </a:solidFill>
                <a:ea typeface="Arial Unicode MS" pitchFamily="34" charset="-128"/>
                <a:cs typeface="Arial Unicode MS" pitchFamily="34" charset="-128"/>
              </a:rPr>
              <a:t>services</a:t>
            </a:r>
            <a:endParaRPr lang="de-DE"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14945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defTabSz="1088558" fontAlgn="base">
              <a:spcBef>
                <a:spcPct val="50000"/>
              </a:spcBef>
              <a:spcAft>
                <a:spcPct val="0"/>
              </a:spcAft>
              <a:buClr>
                <a:srgbClr val="F0AB00"/>
              </a:buClr>
              <a:buSzPct val="80000"/>
            </a:pPr>
            <a:r>
              <a:rPr lang="de-DE" sz="1600" kern="0" dirty="0">
                <a:solidFill>
                  <a:srgbClr val="000000"/>
                </a:solidFill>
                <a:latin typeface="Arial"/>
                <a:ea typeface="Arial Unicode MS" pitchFamily="34" charset="-128"/>
                <a:cs typeface="Arial Unicode MS" pitchFamily="34" charset="-128"/>
              </a:rPr>
              <a:t>ELK</a:t>
            </a:r>
          </a:p>
        </p:txBody>
      </p:sp>
      <p:cxnSp>
        <p:nvCxnSpPr>
          <p:cNvPr id="18" name="Elbow Connector 17"/>
          <p:cNvCxnSpPr/>
          <p:nvPr/>
        </p:nvCxnSpPr>
        <p:spPr>
          <a:xfrm rot="16200000" flipH="1">
            <a:off x="7636364" y="476045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475975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28751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23884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136582"/>
            <a:ext cx="2702231" cy="2150930"/>
          </a:xfrm>
          <a:prstGeom prst="rect">
            <a:avLst/>
          </a:prstGeom>
          <a:ln>
            <a:solidFill>
              <a:schemeClr val="tx1"/>
            </a:solidFill>
          </a:ln>
        </p:spPr>
      </p:pic>
    </p:spTree>
    <p:extLst>
      <p:ext uri="{BB962C8B-B14F-4D97-AF65-F5344CB8AC3E}">
        <p14:creationId xmlns:p14="http://schemas.microsoft.com/office/powerpoint/2010/main" val="2934269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de-DE" dirty="0"/>
              <a:t>Old</a:t>
            </a:r>
          </a:p>
        </p:txBody>
      </p:sp>
    </p:spTree>
    <p:extLst>
      <p:ext uri="{BB962C8B-B14F-4D97-AF65-F5344CB8AC3E}">
        <p14:creationId xmlns:p14="http://schemas.microsoft.com/office/powerpoint/2010/main" val="31987096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Pods – logical hosts</a:t>
            </a:r>
          </a:p>
        </p:txBody>
      </p:sp>
      <p:sp>
        <p:nvSpPr>
          <p:cNvPr id="28" name="Rectangle 27"/>
          <p:cNvSpPr/>
          <p:nvPr/>
        </p:nvSpPr>
        <p:spPr bwMode="gray">
          <a:xfrm>
            <a:off x="444438" y="5707380"/>
            <a:ext cx="1124603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2" name="Rectangle 41"/>
          <p:cNvSpPr/>
          <p:nvPr/>
        </p:nvSpPr>
        <p:spPr bwMode="gray">
          <a:xfrm>
            <a:off x="78433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-A</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Rectangle 1"/>
          <p:cNvSpPr/>
          <p:nvPr/>
        </p:nvSpPr>
        <p:spPr bwMode="gray">
          <a:xfrm>
            <a:off x="61260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3" name="Cylinder 2"/>
          <p:cNvSpPr/>
          <p:nvPr/>
        </p:nvSpPr>
        <p:spPr bwMode="gray">
          <a:xfrm>
            <a:off x="2801588" y="381600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632869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615696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0" name="Rectangle 19"/>
          <p:cNvSpPr/>
          <p:nvPr/>
        </p:nvSpPr>
        <p:spPr bwMode="gray">
          <a:xfrm>
            <a:off x="6718018" y="25255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p:cNvSpPr/>
          <p:nvPr/>
        </p:nvSpPr>
        <p:spPr bwMode="gray">
          <a:xfrm>
            <a:off x="8345949" y="400633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9344169" y="252557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2486733" y="2540136"/>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 name="Connector: Elbow 4"/>
          <p:cNvCxnSpPr>
            <a:stCxn id="23" idx="3"/>
            <a:endCxn id="3" idx="4"/>
          </p:cNvCxnSpPr>
          <p:nvPr/>
        </p:nvCxnSpPr>
        <p:spPr>
          <a:xfrm flipH="1">
            <a:off x="3799808" y="3118265"/>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p:cNvCxnSpPr>
            <a:stCxn id="20" idx="2"/>
            <a:endCxn id="21" idx="2"/>
          </p:cNvCxnSpPr>
          <p:nvPr/>
        </p:nvCxnSpPr>
        <p:spPr>
          <a:xfrm rot="16200000" flipH="1">
            <a:off x="7525655" y="368816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p:cNvCxnSpPr>
            <a:stCxn id="22" idx="2"/>
            <a:endCxn id="21" idx="4"/>
          </p:cNvCxnSpPr>
          <p:nvPr/>
        </p:nvCxnSpPr>
        <p:spPr>
          <a:xfrm rot="5400000">
            <a:off x="9337841" y="368815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22" idx="1"/>
            <a:endCxn id="20" idx="3"/>
          </p:cNvCxnSpPr>
          <p:nvPr/>
        </p:nvCxnSpPr>
        <p:spPr>
          <a:xfrm rot="10800000" flipV="1">
            <a:off x="8345949" y="310370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33773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8DC7-A4C9-412C-A423-2880AD0B6E76}"/>
              </a:ext>
            </a:extLst>
          </p:cNvPr>
          <p:cNvSpPr>
            <a:spLocks noGrp="1"/>
          </p:cNvSpPr>
          <p:nvPr>
            <p:ph type="title"/>
          </p:nvPr>
        </p:nvSpPr>
        <p:spPr/>
        <p:txBody>
          <a:bodyPr/>
          <a:lstStyle/>
          <a:p>
            <a:r>
              <a:rPr lang="en-US" dirty="0"/>
              <a:t>Sidecar pattern – or when to use multiple container in a pod</a:t>
            </a:r>
          </a:p>
        </p:txBody>
      </p:sp>
      <p:grpSp>
        <p:nvGrpSpPr>
          <p:cNvPr id="11" name="Group 10">
            <a:extLst>
              <a:ext uri="{FF2B5EF4-FFF2-40B4-BE49-F238E27FC236}">
                <a16:creationId xmlns:a16="http://schemas.microsoft.com/office/drawing/2014/main" id="{FB2CD143-0D2F-4657-9000-8B31A4D6BDB6}"/>
              </a:ext>
            </a:extLst>
          </p:cNvPr>
          <p:cNvGrpSpPr/>
          <p:nvPr/>
        </p:nvGrpSpPr>
        <p:grpSpPr>
          <a:xfrm>
            <a:off x="3495009" y="2656763"/>
            <a:ext cx="5204460" cy="3263342"/>
            <a:chOff x="3394095" y="2548608"/>
            <a:chExt cx="5204460" cy="3263342"/>
          </a:xfrm>
        </p:grpSpPr>
        <p:sp>
          <p:nvSpPr>
            <p:cNvPr id="3" name="Rectangle 2">
              <a:extLst>
                <a:ext uri="{FF2B5EF4-FFF2-40B4-BE49-F238E27FC236}">
                  <a16:creationId xmlns:a16="http://schemas.microsoft.com/office/drawing/2014/main" id="{78AAD8F1-386E-40CE-979F-C79845ECC6E3}"/>
                </a:ext>
              </a:extLst>
            </p:cNvPr>
            <p:cNvSpPr/>
            <p:nvPr/>
          </p:nvSpPr>
          <p:spPr bwMode="gray">
            <a:xfrm>
              <a:off x="3565833" y="267052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4306B961-6B68-43FE-86D9-2321AB2204D3}"/>
                </a:ext>
              </a:extLst>
            </p:cNvPr>
            <p:cNvSpPr/>
            <p:nvPr/>
          </p:nvSpPr>
          <p:spPr bwMode="gray">
            <a:xfrm>
              <a:off x="3394095" y="254860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5" name="Rectangle 4">
              <a:extLst>
                <a:ext uri="{FF2B5EF4-FFF2-40B4-BE49-F238E27FC236}">
                  <a16:creationId xmlns:a16="http://schemas.microsoft.com/office/drawing/2014/main" id="{D359A288-FA58-4435-A556-6E47F71703E0}"/>
                </a:ext>
              </a:extLst>
            </p:cNvPr>
            <p:cNvSpPr/>
            <p:nvPr/>
          </p:nvSpPr>
          <p:spPr bwMode="gray">
            <a:xfrm>
              <a:off x="3955153" y="326299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Cylinder 5">
              <a:extLst>
                <a:ext uri="{FF2B5EF4-FFF2-40B4-BE49-F238E27FC236}">
                  <a16:creationId xmlns:a16="http://schemas.microsoft.com/office/drawing/2014/main" id="{2F8DF86F-FD0C-44AF-BE66-43A5E289EC3C}"/>
                </a:ext>
              </a:extLst>
            </p:cNvPr>
            <p:cNvSpPr/>
            <p:nvPr/>
          </p:nvSpPr>
          <p:spPr bwMode="gray">
            <a:xfrm>
              <a:off x="5583084" y="474375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03072AD4-D880-47B9-994A-3B2C64739E7B}"/>
                </a:ext>
              </a:extLst>
            </p:cNvPr>
            <p:cNvSpPr/>
            <p:nvPr/>
          </p:nvSpPr>
          <p:spPr bwMode="gray">
            <a:xfrm>
              <a:off x="6581304" y="326299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Connector: Elbow 7">
              <a:extLst>
                <a:ext uri="{FF2B5EF4-FFF2-40B4-BE49-F238E27FC236}">
                  <a16:creationId xmlns:a16="http://schemas.microsoft.com/office/drawing/2014/main" id="{A9F69B7D-24E3-4263-985E-C5D03E2AFBED}"/>
                </a:ext>
              </a:extLst>
            </p:cNvPr>
            <p:cNvCxnSpPr>
              <a:stCxn id="5" idx="2"/>
              <a:endCxn id="6" idx="2"/>
            </p:cNvCxnSpPr>
            <p:nvPr/>
          </p:nvCxnSpPr>
          <p:spPr>
            <a:xfrm rot="16200000" flipH="1">
              <a:off x="4762790" y="442558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4D95C8FA-3BFA-4BA1-A483-C434537E54B9}"/>
                </a:ext>
              </a:extLst>
            </p:cNvPr>
            <p:cNvCxnSpPr>
              <a:stCxn id="7" idx="2"/>
              <a:endCxn id="6" idx="4"/>
            </p:cNvCxnSpPr>
            <p:nvPr/>
          </p:nvCxnSpPr>
          <p:spPr>
            <a:xfrm rot="5400000">
              <a:off x="6574976" y="442557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0FF28FED-1367-412F-8C10-8037765AB121}"/>
                </a:ext>
              </a:extLst>
            </p:cNvPr>
            <p:cNvCxnSpPr>
              <a:stCxn id="7" idx="1"/>
              <a:endCxn id="5" idx="3"/>
            </p:cNvCxnSpPr>
            <p:nvPr/>
          </p:nvCxnSpPr>
          <p:spPr>
            <a:xfrm rot="10800000" flipV="1">
              <a:off x="5583084" y="384112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2" name="Speech Bubble: Rectangle 11">
            <a:extLst>
              <a:ext uri="{FF2B5EF4-FFF2-40B4-BE49-F238E27FC236}">
                <a16:creationId xmlns:a16="http://schemas.microsoft.com/office/drawing/2014/main" id="{CEC408BF-E469-4FEB-B3B1-E9272ECCBFBD}"/>
              </a:ext>
            </a:extLst>
          </p:cNvPr>
          <p:cNvSpPr/>
          <p:nvPr/>
        </p:nvSpPr>
        <p:spPr bwMode="gray">
          <a:xfrm>
            <a:off x="8310149" y="1616445"/>
            <a:ext cx="3008446" cy="915844"/>
          </a:xfrm>
          <a:prstGeom prst="wedgeRectCallout">
            <a:avLst>
              <a:gd name="adj1" fmla="val -56757"/>
              <a:gd name="adj2" fmla="val 11970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Helper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Speech Bubble: Rectangle 12">
            <a:extLst>
              <a:ext uri="{FF2B5EF4-FFF2-40B4-BE49-F238E27FC236}">
                <a16:creationId xmlns:a16="http://schemas.microsoft.com/office/drawing/2014/main" id="{A6BFAEFB-B711-43D3-9AF6-2BA756B0F93E}"/>
              </a:ext>
            </a:extLst>
          </p:cNvPr>
          <p:cNvSpPr/>
          <p:nvPr/>
        </p:nvSpPr>
        <p:spPr bwMode="gray">
          <a:xfrm>
            <a:off x="504001" y="1616445"/>
            <a:ext cx="3008446" cy="915844"/>
          </a:xfrm>
          <a:prstGeom prst="wedgeRectCallout">
            <a:avLst>
              <a:gd name="adj1" fmla="val 58938"/>
              <a:gd name="adj2" fmla="val 16693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Application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129534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die any time without necessarily being re-scheduled</a:t>
            </a:r>
          </a:p>
          <a:p>
            <a:pPr lvl="1"/>
            <a:r>
              <a:rPr lang="en-US" dirty="0"/>
              <a:t>Pods can be probed by </a:t>
            </a:r>
            <a:r>
              <a:rPr lang="en-US" dirty="0" err="1"/>
              <a:t>kubelet</a:t>
            </a:r>
            <a:r>
              <a:rPr lang="en-US" dirty="0"/>
              <a:t> (liveness &amp; readiness probe)</a:t>
            </a:r>
          </a:p>
          <a:p>
            <a:pPr lvl="1"/>
            <a:r>
              <a:rPr lang="en-US" dirty="0"/>
              <a:t>Most important 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a:t>Unknown</a:t>
            </a:r>
          </a:p>
          <a:p>
            <a:pPr lvl="1"/>
            <a:endParaRPr lang="en-US" dirty="0"/>
          </a:p>
        </p:txBody>
      </p:sp>
      <p:sp>
        <p:nvSpPr>
          <p:cNvPr id="2" name="Title 1"/>
          <p:cNvSpPr>
            <a:spLocks noGrp="1"/>
          </p:cNvSpPr>
          <p:nvPr>
            <p:ph type="title"/>
          </p:nvPr>
        </p:nvSpPr>
        <p:spPr/>
        <p:txBody>
          <a:bodyPr/>
          <a:lstStyle/>
          <a:p>
            <a:r>
              <a:rPr lang="en-US" dirty="0"/>
              <a:t>Pods</a:t>
            </a:r>
          </a:p>
        </p:txBody>
      </p:sp>
    </p:spTree>
    <p:extLst>
      <p:ext uri="{BB962C8B-B14F-4D97-AF65-F5344CB8AC3E}">
        <p14:creationId xmlns:p14="http://schemas.microsoft.com/office/powerpoint/2010/main" val="20644723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structure of most K8s resources</a:t>
            </a:r>
          </a:p>
        </p:txBody>
      </p:sp>
      <p:grpSp>
        <p:nvGrpSpPr>
          <p:cNvPr id="17" name="Group 16"/>
          <p:cNvGrpSpPr/>
          <p:nvPr/>
        </p:nvGrpSpPr>
        <p:grpSpPr>
          <a:xfrm>
            <a:off x="803295" y="1813069"/>
            <a:ext cx="5833704" cy="3249281"/>
            <a:chOff x="3639087" y="2577737"/>
            <a:chExt cx="4599222" cy="2296676"/>
          </a:xfrm>
        </p:grpSpPr>
        <p:sp>
          <p:nvSpPr>
            <p:cNvPr id="6" name="Rectangle 5"/>
            <p:cNvSpPr/>
            <p:nvPr/>
          </p:nvSpPr>
          <p:spPr bwMode="gray">
            <a:xfrm>
              <a:off x="3639087" y="2577737"/>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noProof="0" dirty="0" err="1">
                  <a:ea typeface="Arial Unicode MS" pitchFamily="34" charset="-128"/>
                  <a:cs typeface="Arial Unicode MS" pitchFamily="34" charset="-128"/>
                </a:rPr>
                <a:t>apiVersion</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39087" y="3060466"/>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kind</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p:nvSpPr>
          <p:spPr bwMode="gray">
            <a:xfrm>
              <a:off x="3639087" y="3543195"/>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p:nvSpPr>
          <p:spPr bwMode="gray">
            <a:xfrm>
              <a:off x="3639087" y="4025924"/>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3639087" y="4508653"/>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p:cNvSpPr/>
            <p:nvPr/>
          </p:nvSpPr>
          <p:spPr bwMode="gray">
            <a:xfrm>
              <a:off x="5576745" y="3554081"/>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gray">
            <a:xfrm>
              <a:off x="5576745" y="4036810"/>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p:cNvSpPr/>
            <p:nvPr/>
          </p:nvSpPr>
          <p:spPr bwMode="gray">
            <a:xfrm>
              <a:off x="5576745" y="4517748"/>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p:cNvSpPr/>
            <p:nvPr/>
          </p:nvSpPr>
          <p:spPr bwMode="gray">
            <a:xfrm>
              <a:off x="5576745" y="2588623"/>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p:cNvSpPr/>
            <p:nvPr/>
          </p:nvSpPr>
          <p:spPr bwMode="gray">
            <a:xfrm>
              <a:off x="5576745" y="3071352"/>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 name="Speech Bubble: Rectangle 17"/>
          <p:cNvSpPr/>
          <p:nvPr/>
        </p:nvSpPr>
        <p:spPr bwMode="gray">
          <a:xfrm>
            <a:off x="6636999" y="5497800"/>
            <a:ext cx="4101737" cy="624325"/>
          </a:xfrm>
          <a:prstGeom prst="wedgeRectCallout">
            <a:avLst>
              <a:gd name="adj1" fmla="val -67542"/>
              <a:gd name="adj2" fmla="val -17123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Information supplied by k8s, not maintained by users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p:cNvSpPr/>
          <p:nvPr/>
        </p:nvSpPr>
        <p:spPr bwMode="gray">
          <a:xfrm>
            <a:off x="7014755" y="873332"/>
            <a:ext cx="4101737" cy="624325"/>
          </a:xfrm>
          <a:prstGeom prst="wedgeRectCallout">
            <a:avLst>
              <a:gd name="adj1" fmla="val -78795"/>
              <a:gd name="adj2" fmla="val 1370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api</a:t>
            </a:r>
            <a:r>
              <a:rPr lang="en-US" sz="1800" kern="0" noProof="0" dirty="0">
                <a:ea typeface="Arial Unicode MS" pitchFamily="34" charset="-128"/>
                <a:cs typeface="Arial Unicode MS" pitchFamily="34" charset="-128"/>
              </a:rPr>
              <a:t> the resource belongs to, e.g.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p:cNvSpPr/>
          <p:nvPr/>
        </p:nvSpPr>
        <p:spPr bwMode="gray">
          <a:xfrm>
            <a:off x="7588740" y="2061185"/>
            <a:ext cx="4101737"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resource type, e.g.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Speech Bubble: Rectangle 20"/>
          <p:cNvSpPr/>
          <p:nvPr/>
        </p:nvSpPr>
        <p:spPr bwMode="gray">
          <a:xfrm>
            <a:off x="7588740" y="3063233"/>
            <a:ext cx="4101737" cy="748951"/>
          </a:xfrm>
          <a:prstGeom prst="wedgeRectCallout">
            <a:avLst>
              <a:gd name="adj1" fmla="val -82404"/>
              <a:gd name="adj2" fmla="val 824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metadata like name, annotations or labels are maintained here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Speech Bubble: Rectangle 21"/>
          <p:cNvSpPr/>
          <p:nvPr/>
        </p:nvSpPr>
        <p:spPr bwMode="gray">
          <a:xfrm>
            <a:off x="7588740" y="4108290"/>
            <a:ext cx="4101737" cy="748951"/>
          </a:xfrm>
          <a:prstGeom prst="wedgeRectCallout">
            <a:avLst>
              <a:gd name="adj1" fmla="val -86438"/>
              <a:gd name="adj2" fmla="val -4176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specification of the resource based on its “kind”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446025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04001" y="1116542"/>
            <a:ext cx="3867974" cy="5120670"/>
          </a:xfrm>
          <a:prstGeom prst="rect">
            <a:avLst/>
          </a:prstGeom>
        </p:spPr>
      </p:pic>
      <p:sp>
        <p:nvSpPr>
          <p:cNvPr id="2" name="Title 1"/>
          <p:cNvSpPr>
            <a:spLocks noGrp="1"/>
          </p:cNvSpPr>
          <p:nvPr>
            <p:ph type="title"/>
          </p:nvPr>
        </p:nvSpPr>
        <p:spPr/>
        <p:txBody>
          <a:bodyPr/>
          <a:lstStyle/>
          <a:p>
            <a:r>
              <a:rPr lang="en-US" dirty="0"/>
              <a:t>Pod definition - </a:t>
            </a:r>
            <a:r>
              <a:rPr lang="en-US" b="0" dirty="0">
                <a:hlinkClick r:id="rId4"/>
              </a:rPr>
              <a:t>https://kubernetes.io/docs/api-reference/v1.8/#pod-v1-core</a:t>
            </a:r>
            <a:r>
              <a:rPr lang="en-US" b="0" dirty="0"/>
              <a:t>  </a:t>
            </a:r>
          </a:p>
        </p:txBody>
      </p:sp>
      <p:sp>
        <p:nvSpPr>
          <p:cNvPr id="15" name="Speech Bubble: Rectangle 14"/>
          <p:cNvSpPr/>
          <p:nvPr/>
        </p:nvSpPr>
        <p:spPr bwMode="gray">
          <a:xfrm>
            <a:off x="5490755" y="1116542"/>
            <a:ext cx="5442076" cy="572921"/>
          </a:xfrm>
          <a:prstGeom prst="wedgeRectCallout">
            <a:avLst>
              <a:gd name="adj1" fmla="val -91535"/>
              <a:gd name="adj2" fmla="val -1235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Resources of “</a:t>
            </a:r>
            <a:r>
              <a:rPr lang="en-US" sz="1800" kern="0" dirty="0" err="1">
                <a:ea typeface="Arial Unicode MS" pitchFamily="34" charset="-128"/>
                <a:cs typeface="Arial Unicode MS" pitchFamily="34" charset="-128"/>
              </a:rPr>
              <a:t>kind:pod</a:t>
            </a:r>
            <a:r>
              <a:rPr lang="en-US" sz="1800" kern="0" dirty="0">
                <a:ea typeface="Arial Unicode MS" pitchFamily="34" charset="-128"/>
                <a:cs typeface="Arial Unicode MS" pitchFamily="34" charset="-128"/>
              </a:rPr>
              <a:t>” belong to “</a:t>
            </a:r>
            <a:r>
              <a:rPr lang="en-US" sz="1800" kern="0" dirty="0" err="1">
                <a:ea typeface="Arial Unicode MS" pitchFamily="34" charset="-128"/>
                <a:cs typeface="Arial Unicode MS" pitchFamily="34" charset="-128"/>
              </a:rPr>
              <a:t>apiVersion</a:t>
            </a:r>
            <a:r>
              <a:rPr lang="en-US" sz="1800" kern="0" dirty="0">
                <a:ea typeface="Arial Unicode MS" pitchFamily="34" charset="-128"/>
                <a:cs typeface="Arial Unicode MS" pitchFamily="34" charset="-128"/>
              </a:rPr>
              <a:t>: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Speech Bubble: Rectangle 15"/>
          <p:cNvSpPr/>
          <p:nvPr/>
        </p:nvSpPr>
        <p:spPr bwMode="gray">
          <a:xfrm>
            <a:off x="5490755" y="1905960"/>
            <a:ext cx="5442076" cy="645064"/>
          </a:xfrm>
          <a:prstGeom prst="wedgeRectCallout">
            <a:avLst>
              <a:gd name="adj1" fmla="val -84512"/>
              <a:gd name="adj2" fmla="val -2199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Within “metadata” the pod’s name is specified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Speech Bubble: Rectangle 16"/>
          <p:cNvSpPr/>
          <p:nvPr/>
        </p:nvSpPr>
        <p:spPr bwMode="gray">
          <a:xfrm>
            <a:off x="5490755" y="2872296"/>
            <a:ext cx="5442076" cy="1337396"/>
          </a:xfrm>
          <a:prstGeom prst="wedgeRectCallout">
            <a:avLst>
              <a:gd name="adj1" fmla="val -84859"/>
              <a:gd name="adj2" fmla="val -340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pod’s “spec” provides all the necessary details, like the image to use, to actually start a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p:cNvSpPr/>
          <p:nvPr/>
        </p:nvSpPr>
        <p:spPr bwMode="gray">
          <a:xfrm>
            <a:off x="5490755" y="4697372"/>
            <a:ext cx="5442076" cy="1337396"/>
          </a:xfrm>
          <a:prstGeom prst="wedgeRectCallout">
            <a:avLst>
              <a:gd name="adj1" fmla="val -86609"/>
              <a:gd name="adj2" fmla="val -2621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a:t>
            </a:r>
            <a:r>
              <a:rPr lang="en-US" sz="1800" kern="0" noProof="0" dirty="0" err="1">
                <a:ea typeface="Arial Unicode MS" pitchFamily="34" charset="-128"/>
                <a:cs typeface="Arial Unicode MS" pitchFamily="34" charset="-128"/>
              </a:rPr>
              <a:t>livenessProbe</a:t>
            </a:r>
            <a:r>
              <a:rPr lang="en-US" sz="1800" kern="0" noProof="0" dirty="0">
                <a:ea typeface="Arial Unicode MS" pitchFamily="34" charset="-128"/>
                <a:cs typeface="Arial Unicode MS" pitchFamily="34" charset="-128"/>
              </a:rPr>
              <a:t> defines a check, to determine, if the pod is in a healthy state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6664175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Liveness &amp; Readiness Probes</a:t>
            </a:r>
          </a:p>
        </p:txBody>
      </p:sp>
      <p:sp>
        <p:nvSpPr>
          <p:cNvPr id="4" name="Rectangle 3"/>
          <p:cNvSpPr/>
          <p:nvPr/>
        </p:nvSpPr>
        <p:spPr bwMode="gray">
          <a:xfrm>
            <a:off x="4886151" y="4398607"/>
            <a:ext cx="242287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800" b="1" kern="0" noProof="0" dirty="0" err="1">
                <a:ea typeface="Arial Unicode MS" pitchFamily="34" charset="-128"/>
                <a:cs typeface="Arial Unicode MS" pitchFamily="34" charset="-128"/>
              </a:rPr>
              <a:t>nginx-pod</a:t>
            </a:r>
            <a:endParaRPr kumimoji="0" lang="de-DE" sz="2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Speech Bubble: Rectangle 4"/>
          <p:cNvSpPr/>
          <p:nvPr/>
        </p:nvSpPr>
        <p:spPr bwMode="gray">
          <a:xfrm>
            <a:off x="3867149" y="3333751"/>
            <a:ext cx="1746423" cy="912456"/>
          </a:xfrm>
          <a:prstGeom prst="wedgeRectCallout">
            <a:avLst>
              <a:gd name="adj1" fmla="val 4647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HTTP 200 ‘OK’</a:t>
            </a:r>
          </a:p>
        </p:txBody>
      </p:sp>
      <p:sp>
        <p:nvSpPr>
          <p:cNvPr id="7" name="Speech Bubble: Rectangle 6"/>
          <p:cNvSpPr/>
          <p:nvPr/>
        </p:nvSpPr>
        <p:spPr bwMode="gray">
          <a:xfrm>
            <a:off x="6616786" y="3333751"/>
            <a:ext cx="1746423" cy="912456"/>
          </a:xfrm>
          <a:prstGeom prst="wedgeRectCallout">
            <a:avLst>
              <a:gd name="adj1" fmla="val -4842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ndex.html</a:t>
            </a:r>
          </a:p>
        </p:txBody>
      </p:sp>
      <p:sp>
        <p:nvSpPr>
          <p:cNvPr id="8" name="Rectangle 7"/>
          <p:cNvSpPr/>
          <p:nvPr/>
        </p:nvSpPr>
        <p:spPr bwMode="gray">
          <a:xfrm>
            <a:off x="739647" y="1215772"/>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Respond with HTTP 200, if you are alive!</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sp>
        <p:nvSpPr>
          <p:cNvPr id="9" name="Rectangle 8"/>
          <p:cNvSpPr/>
          <p:nvPr/>
        </p:nvSpPr>
        <p:spPr bwMode="gray">
          <a:xfrm>
            <a:off x="8363209" y="1215771"/>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Send back the index.html, if you are ready!</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cxnSp>
        <p:nvCxnSpPr>
          <p:cNvPr id="14" name="Connector: Elbow 13"/>
          <p:cNvCxnSpPr>
            <a:stCxn id="8" idx="2"/>
            <a:endCxn id="4" idx="1"/>
          </p:cNvCxnSpPr>
          <p:nvPr/>
        </p:nvCxnSpPr>
        <p:spPr>
          <a:xfrm rot="16200000" flipH="1">
            <a:off x="2447241" y="2847465"/>
            <a:ext cx="2295067" cy="2582753"/>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stCxn id="9" idx="2"/>
            <a:endCxn id="4" idx="3"/>
          </p:cNvCxnSpPr>
          <p:nvPr/>
        </p:nvCxnSpPr>
        <p:spPr>
          <a:xfrm rot="5400000">
            <a:off x="7470458" y="2829874"/>
            <a:ext cx="2295068" cy="2617937"/>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080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Genereal</a:t>
            </a:r>
            <a:r>
              <a:rPr lang="en-US" dirty="0"/>
              <a:t> considerations: external configuration for app and DB</a:t>
            </a:r>
          </a:p>
        </p:txBody>
      </p:sp>
      <p:sp>
        <p:nvSpPr>
          <p:cNvPr id="3" name="TextBox 2">
            <a:extLst>
              <a:ext uri="{FF2B5EF4-FFF2-40B4-BE49-F238E27FC236}">
                <a16:creationId xmlns:a16="http://schemas.microsoft.com/office/drawing/2014/main" id="{746C53DA-3D5E-455F-B724-F02E07E17482}"/>
              </a:ext>
            </a:extLst>
          </p:cNvPr>
          <p:cNvSpPr txBox="1"/>
          <p:nvPr/>
        </p:nvSpPr>
        <p:spPr>
          <a:xfrm>
            <a:off x="3907580" y="2683994"/>
            <a:ext cx="1861692" cy="615553"/>
          </a:xfrm>
          <a:prstGeom prst="rect">
            <a:avLst/>
          </a:prstGeom>
          <a:solidFill>
            <a:schemeClr val="accent1"/>
          </a:solidFill>
        </p:spPr>
        <p:txBody>
          <a:bodyPr wrap="square" lIns="0" tIns="0" rIns="0" bIns="0" rtlCol="0">
            <a:spAutoFit/>
          </a:bodyPr>
          <a:lstStyle/>
          <a:p>
            <a:pPr fontAlgn="base">
              <a:spcBef>
                <a:spcPct val="50000"/>
              </a:spcBef>
              <a:spcAft>
                <a:spcPct val="0"/>
              </a:spcAft>
              <a:buClr>
                <a:srgbClr val="F0AB00"/>
              </a:buClr>
              <a:buSzPct val="80000"/>
            </a:pPr>
            <a:r>
              <a:rPr lang="de-DE" sz="4000" kern="0" dirty="0" err="1">
                <a:ea typeface="Arial Unicode MS" pitchFamily="34" charset="-128"/>
                <a:cs typeface="Arial Unicode MS" pitchFamily="34" charset="-128"/>
              </a:rPr>
              <a:t>ToDo</a:t>
            </a:r>
            <a:endParaRPr lang="de-DE" sz="40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6882747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63110693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Namespaces</a:t>
            </a:r>
          </a:p>
        </p:txBody>
      </p:sp>
      <p:sp>
        <p:nvSpPr>
          <p:cNvPr id="28" name="Rectangle 27"/>
          <p:cNvSpPr/>
          <p:nvPr/>
        </p:nvSpPr>
        <p:spPr bwMode="gray">
          <a:xfrm>
            <a:off x="504001"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504000" y="3589128"/>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my</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1732440"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5492941"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4368040"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9" name="Rectangle 38"/>
          <p:cNvSpPr/>
          <p:nvPr/>
        </p:nvSpPr>
        <p:spPr bwMode="gray">
          <a:xfrm>
            <a:off x="8232078"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0" name="Rectangle 39"/>
          <p:cNvSpPr/>
          <p:nvPr/>
        </p:nvSpPr>
        <p:spPr bwMode="gray">
          <a:xfrm>
            <a:off x="9356979"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504000" y="1470876"/>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1672878"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4" name="Rectangle 43"/>
          <p:cNvSpPr/>
          <p:nvPr/>
        </p:nvSpPr>
        <p:spPr bwMode="gray">
          <a:xfrm>
            <a:off x="5433379"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44"/>
          <p:cNvSpPr/>
          <p:nvPr/>
        </p:nvSpPr>
        <p:spPr bwMode="gray">
          <a:xfrm>
            <a:off x="9297417"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pPr lvl="1"/>
            <a:r>
              <a:rPr lang="en-US" dirty="0"/>
              <a:t>Logical realm for applications to run within</a:t>
            </a:r>
          </a:p>
          <a:p>
            <a:pPr lvl="1"/>
            <a:r>
              <a:rPr lang="en-US" dirty="0"/>
              <a:t>Isolate resources and restrict visibility to objects in the same namespace</a:t>
            </a:r>
          </a:p>
          <a:p>
            <a:pPr lvl="1"/>
            <a:r>
              <a:rPr lang="en-US" dirty="0"/>
              <a:t>Basic user management is handled on namespace level</a:t>
            </a:r>
          </a:p>
          <a:p>
            <a:pPr lvl="1"/>
            <a:r>
              <a:rPr lang="en-US" dirty="0"/>
              <a:t>Resource quotas / limits managed per namespace</a:t>
            </a:r>
          </a:p>
          <a:p>
            <a:pPr lvl="1"/>
            <a:r>
              <a:rPr lang="en-US" dirty="0"/>
              <a:t>Uniqueness of names required per namespace</a:t>
            </a:r>
          </a:p>
          <a:p>
            <a:pPr lvl="1"/>
            <a:r>
              <a:rPr lang="en-US" dirty="0"/>
              <a:t>Access to services in a different namespace via FQDN &lt;service-name&gt;.&lt;namespace&gt;</a:t>
            </a:r>
          </a:p>
          <a:p>
            <a:pPr lvl="1"/>
            <a:r>
              <a:rPr lang="en-US" dirty="0"/>
              <a:t>Use –n (--namespace) &lt;namespace&gt; switch with </a:t>
            </a:r>
            <a:r>
              <a:rPr lang="en-US" dirty="0" err="1"/>
              <a:t>kubectl</a:t>
            </a:r>
            <a:r>
              <a:rPr lang="en-US" dirty="0"/>
              <a:t> to access resources</a:t>
            </a:r>
          </a:p>
          <a:p>
            <a:pPr lvl="1"/>
            <a:endParaRPr lang="en-US" dirty="0"/>
          </a:p>
        </p:txBody>
      </p:sp>
      <p:sp>
        <p:nvSpPr>
          <p:cNvPr id="2" name="Title 1"/>
          <p:cNvSpPr>
            <a:spLocks noGrp="1"/>
          </p:cNvSpPr>
          <p:nvPr>
            <p:ph type="title"/>
          </p:nvPr>
        </p:nvSpPr>
        <p:spPr/>
        <p:txBody>
          <a:bodyPr/>
          <a:lstStyle/>
          <a:p>
            <a:r>
              <a:rPr lang="en-US" dirty="0"/>
              <a:t>Namespaces</a:t>
            </a:r>
          </a:p>
        </p:txBody>
      </p:sp>
    </p:spTree>
    <p:extLst>
      <p:ext uri="{BB962C8B-B14F-4D97-AF65-F5344CB8AC3E}">
        <p14:creationId xmlns:p14="http://schemas.microsoft.com/office/powerpoint/2010/main" val="32499900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96112254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#02</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313100" y="1341926"/>
            <a:ext cx="501015" cy="48768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09" idx="0"/>
          </p:cNvCxnSpPr>
          <p:nvPr/>
        </p:nvCxnSpPr>
        <p:spPr>
          <a:xfrm flipH="1">
            <a:off x="6500019" y="3280272"/>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a:off x="10141889" y="3314172"/>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5AD36EE-8BCE-49D3-9B4F-8CF4D2B4ACFB}"/>
              </a:ext>
            </a:extLst>
          </p:cNvPr>
          <p:cNvCxnSpPr>
            <a:cxnSpLocks/>
          </p:cNvCxnSpPr>
          <p:nvPr/>
        </p:nvCxnSpPr>
        <p:spPr>
          <a:xfrm>
            <a:off x="6498122"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071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ppt_x"/>
                                          </p:val>
                                        </p:tav>
                                        <p:tav tm="100000">
                                          <p:val>
                                            <p:strVal val="#ppt_x"/>
                                          </p:val>
                                        </p:tav>
                                      </p:tavLst>
                                    </p:anim>
                                    <p:anim calcmode="lin" valueType="num">
                                      <p:cBhvr additive="base">
                                        <p:cTn id="28" dur="500" fill="hold"/>
                                        <p:tgtEl>
                                          <p:spTgt spid="3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3"/>
                                        </p:tgtEl>
                                        <p:attrNameLst>
                                          <p:attrName>style.visibility</p:attrName>
                                        </p:attrNameLst>
                                      </p:cBhvr>
                                      <p:to>
                                        <p:strVal val="visible"/>
                                      </p:to>
                                    </p:set>
                                    <p:anim calcmode="lin" valueType="num">
                                      <p:cBhvr additive="base">
                                        <p:cTn id="35" dur="500" fill="hold"/>
                                        <p:tgtEl>
                                          <p:spTgt spid="103"/>
                                        </p:tgtEl>
                                        <p:attrNameLst>
                                          <p:attrName>ppt_x</p:attrName>
                                        </p:attrNameLst>
                                      </p:cBhvr>
                                      <p:tavLst>
                                        <p:tav tm="0">
                                          <p:val>
                                            <p:strVal val="#ppt_x"/>
                                          </p:val>
                                        </p:tav>
                                        <p:tav tm="100000">
                                          <p:val>
                                            <p:strVal val="#ppt_x"/>
                                          </p:val>
                                        </p:tav>
                                      </p:tavLst>
                                    </p:anim>
                                    <p:anim calcmode="lin" valueType="num">
                                      <p:cBhvr additive="base">
                                        <p:cTn id="36" dur="500" fill="hold"/>
                                        <p:tgtEl>
                                          <p:spTgt spid="10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2"/>
                                        </p:tgtEl>
                                        <p:attrNameLst>
                                          <p:attrName>style.visibility</p:attrName>
                                        </p:attrNameLst>
                                      </p:cBhvr>
                                      <p:to>
                                        <p:strVal val="visible"/>
                                      </p:to>
                                    </p:set>
                                    <p:anim calcmode="lin" valueType="num">
                                      <p:cBhvr additive="base">
                                        <p:cTn id="39" dur="500" fill="hold"/>
                                        <p:tgtEl>
                                          <p:spTgt spid="102"/>
                                        </p:tgtEl>
                                        <p:attrNameLst>
                                          <p:attrName>ppt_x</p:attrName>
                                        </p:attrNameLst>
                                      </p:cBhvr>
                                      <p:tavLst>
                                        <p:tav tm="0">
                                          <p:val>
                                            <p:strVal val="#ppt_x"/>
                                          </p:val>
                                        </p:tav>
                                        <p:tav tm="100000">
                                          <p:val>
                                            <p:strVal val="#ppt_x"/>
                                          </p:val>
                                        </p:tav>
                                      </p:tavLst>
                                    </p:anim>
                                    <p:anim calcmode="lin" valueType="num">
                                      <p:cBhvr additive="base">
                                        <p:cTn id="40" dur="500" fill="hold"/>
                                        <p:tgtEl>
                                          <p:spTgt spid="10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1"/>
                                        </p:tgtEl>
                                        <p:attrNameLst>
                                          <p:attrName>style.visibility</p:attrName>
                                        </p:attrNameLst>
                                      </p:cBhvr>
                                      <p:to>
                                        <p:strVal val="visible"/>
                                      </p:to>
                                    </p:set>
                                    <p:anim calcmode="lin" valueType="num">
                                      <p:cBhvr additive="base">
                                        <p:cTn id="43" dur="500" fill="hold"/>
                                        <p:tgtEl>
                                          <p:spTgt spid="101"/>
                                        </p:tgtEl>
                                        <p:attrNameLst>
                                          <p:attrName>ppt_x</p:attrName>
                                        </p:attrNameLst>
                                      </p:cBhvr>
                                      <p:tavLst>
                                        <p:tav tm="0">
                                          <p:val>
                                            <p:strVal val="#ppt_x"/>
                                          </p:val>
                                        </p:tav>
                                        <p:tav tm="100000">
                                          <p:val>
                                            <p:strVal val="#ppt_x"/>
                                          </p:val>
                                        </p:tav>
                                      </p:tavLst>
                                    </p:anim>
                                    <p:anim calcmode="lin" valueType="num">
                                      <p:cBhvr additive="base">
                                        <p:cTn id="44" dur="500" fill="hold"/>
                                        <p:tgtEl>
                                          <p:spTgt spid="10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96"/>
                                        </p:tgtEl>
                                        <p:attrNameLst>
                                          <p:attrName>style.visibility</p:attrName>
                                        </p:attrNameLst>
                                      </p:cBhvr>
                                      <p:to>
                                        <p:strVal val="visible"/>
                                      </p:to>
                                    </p:set>
                                    <p:anim calcmode="lin" valueType="num">
                                      <p:cBhvr additive="base">
                                        <p:cTn id="47" dur="500" fill="hold"/>
                                        <p:tgtEl>
                                          <p:spTgt spid="96"/>
                                        </p:tgtEl>
                                        <p:attrNameLst>
                                          <p:attrName>ppt_x</p:attrName>
                                        </p:attrNameLst>
                                      </p:cBhvr>
                                      <p:tavLst>
                                        <p:tav tm="0">
                                          <p:val>
                                            <p:strVal val="#ppt_x"/>
                                          </p:val>
                                        </p:tav>
                                        <p:tav tm="100000">
                                          <p:val>
                                            <p:strVal val="#ppt_x"/>
                                          </p:val>
                                        </p:tav>
                                      </p:tavLst>
                                    </p:anim>
                                    <p:anim calcmode="lin" valueType="num">
                                      <p:cBhvr additive="base">
                                        <p:cTn id="48" dur="500" fill="hold"/>
                                        <p:tgtEl>
                                          <p:spTgt spid="96"/>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additive="base">
                                        <p:cTn id="51" dur="500" fill="hold"/>
                                        <p:tgtEl>
                                          <p:spTgt spid="75"/>
                                        </p:tgtEl>
                                        <p:attrNameLst>
                                          <p:attrName>ppt_x</p:attrName>
                                        </p:attrNameLst>
                                      </p:cBhvr>
                                      <p:tavLst>
                                        <p:tav tm="0">
                                          <p:val>
                                            <p:strVal val="#ppt_x"/>
                                          </p:val>
                                        </p:tav>
                                        <p:tav tm="100000">
                                          <p:val>
                                            <p:strVal val="#ppt_x"/>
                                          </p:val>
                                        </p:tav>
                                      </p:tavLst>
                                    </p:anim>
                                    <p:anim calcmode="lin" valueType="num">
                                      <p:cBhvr additive="base">
                                        <p:cTn id="5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3"/>
                                        </p:tgtEl>
                                        <p:attrNameLst>
                                          <p:attrName>style.visibility</p:attrName>
                                        </p:attrNameLst>
                                      </p:cBhvr>
                                      <p:to>
                                        <p:strVal val="visible"/>
                                      </p:to>
                                    </p:set>
                                    <p:anim calcmode="lin" valueType="num">
                                      <p:cBhvr additive="base">
                                        <p:cTn id="57" dur="500" fill="hold"/>
                                        <p:tgtEl>
                                          <p:spTgt spid="123"/>
                                        </p:tgtEl>
                                        <p:attrNameLst>
                                          <p:attrName>ppt_x</p:attrName>
                                        </p:attrNameLst>
                                      </p:cBhvr>
                                      <p:tavLst>
                                        <p:tav tm="0">
                                          <p:val>
                                            <p:strVal val="#ppt_x"/>
                                          </p:val>
                                        </p:tav>
                                        <p:tav tm="100000">
                                          <p:val>
                                            <p:strVal val="#ppt_x"/>
                                          </p:val>
                                        </p:tav>
                                      </p:tavLst>
                                    </p:anim>
                                    <p:anim calcmode="lin" valueType="num">
                                      <p:cBhvr additive="base">
                                        <p:cTn id="58" dur="500" fill="hold"/>
                                        <p:tgtEl>
                                          <p:spTgt spid="12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500" fill="hold"/>
                                        <p:tgtEl>
                                          <p:spTgt spid="4"/>
                                        </p:tgtEl>
                                        <p:attrNameLst>
                                          <p:attrName>ppt_x</p:attrName>
                                        </p:attrNameLst>
                                      </p:cBhvr>
                                      <p:tavLst>
                                        <p:tav tm="0">
                                          <p:val>
                                            <p:strVal val="#ppt_x"/>
                                          </p:val>
                                        </p:tav>
                                        <p:tav tm="100000">
                                          <p:val>
                                            <p:strVal val="#ppt_x"/>
                                          </p:val>
                                        </p:tav>
                                      </p:tavLst>
                                    </p:anim>
                                    <p:anim calcmode="lin" valueType="num">
                                      <p:cBhvr additive="base">
                                        <p:cTn id="62" dur="500" fill="hold"/>
                                        <p:tgtEl>
                                          <p:spTgt spid="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07"/>
                                        </p:tgtEl>
                                        <p:attrNameLst>
                                          <p:attrName>style.visibility</p:attrName>
                                        </p:attrNameLst>
                                      </p:cBhvr>
                                      <p:to>
                                        <p:strVal val="visible"/>
                                      </p:to>
                                    </p:set>
                                    <p:anim calcmode="lin" valueType="num">
                                      <p:cBhvr additive="base">
                                        <p:cTn id="69" dur="500" fill="hold"/>
                                        <p:tgtEl>
                                          <p:spTgt spid="107"/>
                                        </p:tgtEl>
                                        <p:attrNameLst>
                                          <p:attrName>ppt_x</p:attrName>
                                        </p:attrNameLst>
                                      </p:cBhvr>
                                      <p:tavLst>
                                        <p:tav tm="0">
                                          <p:val>
                                            <p:strVal val="#ppt_x"/>
                                          </p:val>
                                        </p:tav>
                                        <p:tav tm="100000">
                                          <p:val>
                                            <p:strVal val="#ppt_x"/>
                                          </p:val>
                                        </p:tav>
                                      </p:tavLst>
                                    </p:anim>
                                    <p:anim calcmode="lin" valueType="num">
                                      <p:cBhvr additive="base">
                                        <p:cTn id="70" dur="500" fill="hold"/>
                                        <p:tgtEl>
                                          <p:spTgt spid="107"/>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06"/>
                                        </p:tgtEl>
                                        <p:attrNameLst>
                                          <p:attrName>style.visibility</p:attrName>
                                        </p:attrNameLst>
                                      </p:cBhvr>
                                      <p:to>
                                        <p:strVal val="visible"/>
                                      </p:to>
                                    </p:set>
                                    <p:anim calcmode="lin" valueType="num">
                                      <p:cBhvr additive="base">
                                        <p:cTn id="73" dur="500" fill="hold"/>
                                        <p:tgtEl>
                                          <p:spTgt spid="106"/>
                                        </p:tgtEl>
                                        <p:attrNameLst>
                                          <p:attrName>ppt_x</p:attrName>
                                        </p:attrNameLst>
                                      </p:cBhvr>
                                      <p:tavLst>
                                        <p:tav tm="0">
                                          <p:val>
                                            <p:strVal val="#ppt_x"/>
                                          </p:val>
                                        </p:tav>
                                        <p:tav tm="100000">
                                          <p:val>
                                            <p:strVal val="#ppt_x"/>
                                          </p:val>
                                        </p:tav>
                                      </p:tavLst>
                                    </p:anim>
                                    <p:anim calcmode="lin" valueType="num">
                                      <p:cBhvr additive="base">
                                        <p:cTn id="74" dur="500" fill="hold"/>
                                        <p:tgtEl>
                                          <p:spTgt spid="106"/>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95"/>
                                        </p:tgtEl>
                                        <p:attrNameLst>
                                          <p:attrName>style.visibility</p:attrName>
                                        </p:attrNameLst>
                                      </p:cBhvr>
                                      <p:to>
                                        <p:strVal val="visible"/>
                                      </p:to>
                                    </p:set>
                                    <p:anim calcmode="lin" valueType="num">
                                      <p:cBhvr additive="base">
                                        <p:cTn id="77" dur="500" fill="hold"/>
                                        <p:tgtEl>
                                          <p:spTgt spid="95"/>
                                        </p:tgtEl>
                                        <p:attrNameLst>
                                          <p:attrName>ppt_x</p:attrName>
                                        </p:attrNameLst>
                                      </p:cBhvr>
                                      <p:tavLst>
                                        <p:tav tm="0">
                                          <p:val>
                                            <p:strVal val="#ppt_x"/>
                                          </p:val>
                                        </p:tav>
                                        <p:tav tm="100000">
                                          <p:val>
                                            <p:strVal val="#ppt_x"/>
                                          </p:val>
                                        </p:tav>
                                      </p:tavLst>
                                    </p:anim>
                                    <p:anim calcmode="lin" valueType="num">
                                      <p:cBhvr additive="base">
                                        <p:cTn id="78" dur="500" fill="hold"/>
                                        <p:tgtEl>
                                          <p:spTgt spid="95"/>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76"/>
                                        </p:tgtEl>
                                        <p:attrNameLst>
                                          <p:attrName>style.visibility</p:attrName>
                                        </p:attrNameLst>
                                      </p:cBhvr>
                                      <p:to>
                                        <p:strVal val="visible"/>
                                      </p:to>
                                    </p:set>
                                    <p:anim calcmode="lin" valueType="num">
                                      <p:cBhvr additive="base">
                                        <p:cTn id="81" dur="500" fill="hold"/>
                                        <p:tgtEl>
                                          <p:spTgt spid="76"/>
                                        </p:tgtEl>
                                        <p:attrNameLst>
                                          <p:attrName>ppt_x</p:attrName>
                                        </p:attrNameLst>
                                      </p:cBhvr>
                                      <p:tavLst>
                                        <p:tav tm="0">
                                          <p:val>
                                            <p:strVal val="#ppt_x"/>
                                          </p:val>
                                        </p:tav>
                                        <p:tav tm="100000">
                                          <p:val>
                                            <p:strVal val="#ppt_x"/>
                                          </p:val>
                                        </p:tav>
                                      </p:tavLst>
                                    </p:anim>
                                    <p:anim calcmode="lin" valueType="num">
                                      <p:cBhvr additive="base">
                                        <p:cTn id="82" dur="500" fill="hold"/>
                                        <p:tgtEl>
                                          <p:spTgt spid="76"/>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9"/>
                                        </p:tgtEl>
                                        <p:attrNameLst>
                                          <p:attrName>style.visibility</p:attrName>
                                        </p:attrNameLst>
                                      </p:cBhvr>
                                      <p:to>
                                        <p:strVal val="visible"/>
                                      </p:to>
                                    </p:set>
                                    <p:anim calcmode="lin" valueType="num">
                                      <p:cBhvr additive="base">
                                        <p:cTn id="85" dur="500" fill="hold"/>
                                        <p:tgtEl>
                                          <p:spTgt spid="79"/>
                                        </p:tgtEl>
                                        <p:attrNameLst>
                                          <p:attrName>ppt_x</p:attrName>
                                        </p:attrNameLst>
                                      </p:cBhvr>
                                      <p:tavLst>
                                        <p:tav tm="0">
                                          <p:val>
                                            <p:strVal val="#ppt_x"/>
                                          </p:val>
                                        </p:tav>
                                        <p:tav tm="100000">
                                          <p:val>
                                            <p:strVal val="#ppt_x"/>
                                          </p:val>
                                        </p:tav>
                                      </p:tavLst>
                                    </p:anim>
                                    <p:anim calcmode="lin" valueType="num">
                                      <p:cBhvr additive="base">
                                        <p:cTn id="86" dur="500" fill="hold"/>
                                        <p:tgtEl>
                                          <p:spTgt spid="79"/>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09"/>
                                        </p:tgtEl>
                                        <p:attrNameLst>
                                          <p:attrName>style.visibility</p:attrName>
                                        </p:attrNameLst>
                                      </p:cBhvr>
                                      <p:to>
                                        <p:strVal val="visible"/>
                                      </p:to>
                                    </p:set>
                                    <p:anim calcmode="lin" valueType="num">
                                      <p:cBhvr additive="base">
                                        <p:cTn id="89" dur="500" fill="hold"/>
                                        <p:tgtEl>
                                          <p:spTgt spid="109"/>
                                        </p:tgtEl>
                                        <p:attrNameLst>
                                          <p:attrName>ppt_x</p:attrName>
                                        </p:attrNameLst>
                                      </p:cBhvr>
                                      <p:tavLst>
                                        <p:tav tm="0">
                                          <p:val>
                                            <p:strVal val="#ppt_x"/>
                                          </p:val>
                                        </p:tav>
                                        <p:tav tm="100000">
                                          <p:val>
                                            <p:strVal val="#ppt_x"/>
                                          </p:val>
                                        </p:tav>
                                      </p:tavLst>
                                    </p:anim>
                                    <p:anim calcmode="lin" valueType="num">
                                      <p:cBhvr additive="base">
                                        <p:cTn id="90" dur="500" fill="hold"/>
                                        <p:tgtEl>
                                          <p:spTgt spid="109"/>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10"/>
                                        </p:tgtEl>
                                        <p:attrNameLst>
                                          <p:attrName>style.visibility</p:attrName>
                                        </p:attrNameLst>
                                      </p:cBhvr>
                                      <p:to>
                                        <p:strVal val="visible"/>
                                      </p:to>
                                    </p:set>
                                    <p:anim calcmode="lin" valueType="num">
                                      <p:cBhvr additive="base">
                                        <p:cTn id="93" dur="500" fill="hold"/>
                                        <p:tgtEl>
                                          <p:spTgt spid="110"/>
                                        </p:tgtEl>
                                        <p:attrNameLst>
                                          <p:attrName>ppt_x</p:attrName>
                                        </p:attrNameLst>
                                      </p:cBhvr>
                                      <p:tavLst>
                                        <p:tav tm="0">
                                          <p:val>
                                            <p:strVal val="#ppt_x"/>
                                          </p:val>
                                        </p:tav>
                                        <p:tav tm="100000">
                                          <p:val>
                                            <p:strVal val="#ppt_x"/>
                                          </p:val>
                                        </p:tav>
                                      </p:tavLst>
                                    </p:anim>
                                    <p:anim calcmode="lin" valueType="num">
                                      <p:cBhvr additive="base">
                                        <p:cTn id="94" dur="500" fill="hold"/>
                                        <p:tgtEl>
                                          <p:spTgt spid="110"/>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68"/>
                                        </p:tgtEl>
                                        <p:attrNameLst>
                                          <p:attrName>style.visibility</p:attrName>
                                        </p:attrNameLst>
                                      </p:cBhvr>
                                      <p:to>
                                        <p:strVal val="visible"/>
                                      </p:to>
                                    </p:set>
                                    <p:anim calcmode="lin" valueType="num">
                                      <p:cBhvr additive="base">
                                        <p:cTn id="97" dur="500" fill="hold"/>
                                        <p:tgtEl>
                                          <p:spTgt spid="68"/>
                                        </p:tgtEl>
                                        <p:attrNameLst>
                                          <p:attrName>ppt_x</p:attrName>
                                        </p:attrNameLst>
                                      </p:cBhvr>
                                      <p:tavLst>
                                        <p:tav tm="0">
                                          <p:val>
                                            <p:strVal val="#ppt_x"/>
                                          </p:val>
                                        </p:tav>
                                        <p:tav tm="100000">
                                          <p:val>
                                            <p:strVal val="#ppt_x"/>
                                          </p:val>
                                        </p:tav>
                                      </p:tavLst>
                                    </p:anim>
                                    <p:anim calcmode="lin" valueType="num">
                                      <p:cBhvr additive="base">
                                        <p:cTn id="98"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77"/>
                                        </p:tgtEl>
                                        <p:attrNameLst>
                                          <p:attrName>style.visibility</p:attrName>
                                        </p:attrNameLst>
                                      </p:cBhvr>
                                      <p:to>
                                        <p:strVal val="visible"/>
                                      </p:to>
                                    </p:set>
                                    <p:anim calcmode="lin" valueType="num">
                                      <p:cBhvr additive="base">
                                        <p:cTn id="103" dur="500" fill="hold"/>
                                        <p:tgtEl>
                                          <p:spTgt spid="77"/>
                                        </p:tgtEl>
                                        <p:attrNameLst>
                                          <p:attrName>ppt_x</p:attrName>
                                        </p:attrNameLst>
                                      </p:cBhvr>
                                      <p:tavLst>
                                        <p:tav tm="0">
                                          <p:val>
                                            <p:strVal val="#ppt_x"/>
                                          </p:val>
                                        </p:tav>
                                        <p:tav tm="100000">
                                          <p:val>
                                            <p:strVal val="#ppt_x"/>
                                          </p:val>
                                        </p:tav>
                                      </p:tavLst>
                                    </p:anim>
                                    <p:anim calcmode="lin" valueType="num">
                                      <p:cBhvr additive="base">
                                        <p:cTn id="104" dur="500" fill="hold"/>
                                        <p:tgtEl>
                                          <p:spTgt spid="77"/>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4"/>
                                        </p:tgtEl>
                                        <p:attrNameLst>
                                          <p:attrName>style.visibility</p:attrName>
                                        </p:attrNameLst>
                                      </p:cBhvr>
                                      <p:to>
                                        <p:strVal val="visible"/>
                                      </p:to>
                                    </p:set>
                                    <p:anim calcmode="lin" valueType="num">
                                      <p:cBhvr additive="base">
                                        <p:cTn id="107" dur="500" fill="hold"/>
                                        <p:tgtEl>
                                          <p:spTgt spid="14"/>
                                        </p:tgtEl>
                                        <p:attrNameLst>
                                          <p:attrName>ppt_x</p:attrName>
                                        </p:attrNameLst>
                                      </p:cBhvr>
                                      <p:tavLst>
                                        <p:tav tm="0">
                                          <p:val>
                                            <p:strVal val="#ppt_x"/>
                                          </p:val>
                                        </p:tav>
                                        <p:tav tm="100000">
                                          <p:val>
                                            <p:strVal val="#ppt_x"/>
                                          </p:val>
                                        </p:tav>
                                      </p:tavLst>
                                    </p:anim>
                                    <p:anim calcmode="lin" valueType="num">
                                      <p:cBhvr additive="base">
                                        <p:cTn id="108" dur="500" fill="hold"/>
                                        <p:tgtEl>
                                          <p:spTgt spid="14"/>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97"/>
                                        </p:tgtEl>
                                        <p:attrNameLst>
                                          <p:attrName>style.visibility</p:attrName>
                                        </p:attrNameLst>
                                      </p:cBhvr>
                                      <p:to>
                                        <p:strVal val="visible"/>
                                      </p:to>
                                    </p:set>
                                    <p:anim calcmode="lin" valueType="num">
                                      <p:cBhvr additive="base">
                                        <p:cTn id="111" dur="500" fill="hold"/>
                                        <p:tgtEl>
                                          <p:spTgt spid="97"/>
                                        </p:tgtEl>
                                        <p:attrNameLst>
                                          <p:attrName>ppt_x</p:attrName>
                                        </p:attrNameLst>
                                      </p:cBhvr>
                                      <p:tavLst>
                                        <p:tav tm="0">
                                          <p:val>
                                            <p:strVal val="#ppt_x"/>
                                          </p:val>
                                        </p:tav>
                                        <p:tav tm="100000">
                                          <p:val>
                                            <p:strVal val="#ppt_x"/>
                                          </p:val>
                                        </p:tav>
                                      </p:tavLst>
                                    </p:anim>
                                    <p:anim calcmode="lin" valueType="num">
                                      <p:cBhvr additive="base">
                                        <p:cTn id="112" dur="500" fill="hold"/>
                                        <p:tgtEl>
                                          <p:spTgt spid="97"/>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104"/>
                                        </p:tgtEl>
                                        <p:attrNameLst>
                                          <p:attrName>style.visibility</p:attrName>
                                        </p:attrNameLst>
                                      </p:cBhvr>
                                      <p:to>
                                        <p:strVal val="visible"/>
                                      </p:to>
                                    </p:set>
                                    <p:anim calcmode="lin" valueType="num">
                                      <p:cBhvr additive="base">
                                        <p:cTn id="115" dur="500" fill="hold"/>
                                        <p:tgtEl>
                                          <p:spTgt spid="104"/>
                                        </p:tgtEl>
                                        <p:attrNameLst>
                                          <p:attrName>ppt_x</p:attrName>
                                        </p:attrNameLst>
                                      </p:cBhvr>
                                      <p:tavLst>
                                        <p:tav tm="0">
                                          <p:val>
                                            <p:strVal val="#ppt_x"/>
                                          </p:val>
                                        </p:tav>
                                        <p:tav tm="100000">
                                          <p:val>
                                            <p:strVal val="#ppt_x"/>
                                          </p:val>
                                        </p:tav>
                                      </p:tavLst>
                                    </p:anim>
                                    <p:anim calcmode="lin" valueType="num">
                                      <p:cBhvr additive="base">
                                        <p:cTn id="116" dur="500" fill="hold"/>
                                        <p:tgtEl>
                                          <p:spTgt spid="104"/>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36"/>
                                        </p:tgtEl>
                                        <p:attrNameLst>
                                          <p:attrName>style.visibility</p:attrName>
                                        </p:attrNameLst>
                                      </p:cBhvr>
                                      <p:to>
                                        <p:strVal val="visible"/>
                                      </p:to>
                                    </p:set>
                                    <p:anim calcmode="lin" valueType="num">
                                      <p:cBhvr additive="base">
                                        <p:cTn id="119" dur="500" fill="hold"/>
                                        <p:tgtEl>
                                          <p:spTgt spid="36"/>
                                        </p:tgtEl>
                                        <p:attrNameLst>
                                          <p:attrName>ppt_x</p:attrName>
                                        </p:attrNameLst>
                                      </p:cBhvr>
                                      <p:tavLst>
                                        <p:tav tm="0">
                                          <p:val>
                                            <p:strVal val="#ppt_x"/>
                                          </p:val>
                                        </p:tav>
                                        <p:tav tm="100000">
                                          <p:val>
                                            <p:strVal val="#ppt_x"/>
                                          </p:val>
                                        </p:tav>
                                      </p:tavLst>
                                    </p:anim>
                                    <p:anim calcmode="lin" valueType="num">
                                      <p:cBhvr additive="base">
                                        <p:cTn id="120" dur="500" fill="hold"/>
                                        <p:tgtEl>
                                          <p:spTgt spid="36"/>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1" fill="hold">
                                          <p:stCondLst>
                                            <p:cond delay="0"/>
                                          </p:stCondLst>
                                        </p:cTn>
                                        <p:tgtEl>
                                          <p:spTgt spid="78"/>
                                        </p:tgtEl>
                                        <p:attrNameLst>
                                          <p:attrName>style.visibility</p:attrName>
                                        </p:attrNameLst>
                                      </p:cBhvr>
                                      <p:to>
                                        <p:strVal val="visible"/>
                                      </p:to>
                                    </p:set>
                                    <p:anim calcmode="lin" valueType="num">
                                      <p:cBhvr additive="base">
                                        <p:cTn id="123" dur="500" fill="hold"/>
                                        <p:tgtEl>
                                          <p:spTgt spid="78"/>
                                        </p:tgtEl>
                                        <p:attrNameLst>
                                          <p:attrName>ppt_x</p:attrName>
                                        </p:attrNameLst>
                                      </p:cBhvr>
                                      <p:tavLst>
                                        <p:tav tm="0">
                                          <p:val>
                                            <p:strVal val="#ppt_x"/>
                                          </p:val>
                                        </p:tav>
                                        <p:tav tm="100000">
                                          <p:val>
                                            <p:strVal val="#ppt_x"/>
                                          </p:val>
                                        </p:tav>
                                      </p:tavLst>
                                    </p:anim>
                                    <p:anim calcmode="lin" valueType="num">
                                      <p:cBhvr additive="base">
                                        <p:cTn id="124" dur="500" fill="hold"/>
                                        <p:tgtEl>
                                          <p:spTgt spid="78"/>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20"/>
                                        </p:tgtEl>
                                        <p:attrNameLst>
                                          <p:attrName>style.visibility</p:attrName>
                                        </p:attrNameLst>
                                      </p:cBhvr>
                                      <p:to>
                                        <p:strVal val="visible"/>
                                      </p:to>
                                    </p:set>
                                    <p:anim calcmode="lin" valueType="num">
                                      <p:cBhvr additive="base">
                                        <p:cTn id="127" dur="500" fill="hold"/>
                                        <p:tgtEl>
                                          <p:spTgt spid="20"/>
                                        </p:tgtEl>
                                        <p:attrNameLst>
                                          <p:attrName>ppt_x</p:attrName>
                                        </p:attrNameLst>
                                      </p:cBhvr>
                                      <p:tavLst>
                                        <p:tav tm="0">
                                          <p:val>
                                            <p:strVal val="#ppt_x"/>
                                          </p:val>
                                        </p:tav>
                                        <p:tav tm="100000">
                                          <p:val>
                                            <p:strVal val="#ppt_x"/>
                                          </p:val>
                                        </p:tav>
                                      </p:tavLst>
                                    </p:anim>
                                    <p:anim calcmode="lin" valueType="num">
                                      <p:cBhvr additive="base">
                                        <p:cTn id="128" dur="500" fill="hold"/>
                                        <p:tgtEl>
                                          <p:spTgt spid="20"/>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111"/>
                                        </p:tgtEl>
                                        <p:attrNameLst>
                                          <p:attrName>style.visibility</p:attrName>
                                        </p:attrNameLst>
                                      </p:cBhvr>
                                      <p:to>
                                        <p:strVal val="visible"/>
                                      </p:to>
                                    </p:set>
                                    <p:anim calcmode="lin" valueType="num">
                                      <p:cBhvr additive="base">
                                        <p:cTn id="131" dur="500" fill="hold"/>
                                        <p:tgtEl>
                                          <p:spTgt spid="111"/>
                                        </p:tgtEl>
                                        <p:attrNameLst>
                                          <p:attrName>ppt_x</p:attrName>
                                        </p:attrNameLst>
                                      </p:cBhvr>
                                      <p:tavLst>
                                        <p:tav tm="0">
                                          <p:val>
                                            <p:strVal val="#ppt_x"/>
                                          </p:val>
                                        </p:tav>
                                        <p:tav tm="100000">
                                          <p:val>
                                            <p:strVal val="#ppt_x"/>
                                          </p:val>
                                        </p:tav>
                                      </p:tavLst>
                                    </p:anim>
                                    <p:anim calcmode="lin" valueType="num">
                                      <p:cBhvr additive="base">
                                        <p:cTn id="132" dur="500" fill="hold"/>
                                        <p:tgtEl>
                                          <p:spTgt spid="111"/>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112"/>
                                        </p:tgtEl>
                                        <p:attrNameLst>
                                          <p:attrName>style.visibility</p:attrName>
                                        </p:attrNameLst>
                                      </p:cBhvr>
                                      <p:to>
                                        <p:strVal val="visible"/>
                                      </p:to>
                                    </p:set>
                                    <p:anim calcmode="lin" valueType="num">
                                      <p:cBhvr additive="base">
                                        <p:cTn id="135" dur="500" fill="hold"/>
                                        <p:tgtEl>
                                          <p:spTgt spid="112"/>
                                        </p:tgtEl>
                                        <p:attrNameLst>
                                          <p:attrName>ppt_x</p:attrName>
                                        </p:attrNameLst>
                                      </p:cBhvr>
                                      <p:tavLst>
                                        <p:tav tm="0">
                                          <p:val>
                                            <p:strVal val="#ppt_x"/>
                                          </p:val>
                                        </p:tav>
                                        <p:tav tm="100000">
                                          <p:val>
                                            <p:strVal val="#ppt_x"/>
                                          </p:val>
                                        </p:tav>
                                      </p:tavLst>
                                    </p:anim>
                                    <p:anim calcmode="lin" valueType="num">
                                      <p:cBhvr additive="base">
                                        <p:cTn id="136" dur="500" fill="hold"/>
                                        <p:tgtEl>
                                          <p:spTgt spid="112"/>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37"/>
                                        </p:tgtEl>
                                        <p:attrNameLst>
                                          <p:attrName>style.visibility</p:attrName>
                                        </p:attrNameLst>
                                      </p:cBhvr>
                                      <p:to>
                                        <p:strVal val="visible"/>
                                      </p:to>
                                    </p:set>
                                    <p:anim calcmode="lin" valueType="num">
                                      <p:cBhvr additive="base">
                                        <p:cTn id="139" dur="500" fill="hold"/>
                                        <p:tgtEl>
                                          <p:spTgt spid="37"/>
                                        </p:tgtEl>
                                        <p:attrNameLst>
                                          <p:attrName>ppt_x</p:attrName>
                                        </p:attrNameLst>
                                      </p:cBhvr>
                                      <p:tavLst>
                                        <p:tav tm="0">
                                          <p:val>
                                            <p:strVal val="#ppt_x"/>
                                          </p:val>
                                        </p:tav>
                                        <p:tav tm="100000">
                                          <p:val>
                                            <p:strVal val="#ppt_x"/>
                                          </p:val>
                                        </p:tav>
                                      </p:tavLst>
                                    </p:anim>
                                    <p:anim calcmode="lin" valueType="num">
                                      <p:cBhvr additive="base">
                                        <p:cTn id="14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108"/>
                                        </p:tgtEl>
                                        <p:attrNameLst>
                                          <p:attrName>style.visibility</p:attrName>
                                        </p:attrNameLst>
                                      </p:cBhvr>
                                      <p:to>
                                        <p:strVal val="visible"/>
                                      </p:to>
                                    </p:set>
                                    <p:anim calcmode="lin" valueType="num">
                                      <p:cBhvr additive="base">
                                        <p:cTn id="145" dur="500" fill="hold"/>
                                        <p:tgtEl>
                                          <p:spTgt spid="108"/>
                                        </p:tgtEl>
                                        <p:attrNameLst>
                                          <p:attrName>ppt_x</p:attrName>
                                        </p:attrNameLst>
                                      </p:cBhvr>
                                      <p:tavLst>
                                        <p:tav tm="0">
                                          <p:val>
                                            <p:strVal val="#ppt_x"/>
                                          </p:val>
                                        </p:tav>
                                        <p:tav tm="100000">
                                          <p:val>
                                            <p:strVal val="#ppt_x"/>
                                          </p:val>
                                        </p:tav>
                                      </p:tavLst>
                                    </p:anim>
                                    <p:anim calcmode="lin" valueType="num">
                                      <p:cBhvr additive="base">
                                        <p:cTn id="146" dur="500" fill="hold"/>
                                        <p:tgtEl>
                                          <p:spTgt spid="108"/>
                                        </p:tgtEl>
                                        <p:attrNameLst>
                                          <p:attrName>ppt_y</p:attrName>
                                        </p:attrNameLst>
                                      </p:cBhvr>
                                      <p:tavLst>
                                        <p:tav tm="0">
                                          <p:val>
                                            <p:strVal val="1+#ppt_h/2"/>
                                          </p:val>
                                        </p:tav>
                                        <p:tav tm="100000">
                                          <p:val>
                                            <p:strVal val="#ppt_y"/>
                                          </p:val>
                                        </p:tav>
                                      </p:tavLst>
                                    </p:anim>
                                  </p:childTnLst>
                                </p:cTn>
                              </p:par>
                              <p:par>
                                <p:cTn id="147" presetID="2" presetClass="entr" presetSubtype="4" fill="hold" nodeType="withEffect">
                                  <p:stCondLst>
                                    <p:cond delay="0"/>
                                  </p:stCondLst>
                                  <p:childTnLst>
                                    <p:set>
                                      <p:cBhvr>
                                        <p:cTn id="148" dur="1" fill="hold">
                                          <p:stCondLst>
                                            <p:cond delay="0"/>
                                          </p:stCondLst>
                                        </p:cTn>
                                        <p:tgtEl>
                                          <p:spTgt spid="135"/>
                                        </p:tgtEl>
                                        <p:attrNameLst>
                                          <p:attrName>style.visibility</p:attrName>
                                        </p:attrNameLst>
                                      </p:cBhvr>
                                      <p:to>
                                        <p:strVal val="visible"/>
                                      </p:to>
                                    </p:set>
                                    <p:anim calcmode="lin" valueType="num">
                                      <p:cBhvr additive="base">
                                        <p:cTn id="149" dur="500" fill="hold"/>
                                        <p:tgtEl>
                                          <p:spTgt spid="135"/>
                                        </p:tgtEl>
                                        <p:attrNameLst>
                                          <p:attrName>ppt_x</p:attrName>
                                        </p:attrNameLst>
                                      </p:cBhvr>
                                      <p:tavLst>
                                        <p:tav tm="0">
                                          <p:val>
                                            <p:strVal val="#ppt_x"/>
                                          </p:val>
                                        </p:tav>
                                        <p:tav tm="100000">
                                          <p:val>
                                            <p:strVal val="#ppt_x"/>
                                          </p:val>
                                        </p:tav>
                                      </p:tavLst>
                                    </p:anim>
                                    <p:anim calcmode="lin" valueType="num">
                                      <p:cBhvr additive="base">
                                        <p:cTn id="150" dur="500" fill="hold"/>
                                        <p:tgtEl>
                                          <p:spTgt spid="135"/>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128"/>
                                        </p:tgtEl>
                                        <p:attrNameLst>
                                          <p:attrName>style.visibility</p:attrName>
                                        </p:attrNameLst>
                                      </p:cBhvr>
                                      <p:to>
                                        <p:strVal val="visible"/>
                                      </p:to>
                                    </p:set>
                                    <p:anim calcmode="lin" valueType="num">
                                      <p:cBhvr additive="base">
                                        <p:cTn id="153" dur="500" fill="hold"/>
                                        <p:tgtEl>
                                          <p:spTgt spid="128"/>
                                        </p:tgtEl>
                                        <p:attrNameLst>
                                          <p:attrName>ppt_x</p:attrName>
                                        </p:attrNameLst>
                                      </p:cBhvr>
                                      <p:tavLst>
                                        <p:tav tm="0">
                                          <p:val>
                                            <p:strVal val="#ppt_x"/>
                                          </p:val>
                                        </p:tav>
                                        <p:tav tm="100000">
                                          <p:val>
                                            <p:strVal val="#ppt_x"/>
                                          </p:val>
                                        </p:tav>
                                      </p:tavLst>
                                    </p:anim>
                                    <p:anim calcmode="lin" valueType="num">
                                      <p:cBhvr additive="base">
                                        <p:cTn id="154" dur="500" fill="hold"/>
                                        <p:tgtEl>
                                          <p:spTgt spid="128"/>
                                        </p:tgtEl>
                                        <p:attrNameLst>
                                          <p:attrName>ppt_y</p:attrName>
                                        </p:attrNameLst>
                                      </p:cBhvr>
                                      <p:tavLst>
                                        <p:tav tm="0">
                                          <p:val>
                                            <p:strVal val="1+#ppt_h/2"/>
                                          </p:val>
                                        </p:tav>
                                        <p:tav tm="100000">
                                          <p:val>
                                            <p:strVal val="#ppt_y"/>
                                          </p:val>
                                        </p:tav>
                                      </p:tavLst>
                                    </p:anim>
                                  </p:childTnLst>
                                </p:cTn>
                              </p:par>
                              <p:par>
                                <p:cTn id="155" presetID="2" presetClass="entr" presetSubtype="4" fill="hold" nodeType="withEffect">
                                  <p:stCondLst>
                                    <p:cond delay="0"/>
                                  </p:stCondLst>
                                  <p:childTnLst>
                                    <p:set>
                                      <p:cBhvr>
                                        <p:cTn id="156" dur="1" fill="hold">
                                          <p:stCondLst>
                                            <p:cond delay="0"/>
                                          </p:stCondLst>
                                        </p:cTn>
                                        <p:tgtEl>
                                          <p:spTgt spid="120"/>
                                        </p:tgtEl>
                                        <p:attrNameLst>
                                          <p:attrName>style.visibility</p:attrName>
                                        </p:attrNameLst>
                                      </p:cBhvr>
                                      <p:to>
                                        <p:strVal val="visible"/>
                                      </p:to>
                                    </p:set>
                                    <p:anim calcmode="lin" valueType="num">
                                      <p:cBhvr additive="base">
                                        <p:cTn id="157" dur="500" fill="hold"/>
                                        <p:tgtEl>
                                          <p:spTgt spid="120"/>
                                        </p:tgtEl>
                                        <p:attrNameLst>
                                          <p:attrName>ppt_x</p:attrName>
                                        </p:attrNameLst>
                                      </p:cBhvr>
                                      <p:tavLst>
                                        <p:tav tm="0">
                                          <p:val>
                                            <p:strVal val="#ppt_x"/>
                                          </p:val>
                                        </p:tav>
                                        <p:tav tm="100000">
                                          <p:val>
                                            <p:strVal val="#ppt_x"/>
                                          </p:val>
                                        </p:tav>
                                      </p:tavLst>
                                    </p:anim>
                                    <p:anim calcmode="lin" valueType="num">
                                      <p:cBhvr additive="base">
                                        <p:cTn id="158" dur="500" fill="hold"/>
                                        <p:tgtEl>
                                          <p:spTgt spid="120"/>
                                        </p:tgtEl>
                                        <p:attrNameLst>
                                          <p:attrName>ppt_y</p:attrName>
                                        </p:attrNameLst>
                                      </p:cBhvr>
                                      <p:tavLst>
                                        <p:tav tm="0">
                                          <p:val>
                                            <p:strVal val="1+#ppt_h/2"/>
                                          </p:val>
                                        </p:tav>
                                        <p:tav tm="100000">
                                          <p:val>
                                            <p:strVal val="#ppt_y"/>
                                          </p:val>
                                        </p:tav>
                                      </p:tavLst>
                                    </p:anim>
                                  </p:childTnLst>
                                </p:cTn>
                              </p:par>
                              <p:par>
                                <p:cTn id="159" presetID="2" presetClass="entr" presetSubtype="4" fill="hold" nodeType="withEffect">
                                  <p:stCondLst>
                                    <p:cond delay="0"/>
                                  </p:stCondLst>
                                  <p:childTnLst>
                                    <p:set>
                                      <p:cBhvr>
                                        <p:cTn id="160" dur="1" fill="hold">
                                          <p:stCondLst>
                                            <p:cond delay="0"/>
                                          </p:stCondLst>
                                        </p:cTn>
                                        <p:tgtEl>
                                          <p:spTgt spid="40"/>
                                        </p:tgtEl>
                                        <p:attrNameLst>
                                          <p:attrName>style.visibility</p:attrName>
                                        </p:attrNameLst>
                                      </p:cBhvr>
                                      <p:to>
                                        <p:strVal val="visible"/>
                                      </p:to>
                                    </p:set>
                                    <p:anim calcmode="lin" valueType="num">
                                      <p:cBhvr additive="base">
                                        <p:cTn id="161" dur="500" fill="hold"/>
                                        <p:tgtEl>
                                          <p:spTgt spid="40"/>
                                        </p:tgtEl>
                                        <p:attrNameLst>
                                          <p:attrName>ppt_x</p:attrName>
                                        </p:attrNameLst>
                                      </p:cBhvr>
                                      <p:tavLst>
                                        <p:tav tm="0">
                                          <p:val>
                                            <p:strVal val="#ppt_x"/>
                                          </p:val>
                                        </p:tav>
                                        <p:tav tm="100000">
                                          <p:val>
                                            <p:strVal val="#ppt_x"/>
                                          </p:val>
                                        </p:tav>
                                      </p:tavLst>
                                    </p:anim>
                                    <p:anim calcmode="lin" valueType="num">
                                      <p:cBhvr additive="base">
                                        <p:cTn id="162" dur="500" fill="hold"/>
                                        <p:tgtEl>
                                          <p:spTgt spid="40"/>
                                        </p:tgtEl>
                                        <p:attrNameLst>
                                          <p:attrName>ppt_y</p:attrName>
                                        </p:attrNameLst>
                                      </p:cBhvr>
                                      <p:tavLst>
                                        <p:tav tm="0">
                                          <p:val>
                                            <p:strVal val="1+#ppt_h/2"/>
                                          </p:val>
                                        </p:tav>
                                        <p:tav tm="100000">
                                          <p:val>
                                            <p:strVal val="#ppt_y"/>
                                          </p:val>
                                        </p:tav>
                                      </p:tavLst>
                                    </p:anim>
                                  </p:childTnLst>
                                </p:cTn>
                              </p:par>
                              <p:par>
                                <p:cTn id="163" presetID="2" presetClass="entr" presetSubtype="4" fill="hold" nodeType="withEffect">
                                  <p:stCondLst>
                                    <p:cond delay="0"/>
                                  </p:stCondLst>
                                  <p:childTnLst>
                                    <p:set>
                                      <p:cBhvr>
                                        <p:cTn id="164" dur="1" fill="hold">
                                          <p:stCondLst>
                                            <p:cond delay="0"/>
                                          </p:stCondLst>
                                        </p:cTn>
                                        <p:tgtEl>
                                          <p:spTgt spid="51"/>
                                        </p:tgtEl>
                                        <p:attrNameLst>
                                          <p:attrName>style.visibility</p:attrName>
                                        </p:attrNameLst>
                                      </p:cBhvr>
                                      <p:to>
                                        <p:strVal val="visible"/>
                                      </p:to>
                                    </p:set>
                                    <p:anim calcmode="lin" valueType="num">
                                      <p:cBhvr additive="base">
                                        <p:cTn id="165" dur="500" fill="hold"/>
                                        <p:tgtEl>
                                          <p:spTgt spid="51"/>
                                        </p:tgtEl>
                                        <p:attrNameLst>
                                          <p:attrName>ppt_x</p:attrName>
                                        </p:attrNameLst>
                                      </p:cBhvr>
                                      <p:tavLst>
                                        <p:tav tm="0">
                                          <p:val>
                                            <p:strVal val="#ppt_x"/>
                                          </p:val>
                                        </p:tav>
                                        <p:tav tm="100000">
                                          <p:val>
                                            <p:strVal val="#ppt_x"/>
                                          </p:val>
                                        </p:tav>
                                      </p:tavLst>
                                    </p:anim>
                                    <p:anim calcmode="lin" valueType="num">
                                      <p:cBhvr additive="base">
                                        <p:cTn id="166" dur="500" fill="hold"/>
                                        <p:tgtEl>
                                          <p:spTgt spid="51"/>
                                        </p:tgtEl>
                                        <p:attrNameLst>
                                          <p:attrName>ppt_y</p:attrName>
                                        </p:attrNameLst>
                                      </p:cBhvr>
                                      <p:tavLst>
                                        <p:tav tm="0">
                                          <p:val>
                                            <p:strVal val="1+#ppt_h/2"/>
                                          </p:val>
                                        </p:tav>
                                        <p:tav tm="100000">
                                          <p:val>
                                            <p:strVal val="#ppt_y"/>
                                          </p:val>
                                        </p:tav>
                                      </p:tavLst>
                                    </p:anim>
                                  </p:childTnLst>
                                </p:cTn>
                              </p:par>
                              <p:par>
                                <p:cTn id="167" presetID="2" presetClass="entr" presetSubtype="4" fill="hold" nodeType="withEffect">
                                  <p:stCondLst>
                                    <p:cond delay="0"/>
                                  </p:stCondLst>
                                  <p:childTnLst>
                                    <p:set>
                                      <p:cBhvr>
                                        <p:cTn id="168" dur="1" fill="hold">
                                          <p:stCondLst>
                                            <p:cond delay="0"/>
                                          </p:stCondLst>
                                        </p:cTn>
                                        <p:tgtEl>
                                          <p:spTgt spid="8"/>
                                        </p:tgtEl>
                                        <p:attrNameLst>
                                          <p:attrName>style.visibility</p:attrName>
                                        </p:attrNameLst>
                                      </p:cBhvr>
                                      <p:to>
                                        <p:strVal val="visible"/>
                                      </p:to>
                                    </p:set>
                                    <p:anim calcmode="lin" valueType="num">
                                      <p:cBhvr additive="base">
                                        <p:cTn id="169" dur="500" fill="hold"/>
                                        <p:tgtEl>
                                          <p:spTgt spid="8"/>
                                        </p:tgtEl>
                                        <p:attrNameLst>
                                          <p:attrName>ppt_x</p:attrName>
                                        </p:attrNameLst>
                                      </p:cBhvr>
                                      <p:tavLst>
                                        <p:tav tm="0">
                                          <p:val>
                                            <p:strVal val="#ppt_x"/>
                                          </p:val>
                                        </p:tav>
                                        <p:tav tm="100000">
                                          <p:val>
                                            <p:strVal val="#ppt_x"/>
                                          </p:val>
                                        </p:tav>
                                      </p:tavLst>
                                    </p:anim>
                                    <p:anim calcmode="lin" valueType="num">
                                      <p:cBhvr additive="base">
                                        <p:cTn id="170" dur="500" fill="hold"/>
                                        <p:tgtEl>
                                          <p:spTgt spid="8"/>
                                        </p:tgtEl>
                                        <p:attrNameLst>
                                          <p:attrName>ppt_y</p:attrName>
                                        </p:attrNameLst>
                                      </p:cBhvr>
                                      <p:tavLst>
                                        <p:tav tm="0">
                                          <p:val>
                                            <p:strVal val="1+#ppt_h/2"/>
                                          </p:val>
                                        </p:tav>
                                        <p:tav tm="100000">
                                          <p:val>
                                            <p:strVal val="#ppt_y"/>
                                          </p:val>
                                        </p:tav>
                                      </p:tavLst>
                                    </p:anim>
                                  </p:childTnLst>
                                </p:cTn>
                              </p:par>
                              <p:par>
                                <p:cTn id="171" presetID="2" presetClass="entr" presetSubtype="4" fill="hold" nodeType="withEffect">
                                  <p:stCondLst>
                                    <p:cond delay="0"/>
                                  </p:stCondLst>
                                  <p:childTnLst>
                                    <p:set>
                                      <p:cBhvr>
                                        <p:cTn id="172" dur="1" fill="hold">
                                          <p:stCondLst>
                                            <p:cond delay="0"/>
                                          </p:stCondLst>
                                        </p:cTn>
                                        <p:tgtEl>
                                          <p:spTgt spid="83"/>
                                        </p:tgtEl>
                                        <p:attrNameLst>
                                          <p:attrName>style.visibility</p:attrName>
                                        </p:attrNameLst>
                                      </p:cBhvr>
                                      <p:to>
                                        <p:strVal val="visible"/>
                                      </p:to>
                                    </p:set>
                                    <p:anim calcmode="lin" valueType="num">
                                      <p:cBhvr additive="base">
                                        <p:cTn id="173" dur="500" fill="hold"/>
                                        <p:tgtEl>
                                          <p:spTgt spid="83"/>
                                        </p:tgtEl>
                                        <p:attrNameLst>
                                          <p:attrName>ppt_x</p:attrName>
                                        </p:attrNameLst>
                                      </p:cBhvr>
                                      <p:tavLst>
                                        <p:tav tm="0">
                                          <p:val>
                                            <p:strVal val="#ppt_x"/>
                                          </p:val>
                                        </p:tav>
                                        <p:tav tm="100000">
                                          <p:val>
                                            <p:strVal val="#ppt_x"/>
                                          </p:val>
                                        </p:tav>
                                      </p:tavLst>
                                    </p:anim>
                                    <p:anim calcmode="lin" valueType="num">
                                      <p:cBhvr additive="base">
                                        <p:cTn id="174" dur="500" fill="hold"/>
                                        <p:tgtEl>
                                          <p:spTgt spid="83"/>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49"/>
                                        </p:tgtEl>
                                        <p:attrNameLst>
                                          <p:attrName>style.visibility</p:attrName>
                                        </p:attrNameLst>
                                      </p:cBhvr>
                                      <p:to>
                                        <p:strVal val="visible"/>
                                      </p:to>
                                    </p:set>
                                    <p:anim calcmode="lin" valueType="num">
                                      <p:cBhvr additive="base">
                                        <p:cTn id="177" dur="500" fill="hold"/>
                                        <p:tgtEl>
                                          <p:spTgt spid="49"/>
                                        </p:tgtEl>
                                        <p:attrNameLst>
                                          <p:attrName>ppt_x</p:attrName>
                                        </p:attrNameLst>
                                      </p:cBhvr>
                                      <p:tavLst>
                                        <p:tav tm="0">
                                          <p:val>
                                            <p:strVal val="#ppt_x"/>
                                          </p:val>
                                        </p:tav>
                                        <p:tav tm="100000">
                                          <p:val>
                                            <p:strVal val="#ppt_x"/>
                                          </p:val>
                                        </p:tav>
                                      </p:tavLst>
                                    </p:anim>
                                    <p:anim calcmode="lin" valueType="num">
                                      <p:cBhvr additive="base">
                                        <p:cTn id="178" dur="500" fill="hold"/>
                                        <p:tgtEl>
                                          <p:spTgt spid="49"/>
                                        </p:tgtEl>
                                        <p:attrNameLst>
                                          <p:attrName>ppt_y</p:attrName>
                                        </p:attrNameLst>
                                      </p:cBhvr>
                                      <p:tavLst>
                                        <p:tav tm="0">
                                          <p:val>
                                            <p:strVal val="1+#ppt_h/2"/>
                                          </p:val>
                                        </p:tav>
                                        <p:tav tm="100000">
                                          <p:val>
                                            <p:strVal val="#ppt_y"/>
                                          </p:val>
                                        </p:tav>
                                      </p:tavLst>
                                    </p:anim>
                                  </p:childTnLst>
                                </p:cTn>
                              </p:par>
                              <p:par>
                                <p:cTn id="179" presetID="2" presetClass="entr" presetSubtype="4" fill="hold" nodeType="withEffect">
                                  <p:stCondLst>
                                    <p:cond delay="0"/>
                                  </p:stCondLst>
                                  <p:childTnLst>
                                    <p:set>
                                      <p:cBhvr>
                                        <p:cTn id="180" dur="1" fill="hold">
                                          <p:stCondLst>
                                            <p:cond delay="0"/>
                                          </p:stCondLst>
                                        </p:cTn>
                                        <p:tgtEl>
                                          <p:spTgt spid="10"/>
                                        </p:tgtEl>
                                        <p:attrNameLst>
                                          <p:attrName>style.visibility</p:attrName>
                                        </p:attrNameLst>
                                      </p:cBhvr>
                                      <p:to>
                                        <p:strVal val="visible"/>
                                      </p:to>
                                    </p:set>
                                    <p:anim calcmode="lin" valueType="num">
                                      <p:cBhvr additive="base">
                                        <p:cTn id="181" dur="500" fill="hold"/>
                                        <p:tgtEl>
                                          <p:spTgt spid="10"/>
                                        </p:tgtEl>
                                        <p:attrNameLst>
                                          <p:attrName>ppt_x</p:attrName>
                                        </p:attrNameLst>
                                      </p:cBhvr>
                                      <p:tavLst>
                                        <p:tav tm="0">
                                          <p:val>
                                            <p:strVal val="#ppt_x"/>
                                          </p:val>
                                        </p:tav>
                                        <p:tav tm="100000">
                                          <p:val>
                                            <p:strVal val="#ppt_x"/>
                                          </p:val>
                                        </p:tav>
                                      </p:tavLst>
                                    </p:anim>
                                    <p:anim calcmode="lin" valueType="num">
                                      <p:cBhvr additive="base">
                                        <p:cTn id="182" dur="500" fill="hold"/>
                                        <p:tgtEl>
                                          <p:spTgt spid="10"/>
                                        </p:tgtEl>
                                        <p:attrNameLst>
                                          <p:attrName>ppt_y</p:attrName>
                                        </p:attrNameLst>
                                      </p:cBhvr>
                                      <p:tavLst>
                                        <p:tav tm="0">
                                          <p:val>
                                            <p:strVal val="1+#ppt_h/2"/>
                                          </p:val>
                                        </p:tav>
                                        <p:tav tm="100000">
                                          <p:val>
                                            <p:strVal val="#ppt_y"/>
                                          </p:val>
                                        </p:tav>
                                      </p:tavLst>
                                    </p:anim>
                                  </p:childTnLst>
                                </p:cTn>
                              </p:par>
                              <p:par>
                                <p:cTn id="183" presetID="2" presetClass="entr" presetSubtype="4" fill="hold" nodeType="withEffect">
                                  <p:stCondLst>
                                    <p:cond delay="0"/>
                                  </p:stCondLst>
                                  <p:childTnLst>
                                    <p:set>
                                      <p:cBhvr>
                                        <p:cTn id="184" dur="1" fill="hold">
                                          <p:stCondLst>
                                            <p:cond delay="0"/>
                                          </p:stCondLst>
                                        </p:cTn>
                                        <p:tgtEl>
                                          <p:spTgt spid="9"/>
                                        </p:tgtEl>
                                        <p:attrNameLst>
                                          <p:attrName>style.visibility</p:attrName>
                                        </p:attrNameLst>
                                      </p:cBhvr>
                                      <p:to>
                                        <p:strVal val="visible"/>
                                      </p:to>
                                    </p:set>
                                    <p:anim calcmode="lin" valueType="num">
                                      <p:cBhvr additive="base">
                                        <p:cTn id="185" dur="500" fill="hold"/>
                                        <p:tgtEl>
                                          <p:spTgt spid="9"/>
                                        </p:tgtEl>
                                        <p:attrNameLst>
                                          <p:attrName>ppt_x</p:attrName>
                                        </p:attrNameLst>
                                      </p:cBhvr>
                                      <p:tavLst>
                                        <p:tav tm="0">
                                          <p:val>
                                            <p:strVal val="#ppt_x"/>
                                          </p:val>
                                        </p:tav>
                                        <p:tav tm="100000">
                                          <p:val>
                                            <p:strVal val="#ppt_x"/>
                                          </p:val>
                                        </p:tav>
                                      </p:tavLst>
                                    </p:anim>
                                    <p:anim calcmode="lin" valueType="num">
                                      <p:cBhvr additive="base">
                                        <p:cTn id="186" dur="500" fill="hold"/>
                                        <p:tgtEl>
                                          <p:spTgt spid="9"/>
                                        </p:tgtEl>
                                        <p:attrNameLst>
                                          <p:attrName>ppt_y</p:attrName>
                                        </p:attrNameLst>
                                      </p:cBhvr>
                                      <p:tavLst>
                                        <p:tav tm="0">
                                          <p:val>
                                            <p:strVal val="1+#ppt_h/2"/>
                                          </p:val>
                                        </p:tav>
                                        <p:tav tm="100000">
                                          <p:val>
                                            <p:strVal val="#ppt_y"/>
                                          </p:val>
                                        </p:tav>
                                      </p:tavLst>
                                    </p:anim>
                                  </p:childTnLst>
                                </p:cTn>
                              </p:par>
                              <p:par>
                                <p:cTn id="187" presetID="2" presetClass="entr" presetSubtype="4" fill="hold" nodeType="withEffect">
                                  <p:stCondLst>
                                    <p:cond delay="0"/>
                                  </p:stCondLst>
                                  <p:childTnLst>
                                    <p:set>
                                      <p:cBhvr>
                                        <p:cTn id="188" dur="1" fill="hold">
                                          <p:stCondLst>
                                            <p:cond delay="0"/>
                                          </p:stCondLst>
                                        </p:cTn>
                                        <p:tgtEl>
                                          <p:spTgt spid="65"/>
                                        </p:tgtEl>
                                        <p:attrNameLst>
                                          <p:attrName>style.visibility</p:attrName>
                                        </p:attrNameLst>
                                      </p:cBhvr>
                                      <p:to>
                                        <p:strVal val="visible"/>
                                      </p:to>
                                    </p:set>
                                    <p:anim calcmode="lin" valueType="num">
                                      <p:cBhvr additive="base">
                                        <p:cTn id="189" dur="500" fill="hold"/>
                                        <p:tgtEl>
                                          <p:spTgt spid="65"/>
                                        </p:tgtEl>
                                        <p:attrNameLst>
                                          <p:attrName>ppt_x</p:attrName>
                                        </p:attrNameLst>
                                      </p:cBhvr>
                                      <p:tavLst>
                                        <p:tav tm="0">
                                          <p:val>
                                            <p:strVal val="#ppt_x"/>
                                          </p:val>
                                        </p:tav>
                                        <p:tav tm="100000">
                                          <p:val>
                                            <p:strVal val="#ppt_x"/>
                                          </p:val>
                                        </p:tav>
                                      </p:tavLst>
                                    </p:anim>
                                    <p:anim calcmode="lin" valueType="num">
                                      <p:cBhvr additive="base">
                                        <p:cTn id="19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2" presetClass="entr" presetSubtype="4" fill="hold" nodeType="clickEffect">
                                  <p:stCondLst>
                                    <p:cond delay="0"/>
                                  </p:stCondLst>
                                  <p:childTnLst>
                                    <p:set>
                                      <p:cBhvr>
                                        <p:cTn id="194" dur="1" fill="hold">
                                          <p:stCondLst>
                                            <p:cond delay="0"/>
                                          </p:stCondLst>
                                        </p:cTn>
                                        <p:tgtEl>
                                          <p:spTgt spid="30"/>
                                        </p:tgtEl>
                                        <p:attrNameLst>
                                          <p:attrName>style.visibility</p:attrName>
                                        </p:attrNameLst>
                                      </p:cBhvr>
                                      <p:to>
                                        <p:strVal val="visible"/>
                                      </p:to>
                                    </p:set>
                                    <p:anim calcmode="lin" valueType="num">
                                      <p:cBhvr additive="base">
                                        <p:cTn id="195" dur="500" fill="hold"/>
                                        <p:tgtEl>
                                          <p:spTgt spid="30"/>
                                        </p:tgtEl>
                                        <p:attrNameLst>
                                          <p:attrName>ppt_x</p:attrName>
                                        </p:attrNameLst>
                                      </p:cBhvr>
                                      <p:tavLst>
                                        <p:tav tm="0">
                                          <p:val>
                                            <p:strVal val="#ppt_x"/>
                                          </p:val>
                                        </p:tav>
                                        <p:tav tm="100000">
                                          <p:val>
                                            <p:strVal val="#ppt_x"/>
                                          </p:val>
                                        </p:tav>
                                      </p:tavLst>
                                    </p:anim>
                                    <p:anim calcmode="lin" valueType="num">
                                      <p:cBhvr additive="base">
                                        <p:cTn id="196" dur="500" fill="hold"/>
                                        <p:tgtEl>
                                          <p:spTgt spid="30"/>
                                        </p:tgtEl>
                                        <p:attrNameLst>
                                          <p:attrName>ppt_y</p:attrName>
                                        </p:attrNameLst>
                                      </p:cBhvr>
                                      <p:tavLst>
                                        <p:tav tm="0">
                                          <p:val>
                                            <p:strVal val="1+#ppt_h/2"/>
                                          </p:val>
                                        </p:tav>
                                        <p:tav tm="100000">
                                          <p:val>
                                            <p:strVal val="#ppt_y"/>
                                          </p:val>
                                        </p:tav>
                                      </p:tavLst>
                                    </p:anim>
                                  </p:childTnLst>
                                </p:cTn>
                              </p:par>
                              <p:par>
                                <p:cTn id="197" presetID="2" presetClass="entr" presetSubtype="4" fill="hold" nodeType="withEffect">
                                  <p:stCondLst>
                                    <p:cond delay="0"/>
                                  </p:stCondLst>
                                  <p:childTnLst>
                                    <p:set>
                                      <p:cBhvr>
                                        <p:cTn id="198" dur="1" fill="hold">
                                          <p:stCondLst>
                                            <p:cond delay="0"/>
                                          </p:stCondLst>
                                        </p:cTn>
                                        <p:tgtEl>
                                          <p:spTgt spid="22"/>
                                        </p:tgtEl>
                                        <p:attrNameLst>
                                          <p:attrName>style.visibility</p:attrName>
                                        </p:attrNameLst>
                                      </p:cBhvr>
                                      <p:to>
                                        <p:strVal val="visible"/>
                                      </p:to>
                                    </p:set>
                                    <p:anim calcmode="lin" valueType="num">
                                      <p:cBhvr additive="base">
                                        <p:cTn id="199" dur="500" fill="hold"/>
                                        <p:tgtEl>
                                          <p:spTgt spid="22"/>
                                        </p:tgtEl>
                                        <p:attrNameLst>
                                          <p:attrName>ppt_x</p:attrName>
                                        </p:attrNameLst>
                                      </p:cBhvr>
                                      <p:tavLst>
                                        <p:tav tm="0">
                                          <p:val>
                                            <p:strVal val="#ppt_x"/>
                                          </p:val>
                                        </p:tav>
                                        <p:tav tm="100000">
                                          <p:val>
                                            <p:strVal val="#ppt_x"/>
                                          </p:val>
                                        </p:tav>
                                      </p:tavLst>
                                    </p:anim>
                                    <p:anim calcmode="lin" valueType="num">
                                      <p:cBhvr additive="base">
                                        <p:cTn id="200" dur="500" fill="hold"/>
                                        <p:tgtEl>
                                          <p:spTgt spid="22"/>
                                        </p:tgtEl>
                                        <p:attrNameLst>
                                          <p:attrName>ppt_y</p:attrName>
                                        </p:attrNameLst>
                                      </p:cBhvr>
                                      <p:tavLst>
                                        <p:tav tm="0">
                                          <p:val>
                                            <p:strVal val="1+#ppt_h/2"/>
                                          </p:val>
                                        </p:tav>
                                        <p:tav tm="100000">
                                          <p:val>
                                            <p:strVal val="#ppt_y"/>
                                          </p:val>
                                        </p:tav>
                                      </p:tavLst>
                                    </p:anim>
                                  </p:childTnLst>
                                </p:cTn>
                              </p:par>
                              <p:par>
                                <p:cTn id="201" presetID="2" presetClass="entr" presetSubtype="4" fill="hold" nodeType="withEffect">
                                  <p:stCondLst>
                                    <p:cond delay="0"/>
                                  </p:stCondLst>
                                  <p:childTnLst>
                                    <p:set>
                                      <p:cBhvr>
                                        <p:cTn id="202" dur="1" fill="hold">
                                          <p:stCondLst>
                                            <p:cond delay="0"/>
                                          </p:stCondLst>
                                        </p:cTn>
                                        <p:tgtEl>
                                          <p:spTgt spid="72"/>
                                        </p:tgtEl>
                                        <p:attrNameLst>
                                          <p:attrName>style.visibility</p:attrName>
                                        </p:attrNameLst>
                                      </p:cBhvr>
                                      <p:to>
                                        <p:strVal val="visible"/>
                                      </p:to>
                                    </p:set>
                                    <p:anim calcmode="lin" valueType="num">
                                      <p:cBhvr additive="base">
                                        <p:cTn id="203" dur="500" fill="hold"/>
                                        <p:tgtEl>
                                          <p:spTgt spid="72"/>
                                        </p:tgtEl>
                                        <p:attrNameLst>
                                          <p:attrName>ppt_x</p:attrName>
                                        </p:attrNameLst>
                                      </p:cBhvr>
                                      <p:tavLst>
                                        <p:tav tm="0">
                                          <p:val>
                                            <p:strVal val="#ppt_x"/>
                                          </p:val>
                                        </p:tav>
                                        <p:tav tm="100000">
                                          <p:val>
                                            <p:strVal val="#ppt_x"/>
                                          </p:val>
                                        </p:tav>
                                      </p:tavLst>
                                    </p:anim>
                                    <p:anim calcmode="lin" valueType="num">
                                      <p:cBhvr additive="base">
                                        <p:cTn id="204" dur="500" fill="hold"/>
                                        <p:tgtEl>
                                          <p:spTgt spid="72"/>
                                        </p:tgtEl>
                                        <p:attrNameLst>
                                          <p:attrName>ppt_y</p:attrName>
                                        </p:attrNameLst>
                                      </p:cBhvr>
                                      <p:tavLst>
                                        <p:tav tm="0">
                                          <p:val>
                                            <p:strVal val="1+#ppt_h/2"/>
                                          </p:val>
                                        </p:tav>
                                        <p:tav tm="100000">
                                          <p:val>
                                            <p:strVal val="#ppt_y"/>
                                          </p:val>
                                        </p:tav>
                                      </p:tavLst>
                                    </p:anim>
                                  </p:childTnLst>
                                </p:cTn>
                              </p:par>
                              <p:par>
                                <p:cTn id="205" presetID="2" presetClass="entr" presetSubtype="4" fill="hold" nodeType="withEffect">
                                  <p:stCondLst>
                                    <p:cond delay="0"/>
                                  </p:stCondLst>
                                  <p:childTnLst>
                                    <p:set>
                                      <p:cBhvr>
                                        <p:cTn id="206" dur="1" fill="hold">
                                          <p:stCondLst>
                                            <p:cond delay="0"/>
                                          </p:stCondLst>
                                        </p:cTn>
                                        <p:tgtEl>
                                          <p:spTgt spid="57"/>
                                        </p:tgtEl>
                                        <p:attrNameLst>
                                          <p:attrName>style.visibility</p:attrName>
                                        </p:attrNameLst>
                                      </p:cBhvr>
                                      <p:to>
                                        <p:strVal val="visible"/>
                                      </p:to>
                                    </p:set>
                                    <p:anim calcmode="lin" valueType="num">
                                      <p:cBhvr additive="base">
                                        <p:cTn id="207" dur="500" fill="hold"/>
                                        <p:tgtEl>
                                          <p:spTgt spid="57"/>
                                        </p:tgtEl>
                                        <p:attrNameLst>
                                          <p:attrName>ppt_x</p:attrName>
                                        </p:attrNameLst>
                                      </p:cBhvr>
                                      <p:tavLst>
                                        <p:tav tm="0">
                                          <p:val>
                                            <p:strVal val="#ppt_x"/>
                                          </p:val>
                                        </p:tav>
                                        <p:tav tm="100000">
                                          <p:val>
                                            <p:strVal val="#ppt_x"/>
                                          </p:val>
                                        </p:tav>
                                      </p:tavLst>
                                    </p:anim>
                                    <p:anim calcmode="lin" valueType="num">
                                      <p:cBhvr additive="base">
                                        <p:cTn id="208" dur="500" fill="hold"/>
                                        <p:tgtEl>
                                          <p:spTgt spid="57"/>
                                        </p:tgtEl>
                                        <p:attrNameLst>
                                          <p:attrName>ppt_y</p:attrName>
                                        </p:attrNameLst>
                                      </p:cBhvr>
                                      <p:tavLst>
                                        <p:tav tm="0">
                                          <p:val>
                                            <p:strVal val="1+#ppt_h/2"/>
                                          </p:val>
                                        </p:tav>
                                        <p:tav tm="100000">
                                          <p:val>
                                            <p:strVal val="#ppt_y"/>
                                          </p:val>
                                        </p:tav>
                                      </p:tavLst>
                                    </p:anim>
                                  </p:childTnLst>
                                </p:cTn>
                              </p:par>
                              <p:par>
                                <p:cTn id="209" presetID="2" presetClass="entr" presetSubtype="4" fill="hold" nodeType="withEffect">
                                  <p:stCondLst>
                                    <p:cond delay="0"/>
                                  </p:stCondLst>
                                  <p:childTnLst>
                                    <p:set>
                                      <p:cBhvr>
                                        <p:cTn id="210" dur="1" fill="hold">
                                          <p:stCondLst>
                                            <p:cond delay="0"/>
                                          </p:stCondLst>
                                        </p:cTn>
                                        <p:tgtEl>
                                          <p:spTgt spid="27"/>
                                        </p:tgtEl>
                                        <p:attrNameLst>
                                          <p:attrName>style.visibility</p:attrName>
                                        </p:attrNameLst>
                                      </p:cBhvr>
                                      <p:to>
                                        <p:strVal val="visible"/>
                                      </p:to>
                                    </p:set>
                                    <p:anim calcmode="lin" valueType="num">
                                      <p:cBhvr additive="base">
                                        <p:cTn id="211" dur="500" fill="hold"/>
                                        <p:tgtEl>
                                          <p:spTgt spid="27"/>
                                        </p:tgtEl>
                                        <p:attrNameLst>
                                          <p:attrName>ppt_x</p:attrName>
                                        </p:attrNameLst>
                                      </p:cBhvr>
                                      <p:tavLst>
                                        <p:tav tm="0">
                                          <p:val>
                                            <p:strVal val="#ppt_x"/>
                                          </p:val>
                                        </p:tav>
                                        <p:tav tm="100000">
                                          <p:val>
                                            <p:strVal val="#ppt_x"/>
                                          </p:val>
                                        </p:tav>
                                      </p:tavLst>
                                    </p:anim>
                                    <p:anim calcmode="lin" valueType="num">
                                      <p:cBhvr additive="base">
                                        <p:cTn id="212" dur="500" fill="hold"/>
                                        <p:tgtEl>
                                          <p:spTgt spid="27"/>
                                        </p:tgtEl>
                                        <p:attrNameLst>
                                          <p:attrName>ppt_y</p:attrName>
                                        </p:attrNameLst>
                                      </p:cBhvr>
                                      <p:tavLst>
                                        <p:tav tm="0">
                                          <p:val>
                                            <p:strVal val="1+#ppt_h/2"/>
                                          </p:val>
                                        </p:tav>
                                        <p:tav tm="100000">
                                          <p:val>
                                            <p:strVal val="#ppt_y"/>
                                          </p:val>
                                        </p:tav>
                                      </p:tavLst>
                                    </p:anim>
                                  </p:childTnLst>
                                </p:cTn>
                              </p:par>
                              <p:par>
                                <p:cTn id="213" presetID="2" presetClass="entr" presetSubtype="4" fill="hold" nodeType="withEffect">
                                  <p:stCondLst>
                                    <p:cond delay="0"/>
                                  </p:stCondLst>
                                  <p:childTnLst>
                                    <p:set>
                                      <p:cBhvr>
                                        <p:cTn id="214" dur="1" fill="hold">
                                          <p:stCondLst>
                                            <p:cond delay="0"/>
                                          </p:stCondLst>
                                        </p:cTn>
                                        <p:tgtEl>
                                          <p:spTgt spid="119"/>
                                        </p:tgtEl>
                                        <p:attrNameLst>
                                          <p:attrName>style.visibility</p:attrName>
                                        </p:attrNameLst>
                                      </p:cBhvr>
                                      <p:to>
                                        <p:strVal val="visible"/>
                                      </p:to>
                                    </p:set>
                                    <p:anim calcmode="lin" valueType="num">
                                      <p:cBhvr additive="base">
                                        <p:cTn id="215" dur="500" fill="hold"/>
                                        <p:tgtEl>
                                          <p:spTgt spid="119"/>
                                        </p:tgtEl>
                                        <p:attrNameLst>
                                          <p:attrName>ppt_x</p:attrName>
                                        </p:attrNameLst>
                                      </p:cBhvr>
                                      <p:tavLst>
                                        <p:tav tm="0">
                                          <p:val>
                                            <p:strVal val="#ppt_x"/>
                                          </p:val>
                                        </p:tav>
                                        <p:tav tm="100000">
                                          <p:val>
                                            <p:strVal val="#ppt_x"/>
                                          </p:val>
                                        </p:tav>
                                      </p:tavLst>
                                    </p:anim>
                                    <p:anim calcmode="lin" valueType="num">
                                      <p:cBhvr additive="base">
                                        <p:cTn id="216"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9" grpId="0" animBg="1"/>
      <p:bldP spid="16" grpId="0" animBg="1"/>
      <p:bldP spid="4" grpId="0"/>
      <p:bldP spid="20" grpId="0" animBg="1"/>
      <p:bldP spid="37" grpId="0"/>
      <p:bldP spid="14" grpId="0" animBg="1"/>
      <p:bldP spid="36" grpId="0"/>
      <p:bldP spid="97" grpId="0" animBg="1"/>
      <p:bldP spid="15" grpId="0" animBg="1"/>
      <p:bldP spid="104" grpId="0"/>
      <p:bldP spid="107" grpId="0" animBg="1"/>
      <p:bldP spid="106" grpId="0" animBg="1"/>
      <p:bldP spid="95" grpId="0" animBg="1"/>
      <p:bldP spid="17" grpId="0" animBg="1"/>
      <p:bldP spid="123" grpId="0"/>
      <p:bldP spid="109" grpId="0" animBg="1"/>
      <p:bldP spid="19" grpId="0" animBg="1"/>
      <p:bldP spid="110" grpId="0"/>
      <p:bldP spid="111" grpId="0" animBg="1"/>
      <p:bldP spid="21" grpId="0" animBg="1"/>
      <p:bldP spid="112" grpId="0"/>
    </p:bldLst>
  </p:timing>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3.xml><?xml version="1.0" encoding="utf-8"?>
<a:theme xmlns:a="http://schemas.openxmlformats.org/drawingml/2006/main" name="1_SAPCorporate_2016_CC">
  <a:themeElements>
    <a:clrScheme name="Custom 1">
      <a:dk1>
        <a:srgbClr val="000000"/>
      </a:dk1>
      <a:lt1>
        <a:srgbClr val="FFFFFF"/>
      </a:lt1>
      <a:dk2>
        <a:srgbClr val="666666"/>
      </a:dk2>
      <a:lt2>
        <a:srgbClr val="CCCCCC"/>
      </a:lt2>
      <a:accent1>
        <a:srgbClr val="F0AB00"/>
      </a:accent1>
      <a:accent2>
        <a:srgbClr val="FFD05C"/>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24E0FA67-952C-442C-91BA-11F744F8D0E8}" vid="{18A9F4EA-B1FC-45B6-9240-4556C40A9C31}"/>
    </a:ext>
  </a:extLst>
</a:theme>
</file>

<file path=ppt/theme/theme4.xml><?xml version="1.0" encoding="utf-8"?>
<a:theme xmlns:a="http://schemas.openxmlformats.org/drawingml/2006/main" name="12_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5.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themeOverride>
</file>

<file path=docProps/app.xml><?xml version="1.0" encoding="utf-8"?>
<Properties xmlns="http://schemas.openxmlformats.org/officeDocument/2006/extended-properties" xmlns:vt="http://schemas.openxmlformats.org/officeDocument/2006/docPropsVTypes">
  <Template/>
  <TotalTime>0</TotalTime>
  <Words>4049</Words>
  <Application>Microsoft Office PowerPoint</Application>
  <PresentationFormat>Custom</PresentationFormat>
  <Paragraphs>1454</Paragraphs>
  <Slides>85</Slides>
  <Notes>77</Notes>
  <HiddenSlides>25</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85</vt:i4>
      </vt:variant>
    </vt:vector>
  </HeadingPairs>
  <TitlesOfParts>
    <vt:vector size="98" baseType="lpstr">
      <vt:lpstr>Arial Unicode MS</vt:lpstr>
      <vt:lpstr>MS PGothic</vt:lpstr>
      <vt:lpstr>-apple-system</vt:lpstr>
      <vt:lpstr>Arial</vt:lpstr>
      <vt:lpstr>Courier New</vt:lpstr>
      <vt:lpstr>SFMono-Regular</vt:lpstr>
      <vt:lpstr>Symbol</vt:lpstr>
      <vt:lpstr>Wingdings</vt:lpstr>
      <vt:lpstr>Wingdings</vt:lpstr>
      <vt:lpstr>SAP_2017_16x9_black</vt:lpstr>
      <vt:lpstr>SAPCorporate_2016_CC</vt:lpstr>
      <vt:lpstr>1_SAPCorporate_2016_CC</vt:lpstr>
      <vt:lpstr>12_SAPCorporate_2016_CC</vt:lpstr>
      <vt:lpstr>PowerPoint Presentation</vt:lpstr>
      <vt:lpstr>xxx</vt:lpstr>
      <vt:lpstr>Cloud Curriculum, Reference/ Sample Microservice: bulletinboard</vt:lpstr>
      <vt:lpstr>How to bring bulletinboard into K8s ?</vt:lpstr>
      <vt:lpstr>General considerations: Scaling - Option 1 DB gets multiple instances (if needed)</vt:lpstr>
      <vt:lpstr>General considerations: Scaling - Option 2 Both – app and DB get multiple instances (if needed)</vt:lpstr>
      <vt:lpstr>General considerations: Scaling - Option 3 App gets multiple instances (if needed)</vt:lpstr>
      <vt:lpstr>Genereal considerations: external configuration for app and DB</vt:lpstr>
      <vt:lpstr>Bulletinboard in K8s: Target picture overall</vt:lpstr>
      <vt:lpstr>Bulletinboard in K8s: Target picture overall</vt:lpstr>
      <vt:lpstr>Bulletinboard in K8s: Exercise “Ads DB“</vt:lpstr>
      <vt:lpstr>Bulletinboard in K8s: ads DB</vt:lpstr>
      <vt:lpstr>Bulletinboard in K8s: ads DB</vt:lpstr>
      <vt:lpstr>Bulletinboard in K8s: Dependencies across entities – ads DB</vt:lpstr>
      <vt:lpstr>Bulletinboard in K8s: ads DB - labels</vt:lpstr>
      <vt:lpstr>Bulletinboard in K8s: ads DB – details labels &amp; selector</vt:lpstr>
      <vt:lpstr>Bulletinboard in K8s: ads DB - labels</vt:lpstr>
      <vt:lpstr>Bulletinboard in K8s: Dependencies across entities - 2</vt:lpstr>
      <vt:lpstr>Bulletinboard in K8s: Exercise “ads App”</vt:lpstr>
      <vt:lpstr>Bulletinboard in K8s: Exercise “ads app”</vt:lpstr>
      <vt:lpstr>Bulletinboard in K8s: ads app</vt:lpstr>
      <vt:lpstr>Bulletinboard in K8s: ads app</vt:lpstr>
      <vt:lpstr>Bulletinboard in K8s: Dependencies across entities – Ads app</vt:lpstr>
      <vt:lpstr>Bulletinboard in K8s: ads app - labels</vt:lpstr>
      <vt:lpstr>Bulletinboard in K8s: Target picture - labels</vt:lpstr>
      <vt:lpstr>Bulletinboard in K8s: ads DB - labels</vt:lpstr>
      <vt:lpstr>Bulletinboard in K8s: Dependencies across entities - 2</vt:lpstr>
      <vt:lpstr>More on Network Policies</vt:lpstr>
      <vt:lpstr>Network Policy for Ads:DB</vt:lpstr>
      <vt:lpstr>Network Policies for Ads:App</vt:lpstr>
      <vt:lpstr>Configmaps, Files and Mountpoints</vt:lpstr>
      <vt:lpstr>Exercise 3: Network policies &amp; TLS</vt:lpstr>
      <vt:lpstr>Bulletinboard in K8s: Exercise “Users App + DB with helm”</vt:lpstr>
      <vt:lpstr>Bulletinboard in K8s: The user helm chart I</vt:lpstr>
      <vt:lpstr>Bulletinboard in K8s: The user helm chart II</vt:lpstr>
      <vt:lpstr>Bulletinboard in K8s: Exercise “Helm chart for Ads App &amp; Ads DB”</vt:lpstr>
      <vt:lpstr>Appendix</vt:lpstr>
      <vt:lpstr>What YOU will do in exercise #0x</vt:lpstr>
      <vt:lpstr>Demo</vt:lpstr>
      <vt:lpstr>Bulletinboard in K8s: Helm chart for Ads App &amp; Ads DB</vt:lpstr>
      <vt:lpstr>Bulletinboard in K8s: Target picture overall</vt:lpstr>
      <vt:lpstr>Bulletinboard in K8s: Exercise “ads DB“</vt:lpstr>
      <vt:lpstr>Bulletinboard in K8s: Target picture</vt:lpstr>
      <vt:lpstr>Bulletinboard in K8s: ads DB</vt:lpstr>
      <vt:lpstr>Bulletinboard in K8s: ads DB</vt:lpstr>
      <vt:lpstr>Bulletinboard in K8s: ads DB</vt:lpstr>
      <vt:lpstr>Bulletinboard in K8s: Target picture</vt:lpstr>
      <vt:lpstr>Bulletinboard in K8s: Target picture</vt:lpstr>
      <vt:lpstr>Bulletinboard in K8s: Target picture</vt:lpstr>
      <vt:lpstr>Bulletinboard in K8s: Target picture</vt:lpstr>
      <vt:lpstr>Bulletinboard in K8s: Target picture</vt:lpstr>
      <vt:lpstr>Bulletinboard in K8s: Target picture</vt:lpstr>
      <vt:lpstr>Bulletinboard in K8s: Dependencies across entities - 1</vt:lpstr>
      <vt:lpstr>Bulletinboard in K8s: Target picture</vt:lpstr>
      <vt:lpstr>Bulletinboard in K8s: Step 1 – DB for bulletinboard-ads</vt:lpstr>
      <vt:lpstr>Scaling: Option 1 – App gets multiple instances, if needed</vt:lpstr>
      <vt:lpstr>Scaling: Option 2 – DB gets multiple instances, if needed</vt:lpstr>
      <vt:lpstr>Scaling: Option 3 – Both – app and DB get multiple instances, if needed</vt:lpstr>
      <vt:lpstr>Bulletinboard in K8s: Target picture</vt:lpstr>
      <vt:lpstr>Bulletinboard in K8s: Step 1 – DB for bulletinboard-ads</vt:lpstr>
      <vt:lpstr>Bulletinboard in K8s: Dependencies across entities - 1</vt:lpstr>
      <vt:lpstr>Cloud Curriculum, Reference/ Sample Microservice: bulletinboard</vt:lpstr>
      <vt:lpstr>xxx</vt:lpstr>
      <vt:lpstr>Cloud Curriculum, Reference/ Sample Microservice: bulletinboard</vt:lpstr>
      <vt:lpstr>Cloud Curriculum, Reference/ Sample Microservice: bulletinboard</vt:lpstr>
      <vt:lpstr>Cloud Curriculum, Reference/ Sample Microservice: bulletinboard</vt:lpstr>
      <vt:lpstr>Cloud Curriculum, Reference/ Sample Microservice: bulletinboard</vt:lpstr>
      <vt:lpstr>Reference/ Sample Microservices: bulletinboard</vt:lpstr>
      <vt:lpstr>PowerPoint Presentation</vt:lpstr>
      <vt:lpstr>PowerPoint Presentation</vt:lpstr>
      <vt:lpstr>Reference/ Sample Microservices: bulletinboard</vt:lpstr>
      <vt:lpstr>PowerPoint Presentation</vt:lpstr>
      <vt:lpstr>Old</vt:lpstr>
      <vt:lpstr>Pods – logical hosts</vt:lpstr>
      <vt:lpstr>Sidecar pattern – or when to use multiple container in a pod</vt:lpstr>
      <vt:lpstr>Pods</vt:lpstr>
      <vt:lpstr>Basic structure of most K8s resources</vt:lpstr>
      <vt:lpstr>Pod definition - https://kubernetes.io/docs/api-reference/v1.8/#pod-v1-core  </vt:lpstr>
      <vt:lpstr>Liveness &amp; Readiness Probes</vt:lpstr>
      <vt:lpstr>Demo</vt:lpstr>
      <vt:lpstr>Namespaces</vt:lpstr>
      <vt:lpstr>Namespaces</vt:lpstr>
      <vt:lpstr>Demo</vt:lpstr>
      <vt:lpstr>What YOU will do in exercise #02</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Schmitt-Roquette, Ralf</cp:lastModifiedBy>
  <cp:revision>758</cp:revision>
  <cp:lastPrinted>2018-08-17T13:55:56Z</cp:lastPrinted>
  <dcterms:created xsi:type="dcterms:W3CDTF">2015-10-14T11:21:43Z</dcterms:created>
  <dcterms:modified xsi:type="dcterms:W3CDTF">2018-09-13T12:24:08Z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