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2"/>
  </p:notesMasterIdLst>
  <p:handoutMasterIdLst>
    <p:handoutMasterId r:id="rId13"/>
  </p:handoutMasterIdLst>
  <p:sldIdLst>
    <p:sldId id="433" r:id="rId2"/>
    <p:sldId id="442" r:id="rId3"/>
    <p:sldId id="446" r:id="rId4"/>
    <p:sldId id="443" r:id="rId5"/>
    <p:sldId id="448" r:id="rId6"/>
    <p:sldId id="440" r:id="rId7"/>
    <p:sldId id="436" r:id="rId8"/>
    <p:sldId id="449" r:id="rId9"/>
    <p:sldId id="447" r:id="rId10"/>
    <p:sldId id="265" r:id="rId11"/>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64" autoAdjust="0"/>
    <p:restoredTop sz="62769" autoAdjust="0"/>
  </p:normalViewPr>
  <p:slideViewPr>
    <p:cSldViewPr snapToGrid="0" showGuides="1">
      <p:cViewPr varScale="1">
        <p:scale>
          <a:sx n="105" d="100"/>
          <a:sy n="105" d="100"/>
        </p:scale>
        <p:origin x="2790" y="114"/>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9" d="100"/>
          <a:sy n="99" d="100"/>
        </p:scale>
        <p:origin x="357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3842008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actually talking about the deployment resource, we need to introduce one of the fundamental concepts of Kubernetes: labels &amp; selectors.</a:t>
            </a:r>
          </a:p>
          <a:p>
            <a:endParaRPr lang="en-US" dirty="0"/>
          </a:p>
          <a:p>
            <a:r>
              <a:rPr lang="en-US" dirty="0"/>
              <a:t>Basically, labels are </a:t>
            </a:r>
            <a:r>
              <a:rPr lang="en-US" b="1" dirty="0"/>
              <a:t>key-value pairs </a:t>
            </a:r>
            <a:r>
              <a:rPr lang="en-US" dirty="0"/>
              <a:t>and you can attach them to almost everything in Kubernetes. Keys can have a prefix separated by “/”. The parts of the key must be DNS compatible names. Labels are part of the metadata-section of a resource description and of course you can attach multiple labels to one resource.</a:t>
            </a:r>
          </a:p>
          <a:p>
            <a:endParaRPr lang="en-US" dirty="0"/>
          </a:p>
          <a:p>
            <a:r>
              <a:rPr lang="en-US" dirty="0"/>
              <a:t>But what are labels good for, if there is no selection mechanism to evaluate them? Kubernetes label selectors are the answer to this questions.</a:t>
            </a:r>
          </a:p>
          <a:p>
            <a:endParaRPr lang="en-US" dirty="0"/>
          </a:p>
          <a:p>
            <a:r>
              <a:rPr lang="en-US" dirty="0"/>
              <a:t>Selectors can be used in </a:t>
            </a:r>
            <a:r>
              <a:rPr lang="en-US" dirty="0" err="1"/>
              <a:t>kubectl</a:t>
            </a:r>
            <a:r>
              <a:rPr lang="en-US" dirty="0"/>
              <a:t> queries but also as part of resource definitions to define dependencies or even hierarchies of managed objects.</a:t>
            </a:r>
          </a:p>
          <a:p>
            <a:r>
              <a:rPr lang="en-US" dirty="0"/>
              <a:t>Mostly the selectors are part of the resource’s spec sections.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2759097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Labels are used to identify and bundle pods or nodes or any other resource, where it seem useful.</a:t>
            </a:r>
          </a:p>
          <a:p>
            <a:endParaRPr lang="en-US" dirty="0"/>
          </a:p>
          <a:p>
            <a:r>
              <a:rPr lang="en-US" dirty="0"/>
              <a:t>Pod names are not reliable because they are usually generated. To identify a set of same pods, a label helps.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3055188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already said, labels are part of the metadata section and selectors usually occur in the spec sections.</a:t>
            </a:r>
          </a:p>
          <a:p>
            <a:endParaRPr lang="en-US" dirty="0"/>
          </a:p>
          <a:p>
            <a:r>
              <a:rPr lang="en-US" dirty="0"/>
              <a:t>Additionally manual labeling is possible via </a:t>
            </a:r>
            <a:r>
              <a:rPr lang="en-US" dirty="0" err="1"/>
              <a:t>kubectl</a:t>
            </a:r>
            <a:r>
              <a:rPr lang="en-US" dirty="0"/>
              <a:t> and label selectors can be added to </a:t>
            </a:r>
            <a:r>
              <a:rPr lang="en-US" dirty="0" err="1"/>
              <a:t>kubectl</a:t>
            </a:r>
            <a:r>
              <a:rPr lang="en-US" dirty="0"/>
              <a:t> queries.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2266578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This demo should familiarize participants with the labeling system.</a:t>
            </a:r>
          </a:p>
          <a:p>
            <a:pPr marL="285750" indent="-285750">
              <a:buFontTx/>
              <a:buChar char="-"/>
            </a:pPr>
            <a:r>
              <a:rPr lang="en-US" dirty="0"/>
              <a:t>Show labels</a:t>
            </a:r>
          </a:p>
          <a:p>
            <a:pPr marL="465750" lvl="1" indent="-285750">
              <a:buFontTx/>
              <a:buChar char="-"/>
            </a:pPr>
            <a:r>
              <a:rPr lang="en-US" dirty="0"/>
              <a:t>of nodes: </a:t>
            </a:r>
            <a:r>
              <a:rPr lang="en-US" dirty="0" err="1"/>
              <a:t>kubectl</a:t>
            </a:r>
            <a:r>
              <a:rPr lang="en-US" dirty="0"/>
              <a:t> get nodes --show-labels</a:t>
            </a:r>
          </a:p>
          <a:p>
            <a:pPr marL="465750" lvl="1" indent="-285750">
              <a:buFontTx/>
              <a:buChar char="-"/>
            </a:pPr>
            <a:r>
              <a:rPr lang="en-US" dirty="0"/>
              <a:t>of pods in </a:t>
            </a:r>
            <a:r>
              <a:rPr lang="en-US" dirty="0" err="1"/>
              <a:t>kube</a:t>
            </a:r>
            <a:r>
              <a:rPr lang="en-US" dirty="0"/>
              <a:t>-system namespace: </a:t>
            </a:r>
            <a:r>
              <a:rPr lang="en-US" dirty="0" err="1"/>
              <a:t>kubectl</a:t>
            </a:r>
            <a:r>
              <a:rPr lang="en-US" dirty="0"/>
              <a:t> get pods -n </a:t>
            </a:r>
            <a:r>
              <a:rPr lang="en-US" dirty="0" err="1"/>
              <a:t>kube</a:t>
            </a:r>
            <a:r>
              <a:rPr lang="en-US" dirty="0"/>
              <a:t>-system --</a:t>
            </a:r>
            <a:r>
              <a:rPr lang="en-US" dirty="0" err="1"/>
              <a:t>showl</a:t>
            </a:r>
            <a:r>
              <a:rPr lang="en-US" dirty="0"/>
              <a:t>-labels</a:t>
            </a:r>
          </a:p>
          <a:p>
            <a:pPr marL="285750" indent="-285750">
              <a:buFontTx/>
              <a:buChar char="-"/>
            </a:pPr>
            <a:r>
              <a:rPr lang="en-US" dirty="0"/>
              <a:t>Show selection based on labels:</a:t>
            </a:r>
          </a:p>
          <a:p>
            <a:pPr marL="465750" lvl="1" indent="-285750">
              <a:buFontTx/>
              <a:buChar char="-"/>
            </a:pPr>
            <a:r>
              <a:rPr lang="en-US" dirty="0"/>
              <a:t>Select a group of pods from </a:t>
            </a:r>
            <a:r>
              <a:rPr lang="en-US" dirty="0" err="1"/>
              <a:t>kube</a:t>
            </a:r>
            <a:r>
              <a:rPr lang="en-US" dirty="0"/>
              <a:t>-system namespace by their labels (e.g. </a:t>
            </a:r>
            <a:r>
              <a:rPr lang="en-US" dirty="0" err="1"/>
              <a:t>kubect</a:t>
            </a:r>
            <a:r>
              <a:rPr lang="en-US" dirty="0"/>
              <a:t> get pods -n </a:t>
            </a:r>
            <a:r>
              <a:rPr lang="en-US" dirty="0" err="1"/>
              <a:t>kube</a:t>
            </a:r>
            <a:r>
              <a:rPr lang="en-US" dirty="0"/>
              <a:t>-system -l component=node-exporter)</a:t>
            </a:r>
          </a:p>
          <a:p>
            <a:pPr marL="465750" lvl="1" indent="-285750">
              <a:buFontTx/>
              <a:buChar char="-"/>
            </a:pPr>
            <a:r>
              <a:rPr lang="en-US" dirty="0"/>
              <a:t>Select a group based only based on key existence: </a:t>
            </a:r>
            <a:r>
              <a:rPr lang="en-US" dirty="0" err="1"/>
              <a:t>kubectl</a:t>
            </a:r>
            <a:r>
              <a:rPr lang="en-US" dirty="0"/>
              <a:t> get pods –n </a:t>
            </a:r>
            <a:r>
              <a:rPr lang="en-US" dirty="0" err="1"/>
              <a:t>kube</a:t>
            </a:r>
            <a:r>
              <a:rPr lang="en-US" dirty="0"/>
              <a:t>-system –l component</a:t>
            </a:r>
          </a:p>
          <a:p>
            <a:pPr marL="285750" indent="-285750">
              <a:buFontTx/>
              <a:buChar char="-"/>
            </a:pPr>
            <a:r>
              <a:rPr lang="en-US" dirty="0"/>
              <a:t>Label a pod from previous demo (re-create if necessary)</a:t>
            </a:r>
          </a:p>
          <a:p>
            <a:pPr marL="465750" lvl="1" indent="-285750">
              <a:buFontTx/>
              <a:buChar char="-"/>
            </a:pPr>
            <a:r>
              <a:rPr lang="en-US" dirty="0" err="1"/>
              <a:t>kubectl</a:t>
            </a:r>
            <a:r>
              <a:rPr lang="en-US" dirty="0"/>
              <a:t> label pod &lt;name&gt; awesome=hair</a:t>
            </a:r>
          </a:p>
          <a:p>
            <a:pPr marL="465750" lvl="1" indent="-285750">
              <a:buFontTx/>
              <a:buChar char="-"/>
            </a:pPr>
            <a:r>
              <a:rPr lang="en-US" dirty="0"/>
              <a:t>Query labeled pod</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3017083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How labels &amp; selectors work here:</a:t>
            </a:r>
          </a:p>
          <a:p>
            <a:pPr marL="285750" indent="-285750">
              <a:buFontTx/>
              <a:buChar char="-"/>
            </a:pPr>
            <a:r>
              <a:rPr lang="en-US" dirty="0"/>
              <a:t>Names of pods can change</a:t>
            </a:r>
          </a:p>
          <a:p>
            <a:pPr marL="285750" indent="-285750">
              <a:buFontTx/>
              <a:buChar char="-"/>
            </a:pPr>
            <a:r>
              <a:rPr lang="en-US" dirty="0"/>
              <a:t>Labels stay</a:t>
            </a:r>
            <a:r>
              <a:rPr lang="en-US" baseline="0" dirty="0"/>
              <a:t> the same</a:t>
            </a:r>
          </a:p>
          <a:p>
            <a:pPr marL="285750" indent="-285750">
              <a:buFontTx/>
              <a:buChar char="-"/>
            </a:pPr>
            <a:r>
              <a:rPr lang="en-US" baseline="0" dirty="0"/>
              <a:t>Only with labels pods related to </a:t>
            </a:r>
            <a:r>
              <a:rPr lang="en-US" baseline="0" dirty="0" err="1"/>
              <a:t>rs</a:t>
            </a:r>
            <a:r>
              <a:rPr lang="en-US" baseline="0" dirty="0"/>
              <a:t>/deployment can be determined reliably</a:t>
            </a:r>
          </a:p>
          <a:p>
            <a:pPr marL="285750" indent="-285750">
              <a:buFontTx/>
              <a:buChar char="-"/>
            </a:pPr>
            <a:endParaRPr lang="en-US" dirty="0"/>
          </a:p>
          <a:p>
            <a:r>
              <a:rPr lang="en-US" dirty="0"/>
              <a:t>Why deployments?</a:t>
            </a:r>
          </a:p>
          <a:p>
            <a:r>
              <a:rPr lang="en-US" dirty="0"/>
              <a:t>You don’t want to know and manage individual pods. You would like to specify a template and instantiate it as often as you wish. Also you want to manage the group of pods e.g. in terms of docker image used.</a:t>
            </a:r>
          </a:p>
          <a:p>
            <a:endParaRPr lang="en-US" dirty="0"/>
          </a:p>
          <a:p>
            <a:r>
              <a:rPr lang="en-US" dirty="0"/>
              <a:t>The deployment gives you these management capabilities. In it’s resource description (</a:t>
            </a:r>
            <a:r>
              <a:rPr lang="en-US" dirty="0" err="1"/>
              <a:t>yaml</a:t>
            </a:r>
            <a:r>
              <a:rPr lang="en-US" dirty="0"/>
              <a:t> file) you specify a pod template, how pods should be labeled and of course a corresponding selector to identify your pods.</a:t>
            </a:r>
          </a:p>
          <a:p>
            <a:r>
              <a:rPr lang="en-US" dirty="0"/>
              <a:t>On cluster level the deployment creates &amp; manages a replica set which then manages the pods. </a:t>
            </a:r>
          </a:p>
          <a:p>
            <a:r>
              <a:rPr lang="en-US" dirty="0"/>
              <a:t>If you update the number of replicas, this will be sent to the </a:t>
            </a:r>
            <a:r>
              <a:rPr lang="en-US" dirty="0" err="1"/>
              <a:t>replicaSet</a:t>
            </a:r>
            <a:r>
              <a:rPr lang="en-US" dirty="0"/>
              <a:t> and the desired state is enforced via the </a:t>
            </a:r>
            <a:r>
              <a:rPr lang="en-US" dirty="0" err="1"/>
              <a:t>replicaSet</a:t>
            </a:r>
            <a:r>
              <a:rPr lang="en-US" dirty="0"/>
              <a:t>. </a:t>
            </a:r>
          </a:p>
          <a:p>
            <a:r>
              <a:rPr lang="en-US" dirty="0"/>
              <a:t>Upon update of the image, a new </a:t>
            </a:r>
            <a:r>
              <a:rPr lang="en-US" dirty="0" err="1"/>
              <a:t>replicaSet</a:t>
            </a:r>
            <a:r>
              <a:rPr lang="en-US" dirty="0"/>
              <a:t> will be created and the old one will be set to replica=0. This way you can roll-back to your old </a:t>
            </a:r>
            <a:r>
              <a:rPr lang="en-US" dirty="0" err="1"/>
              <a:t>replicaSet</a:t>
            </a:r>
            <a:r>
              <a:rPr lang="en-US" dirty="0"/>
              <a:t> (by scaling it up again).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26476460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094605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Explain deployments in a demo</a:t>
            </a:r>
          </a:p>
          <a:p>
            <a:pPr marL="285750" indent="-285750">
              <a:buFontTx/>
              <a:buChar char="-"/>
            </a:pPr>
            <a:r>
              <a:rPr lang="en-US" dirty="0"/>
              <a:t>Use the “</a:t>
            </a:r>
            <a:r>
              <a:rPr lang="en-US" dirty="0" err="1"/>
              <a:t>kubectl</a:t>
            </a:r>
            <a:r>
              <a:rPr lang="en-US" dirty="0"/>
              <a:t> run” command to create a deployment</a:t>
            </a:r>
          </a:p>
          <a:p>
            <a:pPr marL="285750" indent="-285750">
              <a:buFontTx/>
              <a:buChar char="-"/>
            </a:pPr>
            <a:r>
              <a:rPr lang="en-US" dirty="0"/>
              <a:t>Show the replica set with labels</a:t>
            </a:r>
          </a:p>
          <a:p>
            <a:pPr marL="285750" indent="-285750">
              <a:buFontTx/>
              <a:buChar char="-"/>
            </a:pPr>
            <a:r>
              <a:rPr lang="en-US" dirty="0"/>
              <a:t>Point out that the replica set is a “hidden” component used to manage pods &amp; generations. A user should not interact directly with a replica set</a:t>
            </a:r>
          </a:p>
          <a:p>
            <a:pPr marL="285750" indent="-285750">
              <a:buFontTx/>
              <a:buChar char="-"/>
            </a:pPr>
            <a:r>
              <a:rPr lang="en-US" dirty="0"/>
              <a:t>Scale up (</a:t>
            </a:r>
            <a:r>
              <a:rPr lang="en-US" dirty="0" err="1"/>
              <a:t>kubectl</a:t>
            </a:r>
            <a:r>
              <a:rPr lang="en-US" dirty="0"/>
              <a:t> scale </a:t>
            </a:r>
            <a:r>
              <a:rPr lang="en-US" dirty="0" err="1"/>
              <a:t>deployment|replicaset</a:t>
            </a:r>
            <a:r>
              <a:rPr lang="en-US" dirty="0"/>
              <a:t> &lt;name&gt; --replicas=5)</a:t>
            </a:r>
          </a:p>
          <a:p>
            <a:pPr marL="465750" lvl="1" indent="-285750">
              <a:buFontTx/>
              <a:buChar char="-"/>
            </a:pPr>
            <a:r>
              <a:rPr lang="en-US" dirty="0"/>
              <a:t>Scale up the replica set &amp; show pods -&gt; replica set is managed by deployment and thus overruled. </a:t>
            </a:r>
          </a:p>
          <a:p>
            <a:pPr marL="465750" lvl="1" indent="-285750">
              <a:buFontTx/>
              <a:buChar char="-"/>
            </a:pPr>
            <a:r>
              <a:rPr lang="en-US" dirty="0"/>
              <a:t>Scale up the deployment</a:t>
            </a:r>
          </a:p>
          <a:p>
            <a:pPr marL="285750" indent="-285750">
              <a:buFontTx/>
              <a:buChar char="-"/>
            </a:pPr>
            <a:r>
              <a:rPr lang="en-US" dirty="0"/>
              <a:t>Show the pods with labels</a:t>
            </a:r>
          </a:p>
          <a:p>
            <a:pPr marL="285750" indent="-285750">
              <a:buFontTx/>
              <a:buChar char="-"/>
            </a:pPr>
            <a:r>
              <a:rPr lang="en-US" dirty="0"/>
              <a:t>Delete a pod &amp; in parallel “watch </a:t>
            </a:r>
            <a:r>
              <a:rPr lang="en-US" dirty="0" err="1"/>
              <a:t>kubectl</a:t>
            </a:r>
            <a:r>
              <a:rPr lang="en-US" dirty="0"/>
              <a:t> get pods” to monitor the creation/deletion of pods</a:t>
            </a:r>
          </a:p>
          <a:p>
            <a:pPr marL="285750" indent="-285750">
              <a:buFontTx/>
              <a:buChar char="-"/>
            </a:pPr>
            <a:endParaRPr lang="en-US" dirty="0"/>
          </a:p>
          <a:p>
            <a:pPr marL="0" indent="0">
              <a:buFontTx/>
              <a:buNone/>
            </a:pPr>
            <a:r>
              <a:rPr lang="en-US" dirty="0"/>
              <a:t>Don’t forget to mention that a deployment can be created also from </a:t>
            </a:r>
            <a:r>
              <a:rPr lang="en-US" dirty="0" err="1"/>
              <a:t>yaml</a:t>
            </a:r>
            <a:r>
              <a:rPr lang="en-US" dirty="0"/>
              <a:t> file (with way more options to customize -&gt; like the labels).</a:t>
            </a:r>
          </a:p>
          <a:p>
            <a:pPr marL="285750" indent="-285750">
              <a:buFontTx/>
              <a:buChar cha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38059463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hyperlink" Target="https://kubernetes.io/docs/concepts/overview/working-with-objects/labels/"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Deployments</a:t>
            </a:r>
          </a:p>
        </p:txBody>
      </p:sp>
      <p:pic>
        <p:nvPicPr>
          <p:cNvPr id="3" name="Picture Placeholder 2"/>
          <p:cNvPicPr>
            <a:picLocks noGrp="1" noChangeAspect="1"/>
          </p:cNvPicPr>
          <p:nvPr>
            <p:ph type="pic" sz="quarter" idx="12"/>
          </p:nvPr>
        </p:nvPicPr>
        <p:blipFill>
          <a:blip r:embed="rId3"/>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a:t>Introducing</a:t>
            </a:r>
            <a:r>
              <a:rPr lang="de-DE" dirty="0"/>
              <a:t> </a:t>
            </a:r>
            <a:r>
              <a:rPr lang="de-DE" dirty="0" err="1"/>
              <a:t>labels</a:t>
            </a:r>
            <a:r>
              <a:rPr lang="de-DE" dirty="0"/>
              <a:t> &amp; </a:t>
            </a:r>
            <a:r>
              <a:rPr lang="de-DE" dirty="0" err="1"/>
              <a:t>selectors</a:t>
            </a:r>
            <a:endParaRPr lang="de-DE" dirty="0"/>
          </a:p>
        </p:txBody>
      </p:sp>
      <p:sp>
        <p:nvSpPr>
          <p:cNvPr id="3" name="Rectangle 2"/>
          <p:cNvSpPr/>
          <p:nvPr/>
        </p:nvSpPr>
        <p:spPr>
          <a:xfrm>
            <a:off x="1647953" y="5794159"/>
            <a:ext cx="8898572" cy="415498"/>
          </a:xfrm>
          <a:prstGeom prst="rect">
            <a:avLst/>
          </a:prstGeom>
        </p:spPr>
        <p:txBody>
          <a:bodyPr wrap="square">
            <a:spAutoFit/>
          </a:bodyPr>
          <a:lstStyle/>
          <a:p>
            <a:pPr algn="ctr"/>
            <a:r>
              <a:rPr lang="de-DE" dirty="0">
                <a:hlinkClick r:id="rId3"/>
              </a:rPr>
              <a:t>https://kubernetes.io/docs/concepts/overview/working-with-objects/labels/</a:t>
            </a:r>
            <a:r>
              <a:rPr lang="de-DE" dirty="0"/>
              <a:t> </a:t>
            </a:r>
          </a:p>
        </p:txBody>
      </p:sp>
      <p:pic>
        <p:nvPicPr>
          <p:cNvPr id="4" name="Picture 3"/>
          <p:cNvPicPr>
            <a:picLocks noChangeAspect="1"/>
          </p:cNvPicPr>
          <p:nvPr/>
        </p:nvPicPr>
        <p:blipFill>
          <a:blip r:embed="rId4"/>
          <a:stretch>
            <a:fillRect/>
          </a:stretch>
        </p:blipFill>
        <p:spPr>
          <a:xfrm>
            <a:off x="7862751" y="1200733"/>
            <a:ext cx="2638095" cy="1342857"/>
          </a:xfrm>
          <a:prstGeom prst="rect">
            <a:avLst/>
          </a:prstGeom>
        </p:spPr>
      </p:pic>
      <p:sp>
        <p:nvSpPr>
          <p:cNvPr id="5" name="Text Placeholder 2"/>
          <p:cNvSpPr txBox="1">
            <a:spLocks/>
          </p:cNvSpPr>
          <p:nvPr/>
        </p:nvSpPr>
        <p:spPr>
          <a:xfrm>
            <a:off x="504000" y="1124700"/>
            <a:ext cx="8159939" cy="4727460"/>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dirty="0"/>
              <a:t>Labels are </a:t>
            </a:r>
            <a:r>
              <a:rPr lang="en-US" dirty="0" err="1"/>
              <a:t>key:value</a:t>
            </a:r>
            <a:r>
              <a:rPr lang="en-US" dirty="0"/>
              <a:t> pairs in </a:t>
            </a:r>
            <a:r>
              <a:rPr lang="en-US" dirty="0" err="1"/>
              <a:t>kubernetes</a:t>
            </a:r>
            <a:endParaRPr lang="en-US" dirty="0"/>
          </a:p>
          <a:p>
            <a:pPr lvl="1"/>
            <a:r>
              <a:rPr lang="en-US" dirty="0"/>
              <a:t>Labels are part of the “metadata” section of a resource</a:t>
            </a:r>
          </a:p>
          <a:p>
            <a:pPr lvl="1"/>
            <a:r>
              <a:rPr lang="en-US" dirty="0"/>
              <a:t>Basically everything can be labeled (pods, nodes, …)</a:t>
            </a:r>
          </a:p>
          <a:p>
            <a:pPr lvl="1"/>
            <a:r>
              <a:rPr lang="en-US" dirty="0"/>
              <a:t>Example: “</a:t>
            </a:r>
            <a:r>
              <a:rPr lang="en-US" dirty="0" err="1"/>
              <a:t>release”:”stable</a:t>
            </a:r>
            <a:r>
              <a:rPr lang="en-US" dirty="0"/>
              <a:t>”, “</a:t>
            </a:r>
            <a:r>
              <a:rPr lang="en-US" dirty="0" err="1"/>
              <a:t>release”:”canary</a:t>
            </a:r>
            <a:r>
              <a:rPr lang="en-US" dirty="0"/>
              <a:t>”, </a:t>
            </a:r>
            <a:br>
              <a:rPr lang="en-US" dirty="0"/>
            </a:br>
            <a:r>
              <a:rPr lang="en-US" dirty="0"/>
              <a:t>“</a:t>
            </a:r>
            <a:r>
              <a:rPr lang="en-US" dirty="0" err="1"/>
              <a:t>com.sap</a:t>
            </a:r>
            <a:r>
              <a:rPr lang="en-US" dirty="0"/>
              <a:t>/product-name”:”</a:t>
            </a:r>
            <a:r>
              <a:rPr lang="en-US" dirty="0" err="1"/>
              <a:t>hana</a:t>
            </a:r>
            <a:r>
              <a:rPr lang="en-US" dirty="0"/>
              <a:t>”</a:t>
            </a:r>
          </a:p>
          <a:p>
            <a:pPr lvl="1"/>
            <a:endParaRPr lang="en-US" dirty="0"/>
          </a:p>
          <a:p>
            <a:pPr lvl="1"/>
            <a:endParaRPr lang="en-US" dirty="0"/>
          </a:p>
          <a:p>
            <a:pPr lvl="1"/>
            <a:r>
              <a:rPr lang="en-US" dirty="0"/>
              <a:t>Based on labels Kubernetes offers selection / filtering / assignments</a:t>
            </a:r>
          </a:p>
          <a:p>
            <a:pPr lvl="1"/>
            <a:r>
              <a:rPr lang="en-US" dirty="0"/>
              <a:t>Equality-based selectors (true / false)</a:t>
            </a:r>
          </a:p>
          <a:p>
            <a:pPr lvl="1"/>
            <a:r>
              <a:rPr lang="en-US" dirty="0"/>
              <a:t>Set-based selectors (in, </a:t>
            </a:r>
            <a:r>
              <a:rPr lang="en-US" dirty="0" err="1"/>
              <a:t>notin</a:t>
            </a:r>
            <a:r>
              <a:rPr lang="en-US" dirty="0"/>
              <a:t>, exists)</a:t>
            </a:r>
          </a:p>
          <a:p>
            <a:pPr marL="0" lvl="1" indent="0">
              <a:buNone/>
            </a:pPr>
            <a:endParaRPr lang="en-US" dirty="0"/>
          </a:p>
        </p:txBody>
      </p:sp>
      <p:pic>
        <p:nvPicPr>
          <p:cNvPr id="6" name="Picture 5"/>
          <p:cNvPicPr>
            <a:picLocks noChangeAspect="1"/>
          </p:cNvPicPr>
          <p:nvPr/>
        </p:nvPicPr>
        <p:blipFill>
          <a:blip r:embed="rId5"/>
          <a:stretch>
            <a:fillRect/>
          </a:stretch>
        </p:blipFill>
        <p:spPr>
          <a:xfrm>
            <a:off x="7862751" y="3213685"/>
            <a:ext cx="3076190" cy="742857"/>
          </a:xfrm>
          <a:prstGeom prst="rect">
            <a:avLst/>
          </a:prstGeom>
        </p:spPr>
      </p:pic>
      <p:pic>
        <p:nvPicPr>
          <p:cNvPr id="7" name="Picture 6"/>
          <p:cNvPicPr>
            <a:picLocks noChangeAspect="1"/>
          </p:cNvPicPr>
          <p:nvPr/>
        </p:nvPicPr>
        <p:blipFill>
          <a:blip r:embed="rId6"/>
          <a:stretch>
            <a:fillRect/>
          </a:stretch>
        </p:blipFill>
        <p:spPr>
          <a:xfrm>
            <a:off x="7862751" y="4082226"/>
            <a:ext cx="3971429" cy="1266667"/>
          </a:xfrm>
          <a:prstGeom prst="rect">
            <a:avLst/>
          </a:prstGeom>
        </p:spPr>
      </p:pic>
    </p:spTree>
    <p:extLst>
      <p:ext uri="{BB962C8B-B14F-4D97-AF65-F5344CB8AC3E}">
        <p14:creationId xmlns:p14="http://schemas.microsoft.com/office/powerpoint/2010/main" val="864191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p:cNvSpPr/>
          <p:nvPr/>
        </p:nvSpPr>
        <p:spPr bwMode="gray">
          <a:xfrm>
            <a:off x="1313895" y="3231470"/>
            <a:ext cx="8904303" cy="2476870"/>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Why do we need labels &amp; selectors?</a:t>
            </a:r>
          </a:p>
        </p:txBody>
      </p:sp>
      <p:sp>
        <p:nvSpPr>
          <p:cNvPr id="3" name="Text Placeholder 2"/>
          <p:cNvSpPr txBox="1">
            <a:spLocks/>
          </p:cNvSpPr>
          <p:nvPr/>
        </p:nvSpPr>
        <p:spPr>
          <a:xfrm>
            <a:off x="1640342" y="1497562"/>
            <a:ext cx="8728777" cy="997063"/>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None/>
            </a:pPr>
            <a:r>
              <a:rPr lang="en-US" b="1" dirty="0"/>
              <a:t>“In an environment, where names can change and most thing are ephemeral, we need a mechanism to identify a single or a set of objects reliably”</a:t>
            </a:r>
          </a:p>
        </p:txBody>
      </p:sp>
      <p:sp>
        <p:nvSpPr>
          <p:cNvPr id="4" name="Rectangle 3"/>
          <p:cNvSpPr/>
          <p:nvPr/>
        </p:nvSpPr>
        <p:spPr bwMode="gray">
          <a:xfrm>
            <a:off x="2595087" y="4195241"/>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-A</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Rectangle 4"/>
          <p:cNvSpPr/>
          <p:nvPr/>
        </p:nvSpPr>
        <p:spPr bwMode="gray">
          <a:xfrm>
            <a:off x="1576038" y="4012361"/>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5400432" y="4195241"/>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381383" y="4012361"/>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bwMode="gray">
          <a:xfrm>
            <a:off x="8205777" y="4195241"/>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-C</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Flowchart: Document 9"/>
          <p:cNvSpPr/>
          <p:nvPr/>
        </p:nvSpPr>
        <p:spPr bwMode="gray">
          <a:xfrm>
            <a:off x="892415" y="3000650"/>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t>
            </a:r>
            <a:r>
              <a:rPr lang="en-US" sz="1800" kern="0" dirty="0" err="1">
                <a:ea typeface="Arial Unicode MS" pitchFamily="34" charset="-128"/>
                <a:cs typeface="Arial Unicode MS" pitchFamily="34" charset="-128"/>
              </a:rPr>
              <a:t>app:nginx</a:t>
            </a:r>
            <a:endParaRPr lang="en-US" sz="1800" kern="0" dirty="0">
              <a:ea typeface="Arial Unicode MS" pitchFamily="34" charset="-128"/>
              <a:cs typeface="Arial Unicode MS" pitchFamily="34" charset="-128"/>
            </a:endParaRPr>
          </a:p>
        </p:txBody>
      </p:sp>
      <p:sp>
        <p:nvSpPr>
          <p:cNvPr id="12" name="Rectangle 11"/>
          <p:cNvSpPr/>
          <p:nvPr/>
        </p:nvSpPr>
        <p:spPr bwMode="gray">
          <a:xfrm>
            <a:off x="8201754" y="4195241"/>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a:ea typeface="Arial Unicode MS" pitchFamily="34" charset="-128"/>
                <a:cs typeface="Arial Unicode MS" pitchFamily="34" charset="-128"/>
              </a:rPr>
              <a:t>New-</a:t>
            </a: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Rectangle 8"/>
          <p:cNvSpPr/>
          <p:nvPr/>
        </p:nvSpPr>
        <p:spPr bwMode="gray">
          <a:xfrm>
            <a:off x="7186728" y="4012361"/>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597418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a:t>Using</a:t>
            </a:r>
            <a:r>
              <a:rPr lang="de-DE" dirty="0"/>
              <a:t> </a:t>
            </a:r>
            <a:r>
              <a:rPr lang="de-DE" dirty="0" err="1"/>
              <a:t>labels</a:t>
            </a:r>
            <a:r>
              <a:rPr lang="de-DE" dirty="0"/>
              <a:t> &amp; </a:t>
            </a:r>
            <a:r>
              <a:rPr lang="de-DE" dirty="0" err="1"/>
              <a:t>selectors</a:t>
            </a:r>
            <a:endParaRPr lang="de-DE" dirty="0"/>
          </a:p>
        </p:txBody>
      </p:sp>
      <p:sp>
        <p:nvSpPr>
          <p:cNvPr id="3" name="Text Placeholder 2"/>
          <p:cNvSpPr txBox="1">
            <a:spLocks/>
          </p:cNvSpPr>
          <p:nvPr/>
        </p:nvSpPr>
        <p:spPr>
          <a:xfrm>
            <a:off x="504000" y="1124700"/>
            <a:ext cx="8159939" cy="4727460"/>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None/>
            </a:pPr>
            <a:endParaRPr lang="en-US" dirty="0"/>
          </a:p>
          <a:p>
            <a:pPr lvl="1"/>
            <a:r>
              <a:rPr lang="en-US" dirty="0"/>
              <a:t>Labels &amp; selectors in resources</a:t>
            </a:r>
          </a:p>
          <a:p>
            <a:pPr lvl="2"/>
            <a:r>
              <a:rPr lang="en-US" dirty="0" err="1"/>
              <a:t>metadata.labels</a:t>
            </a:r>
            <a:r>
              <a:rPr lang="en-US" dirty="0"/>
              <a:t> </a:t>
            </a:r>
          </a:p>
          <a:p>
            <a:pPr lvl="2"/>
            <a:r>
              <a:rPr lang="en-US" dirty="0"/>
              <a:t>selector</a:t>
            </a:r>
          </a:p>
          <a:p>
            <a:pPr lvl="2"/>
            <a:r>
              <a:rPr lang="en-US" dirty="0" err="1"/>
              <a:t>selector.matchLabel</a:t>
            </a:r>
            <a:r>
              <a:rPr lang="en-US" dirty="0"/>
              <a:t> / </a:t>
            </a:r>
            <a:r>
              <a:rPr lang="en-US" dirty="0" err="1"/>
              <a:t>selector.matchExpression</a:t>
            </a:r>
            <a:endParaRPr lang="en-US" dirty="0"/>
          </a:p>
          <a:p>
            <a:pPr lvl="2"/>
            <a:endParaRPr lang="en-US" dirty="0"/>
          </a:p>
          <a:p>
            <a:pPr lvl="2"/>
            <a:endParaRPr lang="en-US" dirty="0"/>
          </a:p>
          <a:p>
            <a:pPr lvl="2"/>
            <a:endParaRPr lang="en-US" dirty="0"/>
          </a:p>
          <a:p>
            <a:pPr lvl="2"/>
            <a:endParaRPr lang="en-US" dirty="0"/>
          </a:p>
          <a:p>
            <a:pPr lvl="2"/>
            <a:endParaRPr lang="en-US" dirty="0"/>
          </a:p>
          <a:p>
            <a:pPr marL="179387" lvl="2" indent="0">
              <a:buNone/>
            </a:pPr>
            <a:endParaRPr lang="en-US" dirty="0"/>
          </a:p>
          <a:p>
            <a:pPr lvl="1"/>
            <a:r>
              <a:rPr lang="en-US" dirty="0"/>
              <a:t>With </a:t>
            </a:r>
            <a:r>
              <a:rPr lang="en-US" dirty="0" err="1"/>
              <a:t>kubectl</a:t>
            </a:r>
            <a:r>
              <a:rPr lang="en-US" dirty="0"/>
              <a:t>:</a:t>
            </a:r>
          </a:p>
          <a:p>
            <a:pPr lvl="2"/>
            <a:r>
              <a:rPr lang="en-US" dirty="0"/>
              <a:t>Attach a label to a resource: “</a:t>
            </a:r>
            <a:r>
              <a:rPr lang="en-US" dirty="0" err="1"/>
              <a:t>kubectl</a:t>
            </a:r>
            <a:r>
              <a:rPr lang="en-US" dirty="0"/>
              <a:t> label pod </a:t>
            </a:r>
            <a:r>
              <a:rPr lang="en-US" dirty="0" err="1"/>
              <a:t>mypod</a:t>
            </a:r>
            <a:r>
              <a:rPr lang="en-US" dirty="0"/>
              <a:t> status=awesome”</a:t>
            </a:r>
          </a:p>
          <a:p>
            <a:pPr lvl="2"/>
            <a:r>
              <a:rPr lang="en-US" dirty="0"/>
              <a:t>Filter for labels: “</a:t>
            </a:r>
            <a:r>
              <a:rPr lang="en-US" dirty="0" err="1"/>
              <a:t>kubectl</a:t>
            </a:r>
            <a:r>
              <a:rPr lang="en-US" dirty="0"/>
              <a:t> get pods –l status=awesome”</a:t>
            </a:r>
          </a:p>
          <a:p>
            <a:pPr lvl="2"/>
            <a:endParaRPr lang="en-US" dirty="0"/>
          </a:p>
          <a:p>
            <a:pPr marL="0" lvl="1" indent="0">
              <a:buNone/>
            </a:pPr>
            <a:endParaRPr lang="en-US" dirty="0"/>
          </a:p>
        </p:txBody>
      </p:sp>
      <p:pic>
        <p:nvPicPr>
          <p:cNvPr id="6" name="Picture 5"/>
          <p:cNvPicPr>
            <a:picLocks noChangeAspect="1"/>
          </p:cNvPicPr>
          <p:nvPr/>
        </p:nvPicPr>
        <p:blipFill>
          <a:blip r:embed="rId3"/>
          <a:stretch>
            <a:fillRect/>
          </a:stretch>
        </p:blipFill>
        <p:spPr>
          <a:xfrm>
            <a:off x="747276" y="3136512"/>
            <a:ext cx="4723809" cy="1304762"/>
          </a:xfrm>
          <a:prstGeom prst="rect">
            <a:avLst/>
          </a:prstGeom>
        </p:spPr>
      </p:pic>
    </p:spTree>
    <p:extLst>
      <p:ext uri="{BB962C8B-B14F-4D97-AF65-F5344CB8AC3E}">
        <p14:creationId xmlns:p14="http://schemas.microsoft.com/office/powerpoint/2010/main" val="3877331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1961122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Architecture overview – deployments</a:t>
            </a:r>
          </a:p>
        </p:txBody>
      </p:sp>
      <p:sp>
        <p:nvSpPr>
          <p:cNvPr id="41" name="Rectangle 40"/>
          <p:cNvSpPr/>
          <p:nvPr/>
        </p:nvSpPr>
        <p:spPr bwMode="gray">
          <a:xfrm>
            <a:off x="504000" y="1470876"/>
            <a:ext cx="11246039" cy="4781878"/>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your</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Rounded Corners 7"/>
          <p:cNvSpPr/>
          <p:nvPr/>
        </p:nvSpPr>
        <p:spPr bwMode="gray">
          <a:xfrm>
            <a:off x="1433799" y="1741715"/>
            <a:ext cx="9326880" cy="4024766"/>
          </a:xfrm>
          <a:prstGeom prst="roundRect">
            <a:avLst/>
          </a:prstGeom>
          <a:ln>
            <a:headEnd/>
            <a:tailEnd/>
          </a:ln>
        </p:spPr>
        <p:style>
          <a:lnRef idx="1">
            <a:schemeClr val="dk1"/>
          </a:lnRef>
          <a:fillRef idx="2">
            <a:schemeClr val="dk1"/>
          </a:fillRef>
          <a:effectRef idx="1">
            <a:schemeClr val="dk1"/>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Deployment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6" name="Group 5"/>
          <p:cNvGrpSpPr/>
          <p:nvPr/>
        </p:nvGrpSpPr>
        <p:grpSpPr>
          <a:xfrm>
            <a:off x="1959967" y="3135082"/>
            <a:ext cx="8334103" cy="2360024"/>
            <a:chOff x="1219200" y="3126373"/>
            <a:chExt cx="8334103" cy="2360024"/>
          </a:xfrm>
        </p:grpSpPr>
        <p:sp>
          <p:nvSpPr>
            <p:cNvPr id="3" name="Rectangle 2"/>
            <p:cNvSpPr/>
            <p:nvPr/>
          </p:nvSpPr>
          <p:spPr bwMode="gray">
            <a:xfrm>
              <a:off x="1219200" y="3126373"/>
              <a:ext cx="8334103" cy="2360024"/>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err="1">
                  <a:ln>
                    <a:noFill/>
                  </a:ln>
                  <a:effectLst/>
                  <a:uLnTx/>
                  <a:uFillTx/>
                  <a:ea typeface="Arial Unicode MS" pitchFamily="34" charset="-128"/>
                  <a:cs typeface="Arial Unicode MS" pitchFamily="34" charset="-128"/>
                </a:rPr>
                <a:t>ReplicaSet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2" name="Group 1"/>
            <p:cNvGrpSpPr/>
            <p:nvPr/>
          </p:nvGrpSpPr>
          <p:grpSpPr>
            <a:xfrm>
              <a:off x="1367932" y="4305495"/>
              <a:ext cx="2227644" cy="956786"/>
              <a:chOff x="1367932" y="4305495"/>
              <a:chExt cx="2227644" cy="956786"/>
            </a:xfrm>
          </p:grpSpPr>
          <p:sp>
            <p:nvSpPr>
              <p:cNvPr id="42" name="Rectangle 41"/>
              <p:cNvSpPr/>
              <p:nvPr/>
            </p:nvSpPr>
            <p:spPr bwMode="gray">
              <a:xfrm>
                <a:off x="2386981" y="4488375"/>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1367932" y="4305495"/>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0" name="Group 9"/>
            <p:cNvGrpSpPr/>
            <p:nvPr/>
          </p:nvGrpSpPr>
          <p:grpSpPr>
            <a:xfrm>
              <a:off x="3899375" y="4305495"/>
              <a:ext cx="2227644" cy="956786"/>
              <a:chOff x="1367932" y="4305495"/>
              <a:chExt cx="2227644" cy="956786"/>
            </a:xfrm>
          </p:grpSpPr>
          <p:sp>
            <p:nvSpPr>
              <p:cNvPr id="11" name="Rectangle 10"/>
              <p:cNvSpPr/>
              <p:nvPr/>
            </p:nvSpPr>
            <p:spPr bwMode="gray">
              <a:xfrm>
                <a:off x="2386981" y="4488375"/>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p:cNvSpPr/>
              <p:nvPr/>
            </p:nvSpPr>
            <p:spPr bwMode="gray">
              <a:xfrm>
                <a:off x="1367932" y="4305495"/>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3" name="Group 12"/>
            <p:cNvGrpSpPr/>
            <p:nvPr/>
          </p:nvGrpSpPr>
          <p:grpSpPr>
            <a:xfrm>
              <a:off x="6430818" y="4305495"/>
              <a:ext cx="2227644" cy="956786"/>
              <a:chOff x="1367932" y="4305495"/>
              <a:chExt cx="2227644" cy="956786"/>
            </a:xfrm>
          </p:grpSpPr>
          <p:sp>
            <p:nvSpPr>
              <p:cNvPr id="15" name="Rectangle 14"/>
              <p:cNvSpPr/>
              <p:nvPr/>
            </p:nvSpPr>
            <p:spPr bwMode="gray">
              <a:xfrm>
                <a:off x="2386981" y="4488375"/>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6" name="Rectangle 15"/>
              <p:cNvSpPr/>
              <p:nvPr/>
            </p:nvSpPr>
            <p:spPr bwMode="gray">
              <a:xfrm>
                <a:off x="1367932" y="4305495"/>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5" name="Flowchart: Document 4"/>
            <p:cNvSpPr/>
            <p:nvPr/>
          </p:nvSpPr>
          <p:spPr bwMode="gray">
            <a:xfrm>
              <a:off x="1367932" y="3306309"/>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t>
              </a:r>
              <a:r>
                <a:rPr lang="en-US" sz="1800" kern="0" dirty="0" err="1">
                  <a:ea typeface="Arial Unicode MS" pitchFamily="34" charset="-128"/>
                  <a:cs typeface="Arial Unicode MS" pitchFamily="34" charset="-128"/>
                </a:rPr>
                <a:t>app:nginx</a:t>
              </a:r>
              <a:endParaRPr lang="en-US" sz="1800" kern="0" dirty="0">
                <a:ea typeface="Arial Unicode MS" pitchFamily="34" charset="-128"/>
                <a:cs typeface="Arial Unicode MS" pitchFamily="34" charset="-128"/>
              </a:endParaRPr>
            </a:p>
          </p:txBody>
        </p:sp>
      </p:grpSp>
      <p:sp>
        <p:nvSpPr>
          <p:cNvPr id="17" name="Rectangle 16"/>
          <p:cNvSpPr/>
          <p:nvPr/>
        </p:nvSpPr>
        <p:spPr bwMode="gray">
          <a:xfrm>
            <a:off x="8479019" y="3311391"/>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Flowchart: Document 19"/>
          <p:cNvSpPr/>
          <p:nvPr/>
        </p:nvSpPr>
        <p:spPr bwMode="gray">
          <a:xfrm>
            <a:off x="2108699" y="2116699"/>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t>
            </a:r>
            <a:r>
              <a:rPr lang="en-US" sz="1800" kern="0" dirty="0" err="1">
                <a:ea typeface="Arial Unicode MS" pitchFamily="34" charset="-128"/>
                <a:cs typeface="Arial Unicode MS" pitchFamily="34" charset="-128"/>
              </a:rPr>
              <a:t>app:nginx</a:t>
            </a:r>
            <a:endParaRPr lang="en-US" sz="1800" kern="0" dirty="0">
              <a:ea typeface="Arial Unicode MS" pitchFamily="34" charset="-128"/>
              <a:cs typeface="Arial Unicode MS" pitchFamily="34" charset="-128"/>
            </a:endParaRPr>
          </a:p>
        </p:txBody>
      </p:sp>
      <p:sp>
        <p:nvSpPr>
          <p:cNvPr id="21" name="Rectangle 20"/>
          <p:cNvSpPr/>
          <p:nvPr/>
        </p:nvSpPr>
        <p:spPr bwMode="gray">
          <a:xfrm>
            <a:off x="8479019" y="211285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12488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20884E9-1461-437F-B055-12796ED6B692}"/>
              </a:ext>
            </a:extLst>
          </p:cNvPr>
          <p:cNvPicPr>
            <a:picLocks noChangeAspect="1"/>
          </p:cNvPicPr>
          <p:nvPr/>
        </p:nvPicPr>
        <p:blipFill>
          <a:blip r:embed="rId3"/>
          <a:stretch>
            <a:fillRect/>
          </a:stretch>
        </p:blipFill>
        <p:spPr>
          <a:xfrm>
            <a:off x="7986841" y="842636"/>
            <a:ext cx="2734499" cy="5407318"/>
          </a:xfrm>
          <a:prstGeom prst="rect">
            <a:avLst/>
          </a:prstGeom>
        </p:spPr>
      </p:pic>
      <p:sp>
        <p:nvSpPr>
          <p:cNvPr id="3" name="Text Placeholder 2"/>
          <p:cNvSpPr>
            <a:spLocks noGrp="1"/>
          </p:cNvSpPr>
          <p:nvPr>
            <p:ph type="body" sz="quarter" idx="10"/>
          </p:nvPr>
        </p:nvSpPr>
        <p:spPr>
          <a:xfrm>
            <a:off x="504001" y="1124700"/>
            <a:ext cx="6506400" cy="4727460"/>
          </a:xfrm>
        </p:spPr>
        <p:txBody>
          <a:bodyPr/>
          <a:lstStyle/>
          <a:p>
            <a:pPr lvl="1"/>
            <a:r>
              <a:rPr lang="en-US" dirty="0"/>
              <a:t>Deployments are the default construct to run stateless applications in Kubernetes</a:t>
            </a:r>
          </a:p>
          <a:p>
            <a:pPr lvl="1"/>
            <a:r>
              <a:rPr lang="en-US" dirty="0"/>
              <a:t>Create a deployment from a </a:t>
            </a:r>
            <a:r>
              <a:rPr lang="en-US" dirty="0" err="1"/>
              <a:t>yaml</a:t>
            </a:r>
            <a:r>
              <a:rPr lang="en-US" dirty="0"/>
              <a:t>/</a:t>
            </a:r>
            <a:r>
              <a:rPr lang="en-US" dirty="0" err="1"/>
              <a:t>json</a:t>
            </a:r>
            <a:r>
              <a:rPr lang="en-US" dirty="0"/>
              <a:t> file or by “</a:t>
            </a:r>
            <a:r>
              <a:rPr lang="en-US" dirty="0" err="1"/>
              <a:t>kubectl</a:t>
            </a:r>
            <a:r>
              <a:rPr lang="en-US" dirty="0"/>
              <a:t> run &lt;name&gt; --image=&lt;image&gt;</a:t>
            </a:r>
          </a:p>
          <a:p>
            <a:pPr lvl="1"/>
            <a:r>
              <a:rPr lang="en-US" dirty="0"/>
              <a:t>Deployments create </a:t>
            </a:r>
            <a:r>
              <a:rPr lang="en-US" dirty="0" err="1"/>
              <a:t>ReplicaSets</a:t>
            </a:r>
            <a:r>
              <a:rPr lang="en-US" dirty="0"/>
              <a:t>, which then create pods</a:t>
            </a:r>
          </a:p>
          <a:p>
            <a:pPr lvl="1"/>
            <a:r>
              <a:rPr lang="en-US" dirty="0"/>
              <a:t>Resource type can scale</a:t>
            </a:r>
          </a:p>
          <a:p>
            <a:pPr lvl="1"/>
            <a:r>
              <a:rPr lang="en-US" dirty="0"/>
              <a:t>Support of rolling updates, versioning and roll-backs</a:t>
            </a:r>
          </a:p>
          <a:p>
            <a:pPr lvl="1"/>
            <a:r>
              <a:rPr lang="en-US" dirty="0"/>
              <a:t>All parts belonging to a deployment are identified by labels and corresponding </a:t>
            </a:r>
            <a:r>
              <a:rPr lang="en-US" dirty="0" err="1"/>
              <a:t>selctors</a:t>
            </a:r>
            <a:endParaRPr lang="en-US" dirty="0"/>
          </a:p>
          <a:p>
            <a:pPr lvl="1"/>
            <a:endParaRPr lang="en-US" dirty="0"/>
          </a:p>
        </p:txBody>
      </p:sp>
      <p:sp>
        <p:nvSpPr>
          <p:cNvPr id="2" name="Title 1"/>
          <p:cNvSpPr>
            <a:spLocks noGrp="1"/>
          </p:cNvSpPr>
          <p:nvPr>
            <p:ph type="title"/>
          </p:nvPr>
        </p:nvSpPr>
        <p:spPr/>
        <p:txBody>
          <a:bodyPr/>
          <a:lstStyle/>
          <a:p>
            <a:r>
              <a:rPr lang="en-US" dirty="0"/>
              <a:t>Deployments</a:t>
            </a:r>
          </a:p>
        </p:txBody>
      </p:sp>
      <p:cxnSp>
        <p:nvCxnSpPr>
          <p:cNvPr id="5" name="Straight Arrow Connector 4"/>
          <p:cNvCxnSpPr/>
          <p:nvPr/>
        </p:nvCxnSpPr>
        <p:spPr>
          <a:xfrm flipH="1">
            <a:off x="9889566" y="2111548"/>
            <a:ext cx="1059180" cy="7620"/>
          </a:xfrm>
          <a:prstGeom prst="straightConnector1">
            <a:avLst/>
          </a:prstGeom>
          <a:ln w="57150">
            <a:solidFill>
              <a:schemeClr val="accent5"/>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6" name="Straight Arrow Connector 5"/>
          <p:cNvCxnSpPr/>
          <p:nvPr/>
        </p:nvCxnSpPr>
        <p:spPr>
          <a:xfrm flipH="1">
            <a:off x="9889566" y="3372625"/>
            <a:ext cx="1059180" cy="7620"/>
          </a:xfrm>
          <a:prstGeom prst="straightConnector1">
            <a:avLst/>
          </a:prstGeom>
          <a:ln w="57150">
            <a:solidFill>
              <a:schemeClr val="accent5"/>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p:cNvCxnSpPr/>
          <p:nvPr/>
        </p:nvCxnSpPr>
        <p:spPr>
          <a:xfrm flipH="1">
            <a:off x="9889566" y="4322462"/>
            <a:ext cx="1059180" cy="7620"/>
          </a:xfrm>
          <a:prstGeom prst="straightConnector1">
            <a:avLst/>
          </a:prstGeom>
          <a:ln w="57150">
            <a:solidFill>
              <a:schemeClr val="accent5"/>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249990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1236872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in exercise #03</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solidFill>
              <a:schemeClr val="accent4"/>
            </a:solidFill>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nginx</a:t>
              </a:r>
              <a:endParaRPr lang="de-DE" sz="1800" kern="0" dirty="0">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nginx</a:t>
              </a:r>
              <a:endParaRPr lang="de-DE" sz="1800" kern="0" dirty="0">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976</Words>
  <Application>Microsoft Office PowerPoint</Application>
  <PresentationFormat>Custom</PresentationFormat>
  <Paragraphs>123</Paragraphs>
  <Slides>10</Slides>
  <Notes>9</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 Unicode MS</vt:lpstr>
      <vt:lpstr>Arial</vt:lpstr>
      <vt:lpstr>Courier New</vt:lpstr>
      <vt:lpstr>Symbol</vt:lpstr>
      <vt:lpstr>Wingdings</vt:lpstr>
      <vt:lpstr>Wingdings</vt:lpstr>
      <vt:lpstr>SAP_2017_16x9_black</vt:lpstr>
      <vt:lpstr>PowerPoint Presentation</vt:lpstr>
      <vt:lpstr>Introducing labels &amp; selectors</vt:lpstr>
      <vt:lpstr>Why do we need labels &amp; selectors?</vt:lpstr>
      <vt:lpstr>Using labels &amp; selectors</vt:lpstr>
      <vt:lpstr>Demo</vt:lpstr>
      <vt:lpstr>Architecture overview – deployments</vt:lpstr>
      <vt:lpstr>Deployments</vt:lpstr>
      <vt:lpstr>Demo</vt:lpstr>
      <vt:lpstr>What YOU will do in exercise #03</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Partsch, Holger</cp:lastModifiedBy>
  <cp:revision>408</cp:revision>
  <dcterms:created xsi:type="dcterms:W3CDTF">2015-10-14T11:21:43Z</dcterms:created>
  <dcterms:modified xsi:type="dcterms:W3CDTF">2018-08-08T14:22:11Z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