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47" r:id="rId2"/>
    <p:sldId id="518" r:id="rId3"/>
    <p:sldId id="527" r:id="rId4"/>
    <p:sldId id="528" r:id="rId5"/>
    <p:sldId id="529" r:id="rId6"/>
    <p:sldId id="530" r:id="rId7"/>
    <p:sldId id="531" r:id="rId8"/>
    <p:sldId id="532" r:id="rId9"/>
    <p:sldId id="533" r:id="rId10"/>
    <p:sldId id="520" r:id="rId11"/>
    <p:sldId id="523" r:id="rId12"/>
    <p:sldId id="522" r:id="rId13"/>
    <p:sldId id="524" r:id="rId14"/>
    <p:sldId id="526" r:id="rId15"/>
    <p:sldId id="525" r:id="rId16"/>
    <p:sldId id="521" r:id="rId17"/>
    <p:sldId id="519"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1AB00"/>
    <a:srgbClr val="0170C0"/>
    <a:srgbClr val="0F46A7"/>
    <a:srgbClr val="89B449"/>
    <a:srgbClr val="970A82"/>
    <a:srgbClr val="FF3399"/>
    <a:srgbClr val="FF0000"/>
    <a:srgbClr val="FFFFFF"/>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09"/>
  </p:normalViewPr>
  <p:slideViewPr>
    <p:cSldViewPr snapToGrid="0" snapToObjects="1">
      <p:cViewPr varScale="1">
        <p:scale>
          <a:sx n="122" d="100"/>
          <a:sy n="122" d="100"/>
        </p:scale>
        <p:origin x="114" y="126"/>
      </p:cViewPr>
      <p:guideLst>
        <p:guide pos="3841"/>
        <p:guide orient="horz" pos="1022"/>
        <p:guide orient="horz" pos="4004"/>
        <p:guide pos="303"/>
        <p:guide pos="7356"/>
        <p:guide orient="horz" pos="30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A6BC7-2ACC-FA46-BFF8-5A0A801C83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E5AACA45-677D-7C40-A3D2-F8EAD6D21993}">
      <dgm:prSet phldrT="[Text]"/>
      <dgm:spPr/>
      <dgm:t>
        <a:bodyPr/>
        <a:lstStyle/>
        <a:p>
          <a:r>
            <a:rPr lang="en-US" altLang="zh-CN" b="0" i="0" dirty="0"/>
            <a:t>R</a:t>
          </a:r>
          <a:r>
            <a:rPr lang="en-US" b="0" i="0" dirty="0"/>
            <a:t>aw, template-free YAML</a:t>
          </a:r>
          <a:endParaRPr lang="en-US" dirty="0"/>
        </a:p>
      </dgm:t>
    </dgm:pt>
    <dgm:pt modelId="{E7C1A9AC-62F3-BB44-BE51-36596E3C71D1}" type="parTrans" cxnId="{92BF194C-5F6D-0945-89D1-C46BEA5D978A}">
      <dgm:prSet/>
      <dgm:spPr/>
      <dgm:t>
        <a:bodyPr/>
        <a:lstStyle/>
        <a:p>
          <a:endParaRPr lang="en-US"/>
        </a:p>
      </dgm:t>
    </dgm:pt>
    <dgm:pt modelId="{BA830306-7B6A-D541-A13D-C01E52FF9D96}" type="sibTrans" cxnId="{92BF194C-5F6D-0945-89D1-C46BEA5D978A}">
      <dgm:prSet/>
      <dgm:spPr/>
      <dgm:t>
        <a:bodyPr/>
        <a:lstStyle/>
        <a:p>
          <a:endParaRPr lang="en-US"/>
        </a:p>
      </dgm:t>
    </dgm:pt>
    <dgm:pt modelId="{C205B63B-C09E-8C49-8B23-79AC0E5AB0C7}">
      <dgm:prSet phldrT="[Text]"/>
      <dgm:spPr/>
      <dgm:t>
        <a:bodyPr/>
        <a:lstStyle/>
        <a:p>
          <a:r>
            <a:rPr lang="en-US" altLang="zh-CN" dirty="0"/>
            <a:t>No</a:t>
          </a:r>
          <a:r>
            <a:rPr lang="zh-CN" altLang="en-US" dirty="0"/>
            <a:t> </a:t>
          </a:r>
          <a:r>
            <a:rPr lang="en-US" altLang="zh-CN" dirty="0"/>
            <a:t>original</a:t>
          </a:r>
          <a:r>
            <a:rPr lang="zh-CN" altLang="en-US" dirty="0"/>
            <a:t> </a:t>
          </a:r>
          <a:r>
            <a:rPr lang="en-US" altLang="zh-CN" dirty="0"/>
            <a:t>file</a:t>
          </a:r>
          <a:r>
            <a:rPr lang="zh-CN" altLang="en-US" dirty="0"/>
            <a:t> </a:t>
          </a:r>
          <a:r>
            <a:rPr lang="en-US" altLang="zh-CN" dirty="0"/>
            <a:t>injection</a:t>
          </a:r>
          <a:endParaRPr lang="en-US" dirty="0"/>
        </a:p>
      </dgm:t>
    </dgm:pt>
    <dgm:pt modelId="{D1F88A1C-A9D8-6F40-A389-75299C97E760}" type="parTrans" cxnId="{D53A3223-8C77-EF42-AB7E-D7EF1AFE18C1}">
      <dgm:prSet/>
      <dgm:spPr/>
      <dgm:t>
        <a:bodyPr/>
        <a:lstStyle/>
        <a:p>
          <a:endParaRPr lang="en-US"/>
        </a:p>
      </dgm:t>
    </dgm:pt>
    <dgm:pt modelId="{097C937E-5F3E-1346-B8D8-1C6B237AD219}" type="sibTrans" cxnId="{D53A3223-8C77-EF42-AB7E-D7EF1AFE18C1}">
      <dgm:prSet/>
      <dgm:spPr/>
      <dgm:t>
        <a:bodyPr/>
        <a:lstStyle/>
        <a:p>
          <a:endParaRPr lang="en-US"/>
        </a:p>
      </dgm:t>
    </dgm:pt>
    <dgm:pt modelId="{4DD687DC-B434-294B-91CB-C0037876878E}">
      <dgm:prSet phldrT="[Text]"/>
      <dgm:spPr/>
      <dgm:t>
        <a:bodyPr/>
        <a:lstStyle/>
        <a:p>
          <a:r>
            <a:rPr lang="en-US" altLang="zh-CN" dirty="0"/>
            <a:t>Runtime</a:t>
          </a:r>
          <a:r>
            <a:rPr lang="zh-CN" altLang="en-US" dirty="0"/>
            <a:t> </a:t>
          </a:r>
          <a:r>
            <a:rPr lang="en-US" altLang="zh-CN" dirty="0"/>
            <a:t>patch</a:t>
          </a:r>
          <a:r>
            <a:rPr lang="zh-CN" altLang="en-US" dirty="0"/>
            <a:t> </a:t>
          </a:r>
          <a:endParaRPr lang="en-US" dirty="0"/>
        </a:p>
      </dgm:t>
    </dgm:pt>
    <dgm:pt modelId="{A86B2D32-1947-DD4E-B3AE-7F716EE86323}" type="parTrans" cxnId="{55CD3C28-4DDD-1244-B93C-C266CA2AD0BB}">
      <dgm:prSet/>
      <dgm:spPr/>
      <dgm:t>
        <a:bodyPr/>
        <a:lstStyle/>
        <a:p>
          <a:endParaRPr lang="en-US"/>
        </a:p>
      </dgm:t>
    </dgm:pt>
    <dgm:pt modelId="{7FDC5972-7A03-0045-B3C5-654AB0571992}" type="sibTrans" cxnId="{55CD3C28-4DDD-1244-B93C-C266CA2AD0BB}">
      <dgm:prSet/>
      <dgm:spPr/>
      <dgm:t>
        <a:bodyPr/>
        <a:lstStyle/>
        <a:p>
          <a:endParaRPr lang="en-US"/>
        </a:p>
      </dgm:t>
    </dgm:pt>
    <dgm:pt modelId="{4A8575FC-642A-8848-81BF-B33CA2686171}">
      <dgm:prSet/>
      <dgm:spPr/>
      <dgm:t>
        <a:bodyPr/>
        <a:lstStyle/>
        <a:p>
          <a:r>
            <a:rPr lang="en-US" altLang="zh-CN" dirty="0"/>
            <a:t>Config</a:t>
          </a:r>
          <a:r>
            <a:rPr lang="zh-CN" altLang="en-US" dirty="0"/>
            <a:t> </a:t>
          </a:r>
          <a:r>
            <a:rPr lang="en-US" altLang="zh-CN" dirty="0"/>
            <a:t>&amp;</a:t>
          </a:r>
          <a:r>
            <a:rPr lang="zh-CN" altLang="en-US" dirty="0"/>
            <a:t> </a:t>
          </a:r>
          <a:r>
            <a:rPr lang="en-US" altLang="zh-CN" dirty="0"/>
            <a:t>Secret</a:t>
          </a:r>
          <a:r>
            <a:rPr lang="zh-CN" altLang="en-US" dirty="0"/>
            <a:t> </a:t>
          </a:r>
          <a:r>
            <a:rPr lang="en-US" altLang="zh-CN" dirty="0"/>
            <a:t>generation</a:t>
          </a:r>
          <a:endParaRPr lang="en-US" dirty="0"/>
        </a:p>
      </dgm:t>
    </dgm:pt>
    <dgm:pt modelId="{1A013C1E-3F92-D64F-948A-051D2B89EF48}" type="parTrans" cxnId="{DEED5B8B-FF6A-3C4B-A02B-109B15124131}">
      <dgm:prSet/>
      <dgm:spPr/>
      <dgm:t>
        <a:bodyPr/>
        <a:lstStyle/>
        <a:p>
          <a:endParaRPr lang="en-US"/>
        </a:p>
      </dgm:t>
    </dgm:pt>
    <dgm:pt modelId="{5844839C-E592-FA47-A102-11591B9213F5}" type="sibTrans" cxnId="{DEED5B8B-FF6A-3C4B-A02B-109B15124131}">
      <dgm:prSet/>
      <dgm:spPr/>
      <dgm:t>
        <a:bodyPr/>
        <a:lstStyle/>
        <a:p>
          <a:endParaRPr lang="en-US"/>
        </a:p>
      </dgm:t>
    </dgm:pt>
    <dgm:pt modelId="{C1519692-BF12-C041-97BC-20F0FD7D66BE}" type="pres">
      <dgm:prSet presAssocID="{F29A6BC7-2ACC-FA46-BFF8-5A0A801C8390}" presName="linear" presStyleCnt="0">
        <dgm:presLayoutVars>
          <dgm:dir/>
          <dgm:animLvl val="lvl"/>
          <dgm:resizeHandles val="exact"/>
        </dgm:presLayoutVars>
      </dgm:prSet>
      <dgm:spPr/>
    </dgm:pt>
    <dgm:pt modelId="{11A9B88A-6C5A-BB48-837A-AAE9B1130DBD}" type="pres">
      <dgm:prSet presAssocID="{E5AACA45-677D-7C40-A3D2-F8EAD6D21993}" presName="parentLin" presStyleCnt="0"/>
      <dgm:spPr/>
    </dgm:pt>
    <dgm:pt modelId="{F2986C0F-3C8F-1342-9D87-F859846F0A2D}" type="pres">
      <dgm:prSet presAssocID="{E5AACA45-677D-7C40-A3D2-F8EAD6D21993}" presName="parentLeftMargin" presStyleLbl="node1" presStyleIdx="0" presStyleCnt="4"/>
      <dgm:spPr/>
    </dgm:pt>
    <dgm:pt modelId="{5C320BBA-74B3-DD48-BD89-553F9822463E}" type="pres">
      <dgm:prSet presAssocID="{E5AACA45-677D-7C40-A3D2-F8EAD6D21993}" presName="parentText" presStyleLbl="node1" presStyleIdx="0" presStyleCnt="4" custScaleX="134892">
        <dgm:presLayoutVars>
          <dgm:chMax val="0"/>
          <dgm:bulletEnabled val="1"/>
        </dgm:presLayoutVars>
      </dgm:prSet>
      <dgm:spPr/>
    </dgm:pt>
    <dgm:pt modelId="{B0B2E429-4708-A443-BF39-A46FBCFBCA86}" type="pres">
      <dgm:prSet presAssocID="{E5AACA45-677D-7C40-A3D2-F8EAD6D21993}" presName="negativeSpace" presStyleCnt="0"/>
      <dgm:spPr/>
    </dgm:pt>
    <dgm:pt modelId="{F6946C62-E77C-F048-8CE8-6D0D253F1CC5}" type="pres">
      <dgm:prSet presAssocID="{E5AACA45-677D-7C40-A3D2-F8EAD6D21993}" presName="childText" presStyleLbl="conFgAcc1" presStyleIdx="0" presStyleCnt="4">
        <dgm:presLayoutVars>
          <dgm:bulletEnabled val="1"/>
        </dgm:presLayoutVars>
      </dgm:prSet>
      <dgm:spPr/>
    </dgm:pt>
    <dgm:pt modelId="{DD79A18F-743E-F046-A8E6-DFD9D850EBCB}" type="pres">
      <dgm:prSet presAssocID="{BA830306-7B6A-D541-A13D-C01E52FF9D96}" presName="spaceBetweenRectangles" presStyleCnt="0"/>
      <dgm:spPr/>
    </dgm:pt>
    <dgm:pt modelId="{F9A07524-D87E-DD4E-9282-0DB0DBFB7556}" type="pres">
      <dgm:prSet presAssocID="{C205B63B-C09E-8C49-8B23-79AC0E5AB0C7}" presName="parentLin" presStyleCnt="0"/>
      <dgm:spPr/>
    </dgm:pt>
    <dgm:pt modelId="{4F3AAFC8-4C2B-E84A-8314-FAD22A31E598}" type="pres">
      <dgm:prSet presAssocID="{C205B63B-C09E-8C49-8B23-79AC0E5AB0C7}" presName="parentLeftMargin" presStyleLbl="node1" presStyleIdx="0" presStyleCnt="4"/>
      <dgm:spPr/>
    </dgm:pt>
    <dgm:pt modelId="{D6DE870C-3F3D-074A-B049-ED17C774190B}" type="pres">
      <dgm:prSet presAssocID="{C205B63B-C09E-8C49-8B23-79AC0E5AB0C7}" presName="parentText" presStyleLbl="node1" presStyleIdx="1" presStyleCnt="4" custScaleX="141369">
        <dgm:presLayoutVars>
          <dgm:chMax val="0"/>
          <dgm:bulletEnabled val="1"/>
        </dgm:presLayoutVars>
      </dgm:prSet>
      <dgm:spPr/>
    </dgm:pt>
    <dgm:pt modelId="{035A1080-ACA1-D349-840A-EECD8A4FF009}" type="pres">
      <dgm:prSet presAssocID="{C205B63B-C09E-8C49-8B23-79AC0E5AB0C7}" presName="negativeSpace" presStyleCnt="0"/>
      <dgm:spPr/>
    </dgm:pt>
    <dgm:pt modelId="{98C7738A-BDA3-CA4A-8B0C-485439F08921}" type="pres">
      <dgm:prSet presAssocID="{C205B63B-C09E-8C49-8B23-79AC0E5AB0C7}" presName="childText" presStyleLbl="conFgAcc1" presStyleIdx="1" presStyleCnt="4">
        <dgm:presLayoutVars>
          <dgm:bulletEnabled val="1"/>
        </dgm:presLayoutVars>
      </dgm:prSet>
      <dgm:spPr/>
    </dgm:pt>
    <dgm:pt modelId="{313C958D-E175-7445-AA57-8469373C124B}" type="pres">
      <dgm:prSet presAssocID="{097C937E-5F3E-1346-B8D8-1C6B237AD219}" presName="spaceBetweenRectangles" presStyleCnt="0"/>
      <dgm:spPr/>
    </dgm:pt>
    <dgm:pt modelId="{21ADC7E6-9FD0-0D40-A1AA-5E31DB2E0451}" type="pres">
      <dgm:prSet presAssocID="{4DD687DC-B434-294B-91CB-C0037876878E}" presName="parentLin" presStyleCnt="0"/>
      <dgm:spPr/>
    </dgm:pt>
    <dgm:pt modelId="{97138302-FF07-BF43-BEFE-F18E5EBF2A4B}" type="pres">
      <dgm:prSet presAssocID="{4DD687DC-B434-294B-91CB-C0037876878E}" presName="parentLeftMargin" presStyleLbl="node1" presStyleIdx="1" presStyleCnt="4"/>
      <dgm:spPr/>
    </dgm:pt>
    <dgm:pt modelId="{3383B5CD-3B3E-2D45-8376-7127ED7FFC79}" type="pres">
      <dgm:prSet presAssocID="{4DD687DC-B434-294B-91CB-C0037876878E}" presName="parentText" presStyleLbl="node1" presStyleIdx="2" presStyleCnt="4" custScaleX="142857">
        <dgm:presLayoutVars>
          <dgm:chMax val="0"/>
          <dgm:bulletEnabled val="1"/>
        </dgm:presLayoutVars>
      </dgm:prSet>
      <dgm:spPr/>
    </dgm:pt>
    <dgm:pt modelId="{B05A5533-8348-0741-B345-7997D31547D4}" type="pres">
      <dgm:prSet presAssocID="{4DD687DC-B434-294B-91CB-C0037876878E}" presName="negativeSpace" presStyleCnt="0"/>
      <dgm:spPr/>
    </dgm:pt>
    <dgm:pt modelId="{3F26E394-AA93-5848-8FBF-9F18E9B9CFF8}" type="pres">
      <dgm:prSet presAssocID="{4DD687DC-B434-294B-91CB-C0037876878E}" presName="childText" presStyleLbl="conFgAcc1" presStyleIdx="2" presStyleCnt="4">
        <dgm:presLayoutVars>
          <dgm:bulletEnabled val="1"/>
        </dgm:presLayoutVars>
      </dgm:prSet>
      <dgm:spPr/>
    </dgm:pt>
    <dgm:pt modelId="{0D346B23-C1D2-184D-9DB2-81ED11F4E313}" type="pres">
      <dgm:prSet presAssocID="{7FDC5972-7A03-0045-B3C5-654AB0571992}" presName="spaceBetweenRectangles" presStyleCnt="0"/>
      <dgm:spPr/>
    </dgm:pt>
    <dgm:pt modelId="{23365F55-5C28-5A41-9308-924796488717}" type="pres">
      <dgm:prSet presAssocID="{4A8575FC-642A-8848-81BF-B33CA2686171}" presName="parentLin" presStyleCnt="0"/>
      <dgm:spPr/>
    </dgm:pt>
    <dgm:pt modelId="{1646EE85-AC15-B748-A9AC-FF0112E42F36}" type="pres">
      <dgm:prSet presAssocID="{4A8575FC-642A-8848-81BF-B33CA2686171}" presName="parentLeftMargin" presStyleLbl="node1" presStyleIdx="2" presStyleCnt="4"/>
      <dgm:spPr/>
    </dgm:pt>
    <dgm:pt modelId="{63758A35-08F6-2844-9D2B-A6805F454E06}" type="pres">
      <dgm:prSet presAssocID="{4A8575FC-642A-8848-81BF-B33CA2686171}" presName="parentText" presStyleLbl="node1" presStyleIdx="3" presStyleCnt="4">
        <dgm:presLayoutVars>
          <dgm:chMax val="0"/>
          <dgm:bulletEnabled val="1"/>
        </dgm:presLayoutVars>
      </dgm:prSet>
      <dgm:spPr/>
    </dgm:pt>
    <dgm:pt modelId="{DED5724E-7CC6-EB44-A159-F1D8FEF5856C}" type="pres">
      <dgm:prSet presAssocID="{4A8575FC-642A-8848-81BF-B33CA2686171}" presName="negativeSpace" presStyleCnt="0"/>
      <dgm:spPr/>
    </dgm:pt>
    <dgm:pt modelId="{87A2105B-BF10-2949-8A6C-22C55AF283A3}" type="pres">
      <dgm:prSet presAssocID="{4A8575FC-642A-8848-81BF-B33CA2686171}" presName="childText" presStyleLbl="conFgAcc1" presStyleIdx="3" presStyleCnt="4">
        <dgm:presLayoutVars>
          <dgm:bulletEnabled val="1"/>
        </dgm:presLayoutVars>
      </dgm:prSet>
      <dgm:spPr/>
    </dgm:pt>
  </dgm:ptLst>
  <dgm:cxnLst>
    <dgm:cxn modelId="{D53A3223-8C77-EF42-AB7E-D7EF1AFE18C1}" srcId="{F29A6BC7-2ACC-FA46-BFF8-5A0A801C8390}" destId="{C205B63B-C09E-8C49-8B23-79AC0E5AB0C7}" srcOrd="1" destOrd="0" parTransId="{D1F88A1C-A9D8-6F40-A389-75299C97E760}" sibTransId="{097C937E-5F3E-1346-B8D8-1C6B237AD219}"/>
    <dgm:cxn modelId="{55CD3C28-4DDD-1244-B93C-C266CA2AD0BB}" srcId="{F29A6BC7-2ACC-FA46-BFF8-5A0A801C8390}" destId="{4DD687DC-B434-294B-91CB-C0037876878E}" srcOrd="2" destOrd="0" parTransId="{A86B2D32-1947-DD4E-B3AE-7F716EE86323}" sibTransId="{7FDC5972-7A03-0045-B3C5-654AB0571992}"/>
    <dgm:cxn modelId="{CA45BD2C-17BE-3542-BC7F-600B757782D3}" type="presOf" srcId="{C205B63B-C09E-8C49-8B23-79AC0E5AB0C7}" destId="{D6DE870C-3F3D-074A-B049-ED17C774190B}" srcOrd="1" destOrd="0" presId="urn:microsoft.com/office/officeart/2005/8/layout/list1"/>
    <dgm:cxn modelId="{3017944B-9E17-AF40-AE88-173EC95F132D}" type="presOf" srcId="{E5AACA45-677D-7C40-A3D2-F8EAD6D21993}" destId="{5C320BBA-74B3-DD48-BD89-553F9822463E}" srcOrd="1" destOrd="0" presId="urn:microsoft.com/office/officeart/2005/8/layout/list1"/>
    <dgm:cxn modelId="{92BF194C-5F6D-0945-89D1-C46BEA5D978A}" srcId="{F29A6BC7-2ACC-FA46-BFF8-5A0A801C8390}" destId="{E5AACA45-677D-7C40-A3D2-F8EAD6D21993}" srcOrd="0" destOrd="0" parTransId="{E7C1A9AC-62F3-BB44-BE51-36596E3C71D1}" sibTransId="{BA830306-7B6A-D541-A13D-C01E52FF9D96}"/>
    <dgm:cxn modelId="{DEED5B8B-FF6A-3C4B-A02B-109B15124131}" srcId="{F29A6BC7-2ACC-FA46-BFF8-5A0A801C8390}" destId="{4A8575FC-642A-8848-81BF-B33CA2686171}" srcOrd="3" destOrd="0" parTransId="{1A013C1E-3F92-D64F-948A-051D2B89EF48}" sibTransId="{5844839C-E592-FA47-A102-11591B9213F5}"/>
    <dgm:cxn modelId="{C21E908D-E963-CB42-B38C-A2354706BB09}" type="presOf" srcId="{4DD687DC-B434-294B-91CB-C0037876878E}" destId="{97138302-FF07-BF43-BEFE-F18E5EBF2A4B}" srcOrd="0" destOrd="0" presId="urn:microsoft.com/office/officeart/2005/8/layout/list1"/>
    <dgm:cxn modelId="{A8435CC5-E80C-154C-82ED-C70FD2B23734}" type="presOf" srcId="{4DD687DC-B434-294B-91CB-C0037876878E}" destId="{3383B5CD-3B3E-2D45-8376-7127ED7FFC79}" srcOrd="1" destOrd="0" presId="urn:microsoft.com/office/officeart/2005/8/layout/list1"/>
    <dgm:cxn modelId="{845584DC-6701-BC4C-A389-BAC0B69BDDEF}" type="presOf" srcId="{E5AACA45-677D-7C40-A3D2-F8EAD6D21993}" destId="{F2986C0F-3C8F-1342-9D87-F859846F0A2D}" srcOrd="0" destOrd="0" presId="urn:microsoft.com/office/officeart/2005/8/layout/list1"/>
    <dgm:cxn modelId="{DBB98BDD-8BCF-0A4E-8AA0-DC8E66C9CBE7}" type="presOf" srcId="{4A8575FC-642A-8848-81BF-B33CA2686171}" destId="{63758A35-08F6-2844-9D2B-A6805F454E06}" srcOrd="1" destOrd="0" presId="urn:microsoft.com/office/officeart/2005/8/layout/list1"/>
    <dgm:cxn modelId="{CD73B9DF-706E-5749-896F-F4742AE15CE7}" type="presOf" srcId="{C205B63B-C09E-8C49-8B23-79AC0E5AB0C7}" destId="{4F3AAFC8-4C2B-E84A-8314-FAD22A31E598}" srcOrd="0" destOrd="0" presId="urn:microsoft.com/office/officeart/2005/8/layout/list1"/>
    <dgm:cxn modelId="{8FC120E1-8E28-3347-8892-8F2E1E81F88D}" type="presOf" srcId="{4A8575FC-642A-8848-81BF-B33CA2686171}" destId="{1646EE85-AC15-B748-A9AC-FF0112E42F36}" srcOrd="0" destOrd="0" presId="urn:microsoft.com/office/officeart/2005/8/layout/list1"/>
    <dgm:cxn modelId="{B56CD9EE-B815-C14A-87AF-2FC733311A7E}" type="presOf" srcId="{F29A6BC7-2ACC-FA46-BFF8-5A0A801C8390}" destId="{C1519692-BF12-C041-97BC-20F0FD7D66BE}" srcOrd="0" destOrd="0" presId="urn:microsoft.com/office/officeart/2005/8/layout/list1"/>
    <dgm:cxn modelId="{06DE52C0-CCA8-7340-9BD9-ADB68F5FA427}" type="presParOf" srcId="{C1519692-BF12-C041-97BC-20F0FD7D66BE}" destId="{11A9B88A-6C5A-BB48-837A-AAE9B1130DBD}" srcOrd="0" destOrd="0" presId="urn:microsoft.com/office/officeart/2005/8/layout/list1"/>
    <dgm:cxn modelId="{BBE3E1DB-46FA-2340-8F26-3CCC0757BC3B}" type="presParOf" srcId="{11A9B88A-6C5A-BB48-837A-AAE9B1130DBD}" destId="{F2986C0F-3C8F-1342-9D87-F859846F0A2D}" srcOrd="0" destOrd="0" presId="urn:microsoft.com/office/officeart/2005/8/layout/list1"/>
    <dgm:cxn modelId="{E78818D6-2259-E446-A2E3-7699F9C46273}" type="presParOf" srcId="{11A9B88A-6C5A-BB48-837A-AAE9B1130DBD}" destId="{5C320BBA-74B3-DD48-BD89-553F9822463E}" srcOrd="1" destOrd="0" presId="urn:microsoft.com/office/officeart/2005/8/layout/list1"/>
    <dgm:cxn modelId="{6BB2C833-4DF4-1644-AF5E-A6D6AC1124B3}" type="presParOf" srcId="{C1519692-BF12-C041-97BC-20F0FD7D66BE}" destId="{B0B2E429-4708-A443-BF39-A46FBCFBCA86}" srcOrd="1" destOrd="0" presId="urn:microsoft.com/office/officeart/2005/8/layout/list1"/>
    <dgm:cxn modelId="{3DC80D4A-B885-4946-A751-A20991F3128B}" type="presParOf" srcId="{C1519692-BF12-C041-97BC-20F0FD7D66BE}" destId="{F6946C62-E77C-F048-8CE8-6D0D253F1CC5}" srcOrd="2" destOrd="0" presId="urn:microsoft.com/office/officeart/2005/8/layout/list1"/>
    <dgm:cxn modelId="{BC92894B-2A85-EB45-A8F8-A1FF37885896}" type="presParOf" srcId="{C1519692-BF12-C041-97BC-20F0FD7D66BE}" destId="{DD79A18F-743E-F046-A8E6-DFD9D850EBCB}" srcOrd="3" destOrd="0" presId="urn:microsoft.com/office/officeart/2005/8/layout/list1"/>
    <dgm:cxn modelId="{CA309D90-5CAC-D240-A89F-D89C02119537}" type="presParOf" srcId="{C1519692-BF12-C041-97BC-20F0FD7D66BE}" destId="{F9A07524-D87E-DD4E-9282-0DB0DBFB7556}" srcOrd="4" destOrd="0" presId="urn:microsoft.com/office/officeart/2005/8/layout/list1"/>
    <dgm:cxn modelId="{F81E8677-8E95-DC45-9ECD-370E13976259}" type="presParOf" srcId="{F9A07524-D87E-DD4E-9282-0DB0DBFB7556}" destId="{4F3AAFC8-4C2B-E84A-8314-FAD22A31E598}" srcOrd="0" destOrd="0" presId="urn:microsoft.com/office/officeart/2005/8/layout/list1"/>
    <dgm:cxn modelId="{32FC0716-D461-7449-BA44-EEE50639B083}" type="presParOf" srcId="{F9A07524-D87E-DD4E-9282-0DB0DBFB7556}" destId="{D6DE870C-3F3D-074A-B049-ED17C774190B}" srcOrd="1" destOrd="0" presId="urn:microsoft.com/office/officeart/2005/8/layout/list1"/>
    <dgm:cxn modelId="{EABD489D-664A-7F42-B489-1322FBF95E2A}" type="presParOf" srcId="{C1519692-BF12-C041-97BC-20F0FD7D66BE}" destId="{035A1080-ACA1-D349-840A-EECD8A4FF009}" srcOrd="5" destOrd="0" presId="urn:microsoft.com/office/officeart/2005/8/layout/list1"/>
    <dgm:cxn modelId="{B852FAF2-E66A-B24F-B939-E2BA19396E76}" type="presParOf" srcId="{C1519692-BF12-C041-97BC-20F0FD7D66BE}" destId="{98C7738A-BDA3-CA4A-8B0C-485439F08921}" srcOrd="6" destOrd="0" presId="urn:microsoft.com/office/officeart/2005/8/layout/list1"/>
    <dgm:cxn modelId="{F840895D-7AA0-7C4B-B2C4-354977A4BEEC}" type="presParOf" srcId="{C1519692-BF12-C041-97BC-20F0FD7D66BE}" destId="{313C958D-E175-7445-AA57-8469373C124B}" srcOrd="7" destOrd="0" presId="urn:microsoft.com/office/officeart/2005/8/layout/list1"/>
    <dgm:cxn modelId="{D5A064DF-07D5-6347-921F-715A9C01535A}" type="presParOf" srcId="{C1519692-BF12-C041-97BC-20F0FD7D66BE}" destId="{21ADC7E6-9FD0-0D40-A1AA-5E31DB2E0451}" srcOrd="8" destOrd="0" presId="urn:microsoft.com/office/officeart/2005/8/layout/list1"/>
    <dgm:cxn modelId="{1972FB18-B21F-BE43-8CB4-BDCD407B9C4C}" type="presParOf" srcId="{21ADC7E6-9FD0-0D40-A1AA-5E31DB2E0451}" destId="{97138302-FF07-BF43-BEFE-F18E5EBF2A4B}" srcOrd="0" destOrd="0" presId="urn:microsoft.com/office/officeart/2005/8/layout/list1"/>
    <dgm:cxn modelId="{50ECA8E8-83ED-8245-B483-6CC5C4A58E42}" type="presParOf" srcId="{21ADC7E6-9FD0-0D40-A1AA-5E31DB2E0451}" destId="{3383B5CD-3B3E-2D45-8376-7127ED7FFC79}" srcOrd="1" destOrd="0" presId="urn:microsoft.com/office/officeart/2005/8/layout/list1"/>
    <dgm:cxn modelId="{E51ACC80-A6FA-3045-8A15-F41626B56CF0}" type="presParOf" srcId="{C1519692-BF12-C041-97BC-20F0FD7D66BE}" destId="{B05A5533-8348-0741-B345-7997D31547D4}" srcOrd="9" destOrd="0" presId="urn:microsoft.com/office/officeart/2005/8/layout/list1"/>
    <dgm:cxn modelId="{31D5E4F6-3F8A-C842-80C0-61253E813E01}" type="presParOf" srcId="{C1519692-BF12-C041-97BC-20F0FD7D66BE}" destId="{3F26E394-AA93-5848-8FBF-9F18E9B9CFF8}" srcOrd="10" destOrd="0" presId="urn:microsoft.com/office/officeart/2005/8/layout/list1"/>
    <dgm:cxn modelId="{8F3DA45F-D1C4-A248-8C71-0A80ECFB9482}" type="presParOf" srcId="{C1519692-BF12-C041-97BC-20F0FD7D66BE}" destId="{0D346B23-C1D2-184D-9DB2-81ED11F4E313}" srcOrd="11" destOrd="0" presId="urn:microsoft.com/office/officeart/2005/8/layout/list1"/>
    <dgm:cxn modelId="{9D70DD26-7EDA-AC48-B2C2-58527B6FEEB9}" type="presParOf" srcId="{C1519692-BF12-C041-97BC-20F0FD7D66BE}" destId="{23365F55-5C28-5A41-9308-924796488717}" srcOrd="12" destOrd="0" presId="urn:microsoft.com/office/officeart/2005/8/layout/list1"/>
    <dgm:cxn modelId="{76DF6EE6-3744-8F4B-9EB8-CA0CC3121457}" type="presParOf" srcId="{23365F55-5C28-5A41-9308-924796488717}" destId="{1646EE85-AC15-B748-A9AC-FF0112E42F36}" srcOrd="0" destOrd="0" presId="urn:microsoft.com/office/officeart/2005/8/layout/list1"/>
    <dgm:cxn modelId="{C9FFCC89-5844-0945-BE6F-717B0C266CF9}" type="presParOf" srcId="{23365F55-5C28-5A41-9308-924796488717}" destId="{63758A35-08F6-2844-9D2B-A6805F454E06}" srcOrd="1" destOrd="0" presId="urn:microsoft.com/office/officeart/2005/8/layout/list1"/>
    <dgm:cxn modelId="{7BB11529-F42A-CA4E-9105-4E275C25A08C}" type="presParOf" srcId="{C1519692-BF12-C041-97BC-20F0FD7D66BE}" destId="{DED5724E-7CC6-EB44-A159-F1D8FEF5856C}" srcOrd="13" destOrd="0" presId="urn:microsoft.com/office/officeart/2005/8/layout/list1"/>
    <dgm:cxn modelId="{BC25BFC3-5577-8448-BAFD-1426D44CBAE1}" type="presParOf" srcId="{C1519692-BF12-C041-97BC-20F0FD7D66BE}" destId="{87A2105B-BF10-2949-8A6C-22C55AF283A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46C62-E77C-F048-8CE8-6D0D253F1CC5}">
      <dsp:nvSpPr>
        <dsp:cNvPr id="0" name=""/>
        <dsp:cNvSpPr/>
      </dsp:nvSpPr>
      <dsp:spPr>
        <a:xfrm>
          <a:off x="0" y="418212"/>
          <a:ext cx="5717629" cy="63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320BBA-74B3-DD48-BD89-553F9822463E}">
      <dsp:nvSpPr>
        <dsp:cNvPr id="0" name=""/>
        <dsp:cNvSpPr/>
      </dsp:nvSpPr>
      <dsp:spPr>
        <a:xfrm>
          <a:off x="285881" y="49212"/>
          <a:ext cx="5398836" cy="73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279" tIns="0" rIns="151279" bIns="0" numCol="1" spcCol="1270" anchor="ctr" anchorCtr="0">
          <a:noAutofit/>
        </a:bodyPr>
        <a:lstStyle/>
        <a:p>
          <a:pPr marL="0" lvl="0" indent="0" algn="l" defTabSz="1111250">
            <a:lnSpc>
              <a:spcPct val="90000"/>
            </a:lnSpc>
            <a:spcBef>
              <a:spcPct val="0"/>
            </a:spcBef>
            <a:spcAft>
              <a:spcPct val="35000"/>
            </a:spcAft>
            <a:buNone/>
          </a:pPr>
          <a:r>
            <a:rPr lang="en-US" altLang="zh-CN" sz="2500" b="0" i="0" kern="1200" dirty="0"/>
            <a:t>R</a:t>
          </a:r>
          <a:r>
            <a:rPr lang="en-US" sz="2500" b="0" i="0" kern="1200" dirty="0"/>
            <a:t>aw, template-free YAML</a:t>
          </a:r>
          <a:endParaRPr lang="en-US" sz="2500" kern="1200" dirty="0"/>
        </a:p>
      </dsp:txBody>
      <dsp:txXfrm>
        <a:off x="321907" y="85238"/>
        <a:ext cx="5326784" cy="665948"/>
      </dsp:txXfrm>
    </dsp:sp>
    <dsp:sp modelId="{98C7738A-BDA3-CA4A-8B0C-485439F08921}">
      <dsp:nvSpPr>
        <dsp:cNvPr id="0" name=""/>
        <dsp:cNvSpPr/>
      </dsp:nvSpPr>
      <dsp:spPr>
        <a:xfrm>
          <a:off x="0" y="1552212"/>
          <a:ext cx="5717629" cy="63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DE870C-3F3D-074A-B049-ED17C774190B}">
      <dsp:nvSpPr>
        <dsp:cNvPr id="0" name=""/>
        <dsp:cNvSpPr/>
      </dsp:nvSpPr>
      <dsp:spPr>
        <a:xfrm>
          <a:off x="274993" y="1183212"/>
          <a:ext cx="5442575" cy="73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279" tIns="0" rIns="151279" bIns="0" numCol="1" spcCol="1270" anchor="ctr" anchorCtr="0">
          <a:noAutofit/>
        </a:bodyPr>
        <a:lstStyle/>
        <a:p>
          <a:pPr marL="0" lvl="0" indent="0" algn="l" defTabSz="1111250">
            <a:lnSpc>
              <a:spcPct val="90000"/>
            </a:lnSpc>
            <a:spcBef>
              <a:spcPct val="0"/>
            </a:spcBef>
            <a:spcAft>
              <a:spcPct val="35000"/>
            </a:spcAft>
            <a:buNone/>
          </a:pPr>
          <a:r>
            <a:rPr lang="en-US" altLang="zh-CN" sz="2500" kern="1200" dirty="0"/>
            <a:t>No</a:t>
          </a:r>
          <a:r>
            <a:rPr lang="zh-CN" altLang="en-US" sz="2500" kern="1200" dirty="0"/>
            <a:t> </a:t>
          </a:r>
          <a:r>
            <a:rPr lang="en-US" altLang="zh-CN" sz="2500" kern="1200" dirty="0"/>
            <a:t>original</a:t>
          </a:r>
          <a:r>
            <a:rPr lang="zh-CN" altLang="en-US" sz="2500" kern="1200" dirty="0"/>
            <a:t> </a:t>
          </a:r>
          <a:r>
            <a:rPr lang="en-US" altLang="zh-CN" sz="2500" kern="1200" dirty="0"/>
            <a:t>file</a:t>
          </a:r>
          <a:r>
            <a:rPr lang="zh-CN" altLang="en-US" sz="2500" kern="1200" dirty="0"/>
            <a:t> </a:t>
          </a:r>
          <a:r>
            <a:rPr lang="en-US" altLang="zh-CN" sz="2500" kern="1200" dirty="0"/>
            <a:t>injection</a:t>
          </a:r>
          <a:endParaRPr lang="en-US" sz="2500" kern="1200" dirty="0"/>
        </a:p>
      </dsp:txBody>
      <dsp:txXfrm>
        <a:off x="311019" y="1219238"/>
        <a:ext cx="5370523" cy="665948"/>
      </dsp:txXfrm>
    </dsp:sp>
    <dsp:sp modelId="{3F26E394-AA93-5848-8FBF-9F18E9B9CFF8}">
      <dsp:nvSpPr>
        <dsp:cNvPr id="0" name=""/>
        <dsp:cNvSpPr/>
      </dsp:nvSpPr>
      <dsp:spPr>
        <a:xfrm>
          <a:off x="0" y="2686212"/>
          <a:ext cx="5717629" cy="63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83B5CD-3B3E-2D45-8376-7127ED7FFC79}">
      <dsp:nvSpPr>
        <dsp:cNvPr id="0" name=""/>
        <dsp:cNvSpPr/>
      </dsp:nvSpPr>
      <dsp:spPr>
        <a:xfrm>
          <a:off x="272201" y="2317212"/>
          <a:ext cx="5444026" cy="73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279" tIns="0" rIns="151279" bIns="0" numCol="1" spcCol="1270" anchor="ctr" anchorCtr="0">
          <a:noAutofit/>
        </a:bodyPr>
        <a:lstStyle/>
        <a:p>
          <a:pPr marL="0" lvl="0" indent="0" algn="l" defTabSz="1111250">
            <a:lnSpc>
              <a:spcPct val="90000"/>
            </a:lnSpc>
            <a:spcBef>
              <a:spcPct val="0"/>
            </a:spcBef>
            <a:spcAft>
              <a:spcPct val="35000"/>
            </a:spcAft>
            <a:buNone/>
          </a:pPr>
          <a:r>
            <a:rPr lang="en-US" altLang="zh-CN" sz="2500" kern="1200" dirty="0"/>
            <a:t>Runtime</a:t>
          </a:r>
          <a:r>
            <a:rPr lang="zh-CN" altLang="en-US" sz="2500" kern="1200" dirty="0"/>
            <a:t> </a:t>
          </a:r>
          <a:r>
            <a:rPr lang="en-US" altLang="zh-CN" sz="2500" kern="1200" dirty="0"/>
            <a:t>patch</a:t>
          </a:r>
          <a:r>
            <a:rPr lang="zh-CN" altLang="en-US" sz="2500" kern="1200" dirty="0"/>
            <a:t> </a:t>
          </a:r>
          <a:endParaRPr lang="en-US" sz="2500" kern="1200" dirty="0"/>
        </a:p>
      </dsp:txBody>
      <dsp:txXfrm>
        <a:off x="308227" y="2353238"/>
        <a:ext cx="5371974" cy="665948"/>
      </dsp:txXfrm>
    </dsp:sp>
    <dsp:sp modelId="{87A2105B-BF10-2949-8A6C-22C55AF283A3}">
      <dsp:nvSpPr>
        <dsp:cNvPr id="0" name=""/>
        <dsp:cNvSpPr/>
      </dsp:nvSpPr>
      <dsp:spPr>
        <a:xfrm>
          <a:off x="0" y="3820212"/>
          <a:ext cx="5717629" cy="63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758A35-08F6-2844-9D2B-A6805F454E06}">
      <dsp:nvSpPr>
        <dsp:cNvPr id="0" name=""/>
        <dsp:cNvSpPr/>
      </dsp:nvSpPr>
      <dsp:spPr>
        <a:xfrm>
          <a:off x="285881" y="3451212"/>
          <a:ext cx="4002340" cy="73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279" tIns="0" rIns="151279" bIns="0" numCol="1" spcCol="1270" anchor="ctr" anchorCtr="0">
          <a:noAutofit/>
        </a:bodyPr>
        <a:lstStyle/>
        <a:p>
          <a:pPr marL="0" lvl="0" indent="0" algn="l" defTabSz="1111250">
            <a:lnSpc>
              <a:spcPct val="90000"/>
            </a:lnSpc>
            <a:spcBef>
              <a:spcPct val="0"/>
            </a:spcBef>
            <a:spcAft>
              <a:spcPct val="35000"/>
            </a:spcAft>
            <a:buNone/>
          </a:pPr>
          <a:r>
            <a:rPr lang="en-US" altLang="zh-CN" sz="2500" kern="1200" dirty="0"/>
            <a:t>Config</a:t>
          </a:r>
          <a:r>
            <a:rPr lang="zh-CN" altLang="en-US" sz="2500" kern="1200" dirty="0"/>
            <a:t> </a:t>
          </a:r>
          <a:r>
            <a:rPr lang="en-US" altLang="zh-CN" sz="2500" kern="1200" dirty="0"/>
            <a:t>&amp;</a:t>
          </a:r>
          <a:r>
            <a:rPr lang="zh-CN" altLang="en-US" sz="2500" kern="1200" dirty="0"/>
            <a:t> </a:t>
          </a:r>
          <a:r>
            <a:rPr lang="en-US" altLang="zh-CN" sz="2500" kern="1200" dirty="0"/>
            <a:t>Secret</a:t>
          </a:r>
          <a:r>
            <a:rPr lang="zh-CN" altLang="en-US" sz="2500" kern="1200" dirty="0"/>
            <a:t> </a:t>
          </a:r>
          <a:r>
            <a:rPr lang="en-US" altLang="zh-CN" sz="2500" kern="1200" dirty="0"/>
            <a:t>generation</a:t>
          </a:r>
          <a:endParaRPr lang="en-US" sz="2500" kern="1200" dirty="0"/>
        </a:p>
      </dsp:txBody>
      <dsp:txXfrm>
        <a:off x="321907" y="3487238"/>
        <a:ext cx="393028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3861035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a:t>“Quote goes here </a:t>
            </a:r>
            <a:br>
              <a:rPr lang="en-US" noProof="0"/>
            </a:br>
            <a:r>
              <a:rPr lang="en-US" noProof="0"/>
              <a:t>and here.”</a:t>
            </a:r>
          </a:p>
          <a:p>
            <a:pPr lvl="1"/>
            <a:r>
              <a:rPr lang="en-US" noProof="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a:t>Insert page title (sentence case)</a:t>
            </a:r>
            <a:endParaRPr lang="en-US"/>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2"/>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1"/>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spTree>
    <p:extLst>
      <p:ext uri="{BB962C8B-B14F-4D97-AF65-F5344CB8AC3E}">
        <p14:creationId xmlns:p14="http://schemas.microsoft.com/office/powerpoint/2010/main" val="134484936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a:t>Click to add content</a:t>
            </a:r>
          </a:p>
        </p:txBody>
      </p:sp>
      <p:sp>
        <p:nvSpPr>
          <p:cNvPr id="2" name="Title 1"/>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See </a:t>
            </a:r>
            <a:r>
              <a:rPr lang="en-US" sz="1100" kern="1200">
                <a:solidFill>
                  <a:schemeClr val="tx2"/>
                </a:solidFill>
                <a:latin typeface="Arial"/>
                <a:ea typeface="Arial Unicode MS" panose="020B0604020202020204" pitchFamily="34" charset="-128"/>
                <a:cs typeface="+mn-cs"/>
                <a:hlinkClick r:id="rId2"/>
              </a:rPr>
              <a:t>http://global.sap.com/corporate-en/legal/copyright/index.epx</a:t>
            </a:r>
            <a:r>
              <a:rPr lang="en-US" sz="1100" kern="1200">
                <a:solidFill>
                  <a:schemeClr val="tx2"/>
                </a:solidFill>
                <a:latin typeface="Arial"/>
                <a:ea typeface="Arial Unicode MS" panose="020B0604020202020204" pitchFamily="34" charset="-128"/>
                <a:cs typeface="+mn-cs"/>
              </a:rPr>
              <a:t> </a:t>
            </a:r>
            <a:r>
              <a:rPr lang="en-US" sz="1100" kern="120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Zusätzliche Informationen zur Marke und Vermerke finden Sie auf der Seite </a:t>
            </a:r>
            <a:r>
              <a:rPr lang="de-DE" sz="1100" kern="1200" noProof="0">
                <a:solidFill>
                  <a:schemeClr val="tx1"/>
                </a:solidFill>
                <a:effectLst/>
                <a:latin typeface="Arial"/>
                <a:ea typeface="+mn-ea"/>
                <a:cs typeface="+mn-cs"/>
                <a:hlinkClick r:id="rId2"/>
              </a:rPr>
              <a:t>http://www.sap.com/corporate-de/legal/copyright/index.epx</a:t>
            </a:r>
            <a:endParaRPr lang="de-DE" sz="1100" kern="1200" noProof="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a:t>
            </a:r>
            <a:r>
              <a:rPr lang="de-DE" sz="2400" b="0" noProof="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32113" y="162000"/>
            <a:ext cx="11330950" cy="2134800"/>
          </a:xfrm>
          <a:solidFill>
            <a:schemeClr val="bg1">
              <a:lumMod val="95000"/>
            </a:schemeClr>
          </a:solidFill>
        </p:spPr>
        <p:txBody>
          <a:bodyPr tIns="504000"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432113" y="2444400"/>
            <a:ext cx="11330950" cy="738664"/>
          </a:xfrm>
        </p:spPr>
        <p:txBody>
          <a:bodyPr anchor="t" anchorCtr="0">
            <a:noAutofit/>
          </a:bodyPr>
          <a:lstStyle>
            <a:lvl1pPr>
              <a:defRPr sz="6400">
                <a:solidFill>
                  <a:schemeClr val="tx1"/>
                </a:solidFill>
                <a:latin typeface="+mj-lt"/>
              </a:defRPr>
            </a:lvl1pPr>
          </a:lstStyle>
          <a:p>
            <a:r>
              <a:rPr lang="en-US"/>
              <a:t>Divider page</a:t>
            </a:r>
            <a:endParaRPr lang="de-DE"/>
          </a:p>
        </p:txBody>
      </p:sp>
      <p:sp>
        <p:nvSpPr>
          <p:cNvPr id="12" name="Rectangle 11"/>
          <p:cNvSpPr/>
          <p:nvPr userDrawn="1"/>
        </p:nvSpPr>
        <p:spPr bwMode="gray">
          <a:xfrm>
            <a:off x="432113" y="0"/>
            <a:ext cx="11330950" cy="162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113" y="3506405"/>
            <a:ext cx="11331350" cy="620713"/>
          </a:xfrm>
        </p:spPr>
        <p:txBody>
          <a:bodyPr/>
          <a:lstStyle>
            <a:lvl1pPr>
              <a:spcBef>
                <a:spcPts val="1600"/>
              </a:spcBef>
              <a:defRPr sz="2133" b="0"/>
            </a:lvl1pPr>
          </a:lstStyle>
          <a:p>
            <a:r>
              <a:rPr lang="en-US"/>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7736" y="6027114"/>
            <a:ext cx="1222922" cy="605367"/>
          </a:xfrm>
          <a:prstGeom prst="rect">
            <a:avLst/>
          </a:prstGeom>
        </p:spPr>
      </p:pic>
    </p:spTree>
    <p:extLst>
      <p:ext uri="{BB962C8B-B14F-4D97-AF65-F5344CB8AC3E}">
        <p14:creationId xmlns:p14="http://schemas.microsoft.com/office/powerpoint/2010/main" val="314007072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a:t>Title Goes Here </a:t>
            </a:r>
            <a:br>
              <a:rPr lang="en-US"/>
            </a:br>
            <a:r>
              <a:rPr lang="en-US"/>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a:t>Title Goes Here </a:t>
            </a:r>
            <a:br>
              <a:rPr lang="en-US"/>
            </a:br>
            <a:r>
              <a:rPr lang="en-US"/>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Drag picture to placeholder or click icon to add</a:t>
            </a:r>
            <a:endParaRPr lang="de-DE"/>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2017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777"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7.xml"/><Relationship Id="rId5" Type="http://schemas.openxmlformats.org/officeDocument/2006/relationships/image" Target="../media/image4.png"/><Relationship Id="rId4" Type="http://schemas.openxmlformats.org/officeDocument/2006/relationships/hyperlink" Target="http://jenkins-x.io/"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hyperlink" Target="https://masterminds.github.io/sprig/" TargetMode="External"/><Relationship Id="rId2" Type="http://schemas.openxmlformats.org/officeDocument/2006/relationships/hyperlink" Target="https://godoc.org/text/template"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8" Type="http://schemas.openxmlformats.org/officeDocument/2006/relationships/hyperlink" Target="https://kubernetes-sigs.github.io/kustomize/api-reference/kustomization/generatoroptions/" TargetMode="External"/><Relationship Id="rId13" Type="http://schemas.openxmlformats.org/officeDocument/2006/relationships/hyperlink" Target="https://kubernetes-sigs.github.io/kustomize/api-reference/kustomization/images/" TargetMode="External"/><Relationship Id="rId18" Type="http://schemas.openxmlformats.org/officeDocument/2006/relationships/hyperlink" Target="https://kubernetes-sigs.github.io/kustomize/api-reference/kustomization/patchesjson6902/" TargetMode="External"/><Relationship Id="rId3" Type="http://schemas.openxmlformats.org/officeDocument/2006/relationships/hyperlink" Target="https://kubernetes-sigs.github.io/kustomize/api-reference/kustomization/commonannotations/" TargetMode="External"/><Relationship Id="rId21" Type="http://schemas.openxmlformats.org/officeDocument/2006/relationships/hyperlink" Target="https://kubernetes-sigs.github.io/kustomize/api-reference/kustomization/secretegenerator/" TargetMode="External"/><Relationship Id="rId7" Type="http://schemas.openxmlformats.org/officeDocument/2006/relationships/hyperlink" Target="https://kubernetes-sigs.github.io/kustomize/api-reference/kustomization/crds/" TargetMode="External"/><Relationship Id="rId12" Type="http://schemas.openxmlformats.org/officeDocument/2006/relationships/hyperlink" Target="https://kubernetes-sigs.github.io/kustomize/api-reference/kustomization/resources/" TargetMode="External"/><Relationship Id="rId17" Type="http://schemas.openxmlformats.org/officeDocument/2006/relationships/hyperlink" Target="https://kubernetes-sigs.github.io/kustomize/api-reference/kustomization/patches/" TargetMode="External"/><Relationship Id="rId2" Type="http://schemas.openxmlformats.org/officeDocument/2006/relationships/hyperlink" Target="https://kubernetes-sigs.github.io/kustomize/api-reference/kustomization/bases/" TargetMode="External"/><Relationship Id="rId16" Type="http://schemas.openxmlformats.org/officeDocument/2006/relationships/hyperlink" Target="https://kubernetes-sigs.github.io/kustomize/api-reference/kustomization/namesuffix/" TargetMode="External"/><Relationship Id="rId20" Type="http://schemas.openxmlformats.org/officeDocument/2006/relationships/hyperlink" Target="https://kubernetes-sigs.github.io/kustomize/api-reference/kustomization/patchesstrategicmerge/" TargetMode="External"/><Relationship Id="rId1" Type="http://schemas.openxmlformats.org/officeDocument/2006/relationships/slideLayout" Target="../slideLayouts/slideLayout21.xml"/><Relationship Id="rId6" Type="http://schemas.openxmlformats.org/officeDocument/2006/relationships/hyperlink" Target="https://kubernetes-sigs.github.io/kustomize/api-reference/kustomization/configmapgenerator/" TargetMode="External"/><Relationship Id="rId11" Type="http://schemas.openxmlformats.org/officeDocument/2006/relationships/hyperlink" Target="https://kubernetes-sigs.github.io/kustomize/api-reference/kustomization/replicas/" TargetMode="External"/><Relationship Id="rId5" Type="http://schemas.openxmlformats.org/officeDocument/2006/relationships/hyperlink" Target="https://kubernetes-sigs.github.io/kustomize/api-reference/kustomization/components/" TargetMode="External"/><Relationship Id="rId15" Type="http://schemas.openxmlformats.org/officeDocument/2006/relationships/hyperlink" Target="https://kubernetes-sigs.github.io/kustomize/api-reference/kustomization/namespace/" TargetMode="External"/><Relationship Id="rId10" Type="http://schemas.openxmlformats.org/officeDocument/2006/relationships/hyperlink" Target="https://kubernetes-sigs.github.io/kustomize/api-reference/kustomization/secretgenerator" TargetMode="External"/><Relationship Id="rId19" Type="http://schemas.openxmlformats.org/officeDocument/2006/relationships/hyperlink" Target="https://tools.ietf.org/html/rfc6902" TargetMode="External"/><Relationship Id="rId4" Type="http://schemas.openxmlformats.org/officeDocument/2006/relationships/hyperlink" Target="https://kubernetes-sigs.github.io/kustomize/api-reference/kustomization/commonlabels/" TargetMode="External"/><Relationship Id="rId9" Type="http://schemas.openxmlformats.org/officeDocument/2006/relationships/hyperlink" Target="https://kubernetes-sigs.github.io/kustomize/api-reference/kustomization/configmapgenerator" TargetMode="External"/><Relationship Id="rId14" Type="http://schemas.openxmlformats.org/officeDocument/2006/relationships/hyperlink" Target="https://kubernetes-sigs.github.io/kustomize/api-reference/kustomization/nameprefix/" TargetMode="External"/><Relationship Id="rId22" Type="http://schemas.openxmlformats.org/officeDocument/2006/relationships/hyperlink" Target="https://kubernetes-sigs.github.io/kustomize/api-reference/kustomization/var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sigs.github.io/kustomize/guides/" TargetMode="External"/><Relationship Id="rId2" Type="http://schemas.openxmlformats.org/officeDocument/2006/relationships/hyperlink" Target="https://github.com/kubernetes-sigs/kustomize"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12492" b="12492"/>
          <a:stretch/>
        </p:blipFill>
        <p:spPr bwMode="auto">
          <a:xfrm>
            <a:off x="466838" y="173575"/>
            <a:ext cx="11330950" cy="21348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ACDDFD-A783-415A-AF87-4C035F4D1A6F}"/>
              </a:ext>
            </a:extLst>
          </p:cNvPr>
          <p:cNvSpPr txBox="1"/>
          <p:nvPr/>
        </p:nvSpPr>
        <p:spPr>
          <a:xfrm>
            <a:off x="2086141" y="2753658"/>
            <a:ext cx="9711647" cy="923330"/>
          </a:xfrm>
          <a:prstGeom prst="rect">
            <a:avLst/>
          </a:prstGeom>
          <a:noFill/>
        </p:spPr>
        <p:txBody>
          <a:bodyPr wrap="square" rtlCol="0">
            <a:spAutoFit/>
          </a:bodyPr>
          <a:lstStyle/>
          <a:p>
            <a:r>
              <a:rPr lang="en-US" sz="5400" dirty="0"/>
              <a:t>Kustomize&amp;helm3</a:t>
            </a:r>
          </a:p>
        </p:txBody>
      </p:sp>
      <p:pic>
        <p:nvPicPr>
          <p:cNvPr id="2050" name="Picture 2" descr="Jenkins X icon">
            <a:hlinkClick r:id="rId4"/>
            <a:extLst>
              <a:ext uri="{FF2B5EF4-FFF2-40B4-BE49-F238E27FC236}">
                <a16:creationId xmlns:a16="http://schemas.microsoft.com/office/drawing/2014/main" id="{C563E80A-E0E5-4CAA-90EF-DBEE9554A4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016" y="2753658"/>
            <a:ext cx="9525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3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8" y="976251"/>
            <a:ext cx="10116025" cy="369332"/>
          </a:xfrm>
        </p:spPr>
        <p:txBody>
          <a:bodyPr/>
          <a:lstStyle/>
          <a:p>
            <a:r>
              <a:rPr lang="en-US" altLang="zh-CN" dirty="0"/>
              <a:t>Helm3 – </a:t>
            </a:r>
            <a:r>
              <a:rPr lang="en-US" sz="1600" dirty="0"/>
              <a:t>Folder structures</a:t>
            </a:r>
          </a:p>
        </p:txBody>
      </p:sp>
      <p:pic>
        <p:nvPicPr>
          <p:cNvPr id="4" name="Picture 3">
            <a:extLst>
              <a:ext uri="{FF2B5EF4-FFF2-40B4-BE49-F238E27FC236}">
                <a16:creationId xmlns:a16="http://schemas.microsoft.com/office/drawing/2014/main" id="{43204B4D-610F-4AEB-A6B7-E5537DB919B3}"/>
              </a:ext>
            </a:extLst>
          </p:cNvPr>
          <p:cNvPicPr>
            <a:picLocks noChangeAspect="1"/>
          </p:cNvPicPr>
          <p:nvPr/>
        </p:nvPicPr>
        <p:blipFill>
          <a:blip r:embed="rId2"/>
          <a:stretch>
            <a:fillRect/>
          </a:stretch>
        </p:blipFill>
        <p:spPr>
          <a:xfrm>
            <a:off x="1133969" y="3145693"/>
            <a:ext cx="8248650" cy="2895600"/>
          </a:xfrm>
          <a:prstGeom prst="rect">
            <a:avLst/>
          </a:prstGeom>
        </p:spPr>
      </p:pic>
      <p:sp>
        <p:nvSpPr>
          <p:cNvPr id="6" name="Rectangle 5">
            <a:extLst>
              <a:ext uri="{FF2B5EF4-FFF2-40B4-BE49-F238E27FC236}">
                <a16:creationId xmlns:a16="http://schemas.microsoft.com/office/drawing/2014/main" id="{9A2FFA30-8B77-4849-99DC-0420C9C63B19}"/>
              </a:ext>
            </a:extLst>
          </p:cNvPr>
          <p:cNvSpPr/>
          <p:nvPr/>
        </p:nvSpPr>
        <p:spPr>
          <a:xfrm>
            <a:off x="938073" y="2103651"/>
            <a:ext cx="4238661" cy="415498"/>
          </a:xfrm>
          <a:prstGeom prst="rect">
            <a:avLst/>
          </a:prstGeom>
        </p:spPr>
        <p:txBody>
          <a:bodyPr wrap="none">
            <a:spAutoFit/>
          </a:bodyPr>
          <a:lstStyle/>
          <a:p>
            <a:r>
              <a:rPr lang="en-US" dirty="0"/>
              <a:t>https://helm.sh/docs/topics/charts/</a:t>
            </a:r>
          </a:p>
        </p:txBody>
      </p:sp>
    </p:spTree>
    <p:extLst>
      <p:ext uri="{BB962C8B-B14F-4D97-AF65-F5344CB8AC3E}">
        <p14:creationId xmlns:p14="http://schemas.microsoft.com/office/powerpoint/2010/main" val="130816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8" y="976251"/>
            <a:ext cx="10116025" cy="369332"/>
          </a:xfrm>
        </p:spPr>
        <p:txBody>
          <a:bodyPr/>
          <a:lstStyle/>
          <a:p>
            <a:r>
              <a:rPr lang="en-US" altLang="zh-CN" dirty="0"/>
              <a:t>Helm3 – </a:t>
            </a:r>
            <a:r>
              <a:rPr lang="en-US" altLang="zh-CN" sz="1600" dirty="0" err="1"/>
              <a:t>Chart.yaml</a:t>
            </a:r>
            <a:endParaRPr lang="en-US" sz="1600" dirty="0"/>
          </a:p>
        </p:txBody>
      </p:sp>
      <p:pic>
        <p:nvPicPr>
          <p:cNvPr id="4" name="Picture 3">
            <a:extLst>
              <a:ext uri="{FF2B5EF4-FFF2-40B4-BE49-F238E27FC236}">
                <a16:creationId xmlns:a16="http://schemas.microsoft.com/office/drawing/2014/main" id="{71A47192-6CF4-4EFD-9F7A-19D76E5A81E6}"/>
              </a:ext>
            </a:extLst>
          </p:cNvPr>
          <p:cNvPicPr>
            <a:picLocks noChangeAspect="1"/>
          </p:cNvPicPr>
          <p:nvPr/>
        </p:nvPicPr>
        <p:blipFill>
          <a:blip r:embed="rId2"/>
          <a:stretch>
            <a:fillRect/>
          </a:stretch>
        </p:blipFill>
        <p:spPr>
          <a:xfrm>
            <a:off x="1930277" y="1547446"/>
            <a:ext cx="6115050" cy="4755662"/>
          </a:xfrm>
          <a:prstGeom prst="rect">
            <a:avLst/>
          </a:prstGeom>
        </p:spPr>
      </p:pic>
    </p:spTree>
    <p:extLst>
      <p:ext uri="{BB962C8B-B14F-4D97-AF65-F5344CB8AC3E}">
        <p14:creationId xmlns:p14="http://schemas.microsoft.com/office/powerpoint/2010/main" val="416096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8" y="976251"/>
            <a:ext cx="10116025" cy="369332"/>
          </a:xfrm>
        </p:spPr>
        <p:txBody>
          <a:bodyPr/>
          <a:lstStyle/>
          <a:p>
            <a:r>
              <a:rPr lang="en-US" altLang="zh-CN" dirty="0"/>
              <a:t>Helm3 – </a:t>
            </a:r>
            <a:r>
              <a:rPr lang="en-US" sz="1600" dirty="0"/>
              <a:t>template</a:t>
            </a:r>
          </a:p>
        </p:txBody>
      </p:sp>
      <p:sp>
        <p:nvSpPr>
          <p:cNvPr id="5" name="Rectangle 4">
            <a:extLst>
              <a:ext uri="{FF2B5EF4-FFF2-40B4-BE49-F238E27FC236}">
                <a16:creationId xmlns:a16="http://schemas.microsoft.com/office/drawing/2014/main" id="{485CE7A4-2ABA-4857-8695-D92305FCE7CB}"/>
              </a:ext>
            </a:extLst>
          </p:cNvPr>
          <p:cNvSpPr/>
          <p:nvPr/>
        </p:nvSpPr>
        <p:spPr>
          <a:xfrm>
            <a:off x="625230" y="1887166"/>
            <a:ext cx="10660185" cy="738664"/>
          </a:xfrm>
          <a:prstGeom prst="rect">
            <a:avLst/>
          </a:prstGeom>
        </p:spPr>
        <p:txBody>
          <a:bodyPr wrap="square">
            <a:spAutoFit/>
          </a:bodyPr>
          <a:lstStyle/>
          <a:p>
            <a:r>
              <a:rPr lang="en-US" dirty="0">
                <a:solidFill>
                  <a:srgbClr val="333333"/>
                </a:solidFill>
                <a:latin typeface="Public Sans"/>
              </a:rPr>
              <a:t>Helm has over 60 available functions. Some of them are defined by the </a:t>
            </a:r>
            <a:r>
              <a:rPr lang="en-US" dirty="0">
                <a:solidFill>
                  <a:srgbClr val="090E6F"/>
                </a:solidFill>
                <a:latin typeface="Public Sans"/>
                <a:hlinkClick r:id="rId2"/>
              </a:rPr>
              <a:t>Go template language</a:t>
            </a:r>
            <a:r>
              <a:rPr lang="en-US" dirty="0">
                <a:solidFill>
                  <a:srgbClr val="333333"/>
                </a:solidFill>
                <a:latin typeface="Public Sans"/>
              </a:rPr>
              <a:t> itself. Most of the others are part of the </a:t>
            </a:r>
            <a:r>
              <a:rPr lang="en-US" dirty="0">
                <a:solidFill>
                  <a:srgbClr val="090E6F"/>
                </a:solidFill>
                <a:latin typeface="Public Sans"/>
                <a:hlinkClick r:id="rId3"/>
              </a:rPr>
              <a:t>Sprig template library</a:t>
            </a:r>
            <a:r>
              <a:rPr lang="en-US" dirty="0">
                <a:solidFill>
                  <a:srgbClr val="333333"/>
                </a:solidFill>
                <a:latin typeface="Public Sans"/>
              </a:rPr>
              <a:t>.</a:t>
            </a:r>
            <a:endParaRPr lang="en-US" dirty="0"/>
          </a:p>
        </p:txBody>
      </p:sp>
    </p:spTree>
    <p:extLst>
      <p:ext uri="{BB962C8B-B14F-4D97-AF65-F5344CB8AC3E}">
        <p14:creationId xmlns:p14="http://schemas.microsoft.com/office/powerpoint/2010/main" val="1274811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8" y="976251"/>
            <a:ext cx="10116025" cy="369332"/>
          </a:xfrm>
        </p:spPr>
        <p:txBody>
          <a:bodyPr/>
          <a:lstStyle/>
          <a:p>
            <a:r>
              <a:rPr lang="en-US" altLang="zh-CN" dirty="0"/>
              <a:t>Helm3 – </a:t>
            </a:r>
            <a:r>
              <a:rPr lang="en-US" sz="1600" dirty="0"/>
              <a:t>hook</a:t>
            </a:r>
          </a:p>
        </p:txBody>
      </p:sp>
      <p:pic>
        <p:nvPicPr>
          <p:cNvPr id="3" name="Picture 2">
            <a:extLst>
              <a:ext uri="{FF2B5EF4-FFF2-40B4-BE49-F238E27FC236}">
                <a16:creationId xmlns:a16="http://schemas.microsoft.com/office/drawing/2014/main" id="{DA611160-50BB-40C8-A54D-525B1E2851E2}"/>
              </a:ext>
            </a:extLst>
          </p:cNvPr>
          <p:cNvPicPr>
            <a:picLocks noChangeAspect="1"/>
          </p:cNvPicPr>
          <p:nvPr/>
        </p:nvPicPr>
        <p:blipFill>
          <a:blip r:embed="rId2"/>
          <a:stretch>
            <a:fillRect/>
          </a:stretch>
        </p:blipFill>
        <p:spPr>
          <a:xfrm>
            <a:off x="524416" y="1613265"/>
            <a:ext cx="10094464" cy="4029443"/>
          </a:xfrm>
          <a:prstGeom prst="rect">
            <a:avLst/>
          </a:prstGeom>
        </p:spPr>
      </p:pic>
    </p:spTree>
    <p:extLst>
      <p:ext uri="{BB962C8B-B14F-4D97-AF65-F5344CB8AC3E}">
        <p14:creationId xmlns:p14="http://schemas.microsoft.com/office/powerpoint/2010/main" val="54036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8" y="976251"/>
            <a:ext cx="10116025" cy="369332"/>
          </a:xfrm>
        </p:spPr>
        <p:txBody>
          <a:bodyPr/>
          <a:lstStyle/>
          <a:p>
            <a:r>
              <a:rPr lang="en-US" altLang="zh-CN" dirty="0"/>
              <a:t>Helm3 – </a:t>
            </a:r>
            <a:r>
              <a:rPr lang="en-US" sz="1600" dirty="0"/>
              <a:t>hook</a:t>
            </a:r>
          </a:p>
        </p:txBody>
      </p:sp>
      <p:pic>
        <p:nvPicPr>
          <p:cNvPr id="4" name="Picture 3">
            <a:extLst>
              <a:ext uri="{FF2B5EF4-FFF2-40B4-BE49-F238E27FC236}">
                <a16:creationId xmlns:a16="http://schemas.microsoft.com/office/drawing/2014/main" id="{94C7E0D6-76D0-43FC-916F-A846790277BD}"/>
              </a:ext>
            </a:extLst>
          </p:cNvPr>
          <p:cNvPicPr>
            <a:picLocks noChangeAspect="1"/>
          </p:cNvPicPr>
          <p:nvPr/>
        </p:nvPicPr>
        <p:blipFill>
          <a:blip r:embed="rId2"/>
          <a:stretch>
            <a:fillRect/>
          </a:stretch>
        </p:blipFill>
        <p:spPr>
          <a:xfrm>
            <a:off x="1629262" y="2394731"/>
            <a:ext cx="4200525" cy="628650"/>
          </a:xfrm>
          <a:prstGeom prst="rect">
            <a:avLst/>
          </a:prstGeom>
        </p:spPr>
      </p:pic>
      <p:sp>
        <p:nvSpPr>
          <p:cNvPr id="5" name="Rectangle 4">
            <a:extLst>
              <a:ext uri="{FF2B5EF4-FFF2-40B4-BE49-F238E27FC236}">
                <a16:creationId xmlns:a16="http://schemas.microsoft.com/office/drawing/2014/main" id="{DC4EA73C-347E-448C-9363-358E1B7CDFD0}"/>
              </a:ext>
            </a:extLst>
          </p:cNvPr>
          <p:cNvSpPr/>
          <p:nvPr/>
        </p:nvSpPr>
        <p:spPr>
          <a:xfrm>
            <a:off x="523630" y="1608547"/>
            <a:ext cx="7762265" cy="523220"/>
          </a:xfrm>
          <a:prstGeom prst="rect">
            <a:avLst/>
          </a:prstGeom>
        </p:spPr>
        <p:txBody>
          <a:bodyPr wrap="square">
            <a:spAutoFit/>
          </a:bodyPr>
          <a:lstStyle/>
          <a:p>
            <a:r>
              <a:rPr lang="en-US" sz="1400" dirty="0">
                <a:solidFill>
                  <a:srgbClr val="333333"/>
                </a:solidFill>
                <a:latin typeface="Public Sans"/>
              </a:rPr>
              <a:t>It is possible to define a weight for a hook which will help build a deterministic executing order. Weights are defined using the following annotation:</a:t>
            </a:r>
            <a:endParaRPr lang="en-US" sz="1400" dirty="0"/>
          </a:p>
        </p:txBody>
      </p:sp>
      <p:sp>
        <p:nvSpPr>
          <p:cNvPr id="6" name="Rectangle 5">
            <a:extLst>
              <a:ext uri="{FF2B5EF4-FFF2-40B4-BE49-F238E27FC236}">
                <a16:creationId xmlns:a16="http://schemas.microsoft.com/office/drawing/2014/main" id="{1DA0BF11-DFDF-4730-AD1B-F25FDD92D9C8}"/>
              </a:ext>
            </a:extLst>
          </p:cNvPr>
          <p:cNvSpPr/>
          <p:nvPr/>
        </p:nvSpPr>
        <p:spPr>
          <a:xfrm>
            <a:off x="523630" y="3274373"/>
            <a:ext cx="8496911" cy="584775"/>
          </a:xfrm>
          <a:prstGeom prst="rect">
            <a:avLst/>
          </a:prstGeom>
        </p:spPr>
        <p:txBody>
          <a:bodyPr wrap="square">
            <a:spAutoFit/>
          </a:bodyPr>
          <a:lstStyle/>
          <a:p>
            <a:r>
              <a:rPr lang="en-US" sz="1600" dirty="0">
                <a:solidFill>
                  <a:srgbClr val="333333"/>
                </a:solidFill>
                <a:latin typeface="Public Sans"/>
              </a:rPr>
              <a:t>It is possible to define policies that determine when to delete corresponding hook resources. Hook deletion policies are defined using the following annotation:</a:t>
            </a:r>
            <a:endParaRPr lang="en-US" sz="1600" dirty="0"/>
          </a:p>
        </p:txBody>
      </p:sp>
      <p:pic>
        <p:nvPicPr>
          <p:cNvPr id="7" name="Picture 6">
            <a:extLst>
              <a:ext uri="{FF2B5EF4-FFF2-40B4-BE49-F238E27FC236}">
                <a16:creationId xmlns:a16="http://schemas.microsoft.com/office/drawing/2014/main" id="{D61B7E17-2C66-4376-BE82-D668FC817EF6}"/>
              </a:ext>
            </a:extLst>
          </p:cNvPr>
          <p:cNvPicPr>
            <a:picLocks noChangeAspect="1"/>
          </p:cNvPicPr>
          <p:nvPr/>
        </p:nvPicPr>
        <p:blipFill>
          <a:blip r:embed="rId3"/>
          <a:stretch>
            <a:fillRect/>
          </a:stretch>
        </p:blipFill>
        <p:spPr>
          <a:xfrm>
            <a:off x="1629262" y="4430303"/>
            <a:ext cx="6410325" cy="819150"/>
          </a:xfrm>
          <a:prstGeom prst="rect">
            <a:avLst/>
          </a:prstGeom>
        </p:spPr>
      </p:pic>
    </p:spTree>
    <p:extLst>
      <p:ext uri="{BB962C8B-B14F-4D97-AF65-F5344CB8AC3E}">
        <p14:creationId xmlns:p14="http://schemas.microsoft.com/office/powerpoint/2010/main" val="393822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8" y="976251"/>
            <a:ext cx="10116025" cy="369332"/>
          </a:xfrm>
        </p:spPr>
        <p:txBody>
          <a:bodyPr/>
          <a:lstStyle/>
          <a:p>
            <a:r>
              <a:rPr lang="en-US" altLang="zh-CN" dirty="0"/>
              <a:t>Helm3 – </a:t>
            </a:r>
            <a:r>
              <a:rPr lang="en-US" sz="1600" dirty="0"/>
              <a:t>sample</a:t>
            </a:r>
          </a:p>
        </p:txBody>
      </p:sp>
      <p:sp>
        <p:nvSpPr>
          <p:cNvPr id="4" name="Rectangle 3">
            <a:extLst>
              <a:ext uri="{FF2B5EF4-FFF2-40B4-BE49-F238E27FC236}">
                <a16:creationId xmlns:a16="http://schemas.microsoft.com/office/drawing/2014/main" id="{FA0630AC-6BD8-4467-BD43-D3CFB5553ACC}"/>
              </a:ext>
            </a:extLst>
          </p:cNvPr>
          <p:cNvSpPr/>
          <p:nvPr/>
        </p:nvSpPr>
        <p:spPr bwMode="gray">
          <a:xfrm>
            <a:off x="1305170" y="2743200"/>
            <a:ext cx="2313354" cy="54707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Create Schema JOB</a:t>
            </a:r>
            <a:endParaRPr kumimoji="0" 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0E4339C5-ECF7-45ED-B3F6-CDBD371667DC}"/>
              </a:ext>
            </a:extLst>
          </p:cNvPr>
          <p:cNvSpPr/>
          <p:nvPr/>
        </p:nvSpPr>
        <p:spPr bwMode="gray">
          <a:xfrm>
            <a:off x="3825631" y="2743200"/>
            <a:ext cx="2313354" cy="54707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Create dependencies Services</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C539AA24-66ED-4B1C-83FB-C9B1AD4AEBE3}"/>
              </a:ext>
            </a:extLst>
          </p:cNvPr>
          <p:cNvSpPr/>
          <p:nvPr/>
        </p:nvSpPr>
        <p:spPr bwMode="gray">
          <a:xfrm>
            <a:off x="6346093" y="2743200"/>
            <a:ext cx="2313354" cy="54707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Create the service</a:t>
            </a:r>
            <a:endParaRPr kumimoji="0" 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Arrow: Right 6">
            <a:extLst>
              <a:ext uri="{FF2B5EF4-FFF2-40B4-BE49-F238E27FC236}">
                <a16:creationId xmlns:a16="http://schemas.microsoft.com/office/drawing/2014/main" id="{671F7BE7-EEAD-4ED1-9C68-5EB860209684}"/>
              </a:ext>
            </a:extLst>
          </p:cNvPr>
          <p:cNvSpPr/>
          <p:nvPr/>
        </p:nvSpPr>
        <p:spPr bwMode="gray">
          <a:xfrm>
            <a:off x="3618524" y="2964962"/>
            <a:ext cx="207107" cy="193269"/>
          </a:xfrm>
          <a:prstGeom prst="rightArrow">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rgbClr val="FF0000"/>
              </a:solidFill>
              <a:effectLst/>
              <a:uLnTx/>
              <a:uFillTx/>
              <a:ea typeface="Arial Unicode MS" pitchFamily="34" charset="-128"/>
              <a:cs typeface="Arial Unicode MS" pitchFamily="34" charset="-128"/>
            </a:endParaRPr>
          </a:p>
        </p:txBody>
      </p:sp>
      <p:sp>
        <p:nvSpPr>
          <p:cNvPr id="8" name="Arrow: Right 7">
            <a:extLst>
              <a:ext uri="{FF2B5EF4-FFF2-40B4-BE49-F238E27FC236}">
                <a16:creationId xmlns:a16="http://schemas.microsoft.com/office/drawing/2014/main" id="{BAA3E256-E3D7-4149-BDD9-FACBFD5A94E9}"/>
              </a:ext>
            </a:extLst>
          </p:cNvPr>
          <p:cNvSpPr/>
          <p:nvPr/>
        </p:nvSpPr>
        <p:spPr bwMode="gray">
          <a:xfrm>
            <a:off x="6138986" y="2964962"/>
            <a:ext cx="207107" cy="193269"/>
          </a:xfrm>
          <a:prstGeom prst="rightArrow">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rgbClr val="FF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06D67016-0B2E-3D46-A05E-98B88F9F900E}"/>
              </a:ext>
            </a:extLst>
          </p:cNvPr>
          <p:cNvSpPr/>
          <p:nvPr/>
        </p:nvSpPr>
        <p:spPr bwMode="gray">
          <a:xfrm>
            <a:off x="1428750" y="4572000"/>
            <a:ext cx="2028825" cy="8001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800" b="0" i="0" u="none" strike="noStrike" kern="0" cap="none" spc="0" normalizeH="0" baseline="0" noProof="0">
                <a:ln>
                  <a:noFill/>
                </a:ln>
                <a:effectLst/>
                <a:uLnTx/>
                <a:uFillTx/>
                <a:ea typeface="Arial Unicode MS" pitchFamily="34" charset="-128"/>
                <a:cs typeface="Arial Unicode MS" pitchFamily="34" charset="-128"/>
              </a:rPr>
              <a:t>DB</a:t>
            </a:r>
            <a:r>
              <a:rPr kumimoji="0" lang="zh-CN" altLang="en-US" sz="1800" b="0" i="0" u="none" strike="noStrike" kern="0" cap="none" spc="0" normalizeH="0" baseline="0" noProof="0">
                <a:ln>
                  <a:noFill/>
                </a:ln>
                <a:effectLst/>
                <a:uLnTx/>
                <a:uFillTx/>
                <a:ea typeface="Arial Unicode MS" pitchFamily="34" charset="-128"/>
                <a:cs typeface="Arial Unicode MS" pitchFamily="34" charset="-128"/>
              </a:rPr>
              <a:t> </a:t>
            </a:r>
            <a:r>
              <a:rPr kumimoji="0" lang="en-US" altLang="zh-CN" sz="1800" b="0" i="0" u="none" strike="noStrike" kern="0" cap="none" spc="0" normalizeH="0" baseline="0" noProof="0">
                <a:ln>
                  <a:noFill/>
                </a:ln>
                <a:effectLst/>
                <a:uLnTx/>
                <a:uFillTx/>
                <a:ea typeface="Arial Unicode MS" pitchFamily="34" charset="-128"/>
                <a:cs typeface="Arial Unicode MS" pitchFamily="34" charset="-128"/>
              </a:rPr>
              <a:t>Upgrade</a:t>
            </a:r>
            <a:r>
              <a:rPr kumimoji="0" lang="zh-CN" altLang="en-US" sz="1800" b="0" i="0" u="none" strike="noStrike" kern="0" cap="none" spc="0" normalizeH="0" baseline="0" noProof="0">
                <a:ln>
                  <a:noFill/>
                </a:ln>
                <a:effectLst/>
                <a:uLnTx/>
                <a:uFillTx/>
                <a:ea typeface="Arial Unicode MS" pitchFamily="34" charset="-128"/>
                <a:cs typeface="Arial Unicode MS" pitchFamily="34" charset="-128"/>
              </a:rPr>
              <a:t> </a:t>
            </a:r>
            <a:r>
              <a:rPr kumimoji="0" lang="en-US" altLang="zh-CN" sz="1800" b="0" i="0" u="none" strike="noStrike" kern="0" cap="none" spc="0" normalizeH="0" baseline="0" noProof="0">
                <a:ln>
                  <a:noFill/>
                </a:ln>
                <a:effectLst/>
                <a:uLnTx/>
                <a:uFillTx/>
                <a:ea typeface="Arial Unicode MS" pitchFamily="34" charset="-128"/>
                <a:cs typeface="Arial Unicode MS" pitchFamily="34" charset="-128"/>
              </a:rPr>
              <a:t>Job</a:t>
            </a:r>
            <a:endParaRPr kumimoji="0" lang="en-CN"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2" name="Down Arrow 11">
            <a:extLst>
              <a:ext uri="{FF2B5EF4-FFF2-40B4-BE49-F238E27FC236}">
                <a16:creationId xmlns:a16="http://schemas.microsoft.com/office/drawing/2014/main" id="{8E0B4B5E-348E-B740-AA7F-133C69571A3F}"/>
              </a:ext>
            </a:extLst>
          </p:cNvPr>
          <p:cNvSpPr/>
          <p:nvPr/>
        </p:nvSpPr>
        <p:spPr bwMode="gray">
          <a:xfrm>
            <a:off x="2243138" y="3567724"/>
            <a:ext cx="328612" cy="78996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CC35C023-989A-7B4E-B833-8FE5917BD24C}"/>
              </a:ext>
            </a:extLst>
          </p:cNvPr>
          <p:cNvSpPr/>
          <p:nvPr/>
        </p:nvSpPr>
        <p:spPr bwMode="gray">
          <a:xfrm>
            <a:off x="3825631" y="4582136"/>
            <a:ext cx="2028825" cy="8001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800" b="0" i="0" u="none" strike="noStrike" kern="0" cap="none" spc="0" normalizeH="0" baseline="0" noProof="0">
                <a:ln>
                  <a:noFill/>
                </a:ln>
                <a:effectLst/>
                <a:uLnTx/>
                <a:uFillTx/>
                <a:ea typeface="Arial Unicode MS" pitchFamily="34" charset="-128"/>
                <a:cs typeface="Arial Unicode MS" pitchFamily="34" charset="-128"/>
              </a:rPr>
              <a:t>Deploy</a:t>
            </a:r>
            <a:r>
              <a:rPr kumimoji="0" lang="zh-CN" altLang="en-US" sz="1800" b="0" i="0" u="none" strike="noStrike" kern="0" cap="none" spc="0" normalizeH="0" baseline="0" noProof="0">
                <a:ln>
                  <a:noFill/>
                </a:ln>
                <a:effectLst/>
                <a:uLnTx/>
                <a:uFillTx/>
                <a:ea typeface="Arial Unicode MS" pitchFamily="34" charset="-128"/>
                <a:cs typeface="Arial Unicode MS" pitchFamily="34" charset="-128"/>
              </a:rPr>
              <a:t> </a:t>
            </a:r>
            <a:r>
              <a:rPr kumimoji="0" lang="en-US" altLang="zh-CN" sz="1800" b="0" i="0" u="none" strike="noStrike" kern="0" cap="none" spc="0" normalizeH="0" baseline="0" noProof="0">
                <a:ln>
                  <a:noFill/>
                </a:ln>
                <a:effectLst/>
                <a:uLnTx/>
                <a:uFillTx/>
                <a:ea typeface="Arial Unicode MS" pitchFamily="34" charset="-128"/>
                <a:cs typeface="Arial Unicode MS" pitchFamily="34" charset="-128"/>
              </a:rPr>
              <a:t>dep</a:t>
            </a:r>
            <a:r>
              <a:rPr kumimoji="0" lang="zh-CN" altLang="en-US" sz="1800" b="0" i="0" u="none" strike="noStrike" kern="0" cap="none" spc="0" normalizeH="0" baseline="0" noProof="0">
                <a:ln>
                  <a:noFill/>
                </a:ln>
                <a:effectLst/>
                <a:uLnTx/>
                <a:uFillTx/>
                <a:ea typeface="Arial Unicode MS" pitchFamily="34" charset="-128"/>
                <a:cs typeface="Arial Unicode MS" pitchFamily="34" charset="-128"/>
              </a:rPr>
              <a:t> </a:t>
            </a:r>
            <a:r>
              <a:rPr kumimoji="0" lang="en-US" altLang="zh-CN" sz="1800" b="0" i="0" u="none" strike="noStrike" kern="0" cap="none" spc="0" normalizeH="0" baseline="0" noProof="0">
                <a:ln>
                  <a:noFill/>
                </a:ln>
                <a:effectLst/>
                <a:uLnTx/>
                <a:uFillTx/>
                <a:ea typeface="Arial Unicode MS" pitchFamily="34" charset="-128"/>
                <a:cs typeface="Arial Unicode MS" pitchFamily="34" charset="-128"/>
              </a:rPr>
              <a:t>svc</a:t>
            </a:r>
            <a:endParaRPr kumimoji="0" lang="en-CN"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43B2EFB2-20A2-9341-BBC2-6AC12B0B9AE7}"/>
              </a:ext>
            </a:extLst>
          </p:cNvPr>
          <p:cNvSpPr txBox="1"/>
          <p:nvPr/>
        </p:nvSpPr>
        <p:spPr>
          <a:xfrm>
            <a:off x="4354269" y="3567724"/>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CN" sz="1800" kern="0" err="1">
              <a:ea typeface="Arial Unicode MS" pitchFamily="34" charset="-128"/>
              <a:cs typeface="Arial Unicode MS" pitchFamily="34" charset="-128"/>
            </a:endParaRPr>
          </a:p>
        </p:txBody>
      </p:sp>
      <p:sp>
        <p:nvSpPr>
          <p:cNvPr id="15" name="Down Arrow 14">
            <a:extLst>
              <a:ext uri="{FF2B5EF4-FFF2-40B4-BE49-F238E27FC236}">
                <a16:creationId xmlns:a16="http://schemas.microsoft.com/office/drawing/2014/main" id="{99B46A7E-9E7D-F44E-A161-0BA476BF1C7D}"/>
              </a:ext>
            </a:extLst>
          </p:cNvPr>
          <p:cNvSpPr/>
          <p:nvPr/>
        </p:nvSpPr>
        <p:spPr bwMode="gray">
          <a:xfrm>
            <a:off x="4640019" y="3577860"/>
            <a:ext cx="328612" cy="78996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9F08AB38-19A9-1144-8525-F6A5BA570FB1}"/>
              </a:ext>
            </a:extLst>
          </p:cNvPr>
          <p:cNvSpPr/>
          <p:nvPr/>
        </p:nvSpPr>
        <p:spPr bwMode="gray">
          <a:xfrm>
            <a:off x="6422603" y="4572000"/>
            <a:ext cx="2028825" cy="8001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800" b="0" i="0" u="none" strike="noStrike" kern="0" cap="none" spc="0" normalizeH="0" baseline="0" noProof="0">
                <a:ln>
                  <a:noFill/>
                </a:ln>
                <a:effectLst/>
                <a:uLnTx/>
                <a:uFillTx/>
                <a:ea typeface="Arial Unicode MS" pitchFamily="34" charset="-128"/>
                <a:cs typeface="Arial Unicode MS" pitchFamily="34" charset="-128"/>
              </a:rPr>
              <a:t>Deploy</a:t>
            </a:r>
            <a:r>
              <a:rPr kumimoji="0" lang="zh-CN" altLang="en-US" sz="1800" b="0" i="0" u="none" strike="noStrike" kern="0" cap="none" spc="0" normalizeH="0" baseline="0" noProof="0">
                <a:ln>
                  <a:noFill/>
                </a:ln>
                <a:effectLst/>
                <a:uLnTx/>
                <a:uFillTx/>
                <a:ea typeface="Arial Unicode MS" pitchFamily="34" charset="-128"/>
                <a:cs typeface="Arial Unicode MS" pitchFamily="34" charset="-128"/>
              </a:rPr>
              <a:t> </a:t>
            </a:r>
            <a:r>
              <a:rPr kumimoji="0" lang="en-US" altLang="zh-CN" sz="1800" b="0" i="0" u="none" strike="noStrike" kern="0" cap="none" spc="0" normalizeH="0" baseline="0" noProof="0">
                <a:ln>
                  <a:noFill/>
                </a:ln>
                <a:effectLst/>
                <a:uLnTx/>
                <a:uFillTx/>
                <a:ea typeface="Arial Unicode MS" pitchFamily="34" charset="-128"/>
                <a:cs typeface="Arial Unicode MS" pitchFamily="34" charset="-128"/>
              </a:rPr>
              <a:t>the</a:t>
            </a:r>
            <a:r>
              <a:rPr kumimoji="0" lang="zh-CN" altLang="en-US" sz="1800" b="0" i="0" u="none" strike="noStrike" kern="0" cap="none" spc="0" normalizeH="0" baseline="0" noProof="0">
                <a:ln>
                  <a:noFill/>
                </a:ln>
                <a:effectLst/>
                <a:uLnTx/>
                <a:uFillTx/>
                <a:ea typeface="Arial Unicode MS" pitchFamily="34" charset="-128"/>
                <a:cs typeface="Arial Unicode MS" pitchFamily="34" charset="-128"/>
              </a:rPr>
              <a:t> </a:t>
            </a:r>
            <a:r>
              <a:rPr kumimoji="0" lang="en-US" altLang="zh-CN" sz="1800" b="0" i="0" u="none" strike="noStrike" kern="0" cap="none" spc="0" normalizeH="0" baseline="0" noProof="0">
                <a:ln>
                  <a:noFill/>
                </a:ln>
                <a:effectLst/>
                <a:uLnTx/>
                <a:uFillTx/>
                <a:ea typeface="Arial Unicode MS" pitchFamily="34" charset="-128"/>
                <a:cs typeface="Arial Unicode MS" pitchFamily="34" charset="-128"/>
              </a:rPr>
              <a:t>svc</a:t>
            </a:r>
            <a:endParaRPr kumimoji="0" lang="en-CN"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E39BB9FF-06FE-FB42-9C8D-5D94AB3CF444}"/>
              </a:ext>
            </a:extLst>
          </p:cNvPr>
          <p:cNvSpPr txBox="1"/>
          <p:nvPr/>
        </p:nvSpPr>
        <p:spPr>
          <a:xfrm>
            <a:off x="6951241" y="3557588"/>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CN" sz="1800" kern="0" err="1">
              <a:ea typeface="Arial Unicode MS" pitchFamily="34" charset="-128"/>
              <a:cs typeface="Arial Unicode MS" pitchFamily="34" charset="-128"/>
            </a:endParaRPr>
          </a:p>
        </p:txBody>
      </p:sp>
      <p:sp>
        <p:nvSpPr>
          <p:cNvPr id="18" name="Down Arrow 17">
            <a:extLst>
              <a:ext uri="{FF2B5EF4-FFF2-40B4-BE49-F238E27FC236}">
                <a16:creationId xmlns:a16="http://schemas.microsoft.com/office/drawing/2014/main" id="{A4AC5380-7F26-5F44-9508-C764DC7512A3}"/>
              </a:ext>
            </a:extLst>
          </p:cNvPr>
          <p:cNvSpPr/>
          <p:nvPr/>
        </p:nvSpPr>
        <p:spPr bwMode="gray">
          <a:xfrm>
            <a:off x="7236991" y="3567724"/>
            <a:ext cx="328612" cy="78996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6755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9" y="976251"/>
            <a:ext cx="6461150" cy="369332"/>
          </a:xfrm>
        </p:spPr>
        <p:txBody>
          <a:bodyPr/>
          <a:lstStyle/>
          <a:p>
            <a:r>
              <a:rPr lang="en-US" altLang="zh-CN" dirty="0" err="1"/>
              <a:t>Kustomize</a:t>
            </a:r>
            <a:r>
              <a:rPr lang="en-US" altLang="zh-CN" dirty="0"/>
              <a:t> &amp; Helm3</a:t>
            </a:r>
            <a:endParaRPr lang="en-US" dirty="0"/>
          </a:p>
        </p:txBody>
      </p:sp>
      <p:graphicFrame>
        <p:nvGraphicFramePr>
          <p:cNvPr id="5" name="Table 5">
            <a:extLst>
              <a:ext uri="{FF2B5EF4-FFF2-40B4-BE49-F238E27FC236}">
                <a16:creationId xmlns:a16="http://schemas.microsoft.com/office/drawing/2014/main" id="{247BD8AB-D73C-467E-BC8B-777A8B80099C}"/>
              </a:ext>
            </a:extLst>
          </p:cNvPr>
          <p:cNvGraphicFramePr>
            <a:graphicFrameLocks noGrp="1"/>
          </p:cNvGraphicFramePr>
          <p:nvPr>
            <p:extLst>
              <p:ext uri="{D42A27DB-BD31-4B8C-83A1-F6EECF244321}">
                <p14:modId xmlns:p14="http://schemas.microsoft.com/office/powerpoint/2010/main" val="1566238997"/>
              </p:ext>
            </p:extLst>
          </p:nvPr>
        </p:nvGraphicFramePr>
        <p:xfrm>
          <a:off x="500713" y="1953401"/>
          <a:ext cx="8130117" cy="2468880"/>
        </p:xfrm>
        <a:graphic>
          <a:graphicData uri="http://schemas.openxmlformats.org/drawingml/2006/table">
            <a:tbl>
              <a:tblPr firstRow="1" bandRow="1">
                <a:tableStyleId>{21E4AEA4-8DFA-4A89-87EB-49C32662AFE0}</a:tableStyleId>
              </a:tblPr>
              <a:tblGrid>
                <a:gridCol w="2710039">
                  <a:extLst>
                    <a:ext uri="{9D8B030D-6E8A-4147-A177-3AD203B41FA5}">
                      <a16:colId xmlns:a16="http://schemas.microsoft.com/office/drawing/2014/main" val="3259263951"/>
                    </a:ext>
                  </a:extLst>
                </a:gridCol>
                <a:gridCol w="2710039">
                  <a:extLst>
                    <a:ext uri="{9D8B030D-6E8A-4147-A177-3AD203B41FA5}">
                      <a16:colId xmlns:a16="http://schemas.microsoft.com/office/drawing/2014/main" val="3879565723"/>
                    </a:ext>
                  </a:extLst>
                </a:gridCol>
                <a:gridCol w="2710039">
                  <a:extLst>
                    <a:ext uri="{9D8B030D-6E8A-4147-A177-3AD203B41FA5}">
                      <a16:colId xmlns:a16="http://schemas.microsoft.com/office/drawing/2014/main" val="176476743"/>
                    </a:ext>
                  </a:extLst>
                </a:gridCol>
              </a:tblGrid>
              <a:tr h="370840">
                <a:tc>
                  <a:txBody>
                    <a:bodyPr/>
                    <a:lstStyle/>
                    <a:p>
                      <a:endParaRPr lang="en-US" dirty="0"/>
                    </a:p>
                  </a:txBody>
                  <a:tcPr/>
                </a:tc>
                <a:tc>
                  <a:txBody>
                    <a:bodyPr/>
                    <a:lstStyle/>
                    <a:p>
                      <a:r>
                        <a:rPr lang="en-US" dirty="0" err="1"/>
                        <a:t>Kustomzie</a:t>
                      </a:r>
                      <a:endParaRPr lang="en-US" dirty="0"/>
                    </a:p>
                  </a:txBody>
                  <a:tcPr/>
                </a:tc>
                <a:tc>
                  <a:txBody>
                    <a:bodyPr/>
                    <a:lstStyle/>
                    <a:p>
                      <a:r>
                        <a:rPr lang="en-US" dirty="0"/>
                        <a:t>Helm3</a:t>
                      </a:r>
                    </a:p>
                  </a:txBody>
                  <a:tcPr/>
                </a:tc>
                <a:extLst>
                  <a:ext uri="{0D108BD9-81ED-4DB2-BD59-A6C34878D82A}">
                    <a16:rowId xmlns:a16="http://schemas.microsoft.com/office/drawing/2014/main" val="1098454633"/>
                  </a:ext>
                </a:extLst>
              </a:tr>
              <a:tr h="370840">
                <a:tc>
                  <a:txBody>
                    <a:bodyPr/>
                    <a:lstStyle/>
                    <a:p>
                      <a:r>
                        <a:rPr lang="en-US" dirty="0"/>
                        <a:t>Tech</a:t>
                      </a:r>
                    </a:p>
                  </a:txBody>
                  <a:tcPr/>
                </a:tc>
                <a:tc>
                  <a:txBody>
                    <a:bodyPr/>
                    <a:lstStyle/>
                    <a:p>
                      <a:r>
                        <a:rPr lang="en-US" dirty="0"/>
                        <a:t>Patch</a:t>
                      </a:r>
                    </a:p>
                  </a:txBody>
                  <a:tcPr/>
                </a:tc>
                <a:tc>
                  <a:txBody>
                    <a:bodyPr/>
                    <a:lstStyle/>
                    <a:p>
                      <a:r>
                        <a:rPr lang="en-US" dirty="0"/>
                        <a:t>Template</a:t>
                      </a:r>
                    </a:p>
                  </a:txBody>
                  <a:tcPr/>
                </a:tc>
                <a:extLst>
                  <a:ext uri="{0D108BD9-81ED-4DB2-BD59-A6C34878D82A}">
                    <a16:rowId xmlns:a16="http://schemas.microsoft.com/office/drawing/2014/main" val="4052519542"/>
                  </a:ext>
                </a:extLst>
              </a:tr>
              <a:tr h="370840">
                <a:tc>
                  <a:txBody>
                    <a:bodyPr/>
                    <a:lstStyle/>
                    <a:p>
                      <a:r>
                        <a:rPr lang="en-US" dirty="0"/>
                        <a:t>Maintain effort</a:t>
                      </a:r>
                    </a:p>
                  </a:txBody>
                  <a:tcPr/>
                </a:tc>
                <a:tc>
                  <a:txBody>
                    <a:bodyPr/>
                    <a:lstStyle/>
                    <a:p>
                      <a:r>
                        <a:rPr lang="en-US" dirty="0"/>
                        <a:t>Easy</a:t>
                      </a:r>
                    </a:p>
                  </a:txBody>
                  <a:tcPr/>
                </a:tc>
                <a:tc>
                  <a:txBody>
                    <a:bodyPr/>
                    <a:lstStyle/>
                    <a:p>
                      <a:r>
                        <a:rPr lang="en-US" dirty="0"/>
                        <a:t>Hard</a:t>
                      </a:r>
                    </a:p>
                  </a:txBody>
                  <a:tcPr/>
                </a:tc>
                <a:extLst>
                  <a:ext uri="{0D108BD9-81ED-4DB2-BD59-A6C34878D82A}">
                    <a16:rowId xmlns:a16="http://schemas.microsoft.com/office/drawing/2014/main" val="441847747"/>
                  </a:ext>
                </a:extLst>
              </a:tr>
              <a:tr h="370840">
                <a:tc>
                  <a:txBody>
                    <a:bodyPr/>
                    <a:lstStyle/>
                    <a:p>
                      <a:r>
                        <a:rPr lang="en-US" dirty="0"/>
                        <a:t>Learning Curve</a:t>
                      </a:r>
                    </a:p>
                  </a:txBody>
                  <a:tcPr/>
                </a:tc>
                <a:tc>
                  <a:txBody>
                    <a:bodyPr/>
                    <a:lstStyle/>
                    <a:p>
                      <a:r>
                        <a:rPr lang="en-US" dirty="0"/>
                        <a:t>Shallow</a:t>
                      </a:r>
                    </a:p>
                  </a:txBody>
                  <a:tcPr/>
                </a:tc>
                <a:tc>
                  <a:txBody>
                    <a:bodyPr/>
                    <a:lstStyle/>
                    <a:p>
                      <a:r>
                        <a:rPr lang="en-US" dirty="0"/>
                        <a:t>Steep</a:t>
                      </a:r>
                    </a:p>
                  </a:txBody>
                  <a:tcPr/>
                </a:tc>
                <a:extLst>
                  <a:ext uri="{0D108BD9-81ED-4DB2-BD59-A6C34878D82A}">
                    <a16:rowId xmlns:a16="http://schemas.microsoft.com/office/drawing/2014/main" val="45962766"/>
                  </a:ext>
                </a:extLst>
              </a:tr>
              <a:tr h="370840">
                <a:tc>
                  <a:txBody>
                    <a:bodyPr/>
                    <a:lstStyle/>
                    <a:p>
                      <a:r>
                        <a:rPr lang="en-US" dirty="0"/>
                        <a:t>Versioning</a:t>
                      </a:r>
                    </a:p>
                  </a:txBody>
                  <a:tcPr/>
                </a:tc>
                <a:tc>
                  <a:txBody>
                    <a:bodyPr/>
                    <a:lstStyle/>
                    <a:p>
                      <a:r>
                        <a:rPr lang="en-US" dirty="0"/>
                        <a:t>N</a:t>
                      </a:r>
                    </a:p>
                  </a:txBody>
                  <a:tcPr/>
                </a:tc>
                <a:tc>
                  <a:txBody>
                    <a:bodyPr/>
                    <a:lstStyle/>
                    <a:p>
                      <a:r>
                        <a:rPr lang="en-US" dirty="0"/>
                        <a:t>Y</a:t>
                      </a:r>
                    </a:p>
                  </a:txBody>
                  <a:tcPr/>
                </a:tc>
                <a:extLst>
                  <a:ext uri="{0D108BD9-81ED-4DB2-BD59-A6C34878D82A}">
                    <a16:rowId xmlns:a16="http://schemas.microsoft.com/office/drawing/2014/main" val="3520139314"/>
                  </a:ext>
                </a:extLst>
              </a:tr>
              <a:tr h="370840">
                <a:tc>
                  <a:txBody>
                    <a:bodyPr/>
                    <a:lstStyle/>
                    <a:p>
                      <a:r>
                        <a:rPr lang="en-US"/>
                        <a:t>Depends</a:t>
                      </a:r>
                      <a:endParaRPr lang="en-US" dirty="0"/>
                    </a:p>
                  </a:txBody>
                  <a:tcPr/>
                </a:tc>
                <a:tc>
                  <a:txBody>
                    <a:bodyPr/>
                    <a:lstStyle/>
                    <a:p>
                      <a:r>
                        <a:rPr lang="en-US" dirty="0"/>
                        <a:t>N</a:t>
                      </a:r>
                    </a:p>
                  </a:txBody>
                  <a:tcPr/>
                </a:tc>
                <a:tc>
                  <a:txBody>
                    <a:bodyPr/>
                    <a:lstStyle/>
                    <a:p>
                      <a:r>
                        <a:rPr lang="en-US" dirty="0"/>
                        <a:t>Y</a:t>
                      </a:r>
                    </a:p>
                  </a:txBody>
                  <a:tcPr/>
                </a:tc>
                <a:extLst>
                  <a:ext uri="{0D108BD9-81ED-4DB2-BD59-A6C34878D82A}">
                    <a16:rowId xmlns:a16="http://schemas.microsoft.com/office/drawing/2014/main" val="353564448"/>
                  </a:ext>
                </a:extLst>
              </a:tr>
            </a:tbl>
          </a:graphicData>
        </a:graphic>
      </p:graphicFrame>
    </p:spTree>
    <p:extLst>
      <p:ext uri="{BB962C8B-B14F-4D97-AF65-F5344CB8AC3E}">
        <p14:creationId xmlns:p14="http://schemas.microsoft.com/office/powerpoint/2010/main" val="215756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9" y="976251"/>
            <a:ext cx="6461150" cy="369332"/>
          </a:xfrm>
        </p:spPr>
        <p:txBody>
          <a:bodyPr/>
          <a:lstStyle/>
          <a:p>
            <a:r>
              <a:rPr lang="en-US" altLang="zh-CN" dirty="0"/>
              <a:t>Best practice</a:t>
            </a:r>
            <a:endParaRPr lang="en-US" dirty="0"/>
          </a:p>
        </p:txBody>
      </p:sp>
    </p:spTree>
    <p:extLst>
      <p:ext uri="{BB962C8B-B14F-4D97-AF65-F5344CB8AC3E}">
        <p14:creationId xmlns:p14="http://schemas.microsoft.com/office/powerpoint/2010/main" val="286506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29" y="976251"/>
            <a:ext cx="6461150" cy="369332"/>
          </a:xfrm>
        </p:spPr>
        <p:txBody>
          <a:bodyPr/>
          <a:lstStyle/>
          <a:p>
            <a:r>
              <a:rPr lang="en-US" altLang="zh-CN" dirty="0" err="1"/>
              <a:t>Kustomize</a:t>
            </a:r>
            <a:r>
              <a:rPr lang="en-US" altLang="zh-CN" dirty="0"/>
              <a:t> &amp; Helm3</a:t>
            </a:r>
            <a:endParaRPr lang="en-US" dirty="0"/>
          </a:p>
        </p:txBody>
      </p:sp>
      <p:sp>
        <p:nvSpPr>
          <p:cNvPr id="3" name="Rectangle 2">
            <a:extLst>
              <a:ext uri="{FF2B5EF4-FFF2-40B4-BE49-F238E27FC236}">
                <a16:creationId xmlns:a16="http://schemas.microsoft.com/office/drawing/2014/main" id="{81425C00-432E-4D13-A20A-532FBCA8A3F4}"/>
              </a:ext>
            </a:extLst>
          </p:cNvPr>
          <p:cNvSpPr/>
          <p:nvPr/>
        </p:nvSpPr>
        <p:spPr>
          <a:xfrm>
            <a:off x="601785" y="1722461"/>
            <a:ext cx="10832123" cy="3000821"/>
          </a:xfrm>
          <a:prstGeom prst="rect">
            <a:avLst/>
          </a:prstGeom>
        </p:spPr>
        <p:txBody>
          <a:bodyPr wrap="square">
            <a:spAutoFit/>
          </a:bodyPr>
          <a:lstStyle/>
          <a:p>
            <a:pPr>
              <a:buFont typeface="Arial" panose="020B0604020202020204" pitchFamily="34" charset="0"/>
              <a:buChar char="•"/>
            </a:pPr>
            <a:r>
              <a:rPr lang="en-US" b="1" dirty="0">
                <a:solidFill>
                  <a:srgbClr val="292929"/>
                </a:solidFill>
                <a:latin typeface="medium-content-serif-font"/>
              </a:rPr>
              <a:t>Helm v3</a:t>
            </a:r>
            <a:r>
              <a:rPr lang="en-US" dirty="0">
                <a:solidFill>
                  <a:srgbClr val="292929"/>
                </a:solidFill>
                <a:latin typeface="medium-content-serif-font"/>
              </a:rPr>
              <a:t> solves this issue using a </a:t>
            </a:r>
            <a:r>
              <a:rPr lang="en-US" b="1" dirty="0">
                <a:solidFill>
                  <a:srgbClr val="FF0000"/>
                </a:solidFill>
                <a:latin typeface="medium-content-serif-font"/>
              </a:rPr>
              <a:t>template</a:t>
            </a:r>
            <a:r>
              <a:rPr lang="en-US" dirty="0">
                <a:solidFill>
                  <a:srgbClr val="292929"/>
                </a:solidFill>
                <a:latin typeface="medium-content-serif-font"/>
              </a:rPr>
              <a:t> approach. You just write all your Kubernetes resource definitions as usual. As soon as you realize that some specific part in them needs to be different in deployment A and B, you can add a </a:t>
            </a:r>
            <a:r>
              <a:rPr lang="en-US" b="1" dirty="0">
                <a:solidFill>
                  <a:srgbClr val="FF0000"/>
                </a:solidFill>
                <a:latin typeface="medium-content-serif-font"/>
              </a:rPr>
              <a:t>placeholder</a:t>
            </a:r>
            <a:r>
              <a:rPr lang="en-US" dirty="0">
                <a:solidFill>
                  <a:srgbClr val="292929"/>
                </a:solidFill>
                <a:latin typeface="medium-content-serif-font"/>
              </a:rPr>
              <a:t> and let Helm </a:t>
            </a:r>
            <a:r>
              <a:rPr lang="en-US" b="1" dirty="0">
                <a:solidFill>
                  <a:srgbClr val="FF0000"/>
                </a:solidFill>
                <a:latin typeface="medium-content-serif-font"/>
              </a:rPr>
              <a:t>replace</a:t>
            </a:r>
            <a:r>
              <a:rPr lang="en-US" dirty="0">
                <a:solidFill>
                  <a:srgbClr val="292929"/>
                </a:solidFill>
                <a:latin typeface="medium-content-serif-font"/>
              </a:rPr>
              <a:t> it with a user provided value at installation time. That’s all!</a:t>
            </a:r>
          </a:p>
          <a:p>
            <a:pPr>
              <a:buFont typeface="Arial" panose="020B0604020202020204" pitchFamily="34" charset="0"/>
              <a:buChar char="•"/>
            </a:pPr>
            <a:r>
              <a:rPr lang="en-US" b="1" dirty="0" err="1">
                <a:solidFill>
                  <a:srgbClr val="292929"/>
                </a:solidFill>
                <a:latin typeface="medium-content-serif-font"/>
              </a:rPr>
              <a:t>Kustomize</a:t>
            </a:r>
            <a:r>
              <a:rPr lang="en-US" dirty="0">
                <a:solidFill>
                  <a:srgbClr val="292929"/>
                </a:solidFill>
                <a:latin typeface="medium-content-serif-font"/>
              </a:rPr>
              <a:t> tries to achieve the same goal using a polymorphic inheritance approach, combined with a domain-specific language for post-processing (</a:t>
            </a:r>
            <a:r>
              <a:rPr lang="en-US" b="1" dirty="0">
                <a:solidFill>
                  <a:srgbClr val="FF0000"/>
                </a:solidFill>
                <a:latin typeface="medium-content-serif-font"/>
              </a:rPr>
              <a:t>patches</a:t>
            </a:r>
            <a:r>
              <a:rPr lang="en-US" dirty="0">
                <a:solidFill>
                  <a:srgbClr val="292929"/>
                </a:solidFill>
                <a:latin typeface="medium-content-serif-font"/>
              </a:rPr>
              <a:t>). This means that your file which specifies the staging deployment of your microservice will usually inherit from the ‘generic’ microservice description, and then add customization and patches to that using its custom configuration language.</a:t>
            </a:r>
            <a:endParaRPr lang="en-US" b="0" i="0" dirty="0">
              <a:solidFill>
                <a:srgbClr val="292929"/>
              </a:solidFill>
              <a:effectLst/>
              <a:latin typeface="medium-content-serif-font"/>
            </a:endParaRPr>
          </a:p>
        </p:txBody>
      </p:sp>
    </p:spTree>
    <p:extLst>
      <p:ext uri="{BB962C8B-B14F-4D97-AF65-F5344CB8AC3E}">
        <p14:creationId xmlns:p14="http://schemas.microsoft.com/office/powerpoint/2010/main" val="257118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75" y="729472"/>
            <a:ext cx="6461150" cy="369332"/>
          </a:xfrm>
        </p:spPr>
        <p:txBody>
          <a:bodyPr/>
          <a:lstStyle/>
          <a:p>
            <a:r>
              <a:rPr lang="en-US" altLang="zh-CN" dirty="0" err="1"/>
              <a:t>kustomize</a:t>
            </a:r>
            <a:endParaRPr lang="en-US" dirty="0"/>
          </a:p>
        </p:txBody>
      </p:sp>
      <p:graphicFrame>
        <p:nvGraphicFramePr>
          <p:cNvPr id="6" name="Diagram 5">
            <a:extLst>
              <a:ext uri="{FF2B5EF4-FFF2-40B4-BE49-F238E27FC236}">
                <a16:creationId xmlns:a16="http://schemas.microsoft.com/office/drawing/2014/main" id="{2087748D-5AC2-ED42-A083-474CF2E1799F}"/>
              </a:ext>
            </a:extLst>
          </p:cNvPr>
          <p:cNvGraphicFramePr/>
          <p:nvPr/>
        </p:nvGraphicFramePr>
        <p:xfrm>
          <a:off x="5087006" y="1387364"/>
          <a:ext cx="5717629" cy="4499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Kustomize: Kubernetes configuration management, the easy way - Pieter  Vincken — Ordina JWorks Tech Blog">
            <a:extLst>
              <a:ext uri="{FF2B5EF4-FFF2-40B4-BE49-F238E27FC236}">
                <a16:creationId xmlns:a16="http://schemas.microsoft.com/office/drawing/2014/main" id="{7DD78A48-8A05-B249-9865-E78CE94BBA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215" y="2438808"/>
            <a:ext cx="4360337" cy="239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51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75" y="729472"/>
            <a:ext cx="6461150" cy="369332"/>
          </a:xfrm>
        </p:spPr>
        <p:txBody>
          <a:bodyPr/>
          <a:lstStyle/>
          <a:p>
            <a:r>
              <a:rPr lang="en-US" altLang="zh-CN" dirty="0" err="1"/>
              <a:t>kustomize</a:t>
            </a:r>
            <a:endParaRPr lang="en-US" dirty="0"/>
          </a:p>
        </p:txBody>
      </p:sp>
      <p:pic>
        <p:nvPicPr>
          <p:cNvPr id="5" name="Picture 4">
            <a:extLst>
              <a:ext uri="{FF2B5EF4-FFF2-40B4-BE49-F238E27FC236}">
                <a16:creationId xmlns:a16="http://schemas.microsoft.com/office/drawing/2014/main" id="{6C559B92-8824-4D45-99C2-CCD5C426E842}"/>
              </a:ext>
            </a:extLst>
          </p:cNvPr>
          <p:cNvPicPr>
            <a:picLocks noChangeAspect="1"/>
          </p:cNvPicPr>
          <p:nvPr/>
        </p:nvPicPr>
        <p:blipFill>
          <a:blip r:embed="rId2"/>
          <a:stretch>
            <a:fillRect/>
          </a:stretch>
        </p:blipFill>
        <p:spPr>
          <a:xfrm>
            <a:off x="1848146" y="2291255"/>
            <a:ext cx="3466608" cy="1726762"/>
          </a:xfrm>
          <a:prstGeom prst="rect">
            <a:avLst/>
          </a:prstGeom>
        </p:spPr>
      </p:pic>
      <p:sp>
        <p:nvSpPr>
          <p:cNvPr id="7" name="TextBox 6">
            <a:extLst>
              <a:ext uri="{FF2B5EF4-FFF2-40B4-BE49-F238E27FC236}">
                <a16:creationId xmlns:a16="http://schemas.microsoft.com/office/drawing/2014/main" id="{454BF68D-3CEC-5546-8C3F-F6906DB82B86}"/>
              </a:ext>
            </a:extLst>
          </p:cNvPr>
          <p:cNvSpPr txBox="1"/>
          <p:nvPr/>
        </p:nvSpPr>
        <p:spPr>
          <a:xfrm>
            <a:off x="6226385" y="2392889"/>
            <a:ext cx="4897821" cy="152349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err="1">
                <a:ea typeface="Arial Unicode MS" pitchFamily="34" charset="-128"/>
                <a:cs typeface="Arial Unicode MS" pitchFamily="34" charset="-128"/>
              </a:rPr>
              <a:t>kustomize</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build</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t>
            </a:r>
            <a:r>
              <a:rPr lang="en-US" altLang="zh-CN" sz="1800" kern="0" dirty="0" err="1">
                <a:ea typeface="Arial Unicode MS" pitchFamily="34" charset="-128"/>
                <a:cs typeface="Arial Unicode MS" pitchFamily="34" charset="-128"/>
              </a:rPr>
              <a:t>someApp</a:t>
            </a:r>
            <a:endParaRPr lang="en-US" altLang="zh-C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zh-CN" sz="1800" kern="0" dirty="0" err="1">
                <a:ea typeface="Arial Unicode MS" pitchFamily="34" charset="-128"/>
                <a:cs typeface="Arial Unicode MS" pitchFamily="34" charset="-128"/>
              </a:rPr>
              <a:t>kustomize</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build</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t>
            </a:r>
            <a:r>
              <a:rPr lang="en-US" altLang="zh-CN" sz="1800" kern="0" dirty="0" err="1">
                <a:ea typeface="Arial Unicode MS" pitchFamily="34" charset="-128"/>
                <a:cs typeface="Arial Unicode MS" pitchFamily="34" charset="-128"/>
              </a:rPr>
              <a:t>someApp</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a:t>
            </a:r>
            <a:r>
              <a:rPr lang="en-US" altLang="zh-CN" sz="1800" kern="0" dirty="0" err="1">
                <a:ea typeface="Arial Unicode MS" pitchFamily="34" charset="-128"/>
                <a:cs typeface="Arial Unicode MS" pitchFamily="34" charset="-128"/>
              </a:rPr>
              <a:t>kubectl</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apply</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-f</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zh-CN" sz="1800" kern="0" dirty="0" err="1">
                <a:ea typeface="Arial Unicode MS" pitchFamily="34" charset="-128"/>
                <a:cs typeface="Arial Unicode MS" pitchFamily="34" charset="-128"/>
              </a:rPr>
              <a:t>kubectl</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apply</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-k</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t>
            </a:r>
            <a:r>
              <a:rPr lang="en-US" altLang="zh-CN" sz="1800" kern="0" dirty="0" err="1">
                <a:ea typeface="Arial Unicode MS" pitchFamily="34" charset="-128"/>
                <a:cs typeface="Arial Unicode MS" pitchFamily="34" charset="-128"/>
              </a:rPr>
              <a:t>someApp</a:t>
            </a:r>
            <a:endParaRPr lang="en-CN"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25430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C7C9F-D232-6645-86D0-B61C541D33E4}"/>
              </a:ext>
            </a:extLst>
          </p:cNvPr>
          <p:cNvSpPr>
            <a:spLocks noGrp="1"/>
          </p:cNvSpPr>
          <p:nvPr>
            <p:ph type="title"/>
          </p:nvPr>
        </p:nvSpPr>
        <p:spPr>
          <a:xfrm>
            <a:off x="335836" y="408194"/>
            <a:ext cx="11186476" cy="369332"/>
          </a:xfrm>
        </p:spPr>
        <p:txBody>
          <a:bodyPr/>
          <a:lstStyle/>
          <a:p>
            <a:r>
              <a:rPr lang="en-US" altLang="zh-CN" dirty="0"/>
              <a:t>Structure</a:t>
            </a:r>
            <a:r>
              <a:rPr lang="zh-CN" altLang="en-US" dirty="0"/>
              <a:t> </a:t>
            </a:r>
            <a:endParaRPr lang="en-CN" dirty="0"/>
          </a:p>
        </p:txBody>
      </p:sp>
      <p:pic>
        <p:nvPicPr>
          <p:cNvPr id="4" name="Picture 3">
            <a:extLst>
              <a:ext uri="{FF2B5EF4-FFF2-40B4-BE49-F238E27FC236}">
                <a16:creationId xmlns:a16="http://schemas.microsoft.com/office/drawing/2014/main" id="{EB5C4C11-A3F7-0149-8F46-FF1B3DB73468}"/>
              </a:ext>
            </a:extLst>
          </p:cNvPr>
          <p:cNvPicPr>
            <a:picLocks noChangeAspect="1"/>
          </p:cNvPicPr>
          <p:nvPr/>
        </p:nvPicPr>
        <p:blipFill>
          <a:blip r:embed="rId2"/>
          <a:stretch>
            <a:fillRect/>
          </a:stretch>
        </p:blipFill>
        <p:spPr>
          <a:xfrm>
            <a:off x="641131" y="873331"/>
            <a:ext cx="10881181" cy="5495937"/>
          </a:xfrm>
          <a:prstGeom prst="rect">
            <a:avLst/>
          </a:prstGeom>
        </p:spPr>
      </p:pic>
    </p:spTree>
    <p:extLst>
      <p:ext uri="{BB962C8B-B14F-4D97-AF65-F5344CB8AC3E}">
        <p14:creationId xmlns:p14="http://schemas.microsoft.com/office/powerpoint/2010/main" val="271994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75" y="729472"/>
            <a:ext cx="6461150" cy="369332"/>
          </a:xfrm>
        </p:spPr>
        <p:txBody>
          <a:bodyPr/>
          <a:lstStyle/>
          <a:p>
            <a:r>
              <a:rPr lang="en-US" altLang="zh-CN" dirty="0" err="1"/>
              <a:t>kustomize</a:t>
            </a:r>
            <a:endParaRPr lang="en-US" dirty="0"/>
          </a:p>
        </p:txBody>
      </p:sp>
      <p:sp>
        <p:nvSpPr>
          <p:cNvPr id="7" name="TextBox 6">
            <a:extLst>
              <a:ext uri="{FF2B5EF4-FFF2-40B4-BE49-F238E27FC236}">
                <a16:creationId xmlns:a16="http://schemas.microsoft.com/office/drawing/2014/main" id="{454BF68D-3CEC-5546-8C3F-F6906DB82B86}"/>
              </a:ext>
            </a:extLst>
          </p:cNvPr>
          <p:cNvSpPr txBox="1"/>
          <p:nvPr/>
        </p:nvSpPr>
        <p:spPr>
          <a:xfrm>
            <a:off x="6239048" y="1812159"/>
            <a:ext cx="5450608" cy="118494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400" kern="0" dirty="0" err="1">
                <a:ea typeface="Arial Unicode MS" pitchFamily="34" charset="-128"/>
                <a:cs typeface="Arial Unicode MS" pitchFamily="34" charset="-128"/>
              </a:rPr>
              <a:t>kustomize</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build</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r>
              <a:rPr lang="en-US" altLang="zh-CN" sz="1400" kern="0" dirty="0" err="1">
                <a:ea typeface="Arial Unicode MS" pitchFamily="34" charset="-128"/>
                <a:cs typeface="Arial Unicode MS" pitchFamily="34" charset="-128"/>
              </a:rPr>
              <a:t>someApp</a:t>
            </a:r>
            <a:r>
              <a:rPr lang="en-US" altLang="zh-CN" sz="1400" kern="0" dirty="0">
                <a:ea typeface="Arial Unicode MS" pitchFamily="34" charset="-128"/>
                <a:cs typeface="Arial Unicode MS" pitchFamily="34" charset="-128"/>
              </a:rPr>
              <a:t>/overlays/development</a:t>
            </a:r>
          </a:p>
          <a:p>
            <a:pPr fontAlgn="base">
              <a:spcBef>
                <a:spcPct val="50000"/>
              </a:spcBef>
              <a:spcAft>
                <a:spcPct val="0"/>
              </a:spcAft>
              <a:buClr>
                <a:srgbClr val="F0AB00"/>
              </a:buClr>
              <a:buSzPct val="80000"/>
            </a:pPr>
            <a:r>
              <a:rPr lang="en-US" altLang="zh-CN" sz="1400" kern="0" dirty="0" err="1">
                <a:ea typeface="Arial Unicode MS" pitchFamily="34" charset="-128"/>
                <a:cs typeface="Arial Unicode MS" pitchFamily="34" charset="-128"/>
              </a:rPr>
              <a:t>kustomize</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build</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r>
              <a:rPr lang="en-US" altLang="zh-CN" sz="1400" kern="0" dirty="0" err="1">
                <a:ea typeface="Arial Unicode MS" pitchFamily="34" charset="-128"/>
                <a:cs typeface="Arial Unicode MS" pitchFamily="34" charset="-128"/>
              </a:rPr>
              <a:t>someApp</a:t>
            </a:r>
            <a:r>
              <a:rPr lang="en-US" altLang="zh-CN" sz="1400" kern="0" dirty="0">
                <a:ea typeface="Arial Unicode MS" pitchFamily="34" charset="-128"/>
                <a:cs typeface="Arial Unicode MS" pitchFamily="34" charset="-128"/>
              </a:rPr>
              <a:t>/overlays/development</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r>
              <a:rPr lang="zh-CN" altLang="en-US" sz="1400" kern="0" dirty="0">
                <a:ea typeface="Arial Unicode MS" pitchFamily="34" charset="-128"/>
                <a:cs typeface="Arial Unicode MS" pitchFamily="34" charset="-128"/>
              </a:rPr>
              <a:t> </a:t>
            </a:r>
            <a:r>
              <a:rPr lang="en-US" altLang="zh-CN" sz="1400" kern="0" dirty="0" err="1">
                <a:ea typeface="Arial Unicode MS" pitchFamily="34" charset="-128"/>
                <a:cs typeface="Arial Unicode MS" pitchFamily="34" charset="-128"/>
              </a:rPr>
              <a:t>kubectl</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apply</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-f</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zh-CN" sz="1400" kern="0" dirty="0" err="1">
                <a:ea typeface="Arial Unicode MS" pitchFamily="34" charset="-128"/>
                <a:cs typeface="Arial Unicode MS" pitchFamily="34" charset="-128"/>
              </a:rPr>
              <a:t>kubectl</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apply</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-k</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r>
              <a:rPr lang="en-US" altLang="zh-CN" sz="1400" kern="0" dirty="0" err="1">
                <a:ea typeface="Arial Unicode MS" pitchFamily="34" charset="-128"/>
                <a:cs typeface="Arial Unicode MS" pitchFamily="34" charset="-128"/>
              </a:rPr>
              <a:t>someApp</a:t>
            </a:r>
            <a:r>
              <a:rPr lang="en-US" altLang="zh-CN" sz="1400" kern="0" dirty="0">
                <a:ea typeface="Arial Unicode MS" pitchFamily="34" charset="-128"/>
                <a:cs typeface="Arial Unicode MS" pitchFamily="34" charset="-128"/>
              </a:rPr>
              <a:t>/overlays/development</a:t>
            </a:r>
            <a:r>
              <a:rPr lang="zh-CN" altLang="en-US" sz="1400" kern="0" dirty="0">
                <a:ea typeface="Arial Unicode MS" pitchFamily="34" charset="-128"/>
                <a:cs typeface="Arial Unicode MS" pitchFamily="34" charset="-128"/>
              </a:rPr>
              <a:t> </a:t>
            </a:r>
            <a:endParaRPr lang="en-CN" sz="1400" kern="0" dirty="0" err="1">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2633F6CA-2E32-F54D-89E7-3C277B57C648}"/>
              </a:ext>
            </a:extLst>
          </p:cNvPr>
          <p:cNvPicPr>
            <a:picLocks noChangeAspect="1"/>
          </p:cNvPicPr>
          <p:nvPr/>
        </p:nvPicPr>
        <p:blipFill>
          <a:blip r:embed="rId2"/>
          <a:stretch>
            <a:fillRect/>
          </a:stretch>
        </p:blipFill>
        <p:spPr>
          <a:xfrm>
            <a:off x="761836" y="1812159"/>
            <a:ext cx="5080000" cy="3759200"/>
          </a:xfrm>
          <a:prstGeom prst="rect">
            <a:avLst/>
          </a:prstGeom>
        </p:spPr>
      </p:pic>
      <p:sp>
        <p:nvSpPr>
          <p:cNvPr id="6" name="TextBox 5">
            <a:extLst>
              <a:ext uri="{FF2B5EF4-FFF2-40B4-BE49-F238E27FC236}">
                <a16:creationId xmlns:a16="http://schemas.microsoft.com/office/drawing/2014/main" id="{15659233-F05B-3B4C-9245-77F9C3BCE1A5}"/>
              </a:ext>
            </a:extLst>
          </p:cNvPr>
          <p:cNvSpPr txBox="1"/>
          <p:nvPr/>
        </p:nvSpPr>
        <p:spPr>
          <a:xfrm>
            <a:off x="6239048" y="3710454"/>
            <a:ext cx="5450608" cy="118494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400" kern="0" dirty="0" err="1">
                <a:ea typeface="Arial Unicode MS" pitchFamily="34" charset="-128"/>
                <a:cs typeface="Arial Unicode MS" pitchFamily="34" charset="-128"/>
              </a:rPr>
              <a:t>kustomize</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build</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r>
              <a:rPr lang="en-US" altLang="zh-CN" sz="1400" kern="0" dirty="0" err="1">
                <a:ea typeface="Arial Unicode MS" pitchFamily="34" charset="-128"/>
                <a:cs typeface="Arial Unicode MS" pitchFamily="34" charset="-128"/>
              </a:rPr>
              <a:t>someApp</a:t>
            </a:r>
            <a:r>
              <a:rPr lang="en-US" altLang="zh-CN" sz="1400" kern="0" dirty="0">
                <a:ea typeface="Arial Unicode MS" pitchFamily="34" charset="-128"/>
                <a:cs typeface="Arial Unicode MS" pitchFamily="34" charset="-128"/>
              </a:rPr>
              <a:t>/overlays/production</a:t>
            </a:r>
          </a:p>
          <a:p>
            <a:pPr fontAlgn="base">
              <a:spcBef>
                <a:spcPct val="50000"/>
              </a:spcBef>
              <a:spcAft>
                <a:spcPct val="0"/>
              </a:spcAft>
              <a:buClr>
                <a:srgbClr val="F0AB00"/>
              </a:buClr>
              <a:buSzPct val="80000"/>
            </a:pPr>
            <a:r>
              <a:rPr lang="en-US" altLang="zh-CN" sz="1400" kern="0" dirty="0" err="1">
                <a:ea typeface="Arial Unicode MS" pitchFamily="34" charset="-128"/>
                <a:cs typeface="Arial Unicode MS" pitchFamily="34" charset="-128"/>
              </a:rPr>
              <a:t>kustomize</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build</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r>
              <a:rPr lang="en-US" altLang="zh-CN" sz="1400" kern="0" dirty="0" err="1">
                <a:ea typeface="Arial Unicode MS" pitchFamily="34" charset="-128"/>
                <a:cs typeface="Arial Unicode MS" pitchFamily="34" charset="-128"/>
              </a:rPr>
              <a:t>someApp</a:t>
            </a:r>
            <a:r>
              <a:rPr lang="en-US" altLang="zh-CN" sz="1400" kern="0" dirty="0">
                <a:ea typeface="Arial Unicode MS" pitchFamily="34" charset="-128"/>
                <a:cs typeface="Arial Unicode MS" pitchFamily="34" charset="-128"/>
              </a:rPr>
              <a:t>/overlays/production</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r>
              <a:rPr lang="zh-CN" altLang="en-US" sz="1400" kern="0" dirty="0">
                <a:ea typeface="Arial Unicode MS" pitchFamily="34" charset="-128"/>
                <a:cs typeface="Arial Unicode MS" pitchFamily="34" charset="-128"/>
              </a:rPr>
              <a:t> </a:t>
            </a:r>
            <a:r>
              <a:rPr lang="en-US" altLang="zh-CN" sz="1400" kern="0" dirty="0" err="1">
                <a:ea typeface="Arial Unicode MS" pitchFamily="34" charset="-128"/>
                <a:cs typeface="Arial Unicode MS" pitchFamily="34" charset="-128"/>
              </a:rPr>
              <a:t>kubectl</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apply</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-f</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zh-CN" sz="1400" kern="0" dirty="0" err="1">
                <a:ea typeface="Arial Unicode MS" pitchFamily="34" charset="-128"/>
                <a:cs typeface="Arial Unicode MS" pitchFamily="34" charset="-128"/>
              </a:rPr>
              <a:t>kubectl</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apply</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-k</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a:t>
            </a:r>
            <a:r>
              <a:rPr lang="en-US" altLang="zh-CN" sz="1400" kern="0" dirty="0" err="1">
                <a:ea typeface="Arial Unicode MS" pitchFamily="34" charset="-128"/>
                <a:cs typeface="Arial Unicode MS" pitchFamily="34" charset="-128"/>
              </a:rPr>
              <a:t>someApp</a:t>
            </a:r>
            <a:r>
              <a:rPr lang="en-US" altLang="zh-CN" sz="1400" kern="0" dirty="0">
                <a:ea typeface="Arial Unicode MS" pitchFamily="34" charset="-128"/>
                <a:cs typeface="Arial Unicode MS" pitchFamily="34" charset="-128"/>
              </a:rPr>
              <a:t>/overlays/production</a:t>
            </a:r>
            <a:r>
              <a:rPr lang="zh-CN" altLang="en-US" sz="1400" kern="0" dirty="0">
                <a:ea typeface="Arial Unicode MS" pitchFamily="34" charset="-128"/>
                <a:cs typeface="Arial Unicode MS" pitchFamily="34" charset="-128"/>
              </a:rPr>
              <a:t> </a:t>
            </a:r>
            <a:endParaRPr lang="en-CN"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57333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C7C9F-D232-6645-86D0-B61C541D33E4}"/>
              </a:ext>
            </a:extLst>
          </p:cNvPr>
          <p:cNvSpPr>
            <a:spLocks noGrp="1"/>
          </p:cNvSpPr>
          <p:nvPr>
            <p:ph type="title"/>
          </p:nvPr>
        </p:nvSpPr>
        <p:spPr>
          <a:xfrm>
            <a:off x="335836" y="408194"/>
            <a:ext cx="11186476" cy="369332"/>
          </a:xfrm>
        </p:spPr>
        <p:txBody>
          <a:bodyPr/>
          <a:lstStyle/>
          <a:p>
            <a:r>
              <a:rPr lang="en-US" altLang="zh-CN" dirty="0"/>
              <a:t>Structure</a:t>
            </a:r>
            <a:r>
              <a:rPr lang="zh-CN" altLang="en-US" dirty="0"/>
              <a:t> </a:t>
            </a:r>
            <a:endParaRPr lang="en-CN" dirty="0"/>
          </a:p>
        </p:txBody>
      </p:sp>
      <p:pic>
        <p:nvPicPr>
          <p:cNvPr id="2" name="Picture 1">
            <a:extLst>
              <a:ext uri="{FF2B5EF4-FFF2-40B4-BE49-F238E27FC236}">
                <a16:creationId xmlns:a16="http://schemas.microsoft.com/office/drawing/2014/main" id="{E8CB7C85-6E93-704C-B277-06725CB6ACF5}"/>
              </a:ext>
            </a:extLst>
          </p:cNvPr>
          <p:cNvPicPr>
            <a:picLocks noChangeAspect="1"/>
          </p:cNvPicPr>
          <p:nvPr/>
        </p:nvPicPr>
        <p:blipFill>
          <a:blip r:embed="rId2"/>
          <a:stretch>
            <a:fillRect/>
          </a:stretch>
        </p:blipFill>
        <p:spPr>
          <a:xfrm>
            <a:off x="693683" y="882869"/>
            <a:ext cx="10828630" cy="5566937"/>
          </a:xfrm>
          <a:prstGeom prst="rect">
            <a:avLst/>
          </a:prstGeom>
        </p:spPr>
      </p:pic>
    </p:spTree>
    <p:extLst>
      <p:ext uri="{BB962C8B-B14F-4D97-AF65-F5344CB8AC3E}">
        <p14:creationId xmlns:p14="http://schemas.microsoft.com/office/powerpoint/2010/main" val="140425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C08A2A-38E7-0E4B-A639-A0374B03F54F}"/>
              </a:ext>
            </a:extLst>
          </p:cNvPr>
          <p:cNvSpPr>
            <a:spLocks noGrp="1"/>
          </p:cNvSpPr>
          <p:nvPr>
            <p:ph type="title"/>
          </p:nvPr>
        </p:nvSpPr>
        <p:spPr/>
        <p:txBody>
          <a:bodyPr/>
          <a:lstStyle/>
          <a:p>
            <a:r>
              <a:rPr lang="en-US" altLang="zh-CN" dirty="0" err="1"/>
              <a:t>kustomization.yaml</a:t>
            </a:r>
            <a:endParaRPr lang="en-CN" dirty="0"/>
          </a:p>
        </p:txBody>
      </p:sp>
      <p:sp>
        <p:nvSpPr>
          <p:cNvPr id="4" name="Rectangle 3">
            <a:extLst>
              <a:ext uri="{FF2B5EF4-FFF2-40B4-BE49-F238E27FC236}">
                <a16:creationId xmlns:a16="http://schemas.microsoft.com/office/drawing/2014/main" id="{C316F31E-FF2E-DC45-A3A5-6170C255C1E1}"/>
              </a:ext>
            </a:extLst>
          </p:cNvPr>
          <p:cNvSpPr/>
          <p:nvPr/>
        </p:nvSpPr>
        <p:spPr>
          <a:xfrm>
            <a:off x="716291" y="1052339"/>
            <a:ext cx="6096000" cy="5801588"/>
          </a:xfrm>
          <a:prstGeom prst="rect">
            <a:avLst/>
          </a:prstGeom>
        </p:spPr>
        <p:txBody>
          <a:bodyPr>
            <a:spAutoFit/>
          </a:bodyPr>
          <a:lstStyle/>
          <a:p>
            <a:r>
              <a:rPr lang="en-US" sz="1300" dirty="0">
                <a:solidFill>
                  <a:srgbClr val="3176D9"/>
                </a:solidFill>
                <a:latin typeface="inherit"/>
                <a:hlinkClick r:id="rId2"/>
              </a:rPr>
              <a:t>bases</a:t>
            </a:r>
            <a:endParaRPr lang="en-US" sz="1300" dirty="0">
              <a:solidFill>
                <a:srgbClr val="222222"/>
              </a:solidFill>
              <a:latin typeface="inherit"/>
            </a:endParaRPr>
          </a:p>
          <a:p>
            <a:r>
              <a:rPr lang="en-US" sz="1300" dirty="0">
                <a:solidFill>
                  <a:srgbClr val="222222"/>
                </a:solidFill>
                <a:latin typeface="open sans"/>
              </a:rPr>
              <a:t>Add resources from a </a:t>
            </a:r>
            <a:r>
              <a:rPr lang="en-US" sz="1300" dirty="0" err="1">
                <a:solidFill>
                  <a:srgbClr val="222222"/>
                </a:solidFill>
                <a:latin typeface="open sans"/>
              </a:rPr>
              <a:t>kustomization</a:t>
            </a:r>
            <a:r>
              <a:rPr lang="en-US" sz="1300" dirty="0">
                <a:solidFill>
                  <a:srgbClr val="222222"/>
                </a:solidFill>
                <a:latin typeface="open sans"/>
              </a:rPr>
              <a:t> dir.</a:t>
            </a:r>
          </a:p>
          <a:p>
            <a:endParaRPr lang="en-US" sz="1300" dirty="0">
              <a:solidFill>
                <a:srgbClr val="222222"/>
              </a:solidFill>
              <a:latin typeface="open sans"/>
            </a:endParaRPr>
          </a:p>
          <a:p>
            <a:r>
              <a:rPr lang="en-US" sz="1300" dirty="0">
                <a:solidFill>
                  <a:srgbClr val="3176D9"/>
                </a:solidFill>
                <a:latin typeface="inherit"/>
                <a:hlinkClick r:id="rId3"/>
              </a:rPr>
              <a:t>commonAnnotations</a:t>
            </a:r>
            <a:endParaRPr lang="en-US" sz="1300" dirty="0">
              <a:solidFill>
                <a:srgbClr val="222222"/>
              </a:solidFill>
              <a:latin typeface="inherit"/>
            </a:endParaRPr>
          </a:p>
          <a:p>
            <a:r>
              <a:rPr lang="en-US" sz="1300" dirty="0">
                <a:solidFill>
                  <a:srgbClr val="222222"/>
                </a:solidFill>
                <a:latin typeface="open sans"/>
              </a:rPr>
              <a:t>Add annotations to add all resources.</a:t>
            </a:r>
          </a:p>
          <a:p>
            <a:endParaRPr lang="en-US" sz="1300" dirty="0">
              <a:solidFill>
                <a:srgbClr val="222222"/>
              </a:solidFill>
              <a:latin typeface="open sans"/>
            </a:endParaRPr>
          </a:p>
          <a:p>
            <a:r>
              <a:rPr lang="en-US" sz="1300" dirty="0">
                <a:solidFill>
                  <a:srgbClr val="3176D9"/>
                </a:solidFill>
                <a:latin typeface="inherit"/>
                <a:hlinkClick r:id="rId4"/>
              </a:rPr>
              <a:t>commonLabels</a:t>
            </a:r>
            <a:endParaRPr lang="en-US" sz="1300" dirty="0">
              <a:solidFill>
                <a:srgbClr val="222222"/>
              </a:solidFill>
              <a:latin typeface="inherit"/>
            </a:endParaRPr>
          </a:p>
          <a:p>
            <a:r>
              <a:rPr lang="en-US" sz="1300" dirty="0">
                <a:solidFill>
                  <a:srgbClr val="222222"/>
                </a:solidFill>
                <a:latin typeface="open sans"/>
              </a:rPr>
              <a:t>Add labels and selectors to add all resources.</a:t>
            </a:r>
          </a:p>
          <a:p>
            <a:endParaRPr lang="en-US" sz="1300" dirty="0">
              <a:solidFill>
                <a:srgbClr val="222222"/>
              </a:solidFill>
              <a:latin typeface="open sans"/>
            </a:endParaRPr>
          </a:p>
          <a:p>
            <a:r>
              <a:rPr lang="en-US" sz="1300" dirty="0">
                <a:solidFill>
                  <a:srgbClr val="3176D9"/>
                </a:solidFill>
                <a:latin typeface="inherit"/>
                <a:hlinkClick r:id="rId5"/>
              </a:rPr>
              <a:t>components</a:t>
            </a:r>
            <a:endParaRPr lang="en-US" sz="1300" dirty="0">
              <a:solidFill>
                <a:srgbClr val="222222"/>
              </a:solidFill>
              <a:latin typeface="inherit"/>
            </a:endParaRPr>
          </a:p>
          <a:p>
            <a:r>
              <a:rPr lang="en-US" sz="1300" dirty="0">
                <a:solidFill>
                  <a:srgbClr val="222222"/>
                </a:solidFill>
                <a:latin typeface="open sans"/>
              </a:rPr>
              <a:t>Compose </a:t>
            </a:r>
            <a:r>
              <a:rPr lang="en-US" sz="1300" dirty="0" err="1">
                <a:solidFill>
                  <a:srgbClr val="222222"/>
                </a:solidFill>
                <a:latin typeface="open sans"/>
              </a:rPr>
              <a:t>kustomizations</a:t>
            </a:r>
            <a:r>
              <a:rPr lang="en-US" sz="1300" dirty="0">
                <a:solidFill>
                  <a:srgbClr val="222222"/>
                </a:solidFill>
                <a:latin typeface="open sans"/>
              </a:rPr>
              <a:t>.</a:t>
            </a:r>
          </a:p>
          <a:p>
            <a:endParaRPr lang="en-US" sz="1300" dirty="0">
              <a:solidFill>
                <a:srgbClr val="222222"/>
              </a:solidFill>
              <a:latin typeface="open sans"/>
            </a:endParaRPr>
          </a:p>
          <a:p>
            <a:r>
              <a:rPr lang="en-US" sz="1300" dirty="0">
                <a:solidFill>
                  <a:srgbClr val="3176D9"/>
                </a:solidFill>
                <a:latin typeface="inherit"/>
                <a:hlinkClick r:id="rId6"/>
              </a:rPr>
              <a:t>configMapGenerator</a:t>
            </a:r>
            <a:endParaRPr lang="en-US" sz="1300" dirty="0">
              <a:solidFill>
                <a:srgbClr val="222222"/>
              </a:solidFill>
              <a:latin typeface="inherit"/>
            </a:endParaRPr>
          </a:p>
          <a:p>
            <a:r>
              <a:rPr lang="en-US" sz="1300" dirty="0">
                <a:solidFill>
                  <a:srgbClr val="222222"/>
                </a:solidFill>
                <a:latin typeface="open sans"/>
              </a:rPr>
              <a:t>Generate </a:t>
            </a:r>
            <a:r>
              <a:rPr lang="en-US" sz="1300" dirty="0" err="1">
                <a:solidFill>
                  <a:srgbClr val="222222"/>
                </a:solidFill>
                <a:latin typeface="open sans"/>
              </a:rPr>
              <a:t>ConfigMap</a:t>
            </a:r>
            <a:r>
              <a:rPr lang="en-US" sz="1300" dirty="0">
                <a:solidFill>
                  <a:srgbClr val="222222"/>
                </a:solidFill>
                <a:latin typeface="open sans"/>
              </a:rPr>
              <a:t> resources.</a:t>
            </a:r>
          </a:p>
          <a:p>
            <a:endParaRPr lang="en-US" sz="1300" dirty="0">
              <a:solidFill>
                <a:srgbClr val="222222"/>
              </a:solidFill>
              <a:latin typeface="open sans"/>
            </a:endParaRPr>
          </a:p>
          <a:p>
            <a:r>
              <a:rPr lang="en-US" sz="1300" dirty="0">
                <a:solidFill>
                  <a:srgbClr val="3176D9"/>
                </a:solidFill>
                <a:latin typeface="inherit"/>
                <a:hlinkClick r:id="rId7"/>
              </a:rPr>
              <a:t>crds</a:t>
            </a:r>
            <a:endParaRPr lang="en-US" sz="1300" dirty="0">
              <a:solidFill>
                <a:srgbClr val="222222"/>
              </a:solidFill>
              <a:latin typeface="inherit"/>
            </a:endParaRPr>
          </a:p>
          <a:p>
            <a:r>
              <a:rPr lang="en-US" sz="1300" dirty="0">
                <a:solidFill>
                  <a:srgbClr val="222222"/>
                </a:solidFill>
                <a:latin typeface="open sans"/>
              </a:rPr>
              <a:t>Adding CRD support</a:t>
            </a:r>
          </a:p>
          <a:p>
            <a:endParaRPr lang="en-US" sz="1300" dirty="0">
              <a:solidFill>
                <a:srgbClr val="222222"/>
              </a:solidFill>
              <a:latin typeface="open sans"/>
            </a:endParaRPr>
          </a:p>
          <a:p>
            <a:r>
              <a:rPr lang="en-US" sz="1300" dirty="0">
                <a:solidFill>
                  <a:srgbClr val="3176D9"/>
                </a:solidFill>
                <a:latin typeface="inherit"/>
                <a:hlinkClick r:id="rId8"/>
              </a:rPr>
              <a:t>generatorOptions</a:t>
            </a:r>
            <a:endParaRPr lang="en-US" sz="1300" dirty="0">
              <a:solidFill>
                <a:srgbClr val="222222"/>
              </a:solidFill>
              <a:latin typeface="inherit"/>
            </a:endParaRPr>
          </a:p>
          <a:p>
            <a:r>
              <a:rPr lang="en-US" sz="1300" dirty="0">
                <a:solidFill>
                  <a:srgbClr val="222222"/>
                </a:solidFill>
                <a:latin typeface="open sans"/>
              </a:rPr>
              <a:t>Control behavior of </a:t>
            </a:r>
            <a:r>
              <a:rPr lang="en-US" sz="1300" dirty="0">
                <a:solidFill>
                  <a:srgbClr val="3176D9"/>
                </a:solidFill>
                <a:latin typeface="open sans"/>
                <a:hlinkClick r:id="rId9"/>
              </a:rPr>
              <a:t>ConfigMap</a:t>
            </a:r>
            <a:r>
              <a:rPr lang="en-US" sz="1300" dirty="0">
                <a:solidFill>
                  <a:srgbClr val="222222"/>
                </a:solidFill>
                <a:latin typeface="open sans"/>
              </a:rPr>
              <a:t> and </a:t>
            </a:r>
            <a:r>
              <a:rPr lang="en-US" sz="1300" dirty="0">
                <a:solidFill>
                  <a:srgbClr val="3176D9"/>
                </a:solidFill>
                <a:latin typeface="open sans"/>
                <a:hlinkClick r:id="rId10"/>
              </a:rPr>
              <a:t>Secret</a:t>
            </a:r>
            <a:r>
              <a:rPr lang="en-US" sz="1300" dirty="0">
                <a:solidFill>
                  <a:srgbClr val="222222"/>
                </a:solidFill>
                <a:latin typeface="open sans"/>
              </a:rPr>
              <a:t> generators.</a:t>
            </a:r>
          </a:p>
          <a:p>
            <a:endParaRPr lang="en-US" sz="1300" dirty="0">
              <a:solidFill>
                <a:srgbClr val="222222"/>
              </a:solidFill>
              <a:latin typeface="open sans"/>
            </a:endParaRPr>
          </a:p>
          <a:p>
            <a:r>
              <a:rPr lang="en-US" sz="1300" dirty="0">
                <a:hlinkClick r:id="rId11"/>
              </a:rPr>
              <a:t>replicas</a:t>
            </a:r>
            <a:endParaRPr lang="en-US" sz="1300" dirty="0"/>
          </a:p>
          <a:p>
            <a:r>
              <a:rPr lang="en-US" sz="1300" dirty="0">
                <a:solidFill>
                  <a:srgbClr val="222222"/>
                </a:solidFill>
                <a:latin typeface="open sans"/>
              </a:rPr>
              <a:t>Change the number of replicas for a resource.</a:t>
            </a:r>
          </a:p>
          <a:p>
            <a:endParaRPr lang="en-US" sz="1300" dirty="0">
              <a:solidFill>
                <a:srgbClr val="222222"/>
              </a:solidFill>
              <a:latin typeface="open sans"/>
            </a:endParaRPr>
          </a:p>
          <a:p>
            <a:r>
              <a:rPr lang="en-US" sz="1300" dirty="0">
                <a:hlinkClick r:id="rId12"/>
              </a:rPr>
              <a:t>resources</a:t>
            </a:r>
            <a:endParaRPr lang="en-US" sz="1300" dirty="0"/>
          </a:p>
          <a:p>
            <a:r>
              <a:rPr lang="en-US" sz="1300" dirty="0">
                <a:solidFill>
                  <a:srgbClr val="222222"/>
                </a:solidFill>
                <a:latin typeface="open sans"/>
              </a:rPr>
              <a:t>Resources to include.</a:t>
            </a:r>
          </a:p>
          <a:p>
            <a:endParaRPr lang="en-US" sz="1100" dirty="0">
              <a:solidFill>
                <a:srgbClr val="222222"/>
              </a:solidFill>
              <a:latin typeface="open sans"/>
            </a:endParaRPr>
          </a:p>
          <a:p>
            <a:endParaRPr lang="en-US" sz="1100" b="0" i="0" dirty="0">
              <a:solidFill>
                <a:srgbClr val="222222"/>
              </a:solidFill>
              <a:effectLst/>
              <a:latin typeface="open sans"/>
            </a:endParaRPr>
          </a:p>
          <a:p>
            <a:endParaRPr lang="en-US" sz="1100" b="0" i="0" dirty="0">
              <a:solidFill>
                <a:srgbClr val="222222"/>
              </a:solidFill>
              <a:effectLst/>
              <a:latin typeface="open sans"/>
            </a:endParaRPr>
          </a:p>
        </p:txBody>
      </p:sp>
      <p:sp>
        <p:nvSpPr>
          <p:cNvPr id="5" name="Rectangle 4">
            <a:extLst>
              <a:ext uri="{FF2B5EF4-FFF2-40B4-BE49-F238E27FC236}">
                <a16:creationId xmlns:a16="http://schemas.microsoft.com/office/drawing/2014/main" id="{7FF25ACE-3BAE-4348-89B1-904885D111CA}"/>
              </a:ext>
            </a:extLst>
          </p:cNvPr>
          <p:cNvSpPr/>
          <p:nvPr/>
        </p:nvSpPr>
        <p:spPr>
          <a:xfrm>
            <a:off x="5867746" y="1052339"/>
            <a:ext cx="6096000" cy="5493812"/>
          </a:xfrm>
          <a:prstGeom prst="rect">
            <a:avLst/>
          </a:prstGeom>
        </p:spPr>
        <p:txBody>
          <a:bodyPr>
            <a:spAutoFit/>
          </a:bodyPr>
          <a:lstStyle/>
          <a:p>
            <a:r>
              <a:rPr lang="en-US" sz="1300" dirty="0">
                <a:solidFill>
                  <a:srgbClr val="3176D9"/>
                </a:solidFill>
                <a:latin typeface="inherit"/>
                <a:hlinkClick r:id="rId13"/>
              </a:rPr>
              <a:t>images</a:t>
            </a:r>
            <a:endParaRPr lang="en-US" sz="1300" dirty="0">
              <a:solidFill>
                <a:srgbClr val="222222"/>
              </a:solidFill>
              <a:latin typeface="inherit"/>
            </a:endParaRPr>
          </a:p>
          <a:p>
            <a:r>
              <a:rPr lang="en-US" sz="1300" dirty="0">
                <a:solidFill>
                  <a:srgbClr val="222222"/>
                </a:solidFill>
                <a:latin typeface="open sans"/>
              </a:rPr>
              <a:t>Modify the name, tags and/or digest for images.</a:t>
            </a:r>
          </a:p>
          <a:p>
            <a:endParaRPr lang="en-US" sz="1300" dirty="0">
              <a:solidFill>
                <a:srgbClr val="222222"/>
              </a:solidFill>
              <a:latin typeface="open sans"/>
            </a:endParaRPr>
          </a:p>
          <a:p>
            <a:r>
              <a:rPr lang="en-US" sz="1300" dirty="0">
                <a:solidFill>
                  <a:srgbClr val="3176D9"/>
                </a:solidFill>
                <a:latin typeface="inherit"/>
                <a:hlinkClick r:id="rId14"/>
              </a:rPr>
              <a:t>namePrefix</a:t>
            </a:r>
            <a:endParaRPr lang="en-US" sz="1300" dirty="0">
              <a:solidFill>
                <a:srgbClr val="222222"/>
              </a:solidFill>
              <a:latin typeface="inherit"/>
            </a:endParaRPr>
          </a:p>
          <a:p>
            <a:r>
              <a:rPr lang="en-US" sz="1300" dirty="0">
                <a:solidFill>
                  <a:srgbClr val="222222"/>
                </a:solidFill>
                <a:latin typeface="open sans"/>
              </a:rPr>
              <a:t>Prepends the value to the names of all resources and references.</a:t>
            </a:r>
          </a:p>
          <a:p>
            <a:endParaRPr lang="en-US" sz="1300" dirty="0">
              <a:solidFill>
                <a:srgbClr val="222222"/>
              </a:solidFill>
              <a:latin typeface="open sans"/>
            </a:endParaRPr>
          </a:p>
          <a:p>
            <a:r>
              <a:rPr lang="en-US" sz="1300" dirty="0">
                <a:solidFill>
                  <a:srgbClr val="3176D9"/>
                </a:solidFill>
                <a:latin typeface="inherit"/>
                <a:hlinkClick r:id="rId15"/>
              </a:rPr>
              <a:t>namespace</a:t>
            </a:r>
            <a:endParaRPr lang="en-US" sz="1300" dirty="0">
              <a:solidFill>
                <a:srgbClr val="222222"/>
              </a:solidFill>
              <a:latin typeface="inherit"/>
            </a:endParaRPr>
          </a:p>
          <a:p>
            <a:r>
              <a:rPr lang="en-US" sz="1300" dirty="0">
                <a:solidFill>
                  <a:srgbClr val="222222"/>
                </a:solidFill>
                <a:latin typeface="open sans"/>
              </a:rPr>
              <a:t>Adds namespace to all resources.</a:t>
            </a:r>
          </a:p>
          <a:p>
            <a:endParaRPr lang="en-US" sz="1300" dirty="0">
              <a:solidFill>
                <a:srgbClr val="222222"/>
              </a:solidFill>
              <a:latin typeface="open sans"/>
            </a:endParaRPr>
          </a:p>
          <a:p>
            <a:r>
              <a:rPr lang="en-US" sz="1300" dirty="0">
                <a:solidFill>
                  <a:srgbClr val="3176D9"/>
                </a:solidFill>
                <a:latin typeface="inherit"/>
                <a:hlinkClick r:id="rId16"/>
              </a:rPr>
              <a:t>nameSuffix</a:t>
            </a:r>
            <a:endParaRPr lang="en-US" sz="1300" dirty="0">
              <a:solidFill>
                <a:srgbClr val="222222"/>
              </a:solidFill>
              <a:latin typeface="inherit"/>
            </a:endParaRPr>
          </a:p>
          <a:p>
            <a:r>
              <a:rPr lang="en-US" sz="1300" dirty="0">
                <a:solidFill>
                  <a:srgbClr val="222222"/>
                </a:solidFill>
                <a:latin typeface="open sans"/>
              </a:rPr>
              <a:t>Appends the value to the names of all resources and references.</a:t>
            </a:r>
          </a:p>
          <a:p>
            <a:endParaRPr lang="en-US" sz="1300" dirty="0">
              <a:solidFill>
                <a:srgbClr val="222222"/>
              </a:solidFill>
              <a:latin typeface="open sans"/>
            </a:endParaRPr>
          </a:p>
          <a:p>
            <a:r>
              <a:rPr lang="en-US" sz="1300" dirty="0">
                <a:solidFill>
                  <a:srgbClr val="3176D9"/>
                </a:solidFill>
                <a:latin typeface="inherit"/>
                <a:hlinkClick r:id="rId17"/>
              </a:rPr>
              <a:t>patches</a:t>
            </a:r>
            <a:endParaRPr lang="en-US" sz="1300" dirty="0">
              <a:solidFill>
                <a:srgbClr val="222222"/>
              </a:solidFill>
              <a:latin typeface="inherit"/>
            </a:endParaRPr>
          </a:p>
          <a:p>
            <a:r>
              <a:rPr lang="en-US" sz="1300" dirty="0">
                <a:solidFill>
                  <a:srgbClr val="222222"/>
                </a:solidFill>
                <a:latin typeface="open sans"/>
              </a:rPr>
              <a:t>Patch resources</a:t>
            </a:r>
          </a:p>
          <a:p>
            <a:endParaRPr lang="en-US" sz="1300" dirty="0">
              <a:solidFill>
                <a:srgbClr val="222222"/>
              </a:solidFill>
              <a:latin typeface="open sans"/>
            </a:endParaRPr>
          </a:p>
          <a:p>
            <a:r>
              <a:rPr lang="en-US" sz="1300" dirty="0">
                <a:solidFill>
                  <a:srgbClr val="3176D9"/>
                </a:solidFill>
                <a:latin typeface="inherit"/>
                <a:hlinkClick r:id="rId18"/>
              </a:rPr>
              <a:t>patchesJson6902</a:t>
            </a:r>
            <a:endParaRPr lang="en-US" sz="1300" dirty="0">
              <a:solidFill>
                <a:srgbClr val="222222"/>
              </a:solidFill>
              <a:latin typeface="inherit"/>
            </a:endParaRPr>
          </a:p>
          <a:p>
            <a:r>
              <a:rPr lang="en-US" sz="1300" dirty="0">
                <a:solidFill>
                  <a:srgbClr val="222222"/>
                </a:solidFill>
                <a:latin typeface="open sans"/>
              </a:rPr>
              <a:t>Patch resources using the </a:t>
            </a:r>
            <a:r>
              <a:rPr lang="en-US" sz="1300" dirty="0">
                <a:solidFill>
                  <a:srgbClr val="3176D9"/>
                </a:solidFill>
                <a:latin typeface="open sans"/>
                <a:hlinkClick r:id="rId19"/>
              </a:rPr>
              <a:t>json 6902 standard</a:t>
            </a:r>
            <a:endParaRPr lang="en-US" sz="1300" dirty="0">
              <a:solidFill>
                <a:srgbClr val="3176D9"/>
              </a:solidFill>
              <a:latin typeface="open sans"/>
            </a:endParaRPr>
          </a:p>
          <a:p>
            <a:endParaRPr lang="en-US" sz="1300" dirty="0">
              <a:solidFill>
                <a:srgbClr val="222222"/>
              </a:solidFill>
              <a:latin typeface="open sans"/>
            </a:endParaRPr>
          </a:p>
          <a:p>
            <a:r>
              <a:rPr lang="en-US" sz="1300" dirty="0">
                <a:solidFill>
                  <a:srgbClr val="3176D9"/>
                </a:solidFill>
                <a:latin typeface="inherit"/>
                <a:hlinkClick r:id="rId20"/>
              </a:rPr>
              <a:t>patchesStrategicMerge</a:t>
            </a:r>
            <a:endParaRPr lang="en-US" sz="1300" dirty="0">
              <a:solidFill>
                <a:srgbClr val="222222"/>
              </a:solidFill>
              <a:latin typeface="inherit"/>
            </a:endParaRPr>
          </a:p>
          <a:p>
            <a:r>
              <a:rPr lang="en-US" sz="1300" dirty="0">
                <a:solidFill>
                  <a:srgbClr val="222222"/>
                </a:solidFill>
                <a:latin typeface="open sans"/>
              </a:rPr>
              <a:t>Patch resources using the strategic merge patch standard.</a:t>
            </a:r>
          </a:p>
          <a:p>
            <a:endParaRPr lang="en-US" sz="1300" i="0" dirty="0">
              <a:solidFill>
                <a:srgbClr val="222222"/>
              </a:solidFill>
              <a:effectLst/>
              <a:latin typeface="open sans"/>
            </a:endParaRPr>
          </a:p>
          <a:p>
            <a:r>
              <a:rPr lang="en-US" sz="1300" dirty="0">
                <a:hlinkClick r:id="rId21"/>
              </a:rPr>
              <a:t>secretGenerator</a:t>
            </a:r>
            <a:endParaRPr lang="en-US" sz="1300" dirty="0"/>
          </a:p>
          <a:p>
            <a:r>
              <a:rPr lang="en-US" sz="1300" dirty="0"/>
              <a:t>Generate Secret resources.</a:t>
            </a:r>
          </a:p>
          <a:p>
            <a:endParaRPr lang="en-US" sz="1300" dirty="0"/>
          </a:p>
          <a:p>
            <a:r>
              <a:rPr lang="en-US" sz="1300" dirty="0">
                <a:hlinkClick r:id="rId22"/>
              </a:rPr>
              <a:t>vars</a:t>
            </a:r>
            <a:endParaRPr lang="en-US" sz="1300" dirty="0"/>
          </a:p>
          <a:p>
            <a:r>
              <a:rPr lang="en-US" sz="1300" dirty="0"/>
              <a:t>Substitute name references.</a:t>
            </a:r>
          </a:p>
          <a:p>
            <a:endParaRPr lang="en-US" sz="1300" b="0" i="0" dirty="0">
              <a:solidFill>
                <a:srgbClr val="222222"/>
              </a:solidFill>
              <a:effectLst/>
              <a:latin typeface="open sans"/>
            </a:endParaRPr>
          </a:p>
        </p:txBody>
      </p:sp>
    </p:spTree>
    <p:extLst>
      <p:ext uri="{BB962C8B-B14F-4D97-AF65-F5344CB8AC3E}">
        <p14:creationId xmlns:p14="http://schemas.microsoft.com/office/powerpoint/2010/main" val="365705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604323-B04C-E249-ACB4-125E311E7C7D}"/>
              </a:ext>
            </a:extLst>
          </p:cNvPr>
          <p:cNvSpPr>
            <a:spLocks noGrp="1"/>
          </p:cNvSpPr>
          <p:nvPr>
            <p:ph type="title"/>
          </p:nvPr>
        </p:nvSpPr>
        <p:spPr/>
        <p:txBody>
          <a:bodyPr/>
          <a:lstStyle/>
          <a:p>
            <a:r>
              <a:rPr lang="en-US" altLang="zh-CN" dirty="0"/>
              <a:t>useful</a:t>
            </a:r>
            <a:r>
              <a:rPr lang="zh-CN" altLang="en-US" dirty="0"/>
              <a:t> </a:t>
            </a:r>
            <a:r>
              <a:rPr lang="en-US" altLang="zh-CN" dirty="0"/>
              <a:t>links</a:t>
            </a:r>
            <a:endParaRPr lang="en-CN" dirty="0"/>
          </a:p>
        </p:txBody>
      </p:sp>
      <p:sp>
        <p:nvSpPr>
          <p:cNvPr id="7" name="TextBox 6">
            <a:extLst>
              <a:ext uri="{FF2B5EF4-FFF2-40B4-BE49-F238E27FC236}">
                <a16:creationId xmlns:a16="http://schemas.microsoft.com/office/drawing/2014/main" id="{987053EB-50A5-A640-BF9D-6181F284C0D3}"/>
              </a:ext>
            </a:extLst>
          </p:cNvPr>
          <p:cNvSpPr txBox="1"/>
          <p:nvPr/>
        </p:nvSpPr>
        <p:spPr>
          <a:xfrm>
            <a:off x="1345325" y="2133600"/>
            <a:ext cx="8166538"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err="1">
                <a:ea typeface="Arial Unicode MS" pitchFamily="34" charset="-128"/>
                <a:cs typeface="Arial Unicode MS" pitchFamily="34" charset="-128"/>
              </a:rPr>
              <a:t>kutomize</a:t>
            </a:r>
            <a:r>
              <a:rPr lang="zh-CN" altLang="en-US" sz="1800" kern="0" dirty="0">
                <a:ea typeface="Arial Unicode MS" pitchFamily="34" charset="-128"/>
                <a:cs typeface="Arial Unicode MS" pitchFamily="34" charset="-128"/>
              </a:rPr>
              <a:t> </a:t>
            </a:r>
            <a:r>
              <a:rPr lang="en-US" altLang="zh-CN" sz="1800" kern="0" dirty="0" err="1">
                <a:ea typeface="Arial Unicode MS" pitchFamily="34" charset="-128"/>
                <a:cs typeface="Arial Unicode MS" pitchFamily="34" charset="-128"/>
              </a:rPr>
              <a:t>github</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hlinkClick r:id="rId2"/>
              </a:rPr>
              <a:t>https://github.com/kubernetes-sigs/kustomize</a:t>
            </a:r>
            <a:endParaRPr lang="en-US" altLang="zh-C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documentation:</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hlinkClick r:id="rId3"/>
              </a:rPr>
              <a:t>https://kubernetes-sigs.github.io/kustomize/guides/</a:t>
            </a:r>
            <a:endParaRPr lang="en-US" altLang="zh-C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CN"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618588142"/>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SAP_2017_16x9_white</Template>
  <TotalTime>2850</TotalTime>
  <Words>564</Words>
  <Application>Microsoft Office PowerPoint</Application>
  <PresentationFormat>Custom</PresentationFormat>
  <Paragraphs>118</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inherit</vt:lpstr>
      <vt:lpstr>medium-content-serif-font</vt:lpstr>
      <vt:lpstr>open sans</vt:lpstr>
      <vt:lpstr>Public Sans</vt:lpstr>
      <vt:lpstr>Arial</vt:lpstr>
      <vt:lpstr>Courier New</vt:lpstr>
      <vt:lpstr>Symbol</vt:lpstr>
      <vt:lpstr>wingdings</vt:lpstr>
      <vt:lpstr>wingdings</vt:lpstr>
      <vt:lpstr>SAP_2017_16x9_white</vt:lpstr>
      <vt:lpstr>PowerPoint Presentation</vt:lpstr>
      <vt:lpstr>Kustomize &amp; Helm3</vt:lpstr>
      <vt:lpstr>kustomize</vt:lpstr>
      <vt:lpstr>kustomize</vt:lpstr>
      <vt:lpstr>Structure </vt:lpstr>
      <vt:lpstr>kustomize</vt:lpstr>
      <vt:lpstr>Structure </vt:lpstr>
      <vt:lpstr>kustomization.yaml</vt:lpstr>
      <vt:lpstr>useful links</vt:lpstr>
      <vt:lpstr>Helm3 – Folder structures</vt:lpstr>
      <vt:lpstr>Helm3 – Chart.yaml</vt:lpstr>
      <vt:lpstr>Helm3 – template</vt:lpstr>
      <vt:lpstr>Helm3 – hook</vt:lpstr>
      <vt:lpstr>Helm3 – hook</vt:lpstr>
      <vt:lpstr>Helm3 – sample</vt:lpstr>
      <vt:lpstr>Kustomize &amp; Helm3</vt:lpstr>
      <vt:lpstr>Best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Anywhere Cloud Native Landscape</dc:title>
  <dc:creator>Lu, Eric</dc:creator>
  <cp:keywords>2017/16:9/white</cp:keywords>
  <cp:lastModifiedBy>阿 甘</cp:lastModifiedBy>
  <cp:revision>1</cp:revision>
  <dcterms:created xsi:type="dcterms:W3CDTF">2018-01-30T02:19:54Z</dcterms:created>
  <dcterms:modified xsi:type="dcterms:W3CDTF">2020-10-22T07:45:30Z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NewReviewCycle">
    <vt:lpwstr/>
  </property>
</Properties>
</file>