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56"/>
  </p:notesMasterIdLst>
  <p:handoutMasterIdLst>
    <p:handoutMasterId r:id="rId57"/>
  </p:handoutMasterIdLst>
  <p:sldIdLst>
    <p:sldId id="433" r:id="rId5"/>
    <p:sldId id="952" r:id="rId6"/>
    <p:sldId id="451" r:id="rId7"/>
    <p:sldId id="945" r:id="rId8"/>
    <p:sldId id="946" r:id="rId9"/>
    <p:sldId id="947" r:id="rId10"/>
    <p:sldId id="943" r:id="rId11"/>
    <p:sldId id="868" r:id="rId12"/>
    <p:sldId id="944" r:id="rId13"/>
    <p:sldId id="884" r:id="rId14"/>
    <p:sldId id="883" r:id="rId15"/>
    <p:sldId id="882" r:id="rId16"/>
    <p:sldId id="872" r:id="rId17"/>
    <p:sldId id="958" r:id="rId18"/>
    <p:sldId id="912" r:id="rId19"/>
    <p:sldId id="885" r:id="rId20"/>
    <p:sldId id="956" r:id="rId21"/>
    <p:sldId id="957" r:id="rId22"/>
    <p:sldId id="913" r:id="rId23"/>
    <p:sldId id="909" r:id="rId24"/>
    <p:sldId id="962" r:id="rId25"/>
    <p:sldId id="899" r:id="rId26"/>
    <p:sldId id="907" r:id="rId27"/>
    <p:sldId id="875" r:id="rId28"/>
    <p:sldId id="906" r:id="rId29"/>
    <p:sldId id="878" r:id="rId30"/>
    <p:sldId id="951" r:id="rId31"/>
    <p:sldId id="902" r:id="rId32"/>
    <p:sldId id="904" r:id="rId33"/>
    <p:sldId id="954" r:id="rId34"/>
    <p:sldId id="914" r:id="rId35"/>
    <p:sldId id="963" r:id="rId36"/>
    <p:sldId id="921" r:id="rId37"/>
    <p:sldId id="923" r:id="rId38"/>
    <p:sldId id="925" r:id="rId39"/>
    <p:sldId id="916" r:id="rId40"/>
    <p:sldId id="917" r:id="rId41"/>
    <p:sldId id="918" r:id="rId42"/>
    <p:sldId id="924" r:id="rId43"/>
    <p:sldId id="905" r:id="rId44"/>
    <p:sldId id="960" r:id="rId45"/>
    <p:sldId id="961" r:id="rId46"/>
    <p:sldId id="955" r:id="rId47"/>
    <p:sldId id="948" r:id="rId48"/>
    <p:sldId id="949" r:id="rId49"/>
    <p:sldId id="950" r:id="rId50"/>
    <p:sldId id="930" r:id="rId51"/>
    <p:sldId id="450" r:id="rId52"/>
    <p:sldId id="452" r:id="rId53"/>
    <p:sldId id="449" r:id="rId54"/>
    <p:sldId id="265" r:id="rId55"/>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9053" autoAdjust="0"/>
  </p:normalViewPr>
  <p:slideViewPr>
    <p:cSldViewPr snapToGrid="0" showGuides="1">
      <p:cViewPr varScale="1">
        <p:scale>
          <a:sx n="145" d="100"/>
          <a:sy n="145" d="100"/>
        </p:scale>
        <p:origin x="288"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11</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12</a:t>
            </a:fld>
            <a:endParaRPr lang="de-DE" dirty="0">
              <a:solidFill>
                <a:srgbClr val="000000"/>
              </a:solidFill>
            </a:endParaRPr>
          </a:p>
        </p:txBody>
      </p:sp>
    </p:spTree>
    <p:extLst>
      <p:ext uri="{BB962C8B-B14F-4D97-AF65-F5344CB8AC3E}">
        <p14:creationId xmlns:p14="http://schemas.microsoft.com/office/powerpoint/2010/main" val="87420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3414523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3864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17</a:t>
            </a:fld>
            <a:endParaRPr lang="de-DE" dirty="0">
              <a:solidFill>
                <a:srgbClr val="000000"/>
              </a:solidFill>
            </a:endParaRPr>
          </a:p>
        </p:txBody>
      </p:sp>
    </p:spTree>
    <p:extLst>
      <p:ext uri="{BB962C8B-B14F-4D97-AF65-F5344CB8AC3E}">
        <p14:creationId xmlns:p14="http://schemas.microsoft.com/office/powerpoint/2010/main" val="513738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19</a:t>
            </a:fld>
            <a:endParaRPr lang="de-DE" dirty="0">
              <a:solidFill>
                <a:srgbClr val="000000"/>
              </a:solidFill>
            </a:endParaRPr>
          </a:p>
        </p:txBody>
      </p:sp>
    </p:spTree>
    <p:extLst>
      <p:ext uri="{BB962C8B-B14F-4D97-AF65-F5344CB8AC3E}">
        <p14:creationId xmlns:p14="http://schemas.microsoft.com/office/powerpoint/2010/main" val="273116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20</a:t>
            </a:fld>
            <a:endParaRPr lang="de-DE" dirty="0">
              <a:solidFill>
                <a:srgbClr val="000000"/>
              </a:solidFill>
            </a:endParaRPr>
          </a:p>
        </p:txBody>
      </p:sp>
    </p:spTree>
    <p:extLst>
      <p:ext uri="{BB962C8B-B14F-4D97-AF65-F5344CB8AC3E}">
        <p14:creationId xmlns:p14="http://schemas.microsoft.com/office/powerpoint/2010/main" val="4032319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22</a:t>
            </a:fld>
            <a:endParaRPr lang="de-DE" dirty="0">
              <a:solidFill>
                <a:srgbClr val="000000"/>
              </a:solidFill>
            </a:endParaRPr>
          </a:p>
        </p:txBody>
      </p:sp>
    </p:spTree>
    <p:extLst>
      <p:ext uri="{BB962C8B-B14F-4D97-AF65-F5344CB8AC3E}">
        <p14:creationId xmlns:p14="http://schemas.microsoft.com/office/powerpoint/2010/main" val="275734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23</a:t>
            </a:fld>
            <a:endParaRPr lang="de-DE" dirty="0">
              <a:solidFill>
                <a:srgbClr val="000000"/>
              </a:solidFill>
            </a:endParaRPr>
          </a:p>
        </p:txBody>
      </p:sp>
    </p:spTree>
    <p:extLst>
      <p:ext uri="{BB962C8B-B14F-4D97-AF65-F5344CB8AC3E}">
        <p14:creationId xmlns:p14="http://schemas.microsoft.com/office/powerpoint/2010/main" val="47940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24</a:t>
            </a:fld>
            <a:endParaRPr lang="de-DE" dirty="0">
              <a:solidFill>
                <a:srgbClr val="000000"/>
              </a:solidFill>
            </a:endParaRPr>
          </a:p>
        </p:txBody>
      </p:sp>
    </p:spTree>
    <p:extLst>
      <p:ext uri="{BB962C8B-B14F-4D97-AF65-F5344CB8AC3E}">
        <p14:creationId xmlns:p14="http://schemas.microsoft.com/office/powerpoint/2010/main" val="997134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25</a:t>
            </a:fld>
            <a:endParaRPr lang="de-DE" dirty="0">
              <a:solidFill>
                <a:srgbClr val="000000"/>
              </a:solidFill>
            </a:endParaRPr>
          </a:p>
        </p:txBody>
      </p:sp>
    </p:spTree>
    <p:extLst>
      <p:ext uri="{BB962C8B-B14F-4D97-AF65-F5344CB8AC3E}">
        <p14:creationId xmlns:p14="http://schemas.microsoft.com/office/powerpoint/2010/main" val="3563162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854403" indent="-854403">
              <a:buFontTx/>
              <a:buChar char="-"/>
            </a:pPr>
            <a:r>
              <a:rPr lang="en-US" dirty="0"/>
              <a:t>Adapt path …/data/</a:t>
            </a:r>
            <a:r>
              <a:rPr lang="en-US" dirty="0" err="1"/>
              <a:t>pgdata</a:t>
            </a:r>
            <a:endParaRPr lang="en-US" dirty="0"/>
          </a:p>
          <a:p>
            <a:pPr marL="854403" indent="-854403">
              <a:buFontTx/>
              <a:buChar char="-"/>
            </a:pPr>
            <a:r>
              <a:rPr lang="en-US" dirty="0"/>
              <a:t>Rename secret PD_PASSWORD ?</a:t>
            </a:r>
          </a:p>
          <a:p>
            <a:pPr marL="854403" indent="-854403">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26</a:t>
            </a:fld>
            <a:endParaRPr lang="de-DE" dirty="0">
              <a:solidFill>
                <a:srgbClr val="000000"/>
              </a:solidFill>
            </a:endParaRPr>
          </a:p>
        </p:txBody>
      </p:sp>
    </p:spTree>
    <p:extLst>
      <p:ext uri="{BB962C8B-B14F-4D97-AF65-F5344CB8AC3E}">
        <p14:creationId xmlns:p14="http://schemas.microsoft.com/office/powerpoint/2010/main" val="1652468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27</a:t>
            </a:fld>
            <a:endParaRPr lang="de-DE" dirty="0">
              <a:solidFill>
                <a:srgbClr val="000000"/>
              </a:solidFill>
            </a:endParaRPr>
          </a:p>
        </p:txBody>
      </p:sp>
    </p:spTree>
    <p:extLst>
      <p:ext uri="{BB962C8B-B14F-4D97-AF65-F5344CB8AC3E}">
        <p14:creationId xmlns:p14="http://schemas.microsoft.com/office/powerpoint/2010/main" val="2206339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28</a:t>
            </a:fld>
            <a:endParaRPr lang="de-DE" dirty="0">
              <a:solidFill>
                <a:srgbClr val="000000"/>
              </a:solidFill>
            </a:endParaRPr>
          </a:p>
        </p:txBody>
      </p:sp>
    </p:spTree>
    <p:extLst>
      <p:ext uri="{BB962C8B-B14F-4D97-AF65-F5344CB8AC3E}">
        <p14:creationId xmlns:p14="http://schemas.microsoft.com/office/powerpoint/2010/main" val="3492142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29</a:t>
            </a:fld>
            <a:endParaRPr lang="de-DE" dirty="0">
              <a:solidFill>
                <a:srgbClr val="000000"/>
              </a:solidFill>
            </a:endParaRPr>
          </a:p>
        </p:txBody>
      </p:sp>
    </p:spTree>
    <p:extLst>
      <p:ext uri="{BB962C8B-B14F-4D97-AF65-F5344CB8AC3E}">
        <p14:creationId xmlns:p14="http://schemas.microsoft.com/office/powerpoint/2010/main" val="2825346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31</a:t>
            </a:fld>
            <a:endParaRPr lang="de-DE" dirty="0">
              <a:solidFill>
                <a:srgbClr val="000000"/>
              </a:solidFill>
            </a:endParaRPr>
          </a:p>
        </p:txBody>
      </p:sp>
    </p:spTree>
    <p:extLst>
      <p:ext uri="{BB962C8B-B14F-4D97-AF65-F5344CB8AC3E}">
        <p14:creationId xmlns:p14="http://schemas.microsoft.com/office/powerpoint/2010/main" val="1705170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33</a:t>
            </a:fld>
            <a:endParaRPr lang="de-DE" dirty="0">
              <a:solidFill>
                <a:srgbClr val="000000"/>
              </a:solidFill>
            </a:endParaRPr>
          </a:p>
        </p:txBody>
      </p:sp>
    </p:spTree>
    <p:extLst>
      <p:ext uri="{BB962C8B-B14F-4D97-AF65-F5344CB8AC3E}">
        <p14:creationId xmlns:p14="http://schemas.microsoft.com/office/powerpoint/2010/main" val="2738647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34</a:t>
            </a:fld>
            <a:endParaRPr lang="de-DE" dirty="0">
              <a:solidFill>
                <a:srgbClr val="000000"/>
              </a:solidFill>
            </a:endParaRPr>
          </a:p>
        </p:txBody>
      </p:sp>
    </p:spTree>
    <p:extLst>
      <p:ext uri="{BB962C8B-B14F-4D97-AF65-F5344CB8AC3E}">
        <p14:creationId xmlns:p14="http://schemas.microsoft.com/office/powerpoint/2010/main" val="152377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35</a:t>
            </a:fld>
            <a:endParaRPr lang="de-DE" dirty="0">
              <a:solidFill>
                <a:srgbClr val="000000"/>
              </a:solidFill>
            </a:endParaRPr>
          </a:p>
        </p:txBody>
      </p:sp>
    </p:spTree>
    <p:extLst>
      <p:ext uri="{BB962C8B-B14F-4D97-AF65-F5344CB8AC3E}">
        <p14:creationId xmlns:p14="http://schemas.microsoft.com/office/powerpoint/2010/main" val="42117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36</a:t>
            </a:fld>
            <a:endParaRPr lang="de-DE" dirty="0">
              <a:solidFill>
                <a:srgbClr val="000000"/>
              </a:solidFill>
            </a:endParaRPr>
          </a:p>
        </p:txBody>
      </p:sp>
    </p:spTree>
    <p:extLst>
      <p:ext uri="{BB962C8B-B14F-4D97-AF65-F5344CB8AC3E}">
        <p14:creationId xmlns:p14="http://schemas.microsoft.com/office/powerpoint/2010/main" val="136115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37</a:t>
            </a:fld>
            <a:endParaRPr lang="de-DE" dirty="0">
              <a:solidFill>
                <a:srgbClr val="000000"/>
              </a:solidFill>
            </a:endParaRPr>
          </a:p>
        </p:txBody>
      </p:sp>
    </p:spTree>
    <p:extLst>
      <p:ext uri="{BB962C8B-B14F-4D97-AF65-F5344CB8AC3E}">
        <p14:creationId xmlns:p14="http://schemas.microsoft.com/office/powerpoint/2010/main" val="66346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38</a:t>
            </a:fld>
            <a:endParaRPr lang="de-DE" dirty="0">
              <a:solidFill>
                <a:srgbClr val="000000"/>
              </a:solidFill>
            </a:endParaRPr>
          </a:p>
        </p:txBody>
      </p:sp>
    </p:spTree>
    <p:extLst>
      <p:ext uri="{BB962C8B-B14F-4D97-AF65-F5344CB8AC3E}">
        <p14:creationId xmlns:p14="http://schemas.microsoft.com/office/powerpoint/2010/main" val="3869190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39</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40</a:t>
            </a:fld>
            <a:endParaRPr lang="de-DE" dirty="0">
              <a:solidFill>
                <a:srgbClr val="000000"/>
              </a:solidFill>
            </a:endParaRPr>
          </a:p>
        </p:txBody>
      </p:sp>
    </p:spTree>
    <p:extLst>
      <p:ext uri="{BB962C8B-B14F-4D97-AF65-F5344CB8AC3E}">
        <p14:creationId xmlns:p14="http://schemas.microsoft.com/office/powerpoint/2010/main" val="1762889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41</a:t>
            </a:fld>
            <a:endParaRPr lang="de-DE" dirty="0">
              <a:solidFill>
                <a:srgbClr val="000000"/>
              </a:solidFill>
            </a:endParaRPr>
          </a:p>
        </p:txBody>
      </p:sp>
    </p:spTree>
    <p:extLst>
      <p:ext uri="{BB962C8B-B14F-4D97-AF65-F5344CB8AC3E}">
        <p14:creationId xmlns:p14="http://schemas.microsoft.com/office/powerpoint/2010/main" val="487696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44</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45</a:t>
            </a:fld>
            <a:endParaRPr lang="de-DE" dirty="0">
              <a:solidFill>
                <a:srgbClr val="000000"/>
              </a:solidFill>
            </a:endParaRPr>
          </a:p>
        </p:txBody>
      </p:sp>
    </p:spTree>
    <p:extLst>
      <p:ext uri="{BB962C8B-B14F-4D97-AF65-F5344CB8AC3E}">
        <p14:creationId xmlns:p14="http://schemas.microsoft.com/office/powerpoint/2010/main" val="1758994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46</a:t>
            </a:fld>
            <a:endParaRPr lang="de-DE" dirty="0">
              <a:solidFill>
                <a:srgbClr val="000000"/>
              </a:solidFill>
            </a:endParaRPr>
          </a:p>
        </p:txBody>
      </p:sp>
    </p:spTree>
    <p:extLst>
      <p:ext uri="{BB962C8B-B14F-4D97-AF65-F5344CB8AC3E}">
        <p14:creationId xmlns:p14="http://schemas.microsoft.com/office/powerpoint/2010/main" val="481162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451360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47</a:t>
            </a:fld>
            <a:endParaRPr lang="de-DE" dirty="0">
              <a:solidFill>
                <a:srgbClr val="000000"/>
              </a:solidFill>
            </a:endParaRPr>
          </a:p>
        </p:txBody>
      </p:sp>
    </p:spTree>
    <p:extLst>
      <p:ext uri="{BB962C8B-B14F-4D97-AF65-F5344CB8AC3E}">
        <p14:creationId xmlns:p14="http://schemas.microsoft.com/office/powerpoint/2010/main" val="3873325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49</a:t>
            </a:fld>
            <a:endParaRPr lang="de-DE" dirty="0">
              <a:solidFill>
                <a:srgbClr val="000000"/>
              </a:solidFill>
            </a:endParaRPr>
          </a:p>
        </p:txBody>
      </p:sp>
    </p:spTree>
    <p:extLst>
      <p:ext uri="{BB962C8B-B14F-4D97-AF65-F5344CB8AC3E}">
        <p14:creationId xmlns:p14="http://schemas.microsoft.com/office/powerpoint/2010/main" val="11399638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25284" indent="-1025284">
              <a:buFontTx/>
              <a:buChar char="-"/>
            </a:pPr>
            <a:r>
              <a:rPr lang="en-US" dirty="0"/>
              <a:t>Show all namespaces in cluster</a:t>
            </a:r>
          </a:p>
          <a:p>
            <a:pPr marL="1563491" lvl="1" indent="-1025284">
              <a:buFontTx/>
              <a:buChar char="-"/>
            </a:pPr>
            <a:r>
              <a:rPr lang="en-US" dirty="0"/>
              <a:t>If not yet mentioned, explain that everyone has their own namespace. Please be a good citizen and don’t sabotage the others.</a:t>
            </a:r>
          </a:p>
          <a:p>
            <a:pPr marL="1025284" indent="-1025284">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50</a:t>
            </a:fld>
            <a:endParaRPr lang="de-DE" dirty="0">
              <a:solidFill>
                <a:srgbClr val="000000"/>
              </a:solidFill>
            </a:endParaRPr>
          </a:p>
        </p:txBody>
      </p:sp>
    </p:spTree>
    <p:extLst>
      <p:ext uri="{BB962C8B-B14F-4D97-AF65-F5344CB8AC3E}">
        <p14:creationId xmlns:p14="http://schemas.microsoft.com/office/powerpoint/2010/main" val="1929201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51</a:t>
            </a:fld>
            <a:endParaRPr lang="de-DE" dirty="0"/>
          </a:p>
        </p:txBody>
      </p:sp>
      <p:sp>
        <p:nvSpPr>
          <p:cNvPr id="6" name="Slide Image Placeholder 5"/>
          <p:cNvSpPr>
            <a:spLocks noGrp="1" noRot="1" noChangeAspect="1"/>
          </p:cNvSpPr>
          <p:nvPr>
            <p:ph type="sldImg"/>
          </p:nvPr>
        </p:nvSpPr>
        <p:spPr>
          <a:xfrm>
            <a:off x="998538" y="1974850"/>
            <a:ext cx="18564225" cy="10439400"/>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6</a:t>
            </a:fld>
            <a:endParaRPr lang="de-DE" dirty="0">
              <a:solidFill>
                <a:srgbClr val="000000"/>
              </a:solidFill>
            </a:endParaRPr>
          </a:p>
        </p:txBody>
      </p:sp>
    </p:spTree>
    <p:extLst>
      <p:ext uri="{BB962C8B-B14F-4D97-AF65-F5344CB8AC3E}">
        <p14:creationId xmlns:p14="http://schemas.microsoft.com/office/powerpoint/2010/main" val="284860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16175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9</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1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33.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hyperlink" Target="https://hub.docker.com/_/postgres/" TargetMode="External"/><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0.svg"/><Relationship Id="rId4" Type="http://schemas.openxmlformats.org/officeDocument/2006/relationships/image" Target="../media/image15.png"/><Relationship Id="rId9"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wdf.sap.corp/cc-refapp/cc-bulletinboard-ads-spring-boot/tree/migratedToK8s" TargetMode="External"/><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0.svg"/><Relationship Id="rId4" Type="http://schemas.openxmlformats.org/officeDocument/2006/relationships/image" Target="../media/image31.png"/><Relationship Id="rId9"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52.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hyperlink" Target="https://github.wdf.sap.corp/slvi/docker-k8s-training/tree/k8s-bulletinboard/kubernetes/k8s-bulletinboard/solutions/ads" TargetMode="External"/><Relationship Id="rId5" Type="http://schemas.openxmlformats.org/officeDocument/2006/relationships/image" Target="../media/image56.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63.png"/><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40505"/>
            <a:ext cx="2381388" cy="553998"/>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3600" kern="0" dirty="0">
                <a:ea typeface="Arial Unicode MS" pitchFamily="34" charset="-128"/>
                <a:cs typeface="Arial Unicode MS" pitchFamily="34" charset="-128"/>
              </a:rPr>
              <a:t>Pilot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rgbClr val="999999"/>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rgbClr val="999999"/>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rgbClr val="999999"/>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General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nodeType="clickEffect">
                                  <p:stCondLst>
                                    <p:cond delay="0"/>
                                  </p:stCondLst>
                                  <p:childTnLst>
                                    <p:set>
                                      <p:cBhvr>
                                        <p:cTn id="206" dur="1" fill="hold">
                                          <p:stCondLst>
                                            <p:cond delay="0"/>
                                          </p:stCondLst>
                                        </p:cTn>
                                        <p:tgtEl>
                                          <p:spTgt spid="30"/>
                                        </p:tgtEl>
                                        <p:attrNameLst>
                                          <p:attrName>style.visibility</p:attrName>
                                        </p:attrNameLst>
                                      </p:cBhvr>
                                      <p:to>
                                        <p:strVal val="visible"/>
                                      </p:to>
                                    </p:set>
                                    <p:anim calcmode="lin" valueType="num">
                                      <p:cBhvr additive="base">
                                        <p:cTn id="207" dur="500" fill="hold"/>
                                        <p:tgtEl>
                                          <p:spTgt spid="30"/>
                                        </p:tgtEl>
                                        <p:attrNameLst>
                                          <p:attrName>ppt_x</p:attrName>
                                        </p:attrNameLst>
                                      </p:cBhvr>
                                      <p:tavLst>
                                        <p:tav tm="0">
                                          <p:val>
                                            <p:strVal val="#ppt_x"/>
                                          </p:val>
                                        </p:tav>
                                        <p:tav tm="100000">
                                          <p:val>
                                            <p:strVal val="#ppt_x"/>
                                          </p:val>
                                        </p:tav>
                                      </p:tavLst>
                                    </p:anim>
                                    <p:anim calcmode="lin" valueType="num">
                                      <p:cBhvr additive="base">
                                        <p:cTn id="208" dur="500" fill="hold"/>
                                        <p:tgtEl>
                                          <p:spTgt spid="3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2"/>
                                        </p:tgtEl>
                                        <p:attrNameLst>
                                          <p:attrName>style.visibility</p:attrName>
                                        </p:attrNameLst>
                                      </p:cBhvr>
                                      <p:to>
                                        <p:strVal val="visible"/>
                                      </p:to>
                                    </p:set>
                                    <p:anim calcmode="lin" valueType="num">
                                      <p:cBhvr additive="base">
                                        <p:cTn id="211" dur="500" fill="hold"/>
                                        <p:tgtEl>
                                          <p:spTgt spid="22"/>
                                        </p:tgtEl>
                                        <p:attrNameLst>
                                          <p:attrName>ppt_x</p:attrName>
                                        </p:attrNameLst>
                                      </p:cBhvr>
                                      <p:tavLst>
                                        <p:tav tm="0">
                                          <p:val>
                                            <p:strVal val="#ppt_x"/>
                                          </p:val>
                                        </p:tav>
                                        <p:tav tm="100000">
                                          <p:val>
                                            <p:strVal val="#ppt_x"/>
                                          </p:val>
                                        </p:tav>
                                      </p:tavLst>
                                    </p:anim>
                                    <p:anim calcmode="lin" valueType="num">
                                      <p:cBhvr additive="base">
                                        <p:cTn id="212" dur="500" fill="hold"/>
                                        <p:tgtEl>
                                          <p:spTgt spid="2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2"/>
                                        </p:tgtEl>
                                        <p:attrNameLst>
                                          <p:attrName>style.visibility</p:attrName>
                                        </p:attrNameLst>
                                      </p:cBhvr>
                                      <p:to>
                                        <p:strVal val="visible"/>
                                      </p:to>
                                    </p:set>
                                    <p:anim calcmode="lin" valueType="num">
                                      <p:cBhvr additive="base">
                                        <p:cTn id="215" dur="500" fill="hold"/>
                                        <p:tgtEl>
                                          <p:spTgt spid="72"/>
                                        </p:tgtEl>
                                        <p:attrNameLst>
                                          <p:attrName>ppt_x</p:attrName>
                                        </p:attrNameLst>
                                      </p:cBhvr>
                                      <p:tavLst>
                                        <p:tav tm="0">
                                          <p:val>
                                            <p:strVal val="#ppt_x"/>
                                          </p:val>
                                        </p:tav>
                                        <p:tav tm="100000">
                                          <p:val>
                                            <p:strVal val="#ppt_x"/>
                                          </p:val>
                                        </p:tav>
                                      </p:tavLst>
                                    </p:anim>
                                    <p:anim calcmode="lin" valueType="num">
                                      <p:cBhvr additive="base">
                                        <p:cTn id="216" dur="500" fill="hold"/>
                                        <p:tgtEl>
                                          <p:spTgt spid="7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7"/>
                                        </p:tgtEl>
                                        <p:attrNameLst>
                                          <p:attrName>style.visibility</p:attrName>
                                        </p:attrNameLst>
                                      </p:cBhvr>
                                      <p:to>
                                        <p:strVal val="visible"/>
                                      </p:to>
                                    </p:set>
                                    <p:anim calcmode="lin" valueType="num">
                                      <p:cBhvr additive="base">
                                        <p:cTn id="219" dur="500" fill="hold"/>
                                        <p:tgtEl>
                                          <p:spTgt spid="57"/>
                                        </p:tgtEl>
                                        <p:attrNameLst>
                                          <p:attrName>ppt_x</p:attrName>
                                        </p:attrNameLst>
                                      </p:cBhvr>
                                      <p:tavLst>
                                        <p:tav tm="0">
                                          <p:val>
                                            <p:strVal val="#ppt_x"/>
                                          </p:val>
                                        </p:tav>
                                        <p:tav tm="100000">
                                          <p:val>
                                            <p:strVal val="#ppt_x"/>
                                          </p:val>
                                        </p:tav>
                                      </p:tavLst>
                                    </p:anim>
                                    <p:anim calcmode="lin" valueType="num">
                                      <p:cBhvr additive="base">
                                        <p:cTn id="220" dur="500" fill="hold"/>
                                        <p:tgtEl>
                                          <p:spTgt spid="57"/>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27"/>
                                        </p:tgtEl>
                                        <p:attrNameLst>
                                          <p:attrName>style.visibility</p:attrName>
                                        </p:attrNameLst>
                                      </p:cBhvr>
                                      <p:to>
                                        <p:strVal val="visible"/>
                                      </p:to>
                                    </p:set>
                                    <p:anim calcmode="lin" valueType="num">
                                      <p:cBhvr additive="base">
                                        <p:cTn id="223" dur="500" fill="hold"/>
                                        <p:tgtEl>
                                          <p:spTgt spid="27"/>
                                        </p:tgtEl>
                                        <p:attrNameLst>
                                          <p:attrName>ppt_x</p:attrName>
                                        </p:attrNameLst>
                                      </p:cBhvr>
                                      <p:tavLst>
                                        <p:tav tm="0">
                                          <p:val>
                                            <p:strVal val="#ppt_x"/>
                                          </p:val>
                                        </p:tav>
                                        <p:tav tm="100000">
                                          <p:val>
                                            <p:strVal val="#ppt_x"/>
                                          </p:val>
                                        </p:tav>
                                      </p:tavLst>
                                    </p:anim>
                                    <p:anim calcmode="lin" valueType="num">
                                      <p:cBhvr additive="base">
                                        <p:cTn id="224" dur="500" fill="hold"/>
                                        <p:tgtEl>
                                          <p:spTgt spid="2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119"/>
                                        </p:tgtEl>
                                        <p:attrNameLst>
                                          <p:attrName>style.visibility</p:attrName>
                                        </p:attrNameLst>
                                      </p:cBhvr>
                                      <p:to>
                                        <p:strVal val="visible"/>
                                      </p:to>
                                    </p:set>
                                    <p:anim calcmode="lin" valueType="num">
                                      <p:cBhvr additive="base">
                                        <p:cTn id="227" dur="500" fill="hold"/>
                                        <p:tgtEl>
                                          <p:spTgt spid="119"/>
                                        </p:tgtEl>
                                        <p:attrNameLst>
                                          <p:attrName>ppt_x</p:attrName>
                                        </p:attrNameLst>
                                      </p:cBhvr>
                                      <p:tavLst>
                                        <p:tav tm="0">
                                          <p:val>
                                            <p:strVal val="#ppt_x"/>
                                          </p:val>
                                        </p:tav>
                                        <p:tav tm="100000">
                                          <p:val>
                                            <p:strVal val="#ppt_x"/>
                                          </p:val>
                                        </p:tav>
                                      </p:tavLst>
                                    </p:anim>
                                    <p:anim calcmode="lin" valueType="num">
                                      <p:cBhvr additive="base">
                                        <p:cTn id="22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380006" y="1517240"/>
            <a:ext cx="1373810" cy="1097619"/>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753816" y="1525645"/>
            <a:ext cx="3433413" cy="540405"/>
            <a:chOff x="2753816" y="1525645"/>
            <a:chExt cx="4720958" cy="540405"/>
          </a:xfrm>
        </p:grpSpPr>
        <p:sp>
          <p:nvSpPr>
            <p:cNvPr id="25" name="TextBox 24">
              <a:extLst>
                <a:ext uri="{FF2B5EF4-FFF2-40B4-BE49-F238E27FC236}">
                  <a16:creationId xmlns:a16="http://schemas.microsoft.com/office/drawing/2014/main" id="{E43C37E1-A4C8-4746-9F32-2A19327A1A7E}"/>
                </a:ext>
              </a:extLst>
            </p:cNvPr>
            <p:cNvSpPr txBox="1"/>
            <p:nvPr/>
          </p:nvSpPr>
          <p:spPr>
            <a:xfrm>
              <a:off x="3283843" y="1525645"/>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753816" y="1819484"/>
              <a:ext cx="4720958" cy="246566"/>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05385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nodeType="clickEffect">
                                  <p:stCondLst>
                                    <p:cond delay="0"/>
                                  </p:stCondLst>
                                  <p:childTnLst>
                                    <p:set>
                                      <p:cBhvr>
                                        <p:cTn id="206" dur="1" fill="hold">
                                          <p:stCondLst>
                                            <p:cond delay="0"/>
                                          </p:stCondLst>
                                        </p:cTn>
                                        <p:tgtEl>
                                          <p:spTgt spid="30"/>
                                        </p:tgtEl>
                                        <p:attrNameLst>
                                          <p:attrName>style.visibility</p:attrName>
                                        </p:attrNameLst>
                                      </p:cBhvr>
                                      <p:to>
                                        <p:strVal val="visible"/>
                                      </p:to>
                                    </p:set>
                                    <p:anim calcmode="lin" valueType="num">
                                      <p:cBhvr additive="base">
                                        <p:cTn id="207" dur="500" fill="hold"/>
                                        <p:tgtEl>
                                          <p:spTgt spid="30"/>
                                        </p:tgtEl>
                                        <p:attrNameLst>
                                          <p:attrName>ppt_x</p:attrName>
                                        </p:attrNameLst>
                                      </p:cBhvr>
                                      <p:tavLst>
                                        <p:tav tm="0">
                                          <p:val>
                                            <p:strVal val="#ppt_x"/>
                                          </p:val>
                                        </p:tav>
                                        <p:tav tm="100000">
                                          <p:val>
                                            <p:strVal val="#ppt_x"/>
                                          </p:val>
                                        </p:tav>
                                      </p:tavLst>
                                    </p:anim>
                                    <p:anim calcmode="lin" valueType="num">
                                      <p:cBhvr additive="base">
                                        <p:cTn id="208" dur="500" fill="hold"/>
                                        <p:tgtEl>
                                          <p:spTgt spid="3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2"/>
                                        </p:tgtEl>
                                        <p:attrNameLst>
                                          <p:attrName>style.visibility</p:attrName>
                                        </p:attrNameLst>
                                      </p:cBhvr>
                                      <p:to>
                                        <p:strVal val="visible"/>
                                      </p:to>
                                    </p:set>
                                    <p:anim calcmode="lin" valueType="num">
                                      <p:cBhvr additive="base">
                                        <p:cTn id="211" dur="500" fill="hold"/>
                                        <p:tgtEl>
                                          <p:spTgt spid="22"/>
                                        </p:tgtEl>
                                        <p:attrNameLst>
                                          <p:attrName>ppt_x</p:attrName>
                                        </p:attrNameLst>
                                      </p:cBhvr>
                                      <p:tavLst>
                                        <p:tav tm="0">
                                          <p:val>
                                            <p:strVal val="#ppt_x"/>
                                          </p:val>
                                        </p:tav>
                                        <p:tav tm="100000">
                                          <p:val>
                                            <p:strVal val="#ppt_x"/>
                                          </p:val>
                                        </p:tav>
                                      </p:tavLst>
                                    </p:anim>
                                    <p:anim calcmode="lin" valueType="num">
                                      <p:cBhvr additive="base">
                                        <p:cTn id="212" dur="500" fill="hold"/>
                                        <p:tgtEl>
                                          <p:spTgt spid="2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2"/>
                                        </p:tgtEl>
                                        <p:attrNameLst>
                                          <p:attrName>style.visibility</p:attrName>
                                        </p:attrNameLst>
                                      </p:cBhvr>
                                      <p:to>
                                        <p:strVal val="visible"/>
                                      </p:to>
                                    </p:set>
                                    <p:anim calcmode="lin" valueType="num">
                                      <p:cBhvr additive="base">
                                        <p:cTn id="215" dur="500" fill="hold"/>
                                        <p:tgtEl>
                                          <p:spTgt spid="72"/>
                                        </p:tgtEl>
                                        <p:attrNameLst>
                                          <p:attrName>ppt_x</p:attrName>
                                        </p:attrNameLst>
                                      </p:cBhvr>
                                      <p:tavLst>
                                        <p:tav tm="0">
                                          <p:val>
                                            <p:strVal val="#ppt_x"/>
                                          </p:val>
                                        </p:tav>
                                        <p:tav tm="100000">
                                          <p:val>
                                            <p:strVal val="#ppt_x"/>
                                          </p:val>
                                        </p:tav>
                                      </p:tavLst>
                                    </p:anim>
                                    <p:anim calcmode="lin" valueType="num">
                                      <p:cBhvr additive="base">
                                        <p:cTn id="216" dur="500" fill="hold"/>
                                        <p:tgtEl>
                                          <p:spTgt spid="7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7"/>
                                        </p:tgtEl>
                                        <p:attrNameLst>
                                          <p:attrName>style.visibility</p:attrName>
                                        </p:attrNameLst>
                                      </p:cBhvr>
                                      <p:to>
                                        <p:strVal val="visible"/>
                                      </p:to>
                                    </p:set>
                                    <p:anim calcmode="lin" valueType="num">
                                      <p:cBhvr additive="base">
                                        <p:cTn id="219" dur="500" fill="hold"/>
                                        <p:tgtEl>
                                          <p:spTgt spid="57"/>
                                        </p:tgtEl>
                                        <p:attrNameLst>
                                          <p:attrName>ppt_x</p:attrName>
                                        </p:attrNameLst>
                                      </p:cBhvr>
                                      <p:tavLst>
                                        <p:tav tm="0">
                                          <p:val>
                                            <p:strVal val="#ppt_x"/>
                                          </p:val>
                                        </p:tav>
                                        <p:tav tm="100000">
                                          <p:val>
                                            <p:strVal val="#ppt_x"/>
                                          </p:val>
                                        </p:tav>
                                      </p:tavLst>
                                    </p:anim>
                                    <p:anim calcmode="lin" valueType="num">
                                      <p:cBhvr additive="base">
                                        <p:cTn id="220" dur="500" fill="hold"/>
                                        <p:tgtEl>
                                          <p:spTgt spid="57"/>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27"/>
                                        </p:tgtEl>
                                        <p:attrNameLst>
                                          <p:attrName>style.visibility</p:attrName>
                                        </p:attrNameLst>
                                      </p:cBhvr>
                                      <p:to>
                                        <p:strVal val="visible"/>
                                      </p:to>
                                    </p:set>
                                    <p:anim calcmode="lin" valueType="num">
                                      <p:cBhvr additive="base">
                                        <p:cTn id="223" dur="500" fill="hold"/>
                                        <p:tgtEl>
                                          <p:spTgt spid="27"/>
                                        </p:tgtEl>
                                        <p:attrNameLst>
                                          <p:attrName>ppt_x</p:attrName>
                                        </p:attrNameLst>
                                      </p:cBhvr>
                                      <p:tavLst>
                                        <p:tav tm="0">
                                          <p:val>
                                            <p:strVal val="#ppt_x"/>
                                          </p:val>
                                        </p:tav>
                                        <p:tav tm="100000">
                                          <p:val>
                                            <p:strVal val="#ppt_x"/>
                                          </p:val>
                                        </p:tav>
                                      </p:tavLst>
                                    </p:anim>
                                    <p:anim calcmode="lin" valueType="num">
                                      <p:cBhvr additive="base">
                                        <p:cTn id="224" dur="500" fill="hold"/>
                                        <p:tgtEl>
                                          <p:spTgt spid="2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119"/>
                                        </p:tgtEl>
                                        <p:attrNameLst>
                                          <p:attrName>style.visibility</p:attrName>
                                        </p:attrNameLst>
                                      </p:cBhvr>
                                      <p:to>
                                        <p:strVal val="visible"/>
                                      </p:to>
                                    </p:set>
                                    <p:anim calcmode="lin" valueType="num">
                                      <p:cBhvr additive="base">
                                        <p:cTn id="227" dur="500" fill="hold"/>
                                        <p:tgtEl>
                                          <p:spTgt spid="119"/>
                                        </p:tgtEl>
                                        <p:attrNameLst>
                                          <p:attrName>ppt_x</p:attrName>
                                        </p:attrNameLst>
                                      </p:cBhvr>
                                      <p:tavLst>
                                        <p:tav tm="0">
                                          <p:val>
                                            <p:strVal val="#ppt_x"/>
                                          </p:val>
                                        </p:tav>
                                        <p:tav tm="100000">
                                          <p:val>
                                            <p:strVal val="#ppt_x"/>
                                          </p:val>
                                        </p:tav>
                                      </p:tavLst>
                                    </p:anim>
                                    <p:anim calcmode="lin" valueType="num">
                                      <p:cBhvr additive="base">
                                        <p:cTn id="22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1B6E8A-E0CB-4FE2-BBF2-A9CD976E1598}"/>
              </a:ext>
            </a:extLst>
          </p:cNvPr>
          <p:cNvSpPr>
            <a:spLocks noGrp="1"/>
          </p:cNvSpPr>
          <p:nvPr>
            <p:ph type="title"/>
          </p:nvPr>
        </p:nvSpPr>
        <p:spPr/>
        <p:txBody>
          <a:bodyPr/>
          <a:lstStyle/>
          <a:p>
            <a:r>
              <a:rPr lang="en-US" dirty="0" err="1"/>
              <a:t>Bulletinboard</a:t>
            </a:r>
            <a:r>
              <a:rPr lang="en-US" dirty="0"/>
              <a:t> in K8s: Target picture overall</a:t>
            </a:r>
            <a:endParaRPr lang="de-DE" dirty="0"/>
          </a:p>
        </p:txBody>
      </p:sp>
      <p:sp>
        <p:nvSpPr>
          <p:cNvPr id="114" name="Rounded Rectangle 5">
            <a:extLst>
              <a:ext uri="{FF2B5EF4-FFF2-40B4-BE49-F238E27FC236}">
                <a16:creationId xmlns:a16="http://schemas.microsoft.com/office/drawing/2014/main" id="{689C4764-3AC1-4024-9DC2-2783C037FAD1}"/>
              </a:ext>
            </a:extLst>
          </p:cNvPr>
          <p:cNvSpPr/>
          <p:nvPr/>
        </p:nvSpPr>
        <p:spPr bwMode="gray">
          <a:xfrm>
            <a:off x="4075464" y="1262990"/>
            <a:ext cx="7768091" cy="5231504"/>
          </a:xfrm>
          <a:prstGeom prst="roundRect">
            <a:avLst/>
          </a:prstGeom>
          <a:solidFill>
            <a:srgbClr val="FFFFFF">
              <a:lumMod val="75000"/>
              <a:alpha val="97000"/>
            </a:srgbClr>
          </a:solidFill>
          <a:ln w="19050" cap="flat" cmpd="sng" algn="ctr">
            <a:solidFill>
              <a:srgbClr val="FFFFFF"/>
            </a:solidFill>
            <a:prstDash val="dash"/>
            <a:headEnd/>
            <a:tailEnd/>
          </a:ln>
          <a:effectLst/>
        </p:spPr>
        <p:txBody>
          <a:bodyPr lIns="89979" tIns="0" rIns="89979" bIns="71983" rtlCol="0" anchor="t" anchorCtr="0"/>
          <a:lstStyle/>
          <a:p>
            <a:pPr marL="0" marR="0" lvl="0" indent="0" algn="ctr" defTabSz="914217" eaLnBrk="1" fontAlgn="base" latinLnBrk="0" hangingPunct="1">
              <a:lnSpc>
                <a:spcPct val="100000"/>
              </a:lnSpc>
              <a:spcBef>
                <a:spcPct val="50000"/>
              </a:spcBef>
              <a:spcAft>
                <a:spcPct val="0"/>
              </a:spcAft>
              <a:buClr>
                <a:srgbClr val="F0AB00"/>
              </a:buClr>
              <a:buSzPct val="80000"/>
              <a:buFontTx/>
              <a:buNone/>
              <a:tabLst/>
              <a:defRPr/>
            </a:pPr>
            <a:endParaRPr kumimoji="0" sz="18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pic>
        <p:nvPicPr>
          <p:cNvPr id="115" name="Picture 114">
            <a:extLst>
              <a:ext uri="{FF2B5EF4-FFF2-40B4-BE49-F238E27FC236}">
                <a16:creationId xmlns:a16="http://schemas.microsoft.com/office/drawing/2014/main" id="{3CA640B1-6B6A-46F4-9BAC-C96585B91C75}"/>
              </a:ext>
            </a:extLst>
          </p:cNvPr>
          <p:cNvPicPr>
            <a:picLocks noChangeAspect="1"/>
          </p:cNvPicPr>
          <p:nvPr/>
        </p:nvPicPr>
        <p:blipFill>
          <a:blip r:embed="rId2"/>
          <a:stretch>
            <a:fillRect/>
          </a:stretch>
        </p:blipFill>
        <p:spPr>
          <a:xfrm>
            <a:off x="1380006" y="1438304"/>
            <a:ext cx="1373810" cy="1097619"/>
          </a:xfrm>
          <a:prstGeom prst="rect">
            <a:avLst/>
          </a:prstGeom>
        </p:spPr>
      </p:pic>
      <p:grpSp>
        <p:nvGrpSpPr>
          <p:cNvPr id="116" name="Group 115">
            <a:extLst>
              <a:ext uri="{FF2B5EF4-FFF2-40B4-BE49-F238E27FC236}">
                <a16:creationId xmlns:a16="http://schemas.microsoft.com/office/drawing/2014/main" id="{1C94EC8F-C612-4853-B7E8-75DCC6458BE0}"/>
              </a:ext>
            </a:extLst>
          </p:cNvPr>
          <p:cNvGrpSpPr/>
          <p:nvPr/>
        </p:nvGrpSpPr>
        <p:grpSpPr>
          <a:xfrm>
            <a:off x="5344701" y="4627070"/>
            <a:ext cx="2306841" cy="1567299"/>
            <a:chOff x="5344701" y="4706006"/>
            <a:chExt cx="2306841" cy="1567299"/>
          </a:xfrm>
        </p:grpSpPr>
        <p:sp>
          <p:nvSpPr>
            <p:cNvPr id="117" name="Rounded Rectangle 14">
              <a:extLst>
                <a:ext uri="{FF2B5EF4-FFF2-40B4-BE49-F238E27FC236}">
                  <a16:creationId xmlns:a16="http://schemas.microsoft.com/office/drawing/2014/main" id="{AEE85F8D-37D1-4077-912F-D49A394CD1FA}"/>
                </a:ext>
              </a:extLst>
            </p:cNvPr>
            <p:cNvSpPr/>
            <p:nvPr/>
          </p:nvSpPr>
          <p:spPr bwMode="gray">
            <a:xfrm>
              <a:off x="5344701" y="4706006"/>
              <a:ext cx="2306841" cy="1567299"/>
            </a:xfrm>
            <a:prstGeom prst="roundRect">
              <a:avLst/>
            </a:prstGeom>
            <a:solidFill>
              <a:srgbClr val="FFFFFF">
                <a:lumMod val="5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18" name="TextBox 117">
              <a:extLst>
                <a:ext uri="{FF2B5EF4-FFF2-40B4-BE49-F238E27FC236}">
                  <a16:creationId xmlns:a16="http://schemas.microsoft.com/office/drawing/2014/main" id="{C98D72E9-0DAF-4D2D-A062-9EC94A4305FA}"/>
                </a:ext>
              </a:extLst>
            </p:cNvPr>
            <p:cNvSpPr txBox="1"/>
            <p:nvPr/>
          </p:nvSpPr>
          <p:spPr>
            <a:xfrm>
              <a:off x="5635995" y="6066976"/>
              <a:ext cx="1040525" cy="184666"/>
            </a:xfrm>
            <a:prstGeom prst="rect">
              <a:avLst/>
            </a:prstGeom>
            <a:noFill/>
            <a:ln>
              <a:noFill/>
            </a:ln>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sz="12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statefulset</a:t>
              </a:r>
              <a:endParaRPr kumimoji="0" sz="12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endParaRPr>
            </a:p>
          </p:txBody>
        </p:sp>
      </p:grpSp>
      <p:sp>
        <p:nvSpPr>
          <p:cNvPr id="119" name="Rounded Rectangle 14">
            <a:extLst>
              <a:ext uri="{FF2B5EF4-FFF2-40B4-BE49-F238E27FC236}">
                <a16:creationId xmlns:a16="http://schemas.microsoft.com/office/drawing/2014/main" id="{05D8C0C5-A03B-4ACD-A34D-B68EA60BCEEF}"/>
              </a:ext>
            </a:extLst>
          </p:cNvPr>
          <p:cNvSpPr/>
          <p:nvPr/>
        </p:nvSpPr>
        <p:spPr bwMode="gray">
          <a:xfrm>
            <a:off x="9879398" y="1488882"/>
            <a:ext cx="548827" cy="464564"/>
          </a:xfrm>
          <a:prstGeom prst="roundRect">
            <a:avLst/>
          </a:prstGeom>
          <a:solidFill>
            <a:srgbClr val="4FB81C"/>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grpSp>
        <p:nvGrpSpPr>
          <p:cNvPr id="120" name="Group 119">
            <a:extLst>
              <a:ext uri="{FF2B5EF4-FFF2-40B4-BE49-F238E27FC236}">
                <a16:creationId xmlns:a16="http://schemas.microsoft.com/office/drawing/2014/main" id="{09892EAD-82E0-4FFB-99A3-0E4816086BC2}"/>
              </a:ext>
            </a:extLst>
          </p:cNvPr>
          <p:cNvGrpSpPr/>
          <p:nvPr/>
        </p:nvGrpSpPr>
        <p:grpSpPr>
          <a:xfrm>
            <a:off x="2753816" y="1446709"/>
            <a:ext cx="3433413" cy="523220"/>
            <a:chOff x="2753816" y="1525645"/>
            <a:chExt cx="4720958" cy="523220"/>
          </a:xfrm>
        </p:grpSpPr>
        <p:sp>
          <p:nvSpPr>
            <p:cNvPr id="121" name="TextBox 120">
              <a:extLst>
                <a:ext uri="{FF2B5EF4-FFF2-40B4-BE49-F238E27FC236}">
                  <a16:creationId xmlns:a16="http://schemas.microsoft.com/office/drawing/2014/main" id="{DA2C618F-0928-4E2C-9AAD-3C7469EC26FD}"/>
                </a:ext>
              </a:extLst>
            </p:cNvPr>
            <p:cNvSpPr txBox="1"/>
            <p:nvPr/>
          </p:nvSpPr>
          <p:spPr>
            <a:xfrm>
              <a:off x="3283843" y="1525645"/>
              <a:ext cx="1316370" cy="523220"/>
            </a:xfrm>
            <a:prstGeom prst="rect">
              <a:avLst/>
            </a:prstGeom>
            <a:noFill/>
          </p:spPr>
          <p:txBody>
            <a:bodyPr wrap="square" rtlCol="0">
              <a:spAutoFit/>
            </a:bodyPr>
            <a:lstStyle/>
            <a:p>
              <a:pPr marL="0" marR="0" lvl="0" indent="0" defTabSz="1088558"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rPr>
                <a:t>HTTPS/ REST</a:t>
              </a:r>
              <a:endParaRPr kumimoji="0" sz="18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endParaRPr>
            </a:p>
          </p:txBody>
        </p:sp>
        <p:cxnSp>
          <p:nvCxnSpPr>
            <p:cNvPr id="122" name="Connector: Elbow 121">
              <a:extLst>
                <a:ext uri="{FF2B5EF4-FFF2-40B4-BE49-F238E27FC236}">
                  <a16:creationId xmlns:a16="http://schemas.microsoft.com/office/drawing/2014/main" id="{91EEA711-66ED-4739-A432-ABC9C949BC16}"/>
                </a:ext>
              </a:extLst>
            </p:cNvPr>
            <p:cNvCxnSpPr>
              <a:stCxn id="115" idx="3"/>
            </p:cNvCxnSpPr>
            <p:nvPr/>
          </p:nvCxnSpPr>
          <p:spPr>
            <a:xfrm flipV="1">
              <a:off x="2753816" y="1740548"/>
              <a:ext cx="4720958" cy="246566"/>
            </a:xfrm>
            <a:prstGeom prst="bentConnector3">
              <a:avLst/>
            </a:prstGeom>
            <a:noFill/>
            <a:ln w="44450" cap="flat" cmpd="sng" algn="ctr">
              <a:solidFill>
                <a:srgbClr val="E35500"/>
              </a:solidFill>
              <a:prstDash val="solid"/>
              <a:headEnd type="triangle" w="med" len="med"/>
              <a:tailEnd type="triangle"/>
            </a:ln>
            <a:effectLst/>
          </p:spPr>
        </p:cxnSp>
      </p:grpSp>
      <p:pic>
        <p:nvPicPr>
          <p:cNvPr id="123" name="Picture 122">
            <a:extLst>
              <a:ext uri="{FF2B5EF4-FFF2-40B4-BE49-F238E27FC236}">
                <a16:creationId xmlns:a16="http://schemas.microsoft.com/office/drawing/2014/main" id="{FCD908E5-741C-4C03-BDE8-F747C6509D4F}"/>
              </a:ext>
            </a:extLst>
          </p:cNvPr>
          <p:cNvPicPr>
            <a:picLocks noChangeAspect="1"/>
          </p:cNvPicPr>
          <p:nvPr/>
        </p:nvPicPr>
        <p:blipFill>
          <a:blip r:embed="rId3"/>
          <a:stretch>
            <a:fillRect/>
          </a:stretch>
        </p:blipFill>
        <p:spPr>
          <a:xfrm>
            <a:off x="11313100" y="1262990"/>
            <a:ext cx="501015" cy="487680"/>
          </a:xfrm>
          <a:prstGeom prst="rect">
            <a:avLst/>
          </a:prstGeom>
        </p:spPr>
      </p:pic>
      <p:pic>
        <p:nvPicPr>
          <p:cNvPr id="124" name="Picture 123">
            <a:extLst>
              <a:ext uri="{FF2B5EF4-FFF2-40B4-BE49-F238E27FC236}">
                <a16:creationId xmlns:a16="http://schemas.microsoft.com/office/drawing/2014/main" id="{2BDC76CE-91BD-499E-9A1C-CE607A6B834F}"/>
              </a:ext>
            </a:extLst>
          </p:cNvPr>
          <p:cNvPicPr>
            <a:picLocks noChangeAspect="1"/>
          </p:cNvPicPr>
          <p:nvPr/>
        </p:nvPicPr>
        <p:blipFill>
          <a:blip r:embed="rId3"/>
          <a:stretch>
            <a:fillRect/>
          </a:stretch>
        </p:blipFill>
        <p:spPr>
          <a:xfrm>
            <a:off x="7448770" y="4567720"/>
            <a:ext cx="250508" cy="243840"/>
          </a:xfrm>
          <a:prstGeom prst="rect">
            <a:avLst/>
          </a:prstGeom>
        </p:spPr>
      </p:pic>
      <p:grpSp>
        <p:nvGrpSpPr>
          <p:cNvPr id="125" name="Group 124">
            <a:extLst>
              <a:ext uri="{FF2B5EF4-FFF2-40B4-BE49-F238E27FC236}">
                <a16:creationId xmlns:a16="http://schemas.microsoft.com/office/drawing/2014/main" id="{611A237D-51EE-4A88-B0EE-79571941588F}"/>
              </a:ext>
            </a:extLst>
          </p:cNvPr>
          <p:cNvGrpSpPr/>
          <p:nvPr/>
        </p:nvGrpSpPr>
        <p:grpSpPr>
          <a:xfrm>
            <a:off x="6229093" y="1455486"/>
            <a:ext cx="618593" cy="514443"/>
            <a:chOff x="6229093" y="1534422"/>
            <a:chExt cx="618593" cy="514443"/>
          </a:xfrm>
        </p:grpSpPr>
        <p:sp>
          <p:nvSpPr>
            <p:cNvPr id="126" name="Rounded Rectangle 14">
              <a:extLst>
                <a:ext uri="{FF2B5EF4-FFF2-40B4-BE49-F238E27FC236}">
                  <a16:creationId xmlns:a16="http://schemas.microsoft.com/office/drawing/2014/main" id="{9232D27A-3F7E-40B8-8024-F46E7D14FE18}"/>
                </a:ext>
              </a:extLst>
            </p:cNvPr>
            <p:cNvSpPr/>
            <p:nvPr/>
          </p:nvSpPr>
          <p:spPr bwMode="gray">
            <a:xfrm>
              <a:off x="6229093" y="1584301"/>
              <a:ext cx="548827" cy="464564"/>
            </a:xfrm>
            <a:prstGeom prst="roundRect">
              <a:avLst/>
            </a:prstGeom>
            <a:solidFill>
              <a:srgbClr val="4FB81C"/>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ingr</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127" name="Picture 126">
              <a:extLst>
                <a:ext uri="{FF2B5EF4-FFF2-40B4-BE49-F238E27FC236}">
                  <a16:creationId xmlns:a16="http://schemas.microsoft.com/office/drawing/2014/main" id="{A9871810-74F1-46E6-8CC1-5625EA618FC0}"/>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128" name="Picture 127">
            <a:extLst>
              <a:ext uri="{FF2B5EF4-FFF2-40B4-BE49-F238E27FC236}">
                <a16:creationId xmlns:a16="http://schemas.microsoft.com/office/drawing/2014/main" id="{406D64E1-5F26-4032-8D9C-AD99B6D26BF6}"/>
              </a:ext>
            </a:extLst>
          </p:cNvPr>
          <p:cNvPicPr>
            <a:picLocks noChangeAspect="1"/>
          </p:cNvPicPr>
          <p:nvPr/>
        </p:nvPicPr>
        <p:blipFill>
          <a:blip r:embed="rId3"/>
          <a:stretch>
            <a:fillRect/>
          </a:stretch>
        </p:blipFill>
        <p:spPr>
          <a:xfrm>
            <a:off x="10319784" y="1432213"/>
            <a:ext cx="150305" cy="146304"/>
          </a:xfrm>
          <a:prstGeom prst="rect">
            <a:avLst/>
          </a:prstGeom>
        </p:spPr>
      </p:pic>
      <p:grpSp>
        <p:nvGrpSpPr>
          <p:cNvPr id="129" name="Group 128">
            <a:extLst>
              <a:ext uri="{FF2B5EF4-FFF2-40B4-BE49-F238E27FC236}">
                <a16:creationId xmlns:a16="http://schemas.microsoft.com/office/drawing/2014/main" id="{F41F4103-216E-471F-A5F7-7DCB8BF58049}"/>
              </a:ext>
            </a:extLst>
          </p:cNvPr>
          <p:cNvGrpSpPr/>
          <p:nvPr/>
        </p:nvGrpSpPr>
        <p:grpSpPr>
          <a:xfrm>
            <a:off x="8304509" y="1987390"/>
            <a:ext cx="677593" cy="760946"/>
            <a:chOff x="8310706" y="2257284"/>
            <a:chExt cx="677593" cy="760946"/>
          </a:xfrm>
        </p:grpSpPr>
        <p:sp>
          <p:nvSpPr>
            <p:cNvPr id="130" name="Rounded Rectangle 14">
              <a:extLst>
                <a:ext uri="{FF2B5EF4-FFF2-40B4-BE49-F238E27FC236}">
                  <a16:creationId xmlns:a16="http://schemas.microsoft.com/office/drawing/2014/main" id="{96DDBAE7-F558-43F5-85DF-17BD36F4136E}"/>
                </a:ext>
              </a:extLst>
            </p:cNvPr>
            <p:cNvSpPr/>
            <p:nvPr/>
          </p:nvSpPr>
          <p:spPr bwMode="gray">
            <a:xfrm>
              <a:off x="8310706" y="2553666"/>
              <a:ext cx="548827" cy="464564"/>
            </a:xfrm>
            <a:prstGeom prst="roundRect">
              <a:avLst/>
            </a:prstGeom>
            <a:solidFill>
              <a:srgbClr val="008FD3"/>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31" name="Straight Connector 130">
              <a:extLst>
                <a:ext uri="{FF2B5EF4-FFF2-40B4-BE49-F238E27FC236}">
                  <a16:creationId xmlns:a16="http://schemas.microsoft.com/office/drawing/2014/main" id="{1FA03841-8F17-4335-8730-98256B8EBACE}"/>
                </a:ext>
              </a:extLst>
            </p:cNvPr>
            <p:cNvCxnSpPr/>
            <p:nvPr/>
          </p:nvCxnSpPr>
          <p:spPr>
            <a:xfrm>
              <a:off x="8859533" y="2810876"/>
              <a:ext cx="128766" cy="0"/>
            </a:xfrm>
            <a:prstGeom prst="line">
              <a:avLst/>
            </a:prstGeom>
            <a:noFill/>
            <a:ln w="9525" cap="flat" cmpd="sng" algn="ctr">
              <a:solidFill>
                <a:srgbClr val="000000"/>
              </a:solidFill>
              <a:prstDash val="solid"/>
              <a:headEnd type="none" w="med" len="med"/>
              <a:tailEnd type="none" w="med" len="med"/>
            </a:ln>
            <a:effectLst/>
          </p:spPr>
        </p:cxnSp>
        <p:pic>
          <p:nvPicPr>
            <p:cNvPr id="132" name="Graphic 131" descr="Fence">
              <a:extLst>
                <a:ext uri="{FF2B5EF4-FFF2-40B4-BE49-F238E27FC236}">
                  <a16:creationId xmlns:a16="http://schemas.microsoft.com/office/drawing/2014/main" id="{DA7AA3BE-2535-4514-BC29-DD2ADAED85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133" name="Picture 132">
              <a:extLst>
                <a:ext uri="{FF2B5EF4-FFF2-40B4-BE49-F238E27FC236}">
                  <a16:creationId xmlns:a16="http://schemas.microsoft.com/office/drawing/2014/main" id="{F26A6B22-2D38-41A2-A84D-CDF9081E9193}"/>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134" name="Group 133">
            <a:extLst>
              <a:ext uri="{FF2B5EF4-FFF2-40B4-BE49-F238E27FC236}">
                <a16:creationId xmlns:a16="http://schemas.microsoft.com/office/drawing/2014/main" id="{531D199A-B3D3-4E2C-96FA-85EDF20FB033}"/>
              </a:ext>
            </a:extLst>
          </p:cNvPr>
          <p:cNvGrpSpPr/>
          <p:nvPr/>
        </p:nvGrpSpPr>
        <p:grpSpPr>
          <a:xfrm>
            <a:off x="8336634" y="4411097"/>
            <a:ext cx="675893" cy="760946"/>
            <a:chOff x="8336634" y="4490033"/>
            <a:chExt cx="675893" cy="760946"/>
          </a:xfrm>
        </p:grpSpPr>
        <p:grpSp>
          <p:nvGrpSpPr>
            <p:cNvPr id="135" name="Group 134">
              <a:extLst>
                <a:ext uri="{FF2B5EF4-FFF2-40B4-BE49-F238E27FC236}">
                  <a16:creationId xmlns:a16="http://schemas.microsoft.com/office/drawing/2014/main" id="{0977F094-53BF-4E0E-9642-BE4219833FE7}"/>
                </a:ext>
              </a:extLst>
            </p:cNvPr>
            <p:cNvGrpSpPr/>
            <p:nvPr/>
          </p:nvGrpSpPr>
          <p:grpSpPr>
            <a:xfrm>
              <a:off x="8336634" y="4490033"/>
              <a:ext cx="675893" cy="760946"/>
              <a:chOff x="8336634" y="4490033"/>
              <a:chExt cx="675893" cy="760946"/>
            </a:xfrm>
          </p:grpSpPr>
          <p:sp>
            <p:nvSpPr>
              <p:cNvPr id="137" name="Rounded Rectangle 14">
                <a:extLst>
                  <a:ext uri="{FF2B5EF4-FFF2-40B4-BE49-F238E27FC236}">
                    <a16:creationId xmlns:a16="http://schemas.microsoft.com/office/drawing/2014/main" id="{187C213B-FB54-4739-BF75-144A43154BD5}"/>
                  </a:ext>
                </a:extLst>
              </p:cNvPr>
              <p:cNvSpPr/>
              <p:nvPr/>
            </p:nvSpPr>
            <p:spPr bwMode="gray">
              <a:xfrm>
                <a:off x="8336634" y="4786415"/>
                <a:ext cx="548827" cy="464564"/>
              </a:xfrm>
              <a:prstGeom prst="roundRect">
                <a:avLst/>
              </a:prstGeom>
              <a:solidFill>
                <a:srgbClr val="008FD3"/>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38" name="Graphic 137" descr="Fence">
                <a:extLst>
                  <a:ext uri="{FF2B5EF4-FFF2-40B4-BE49-F238E27FC236}">
                    <a16:creationId xmlns:a16="http://schemas.microsoft.com/office/drawing/2014/main" id="{EE302326-70F4-4DDF-B175-1E3505FCDA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139" name="Straight Connector 138">
                <a:extLst>
                  <a:ext uri="{FF2B5EF4-FFF2-40B4-BE49-F238E27FC236}">
                    <a16:creationId xmlns:a16="http://schemas.microsoft.com/office/drawing/2014/main" id="{2F5A9A59-117A-4D12-8BDF-46FEF57765CB}"/>
                  </a:ext>
                </a:extLst>
              </p:cNvPr>
              <p:cNvCxnSpPr/>
              <p:nvPr/>
            </p:nvCxnSpPr>
            <p:spPr>
              <a:xfrm>
                <a:off x="8883761" y="5037029"/>
                <a:ext cx="128766" cy="0"/>
              </a:xfrm>
              <a:prstGeom prst="line">
                <a:avLst/>
              </a:prstGeom>
              <a:noFill/>
              <a:ln w="9525" cap="flat" cmpd="sng" algn="ctr">
                <a:solidFill>
                  <a:srgbClr val="000000"/>
                </a:solidFill>
                <a:prstDash val="solid"/>
                <a:headEnd type="none" w="med" len="med"/>
                <a:tailEnd type="none" w="med" len="med"/>
              </a:ln>
              <a:effectLst/>
            </p:spPr>
          </p:cxnSp>
        </p:grpSp>
        <p:pic>
          <p:nvPicPr>
            <p:cNvPr id="136" name="Picture 135">
              <a:extLst>
                <a:ext uri="{FF2B5EF4-FFF2-40B4-BE49-F238E27FC236}">
                  <a16:creationId xmlns:a16="http://schemas.microsoft.com/office/drawing/2014/main" id="{1C658F23-F9C8-43F0-B027-87866B1E7D77}"/>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140" name="Group 139">
            <a:extLst>
              <a:ext uri="{FF2B5EF4-FFF2-40B4-BE49-F238E27FC236}">
                <a16:creationId xmlns:a16="http://schemas.microsoft.com/office/drawing/2014/main" id="{2746FAE4-4E0E-4C04-AE09-CC42ACF2B42D}"/>
              </a:ext>
            </a:extLst>
          </p:cNvPr>
          <p:cNvGrpSpPr/>
          <p:nvPr/>
        </p:nvGrpSpPr>
        <p:grpSpPr>
          <a:xfrm>
            <a:off x="4666510" y="1983283"/>
            <a:ext cx="677593" cy="760946"/>
            <a:chOff x="4666510" y="2246408"/>
            <a:chExt cx="677593" cy="760946"/>
          </a:xfrm>
        </p:grpSpPr>
        <p:cxnSp>
          <p:nvCxnSpPr>
            <p:cNvPr id="141" name="Straight Connector 140">
              <a:extLst>
                <a:ext uri="{FF2B5EF4-FFF2-40B4-BE49-F238E27FC236}">
                  <a16:creationId xmlns:a16="http://schemas.microsoft.com/office/drawing/2014/main" id="{2603E7CC-217B-4311-A3D2-C5ACC6EAA142}"/>
                </a:ext>
              </a:extLst>
            </p:cNvPr>
            <p:cNvCxnSpPr/>
            <p:nvPr/>
          </p:nvCxnSpPr>
          <p:spPr>
            <a:xfrm>
              <a:off x="5215337" y="2800000"/>
              <a:ext cx="128766" cy="0"/>
            </a:xfrm>
            <a:prstGeom prst="line">
              <a:avLst/>
            </a:prstGeom>
            <a:noFill/>
            <a:ln w="9525" cap="flat" cmpd="sng" algn="ctr">
              <a:solidFill>
                <a:srgbClr val="000000"/>
              </a:solidFill>
              <a:prstDash val="solid"/>
              <a:headEnd type="none" w="med" len="med"/>
              <a:tailEnd type="none" w="med" len="med"/>
            </a:ln>
            <a:effectLst/>
          </p:spPr>
        </p:cxnSp>
        <p:sp>
          <p:nvSpPr>
            <p:cNvPr id="142" name="Rounded Rectangle 14">
              <a:extLst>
                <a:ext uri="{FF2B5EF4-FFF2-40B4-BE49-F238E27FC236}">
                  <a16:creationId xmlns:a16="http://schemas.microsoft.com/office/drawing/2014/main" id="{89993727-FE5C-493E-820B-E3464BF6442F}"/>
                </a:ext>
              </a:extLst>
            </p:cNvPr>
            <p:cNvSpPr/>
            <p:nvPr/>
          </p:nvSpPr>
          <p:spPr bwMode="gray">
            <a:xfrm>
              <a:off x="4666510" y="2542790"/>
              <a:ext cx="548827" cy="464564"/>
            </a:xfrm>
            <a:prstGeom prst="roundRect">
              <a:avLst/>
            </a:prstGeom>
            <a:solidFill>
              <a:srgbClr val="008FD3"/>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3" name="Graphic 142" descr="Fence">
              <a:extLst>
                <a:ext uri="{FF2B5EF4-FFF2-40B4-BE49-F238E27FC236}">
                  <a16:creationId xmlns:a16="http://schemas.microsoft.com/office/drawing/2014/main" id="{48097B78-CD79-4EDA-941F-1B5407A4D5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144" name="Picture 143">
              <a:extLst>
                <a:ext uri="{FF2B5EF4-FFF2-40B4-BE49-F238E27FC236}">
                  <a16:creationId xmlns:a16="http://schemas.microsoft.com/office/drawing/2014/main" id="{6F8B1208-8D1D-4C85-A20A-3F60F507F70E}"/>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145" name="Group 144">
            <a:extLst>
              <a:ext uri="{FF2B5EF4-FFF2-40B4-BE49-F238E27FC236}">
                <a16:creationId xmlns:a16="http://schemas.microsoft.com/office/drawing/2014/main" id="{75BA890F-ADB4-4914-B791-C967982B2BDE}"/>
              </a:ext>
            </a:extLst>
          </p:cNvPr>
          <p:cNvGrpSpPr/>
          <p:nvPr/>
        </p:nvGrpSpPr>
        <p:grpSpPr>
          <a:xfrm>
            <a:off x="4661309" y="4411097"/>
            <a:ext cx="677593" cy="760946"/>
            <a:chOff x="4661309" y="4490033"/>
            <a:chExt cx="677593" cy="760946"/>
          </a:xfrm>
        </p:grpSpPr>
        <p:grpSp>
          <p:nvGrpSpPr>
            <p:cNvPr id="146" name="Group 145">
              <a:extLst>
                <a:ext uri="{FF2B5EF4-FFF2-40B4-BE49-F238E27FC236}">
                  <a16:creationId xmlns:a16="http://schemas.microsoft.com/office/drawing/2014/main" id="{5A5885C3-9786-4DB9-A852-E6907345359A}"/>
                </a:ext>
              </a:extLst>
            </p:cNvPr>
            <p:cNvGrpSpPr/>
            <p:nvPr/>
          </p:nvGrpSpPr>
          <p:grpSpPr>
            <a:xfrm>
              <a:off x="4661309" y="4490033"/>
              <a:ext cx="677593" cy="760946"/>
              <a:chOff x="4661309" y="4490033"/>
              <a:chExt cx="677593" cy="760946"/>
            </a:xfrm>
          </p:grpSpPr>
          <p:sp>
            <p:nvSpPr>
              <p:cNvPr id="148" name="Rounded Rectangle 14">
                <a:extLst>
                  <a:ext uri="{FF2B5EF4-FFF2-40B4-BE49-F238E27FC236}">
                    <a16:creationId xmlns:a16="http://schemas.microsoft.com/office/drawing/2014/main" id="{3DC05821-B459-4EB3-AC9C-7082CF4E9EFA}"/>
                  </a:ext>
                </a:extLst>
              </p:cNvPr>
              <p:cNvSpPr/>
              <p:nvPr/>
            </p:nvSpPr>
            <p:spPr bwMode="gray">
              <a:xfrm>
                <a:off x="4661309" y="4786415"/>
                <a:ext cx="548827" cy="464564"/>
              </a:xfrm>
              <a:prstGeom prst="roundRect">
                <a:avLst/>
              </a:prstGeom>
              <a:solidFill>
                <a:srgbClr val="008FD3"/>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9" name="Straight Connector 148">
                <a:extLst>
                  <a:ext uri="{FF2B5EF4-FFF2-40B4-BE49-F238E27FC236}">
                    <a16:creationId xmlns:a16="http://schemas.microsoft.com/office/drawing/2014/main" id="{EBD953E4-8C5C-4F1D-BCF6-8292B779D7DA}"/>
                  </a:ext>
                </a:extLst>
              </p:cNvPr>
              <p:cNvCxnSpPr/>
              <p:nvPr/>
            </p:nvCxnSpPr>
            <p:spPr>
              <a:xfrm>
                <a:off x="5210136" y="5043625"/>
                <a:ext cx="128766" cy="0"/>
              </a:xfrm>
              <a:prstGeom prst="line">
                <a:avLst/>
              </a:prstGeom>
              <a:noFill/>
              <a:ln w="9525" cap="flat" cmpd="sng" algn="ctr">
                <a:solidFill>
                  <a:srgbClr val="000000"/>
                </a:solidFill>
                <a:prstDash val="solid"/>
                <a:headEnd type="none" w="med" len="med"/>
                <a:tailEnd type="none" w="med" len="med"/>
              </a:ln>
              <a:effectLst/>
            </p:spPr>
          </p:cxnSp>
          <p:pic>
            <p:nvPicPr>
              <p:cNvPr id="150" name="Graphic 149" descr="Fence">
                <a:extLst>
                  <a:ext uri="{FF2B5EF4-FFF2-40B4-BE49-F238E27FC236}">
                    <a16:creationId xmlns:a16="http://schemas.microsoft.com/office/drawing/2014/main" id="{84D3B0FD-656D-4BE2-B3B2-9BE6B59B38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147" name="Picture 146">
              <a:extLst>
                <a:ext uri="{FF2B5EF4-FFF2-40B4-BE49-F238E27FC236}">
                  <a16:creationId xmlns:a16="http://schemas.microsoft.com/office/drawing/2014/main" id="{03987CFE-C266-4022-B7EF-98E86FBA9A8D}"/>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51" name="Rounded Rectangle 14">
            <a:extLst>
              <a:ext uri="{FF2B5EF4-FFF2-40B4-BE49-F238E27FC236}">
                <a16:creationId xmlns:a16="http://schemas.microsoft.com/office/drawing/2014/main" id="{5C4F12CA-5663-4ACC-9328-418FA2D6E0FB}"/>
              </a:ext>
            </a:extLst>
          </p:cNvPr>
          <p:cNvSpPr/>
          <p:nvPr/>
        </p:nvSpPr>
        <p:spPr bwMode="gray">
          <a:xfrm>
            <a:off x="5344703" y="2066678"/>
            <a:ext cx="2306840" cy="1681404"/>
          </a:xfrm>
          <a:prstGeom prst="roundRect">
            <a:avLst/>
          </a:prstGeom>
          <a:solidFill>
            <a:srgbClr val="FFFFFF">
              <a:lumMod val="5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2" name="TextBox 151">
            <a:extLst>
              <a:ext uri="{FF2B5EF4-FFF2-40B4-BE49-F238E27FC236}">
                <a16:creationId xmlns:a16="http://schemas.microsoft.com/office/drawing/2014/main" id="{B188C4C1-7AF5-475C-A7D5-00FB1CED4D38}"/>
              </a:ext>
            </a:extLst>
          </p:cNvPr>
          <p:cNvSpPr txBox="1"/>
          <p:nvPr/>
        </p:nvSpPr>
        <p:spPr>
          <a:xfrm>
            <a:off x="5616261" y="352815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deployment</a:t>
            </a:r>
            <a:endParaRPr sz="1200" kern="0" dirty="0">
              <a:solidFill>
                <a:srgbClr val="FFFFFF"/>
              </a:solidFill>
              <a:ea typeface="Arial Unicode MS" pitchFamily="34" charset="-128"/>
              <a:cs typeface="Arial Unicode MS" pitchFamily="34" charset="-128"/>
            </a:endParaRPr>
          </a:p>
        </p:txBody>
      </p:sp>
      <p:pic>
        <p:nvPicPr>
          <p:cNvPr id="153" name="Picture 152">
            <a:extLst>
              <a:ext uri="{FF2B5EF4-FFF2-40B4-BE49-F238E27FC236}">
                <a16:creationId xmlns:a16="http://schemas.microsoft.com/office/drawing/2014/main" id="{4BBC4FE5-BFCD-4574-BE5E-633950BCA297}"/>
              </a:ext>
            </a:extLst>
          </p:cNvPr>
          <p:cNvPicPr>
            <a:picLocks noChangeAspect="1"/>
          </p:cNvPicPr>
          <p:nvPr/>
        </p:nvPicPr>
        <p:blipFill>
          <a:blip r:embed="rId3"/>
          <a:stretch>
            <a:fillRect/>
          </a:stretch>
        </p:blipFill>
        <p:spPr>
          <a:xfrm>
            <a:off x="7422010" y="1970802"/>
            <a:ext cx="250508" cy="243840"/>
          </a:xfrm>
          <a:prstGeom prst="rect">
            <a:avLst/>
          </a:prstGeom>
        </p:spPr>
      </p:pic>
      <p:sp>
        <p:nvSpPr>
          <p:cNvPr id="154" name="Rounded Rectangle 14">
            <a:extLst>
              <a:ext uri="{FF2B5EF4-FFF2-40B4-BE49-F238E27FC236}">
                <a16:creationId xmlns:a16="http://schemas.microsoft.com/office/drawing/2014/main" id="{ECC017FB-EF55-4E96-ADBD-A34643ACAB47}"/>
              </a:ext>
            </a:extLst>
          </p:cNvPr>
          <p:cNvSpPr/>
          <p:nvPr/>
        </p:nvSpPr>
        <p:spPr bwMode="gray">
          <a:xfrm>
            <a:off x="8983899" y="4627070"/>
            <a:ext cx="2306840" cy="1567299"/>
          </a:xfrm>
          <a:prstGeom prst="roundRect">
            <a:avLst/>
          </a:prstGeom>
          <a:solidFill>
            <a:srgbClr val="FFFFFF">
              <a:lumMod val="5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5" name="TextBox 154">
            <a:extLst>
              <a:ext uri="{FF2B5EF4-FFF2-40B4-BE49-F238E27FC236}">
                <a16:creationId xmlns:a16="http://schemas.microsoft.com/office/drawing/2014/main" id="{3590DC06-12FD-48DC-B167-838FB5D81DAB}"/>
              </a:ext>
            </a:extLst>
          </p:cNvPr>
          <p:cNvSpPr txBox="1"/>
          <p:nvPr/>
        </p:nvSpPr>
        <p:spPr>
          <a:xfrm>
            <a:off x="9270444" y="598998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statefulset</a:t>
            </a:r>
            <a:endParaRPr sz="1200" kern="0" dirty="0">
              <a:solidFill>
                <a:srgbClr val="FFFFFF"/>
              </a:solidFil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8E77E06A-4D9E-4F98-9B79-F6D2875DE601}"/>
              </a:ext>
            </a:extLst>
          </p:cNvPr>
          <p:cNvPicPr>
            <a:picLocks noChangeAspect="1"/>
          </p:cNvPicPr>
          <p:nvPr/>
        </p:nvPicPr>
        <p:blipFill>
          <a:blip r:embed="rId3"/>
          <a:stretch>
            <a:fillRect/>
          </a:stretch>
        </p:blipFill>
        <p:spPr>
          <a:xfrm>
            <a:off x="11093586" y="4545597"/>
            <a:ext cx="250508" cy="243840"/>
          </a:xfrm>
          <a:prstGeom prst="rect">
            <a:avLst/>
          </a:prstGeom>
        </p:spPr>
      </p:pic>
      <p:sp>
        <p:nvSpPr>
          <p:cNvPr id="157" name="Rounded Rectangle 14">
            <a:extLst>
              <a:ext uri="{FF2B5EF4-FFF2-40B4-BE49-F238E27FC236}">
                <a16:creationId xmlns:a16="http://schemas.microsoft.com/office/drawing/2014/main" id="{2631D695-52AB-4C0E-8110-0B5DBFBAA3F3}"/>
              </a:ext>
            </a:extLst>
          </p:cNvPr>
          <p:cNvSpPr/>
          <p:nvPr/>
        </p:nvSpPr>
        <p:spPr bwMode="gray">
          <a:xfrm>
            <a:off x="8983899" y="2070685"/>
            <a:ext cx="2306840" cy="1681404"/>
          </a:xfrm>
          <a:prstGeom prst="roundRect">
            <a:avLst/>
          </a:prstGeom>
          <a:solidFill>
            <a:srgbClr val="FFFFFF">
              <a:lumMod val="5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8" name="TextBox 157">
            <a:extLst>
              <a:ext uri="{FF2B5EF4-FFF2-40B4-BE49-F238E27FC236}">
                <a16:creationId xmlns:a16="http://schemas.microsoft.com/office/drawing/2014/main" id="{B7A1ED9E-1028-4E9C-B2E8-68A8FE47E46A}"/>
              </a:ext>
            </a:extLst>
          </p:cNvPr>
          <p:cNvSpPr txBox="1"/>
          <p:nvPr/>
        </p:nvSpPr>
        <p:spPr>
          <a:xfrm>
            <a:off x="9250995" y="353273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deployment</a:t>
            </a:r>
            <a:endParaRPr sz="1200" kern="0" dirty="0">
              <a:solidFill>
                <a:srgbClr val="FFFFFF"/>
              </a:solidFill>
              <a:ea typeface="Arial Unicode MS" pitchFamily="34" charset="-128"/>
              <a:cs typeface="Arial Unicode MS" pitchFamily="34" charset="-128"/>
            </a:endParaRPr>
          </a:p>
        </p:txBody>
      </p:sp>
      <p:pic>
        <p:nvPicPr>
          <p:cNvPr id="159" name="Picture 158">
            <a:extLst>
              <a:ext uri="{FF2B5EF4-FFF2-40B4-BE49-F238E27FC236}">
                <a16:creationId xmlns:a16="http://schemas.microsoft.com/office/drawing/2014/main" id="{DA943CDE-B8CC-430C-8D76-5D77BEA39871}"/>
              </a:ext>
            </a:extLst>
          </p:cNvPr>
          <p:cNvPicPr>
            <a:picLocks noChangeAspect="1"/>
          </p:cNvPicPr>
          <p:nvPr/>
        </p:nvPicPr>
        <p:blipFill>
          <a:blip r:embed="rId3"/>
          <a:stretch>
            <a:fillRect/>
          </a:stretch>
        </p:blipFill>
        <p:spPr>
          <a:xfrm>
            <a:off x="11054251" y="1981564"/>
            <a:ext cx="250508" cy="243840"/>
          </a:xfrm>
          <a:prstGeom prst="rect">
            <a:avLst/>
          </a:prstGeom>
        </p:spPr>
      </p:pic>
      <p:sp>
        <p:nvSpPr>
          <p:cNvPr id="160" name="Rounded Rectangle 14">
            <a:extLst>
              <a:ext uri="{FF2B5EF4-FFF2-40B4-BE49-F238E27FC236}">
                <a16:creationId xmlns:a16="http://schemas.microsoft.com/office/drawing/2014/main" id="{79F82358-4DD6-43CB-A9AF-8AD91B6062FD}"/>
              </a:ext>
            </a:extLst>
          </p:cNvPr>
          <p:cNvSpPr/>
          <p:nvPr/>
        </p:nvSpPr>
        <p:spPr bwMode="gray">
          <a:xfrm>
            <a:off x="9216605" y="2293484"/>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1" name="Rectangle 160">
            <a:extLst>
              <a:ext uri="{FF2B5EF4-FFF2-40B4-BE49-F238E27FC236}">
                <a16:creationId xmlns:a16="http://schemas.microsoft.com/office/drawing/2014/main" id="{FFE03402-14C0-474D-95EE-EEBF616B9092}"/>
              </a:ext>
            </a:extLst>
          </p:cNvPr>
          <p:cNvSpPr/>
          <p:nvPr/>
        </p:nvSpPr>
        <p:spPr bwMode="gray">
          <a:xfrm>
            <a:off x="9468608" y="2513330"/>
            <a:ext cx="1346561" cy="721906"/>
          </a:xfrm>
          <a:prstGeom prst="rect">
            <a:avLst/>
          </a:prstGeom>
          <a:solidFill>
            <a:srgbClr val="FFC000"/>
          </a:solidFill>
          <a:ln w="19050" cap="flat" cmpd="sng" algn="ctr">
            <a:solidFill>
              <a:srgbClr val="000000"/>
            </a:solidFill>
            <a:prstDash val="solid"/>
            <a:headEnd/>
            <a:tailEnd/>
          </a:ln>
          <a:effectLst/>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p>
        </p:txBody>
      </p:sp>
      <p:pic>
        <p:nvPicPr>
          <p:cNvPr id="162" name="Picture 161">
            <a:extLst>
              <a:ext uri="{FF2B5EF4-FFF2-40B4-BE49-F238E27FC236}">
                <a16:creationId xmlns:a16="http://schemas.microsoft.com/office/drawing/2014/main" id="{BF451B49-6D88-4708-A608-5F9106A20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095490"/>
            <a:ext cx="292622" cy="292622"/>
          </a:xfrm>
          <a:prstGeom prst="rect">
            <a:avLst/>
          </a:prstGeom>
        </p:spPr>
      </p:pic>
      <p:sp>
        <p:nvSpPr>
          <p:cNvPr id="163" name="TextBox 162">
            <a:extLst>
              <a:ext uri="{FF2B5EF4-FFF2-40B4-BE49-F238E27FC236}">
                <a16:creationId xmlns:a16="http://schemas.microsoft.com/office/drawing/2014/main" id="{6270EFB4-7D9E-4C31-B049-ADF955A0EDBD}"/>
              </a:ext>
            </a:extLst>
          </p:cNvPr>
          <p:cNvSpPr txBox="1"/>
          <p:nvPr/>
        </p:nvSpPr>
        <p:spPr>
          <a:xfrm>
            <a:off x="9446357" y="327956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pod</a:t>
            </a:r>
            <a:endParaRPr sz="1200" kern="0" dirty="0">
              <a:solidFill>
                <a:srgbClr val="FFFFFF"/>
              </a:solidFill>
              <a:ea typeface="Arial Unicode MS" pitchFamily="34" charset="-128"/>
              <a:cs typeface="Arial Unicode MS" pitchFamily="34" charset="-128"/>
            </a:endParaRPr>
          </a:p>
        </p:txBody>
      </p:sp>
      <p:sp>
        <p:nvSpPr>
          <p:cNvPr id="165" name="Rounded Rectangle 14">
            <a:extLst>
              <a:ext uri="{FF2B5EF4-FFF2-40B4-BE49-F238E27FC236}">
                <a16:creationId xmlns:a16="http://schemas.microsoft.com/office/drawing/2014/main" id="{BFC2F2B9-F412-4CC6-A791-9AF7C5F1D6B7}"/>
              </a:ext>
            </a:extLst>
          </p:cNvPr>
          <p:cNvSpPr/>
          <p:nvPr/>
        </p:nvSpPr>
        <p:spPr bwMode="gray">
          <a:xfrm>
            <a:off x="5609430" y="2222054"/>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6" name="Rounded Rectangle 14">
            <a:extLst>
              <a:ext uri="{FF2B5EF4-FFF2-40B4-BE49-F238E27FC236}">
                <a16:creationId xmlns:a16="http://schemas.microsoft.com/office/drawing/2014/main" id="{411DE29B-E6DD-4D9C-9AF4-482B82044194}"/>
              </a:ext>
            </a:extLst>
          </p:cNvPr>
          <p:cNvSpPr/>
          <p:nvPr/>
        </p:nvSpPr>
        <p:spPr bwMode="gray">
          <a:xfrm>
            <a:off x="5549877" y="2274482"/>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7" name="Rectangle 166">
            <a:extLst>
              <a:ext uri="{FF2B5EF4-FFF2-40B4-BE49-F238E27FC236}">
                <a16:creationId xmlns:a16="http://schemas.microsoft.com/office/drawing/2014/main" id="{4601F1FE-5C6B-41EA-8A45-F4F87E2604A0}"/>
              </a:ext>
            </a:extLst>
          </p:cNvPr>
          <p:cNvSpPr/>
          <p:nvPr/>
        </p:nvSpPr>
        <p:spPr bwMode="gray">
          <a:xfrm>
            <a:off x="5829934" y="2464769"/>
            <a:ext cx="1346561" cy="736567"/>
          </a:xfrm>
          <a:prstGeom prst="rect">
            <a:avLst/>
          </a:prstGeom>
          <a:solidFill>
            <a:srgbClr val="FFC000"/>
          </a:solidFill>
          <a:ln w="19050" cap="flat" cmpd="sng" algn="ctr">
            <a:solidFill>
              <a:srgbClr val="000000"/>
            </a:solidFill>
            <a:prstDash val="solid"/>
            <a:headEnd/>
            <a:tailEnd/>
          </a:ln>
          <a:effectLst/>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68" name="Picture 167">
            <a:extLst>
              <a:ext uri="{FF2B5EF4-FFF2-40B4-BE49-F238E27FC236}">
                <a16:creationId xmlns:a16="http://schemas.microsoft.com/office/drawing/2014/main" id="{D2EDF868-CE53-487A-9698-F5E977240D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027954"/>
            <a:ext cx="292622" cy="292622"/>
          </a:xfrm>
          <a:prstGeom prst="rect">
            <a:avLst/>
          </a:prstGeom>
        </p:spPr>
      </p:pic>
      <p:sp>
        <p:nvSpPr>
          <p:cNvPr id="169" name="TextBox 168">
            <a:extLst>
              <a:ext uri="{FF2B5EF4-FFF2-40B4-BE49-F238E27FC236}">
                <a16:creationId xmlns:a16="http://schemas.microsoft.com/office/drawing/2014/main" id="{E8F2AAD9-7218-4AE6-A600-1DE1A3F808D4}"/>
              </a:ext>
            </a:extLst>
          </p:cNvPr>
          <p:cNvSpPr txBox="1"/>
          <p:nvPr/>
        </p:nvSpPr>
        <p:spPr>
          <a:xfrm>
            <a:off x="5732008" y="325003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pod</a:t>
            </a:r>
            <a:endParaRPr sz="1200" kern="0" dirty="0">
              <a:solidFill>
                <a:srgbClr val="FFFFFF"/>
              </a:solidFill>
              <a:ea typeface="Arial Unicode MS" pitchFamily="34" charset="-128"/>
              <a:cs typeface="Arial Unicode MS" pitchFamily="34" charset="-128"/>
            </a:endParaRPr>
          </a:p>
        </p:txBody>
      </p:sp>
      <p:grpSp>
        <p:nvGrpSpPr>
          <p:cNvPr id="170" name="Group 169">
            <a:extLst>
              <a:ext uri="{FF2B5EF4-FFF2-40B4-BE49-F238E27FC236}">
                <a16:creationId xmlns:a16="http://schemas.microsoft.com/office/drawing/2014/main" id="{BA20B817-666E-47D3-98BC-CE3DB3233C93}"/>
              </a:ext>
            </a:extLst>
          </p:cNvPr>
          <p:cNvGrpSpPr/>
          <p:nvPr/>
        </p:nvGrpSpPr>
        <p:grpSpPr>
          <a:xfrm>
            <a:off x="7407214" y="1455007"/>
            <a:ext cx="2472184" cy="1339191"/>
            <a:chOff x="7407214" y="1533943"/>
            <a:chExt cx="2472184" cy="1339191"/>
          </a:xfrm>
        </p:grpSpPr>
        <p:sp>
          <p:nvSpPr>
            <p:cNvPr id="171" name="TextBox 170">
              <a:extLst>
                <a:ext uri="{FF2B5EF4-FFF2-40B4-BE49-F238E27FC236}">
                  <a16:creationId xmlns:a16="http://schemas.microsoft.com/office/drawing/2014/main" id="{017043B5-C894-47BC-BDB9-33BDF8AA2042}"/>
                </a:ext>
              </a:extLst>
            </p:cNvPr>
            <p:cNvSpPr txBox="1"/>
            <p:nvPr/>
          </p:nvSpPr>
          <p:spPr>
            <a:xfrm>
              <a:off x="8561280" y="1533943"/>
              <a:ext cx="1316370" cy="523220"/>
            </a:xfrm>
            <a:prstGeom prst="rect">
              <a:avLst/>
            </a:prstGeom>
            <a:noFill/>
          </p:spPr>
          <p:txBody>
            <a:bodyPr wrap="square" rtlCol="0">
              <a:spAutoFit/>
            </a:bodyPr>
            <a:lstStyle/>
            <a:p>
              <a:pPr marL="0" marR="0" lvl="0" indent="0" defTabSz="1088558"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rPr>
                <a:t>HTTP/</a:t>
              </a:r>
              <a:br>
                <a:rPr kumimoji="0" sz="14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rPr>
              </a:br>
              <a:r>
                <a:rPr kumimoji="0" sz="14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rPr>
                <a:t>REST</a:t>
              </a:r>
              <a:endParaRPr kumimoji="0" sz="18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endParaRPr>
            </a:p>
          </p:txBody>
        </p:sp>
        <p:cxnSp>
          <p:nvCxnSpPr>
            <p:cNvPr id="172" name="Connector: Elbow 171">
              <a:extLst>
                <a:ext uri="{FF2B5EF4-FFF2-40B4-BE49-F238E27FC236}">
                  <a16:creationId xmlns:a16="http://schemas.microsoft.com/office/drawing/2014/main" id="{57FF9AE8-0B89-4FF1-AF47-D71010589204}"/>
                </a:ext>
              </a:extLst>
            </p:cNvPr>
            <p:cNvCxnSpPr>
              <a:cxnSpLocks/>
              <a:stCxn id="166" idx="3"/>
            </p:cNvCxnSpPr>
            <p:nvPr/>
          </p:nvCxnSpPr>
          <p:spPr>
            <a:xfrm flipV="1">
              <a:off x="7407214" y="1701096"/>
              <a:ext cx="2472184" cy="1172038"/>
            </a:xfrm>
            <a:prstGeom prst="bentConnector3">
              <a:avLst>
                <a:gd name="adj1" fmla="val 31639"/>
              </a:avLst>
            </a:prstGeom>
            <a:noFill/>
            <a:ln w="44450" cap="flat" cmpd="sng" algn="ctr">
              <a:solidFill>
                <a:srgbClr val="E35500"/>
              </a:solidFill>
              <a:prstDash val="solid"/>
              <a:headEnd type="triangle" w="med" len="med"/>
              <a:tailEnd type="triangle"/>
            </a:ln>
            <a:effectLst/>
          </p:spPr>
        </p:cxnSp>
      </p:grpSp>
      <p:sp>
        <p:nvSpPr>
          <p:cNvPr id="173" name="Rounded Rectangle 14">
            <a:extLst>
              <a:ext uri="{FF2B5EF4-FFF2-40B4-BE49-F238E27FC236}">
                <a16:creationId xmlns:a16="http://schemas.microsoft.com/office/drawing/2014/main" id="{747783F9-A1BB-41F9-9FFF-5A17B563615D}"/>
              </a:ext>
            </a:extLst>
          </p:cNvPr>
          <p:cNvSpPr/>
          <p:nvPr/>
        </p:nvSpPr>
        <p:spPr bwMode="gray">
          <a:xfrm>
            <a:off x="5571350" y="4749469"/>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4" name="Cylinder 173">
            <a:extLst>
              <a:ext uri="{FF2B5EF4-FFF2-40B4-BE49-F238E27FC236}">
                <a16:creationId xmlns:a16="http://schemas.microsoft.com/office/drawing/2014/main" id="{05F70C46-D824-42E2-A6FD-8E716E905FC7}"/>
              </a:ext>
            </a:extLst>
          </p:cNvPr>
          <p:cNvSpPr/>
          <p:nvPr/>
        </p:nvSpPr>
        <p:spPr bwMode="gray">
          <a:xfrm>
            <a:off x="5999012" y="4790293"/>
            <a:ext cx="998220" cy="1004248"/>
          </a:xfrm>
          <a:prstGeom prst="can">
            <a:avLst/>
          </a:prstGeom>
          <a:solidFill>
            <a:srgbClr val="FFFFFF"/>
          </a:solidFill>
          <a:ln w="19050" cap="flat" cmpd="sng" algn="ctr">
            <a:solidFill>
              <a:srgbClr val="000000"/>
            </a:solidFill>
            <a:prstDash val="solid"/>
            <a:headEnd/>
            <a:tailEnd/>
          </a:ln>
          <a:effectLst/>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75" name="Picture 174">
            <a:extLst>
              <a:ext uri="{FF2B5EF4-FFF2-40B4-BE49-F238E27FC236}">
                <a16:creationId xmlns:a16="http://schemas.microsoft.com/office/drawing/2014/main" id="{6488EA50-B9DF-4C47-B353-3BE9D96C00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571441"/>
            <a:ext cx="292622" cy="292622"/>
          </a:xfrm>
          <a:prstGeom prst="rect">
            <a:avLst/>
          </a:prstGeom>
        </p:spPr>
      </p:pic>
      <p:cxnSp>
        <p:nvCxnSpPr>
          <p:cNvPr id="176" name="Straight Connector 175">
            <a:extLst>
              <a:ext uri="{FF2B5EF4-FFF2-40B4-BE49-F238E27FC236}">
                <a16:creationId xmlns:a16="http://schemas.microsoft.com/office/drawing/2014/main" id="{649F5CA6-A4D1-47E8-9348-D6A258F423EA}"/>
              </a:ext>
            </a:extLst>
          </p:cNvPr>
          <p:cNvCxnSpPr>
            <a:cxnSpLocks/>
            <a:stCxn id="167" idx="2"/>
            <a:endCxn id="173" idx="0"/>
          </p:cNvCxnSpPr>
          <p:nvPr/>
        </p:nvCxnSpPr>
        <p:spPr>
          <a:xfrm flipH="1">
            <a:off x="6500019" y="3201336"/>
            <a:ext cx="3196" cy="1548133"/>
          </a:xfrm>
          <a:prstGeom prst="line">
            <a:avLst/>
          </a:prstGeom>
          <a:noFill/>
          <a:ln w="38100" cap="flat" cmpd="sng" algn="ctr">
            <a:solidFill>
              <a:srgbClr val="E35500"/>
            </a:solidFill>
            <a:prstDash val="solid"/>
            <a:headEnd type="none" w="med" len="med"/>
            <a:tailEnd type="none" w="med" len="med"/>
          </a:ln>
          <a:effectLst/>
        </p:spPr>
      </p:cxnSp>
      <p:sp>
        <p:nvSpPr>
          <p:cNvPr id="177" name="TextBox 176">
            <a:extLst>
              <a:ext uri="{FF2B5EF4-FFF2-40B4-BE49-F238E27FC236}">
                <a16:creationId xmlns:a16="http://schemas.microsoft.com/office/drawing/2014/main" id="{E7C9AD75-3E96-41DB-B81A-D88480E2D1C9}"/>
              </a:ext>
            </a:extLst>
          </p:cNvPr>
          <p:cNvSpPr txBox="1"/>
          <p:nvPr/>
        </p:nvSpPr>
        <p:spPr>
          <a:xfrm>
            <a:off x="5727107" y="57113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pod</a:t>
            </a:r>
            <a:endParaRPr sz="1200" kern="0" dirty="0">
              <a:solidFill>
                <a:srgbClr val="FFFFFF"/>
              </a:solidFill>
              <a:ea typeface="Arial Unicode MS" pitchFamily="34" charset="-128"/>
              <a:cs typeface="Arial Unicode MS" pitchFamily="34" charset="-128"/>
            </a:endParaRPr>
          </a:p>
        </p:txBody>
      </p:sp>
      <p:grpSp>
        <p:nvGrpSpPr>
          <p:cNvPr id="178" name="Group 177">
            <a:extLst>
              <a:ext uri="{FF2B5EF4-FFF2-40B4-BE49-F238E27FC236}">
                <a16:creationId xmlns:a16="http://schemas.microsoft.com/office/drawing/2014/main" id="{0FBFAB9A-949F-4142-BC54-4340ACD14EFE}"/>
              </a:ext>
            </a:extLst>
          </p:cNvPr>
          <p:cNvGrpSpPr/>
          <p:nvPr/>
        </p:nvGrpSpPr>
        <p:grpSpPr>
          <a:xfrm>
            <a:off x="6223707" y="4055313"/>
            <a:ext cx="599123" cy="513263"/>
            <a:chOff x="6223707" y="4134249"/>
            <a:chExt cx="599123" cy="513263"/>
          </a:xfrm>
        </p:grpSpPr>
        <p:sp>
          <p:nvSpPr>
            <p:cNvPr id="179" name="Rounded Rectangle 14">
              <a:extLst>
                <a:ext uri="{FF2B5EF4-FFF2-40B4-BE49-F238E27FC236}">
                  <a16:creationId xmlns:a16="http://schemas.microsoft.com/office/drawing/2014/main" id="{0DE199F8-25B0-47B3-B6DD-509CEDD78474}"/>
                </a:ext>
              </a:extLst>
            </p:cNvPr>
            <p:cNvSpPr/>
            <p:nvPr/>
          </p:nvSpPr>
          <p:spPr bwMode="gray">
            <a:xfrm>
              <a:off x="6223707" y="4182948"/>
              <a:ext cx="548827" cy="464564"/>
            </a:xfrm>
            <a:prstGeom prst="roundRect">
              <a:avLst/>
            </a:prstGeom>
            <a:solidFill>
              <a:srgbClr val="4FB81C"/>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180" name="Picture 179">
              <a:extLst>
                <a:ext uri="{FF2B5EF4-FFF2-40B4-BE49-F238E27FC236}">
                  <a16:creationId xmlns:a16="http://schemas.microsoft.com/office/drawing/2014/main" id="{31FAA3DA-97BF-40CC-BB54-55B1D791C795}"/>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81" name="Rounded Rectangle 14">
            <a:extLst>
              <a:ext uri="{FF2B5EF4-FFF2-40B4-BE49-F238E27FC236}">
                <a16:creationId xmlns:a16="http://schemas.microsoft.com/office/drawing/2014/main" id="{54DBE2E1-35FE-4BC3-8D60-257DE9CB6D02}"/>
              </a:ext>
            </a:extLst>
          </p:cNvPr>
          <p:cNvSpPr/>
          <p:nvPr/>
        </p:nvSpPr>
        <p:spPr bwMode="gray">
          <a:xfrm>
            <a:off x="9236248" y="4753112"/>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2" name="Cylinder 181">
            <a:extLst>
              <a:ext uri="{FF2B5EF4-FFF2-40B4-BE49-F238E27FC236}">
                <a16:creationId xmlns:a16="http://schemas.microsoft.com/office/drawing/2014/main" id="{B1D56AD4-349B-43EE-B94B-18686A31FBC7}"/>
              </a:ext>
            </a:extLst>
          </p:cNvPr>
          <p:cNvSpPr/>
          <p:nvPr/>
        </p:nvSpPr>
        <p:spPr bwMode="gray">
          <a:xfrm>
            <a:off x="9638209" y="4790293"/>
            <a:ext cx="998220" cy="1004248"/>
          </a:xfrm>
          <a:prstGeom prst="can">
            <a:avLst/>
          </a:prstGeom>
          <a:solidFill>
            <a:srgbClr val="FFFFFF"/>
          </a:solidFill>
          <a:ln w="19050" cap="flat" cmpd="sng" algn="ctr">
            <a:solidFill>
              <a:srgbClr val="000000"/>
            </a:solidFill>
            <a:prstDash val="solid"/>
            <a:headEnd/>
            <a:tailEnd/>
          </a:ln>
          <a:effectLst/>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1E479D74-6B20-4844-A524-27CFC345B7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579335"/>
            <a:ext cx="292622" cy="292622"/>
          </a:xfrm>
          <a:prstGeom prst="rect">
            <a:avLst/>
          </a:prstGeom>
        </p:spPr>
      </p:pic>
      <p:cxnSp>
        <p:nvCxnSpPr>
          <p:cNvPr id="184" name="Straight Connector 183">
            <a:extLst>
              <a:ext uri="{FF2B5EF4-FFF2-40B4-BE49-F238E27FC236}">
                <a16:creationId xmlns:a16="http://schemas.microsoft.com/office/drawing/2014/main" id="{1F2AB874-81A3-44FD-8BBF-64AFAAEA172D}"/>
              </a:ext>
            </a:extLst>
          </p:cNvPr>
          <p:cNvCxnSpPr>
            <a:cxnSpLocks/>
            <a:stCxn id="161" idx="2"/>
          </p:cNvCxnSpPr>
          <p:nvPr/>
        </p:nvCxnSpPr>
        <p:spPr>
          <a:xfrm>
            <a:off x="10141889" y="3235236"/>
            <a:ext cx="0" cy="1514233"/>
          </a:xfrm>
          <a:prstGeom prst="line">
            <a:avLst/>
          </a:prstGeom>
          <a:noFill/>
          <a:ln w="38100" cap="flat" cmpd="sng" algn="ctr">
            <a:solidFill>
              <a:srgbClr val="E35500"/>
            </a:solidFill>
            <a:prstDash val="solid"/>
            <a:headEnd type="none" w="med" len="med"/>
            <a:tailEnd type="none" w="med" len="med"/>
          </a:ln>
          <a:effectLst/>
        </p:spPr>
      </p:cxnSp>
      <p:grpSp>
        <p:nvGrpSpPr>
          <p:cNvPr id="185" name="Group 184">
            <a:extLst>
              <a:ext uri="{FF2B5EF4-FFF2-40B4-BE49-F238E27FC236}">
                <a16:creationId xmlns:a16="http://schemas.microsoft.com/office/drawing/2014/main" id="{501C2B9C-7B8C-43BC-AD11-6E1F598C51EC}"/>
              </a:ext>
            </a:extLst>
          </p:cNvPr>
          <p:cNvGrpSpPr/>
          <p:nvPr/>
        </p:nvGrpSpPr>
        <p:grpSpPr>
          <a:xfrm>
            <a:off x="9879398" y="4055313"/>
            <a:ext cx="607484" cy="529571"/>
            <a:chOff x="9879398" y="4134249"/>
            <a:chExt cx="607484" cy="529571"/>
          </a:xfrm>
        </p:grpSpPr>
        <p:sp>
          <p:nvSpPr>
            <p:cNvPr id="186" name="Rounded Rectangle 14">
              <a:extLst>
                <a:ext uri="{FF2B5EF4-FFF2-40B4-BE49-F238E27FC236}">
                  <a16:creationId xmlns:a16="http://schemas.microsoft.com/office/drawing/2014/main" id="{5E36B8C1-9672-4868-A9F8-872F121DC71F}"/>
                </a:ext>
              </a:extLst>
            </p:cNvPr>
            <p:cNvSpPr/>
            <p:nvPr/>
          </p:nvSpPr>
          <p:spPr bwMode="gray">
            <a:xfrm>
              <a:off x="9879398" y="4199256"/>
              <a:ext cx="548827" cy="464564"/>
            </a:xfrm>
            <a:prstGeom prst="roundRect">
              <a:avLst/>
            </a:prstGeom>
            <a:solidFill>
              <a:srgbClr val="4FB81C"/>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187" name="Picture 186">
              <a:extLst>
                <a:ext uri="{FF2B5EF4-FFF2-40B4-BE49-F238E27FC236}">
                  <a16:creationId xmlns:a16="http://schemas.microsoft.com/office/drawing/2014/main" id="{D59282EF-FE17-49B0-8754-B3906BD9FFF7}"/>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88" name="TextBox 187">
            <a:extLst>
              <a:ext uri="{FF2B5EF4-FFF2-40B4-BE49-F238E27FC236}">
                <a16:creationId xmlns:a16="http://schemas.microsoft.com/office/drawing/2014/main" id="{F7EE6801-45A7-44C7-A1A4-52D28EDCAFDC}"/>
              </a:ext>
            </a:extLst>
          </p:cNvPr>
          <p:cNvSpPr txBox="1"/>
          <p:nvPr/>
        </p:nvSpPr>
        <p:spPr>
          <a:xfrm>
            <a:off x="9417039" y="57177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pod</a:t>
            </a:r>
            <a:endParaRPr sz="1200" kern="0" dirty="0">
              <a:solidFill>
                <a:srgbClr val="FFFFFF"/>
              </a:solidFill>
              <a:ea typeface="Arial Unicode MS" pitchFamily="34" charset="-128"/>
              <a:cs typeface="Arial Unicode MS" pitchFamily="34" charset="-128"/>
            </a:endParaRPr>
          </a:p>
        </p:txBody>
      </p:sp>
      <p:grpSp>
        <p:nvGrpSpPr>
          <p:cNvPr id="189" name="Group 188">
            <a:extLst>
              <a:ext uri="{FF2B5EF4-FFF2-40B4-BE49-F238E27FC236}">
                <a16:creationId xmlns:a16="http://schemas.microsoft.com/office/drawing/2014/main" id="{4681A812-ACD0-4921-9E15-54088E094EEC}"/>
              </a:ext>
            </a:extLst>
          </p:cNvPr>
          <p:cNvGrpSpPr/>
          <p:nvPr/>
        </p:nvGrpSpPr>
        <p:grpSpPr>
          <a:xfrm>
            <a:off x="4670008" y="5251116"/>
            <a:ext cx="671794" cy="695657"/>
            <a:chOff x="4667108" y="5343683"/>
            <a:chExt cx="671794" cy="695657"/>
          </a:xfrm>
        </p:grpSpPr>
        <p:sp>
          <p:nvSpPr>
            <p:cNvPr id="190" name="Rounded Rectangle 14">
              <a:extLst>
                <a:ext uri="{FF2B5EF4-FFF2-40B4-BE49-F238E27FC236}">
                  <a16:creationId xmlns:a16="http://schemas.microsoft.com/office/drawing/2014/main" id="{48741B53-85C0-46E2-A04A-0FCE2AE60A22}"/>
                </a:ext>
              </a:extLst>
            </p:cNvPr>
            <p:cNvSpPr/>
            <p:nvPr/>
          </p:nvSpPr>
          <p:spPr bwMode="gray">
            <a:xfrm>
              <a:off x="4667108" y="5391906"/>
              <a:ext cx="548827" cy="296202"/>
            </a:xfrm>
            <a:prstGeom prst="roundRect">
              <a:avLst/>
            </a:prstGeom>
            <a:solidFill>
              <a:srgbClr val="4CC5FF"/>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91" name="Straight Connector 190">
              <a:extLst>
                <a:ext uri="{FF2B5EF4-FFF2-40B4-BE49-F238E27FC236}">
                  <a16:creationId xmlns:a16="http://schemas.microsoft.com/office/drawing/2014/main" id="{A38228F1-4805-41C6-961E-68C840B48A59}"/>
                </a:ext>
              </a:extLst>
            </p:cNvPr>
            <p:cNvCxnSpPr>
              <a:cxnSpLocks/>
            </p:cNvCxnSpPr>
            <p:nvPr/>
          </p:nvCxnSpPr>
          <p:spPr>
            <a:xfrm>
              <a:off x="5218991" y="5881941"/>
              <a:ext cx="119911" cy="0"/>
            </a:xfrm>
            <a:prstGeom prst="line">
              <a:avLst/>
            </a:prstGeom>
            <a:noFill/>
            <a:ln w="9525" cap="flat" cmpd="sng" algn="ctr">
              <a:solidFill>
                <a:srgbClr val="000000"/>
              </a:solidFill>
              <a:prstDash val="solid"/>
              <a:headEnd type="none" w="med" len="med"/>
              <a:tailEnd type="none" w="med" len="med"/>
            </a:ln>
            <a:effectLst/>
          </p:spPr>
        </p:cxnSp>
        <p:pic>
          <p:nvPicPr>
            <p:cNvPr id="192" name="Picture 191">
              <a:extLst>
                <a:ext uri="{FF2B5EF4-FFF2-40B4-BE49-F238E27FC236}">
                  <a16:creationId xmlns:a16="http://schemas.microsoft.com/office/drawing/2014/main" id="{5611E7CA-9AEF-479D-84D1-1FA4638141B5}"/>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93" name="Rounded Rectangle 14">
              <a:extLst>
                <a:ext uri="{FF2B5EF4-FFF2-40B4-BE49-F238E27FC236}">
                  <a16:creationId xmlns:a16="http://schemas.microsoft.com/office/drawing/2014/main" id="{5311E1FD-A919-4D06-A1BC-31121D211261}"/>
                </a:ext>
              </a:extLst>
            </p:cNvPr>
            <p:cNvSpPr/>
            <p:nvPr/>
          </p:nvSpPr>
          <p:spPr bwMode="gray">
            <a:xfrm>
              <a:off x="4675477" y="5744870"/>
              <a:ext cx="548827" cy="294470"/>
            </a:xfrm>
            <a:prstGeom prst="roundRect">
              <a:avLst/>
            </a:prstGeom>
            <a:solidFill>
              <a:srgbClr val="008FD3">
                <a:lumMod val="20000"/>
                <a:lumOff val="8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94" name="Straight Connector 193">
              <a:extLst>
                <a:ext uri="{FF2B5EF4-FFF2-40B4-BE49-F238E27FC236}">
                  <a16:creationId xmlns:a16="http://schemas.microsoft.com/office/drawing/2014/main" id="{FD1A670A-4A44-4A43-A267-B67316F18DD2}"/>
                </a:ext>
              </a:extLst>
            </p:cNvPr>
            <p:cNvCxnSpPr>
              <a:cxnSpLocks/>
            </p:cNvCxnSpPr>
            <p:nvPr/>
          </p:nvCxnSpPr>
          <p:spPr>
            <a:xfrm flipV="1">
              <a:off x="5219293" y="5551036"/>
              <a:ext cx="112028" cy="1"/>
            </a:xfrm>
            <a:prstGeom prst="line">
              <a:avLst/>
            </a:prstGeom>
            <a:noFill/>
            <a:ln w="9525" cap="flat" cmpd="sng" algn="ctr">
              <a:solidFill>
                <a:srgbClr val="000000"/>
              </a:solidFill>
              <a:prstDash val="solid"/>
              <a:headEnd type="none" w="med" len="med"/>
              <a:tailEnd type="none" w="med" len="med"/>
            </a:ln>
            <a:effectLst/>
          </p:spPr>
        </p:cxnSp>
        <p:pic>
          <p:nvPicPr>
            <p:cNvPr id="195" name="Picture 194">
              <a:extLst>
                <a:ext uri="{FF2B5EF4-FFF2-40B4-BE49-F238E27FC236}">
                  <a16:creationId xmlns:a16="http://schemas.microsoft.com/office/drawing/2014/main" id="{0B7841A2-F9C8-4712-BD9B-C176823BE95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96" name="Group 195">
            <a:extLst>
              <a:ext uri="{FF2B5EF4-FFF2-40B4-BE49-F238E27FC236}">
                <a16:creationId xmlns:a16="http://schemas.microsoft.com/office/drawing/2014/main" id="{0401ECEE-58DB-405E-B069-52E409F18DE9}"/>
              </a:ext>
            </a:extLst>
          </p:cNvPr>
          <p:cNvGrpSpPr/>
          <p:nvPr/>
        </p:nvGrpSpPr>
        <p:grpSpPr>
          <a:xfrm>
            <a:off x="4656663" y="2831792"/>
            <a:ext cx="671794" cy="695657"/>
            <a:chOff x="4667108" y="5343683"/>
            <a:chExt cx="671794" cy="695657"/>
          </a:xfrm>
        </p:grpSpPr>
        <p:sp>
          <p:nvSpPr>
            <p:cNvPr id="197" name="Rounded Rectangle 14">
              <a:extLst>
                <a:ext uri="{FF2B5EF4-FFF2-40B4-BE49-F238E27FC236}">
                  <a16:creationId xmlns:a16="http://schemas.microsoft.com/office/drawing/2014/main" id="{4E548C23-F9FD-4A81-8AF3-A3D660E49F35}"/>
                </a:ext>
              </a:extLst>
            </p:cNvPr>
            <p:cNvSpPr/>
            <p:nvPr/>
          </p:nvSpPr>
          <p:spPr bwMode="gray">
            <a:xfrm>
              <a:off x="4667108" y="5391906"/>
              <a:ext cx="548827" cy="296202"/>
            </a:xfrm>
            <a:prstGeom prst="roundRect">
              <a:avLst/>
            </a:prstGeom>
            <a:solidFill>
              <a:srgbClr val="4CC5FF"/>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98" name="Straight Connector 197">
              <a:extLst>
                <a:ext uri="{FF2B5EF4-FFF2-40B4-BE49-F238E27FC236}">
                  <a16:creationId xmlns:a16="http://schemas.microsoft.com/office/drawing/2014/main" id="{3C378297-C3A0-4812-8879-972927CA8554}"/>
                </a:ext>
              </a:extLst>
            </p:cNvPr>
            <p:cNvCxnSpPr>
              <a:cxnSpLocks/>
            </p:cNvCxnSpPr>
            <p:nvPr/>
          </p:nvCxnSpPr>
          <p:spPr>
            <a:xfrm>
              <a:off x="5218991" y="5881941"/>
              <a:ext cx="119911" cy="0"/>
            </a:xfrm>
            <a:prstGeom prst="line">
              <a:avLst/>
            </a:prstGeom>
            <a:noFill/>
            <a:ln w="9525" cap="flat" cmpd="sng" algn="ctr">
              <a:solidFill>
                <a:srgbClr val="000000"/>
              </a:solidFill>
              <a:prstDash val="solid"/>
              <a:headEnd type="none" w="med" len="med"/>
              <a:tailEnd type="none" w="med" len="med"/>
            </a:ln>
            <a:effectLst/>
          </p:spPr>
        </p:cxnSp>
        <p:pic>
          <p:nvPicPr>
            <p:cNvPr id="199" name="Picture 198">
              <a:extLst>
                <a:ext uri="{FF2B5EF4-FFF2-40B4-BE49-F238E27FC236}">
                  <a16:creationId xmlns:a16="http://schemas.microsoft.com/office/drawing/2014/main" id="{5AB9EF5B-60CD-41EB-A148-4D32DAB6CBB5}"/>
                </a:ext>
              </a:extLst>
            </p:cNvPr>
            <p:cNvPicPr>
              <a:picLocks noChangeAspect="1"/>
            </p:cNvPicPr>
            <p:nvPr/>
          </p:nvPicPr>
          <p:blipFill>
            <a:blip r:embed="rId3"/>
            <a:stretch>
              <a:fillRect/>
            </a:stretch>
          </p:blipFill>
          <p:spPr>
            <a:xfrm>
              <a:off x="5131580" y="5343683"/>
              <a:ext cx="150305" cy="146304"/>
            </a:xfrm>
            <a:prstGeom prst="rect">
              <a:avLst/>
            </a:prstGeom>
          </p:spPr>
        </p:pic>
        <p:sp>
          <p:nvSpPr>
            <p:cNvPr id="200" name="Rounded Rectangle 14">
              <a:extLst>
                <a:ext uri="{FF2B5EF4-FFF2-40B4-BE49-F238E27FC236}">
                  <a16:creationId xmlns:a16="http://schemas.microsoft.com/office/drawing/2014/main" id="{D5DEAF61-329B-4C95-8450-C5C4DF1071FB}"/>
                </a:ext>
              </a:extLst>
            </p:cNvPr>
            <p:cNvSpPr/>
            <p:nvPr/>
          </p:nvSpPr>
          <p:spPr bwMode="gray">
            <a:xfrm>
              <a:off x="4675477" y="5744870"/>
              <a:ext cx="548827" cy="294470"/>
            </a:xfrm>
            <a:prstGeom prst="roundRect">
              <a:avLst/>
            </a:prstGeom>
            <a:solidFill>
              <a:srgbClr val="008FD3">
                <a:lumMod val="20000"/>
                <a:lumOff val="8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201" name="Straight Connector 200">
              <a:extLst>
                <a:ext uri="{FF2B5EF4-FFF2-40B4-BE49-F238E27FC236}">
                  <a16:creationId xmlns:a16="http://schemas.microsoft.com/office/drawing/2014/main" id="{EAA9FEB4-F319-439C-8E86-72ADEB875E84}"/>
                </a:ext>
              </a:extLst>
            </p:cNvPr>
            <p:cNvCxnSpPr>
              <a:cxnSpLocks/>
            </p:cNvCxnSpPr>
            <p:nvPr/>
          </p:nvCxnSpPr>
          <p:spPr>
            <a:xfrm flipV="1">
              <a:off x="5219293" y="5551036"/>
              <a:ext cx="112028" cy="1"/>
            </a:xfrm>
            <a:prstGeom prst="line">
              <a:avLst/>
            </a:prstGeom>
            <a:noFill/>
            <a:ln w="9525" cap="flat" cmpd="sng" algn="ctr">
              <a:solidFill>
                <a:srgbClr val="000000"/>
              </a:solidFill>
              <a:prstDash val="solid"/>
              <a:headEnd type="none" w="med" len="med"/>
              <a:tailEnd type="none" w="med" len="med"/>
            </a:ln>
            <a:effectLst/>
          </p:spPr>
        </p:cxnSp>
        <p:pic>
          <p:nvPicPr>
            <p:cNvPr id="202" name="Picture 201">
              <a:extLst>
                <a:ext uri="{FF2B5EF4-FFF2-40B4-BE49-F238E27FC236}">
                  <a16:creationId xmlns:a16="http://schemas.microsoft.com/office/drawing/2014/main" id="{69E10999-49CA-4749-8569-7FAFA7A6978F}"/>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03" name="Group 202">
            <a:extLst>
              <a:ext uri="{FF2B5EF4-FFF2-40B4-BE49-F238E27FC236}">
                <a16:creationId xmlns:a16="http://schemas.microsoft.com/office/drawing/2014/main" id="{34269B7B-58D9-4D68-95E8-A228C923C7F8}"/>
              </a:ext>
            </a:extLst>
          </p:cNvPr>
          <p:cNvGrpSpPr/>
          <p:nvPr/>
        </p:nvGrpSpPr>
        <p:grpSpPr>
          <a:xfrm>
            <a:off x="8307703" y="2836402"/>
            <a:ext cx="671794" cy="695657"/>
            <a:chOff x="4667108" y="5343683"/>
            <a:chExt cx="671794" cy="695657"/>
          </a:xfrm>
        </p:grpSpPr>
        <p:sp>
          <p:nvSpPr>
            <p:cNvPr id="204" name="Rounded Rectangle 14">
              <a:extLst>
                <a:ext uri="{FF2B5EF4-FFF2-40B4-BE49-F238E27FC236}">
                  <a16:creationId xmlns:a16="http://schemas.microsoft.com/office/drawing/2014/main" id="{92F34A89-15FB-477E-A777-9D59B2108BF3}"/>
                </a:ext>
              </a:extLst>
            </p:cNvPr>
            <p:cNvSpPr/>
            <p:nvPr/>
          </p:nvSpPr>
          <p:spPr bwMode="gray">
            <a:xfrm>
              <a:off x="4667108" y="5391906"/>
              <a:ext cx="548827" cy="296202"/>
            </a:xfrm>
            <a:prstGeom prst="roundRect">
              <a:avLst/>
            </a:prstGeom>
            <a:solidFill>
              <a:srgbClr val="4CC5FF"/>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205" name="Straight Connector 204">
              <a:extLst>
                <a:ext uri="{FF2B5EF4-FFF2-40B4-BE49-F238E27FC236}">
                  <a16:creationId xmlns:a16="http://schemas.microsoft.com/office/drawing/2014/main" id="{35C6DBDB-DFE4-4EE8-98AC-B4FD304854CB}"/>
                </a:ext>
              </a:extLst>
            </p:cNvPr>
            <p:cNvCxnSpPr>
              <a:cxnSpLocks/>
            </p:cNvCxnSpPr>
            <p:nvPr/>
          </p:nvCxnSpPr>
          <p:spPr>
            <a:xfrm>
              <a:off x="5218991" y="5881941"/>
              <a:ext cx="119911" cy="0"/>
            </a:xfrm>
            <a:prstGeom prst="line">
              <a:avLst/>
            </a:prstGeom>
            <a:noFill/>
            <a:ln w="9525" cap="flat" cmpd="sng" algn="ctr">
              <a:solidFill>
                <a:srgbClr val="000000"/>
              </a:solidFill>
              <a:prstDash val="solid"/>
              <a:headEnd type="none" w="med" len="med"/>
              <a:tailEnd type="none" w="med" len="med"/>
            </a:ln>
            <a:effectLst/>
          </p:spPr>
        </p:cxnSp>
        <p:pic>
          <p:nvPicPr>
            <p:cNvPr id="206" name="Picture 205">
              <a:extLst>
                <a:ext uri="{FF2B5EF4-FFF2-40B4-BE49-F238E27FC236}">
                  <a16:creationId xmlns:a16="http://schemas.microsoft.com/office/drawing/2014/main" id="{7350C87D-B451-4489-9F10-76DD60852C3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207" name="Rounded Rectangle 14">
              <a:extLst>
                <a:ext uri="{FF2B5EF4-FFF2-40B4-BE49-F238E27FC236}">
                  <a16:creationId xmlns:a16="http://schemas.microsoft.com/office/drawing/2014/main" id="{42586321-772A-4882-86CF-CA520020D21D}"/>
                </a:ext>
              </a:extLst>
            </p:cNvPr>
            <p:cNvSpPr/>
            <p:nvPr/>
          </p:nvSpPr>
          <p:spPr bwMode="gray">
            <a:xfrm>
              <a:off x="4675477" y="5744870"/>
              <a:ext cx="548827" cy="294470"/>
            </a:xfrm>
            <a:prstGeom prst="roundRect">
              <a:avLst/>
            </a:prstGeom>
            <a:solidFill>
              <a:srgbClr val="008FD3">
                <a:lumMod val="20000"/>
                <a:lumOff val="8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208" name="Straight Connector 207">
              <a:extLst>
                <a:ext uri="{FF2B5EF4-FFF2-40B4-BE49-F238E27FC236}">
                  <a16:creationId xmlns:a16="http://schemas.microsoft.com/office/drawing/2014/main" id="{764BF1AC-367F-4733-BD90-4BE3C4616846}"/>
                </a:ext>
              </a:extLst>
            </p:cNvPr>
            <p:cNvCxnSpPr>
              <a:cxnSpLocks/>
            </p:cNvCxnSpPr>
            <p:nvPr/>
          </p:nvCxnSpPr>
          <p:spPr>
            <a:xfrm flipV="1">
              <a:off x="5219293" y="5551036"/>
              <a:ext cx="112028" cy="1"/>
            </a:xfrm>
            <a:prstGeom prst="line">
              <a:avLst/>
            </a:prstGeom>
            <a:noFill/>
            <a:ln w="9525" cap="flat" cmpd="sng" algn="ctr">
              <a:solidFill>
                <a:srgbClr val="000000"/>
              </a:solidFill>
              <a:prstDash val="solid"/>
              <a:headEnd type="none" w="med" len="med"/>
              <a:tailEnd type="none" w="med" len="med"/>
            </a:ln>
            <a:effectLst/>
          </p:spPr>
        </p:cxnSp>
        <p:pic>
          <p:nvPicPr>
            <p:cNvPr id="209" name="Picture 208">
              <a:extLst>
                <a:ext uri="{FF2B5EF4-FFF2-40B4-BE49-F238E27FC236}">
                  <a16:creationId xmlns:a16="http://schemas.microsoft.com/office/drawing/2014/main" id="{52360F19-068C-4E1C-ADB5-C66447738CC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10" name="Group 209">
            <a:extLst>
              <a:ext uri="{FF2B5EF4-FFF2-40B4-BE49-F238E27FC236}">
                <a16:creationId xmlns:a16="http://schemas.microsoft.com/office/drawing/2014/main" id="{F339CF5D-73C4-4074-AC37-EE186059BBD6}"/>
              </a:ext>
            </a:extLst>
          </p:cNvPr>
          <p:cNvGrpSpPr/>
          <p:nvPr/>
        </p:nvGrpSpPr>
        <p:grpSpPr>
          <a:xfrm>
            <a:off x="8315284" y="5261343"/>
            <a:ext cx="671794" cy="695657"/>
            <a:chOff x="4667108" y="5343683"/>
            <a:chExt cx="671794" cy="695657"/>
          </a:xfrm>
        </p:grpSpPr>
        <p:sp>
          <p:nvSpPr>
            <p:cNvPr id="211" name="Rounded Rectangle 14">
              <a:extLst>
                <a:ext uri="{FF2B5EF4-FFF2-40B4-BE49-F238E27FC236}">
                  <a16:creationId xmlns:a16="http://schemas.microsoft.com/office/drawing/2014/main" id="{D4C9D27D-F001-4F44-8E7D-708983B6F761}"/>
                </a:ext>
              </a:extLst>
            </p:cNvPr>
            <p:cNvSpPr/>
            <p:nvPr/>
          </p:nvSpPr>
          <p:spPr bwMode="gray">
            <a:xfrm>
              <a:off x="4667108" y="5391906"/>
              <a:ext cx="548827" cy="296202"/>
            </a:xfrm>
            <a:prstGeom prst="roundRect">
              <a:avLst/>
            </a:prstGeom>
            <a:solidFill>
              <a:srgbClr val="4CC5FF"/>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212" name="Straight Connector 211">
              <a:extLst>
                <a:ext uri="{FF2B5EF4-FFF2-40B4-BE49-F238E27FC236}">
                  <a16:creationId xmlns:a16="http://schemas.microsoft.com/office/drawing/2014/main" id="{A76C2CE6-5A4A-4ED0-8DE4-C8574B3D4CA2}"/>
                </a:ext>
              </a:extLst>
            </p:cNvPr>
            <p:cNvCxnSpPr>
              <a:cxnSpLocks/>
            </p:cNvCxnSpPr>
            <p:nvPr/>
          </p:nvCxnSpPr>
          <p:spPr>
            <a:xfrm>
              <a:off x="5218991" y="5881941"/>
              <a:ext cx="119911" cy="0"/>
            </a:xfrm>
            <a:prstGeom prst="line">
              <a:avLst/>
            </a:prstGeom>
            <a:noFill/>
            <a:ln w="9525" cap="flat" cmpd="sng" algn="ctr">
              <a:solidFill>
                <a:srgbClr val="000000"/>
              </a:solidFill>
              <a:prstDash val="solid"/>
              <a:headEnd type="none" w="med" len="med"/>
              <a:tailEnd type="none" w="med" len="med"/>
            </a:ln>
            <a:effectLst/>
          </p:spPr>
        </p:cxnSp>
        <p:pic>
          <p:nvPicPr>
            <p:cNvPr id="213" name="Picture 212">
              <a:extLst>
                <a:ext uri="{FF2B5EF4-FFF2-40B4-BE49-F238E27FC236}">
                  <a16:creationId xmlns:a16="http://schemas.microsoft.com/office/drawing/2014/main" id="{1D43772A-821B-4B9A-BC3C-745B8E7C2390}"/>
                </a:ext>
              </a:extLst>
            </p:cNvPr>
            <p:cNvPicPr>
              <a:picLocks noChangeAspect="1"/>
            </p:cNvPicPr>
            <p:nvPr/>
          </p:nvPicPr>
          <p:blipFill>
            <a:blip r:embed="rId3"/>
            <a:stretch>
              <a:fillRect/>
            </a:stretch>
          </p:blipFill>
          <p:spPr>
            <a:xfrm>
              <a:off x="5131580" y="5343683"/>
              <a:ext cx="150305" cy="146304"/>
            </a:xfrm>
            <a:prstGeom prst="rect">
              <a:avLst/>
            </a:prstGeom>
          </p:spPr>
        </p:pic>
        <p:sp>
          <p:nvSpPr>
            <p:cNvPr id="214" name="Rounded Rectangle 14">
              <a:extLst>
                <a:ext uri="{FF2B5EF4-FFF2-40B4-BE49-F238E27FC236}">
                  <a16:creationId xmlns:a16="http://schemas.microsoft.com/office/drawing/2014/main" id="{BFFC7DCD-A93A-454C-AC02-B7E0EDE974A3}"/>
                </a:ext>
              </a:extLst>
            </p:cNvPr>
            <p:cNvSpPr/>
            <p:nvPr/>
          </p:nvSpPr>
          <p:spPr bwMode="gray">
            <a:xfrm>
              <a:off x="4675477" y="5744870"/>
              <a:ext cx="548827" cy="294470"/>
            </a:xfrm>
            <a:prstGeom prst="roundRect">
              <a:avLst/>
            </a:prstGeom>
            <a:solidFill>
              <a:srgbClr val="008FD3">
                <a:lumMod val="20000"/>
                <a:lumOff val="8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215" name="Straight Connector 214">
              <a:extLst>
                <a:ext uri="{FF2B5EF4-FFF2-40B4-BE49-F238E27FC236}">
                  <a16:creationId xmlns:a16="http://schemas.microsoft.com/office/drawing/2014/main" id="{1E027EB5-14EC-4C4E-B253-F914D02C2CDD}"/>
                </a:ext>
              </a:extLst>
            </p:cNvPr>
            <p:cNvCxnSpPr>
              <a:cxnSpLocks/>
            </p:cNvCxnSpPr>
            <p:nvPr/>
          </p:nvCxnSpPr>
          <p:spPr>
            <a:xfrm flipV="1">
              <a:off x="5219293" y="5551036"/>
              <a:ext cx="112028" cy="1"/>
            </a:xfrm>
            <a:prstGeom prst="line">
              <a:avLst/>
            </a:prstGeom>
            <a:noFill/>
            <a:ln w="9525" cap="flat" cmpd="sng" algn="ctr">
              <a:solidFill>
                <a:srgbClr val="000000"/>
              </a:solidFill>
              <a:prstDash val="solid"/>
              <a:headEnd type="none" w="med" len="med"/>
              <a:tailEnd type="none" w="med" len="med"/>
            </a:ln>
            <a:effectLst/>
          </p:spPr>
        </p:cxnSp>
        <p:pic>
          <p:nvPicPr>
            <p:cNvPr id="216" name="Picture 215">
              <a:extLst>
                <a:ext uri="{FF2B5EF4-FFF2-40B4-BE49-F238E27FC236}">
                  <a16:creationId xmlns:a16="http://schemas.microsoft.com/office/drawing/2014/main" id="{BABAE9CE-8B66-4DF1-A936-32B3B111359B}"/>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17" name="Graphic 216" descr="Lock">
            <a:extLst>
              <a:ext uri="{FF2B5EF4-FFF2-40B4-BE49-F238E27FC236}">
                <a16:creationId xmlns:a16="http://schemas.microsoft.com/office/drawing/2014/main" id="{863B90CF-A42D-4A3B-A233-3501FD51E7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253827"/>
            <a:ext cx="403319" cy="403319"/>
          </a:xfrm>
          <a:prstGeom prst="rect">
            <a:avLst/>
          </a:prstGeom>
        </p:spPr>
      </p:pic>
      <p:cxnSp>
        <p:nvCxnSpPr>
          <p:cNvPr id="218" name="Straight Connector 217">
            <a:extLst>
              <a:ext uri="{FF2B5EF4-FFF2-40B4-BE49-F238E27FC236}">
                <a16:creationId xmlns:a16="http://schemas.microsoft.com/office/drawing/2014/main" id="{556B2B9A-B97B-45A1-88B2-1C0F52911FA8}"/>
              </a:ext>
            </a:extLst>
          </p:cNvPr>
          <p:cNvCxnSpPr>
            <a:cxnSpLocks/>
          </p:cNvCxnSpPr>
          <p:nvPr/>
        </p:nvCxnSpPr>
        <p:spPr>
          <a:xfrm>
            <a:off x="10165488" y="1973509"/>
            <a:ext cx="0" cy="300973"/>
          </a:xfrm>
          <a:prstGeom prst="line">
            <a:avLst/>
          </a:prstGeom>
          <a:noFill/>
          <a:ln w="38100" cap="flat" cmpd="sng" algn="ctr">
            <a:solidFill>
              <a:srgbClr val="E35500"/>
            </a:solidFill>
            <a:prstDash val="solid"/>
            <a:headEnd type="none" w="med" len="med"/>
            <a:tailEnd type="none" w="med" len="med"/>
          </a:ln>
          <a:effectLst/>
        </p:spPr>
      </p:cxnSp>
      <p:cxnSp>
        <p:nvCxnSpPr>
          <p:cNvPr id="219" name="Straight Connector 218">
            <a:extLst>
              <a:ext uri="{FF2B5EF4-FFF2-40B4-BE49-F238E27FC236}">
                <a16:creationId xmlns:a16="http://schemas.microsoft.com/office/drawing/2014/main" id="{A63B2ADC-EBC4-4791-BDB6-D675498F856D}"/>
              </a:ext>
            </a:extLst>
          </p:cNvPr>
          <p:cNvCxnSpPr>
            <a:cxnSpLocks/>
          </p:cNvCxnSpPr>
          <p:nvPr/>
        </p:nvCxnSpPr>
        <p:spPr>
          <a:xfrm>
            <a:off x="6498122" y="1973509"/>
            <a:ext cx="0" cy="300973"/>
          </a:xfrm>
          <a:prstGeom prst="line">
            <a:avLst/>
          </a:prstGeom>
          <a:noFill/>
          <a:ln w="38100" cap="flat" cmpd="sng" algn="ctr">
            <a:solidFill>
              <a:srgbClr val="E35500"/>
            </a:solidFill>
            <a:prstDash val="solid"/>
            <a:headEnd type="none" w="med" len="med"/>
            <a:tailEnd type="none" w="med" len="med"/>
          </a:ln>
          <a:effectLst/>
        </p:spPr>
      </p:cxnSp>
      <p:pic>
        <p:nvPicPr>
          <p:cNvPr id="220" name="Picture 219">
            <a:extLst>
              <a:ext uri="{FF2B5EF4-FFF2-40B4-BE49-F238E27FC236}">
                <a16:creationId xmlns:a16="http://schemas.microsoft.com/office/drawing/2014/main" id="{AD035EE0-0830-49F8-8746-C0E51E4FBCEB}"/>
              </a:ext>
            </a:extLst>
          </p:cNvPr>
          <p:cNvPicPr>
            <a:picLocks noChangeAspect="1"/>
          </p:cNvPicPr>
          <p:nvPr/>
        </p:nvPicPr>
        <p:blipFill>
          <a:blip r:embed="rId3"/>
          <a:stretch>
            <a:fillRect/>
          </a:stretch>
        </p:blipFill>
        <p:spPr>
          <a:xfrm>
            <a:off x="7281164" y="4735821"/>
            <a:ext cx="150305" cy="146304"/>
          </a:xfrm>
          <a:prstGeom prst="rect">
            <a:avLst/>
          </a:prstGeom>
        </p:spPr>
      </p:pic>
      <p:pic>
        <p:nvPicPr>
          <p:cNvPr id="221" name="Picture 220">
            <a:extLst>
              <a:ext uri="{FF2B5EF4-FFF2-40B4-BE49-F238E27FC236}">
                <a16:creationId xmlns:a16="http://schemas.microsoft.com/office/drawing/2014/main" id="{7F855446-358E-4EFD-8C6E-47CE6A353018}"/>
              </a:ext>
            </a:extLst>
          </p:cNvPr>
          <p:cNvPicPr>
            <a:picLocks noChangeAspect="1"/>
          </p:cNvPicPr>
          <p:nvPr/>
        </p:nvPicPr>
        <p:blipFill>
          <a:blip r:embed="rId3"/>
          <a:stretch>
            <a:fillRect/>
          </a:stretch>
        </p:blipFill>
        <p:spPr>
          <a:xfrm>
            <a:off x="7222438" y="2239443"/>
            <a:ext cx="150305" cy="146304"/>
          </a:xfrm>
          <a:prstGeom prst="rect">
            <a:avLst/>
          </a:prstGeom>
        </p:spPr>
      </p:pic>
      <p:pic>
        <p:nvPicPr>
          <p:cNvPr id="222" name="Picture 221">
            <a:extLst>
              <a:ext uri="{FF2B5EF4-FFF2-40B4-BE49-F238E27FC236}">
                <a16:creationId xmlns:a16="http://schemas.microsoft.com/office/drawing/2014/main" id="{F17A5168-A6B8-4966-986A-23A4E64982AC}"/>
              </a:ext>
            </a:extLst>
          </p:cNvPr>
          <p:cNvPicPr>
            <a:picLocks noChangeAspect="1"/>
          </p:cNvPicPr>
          <p:nvPr/>
        </p:nvPicPr>
        <p:blipFill>
          <a:blip r:embed="rId3"/>
          <a:stretch>
            <a:fillRect/>
          </a:stretch>
        </p:blipFill>
        <p:spPr>
          <a:xfrm>
            <a:off x="10935620" y="2257070"/>
            <a:ext cx="150305" cy="146304"/>
          </a:xfrm>
          <a:prstGeom prst="rect">
            <a:avLst/>
          </a:prstGeom>
        </p:spPr>
      </p:pic>
      <p:pic>
        <p:nvPicPr>
          <p:cNvPr id="223" name="Picture 222">
            <a:extLst>
              <a:ext uri="{FF2B5EF4-FFF2-40B4-BE49-F238E27FC236}">
                <a16:creationId xmlns:a16="http://schemas.microsoft.com/office/drawing/2014/main" id="{BA5A23CE-6DEC-4984-A3DF-1422476B7279}"/>
              </a:ext>
            </a:extLst>
          </p:cNvPr>
          <p:cNvPicPr>
            <a:picLocks noChangeAspect="1"/>
          </p:cNvPicPr>
          <p:nvPr/>
        </p:nvPicPr>
        <p:blipFill>
          <a:blip r:embed="rId3"/>
          <a:stretch>
            <a:fillRect/>
          </a:stretch>
        </p:blipFill>
        <p:spPr>
          <a:xfrm>
            <a:off x="10952989" y="4731773"/>
            <a:ext cx="150305" cy="146304"/>
          </a:xfrm>
          <a:prstGeom prst="rect">
            <a:avLst/>
          </a:prstGeom>
        </p:spPr>
      </p:pic>
    </p:spTree>
    <p:extLst>
      <p:ext uri="{BB962C8B-B14F-4D97-AF65-F5344CB8AC3E}">
        <p14:creationId xmlns:p14="http://schemas.microsoft.com/office/powerpoint/2010/main" val="3981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7E58F-8139-4A18-AF45-3504B464C3A7}"/>
              </a:ext>
            </a:extLst>
          </p:cNvPr>
          <p:cNvSpPr>
            <a:spLocks noGrp="1"/>
          </p:cNvSpPr>
          <p:nvPr>
            <p:ph type="title"/>
          </p:nvPr>
        </p:nvSpPr>
        <p:spPr/>
        <p:txBody>
          <a:bodyPr/>
          <a:lstStyle/>
          <a:p>
            <a:r>
              <a:rPr lang="de-DE" dirty="0" err="1"/>
              <a:t>Ads:DB</a:t>
            </a:r>
            <a:r>
              <a:rPr lang="de-DE" dirty="0"/>
              <a:t> Docker Image</a:t>
            </a:r>
          </a:p>
        </p:txBody>
      </p:sp>
      <p:pic>
        <p:nvPicPr>
          <p:cNvPr id="7" name="Picture 6">
            <a:extLst>
              <a:ext uri="{FF2B5EF4-FFF2-40B4-BE49-F238E27FC236}">
                <a16:creationId xmlns:a16="http://schemas.microsoft.com/office/drawing/2014/main" id="{3FC49FE1-C68F-49B2-A382-FDDA63A30F91}"/>
              </a:ext>
            </a:extLst>
          </p:cNvPr>
          <p:cNvPicPr>
            <a:picLocks noChangeAspect="1"/>
          </p:cNvPicPr>
          <p:nvPr/>
        </p:nvPicPr>
        <p:blipFill>
          <a:blip r:embed="rId2"/>
          <a:stretch>
            <a:fillRect/>
          </a:stretch>
        </p:blipFill>
        <p:spPr>
          <a:xfrm>
            <a:off x="649968" y="1957571"/>
            <a:ext cx="10895238" cy="2942857"/>
          </a:xfrm>
          <a:prstGeom prst="rect">
            <a:avLst/>
          </a:prstGeom>
        </p:spPr>
      </p:pic>
      <p:sp>
        <p:nvSpPr>
          <p:cNvPr id="8" name="Rectangle 7">
            <a:extLst>
              <a:ext uri="{FF2B5EF4-FFF2-40B4-BE49-F238E27FC236}">
                <a16:creationId xmlns:a16="http://schemas.microsoft.com/office/drawing/2014/main" id="{C3E636AA-A725-4465-B0E6-8A6BBF376F5C}"/>
              </a:ext>
            </a:extLst>
          </p:cNvPr>
          <p:cNvSpPr/>
          <p:nvPr/>
        </p:nvSpPr>
        <p:spPr>
          <a:xfrm>
            <a:off x="6209426" y="457834"/>
            <a:ext cx="4297523" cy="415498"/>
          </a:xfrm>
          <a:prstGeom prst="rect">
            <a:avLst/>
          </a:prstGeom>
        </p:spPr>
        <p:txBody>
          <a:bodyPr wrap="none">
            <a:spAutoFit/>
          </a:bodyPr>
          <a:lstStyle/>
          <a:p>
            <a:r>
              <a:rPr lang="de-DE" dirty="0">
                <a:hlinkClick r:id="rId3"/>
              </a:rPr>
              <a:t>https://hub.docker.com/_/postgres/</a:t>
            </a:r>
            <a:endParaRPr lang="de-DE" dirty="0"/>
          </a:p>
        </p:txBody>
      </p:sp>
    </p:spTree>
    <p:extLst>
      <p:ext uri="{BB962C8B-B14F-4D97-AF65-F5344CB8AC3E}">
        <p14:creationId xmlns:p14="http://schemas.microsoft.com/office/powerpoint/2010/main" val="725840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
        <p:nvSpPr>
          <p:cNvPr id="20" name="Text Placeholder 2">
            <a:extLst>
              <a:ext uri="{FF2B5EF4-FFF2-40B4-BE49-F238E27FC236}">
                <a16:creationId xmlns:a16="http://schemas.microsoft.com/office/drawing/2014/main" id="{73C02A8E-935D-4B3E-BF8D-E57B409061D5}"/>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a:t>
            </a:r>
            <a:r>
              <a:rPr lang="en-US" sz="1600" dirty="0" err="1">
                <a:solidFill>
                  <a:srgbClr val="FFC000"/>
                </a:solidFill>
              </a:rPr>
              <a:t>postgres</a:t>
            </a:r>
            <a:r>
              <a:rPr lang="en-US" sz="1600" dirty="0">
                <a:solidFill>
                  <a:srgbClr val="FFC000"/>
                </a:solidFill>
              </a:rPr>
              <a:t> </a:t>
            </a:r>
            <a:r>
              <a:rPr lang="en-US" sz="1600" dirty="0" err="1">
                <a:solidFill>
                  <a:srgbClr val="FFC000"/>
                </a:solidFill>
              </a:rPr>
              <a:t>db</a:t>
            </a:r>
            <a:r>
              <a:rPr lang="en-US" sz="1600" dirty="0">
                <a:solidFill>
                  <a:srgbClr val="FFC000"/>
                </a:solidFill>
              </a:rPr>
              <a:t> files path</a:t>
            </a:r>
          </a:p>
          <a:p>
            <a:pPr lvl="1"/>
            <a:endParaRPr lang="en-US" sz="1600" dirty="0"/>
          </a:p>
          <a:p>
            <a:pPr lvl="1"/>
            <a:r>
              <a:rPr lang="en-US" sz="1600" dirty="0"/>
              <a:t>Secret:</a:t>
            </a:r>
            <a:br>
              <a:rPr lang="en-US" sz="1600" dirty="0"/>
            </a:br>
            <a:r>
              <a:rPr lang="en-US" sz="1600" dirty="0">
                <a:solidFill>
                  <a:schemeClr val="accent1"/>
                </a:solidFill>
              </a:rPr>
              <a:t>- </a:t>
            </a:r>
            <a:r>
              <a:rPr lang="en-US" sz="1600" dirty="0" err="1">
                <a:solidFill>
                  <a:srgbClr val="FFC000"/>
                </a:solidFill>
              </a:rPr>
              <a:t>initdb.sql</a:t>
            </a:r>
            <a:r>
              <a:rPr lang="en-US" sz="1600" dirty="0">
                <a:solidFill>
                  <a:srgbClr val="FFC000"/>
                </a:solidFill>
              </a:rPr>
              <a:t> script</a:t>
            </a:r>
            <a:br>
              <a:rPr lang="en-US" sz="1600" dirty="0">
                <a:solidFill>
                  <a:srgbClr val="FFC000"/>
                </a:solidFill>
              </a:rPr>
            </a:br>
            <a:r>
              <a:rPr lang="en-US" sz="1600" dirty="0">
                <a:solidFill>
                  <a:srgbClr val="FFC000"/>
                </a:solidFill>
              </a:rPr>
              <a:t>- </a:t>
            </a:r>
            <a:r>
              <a:rPr lang="en-US" sz="1600" dirty="0" err="1">
                <a:solidFill>
                  <a:srgbClr val="FFC000"/>
                </a:solidFill>
              </a:rPr>
              <a:t>postgres</a:t>
            </a:r>
            <a:r>
              <a:rPr lang="en-US" sz="1600" dirty="0">
                <a:solidFill>
                  <a:srgbClr val="FFC000"/>
                </a:solidFill>
              </a:rPr>
              <a:t> superuser pw</a:t>
            </a:r>
            <a:endParaRPr lang="en-US" sz="1600" dirty="0"/>
          </a:p>
        </p:txBody>
      </p:sp>
    </p:spTree>
    <p:extLst>
      <p:ext uri="{BB962C8B-B14F-4D97-AF65-F5344CB8AC3E}">
        <p14:creationId xmlns:p14="http://schemas.microsoft.com/office/powerpoint/2010/main" val="1774803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3AEE965-6063-4E10-924F-D77F75FCE821}"/>
              </a:ext>
            </a:extLst>
          </p:cNvPr>
          <p:cNvPicPr>
            <a:picLocks noChangeAspect="1"/>
          </p:cNvPicPr>
          <p:nvPr/>
        </p:nvPicPr>
        <p:blipFill>
          <a:blip r:embed="rId3"/>
          <a:stretch>
            <a:fillRect/>
          </a:stretch>
        </p:blipFill>
        <p:spPr>
          <a:xfrm>
            <a:off x="6392079" y="1281794"/>
            <a:ext cx="3923809" cy="1914286"/>
          </a:xfrm>
          <a:prstGeom prst="rect">
            <a:avLst/>
          </a:prstGeom>
        </p:spPr>
      </p:pic>
      <p:sp>
        <p:nvSpPr>
          <p:cNvPr id="3" name="Rectangle: Rounded Corners 2">
            <a:extLst>
              <a:ext uri="{FF2B5EF4-FFF2-40B4-BE49-F238E27FC236}">
                <a16:creationId xmlns:a16="http://schemas.microsoft.com/office/drawing/2014/main" id="{8B233441-E9EB-4271-A66C-6A047C916788}"/>
              </a:ext>
            </a:extLst>
          </p:cNvPr>
          <p:cNvSpPr/>
          <p:nvPr/>
        </p:nvSpPr>
        <p:spPr bwMode="gray">
          <a:xfrm>
            <a:off x="6413500" y="1608932"/>
            <a:ext cx="3467100" cy="613567"/>
          </a:xfrm>
          <a:prstGeom prst="roundRect">
            <a:avLst/>
          </a:prstGeom>
          <a:noFill/>
          <a:ln w="2222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770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276999"/>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old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2149771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7E58F-8139-4A18-AF45-3504B464C3A7}"/>
              </a:ext>
            </a:extLst>
          </p:cNvPr>
          <p:cNvSpPr>
            <a:spLocks noGrp="1"/>
          </p:cNvSpPr>
          <p:nvPr>
            <p:ph type="title"/>
          </p:nvPr>
        </p:nvSpPr>
        <p:spPr/>
        <p:txBody>
          <a:bodyPr/>
          <a:lstStyle/>
          <a:p>
            <a:r>
              <a:rPr lang="de-DE" dirty="0" err="1"/>
              <a:t>Ads:App</a:t>
            </a:r>
            <a:r>
              <a:rPr lang="de-DE" dirty="0"/>
              <a:t> Docker </a:t>
            </a:r>
            <a:r>
              <a:rPr lang="de-DE" dirty="0" err="1"/>
              <a:t>image</a:t>
            </a:r>
            <a:endParaRPr lang="de-DE" dirty="0"/>
          </a:p>
        </p:txBody>
      </p:sp>
      <p:pic>
        <p:nvPicPr>
          <p:cNvPr id="6" name="Picture 5">
            <a:extLst>
              <a:ext uri="{FF2B5EF4-FFF2-40B4-BE49-F238E27FC236}">
                <a16:creationId xmlns:a16="http://schemas.microsoft.com/office/drawing/2014/main" id="{5076DD33-09AB-4047-A351-7BDF32C48342}"/>
              </a:ext>
            </a:extLst>
          </p:cNvPr>
          <p:cNvPicPr>
            <a:picLocks noChangeAspect="1"/>
          </p:cNvPicPr>
          <p:nvPr/>
        </p:nvPicPr>
        <p:blipFill>
          <a:blip r:embed="rId2"/>
          <a:stretch>
            <a:fillRect/>
          </a:stretch>
        </p:blipFill>
        <p:spPr>
          <a:xfrm>
            <a:off x="849968" y="1914714"/>
            <a:ext cx="10495238" cy="3028571"/>
          </a:xfrm>
          <a:prstGeom prst="rect">
            <a:avLst/>
          </a:prstGeom>
        </p:spPr>
      </p:pic>
      <p:sp>
        <p:nvSpPr>
          <p:cNvPr id="2" name="Rectangle 1">
            <a:extLst>
              <a:ext uri="{FF2B5EF4-FFF2-40B4-BE49-F238E27FC236}">
                <a16:creationId xmlns:a16="http://schemas.microsoft.com/office/drawing/2014/main" id="{4B2840AC-220D-4088-A6C4-42FEA0E18AFB}"/>
              </a:ext>
            </a:extLst>
          </p:cNvPr>
          <p:cNvSpPr/>
          <p:nvPr/>
        </p:nvSpPr>
        <p:spPr>
          <a:xfrm>
            <a:off x="5373688" y="504000"/>
            <a:ext cx="6096000" cy="738664"/>
          </a:xfrm>
          <a:prstGeom prst="rect">
            <a:avLst/>
          </a:prstGeom>
        </p:spPr>
        <p:txBody>
          <a:bodyPr>
            <a:spAutoFit/>
          </a:bodyPr>
          <a:lstStyle/>
          <a:p>
            <a:r>
              <a:rPr lang="de-DE" dirty="0">
                <a:hlinkClick r:id="rId3"/>
              </a:rPr>
              <a:t>https://github.wdf.sap.corp/cc-refapp/cc-bulletinboard-ads-spring-boot/tree/migratedToK8s</a:t>
            </a:r>
            <a:endParaRPr lang="de-DE" dirty="0"/>
          </a:p>
        </p:txBody>
      </p:sp>
    </p:spTree>
    <p:extLst>
      <p:ext uri="{BB962C8B-B14F-4D97-AF65-F5344CB8AC3E}">
        <p14:creationId xmlns:p14="http://schemas.microsoft.com/office/powerpoint/2010/main" val="3716549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5" name="Text Placeholder 2">
            <a:extLst>
              <a:ext uri="{FF2B5EF4-FFF2-40B4-BE49-F238E27FC236}">
                <a16:creationId xmlns:a16="http://schemas.microsoft.com/office/drawing/2014/main" id="{93980D84-ED34-437E-AD5E-C26C0F0F549C}"/>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environment variables: </a:t>
            </a:r>
            <a:r>
              <a:rPr lang="en-US" sz="1600" dirty="0" err="1">
                <a:solidFill>
                  <a:schemeClr val="accent1"/>
                </a:solidFill>
              </a:rPr>
              <a:t>user_route</a:t>
            </a:r>
            <a:r>
              <a:rPr lang="en-US" sz="1600" dirty="0">
                <a:solidFill>
                  <a:schemeClr val="accent1"/>
                </a:solidFill>
              </a:rPr>
              <a:t>, </a:t>
            </a:r>
            <a:r>
              <a:rPr lang="en-US" sz="1600" dirty="0" err="1">
                <a:solidFill>
                  <a:schemeClr val="accent1"/>
                </a:solidFill>
              </a:rPr>
              <a:t>spring_profile_active</a:t>
            </a:r>
            <a:r>
              <a:rPr lang="en-US" sz="1600" dirty="0">
                <a:solidFill>
                  <a:schemeClr val="accent1"/>
                </a:solidFill>
              </a:rPr>
              <a:t>, </a:t>
            </a:r>
            <a:r>
              <a:rPr lang="de-DE" sz="1600" dirty="0" err="1">
                <a:solidFill>
                  <a:schemeClr val="accent1"/>
                </a:solidFill>
              </a:rPr>
              <a:t>post_user_check</a:t>
            </a:r>
            <a:endParaRPr lang="en-US" sz="1600" dirty="0"/>
          </a:p>
          <a:p>
            <a:pPr lvl="1"/>
            <a:endParaRPr lang="en-US" sz="1600" dirty="0"/>
          </a:p>
          <a:p>
            <a:pPr lvl="1"/>
            <a:r>
              <a:rPr lang="en-US" sz="1600" dirty="0"/>
              <a:t>Secret:</a:t>
            </a:r>
            <a:br>
              <a:rPr lang="en-US" sz="1600" dirty="0"/>
            </a:br>
            <a:r>
              <a:rPr lang="en-US" sz="1600" dirty="0">
                <a:solidFill>
                  <a:schemeClr val="accent1"/>
                </a:solidFill>
              </a:rPr>
              <a:t>- application-k8s.yml</a:t>
            </a:r>
          </a:p>
        </p:txBody>
      </p:sp>
      <p:pic>
        <p:nvPicPr>
          <p:cNvPr id="5" name="Picture 4">
            <a:extLst>
              <a:ext uri="{FF2B5EF4-FFF2-40B4-BE49-F238E27FC236}">
                <a16:creationId xmlns:a16="http://schemas.microsoft.com/office/drawing/2014/main" id="{9F632171-0A92-4BF7-816A-6F503B156E04}"/>
              </a:ext>
            </a:extLst>
          </p:cNvPr>
          <p:cNvPicPr>
            <a:picLocks noChangeAspect="1"/>
          </p:cNvPicPr>
          <p:nvPr/>
        </p:nvPicPr>
        <p:blipFill>
          <a:blip r:embed="rId5"/>
          <a:stretch>
            <a:fillRect/>
          </a:stretch>
        </p:blipFill>
        <p:spPr>
          <a:xfrm>
            <a:off x="8088608" y="4026091"/>
            <a:ext cx="3692857" cy="850000"/>
          </a:xfrm>
          <a:prstGeom prst="rect">
            <a:avLst/>
          </a:prstGeom>
        </p:spPr>
      </p:pic>
    </p:spTree>
    <p:extLst>
      <p:ext uri="{BB962C8B-B14F-4D97-AF65-F5344CB8AC3E}">
        <p14:creationId xmlns:p14="http://schemas.microsoft.com/office/powerpoint/2010/main" val="18388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‘ads-app-deployment’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7754BD-B220-4368-B4CF-09AFF95DD332}"/>
              </a:ext>
            </a:extLst>
          </p:cNvPr>
          <p:cNvPicPr>
            <a:picLocks noChangeAspect="1"/>
          </p:cNvPicPr>
          <p:nvPr/>
        </p:nvPicPr>
        <p:blipFill>
          <a:blip r:embed="rId3"/>
          <a:stretch>
            <a:fillRect/>
          </a:stretch>
        </p:blipFill>
        <p:spPr>
          <a:xfrm>
            <a:off x="6612112" y="1346209"/>
            <a:ext cx="3904762" cy="1600000"/>
          </a:xfrm>
          <a:prstGeom prst="rect">
            <a:avLst/>
          </a:prstGeom>
        </p:spPr>
      </p:pic>
      <p:sp>
        <p:nvSpPr>
          <p:cNvPr id="9" name="Rectangle: Rounded Corners 8">
            <a:extLst>
              <a:ext uri="{FF2B5EF4-FFF2-40B4-BE49-F238E27FC236}">
                <a16:creationId xmlns:a16="http://schemas.microsoft.com/office/drawing/2014/main" id="{D7BF06DA-93DA-4AC2-9BB0-E269E7CFE74E}"/>
              </a:ext>
            </a:extLst>
          </p:cNvPr>
          <p:cNvSpPr/>
          <p:nvPr/>
        </p:nvSpPr>
        <p:spPr bwMode="gray">
          <a:xfrm>
            <a:off x="6612112" y="1787857"/>
            <a:ext cx="3467100" cy="423080"/>
          </a:xfrm>
          <a:prstGeom prst="roundRect">
            <a:avLst/>
          </a:prstGeom>
          <a:noFill/>
          <a:ln w="2222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0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Ads:App</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37455" y="1176061"/>
            <a:ext cx="3029999"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ads-app-deployment.yaml</a:t>
            </a:r>
            <a:endParaRPr lang="de-DE" sz="11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1847862"/>
            <a:ext cx="3214285"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ads-app-secret.yaml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7563" y="4488173"/>
            <a:ext cx="2808860"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ads-app-configmap.yaml</a:t>
            </a:r>
            <a:endParaRPr lang="de-DE" sz="1100" kern="0" dirty="0">
              <a:solidFill>
                <a:schemeClr val="bg1"/>
              </a:solidFill>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F774615D-1FB3-4EF7-AE31-93BC5F18C5F7}"/>
              </a:ext>
            </a:extLst>
          </p:cNvPr>
          <p:cNvPicPr>
            <a:picLocks noChangeAspect="1"/>
          </p:cNvPicPr>
          <p:nvPr/>
        </p:nvPicPr>
        <p:blipFill>
          <a:blip r:embed="rId3"/>
          <a:stretch>
            <a:fillRect/>
          </a:stretch>
        </p:blipFill>
        <p:spPr>
          <a:xfrm>
            <a:off x="5658007" y="2018882"/>
            <a:ext cx="3214286" cy="1819048"/>
          </a:xfrm>
          <a:prstGeom prst="rect">
            <a:avLst/>
          </a:prstGeom>
        </p:spPr>
      </p:pic>
      <p:pic>
        <p:nvPicPr>
          <p:cNvPr id="12" name="Picture 11">
            <a:extLst>
              <a:ext uri="{FF2B5EF4-FFF2-40B4-BE49-F238E27FC236}">
                <a16:creationId xmlns:a16="http://schemas.microsoft.com/office/drawing/2014/main" id="{89E73D45-61CC-4779-83BB-632EF70C7618}"/>
              </a:ext>
            </a:extLst>
          </p:cNvPr>
          <p:cNvPicPr>
            <a:picLocks noChangeAspect="1"/>
          </p:cNvPicPr>
          <p:nvPr/>
        </p:nvPicPr>
        <p:blipFill>
          <a:blip r:embed="rId4"/>
          <a:stretch>
            <a:fillRect/>
          </a:stretch>
        </p:blipFill>
        <p:spPr>
          <a:xfrm>
            <a:off x="437455" y="1345338"/>
            <a:ext cx="3030000" cy="5057143"/>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808629" y="2469107"/>
            <a:ext cx="4047565" cy="86143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71D7ADF-70C5-412E-9688-9E4EB3984CBA}"/>
              </a:ext>
            </a:extLst>
          </p:cNvPr>
          <p:cNvPicPr>
            <a:picLocks noChangeAspect="1"/>
          </p:cNvPicPr>
          <p:nvPr/>
        </p:nvPicPr>
        <p:blipFill>
          <a:blip r:embed="rId5"/>
          <a:stretch>
            <a:fillRect/>
          </a:stretch>
        </p:blipFill>
        <p:spPr>
          <a:xfrm>
            <a:off x="5658007" y="4657450"/>
            <a:ext cx="2808860" cy="1157143"/>
          </a:xfrm>
          <a:prstGeom prst="rect">
            <a:avLst/>
          </a:prstGeom>
        </p:spPr>
      </p:pic>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7808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1F0869-F14B-4BFE-B26D-B6DA2BC979FB}"/>
              </a:ext>
            </a:extLst>
          </p:cNvPr>
          <p:cNvCxnSpPr>
            <a:cxnSpLocks/>
          </p:cNvCxnSpPr>
          <p:nvPr/>
        </p:nvCxnSpPr>
        <p:spPr>
          <a:xfrm flipV="1">
            <a:off x="1808629" y="5078539"/>
            <a:ext cx="4081860" cy="18419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FEA8CC-25B4-4A28-911C-08B6DC4FD127}"/>
              </a:ext>
            </a:extLst>
          </p:cNvPr>
          <p:cNvCxnSpPr>
            <a:cxnSpLocks/>
          </p:cNvCxnSpPr>
          <p:nvPr/>
        </p:nvCxnSpPr>
        <p:spPr>
          <a:xfrm flipV="1">
            <a:off x="1842924" y="5078539"/>
            <a:ext cx="4047565" cy="6099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3AF012B-754B-47C0-814B-6C85442B6D9E}"/>
              </a:ext>
            </a:extLst>
          </p:cNvPr>
          <p:cNvSpPr/>
          <p:nvPr/>
        </p:nvSpPr>
        <p:spPr>
          <a:xfrm>
            <a:off x="8001000" y="6063194"/>
            <a:ext cx="4108076" cy="400110"/>
          </a:xfrm>
          <a:prstGeom prst="rect">
            <a:avLst/>
          </a:prstGeom>
        </p:spPr>
        <p:txBody>
          <a:bodyPr wrap="square">
            <a:spAutoFit/>
          </a:bodyPr>
          <a:lstStyle/>
          <a:p>
            <a:r>
              <a:rPr lang="de-DE" sz="1000" dirty="0">
                <a:hlinkClick r:id="rId6"/>
              </a:rPr>
              <a:t>https://github.wdf.sap.corp/slvi/docker-k8s-training/tree/k8s-bulletinboard/kubernetes/k8s-bulletinboard/solutions/ads</a:t>
            </a:r>
            <a:endParaRPr lang="de-DE" sz="1000" dirty="0"/>
          </a:p>
        </p:txBody>
      </p:sp>
    </p:spTree>
    <p:extLst>
      <p:ext uri="{BB962C8B-B14F-4D97-AF65-F5344CB8AC3E}">
        <p14:creationId xmlns:p14="http://schemas.microsoft.com/office/powerpoint/2010/main" val="4031005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3" y="1230093"/>
            <a:ext cx="9144338"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7733134"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448419"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8068331"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8318839"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8318925"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5" y="3173506"/>
            <a:ext cx="5922668"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7031026"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7031112"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3053458"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7074494"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8924993" y="1230093"/>
            <a:ext cx="501015" cy="487680"/>
          </a:xfrm>
          <a:prstGeom prst="rect">
            <a:avLst/>
          </a:prstGeom>
        </p:spPr>
      </p:pic>
    </p:spTree>
    <p:extLst>
      <p:ext uri="{BB962C8B-B14F-4D97-AF65-F5344CB8AC3E}">
        <p14:creationId xmlns:p14="http://schemas.microsoft.com/office/powerpoint/2010/main" val="970326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40823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2: </a:t>
            </a:r>
            <a:r>
              <a:rPr lang="en-US" dirty="0" err="1"/>
              <a:t>bulletinboard</a:t>
            </a:r>
            <a:r>
              <a:rPr lang="en-US"/>
              <a:t>-ads App</a:t>
            </a:r>
            <a:endParaRPr lang="en-US" dirty="0"/>
          </a:p>
        </p:txBody>
      </p:sp>
    </p:spTree>
    <p:extLst>
      <p:ext uri="{BB962C8B-B14F-4D97-AF65-F5344CB8AC3E}">
        <p14:creationId xmlns:p14="http://schemas.microsoft.com/office/powerpoint/2010/main" val="725187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7"/>
              </a:rPr>
              <a:t>https://api.testcw43.k8s-train.shoot.canary.k8s-hana.ondemand.com/api/v1/namespaces/kube-system/services/https:kubernetes-dashboard:/proxy/#!/overview?namespace=part-78e2cea9</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6"/>
              </a:rPr>
              <a:t>http://bulletinboard--part-78e2cea9.ingress.testcw43.k8s-train.shoot.canary.k8s-hana.ondemand.com/ads/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/bulletinboard*.jar</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/config/application-k8s.yml</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SPRING_PROFILES_ACTIVE</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t>USER_ROUTE</a:t>
            </a:r>
            <a:b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285116"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462056"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530233"/>
            <a:ext cx="1293560" cy="475921"/>
          </a:xfrm>
          <a:prstGeom prst="roundRect">
            <a:avLst/>
          </a:prstGeom>
          <a:solidFill>
            <a:srgbClr val="C3EC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ads-app-secret</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473313"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a:off x="6783189" y="1768194"/>
            <a:ext cx="1504572" cy="2084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7"/>
            <a:ext cx="1004634" cy="32445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7" y="2734139"/>
            <a:ext cx="1517238"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7" y="2774861"/>
            <a:ext cx="1388508"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postgres</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/docker-</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entrypoint</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initdb.d</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initdb.sql</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var</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/lib/</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postgres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/data</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PGDATA</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POSTGRES_PASSWORD</a:t>
            </a:r>
          </a:p>
        </p:txBody>
      </p:sp>
      <p:sp>
        <p:nvSpPr>
          <p:cNvPr id="42" name="Rounded Rectangle 14">
            <a:extLst>
              <a:ext uri="{FF2B5EF4-FFF2-40B4-BE49-F238E27FC236}">
                <a16:creationId xmlns:a16="http://schemas.microsoft.com/office/drawing/2014/main" id="{5A532E7C-9AC4-4F5D-9FE1-1716BF6581FC}"/>
              </a:ext>
            </a:extLst>
          </p:cNvPr>
          <p:cNvSpPr/>
          <p:nvPr/>
        </p:nvSpPr>
        <p:spPr bwMode="gray">
          <a:xfrm>
            <a:off x="8286270" y="5288717"/>
            <a:ext cx="1295051"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472000"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009566" y="4968536"/>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-secrets</a:t>
            </a:r>
          </a:p>
        </p:txBody>
      </p:sp>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8286271" y="4682982"/>
            <a:ext cx="1295050"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VC-template:</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014499" y="4916809"/>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p:cNvCxnSpPr>
          <p:nvPr/>
        </p:nvCxnSpPr>
        <p:spPr>
          <a:xfrm flipH="1">
            <a:off x="7762461" y="4463601"/>
            <a:ext cx="898533" cy="1777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a:stCxn id="48" idx="1"/>
          </p:cNvCxnSpPr>
          <p:nvPr/>
        </p:nvCxnSpPr>
        <p:spPr>
          <a:xfrm flipH="1" flipV="1">
            <a:off x="6420679" y="4887112"/>
            <a:ext cx="1865592" cy="2815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2" y="5520999"/>
            <a:ext cx="2307288"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312173" y="4730892"/>
            <a:ext cx="551994" cy="195641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A534513-08FC-4E7E-89B8-AD5AFABA239C}"/>
              </a:ext>
            </a:extLst>
          </p:cNvPr>
          <p:cNvCxnSpPr>
            <a:cxnSpLocks/>
            <a:stCxn id="44" idx="0"/>
          </p:cNvCxnSpPr>
          <p:nvPr/>
        </p:nvCxnSpPr>
        <p:spPr>
          <a:xfrm rot="16200000" flipV="1">
            <a:off x="9361218" y="3763378"/>
            <a:ext cx="504934" cy="190538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9469458" y="4641365"/>
            <a:ext cx="150305" cy="146304"/>
          </a:xfrm>
          <a:prstGeom prst="rect">
            <a:avLst/>
          </a:prstGeom>
        </p:spPr>
      </p:pic>
    </p:spTree>
    <p:extLst>
      <p:ext uri="{BB962C8B-B14F-4D97-AF65-F5344CB8AC3E}">
        <p14:creationId xmlns:p14="http://schemas.microsoft.com/office/powerpoint/2010/main" val="682555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1959</Words>
  <Application>Microsoft Office PowerPoint</Application>
  <PresentationFormat>Custom</PresentationFormat>
  <Paragraphs>630</Paragraphs>
  <Slides>51</Slides>
  <Notes>43</Notes>
  <HiddenSlides>15</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51</vt:i4>
      </vt:variant>
    </vt:vector>
  </HeadingPairs>
  <TitlesOfParts>
    <vt:vector size="62"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How to bring bulletinboard into K8s ?</vt:lpstr>
      <vt:lpstr>General considerations: external configuration for app and DB</vt:lpstr>
      <vt:lpstr>Bulletinboard in K8s: Target picture overall</vt:lpstr>
      <vt:lpstr>Bulletinboard in K8s: Target picture overall</vt:lpstr>
      <vt:lpstr>Bulletinboard in K8s: Target picture overall</vt:lpstr>
      <vt:lpstr>Bulletinboard in K8s: Target picture overall</vt:lpstr>
      <vt:lpstr>Bulletinboard in K8s: Exercise “Ads DB“</vt:lpstr>
      <vt:lpstr>Ads:DB Docker Image</vt:lpstr>
      <vt:lpstr>Bulletinboard in K8s: ads DB</vt:lpstr>
      <vt:lpstr>Bulletinboard in K8s: ads DB</vt:lpstr>
      <vt:lpstr>Bulletinboard in K8s: Dependencies across entities – ads DB</vt:lpstr>
      <vt:lpstr>Bulletinboard in K8s: ads DB - labels</vt:lpstr>
      <vt:lpstr>Bulletinboard in K8s: Ads:DB, Dependencies across entities - 2</vt:lpstr>
      <vt:lpstr>Bulletinboard in K8s: Ads:DB, Dependencies across entities - 2</vt:lpstr>
      <vt:lpstr>Bulletinboard in K8s: ads DB - labels</vt:lpstr>
      <vt:lpstr>Bulletinboard in K8s: ads DB – details labels &amp; selector</vt:lpstr>
      <vt:lpstr>Exercise 1: bulletinboard-ads DB</vt:lpstr>
      <vt:lpstr>Bulletinboard in K8s: Exercise “ads App”</vt:lpstr>
      <vt:lpstr>Ads:App Docker image</vt:lpstr>
      <vt:lpstr>Bulletinboard in K8s: Exercise “ads app”</vt:lpstr>
      <vt:lpstr>Bulletinboard in K8s: ads app</vt:lpstr>
      <vt:lpstr>Bulletinboard in K8s: ads app</vt:lpstr>
      <vt:lpstr>Bulletinboard in K8s: Dependencies across entities – Ads app</vt:lpstr>
      <vt:lpstr>Bulletinboard in K8s: ads DB - labels</vt:lpstr>
      <vt:lpstr>Bulletinboard in K8s: Ads:App, Dependencies across entities - 2</vt:lpstr>
      <vt:lpstr>Bulletinboard in K8s: ads app - labels</vt:lpstr>
      <vt:lpstr>Bulletinboard in K8s: Target picture - labels</vt:lpstr>
      <vt:lpstr>Bulletinboard in K8s: Target picture - labels</vt:lpstr>
      <vt:lpstr>Exercise 1: bulletinboard-ads DB</vt:lpstr>
      <vt:lpstr>Exercise 2: bulletinboard-ads App</vt:lpstr>
      <vt:lpstr>Application in K8s: Steps to be taken</vt:lpstr>
      <vt:lpstr>Bulletinboard in K8s:</vt:lpstr>
      <vt:lpstr>Bulletinboard in K8s:</vt:lpstr>
      <vt:lpstr>Configmaps, Files and Mountpoints</vt:lpstr>
      <vt:lpstr>Appendix</vt:lpstr>
      <vt:lpstr>What YOU will do in exercise #0x</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907</cp:revision>
  <cp:lastPrinted>2018-10-19T15:04:42Z</cp:lastPrinted>
  <dcterms:created xsi:type="dcterms:W3CDTF">2015-10-14T11:21:43Z</dcterms:created>
  <dcterms:modified xsi:type="dcterms:W3CDTF">2018-10-29T10:35:18Z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