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2" r:id="rId3"/>
    <p:sldId id="446" r:id="rId4"/>
    <p:sldId id="443" r:id="rId5"/>
    <p:sldId id="448" r:id="rId6"/>
    <p:sldId id="451" r:id="rId7"/>
    <p:sldId id="450" r:id="rId8"/>
    <p:sldId id="440" r:id="rId9"/>
    <p:sldId id="436" r:id="rId10"/>
    <p:sldId id="449" r:id="rId11"/>
    <p:sldId id="447"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76257" autoAdjust="0"/>
  </p:normalViewPr>
  <p:slideViewPr>
    <p:cSldViewPr snapToGrid="0" showGuides="1">
      <p:cViewPr varScale="1">
        <p:scale>
          <a:sx n="100" d="100"/>
          <a:sy n="100" d="100"/>
        </p:scale>
        <p:origin x="1368"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Explain deployments in a demo</a:t>
            </a:r>
          </a:p>
          <a:p>
            <a:pPr marL="285750" indent="-285750">
              <a:buFontTx/>
              <a:buChar char="-"/>
            </a:pPr>
            <a:r>
              <a:rPr lang="en-US" dirty="0"/>
              <a:t>Use the “</a:t>
            </a:r>
            <a:r>
              <a:rPr lang="en-US" dirty="0" err="1"/>
              <a:t>kubectl</a:t>
            </a:r>
            <a:r>
              <a:rPr lang="en-US" dirty="0"/>
              <a:t> run” command to create a deployment</a:t>
            </a:r>
          </a:p>
          <a:p>
            <a:pPr marL="285750" indent="-285750">
              <a:buFontTx/>
              <a:buChar char="-"/>
            </a:pPr>
            <a:r>
              <a:rPr lang="en-US" dirty="0"/>
              <a:t>Show the replica set with labels</a:t>
            </a:r>
          </a:p>
          <a:p>
            <a:pPr marL="285750" indent="-285750">
              <a:buFontTx/>
              <a:buChar char="-"/>
            </a:pPr>
            <a:r>
              <a:rPr lang="en-US" dirty="0"/>
              <a:t>Point out that the replica set is a “hidden” component used to manage pods &amp; generations. A user should not interact directly with a replica set</a:t>
            </a:r>
          </a:p>
          <a:p>
            <a:pPr marL="285750" indent="-285750">
              <a:buFontTx/>
              <a:buChar char="-"/>
            </a:pPr>
            <a:r>
              <a:rPr lang="en-US" dirty="0"/>
              <a:t>Scale up (</a:t>
            </a:r>
            <a:r>
              <a:rPr lang="en-US" dirty="0" err="1"/>
              <a:t>kubectl</a:t>
            </a:r>
            <a:r>
              <a:rPr lang="en-US" dirty="0"/>
              <a:t> scale </a:t>
            </a:r>
            <a:r>
              <a:rPr lang="en-US" dirty="0" err="1"/>
              <a:t>deployment|replicaset</a:t>
            </a:r>
            <a:r>
              <a:rPr lang="en-US" dirty="0"/>
              <a:t> &lt;name&gt; --replicas=5)</a:t>
            </a:r>
          </a:p>
          <a:p>
            <a:pPr marL="465750" lvl="1" indent="-285750">
              <a:buFontTx/>
              <a:buChar char="-"/>
            </a:pPr>
            <a:r>
              <a:rPr lang="en-US" dirty="0"/>
              <a:t>Scale up the replica set &amp; show pods -&gt; replica set is managed by deployment and thus overruled. </a:t>
            </a:r>
          </a:p>
          <a:p>
            <a:pPr marL="465750" lvl="1" indent="-285750">
              <a:buFontTx/>
              <a:buChar char="-"/>
            </a:pPr>
            <a:r>
              <a:rPr lang="en-US" dirty="0"/>
              <a:t>Scale up the deployment</a:t>
            </a:r>
          </a:p>
          <a:p>
            <a:pPr marL="285750" indent="-285750">
              <a:buFontTx/>
              <a:buChar char="-"/>
            </a:pPr>
            <a:r>
              <a:rPr lang="en-US" dirty="0"/>
              <a:t>Show the pods with labels</a:t>
            </a:r>
          </a:p>
          <a:p>
            <a:pPr marL="285750" indent="-285750">
              <a:buFontTx/>
              <a:buChar char="-"/>
            </a:pPr>
            <a:r>
              <a:rPr lang="en-US" dirty="0"/>
              <a:t>Delete a pod &amp; in parallel “watch </a:t>
            </a:r>
            <a:r>
              <a:rPr lang="en-US" dirty="0" err="1"/>
              <a:t>kubectl</a:t>
            </a:r>
            <a:r>
              <a:rPr lang="en-US" dirty="0"/>
              <a:t> get pods” to monitor the creation/deletion of pods</a:t>
            </a:r>
          </a:p>
          <a:p>
            <a:pPr marL="285750" indent="-285750">
              <a:buFontTx/>
              <a:buChar char="-"/>
            </a:pPr>
            <a:endParaRPr lang="en-US" dirty="0"/>
          </a:p>
          <a:p>
            <a:pPr marL="0" indent="0">
              <a:buFontTx/>
              <a:buNone/>
            </a:pPr>
            <a:r>
              <a:rPr lang="en-US" dirty="0"/>
              <a:t>Don’t forget to mention that a deployment can be created also from </a:t>
            </a:r>
            <a:r>
              <a:rPr lang="en-US" dirty="0" err="1"/>
              <a:t>yaml</a:t>
            </a:r>
            <a:r>
              <a:rPr lang="en-US" dirty="0"/>
              <a:t> file (with way more options to customize -&gt; like the labels).</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80594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a:t>
            </a:r>
            <a:r>
              <a:rPr lang="en-US" b="1" dirty="0"/>
              <a:t>key-value pairs </a:t>
            </a:r>
            <a:r>
              <a:rPr lang="en-US" dirty="0"/>
              <a:t>and you can attach them to almost everything in Kubernetes. Keys can have a prefix separated by “/”. The parts of the key must be DNS compatible names.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demo should familiarize participants with the labeling system.</a:t>
            </a:r>
          </a:p>
          <a:p>
            <a:pPr marL="285750" indent="-285750">
              <a:buFontTx/>
              <a:buChar char="-"/>
            </a:pPr>
            <a:r>
              <a:rPr lang="en-US" dirty="0"/>
              <a:t>Show labels</a:t>
            </a:r>
          </a:p>
          <a:p>
            <a:pPr marL="465750" lvl="1" indent="-285750">
              <a:buFontTx/>
              <a:buChar char="-"/>
            </a:pPr>
            <a:r>
              <a:rPr lang="en-US" dirty="0"/>
              <a:t>of nodes: </a:t>
            </a:r>
            <a:r>
              <a:rPr lang="en-US" dirty="0" err="1"/>
              <a:t>kubectl</a:t>
            </a:r>
            <a:r>
              <a:rPr lang="en-US" dirty="0"/>
              <a:t> get nodes --show-labels</a:t>
            </a:r>
          </a:p>
          <a:p>
            <a:pPr marL="465750" lvl="1" indent="-285750">
              <a:buFontTx/>
              <a:buChar char="-"/>
            </a:pPr>
            <a:r>
              <a:rPr lang="en-US" dirty="0"/>
              <a:t>of pods in </a:t>
            </a:r>
            <a:r>
              <a:rPr lang="en-US" dirty="0" err="1"/>
              <a:t>kube</a:t>
            </a:r>
            <a:r>
              <a:rPr lang="en-US" dirty="0"/>
              <a:t>-system namespace: </a:t>
            </a:r>
            <a:r>
              <a:rPr lang="en-US" dirty="0" err="1"/>
              <a:t>kubectl</a:t>
            </a:r>
            <a:r>
              <a:rPr lang="en-US" dirty="0"/>
              <a:t> get pods -n </a:t>
            </a:r>
            <a:r>
              <a:rPr lang="en-US" dirty="0" err="1"/>
              <a:t>kube</a:t>
            </a:r>
            <a:r>
              <a:rPr lang="en-US" dirty="0"/>
              <a:t>-system --show-labels</a:t>
            </a:r>
          </a:p>
          <a:p>
            <a:pPr marL="285750" indent="-285750">
              <a:buFontTx/>
              <a:buChar char="-"/>
            </a:pPr>
            <a:r>
              <a:rPr lang="en-US" dirty="0"/>
              <a:t>Show selection based on labels:</a:t>
            </a:r>
          </a:p>
          <a:p>
            <a:pPr marL="465750" lvl="1" indent="-285750">
              <a:buFontTx/>
              <a:buChar char="-"/>
            </a:pPr>
            <a:r>
              <a:rPr lang="en-US" dirty="0"/>
              <a:t>Select a group of pods from </a:t>
            </a:r>
            <a:r>
              <a:rPr lang="en-US" dirty="0" err="1"/>
              <a:t>kube</a:t>
            </a:r>
            <a:r>
              <a:rPr lang="en-US" dirty="0"/>
              <a:t>-system namespace by their labels (e.g. </a:t>
            </a:r>
            <a:r>
              <a:rPr lang="en-US" dirty="0" err="1"/>
              <a:t>kubect</a:t>
            </a:r>
            <a:r>
              <a:rPr lang="en-US" dirty="0"/>
              <a:t> get pods -n </a:t>
            </a:r>
            <a:r>
              <a:rPr lang="en-US" dirty="0" err="1"/>
              <a:t>kube</a:t>
            </a:r>
            <a:r>
              <a:rPr lang="en-US" dirty="0"/>
              <a:t>-system -l component=node-exporter)</a:t>
            </a:r>
          </a:p>
          <a:p>
            <a:pPr marL="465750" lvl="1" indent="-285750">
              <a:buFontTx/>
              <a:buChar char="-"/>
            </a:pPr>
            <a:r>
              <a:rPr lang="en-US" dirty="0"/>
              <a:t>Select a group based only based on key existence: </a:t>
            </a:r>
            <a:r>
              <a:rPr lang="en-US" dirty="0" err="1"/>
              <a:t>kubectl</a:t>
            </a:r>
            <a:r>
              <a:rPr lang="en-US" dirty="0"/>
              <a:t> get pods -n </a:t>
            </a:r>
            <a:r>
              <a:rPr lang="en-US" dirty="0" err="1"/>
              <a:t>kube</a:t>
            </a:r>
            <a:r>
              <a:rPr lang="en-US" dirty="0"/>
              <a:t>-system -l component</a:t>
            </a:r>
          </a:p>
          <a:p>
            <a:pPr marL="285750" indent="-285750">
              <a:buFontTx/>
              <a:buChar char="-"/>
            </a:pPr>
            <a:r>
              <a:rPr lang="en-US" dirty="0"/>
              <a:t>Label a pod from previous demo (re-create if necessary)</a:t>
            </a:r>
          </a:p>
          <a:p>
            <a:pPr marL="465750" lvl="1" indent="-285750">
              <a:buFontTx/>
              <a:buChar char="-"/>
            </a:pPr>
            <a:r>
              <a:rPr lang="en-US" dirty="0" err="1"/>
              <a:t>kubectl</a:t>
            </a:r>
            <a:r>
              <a:rPr lang="en-US" dirty="0"/>
              <a:t> label pod &lt;name&gt; awesome=hair</a:t>
            </a:r>
          </a:p>
          <a:p>
            <a:pPr marL="465750" lvl="1" indent="-285750">
              <a:buFontTx/>
              <a:buChar char="-"/>
            </a:pPr>
            <a:r>
              <a:rPr lang="en-US" dirty="0"/>
              <a:t>Query labeled pod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01708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69930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0123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Labels with red arrows pointing to have to match</a:t>
            </a:r>
          </a:p>
        </p:txBody>
      </p:sp>
    </p:spTree>
    <p:extLst>
      <p:ext uri="{BB962C8B-B14F-4D97-AF65-F5344CB8AC3E}">
        <p14:creationId xmlns:p14="http://schemas.microsoft.com/office/powerpoint/2010/main" val="3094605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D24C773A-B80D-4ACD-8E88-83D16CDAEBC9}"/>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5B3BEF34-58E3-4509-95B9-E61C9AF3161E}"/>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#03</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AAA8C7F8-E5A3-49DE-AE4F-902A3DF77D4D}"/>
              </a:ext>
            </a:extLst>
          </p:cNvPr>
          <p:cNvSpPr/>
          <p:nvPr/>
        </p:nvSpPr>
        <p:spPr bwMode="gray">
          <a:xfrm>
            <a:off x="504001" y="1453214"/>
            <a:ext cx="2535294" cy="915844"/>
          </a:xfrm>
          <a:prstGeom prst="wedgeRectCallout">
            <a:avLst>
              <a:gd name="adj1" fmla="val 52573"/>
              <a:gd name="adj2" fmla="val 12778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 a deployment to manage multiple instances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 </a:t>
            </a:r>
            <a:br>
              <a:rPr lang="en-US" dirty="0"/>
            </a:br>
            <a:r>
              <a:rPr lang="en-US" dirty="0"/>
              <a:t>“</a:t>
            </a:r>
            <a:r>
              <a:rPr lang="en-US" dirty="0" err="1"/>
              <a:t>com.sap</a:t>
            </a:r>
            <a:r>
              <a:rPr lang="en-US" dirty="0"/>
              <a:t>/product-name”:”</a:t>
            </a:r>
            <a:r>
              <a:rPr lang="en-US" dirty="0" err="1"/>
              <a:t>hana</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2669495"/>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1465871"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-B</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8205777"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2438675"/>
            <a:ext cx="1926985"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species: </a:t>
            </a:r>
            <a:r>
              <a:rPr lang="en-US" sz="1800" kern="0" dirty="0" err="1">
                <a:ea typeface="Arial Unicode MS" pitchFamily="34" charset="-128"/>
                <a:cs typeface="Arial Unicode MS" pitchFamily="34" charset="-128"/>
              </a:rPr>
              <a:t>koopa</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-C</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pic>
        <p:nvPicPr>
          <p:cNvPr id="13" name="Picture 2" descr="https://vignette.wikia.nocookie.net/nintendo/images/8/83/KoopaNSMB.png/revision/latest?cb=20110724132501&amp;path-prefix=en">
            <a:extLst>
              <a:ext uri="{FF2B5EF4-FFF2-40B4-BE49-F238E27FC236}">
                <a16:creationId xmlns:a16="http://schemas.microsoft.com/office/drawing/2014/main" id="{A1C5E14C-377A-407D-893E-54B7B1EB9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29"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vignette.wikia.nocookie.net/nintendo/images/8/83/KoopaNSMB.png/revision/latest?cb=20110724132501&amp;path-prefix=en">
            <a:extLst>
              <a:ext uri="{FF2B5EF4-FFF2-40B4-BE49-F238E27FC236}">
                <a16:creationId xmlns:a16="http://schemas.microsoft.com/office/drawing/2014/main" id="{BAD9B6BE-86E1-420B-83D4-C7B0CBC69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541"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498"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1C98A382-EE16-485C-AE0F-67161D302C1C}"/>
              </a:ext>
            </a:extLst>
          </p:cNvPr>
          <p:cNvSpPr/>
          <p:nvPr/>
        </p:nvSpPr>
        <p:spPr bwMode="gray">
          <a:xfrm>
            <a:off x="4368102"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EF57EA0-4CFA-4579-AFE2-7158841999DC}"/>
              </a:ext>
            </a:extLst>
          </p:cNvPr>
          <p:cNvSpPr/>
          <p:nvPr/>
        </p:nvSpPr>
        <p:spPr bwMode="gray">
          <a:xfrm>
            <a:off x="7076914"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8579055-10A1-480D-BCD2-CB039684339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p:txBody>
          <a:bodyPr/>
          <a:lstStyle/>
          <a:p>
            <a:r>
              <a:rPr lang="en-US" dirty="0"/>
              <a:t>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156"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294"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018"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7">
            <a:extLst>
              <a:ext uri="{FF2B5EF4-FFF2-40B4-BE49-F238E27FC236}">
                <a16:creationId xmlns:a16="http://schemas.microsoft.com/office/drawing/2014/main" id="{CA8F3B21-6614-422C-82D9-FAB987B9BE1E}"/>
              </a:ext>
            </a:extLst>
          </p:cNvPr>
          <p:cNvSpPr/>
          <p:nvPr/>
        </p:nvSpPr>
        <p:spPr bwMode="gray">
          <a:xfrm>
            <a:off x="8347032" y="1551890"/>
            <a:ext cx="3326171" cy="1072511"/>
          </a:xfrm>
          <a:prstGeom prst="wedgeRectCallout">
            <a:avLst>
              <a:gd name="adj1" fmla="val -88824"/>
              <a:gd name="adj2" fmla="val -853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defines replica count, used image and more</a:t>
            </a:r>
          </a:p>
        </p:txBody>
      </p:sp>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850" y="75977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sp>
        <p:nvSpPr>
          <p:cNvPr id="21" name="Speech Bubble: Rectangle 20">
            <a:extLst>
              <a:ext uri="{FF2B5EF4-FFF2-40B4-BE49-F238E27FC236}">
                <a16:creationId xmlns:a16="http://schemas.microsoft.com/office/drawing/2014/main" id="{8D950947-1484-4F2C-9273-94DF5C9FABD7}"/>
              </a:ext>
            </a:extLst>
          </p:cNvPr>
          <p:cNvSpPr/>
          <p:nvPr/>
        </p:nvSpPr>
        <p:spPr bwMode="gray">
          <a:xfrm>
            <a:off x="8347029" y="3054348"/>
            <a:ext cx="3326171" cy="1060037"/>
          </a:xfrm>
          <a:prstGeom prst="wedgeRectCallout">
            <a:avLst>
              <a:gd name="adj1" fmla="val -88305"/>
              <a:gd name="adj2" fmla="val -38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ReplicaSet</a:t>
            </a:r>
            <a:r>
              <a:rPr lang="en-US" sz="1800" kern="0" dirty="0">
                <a:ea typeface="Arial Unicode MS" pitchFamily="34" charset="-128"/>
                <a:cs typeface="Arial Unicode MS" pitchFamily="34" charset="-128"/>
              </a:rPr>
              <a:t> spawns pods as defined in spec template &amp; adds a generation label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a:extLst>
              <a:ext uri="{FF2B5EF4-FFF2-40B4-BE49-F238E27FC236}">
                <a16:creationId xmlns:a16="http://schemas.microsoft.com/office/drawing/2014/main" id="{B378F0C9-0710-43E8-89C2-6CA44C5D12BF}"/>
              </a:ext>
            </a:extLst>
          </p:cNvPr>
          <p:cNvSpPr/>
          <p:nvPr/>
        </p:nvSpPr>
        <p:spPr bwMode="gray">
          <a:xfrm>
            <a:off x="8347030" y="4539768"/>
            <a:ext cx="3326171" cy="1239930"/>
          </a:xfrm>
          <a:prstGeom prst="wedgeRectCallout">
            <a:avLst>
              <a:gd name="adj1" fmla="val -78709"/>
              <a:gd name="adj2" fmla="val -71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Pods are identified by labels: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generation=green-shell</a:t>
            </a:r>
          </a:p>
        </p:txBody>
      </p:sp>
      <p:sp>
        <p:nvSpPr>
          <p:cNvPr id="20" name="Rectangle 19">
            <a:extLst>
              <a:ext uri="{FF2B5EF4-FFF2-40B4-BE49-F238E27FC236}">
                <a16:creationId xmlns:a16="http://schemas.microsoft.com/office/drawing/2014/main" id="{DE598B18-824C-4BC2-B699-C449E02B418F}"/>
              </a:ext>
            </a:extLst>
          </p:cNvPr>
          <p:cNvSpPr/>
          <p:nvPr/>
        </p:nvSpPr>
        <p:spPr bwMode="gray">
          <a:xfrm>
            <a:off x="1318615" y="2867183"/>
            <a:ext cx="2015135" cy="527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Flowchart: Document 23">
            <a:extLst>
              <a:ext uri="{FF2B5EF4-FFF2-40B4-BE49-F238E27FC236}">
                <a16:creationId xmlns:a16="http://schemas.microsoft.com/office/drawing/2014/main" id="{A5CA1BF9-ED37-4339-B739-1271C0123AC5}"/>
              </a:ext>
            </a:extLst>
          </p:cNvPr>
          <p:cNvSpPr/>
          <p:nvPr/>
        </p:nvSpPr>
        <p:spPr bwMode="gray">
          <a:xfrm>
            <a:off x="736575" y="2279442"/>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a:t>
            </a:r>
          </a:p>
        </p:txBody>
      </p:sp>
      <p:cxnSp>
        <p:nvCxnSpPr>
          <p:cNvPr id="14" name="Connector: Elbow 13">
            <a:extLst>
              <a:ext uri="{FF2B5EF4-FFF2-40B4-BE49-F238E27FC236}">
                <a16:creationId xmlns:a16="http://schemas.microsoft.com/office/drawing/2014/main" id="{948568E3-E30A-40FC-B829-9E1555E4FA76}"/>
              </a:ext>
            </a:extLst>
          </p:cNvPr>
          <p:cNvCxnSpPr>
            <a:cxnSpLocks/>
            <a:stCxn id="1032" idx="2"/>
          </p:cNvCxnSpPr>
          <p:nvPr/>
        </p:nvCxnSpPr>
        <p:spPr>
          <a:xfrm rot="5400000">
            <a:off x="5492429" y="2975294"/>
            <a:ext cx="144793" cy="1"/>
          </a:xfrm>
          <a:prstGeom prst="bentConnector3">
            <a:avLst>
              <a:gd name="adj1" fmla="val 50000"/>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4DCD3A2-04F9-4ED8-8D59-B92D55221180}"/>
              </a:ext>
            </a:extLst>
          </p:cNvPr>
          <p:cNvSpPr/>
          <p:nvPr/>
        </p:nvSpPr>
        <p:spPr bwMode="gray">
          <a:xfrm>
            <a:off x="488390" y="4862644"/>
            <a:ext cx="2723817" cy="985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koopa</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generation</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green-shell</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 name="Group 24">
            <a:extLst>
              <a:ext uri="{FF2B5EF4-FFF2-40B4-BE49-F238E27FC236}">
                <a16:creationId xmlns:a16="http://schemas.microsoft.com/office/drawing/2014/main" id="{4A27418C-429B-46C2-B944-E9D1AEFE0D0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785" y="3045796"/>
            <a:ext cx="1204079" cy="145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9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20" grpId="0" animBg="1"/>
      <p:bldP spid="24"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a:xfrm>
            <a:off x="504001" y="504000"/>
            <a:ext cx="11186476" cy="369332"/>
          </a:xfrm>
        </p:spPr>
        <p:txBody>
          <a:bodyPr/>
          <a:lstStyle/>
          <a:p>
            <a:r>
              <a:rPr lang="en-US" dirty="0"/>
              <a:t>Updating 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870"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008"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732"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32" y="80965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pic>
        <p:nvPicPr>
          <p:cNvPr id="1034" name="Picture 10" descr="Image result for nintendo koopa troopa">
            <a:extLst>
              <a:ext uri="{FF2B5EF4-FFF2-40B4-BE49-F238E27FC236}">
                <a16:creationId xmlns:a16="http://schemas.microsoft.com/office/drawing/2014/main" id="{C7A9084B-CD19-42E8-80F8-1AB06EB70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339" y="455808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23" name="Speech Bubble: Rectangle 22">
            <a:extLst>
              <a:ext uri="{FF2B5EF4-FFF2-40B4-BE49-F238E27FC236}">
                <a16:creationId xmlns:a16="http://schemas.microsoft.com/office/drawing/2014/main" id="{CCFF3E12-3E2C-4608-A8F2-7D4BB6305DFA}"/>
              </a:ext>
            </a:extLst>
          </p:cNvPr>
          <p:cNvSpPr/>
          <p:nvPr/>
        </p:nvSpPr>
        <p:spPr bwMode="gray">
          <a:xfrm>
            <a:off x="6962606" y="1432563"/>
            <a:ext cx="3164604" cy="715415"/>
          </a:xfrm>
          <a:prstGeom prst="wedgeRectCallout">
            <a:avLst>
              <a:gd name="adj1" fmla="val -70151"/>
              <a:gd name="adj2" fmla="val -37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initiates update</a:t>
            </a:r>
          </a:p>
        </p:txBody>
      </p:sp>
      <p:pic>
        <p:nvPicPr>
          <p:cNvPr id="29" name="Picture 10" descr="Image result for nintendo koopa troopa">
            <a:extLst>
              <a:ext uri="{FF2B5EF4-FFF2-40B4-BE49-F238E27FC236}">
                <a16:creationId xmlns:a16="http://schemas.microsoft.com/office/drawing/2014/main" id="{14AB6E26-1E27-4397-AC7D-F683BD970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918" y="4539768"/>
            <a:ext cx="1275990" cy="162978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8DABBEEF-1866-4329-8194-0A8140E36E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9496" y="452145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31" name="Speech Bubble: Rectangle 30">
            <a:extLst>
              <a:ext uri="{FF2B5EF4-FFF2-40B4-BE49-F238E27FC236}">
                <a16:creationId xmlns:a16="http://schemas.microsoft.com/office/drawing/2014/main" id="{59344EF8-5F99-4B90-9F98-B5B575A802E4}"/>
              </a:ext>
            </a:extLst>
          </p:cNvPr>
          <p:cNvSpPr/>
          <p:nvPr/>
        </p:nvSpPr>
        <p:spPr bwMode="gray">
          <a:xfrm>
            <a:off x="9246990" y="2465483"/>
            <a:ext cx="1718445" cy="715415"/>
          </a:xfrm>
          <a:prstGeom prst="wedgeRectCallout">
            <a:avLst>
              <a:gd name="adj1" fmla="val -70653"/>
              <a:gd name="adj2" fmla="val 517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New </a:t>
            </a:r>
            <a:r>
              <a:rPr lang="en-US" sz="1800" kern="0" dirty="0">
                <a:ea typeface="Arial Unicode MS" pitchFamily="34" charset="-128"/>
                <a:cs typeface="Arial Unicode MS" pitchFamily="34" charset="-128"/>
              </a:rPr>
              <a:t>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Speech Bubble: Rectangle 31">
            <a:extLst>
              <a:ext uri="{FF2B5EF4-FFF2-40B4-BE49-F238E27FC236}">
                <a16:creationId xmlns:a16="http://schemas.microsoft.com/office/drawing/2014/main" id="{32E68E0E-C052-48B3-8A8D-C2DFFB8B4E6B}"/>
              </a:ext>
            </a:extLst>
          </p:cNvPr>
          <p:cNvSpPr/>
          <p:nvPr/>
        </p:nvSpPr>
        <p:spPr bwMode="gray">
          <a:xfrm>
            <a:off x="301925" y="1777561"/>
            <a:ext cx="2078815" cy="715415"/>
          </a:xfrm>
          <a:prstGeom prst="wedgeRectCallout">
            <a:avLst>
              <a:gd name="adj1" fmla="val 48318"/>
              <a:gd name="adj2" fmla="val 10119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Scale down, but keep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2624BD2-1BD0-43B4-BC35-BA4EDC55D2D4}"/>
              </a:ext>
            </a:extLst>
          </p:cNvPr>
          <p:cNvSpPr/>
          <p:nvPr/>
        </p:nvSpPr>
        <p:spPr bwMode="gray">
          <a:xfrm>
            <a:off x="9167491" y="3363783"/>
            <a:ext cx="2743536" cy="974785"/>
          </a:xfrm>
          <a:prstGeom prst="wedgeRectCallout">
            <a:avLst>
              <a:gd name="adj1" fmla="val -39406"/>
              <a:gd name="adj2" fmla="val 777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 label set: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a:t>
            </a:r>
            <a:r>
              <a:rPr lang="en-US" sz="1800" b="1" kern="0" dirty="0">
                <a:ea typeface="Arial Unicode MS" pitchFamily="34" charset="-128"/>
                <a:cs typeface="Arial Unicode MS" pitchFamily="34" charset="-128"/>
              </a:rPr>
              <a:t>red-shell</a:t>
            </a:r>
          </a:p>
        </p:txBody>
      </p:sp>
      <p:cxnSp>
        <p:nvCxnSpPr>
          <p:cNvPr id="4" name="Connector: Elbow 3">
            <a:extLst>
              <a:ext uri="{FF2B5EF4-FFF2-40B4-BE49-F238E27FC236}">
                <a16:creationId xmlns:a16="http://schemas.microsoft.com/office/drawing/2014/main" id="{72ED5063-2E4E-4757-BB7B-1351A10DA280}"/>
              </a:ext>
            </a:extLst>
          </p:cNvPr>
          <p:cNvCxnSpPr>
            <a:cxnSpLocks/>
          </p:cNvCxnSpPr>
          <p:nvPr/>
        </p:nvCxnSpPr>
        <p:spPr>
          <a:xfrm rot="5400000">
            <a:off x="3886834" y="2391727"/>
            <a:ext cx="838172" cy="1998375"/>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2FCAAA5-9423-4184-AD0F-345B06EB86A8}"/>
              </a:ext>
            </a:extLst>
          </p:cNvPr>
          <p:cNvCxnSpPr>
            <a:cxnSpLocks/>
            <a:stCxn id="1032" idx="2"/>
            <a:endCxn id="20" idx="1"/>
          </p:cNvCxnSpPr>
          <p:nvPr/>
        </p:nvCxnSpPr>
        <p:spPr>
          <a:xfrm rot="16200000" flipH="1">
            <a:off x="5875998" y="2381887"/>
            <a:ext cx="857984" cy="1999766"/>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Group 24">
            <a:extLst>
              <a:ext uri="{FF2B5EF4-FFF2-40B4-BE49-F238E27FC236}">
                <a16:creationId xmlns:a16="http://schemas.microsoft.com/office/drawing/2014/main" id="{1CE2F06B-986D-44E7-9132-0090E787336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2653" y="3061944"/>
            <a:ext cx="1204079" cy="1458012"/>
          </a:xfrm>
          <a:prstGeom prst="rect">
            <a:avLst/>
          </a:prstGeom>
          <a:noFill/>
          <a:extLst>
            <a:ext uri="{909E8E84-426E-40DD-AFC4-6F175D3DCCD1}">
              <a14:hiddenFill xmlns:a14="http://schemas.microsoft.com/office/drawing/2010/main">
                <a:solidFill>
                  <a:srgbClr val="FFFFFF"/>
                </a:solidFill>
              </a14:hiddenFill>
            </a:ext>
          </a:extLst>
        </p:spPr>
      </p:pic>
      <p:pic>
        <p:nvPicPr>
          <p:cNvPr id="20" name="Group 24">
            <a:extLst>
              <a:ext uri="{FF2B5EF4-FFF2-40B4-BE49-F238E27FC236}">
                <a16:creationId xmlns:a16="http://schemas.microsoft.com/office/drawing/2014/main" id="{D9D33B36-8E29-4762-99B6-63BF44E3277D}"/>
              </a:ext>
            </a:extLst>
          </p:cNvPr>
          <p:cNvPicPr>
            <a:picLocks noChangeArrowheads="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304873" y="3081756"/>
            <a:ext cx="1204079" cy="145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25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42" presetClass="exit" presetSubtype="0" fill="hold" nodeType="afterEffect">
                                  <p:stCondLst>
                                    <p:cond delay="0"/>
                                  </p:stCondLst>
                                  <p:childTnLst>
                                    <p:animEffect transition="out" filter="fade">
                                      <p:cBhvr>
                                        <p:cTn id="19" dur="1000"/>
                                        <p:tgtEl>
                                          <p:spTgt spid="7"/>
                                        </p:tgtEl>
                                      </p:cBhvr>
                                    </p:animEffect>
                                    <p:anim calcmode="lin" valueType="num">
                                      <p:cBhvr>
                                        <p:cTn id="20" dur="1000"/>
                                        <p:tgtEl>
                                          <p:spTgt spid="7"/>
                                        </p:tgtEl>
                                        <p:attrNameLst>
                                          <p:attrName>ppt_x</p:attrName>
                                        </p:attrNameLst>
                                      </p:cBhvr>
                                      <p:tavLst>
                                        <p:tav tm="0">
                                          <p:val>
                                            <p:strVal val="ppt_x"/>
                                          </p:val>
                                        </p:tav>
                                        <p:tav tm="100000">
                                          <p:val>
                                            <p:strVal val="ppt_x"/>
                                          </p:val>
                                        </p:tav>
                                      </p:tavLst>
                                    </p:anim>
                                    <p:anim calcmode="lin" valueType="num">
                                      <p:cBhvr>
                                        <p:cTn id="21" dur="1000"/>
                                        <p:tgtEl>
                                          <p:spTgt spid="7"/>
                                        </p:tgtEl>
                                        <p:attrNameLst>
                                          <p:attrName>ppt_y</p:attrName>
                                        </p:attrNameLst>
                                      </p:cBhvr>
                                      <p:tavLst>
                                        <p:tav tm="0">
                                          <p:val>
                                            <p:strVal val="ppt_y"/>
                                          </p:val>
                                        </p:tav>
                                        <p:tav tm="100000">
                                          <p:val>
                                            <p:strVal val="ppt_y+.1"/>
                                          </p:val>
                                        </p:tav>
                                      </p:tavLst>
                                    </p:anim>
                                    <p:set>
                                      <p:cBhvr>
                                        <p:cTn id="22" dur="1" fill="hold">
                                          <p:stCondLst>
                                            <p:cond delay="999"/>
                                          </p:stCondLst>
                                        </p:cTn>
                                        <p:tgtEl>
                                          <p:spTgt spid="7"/>
                                        </p:tgtEl>
                                        <p:attrNameLst>
                                          <p:attrName>style.visibility</p:attrName>
                                        </p:attrNameLst>
                                      </p:cBhvr>
                                      <p:to>
                                        <p:strVal val="hidden"/>
                                      </p:to>
                                    </p:set>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1034"/>
                                        </p:tgtEl>
                                        <p:attrNameLst>
                                          <p:attrName>style.visibility</p:attrName>
                                        </p:attrNameLst>
                                      </p:cBhvr>
                                      <p:to>
                                        <p:strVal val="visible"/>
                                      </p:to>
                                    </p:set>
                                    <p:anim calcmode="lin" valueType="num">
                                      <p:cBhvr additive="base">
                                        <p:cTn id="26" dur="500" fill="hold"/>
                                        <p:tgtEl>
                                          <p:spTgt spid="1034"/>
                                        </p:tgtEl>
                                        <p:attrNameLst>
                                          <p:attrName>ppt_x</p:attrName>
                                        </p:attrNameLst>
                                      </p:cBhvr>
                                      <p:tavLst>
                                        <p:tav tm="0">
                                          <p:val>
                                            <p:strVal val="#ppt_x"/>
                                          </p:val>
                                        </p:tav>
                                        <p:tav tm="100000">
                                          <p:val>
                                            <p:strVal val="#ppt_x"/>
                                          </p:val>
                                        </p:tav>
                                      </p:tavLst>
                                    </p:anim>
                                    <p:anim calcmode="lin" valueType="num">
                                      <p:cBhvr additive="base">
                                        <p:cTn id="27" dur="500" fill="hold"/>
                                        <p:tgtEl>
                                          <p:spTgt spid="1034"/>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42" presetClass="exit" presetSubtype="0" fill="hold" nodeType="afterEffect">
                                  <p:stCondLst>
                                    <p:cond delay="0"/>
                                  </p:stCondLst>
                                  <p:childTnLst>
                                    <p:animEffect transition="out" filter="fade">
                                      <p:cBhvr>
                                        <p:cTn id="30" dur="1000"/>
                                        <p:tgtEl>
                                          <p:spTgt spid="1026"/>
                                        </p:tgtEl>
                                      </p:cBhvr>
                                    </p:animEffect>
                                    <p:anim calcmode="lin" valueType="num">
                                      <p:cBhvr>
                                        <p:cTn id="31" dur="1000"/>
                                        <p:tgtEl>
                                          <p:spTgt spid="1026"/>
                                        </p:tgtEl>
                                        <p:attrNameLst>
                                          <p:attrName>ppt_x</p:attrName>
                                        </p:attrNameLst>
                                      </p:cBhvr>
                                      <p:tavLst>
                                        <p:tav tm="0">
                                          <p:val>
                                            <p:strVal val="ppt_x"/>
                                          </p:val>
                                        </p:tav>
                                        <p:tav tm="100000">
                                          <p:val>
                                            <p:strVal val="ppt_x"/>
                                          </p:val>
                                        </p:tav>
                                      </p:tavLst>
                                    </p:anim>
                                    <p:anim calcmode="lin" valueType="num">
                                      <p:cBhvr>
                                        <p:cTn id="32" dur="1000"/>
                                        <p:tgtEl>
                                          <p:spTgt spid="1026"/>
                                        </p:tgtEl>
                                        <p:attrNameLst>
                                          <p:attrName>ppt_y</p:attrName>
                                        </p:attrNameLst>
                                      </p:cBhvr>
                                      <p:tavLst>
                                        <p:tav tm="0">
                                          <p:val>
                                            <p:strVal val="ppt_y"/>
                                          </p:val>
                                        </p:tav>
                                        <p:tav tm="100000">
                                          <p:val>
                                            <p:strVal val="ppt_y+.1"/>
                                          </p:val>
                                        </p:tav>
                                      </p:tavLst>
                                    </p:anim>
                                    <p:set>
                                      <p:cBhvr>
                                        <p:cTn id="33" dur="1" fill="hold">
                                          <p:stCondLst>
                                            <p:cond delay="999"/>
                                          </p:stCondLst>
                                        </p:cTn>
                                        <p:tgtEl>
                                          <p:spTgt spid="1026"/>
                                        </p:tgtEl>
                                        <p:attrNameLst>
                                          <p:attrName>style.visibility</p:attrName>
                                        </p:attrNameLst>
                                      </p:cBhvr>
                                      <p:to>
                                        <p:strVal val="hidden"/>
                                      </p:to>
                                    </p:set>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xit" presetSubtype="0" fill="hold" nodeType="afterEffect">
                                  <p:stCondLst>
                                    <p:cond delay="0"/>
                                  </p:stCondLst>
                                  <p:childTnLst>
                                    <p:animEffect transition="out" filter="fade">
                                      <p:cBhvr>
                                        <p:cTn id="42" dur="1000"/>
                                        <p:tgtEl>
                                          <p:spTgt spid="6"/>
                                        </p:tgtEl>
                                      </p:cBhvr>
                                    </p:animEffect>
                                    <p:anim calcmode="lin" valueType="num">
                                      <p:cBhvr>
                                        <p:cTn id="43" dur="1000"/>
                                        <p:tgtEl>
                                          <p:spTgt spid="6"/>
                                        </p:tgtEl>
                                        <p:attrNameLst>
                                          <p:attrName>ppt_x</p:attrName>
                                        </p:attrNameLst>
                                      </p:cBhvr>
                                      <p:tavLst>
                                        <p:tav tm="0">
                                          <p:val>
                                            <p:strVal val="ppt_x"/>
                                          </p:val>
                                        </p:tav>
                                        <p:tav tm="100000">
                                          <p:val>
                                            <p:strVal val="ppt_x"/>
                                          </p:val>
                                        </p:tav>
                                      </p:tavLst>
                                    </p:anim>
                                    <p:anim calcmode="lin" valueType="num">
                                      <p:cBhvr>
                                        <p:cTn id="44" dur="1000"/>
                                        <p:tgtEl>
                                          <p:spTgt spid="6"/>
                                        </p:tgtEl>
                                        <p:attrNameLst>
                                          <p:attrName>ppt_y</p:attrName>
                                        </p:attrNameLst>
                                      </p:cBhvr>
                                      <p:tavLst>
                                        <p:tav tm="0">
                                          <p:val>
                                            <p:strVal val="ppt_y"/>
                                          </p:val>
                                        </p:tav>
                                        <p:tav tm="100000">
                                          <p:val>
                                            <p:strVal val="ppt_y+.1"/>
                                          </p:val>
                                        </p:tav>
                                      </p:tavLst>
                                    </p:anim>
                                    <p:set>
                                      <p:cBhvr>
                                        <p:cTn id="45" dur="1" fill="hold">
                                          <p:stCondLst>
                                            <p:cond delay="999"/>
                                          </p:stCondLst>
                                        </p:cTn>
                                        <p:tgtEl>
                                          <p:spTgt spid="6"/>
                                        </p:tgtEl>
                                        <p:attrNameLst>
                                          <p:attrName>style.visibility</p:attrName>
                                        </p:attrNameLst>
                                      </p:cBhvr>
                                      <p:to>
                                        <p:strVal val="hidden"/>
                                      </p:to>
                                    </p:set>
                                  </p:childTnLst>
                                </p:cTn>
                              </p:par>
                            </p:childTnLst>
                          </p:cTn>
                        </p:par>
                        <p:par>
                          <p:cTn id="46" fill="hold">
                            <p:stCondLst>
                              <p:cond delay="4500"/>
                            </p:stCondLst>
                            <p:childTnLst>
                              <p:par>
                                <p:cTn id="47" presetID="42" presetClass="entr" presetSubtype="0" fill="hold"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par>
                                <p:cTn id="52" presetID="1"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2A931E-4934-4B92-902B-4B22DC418132}"/>
              </a:ext>
            </a:extLst>
          </p:cNvPr>
          <p:cNvPicPr>
            <a:picLocks noChangeAspect="1"/>
          </p:cNvPicPr>
          <p:nvPr/>
        </p:nvPicPr>
        <p:blipFill>
          <a:blip r:embed="rId3"/>
          <a:stretch>
            <a:fillRect/>
          </a:stretch>
        </p:blipFill>
        <p:spPr>
          <a:xfrm>
            <a:off x="7574616" y="651855"/>
            <a:ext cx="3380968" cy="5673150"/>
          </a:xfrm>
          <a:prstGeom prst="rect">
            <a:avLst/>
          </a:prstGeom>
          <a:ln>
            <a:solidFill>
              <a:schemeClr val="tx1"/>
            </a:solidFill>
          </a:ln>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10146741" y="2111548"/>
            <a:ext cx="1059180" cy="7620"/>
          </a:xfrm>
          <a:prstGeom prst="straightConnector1">
            <a:avLst/>
          </a:prstGeom>
          <a:ln w="57150">
            <a:solidFill>
              <a:schemeClr val="accent4"/>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10146741" y="3488430"/>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10146741" y="4597507"/>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1062</Words>
  <Application>Microsoft Office PowerPoint</Application>
  <PresentationFormat>Custom</PresentationFormat>
  <Paragraphs>141</Paragraphs>
  <Slides>12</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Deployments</vt:lpstr>
      <vt:lpstr>Updating Deployments</vt:lpstr>
      <vt:lpstr>Architecture overview – deployments</vt:lpstr>
      <vt:lpstr>Deployments</vt:lpstr>
      <vt:lpstr>Demo</vt:lpstr>
      <vt:lpstr>What YOU will do in exercise #03</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454</cp:revision>
  <dcterms:created xsi:type="dcterms:W3CDTF">2015-10-14T11:21:43Z</dcterms:created>
  <dcterms:modified xsi:type="dcterms:W3CDTF">2018-12-14T13:23:30Z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