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handoutMasterIdLst>
    <p:handoutMasterId r:id="rId14"/>
  </p:handoutMasterIdLst>
  <p:sldIdLst>
    <p:sldId id="433" r:id="rId2"/>
    <p:sldId id="443" r:id="rId3"/>
    <p:sldId id="364" r:id="rId4"/>
    <p:sldId id="436" r:id="rId5"/>
    <p:sldId id="437" r:id="rId6"/>
    <p:sldId id="438" r:id="rId7"/>
    <p:sldId id="439" r:id="rId8"/>
    <p:sldId id="441" r:id="rId9"/>
    <p:sldId id="442" r:id="rId10"/>
    <p:sldId id="440" r:id="rId11"/>
    <p:sldId id="26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94605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Show access to cluster with </a:t>
            </a:r>
            <a:r>
              <a:rPr lang="en-US" dirty="0" err="1"/>
              <a:t>kubectl</a:t>
            </a:r>
            <a:endParaRPr lang="en-US" dirty="0"/>
          </a:p>
          <a:p>
            <a:pPr marL="342900" indent="-342900">
              <a:buFontTx/>
              <a:buChar char="-"/>
            </a:pPr>
            <a:r>
              <a:rPr lang="en-US" dirty="0"/>
              <a:t>Show and explain </a:t>
            </a:r>
            <a:r>
              <a:rPr lang="en-US" dirty="0" err="1"/>
              <a:t>kubeconfig</a:t>
            </a:r>
            <a:r>
              <a:rPr lang="en-US" dirty="0"/>
              <a:t> with namespace etc.</a:t>
            </a:r>
          </a:p>
          <a:p>
            <a:pPr marL="342900" indent="-342900">
              <a:buFontTx/>
              <a:buChar char="-"/>
            </a:pPr>
            <a:r>
              <a:rPr lang="en-US" dirty="0"/>
              <a:t>Query API server with curl and get back the API’s</a:t>
            </a:r>
          </a:p>
          <a:p>
            <a:pPr marL="342900" indent="-342900">
              <a:buFontTx/>
              <a:buChar char="-"/>
            </a:pPr>
            <a:r>
              <a:rPr lang="en-US" dirty="0" err="1"/>
              <a:t>Kubectl</a:t>
            </a:r>
            <a:r>
              <a:rPr lang="en-US" dirty="0"/>
              <a:t> get &amp; describe nodes</a:t>
            </a:r>
          </a:p>
          <a:p>
            <a:pPr marL="342900" indent="-342900">
              <a:buFontTx/>
              <a:buChar char="-"/>
            </a:pPr>
            <a:r>
              <a:rPr lang="en-US" dirty="0"/>
              <a:t>SSH into one of the nodes and show </a:t>
            </a:r>
            <a:r>
              <a:rPr lang="en-US" dirty="0" err="1"/>
              <a:t>kublet</a:t>
            </a:r>
            <a:r>
              <a:rPr lang="en-US" dirty="0"/>
              <a:t> (</a:t>
            </a:r>
            <a:r>
              <a:rPr lang="en-US" dirty="0" err="1"/>
              <a:t>ps</a:t>
            </a:r>
            <a:r>
              <a:rPr lang="en-US" dirty="0"/>
              <a:t> </a:t>
            </a:r>
            <a:r>
              <a:rPr lang="en-US" dirty="0" err="1"/>
              <a:t>aufx</a:t>
            </a:r>
            <a:r>
              <a:rPr lang="en-US" dirty="0"/>
              <a:t>)</a:t>
            </a:r>
          </a:p>
        </p:txBody>
      </p:sp>
      <p:sp>
        <p:nvSpPr>
          <p:cNvPr id="3" name="Title 2"/>
          <p:cNvSpPr>
            <a:spLocks noGrp="1"/>
          </p:cNvSpPr>
          <p:nvPr>
            <p:ph type="title"/>
          </p:nvPr>
        </p:nvSpPr>
        <p:spPr/>
        <p:txBody>
          <a:bodyPr/>
          <a:lstStyle/>
          <a:p>
            <a:r>
              <a:rPr lang="en-US" dirty="0"/>
              <a:t>Demo Info</a:t>
            </a:r>
          </a:p>
        </p:txBody>
      </p:sp>
    </p:spTree>
    <p:extLst>
      <p:ext uri="{BB962C8B-B14F-4D97-AF65-F5344CB8AC3E}">
        <p14:creationId xmlns:p14="http://schemas.microsoft.com/office/powerpoint/2010/main" val="2819952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are these pods, everyone keeps talking about?</a:t>
            </a:r>
          </a:p>
        </p:txBody>
      </p:sp>
      <p:pic>
        <p:nvPicPr>
          <p:cNvPr id="1030" name="Picture 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94" y="1832526"/>
            <a:ext cx="5532945" cy="3521477"/>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6630639" y="1832526"/>
            <a:ext cx="4875561" cy="431312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A pod is a group of one or more (</a:t>
            </a:r>
            <a:r>
              <a:rPr lang="en-US" dirty="0" err="1"/>
              <a:t>docker</a:t>
            </a:r>
            <a:r>
              <a:rPr lang="en-US" dirty="0"/>
              <a:t>) containers</a:t>
            </a:r>
          </a:p>
          <a:p>
            <a:pPr lvl="1"/>
            <a:r>
              <a:rPr lang="en-US" dirty="0"/>
              <a:t>All containers in a pod share network &amp; storage</a:t>
            </a:r>
          </a:p>
          <a:p>
            <a:pPr lvl="1"/>
            <a:r>
              <a:rPr lang="en-US" dirty="0"/>
              <a:t>A pod can be considered as a portable, logical host</a:t>
            </a:r>
          </a:p>
          <a:p>
            <a:pPr lvl="1"/>
            <a:r>
              <a:rPr lang="en-US" dirty="0"/>
              <a:t>Pods can communicate with each other</a:t>
            </a:r>
          </a:p>
        </p:txBody>
      </p:sp>
    </p:spTree>
    <p:extLst>
      <p:ext uri="{BB962C8B-B14F-4D97-AF65-F5344CB8AC3E}">
        <p14:creationId xmlns:p14="http://schemas.microsoft.com/office/powerpoint/2010/main" val="18690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endCxn id="36" idx="0"/>
          </p:cNvCxnSpPr>
          <p:nvPr/>
        </p:nvCxnSpPr>
        <p:spPr>
          <a:xfrm>
            <a:off x="9993860" y="1308551"/>
            <a:ext cx="0" cy="1880526"/>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a:stCxn id="23" idx="3"/>
            <a:endCxn id="28" idx="1"/>
          </p:cNvCxnSpPr>
          <p:nvPr/>
        </p:nvCxnSpPr>
        <p:spPr>
          <a:xfrm flipV="1">
            <a:off x="6678106" y="4095750"/>
            <a:ext cx="638175" cy="63246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4" idx="3"/>
            <a:endCxn id="32" idx="1"/>
          </p:cNvCxnSpPr>
          <p:nvPr/>
        </p:nvCxnSpPr>
        <p:spPr>
          <a:xfrm flipV="1">
            <a:off x="3563431" y="3390056"/>
            <a:ext cx="4260121" cy="3513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501702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cluster state (i.e. schedule something)</a:t>
            </a:r>
          </a:p>
          <a:p>
            <a:pPr lvl="1"/>
            <a:r>
              <a:rPr lang="en-US" dirty="0"/>
              <a:t>Receives RESTful requests and initiates processing</a:t>
            </a:r>
          </a:p>
          <a:p>
            <a:r>
              <a:rPr lang="en-US" dirty="0"/>
              <a:t>Controller-Manager</a:t>
            </a:r>
          </a:p>
          <a:p>
            <a:pPr lvl="1"/>
            <a:r>
              <a:rPr lang="en-US" dirty="0"/>
              <a:t>watches </a:t>
            </a:r>
            <a:r>
              <a:rPr lang="en-US" dirty="0" err="1"/>
              <a:t>etcd</a:t>
            </a:r>
            <a:r>
              <a:rPr lang="en-US" dirty="0"/>
              <a:t> for replication tasks and uses the API to enforce the desired state</a:t>
            </a:r>
          </a:p>
          <a:p>
            <a:r>
              <a:rPr lang="en-US" dirty="0"/>
              <a:t>Scheduler</a:t>
            </a:r>
          </a:p>
          <a:p>
            <a:pPr lvl="1"/>
            <a:r>
              <a:rPr lang="en-US" dirty="0"/>
              <a:t>Assigns resources to nodes for execution</a:t>
            </a:r>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987540"/>
            <a:ext cx="8159939" cy="4727460"/>
          </a:xfrm>
        </p:spPr>
        <p:txBody>
          <a:bodyPr/>
          <a:lstStyle/>
          <a:p>
            <a:r>
              <a:rPr lang="en-US" dirty="0" err="1"/>
              <a:t>kubelet</a:t>
            </a:r>
            <a:endParaRPr lang="en-US" dirty="0"/>
          </a:p>
          <a:p>
            <a:pPr lvl="1"/>
            <a:r>
              <a:rPr lang="en-US" dirty="0"/>
              <a:t>Runs on every node in a  cluster</a:t>
            </a:r>
          </a:p>
          <a:p>
            <a:pPr lvl="1"/>
            <a:r>
              <a:rPr lang="en-US" dirty="0"/>
              <a:t>Manages containers assigned to its node</a:t>
            </a:r>
          </a:p>
          <a:p>
            <a:pPr lvl="1"/>
            <a:r>
              <a:rPr lang="en-US" dirty="0"/>
              <a:t>Fulfills requests as specified in </a:t>
            </a:r>
            <a:r>
              <a:rPr lang="en-US" dirty="0" err="1"/>
              <a:t>etcd</a:t>
            </a:r>
            <a:r>
              <a:rPr lang="en-US" dirty="0"/>
              <a:t> (start, remove, …)</a:t>
            </a:r>
          </a:p>
          <a:p>
            <a:pPr lvl="1"/>
            <a:r>
              <a:rPr lang="en-US" dirty="0"/>
              <a:t>Monitors the state of the node</a:t>
            </a:r>
          </a:p>
          <a:p>
            <a:pPr lvl="1"/>
            <a:r>
              <a:rPr lang="en-US" dirty="0"/>
              <a:t>Actually starts containers</a:t>
            </a:r>
          </a:p>
          <a:p>
            <a:r>
              <a:rPr lang="en-US" dirty="0" err="1"/>
              <a:t>kube</a:t>
            </a:r>
            <a:r>
              <a:rPr lang="en-US" dirty="0"/>
              <a:t>-proxy</a:t>
            </a:r>
          </a:p>
          <a:p>
            <a:pPr lvl="1"/>
            <a:r>
              <a:rPr lang="en-US" dirty="0"/>
              <a:t>Manages </a:t>
            </a:r>
            <a:r>
              <a:rPr lang="en-US" dirty="0" err="1"/>
              <a:t>iptables</a:t>
            </a:r>
            <a:r>
              <a:rPr lang="en-US" dirty="0"/>
              <a:t> on each node for services</a:t>
            </a:r>
          </a:p>
          <a:p>
            <a:r>
              <a:rPr lang="en-US" dirty="0"/>
              <a:t>Docker/</a:t>
            </a:r>
            <a:r>
              <a:rPr lang="en-US" dirty="0" err="1"/>
              <a:t>rkt</a:t>
            </a:r>
            <a:endParaRPr lang="en-US" dirty="0"/>
          </a:p>
          <a:p>
            <a:pPr lvl="1"/>
            <a:r>
              <a:rPr lang="en-US" dirty="0"/>
              <a:t>Container runtime on the individual node</a:t>
            </a:r>
          </a:p>
          <a:p>
            <a:r>
              <a:rPr lang="en-US" dirty="0"/>
              <a:t>Pod</a:t>
            </a:r>
          </a:p>
          <a:p>
            <a:pPr lvl="1"/>
            <a:r>
              <a:rPr lang="en-US" dirty="0"/>
              <a:t>A the smallest, schedulable resource that is managed by </a:t>
            </a:r>
            <a:r>
              <a:rPr lang="en-US" dirty="0" err="1"/>
              <a:t>kubelet</a:t>
            </a:r>
            <a:r>
              <a:rPr lang="en-US" dirty="0"/>
              <a:t> on the node</a:t>
            </a:r>
          </a:p>
          <a:p>
            <a:pPr lvl="1"/>
            <a:r>
              <a:rPr lang="en-US" dirty="0"/>
              <a:t>Pods wrap around one or more (</a:t>
            </a:r>
            <a:r>
              <a:rPr lang="en-US" dirty="0" err="1"/>
              <a:t>docker</a:t>
            </a:r>
            <a:r>
              <a:rPr lang="en-US" dirty="0"/>
              <a:t>) containers</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Wraps requests to API server in human readable format</a:t>
            </a:r>
          </a:p>
          <a:p>
            <a:pPr lvl="1"/>
            <a:r>
              <a:rPr lang="en-US" dirty="0"/>
              <a:t>Cluster administration tasks</a:t>
            </a:r>
          </a:p>
          <a:p>
            <a:pPr lvl="1"/>
            <a:r>
              <a:rPr lang="en-US" dirty="0"/>
              <a:t>User tasks like scheduling of resources</a:t>
            </a:r>
          </a:p>
          <a:p>
            <a:pPr lvl="1"/>
            <a:r>
              <a:rPr lang="en-US" dirty="0"/>
              <a:t>Run `</a:t>
            </a:r>
            <a:r>
              <a:rPr lang="en-US" dirty="0" err="1"/>
              <a:t>kubectl</a:t>
            </a:r>
            <a:r>
              <a:rPr lang="en-US" dirty="0"/>
              <a:t>` or `</a:t>
            </a:r>
            <a:r>
              <a:rPr lang="en-US" dirty="0" err="1"/>
              <a:t>kubectl</a:t>
            </a:r>
            <a:r>
              <a:rPr lang="en-US" dirty="0"/>
              <a:t> &lt;command&gt; --help` to get detailed information</a:t>
            </a:r>
          </a:p>
          <a:p>
            <a:r>
              <a:rPr lang="en-US" dirty="0"/>
              <a:t>curl</a:t>
            </a:r>
          </a:p>
          <a:p>
            <a:pPr lvl="1"/>
            <a:r>
              <a:rPr lang="en-US" dirty="0"/>
              <a:t>http client that can send get &amp; post requests</a:t>
            </a:r>
          </a:p>
          <a:p>
            <a:pPr lvl="1"/>
            <a:r>
              <a:rPr lang="en-US" dirty="0"/>
              <a:t>API server can be addressed with binaries like curl but also client packages for programming languages like go, python or java</a:t>
            </a:r>
          </a:p>
        </p:txBody>
      </p:sp>
      <p:sp>
        <p:nvSpPr>
          <p:cNvPr id="2" name="Title 1"/>
          <p:cNvSpPr>
            <a:spLocks noGrp="1"/>
          </p:cNvSpPr>
          <p:nvPr>
            <p:ph type="title"/>
          </p:nvPr>
        </p:nvSpPr>
        <p:spPr/>
        <p:txBody>
          <a:bodyPr/>
          <a:lstStyle/>
          <a:p>
            <a:r>
              <a:rPr lang="en-US" dirty="0"/>
              <a:t>Core Components - clients</a:t>
            </a:r>
          </a:p>
        </p:txBody>
      </p:sp>
    </p:spTree>
    <p:extLst>
      <p:ext uri="{BB962C8B-B14F-4D97-AF65-F5344CB8AC3E}">
        <p14:creationId xmlns:p14="http://schemas.microsoft.com/office/powerpoint/2010/main" val="22666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6" name="Picture 5"/>
          <p:cNvPicPr>
            <a:picLocks noChangeAspect="1"/>
          </p:cNvPicPr>
          <p:nvPr/>
        </p:nvPicPr>
        <p:blipFill>
          <a:blip r:embed="rId2"/>
          <a:stretch>
            <a:fillRect/>
          </a:stretch>
        </p:blipFill>
        <p:spPr>
          <a:xfrm>
            <a:off x="7146599" y="1028700"/>
            <a:ext cx="4375972" cy="4991475"/>
          </a:xfrm>
          <a:prstGeom prst="rect">
            <a:avLst/>
          </a:prstGeom>
        </p:spPr>
      </p:pic>
    </p:spTree>
    <p:extLst>
      <p:ext uri="{BB962C8B-B14F-4D97-AF65-F5344CB8AC3E}">
        <p14:creationId xmlns:p14="http://schemas.microsoft.com/office/powerpoint/2010/main" val="121357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Infrastructure for this training</a:t>
            </a:r>
          </a:p>
        </p:txBody>
      </p:sp>
      <p:grpSp>
        <p:nvGrpSpPr>
          <p:cNvPr id="7" name="Group 6"/>
          <p:cNvGrpSpPr/>
          <p:nvPr/>
        </p:nvGrpSpPr>
        <p:grpSpPr>
          <a:xfrm>
            <a:off x="417324" y="1836420"/>
            <a:ext cx="3854639" cy="4091940"/>
            <a:chOff x="404941" y="2331720"/>
            <a:chExt cx="3854639" cy="3688080"/>
          </a:xfrm>
        </p:grpSpPr>
        <p:sp>
          <p:nvSpPr>
            <p:cNvPr id="4" name="Rectangle 3"/>
            <p:cNvSpPr/>
            <p:nvPr/>
          </p:nvSpPr>
          <p:spPr bwMode="gray">
            <a:xfrm>
              <a:off x="404941" y="2331720"/>
              <a:ext cx="3854639" cy="3688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pvxka</a:t>
              </a:r>
              <a:r>
                <a:rPr lang="de-DE" sz="2400" b="1" kern="0" dirty="0">
                  <a:ea typeface="Arial Unicode MS" pitchFamily="34" charset="-128"/>
                  <a:cs typeface="Arial Unicode MS" pitchFamily="34" charset="-128"/>
                </a:rPr>
                <a:t>[01..22]</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Scroll: Vertical 4"/>
            <p:cNvSpPr/>
            <p:nvPr/>
          </p:nvSpPr>
          <p:spPr bwMode="gray">
            <a:xfrm>
              <a:off x="563880" y="2987040"/>
              <a:ext cx="1645920" cy="2750820"/>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kube</a:t>
              </a:r>
              <a:r>
                <a:rPr lang="en-US" sz="1400" b="1" kern="0" dirty="0">
                  <a:ea typeface="Arial Unicode MS" pitchFamily="34" charset="-128"/>
                  <a:cs typeface="Arial Unicode MS" pitchFamily="34" charset="-128"/>
                </a:rPr>
                <a:t>/config</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 IP</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p:cNvSpPr/>
            <p:nvPr/>
          </p:nvSpPr>
          <p:spPr bwMode="gray">
            <a:xfrm>
              <a:off x="2484120" y="3673245"/>
              <a:ext cx="1470660" cy="10820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 name="Straight Connector 8"/>
          <p:cNvCxnSpPr/>
          <p:nvPr/>
        </p:nvCxnSpPr>
        <p:spPr>
          <a:xfrm>
            <a:off x="4968240" y="1546860"/>
            <a:ext cx="30480" cy="5173980"/>
          </a:xfrm>
          <a:prstGeom prst="line">
            <a:avLst/>
          </a:prstGeom>
          <a:ln w="57150">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Rectangle 15"/>
          <p:cNvSpPr/>
          <p:nvPr/>
        </p:nvSpPr>
        <p:spPr bwMode="gray">
          <a:xfrm>
            <a:off x="5338891" y="1744980"/>
            <a:ext cx="6497447" cy="476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K8s-training </a:t>
            </a:r>
            <a:r>
              <a:rPr lang="de-DE" sz="2400" kern="0" dirty="0" err="1">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cluster</a:t>
            </a:r>
            <a:endParaRPr kumimoji="0" lang="de-DE" sz="2400" i="0" strike="noStrike" kern="0" normalizeH="0" baseline="0" noProof="0" dirty="0">
              <a:ln w="0"/>
              <a:solidFill>
                <a:schemeClr val="tx1"/>
              </a:solidFill>
              <a:effectLst>
                <a:outerShdw blurRad="38100" dist="19050" dir="2700000" algn="tl" rotWithShape="0">
                  <a:schemeClr val="dk1">
                    <a:alpha val="40000"/>
                  </a:schemeClr>
                </a:outerShdw>
              </a:effectLst>
              <a:uLnTx/>
              <a:uFillTx/>
              <a:ea typeface="Arial Unicode MS" pitchFamily="34" charset="-128"/>
              <a:cs typeface="Arial Unicode MS" pitchFamily="34" charset="-128"/>
            </a:endParaRPr>
          </a:p>
        </p:txBody>
      </p:sp>
      <p:sp>
        <p:nvSpPr>
          <p:cNvPr id="19" name="Rectangle 18"/>
          <p:cNvSpPr/>
          <p:nvPr/>
        </p:nvSpPr>
        <p:spPr bwMode="gray">
          <a:xfrm>
            <a:off x="8890352" y="2540137"/>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0" name="Rectangle 19"/>
          <p:cNvSpPr/>
          <p:nvPr/>
        </p:nvSpPr>
        <p:spPr bwMode="gray">
          <a:xfrm>
            <a:off x="8791291" y="2756956"/>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1" name="Rectangle 20"/>
          <p:cNvSpPr/>
          <p:nvPr/>
        </p:nvSpPr>
        <p:spPr bwMode="gray">
          <a:xfrm>
            <a:off x="5768587" y="3105075"/>
            <a:ext cx="2392755" cy="163576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Master</a:t>
            </a:r>
          </a:p>
        </p:txBody>
      </p:sp>
      <p:sp>
        <p:nvSpPr>
          <p:cNvPr id="22" name="Rectangle 21"/>
          <p:cNvSpPr/>
          <p:nvPr/>
        </p:nvSpPr>
        <p:spPr bwMode="gray">
          <a:xfrm>
            <a:off x="6258465" y="3697498"/>
            <a:ext cx="1336229" cy="4535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6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p:cNvSpPr/>
          <p:nvPr/>
        </p:nvSpPr>
        <p:spPr bwMode="gray">
          <a:xfrm>
            <a:off x="6156960" y="5356744"/>
            <a:ext cx="1575643" cy="9184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a:ea typeface="Arial Unicode MS" pitchFamily="34" charset="-128"/>
                <a:cs typeface="Arial Unicode MS" pitchFamily="34" charset="-128"/>
              </a:rPr>
              <a:t>(</a:t>
            </a:r>
            <a:r>
              <a:rPr lang="de-DE" sz="1100" b="1" kern="0" dirty="0" err="1">
                <a:ea typeface="Arial Unicode MS" pitchFamily="34" charset="-128"/>
                <a:cs typeface="Arial Unicode MS" pitchFamily="34" charset="-128"/>
              </a:rPr>
              <a:t>distributed</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key-value</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store</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2" idx="2"/>
            <a:endCxn id="31" idx="0"/>
          </p:cNvCxnSpPr>
          <p:nvPr/>
        </p:nvCxnSpPr>
        <p:spPr>
          <a:xfrm>
            <a:off x="6926580" y="4151079"/>
            <a:ext cx="18202" cy="1205665"/>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733601" y="3032761"/>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Worker</a:t>
            </a:r>
          </a:p>
        </p:txBody>
      </p:sp>
      <p:sp>
        <p:nvSpPr>
          <p:cNvPr id="34" name="Rectangle 33"/>
          <p:cNvSpPr/>
          <p:nvPr/>
        </p:nvSpPr>
        <p:spPr bwMode="gray">
          <a:xfrm>
            <a:off x="8851967" y="3722804"/>
            <a:ext cx="2551108" cy="1085192"/>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1200" b="1" kern="0" noProof="0" dirty="0">
                <a:ea typeface="Arial Unicode MS" pitchFamily="34" charset="-128"/>
                <a:cs typeface="Arial Unicode MS" pitchFamily="34" charset="-128"/>
              </a:rPr>
              <a:t>D</a:t>
            </a:r>
            <a:r>
              <a:rPr kumimoji="0" lang="de-DE" sz="12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1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066103"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p:cNvSpPr/>
          <p:nvPr/>
        </p:nvSpPr>
        <p:spPr bwMode="gray">
          <a:xfrm>
            <a:off x="10287262"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1" name="Straight Arrow Connector 40"/>
          <p:cNvCxnSpPr>
            <a:stCxn id="31" idx="3"/>
            <a:endCxn id="33" idx="1"/>
          </p:cNvCxnSpPr>
          <p:nvPr/>
        </p:nvCxnSpPr>
        <p:spPr>
          <a:xfrm flipV="1">
            <a:off x="7732603" y="4040506"/>
            <a:ext cx="1000998" cy="1775469"/>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2" idx="3"/>
          </p:cNvCxnSpPr>
          <p:nvPr/>
        </p:nvCxnSpPr>
        <p:spPr>
          <a:xfrm flipV="1">
            <a:off x="7594694" y="3922958"/>
            <a:ext cx="1138907" cy="133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4" name="Rectangle: Rounded Corners 73"/>
          <p:cNvSpPr/>
          <p:nvPr/>
        </p:nvSpPr>
        <p:spPr bwMode="gray">
          <a:xfrm>
            <a:off x="2521599" y="4996815"/>
            <a:ext cx="1524000" cy="6629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3200" b="1" i="0" u="none" strike="noStrike" kern="0" cap="none" spc="0" normalizeH="0" baseline="0" noProof="0" dirty="0">
                <a:ln>
                  <a:noFill/>
                </a:ln>
                <a:effectLst/>
                <a:uLnTx/>
                <a:uFillTx/>
                <a:ea typeface="Arial Unicode MS" pitchFamily="34" charset="-128"/>
                <a:cs typeface="Arial Unicode MS" pitchFamily="34" charset="-128"/>
              </a:rPr>
              <a:t>@SAP</a:t>
            </a:r>
          </a:p>
        </p:txBody>
      </p:sp>
      <p:sp>
        <p:nvSpPr>
          <p:cNvPr id="75" name="Rectangle: Rounded Corners 74"/>
          <p:cNvSpPr/>
          <p:nvPr/>
        </p:nvSpPr>
        <p:spPr bwMode="gray">
          <a:xfrm>
            <a:off x="10179244" y="5650973"/>
            <a:ext cx="1524000" cy="6629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3200" b="1" i="0" u="none" strike="noStrike" kern="0" cap="none" spc="0" normalizeH="0" baseline="0" noProof="0" dirty="0">
                <a:ln>
                  <a:noFill/>
                </a:ln>
                <a:effectLst/>
                <a:uLnTx/>
                <a:uFillTx/>
                <a:ea typeface="Arial Unicode MS" pitchFamily="34" charset="-128"/>
                <a:cs typeface="Arial Unicode MS" pitchFamily="34" charset="-128"/>
              </a:rPr>
              <a:t>@GCP</a:t>
            </a:r>
          </a:p>
        </p:txBody>
      </p:sp>
      <p:cxnSp>
        <p:nvCxnSpPr>
          <p:cNvPr id="77" name="Straight Arrow Connector 76"/>
          <p:cNvCxnSpPr>
            <a:stCxn id="6" idx="3"/>
            <a:endCxn id="21" idx="1"/>
          </p:cNvCxnSpPr>
          <p:nvPr/>
        </p:nvCxnSpPr>
        <p:spPr>
          <a:xfrm flipV="1">
            <a:off x="3967163" y="3922958"/>
            <a:ext cx="1801424" cy="215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0886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this training…</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Flowchart: Document 18"/>
          <p:cNvSpPr/>
          <p:nvPr/>
        </p:nvSpPr>
        <p:spPr bwMode="gray">
          <a:xfrm>
            <a:off x="9991415" y="539135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Persistence</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9991415" y="3465966"/>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effectLst/>
                <a:uLnTx/>
                <a:uFillTx/>
                <a:ea typeface="Arial Unicode MS" pitchFamily="34" charset="-128"/>
                <a:cs typeface="Arial Unicode MS" pitchFamily="34" charset="-128"/>
              </a:rPr>
              <a:t>Application</a:t>
            </a:r>
            <a:r>
              <a:rPr kumimoji="0" lang="en-US" sz="1800" b="0" i="0" u="none" strike="noStrike" kern="0" cap="none" spc="0" normalizeH="0" noProof="0">
                <a:ln>
                  <a:noFill/>
                </a:ln>
                <a:effectLst/>
                <a:uLnTx/>
                <a:uFillTx/>
                <a:ea typeface="Arial Unicode MS" pitchFamily="34" charset="-128"/>
                <a:cs typeface="Arial Unicode MS" pitchFamily="34" charset="-128"/>
              </a:rPr>
              <a:t> </a:t>
            </a:r>
            <a:r>
              <a:rPr kumimoji="0" lang="en-US" sz="1800" b="0" i="0" u="none" strike="noStrike" kern="0" cap="none" spc="0" normalizeH="0" noProof="0" dirty="0">
                <a:ln>
                  <a:noFill/>
                </a:ln>
                <a:effectLst/>
                <a:uLnTx/>
                <a:uFillTx/>
                <a:ea typeface="Arial Unicode MS" pitchFamily="34" charset="-128"/>
                <a:cs typeface="Arial Unicode MS" pitchFamily="34" charset="-128"/>
              </a:rPr>
              <a:t>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Flowchart: Document 21"/>
          <p:cNvSpPr/>
          <p:nvPr/>
        </p:nvSpPr>
        <p:spPr bwMode="gray">
          <a:xfrm>
            <a:off x="9991415" y="139684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Networking</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443</Words>
  <Application>Microsoft Office PowerPoint</Application>
  <PresentationFormat>Custom</PresentationFormat>
  <Paragraphs>99</Paragraphs>
  <Slides>11</Slides>
  <Notes>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Unicode MS</vt:lpstr>
      <vt:lpstr>Courier New</vt:lpstr>
      <vt:lpstr>Symbol</vt:lpstr>
      <vt:lpstr>Wingdings</vt:lpstr>
      <vt:lpstr>Wingdings</vt:lpstr>
      <vt:lpstr>SAP_2017_16x9_black</vt:lpstr>
      <vt:lpstr>PowerPoint Presentation</vt:lpstr>
      <vt:lpstr>What are these pods, everyone keeps talking about?</vt:lpstr>
      <vt:lpstr>Architecture overview</vt:lpstr>
      <vt:lpstr>Core Components - master</vt:lpstr>
      <vt:lpstr>Core Components - worker</vt:lpstr>
      <vt:lpstr>Core Components - clients</vt:lpstr>
      <vt:lpstr>YAML</vt:lpstr>
      <vt:lpstr>Infrastructure for this training</vt:lpstr>
      <vt:lpstr>What YOU will do during this training…</vt:lpstr>
      <vt:lpstr>Demo Info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357</cp:revision>
  <dcterms:created xsi:type="dcterms:W3CDTF">2015-10-14T11:21:43Z</dcterms:created>
  <dcterms:modified xsi:type="dcterms:W3CDTF">2017-12-18T13:34:25Z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