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30"/>
  </p:notesMasterIdLst>
  <p:handoutMasterIdLst>
    <p:handoutMasterId r:id="rId31"/>
  </p:handoutMasterIdLst>
  <p:sldIdLst>
    <p:sldId id="476" r:id="rId2"/>
    <p:sldId id="478" r:id="rId3"/>
    <p:sldId id="477" r:id="rId4"/>
    <p:sldId id="433" r:id="rId5"/>
    <p:sldId id="450" r:id="rId6"/>
    <p:sldId id="462" r:id="rId7"/>
    <p:sldId id="962" r:id="rId8"/>
    <p:sldId id="963" r:id="rId9"/>
    <p:sldId id="475" r:id="rId10"/>
    <p:sldId id="956" r:id="rId11"/>
    <p:sldId id="957" r:id="rId12"/>
    <p:sldId id="958" r:id="rId13"/>
    <p:sldId id="463" r:id="rId14"/>
    <p:sldId id="955" r:id="rId15"/>
    <p:sldId id="964" r:id="rId16"/>
    <p:sldId id="950" r:id="rId17"/>
    <p:sldId id="951" r:id="rId18"/>
    <p:sldId id="932" r:id="rId19"/>
    <p:sldId id="952" r:id="rId20"/>
    <p:sldId id="953" r:id="rId21"/>
    <p:sldId id="961" r:id="rId22"/>
    <p:sldId id="470" r:id="rId23"/>
    <p:sldId id="457" r:id="rId24"/>
    <p:sldId id="456" r:id="rId25"/>
    <p:sldId id="468" r:id="rId26"/>
    <p:sldId id="954" r:id="rId27"/>
    <p:sldId id="931" r:id="rId28"/>
    <p:sldId id="265" r:id="rId29"/>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ECE59"/>
    <a:srgbClr val="0F46A7"/>
    <a:srgbClr val="970A82"/>
    <a:srgbClr val="FF3399"/>
    <a:srgbClr val="FF0000"/>
    <a:srgbClr val="FFFFFF"/>
    <a:srgbClr val="FEE3A1"/>
    <a:srgbClr val="FFF1D0"/>
    <a:srgbClr val="FFF8E7"/>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40" autoAdjust="0"/>
    <p:restoredTop sz="72150" autoAdjust="0"/>
  </p:normalViewPr>
  <p:slideViewPr>
    <p:cSldViewPr snapToGrid="0" showGuides="1">
      <p:cViewPr>
        <p:scale>
          <a:sx n="80" d="100"/>
          <a:sy n="80" d="100"/>
        </p:scale>
        <p:origin x="1212" y="90"/>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4D5D8D-46B5-4050-A8A2-9358720318CB}" type="doc">
      <dgm:prSet loTypeId="urn:microsoft.com/office/officeart/2005/8/layout/chevronAccent+Icon" loCatId="process" qsTypeId="urn:microsoft.com/office/officeart/2005/8/quickstyle/simple1" qsCatId="simple" csTypeId="urn:microsoft.com/office/officeart/2005/8/colors/accent0_1" csCatId="mainScheme" phldr="1"/>
      <dgm:spPr/>
      <dgm:t>
        <a:bodyPr/>
        <a:lstStyle/>
        <a:p>
          <a:endParaRPr lang="en-US"/>
        </a:p>
      </dgm:t>
    </dgm:pt>
    <dgm:pt modelId="{5F7701CA-FAE9-401E-8919-DA68891591F1}">
      <dgm:prSet phldrT="[Text]"/>
      <dgm:spPr/>
      <dgm:t>
        <a:bodyPr/>
        <a:lstStyle/>
        <a:p>
          <a:r>
            <a:rPr lang="en-US" dirty="0"/>
            <a:t>Observe</a:t>
          </a:r>
        </a:p>
      </dgm:t>
    </dgm:pt>
    <dgm:pt modelId="{57EC1A04-2D89-479D-B4CD-41E513268C4C}" type="parTrans" cxnId="{788EE39B-32B1-4162-8BBC-1C338A4C1A09}">
      <dgm:prSet/>
      <dgm:spPr/>
      <dgm:t>
        <a:bodyPr/>
        <a:lstStyle/>
        <a:p>
          <a:endParaRPr lang="en-US"/>
        </a:p>
      </dgm:t>
    </dgm:pt>
    <dgm:pt modelId="{1E496758-F884-4589-8FBC-E44F78EEE5A6}" type="sibTrans" cxnId="{788EE39B-32B1-4162-8BBC-1C338A4C1A09}">
      <dgm:prSet/>
      <dgm:spPr/>
      <dgm:t>
        <a:bodyPr/>
        <a:lstStyle/>
        <a:p>
          <a:endParaRPr lang="en-US"/>
        </a:p>
      </dgm:t>
    </dgm:pt>
    <dgm:pt modelId="{3511B0DC-F6D6-48BD-9E3E-8060DA330747}">
      <dgm:prSet phldrT="[Text]"/>
      <dgm:spPr/>
      <dgm:t>
        <a:bodyPr/>
        <a:lstStyle/>
        <a:p>
          <a:r>
            <a:rPr lang="en-US" dirty="0"/>
            <a:t>Analyze</a:t>
          </a:r>
        </a:p>
      </dgm:t>
    </dgm:pt>
    <dgm:pt modelId="{DB215E9B-41B1-4594-AECD-054A768F9C75}" type="parTrans" cxnId="{4AA21BBC-29B0-4376-8FA9-2ECF348FFB0B}">
      <dgm:prSet/>
      <dgm:spPr/>
      <dgm:t>
        <a:bodyPr/>
        <a:lstStyle/>
        <a:p>
          <a:endParaRPr lang="en-US"/>
        </a:p>
      </dgm:t>
    </dgm:pt>
    <dgm:pt modelId="{4DA7C20A-7791-417E-8B3D-4A6E6D60BD33}" type="sibTrans" cxnId="{4AA21BBC-29B0-4376-8FA9-2ECF348FFB0B}">
      <dgm:prSet/>
      <dgm:spPr/>
      <dgm:t>
        <a:bodyPr/>
        <a:lstStyle/>
        <a:p>
          <a:endParaRPr lang="en-US"/>
        </a:p>
      </dgm:t>
    </dgm:pt>
    <dgm:pt modelId="{FB9AAE57-5715-4E83-B795-233F80C28DD5}">
      <dgm:prSet phldrT="[Text]"/>
      <dgm:spPr/>
      <dgm:t>
        <a:bodyPr/>
        <a:lstStyle/>
        <a:p>
          <a:r>
            <a:rPr lang="en-US" dirty="0"/>
            <a:t>Act</a:t>
          </a:r>
        </a:p>
      </dgm:t>
    </dgm:pt>
    <dgm:pt modelId="{DEC4E5B5-5AAD-461A-8948-F5A4F37B3F48}" type="parTrans" cxnId="{2816C6BF-DAD6-46C7-876C-AD193175ADED}">
      <dgm:prSet/>
      <dgm:spPr/>
      <dgm:t>
        <a:bodyPr/>
        <a:lstStyle/>
        <a:p>
          <a:endParaRPr lang="en-US"/>
        </a:p>
      </dgm:t>
    </dgm:pt>
    <dgm:pt modelId="{51F931F7-68A4-4543-AC94-B359BC369D41}" type="sibTrans" cxnId="{2816C6BF-DAD6-46C7-876C-AD193175ADED}">
      <dgm:prSet/>
      <dgm:spPr/>
      <dgm:t>
        <a:bodyPr/>
        <a:lstStyle/>
        <a:p>
          <a:endParaRPr lang="en-US"/>
        </a:p>
      </dgm:t>
    </dgm:pt>
    <dgm:pt modelId="{EC220F0F-3F68-4F91-BA27-61155048D978}" type="pres">
      <dgm:prSet presAssocID="{BC4D5D8D-46B5-4050-A8A2-9358720318CB}" presName="Name0" presStyleCnt="0">
        <dgm:presLayoutVars>
          <dgm:dir/>
          <dgm:resizeHandles val="exact"/>
        </dgm:presLayoutVars>
      </dgm:prSet>
      <dgm:spPr/>
    </dgm:pt>
    <dgm:pt modelId="{C3D11DBA-0569-4639-9DC1-670B1227587E}" type="pres">
      <dgm:prSet presAssocID="{5F7701CA-FAE9-401E-8919-DA68891591F1}" presName="composite" presStyleCnt="0"/>
      <dgm:spPr/>
    </dgm:pt>
    <dgm:pt modelId="{64A0FA5C-7039-4FF4-8C99-48E9820D938C}" type="pres">
      <dgm:prSet presAssocID="{5F7701CA-FAE9-401E-8919-DA68891591F1}" presName="bgChev" presStyleLbl="node1" presStyleIdx="0" presStyleCnt="3"/>
      <dgm:spPr/>
    </dgm:pt>
    <dgm:pt modelId="{1D11700A-BBAA-42A9-917B-63350AB4255C}" type="pres">
      <dgm:prSet presAssocID="{5F7701CA-FAE9-401E-8919-DA68891591F1}" presName="txNode" presStyleLbl="fgAcc1" presStyleIdx="0" presStyleCnt="3">
        <dgm:presLayoutVars>
          <dgm:bulletEnabled val="1"/>
        </dgm:presLayoutVars>
      </dgm:prSet>
      <dgm:spPr/>
    </dgm:pt>
    <dgm:pt modelId="{B6942620-027C-4D06-8944-E1A5AEED9AA4}" type="pres">
      <dgm:prSet presAssocID="{1E496758-F884-4589-8FBC-E44F78EEE5A6}" presName="compositeSpace" presStyleCnt="0"/>
      <dgm:spPr/>
    </dgm:pt>
    <dgm:pt modelId="{555F4A6A-4580-4AC2-BDB7-98DDDCFBC2D0}" type="pres">
      <dgm:prSet presAssocID="{3511B0DC-F6D6-48BD-9E3E-8060DA330747}" presName="composite" presStyleCnt="0"/>
      <dgm:spPr/>
    </dgm:pt>
    <dgm:pt modelId="{1067899F-33B4-491C-B69D-476224B9506A}" type="pres">
      <dgm:prSet presAssocID="{3511B0DC-F6D6-48BD-9E3E-8060DA330747}" presName="bgChev" presStyleLbl="node1" presStyleIdx="1" presStyleCnt="3"/>
      <dgm:spPr/>
    </dgm:pt>
    <dgm:pt modelId="{2334EE4A-B7B4-4E1E-8449-49872BBBF2B1}" type="pres">
      <dgm:prSet presAssocID="{3511B0DC-F6D6-48BD-9E3E-8060DA330747}" presName="txNode" presStyleLbl="fgAcc1" presStyleIdx="1" presStyleCnt="3">
        <dgm:presLayoutVars>
          <dgm:bulletEnabled val="1"/>
        </dgm:presLayoutVars>
      </dgm:prSet>
      <dgm:spPr/>
    </dgm:pt>
    <dgm:pt modelId="{044ED2E9-BCEE-4979-BA15-D586BFDD3383}" type="pres">
      <dgm:prSet presAssocID="{4DA7C20A-7791-417E-8B3D-4A6E6D60BD33}" presName="compositeSpace" presStyleCnt="0"/>
      <dgm:spPr/>
    </dgm:pt>
    <dgm:pt modelId="{22D5889F-3E05-42E6-A440-F71D5A35A9E8}" type="pres">
      <dgm:prSet presAssocID="{FB9AAE57-5715-4E83-B795-233F80C28DD5}" presName="composite" presStyleCnt="0"/>
      <dgm:spPr/>
    </dgm:pt>
    <dgm:pt modelId="{44309A0F-9A2A-4650-84CF-CAAB96393DA0}" type="pres">
      <dgm:prSet presAssocID="{FB9AAE57-5715-4E83-B795-233F80C28DD5}" presName="bgChev" presStyleLbl="node1" presStyleIdx="2" presStyleCnt="3"/>
      <dgm:spPr/>
    </dgm:pt>
    <dgm:pt modelId="{14F1B3E8-DBE2-4A1E-A7D3-9504D758FDF0}" type="pres">
      <dgm:prSet presAssocID="{FB9AAE57-5715-4E83-B795-233F80C28DD5}" presName="txNode" presStyleLbl="fgAcc1" presStyleIdx="2" presStyleCnt="3">
        <dgm:presLayoutVars>
          <dgm:bulletEnabled val="1"/>
        </dgm:presLayoutVars>
      </dgm:prSet>
      <dgm:spPr/>
    </dgm:pt>
  </dgm:ptLst>
  <dgm:cxnLst>
    <dgm:cxn modelId="{5BCA772D-8541-4DB2-815A-BC0EB44BA024}" type="presOf" srcId="{BC4D5D8D-46B5-4050-A8A2-9358720318CB}" destId="{EC220F0F-3F68-4F91-BA27-61155048D978}" srcOrd="0" destOrd="0" presId="urn:microsoft.com/office/officeart/2005/8/layout/chevronAccent+Icon"/>
    <dgm:cxn modelId="{F3017B91-E2ED-4F5F-B55A-DD06EAF122C7}" type="presOf" srcId="{FB9AAE57-5715-4E83-B795-233F80C28DD5}" destId="{14F1B3E8-DBE2-4A1E-A7D3-9504D758FDF0}" srcOrd="0" destOrd="0" presId="urn:microsoft.com/office/officeart/2005/8/layout/chevronAccent+Icon"/>
    <dgm:cxn modelId="{788EE39B-32B1-4162-8BBC-1C338A4C1A09}" srcId="{BC4D5D8D-46B5-4050-A8A2-9358720318CB}" destId="{5F7701CA-FAE9-401E-8919-DA68891591F1}" srcOrd="0" destOrd="0" parTransId="{57EC1A04-2D89-479D-B4CD-41E513268C4C}" sibTransId="{1E496758-F884-4589-8FBC-E44F78EEE5A6}"/>
    <dgm:cxn modelId="{4AA21BBC-29B0-4376-8FA9-2ECF348FFB0B}" srcId="{BC4D5D8D-46B5-4050-A8A2-9358720318CB}" destId="{3511B0DC-F6D6-48BD-9E3E-8060DA330747}" srcOrd="1" destOrd="0" parTransId="{DB215E9B-41B1-4594-AECD-054A768F9C75}" sibTransId="{4DA7C20A-7791-417E-8B3D-4A6E6D60BD33}"/>
    <dgm:cxn modelId="{2816C6BF-DAD6-46C7-876C-AD193175ADED}" srcId="{BC4D5D8D-46B5-4050-A8A2-9358720318CB}" destId="{FB9AAE57-5715-4E83-B795-233F80C28DD5}" srcOrd="2" destOrd="0" parTransId="{DEC4E5B5-5AAD-461A-8948-F5A4F37B3F48}" sibTransId="{51F931F7-68A4-4543-AC94-B359BC369D41}"/>
    <dgm:cxn modelId="{D3F8B6DC-EEC6-486F-86BE-95B48E381F69}" type="presOf" srcId="{5F7701CA-FAE9-401E-8919-DA68891591F1}" destId="{1D11700A-BBAA-42A9-917B-63350AB4255C}" srcOrd="0" destOrd="0" presId="urn:microsoft.com/office/officeart/2005/8/layout/chevronAccent+Icon"/>
    <dgm:cxn modelId="{1C2A04E7-4632-4668-84C2-F442F319FC08}" type="presOf" srcId="{3511B0DC-F6D6-48BD-9E3E-8060DA330747}" destId="{2334EE4A-B7B4-4E1E-8449-49872BBBF2B1}" srcOrd="0" destOrd="0" presId="urn:microsoft.com/office/officeart/2005/8/layout/chevronAccent+Icon"/>
    <dgm:cxn modelId="{04A4F9D3-360C-4432-80AE-A8E0FE542F41}" type="presParOf" srcId="{EC220F0F-3F68-4F91-BA27-61155048D978}" destId="{C3D11DBA-0569-4639-9DC1-670B1227587E}" srcOrd="0" destOrd="0" presId="urn:microsoft.com/office/officeart/2005/8/layout/chevronAccent+Icon"/>
    <dgm:cxn modelId="{15BBE625-E919-4308-96E2-CB685A7300A5}" type="presParOf" srcId="{C3D11DBA-0569-4639-9DC1-670B1227587E}" destId="{64A0FA5C-7039-4FF4-8C99-48E9820D938C}" srcOrd="0" destOrd="0" presId="urn:microsoft.com/office/officeart/2005/8/layout/chevronAccent+Icon"/>
    <dgm:cxn modelId="{07C7C6C3-9B17-47BF-B816-273A3C7CD7DF}" type="presParOf" srcId="{C3D11DBA-0569-4639-9DC1-670B1227587E}" destId="{1D11700A-BBAA-42A9-917B-63350AB4255C}" srcOrd="1" destOrd="0" presId="urn:microsoft.com/office/officeart/2005/8/layout/chevronAccent+Icon"/>
    <dgm:cxn modelId="{6B171094-4663-46A6-AF01-DAB56E3B103D}" type="presParOf" srcId="{EC220F0F-3F68-4F91-BA27-61155048D978}" destId="{B6942620-027C-4D06-8944-E1A5AEED9AA4}" srcOrd="1" destOrd="0" presId="urn:microsoft.com/office/officeart/2005/8/layout/chevronAccent+Icon"/>
    <dgm:cxn modelId="{AC761A58-C3C7-48CD-A53D-2E75C39D5299}" type="presParOf" srcId="{EC220F0F-3F68-4F91-BA27-61155048D978}" destId="{555F4A6A-4580-4AC2-BDB7-98DDDCFBC2D0}" srcOrd="2" destOrd="0" presId="urn:microsoft.com/office/officeart/2005/8/layout/chevronAccent+Icon"/>
    <dgm:cxn modelId="{B08EDD57-7815-4509-A29C-576F70AFBF2C}" type="presParOf" srcId="{555F4A6A-4580-4AC2-BDB7-98DDDCFBC2D0}" destId="{1067899F-33B4-491C-B69D-476224B9506A}" srcOrd="0" destOrd="0" presId="urn:microsoft.com/office/officeart/2005/8/layout/chevronAccent+Icon"/>
    <dgm:cxn modelId="{64674B21-D43C-4A38-8924-08AA4A927DC3}" type="presParOf" srcId="{555F4A6A-4580-4AC2-BDB7-98DDDCFBC2D0}" destId="{2334EE4A-B7B4-4E1E-8449-49872BBBF2B1}" srcOrd="1" destOrd="0" presId="urn:microsoft.com/office/officeart/2005/8/layout/chevronAccent+Icon"/>
    <dgm:cxn modelId="{65BC2773-7FF8-4A57-A611-94AFF4F2C888}" type="presParOf" srcId="{EC220F0F-3F68-4F91-BA27-61155048D978}" destId="{044ED2E9-BCEE-4979-BA15-D586BFDD3383}" srcOrd="3" destOrd="0" presId="urn:microsoft.com/office/officeart/2005/8/layout/chevronAccent+Icon"/>
    <dgm:cxn modelId="{558F2373-43E2-4F6A-855E-983CC45BB556}" type="presParOf" srcId="{EC220F0F-3F68-4F91-BA27-61155048D978}" destId="{22D5889F-3E05-42E6-A440-F71D5A35A9E8}" srcOrd="4" destOrd="0" presId="urn:microsoft.com/office/officeart/2005/8/layout/chevronAccent+Icon"/>
    <dgm:cxn modelId="{B529721A-C207-410E-BCC1-BD3CC034F340}" type="presParOf" srcId="{22D5889F-3E05-42E6-A440-F71D5A35A9E8}" destId="{44309A0F-9A2A-4650-84CF-CAAB96393DA0}" srcOrd="0" destOrd="0" presId="urn:microsoft.com/office/officeart/2005/8/layout/chevronAccent+Icon"/>
    <dgm:cxn modelId="{3F26C6A6-AD68-4B25-AE80-F6BB1AE68E10}" type="presParOf" srcId="{22D5889F-3E05-42E6-A440-F71D5A35A9E8}" destId="{14F1B3E8-DBE2-4A1E-A7D3-9504D758FDF0}" srcOrd="1" destOrd="0" presId="urn:microsoft.com/office/officeart/2005/8/layout/chevronAccent+Icon"/>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A0FA5C-7039-4FF4-8C99-48E9820D938C}">
      <dsp:nvSpPr>
        <dsp:cNvPr id="0" name=""/>
        <dsp:cNvSpPr/>
      </dsp:nvSpPr>
      <dsp:spPr>
        <a:xfrm>
          <a:off x="1338" y="0"/>
          <a:ext cx="3363247" cy="852283"/>
        </a:xfrm>
        <a:prstGeom prst="chevron">
          <a:avLst>
            <a:gd name="adj" fmla="val 4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11700A-BBAA-42A9-917B-63350AB4255C}">
      <dsp:nvSpPr>
        <dsp:cNvPr id="0" name=""/>
        <dsp:cNvSpPr/>
      </dsp:nvSpPr>
      <dsp:spPr>
        <a:xfrm>
          <a:off x="898204" y="213070"/>
          <a:ext cx="2840075" cy="852283"/>
        </a:xfrm>
        <a:prstGeom prst="roundRect">
          <a:avLst>
            <a:gd name="adj" fmla="val 10000"/>
          </a:avLst>
        </a:prstGeom>
        <a:solidFill>
          <a:schemeClr val="dk1">
            <a:alpha val="90000"/>
            <a:tint val="40000"/>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en-US" sz="2900" kern="1200" dirty="0"/>
            <a:t>Observe</a:t>
          </a:r>
        </a:p>
      </dsp:txBody>
      <dsp:txXfrm>
        <a:off x="923167" y="238033"/>
        <a:ext cx="2790149" cy="802357"/>
      </dsp:txXfrm>
    </dsp:sp>
    <dsp:sp modelId="{1067899F-33B4-491C-B69D-476224B9506A}">
      <dsp:nvSpPr>
        <dsp:cNvPr id="0" name=""/>
        <dsp:cNvSpPr/>
      </dsp:nvSpPr>
      <dsp:spPr>
        <a:xfrm>
          <a:off x="3842914" y="0"/>
          <a:ext cx="3363247" cy="852283"/>
        </a:xfrm>
        <a:prstGeom prst="chevron">
          <a:avLst>
            <a:gd name="adj" fmla="val 4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334EE4A-B7B4-4E1E-8449-49872BBBF2B1}">
      <dsp:nvSpPr>
        <dsp:cNvPr id="0" name=""/>
        <dsp:cNvSpPr/>
      </dsp:nvSpPr>
      <dsp:spPr>
        <a:xfrm>
          <a:off x="4739780" y="213070"/>
          <a:ext cx="2840075" cy="852283"/>
        </a:xfrm>
        <a:prstGeom prst="roundRect">
          <a:avLst>
            <a:gd name="adj" fmla="val 10000"/>
          </a:avLst>
        </a:prstGeom>
        <a:solidFill>
          <a:schemeClr val="dk1">
            <a:alpha val="90000"/>
            <a:tint val="40000"/>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en-US" sz="2900" kern="1200" dirty="0"/>
            <a:t>Analyze</a:t>
          </a:r>
        </a:p>
      </dsp:txBody>
      <dsp:txXfrm>
        <a:off x="4764743" y="238033"/>
        <a:ext cx="2790149" cy="802357"/>
      </dsp:txXfrm>
    </dsp:sp>
    <dsp:sp modelId="{44309A0F-9A2A-4650-84CF-CAAB96393DA0}">
      <dsp:nvSpPr>
        <dsp:cNvPr id="0" name=""/>
        <dsp:cNvSpPr/>
      </dsp:nvSpPr>
      <dsp:spPr>
        <a:xfrm>
          <a:off x="7684490" y="0"/>
          <a:ext cx="3363247" cy="852283"/>
        </a:xfrm>
        <a:prstGeom prst="chevron">
          <a:avLst>
            <a:gd name="adj" fmla="val 4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4F1B3E8-DBE2-4A1E-A7D3-9504D758FDF0}">
      <dsp:nvSpPr>
        <dsp:cNvPr id="0" name=""/>
        <dsp:cNvSpPr/>
      </dsp:nvSpPr>
      <dsp:spPr>
        <a:xfrm>
          <a:off x="8581356" y="213070"/>
          <a:ext cx="2840075" cy="852283"/>
        </a:xfrm>
        <a:prstGeom prst="roundRect">
          <a:avLst>
            <a:gd name="adj" fmla="val 10000"/>
          </a:avLst>
        </a:prstGeom>
        <a:solidFill>
          <a:schemeClr val="dk1">
            <a:alpha val="90000"/>
            <a:tint val="40000"/>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en-US" sz="2900" kern="1200" dirty="0"/>
            <a:t>Act</a:t>
          </a:r>
        </a:p>
      </dsp:txBody>
      <dsp:txXfrm>
        <a:off x="8606319" y="238033"/>
        <a:ext cx="2790149" cy="802357"/>
      </dsp:txXfrm>
    </dsp:sp>
  </dsp:spTree>
</dsp:drawing>
</file>

<file path=ppt/diagrams/layout1.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github.wdf.sap.corp/pages/kubernetes/gardener/#features"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kubernetes.io/docs/concepts/configuration/taint-and-toleration/"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kubernetes.io/docs/concepts/configuration/assign-pod-node/"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kubernetes.io/docs/concepts/configuration/pod-priority-preemption/"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talking about scheduling, there are a few more resource type we have to take a look at (briefly): </a:t>
            </a:r>
            <a:r>
              <a:rPr lang="en-US" dirty="0" err="1"/>
              <a:t>daemonSet</a:t>
            </a:r>
            <a:r>
              <a:rPr lang="en-US" dirty="0"/>
              <a:t>, jobs (&amp; </a:t>
            </a:r>
            <a:r>
              <a:rPr lang="en-US" dirty="0" err="1"/>
              <a:t>cronJobs</a:t>
            </a:r>
            <a:r>
              <a:rPr lang="en-US" dirty="0"/>
              <a:t>)</a:t>
            </a:r>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24582482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dirty="0"/>
              <a:t>About controller &amp; the operator pattern:</a:t>
            </a:r>
          </a:p>
          <a:p>
            <a:r>
              <a:rPr lang="en-US" dirty="0"/>
              <a:t>In the beginning of our course we said: “Kubernetes is extensible”. You cannot only bring your workloads into container and onto Kubernetes, you can also enhance the way Kubernetes is working. We start with the simplest way of doing so – writing a “controller” or “operator”. It basically consists of 3 logical parts:</a:t>
            </a:r>
          </a:p>
          <a:p>
            <a:pPr marL="342900" indent="-342900">
              <a:buAutoNum type="arabicParenR"/>
            </a:pPr>
            <a:r>
              <a:rPr lang="en-US" dirty="0"/>
              <a:t>Observe - write a control loop, checking certain objects for their state.</a:t>
            </a:r>
          </a:p>
          <a:p>
            <a:pPr marL="342900" indent="-342900">
              <a:buAutoNum type="arabicParenR"/>
            </a:pPr>
            <a:r>
              <a:rPr lang="en-US" dirty="0"/>
              <a:t>Analyze – check the current state against a desired state (may be stored in a different resource, outside of the cluster, hardcoded, …) </a:t>
            </a:r>
          </a:p>
          <a:p>
            <a:pPr marL="342900" indent="-342900">
              <a:buAutoNum type="arabicParenR"/>
            </a:pPr>
            <a:r>
              <a:rPr lang="en-US" dirty="0"/>
              <a:t>Action – if there’s a difference between desired &amp; current state, the controller should act and trigger a defined action to bring the observed objects into the desired state</a:t>
            </a:r>
          </a:p>
          <a:p>
            <a:endParaRPr lang="en-US" dirty="0"/>
          </a:p>
          <a:p>
            <a:r>
              <a:rPr lang="en-US" dirty="0"/>
              <a:t>Lets combine the controller/operator with another powerful mechanism in the K8s realm: “Custom Resource Definition/Object” API (CRD / CRO)</a:t>
            </a:r>
          </a:p>
          <a:p>
            <a:r>
              <a:rPr lang="en-US" dirty="0"/>
              <a:t>CRDs allow you to specify your own objects and integrate them with the K8s API (like a deployment or PVC). Once you defined a CRD, you can start to create objects of that type. But only if you have an operator watching for these objects, something will happen.</a:t>
            </a:r>
          </a:p>
          <a:p>
            <a:endParaRPr lang="en-US" dirty="0"/>
          </a:p>
          <a:p>
            <a:r>
              <a:rPr lang="en-US" dirty="0"/>
              <a:t>Example:</a:t>
            </a:r>
          </a:p>
          <a:p>
            <a:r>
              <a:rPr lang="en-US" dirty="0"/>
              <a:t>You want to run a distributed database on K8s. The actual instances are wrapped into a deployment. However for actions like backup or scaling, you would need to logon to each pod and prepare it manually. A possible solution would be to put scripts into the container images and trigger them. But it still is a manual action to trigger. </a:t>
            </a:r>
          </a:p>
          <a:p>
            <a:r>
              <a:rPr lang="en-US" dirty="0"/>
              <a:t>Instead writing a controller, that watch for certain annotations in the resources metadata is a very valid option. The controller could not only process the action associated with these annotations but also update them.</a:t>
            </a:r>
          </a:p>
          <a:p>
            <a:endParaRPr lang="en-US" dirty="0"/>
          </a:p>
          <a:p>
            <a:r>
              <a:rPr lang="en-US" dirty="0"/>
              <a:t>A slightly different approach would be to go with an API extension via CRD. Define a representation of your database as a custom resource definition and write an operator that observes/analyzes/acts on objects of this type.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3735022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Optionally you can show this demo</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Firstly, try to create the custom resource object (09_cro.yaml). It will fail, as the cluster </a:t>
            </a:r>
            <a:r>
              <a:rPr lang="en-US" baseline="0" dirty="0" err="1"/>
              <a:t>api</a:t>
            </a:r>
            <a:r>
              <a:rPr lang="en-US" baseline="0" dirty="0"/>
              <a:t> doesn’t know about this resource type</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Create the custom resource definition (09_crd.yaml). Show the </a:t>
            </a:r>
            <a:r>
              <a:rPr lang="en-US" baseline="0" dirty="0" err="1"/>
              <a:t>yaml</a:t>
            </a:r>
            <a:r>
              <a:rPr lang="en-US" baseline="0" dirty="0"/>
              <a:t> and explain the spec</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Group: this is path in the </a:t>
            </a:r>
            <a:r>
              <a:rPr lang="en-US" baseline="0" dirty="0" err="1"/>
              <a:t>api</a:t>
            </a:r>
            <a:r>
              <a:rPr lang="en-US" baseline="0" dirty="0"/>
              <a:t> (like apps or apiextensions.k8s.io)</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Version: version of the </a:t>
            </a:r>
            <a:r>
              <a:rPr lang="en-US" baseline="0" dirty="0" err="1"/>
              <a:t>api</a:t>
            </a:r>
            <a:r>
              <a:rPr lang="en-US" baseline="0" dirty="0"/>
              <a:t> objects in this group (like v1 or v1beta1)</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Scope: objects can exist within a namespace like pods or outside like nodes</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Names: names for the object, can also include a short version like </a:t>
            </a:r>
            <a:r>
              <a:rPr lang="en-US" baseline="0" dirty="0" err="1"/>
              <a:t>pvc</a:t>
            </a:r>
            <a:r>
              <a:rPr lang="en-US" baseline="0" dirty="0"/>
              <a:t> for </a:t>
            </a:r>
            <a:r>
              <a:rPr lang="en-US" baseline="0" dirty="0" err="1"/>
              <a:t>persistentvolumeclaim</a:t>
            </a:r>
            <a:endParaRPr lang="en-US" baseline="0" dirty="0"/>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Validation: this is the definition of the objects structure and how to validate it. The example requires the training object with properties name and participants</a:t>
            </a:r>
          </a:p>
          <a:p>
            <a:pPr marL="465750" marR="0" lvl="1" indent="-285750" algn="l" defTabSz="1088776" rtl="0" eaLnBrk="1" fontAlgn="auto" latinLnBrk="0" hangingPunct="1">
              <a:lnSpc>
                <a:spcPct val="100000"/>
              </a:lnSpc>
              <a:spcBef>
                <a:spcPts val="0"/>
              </a:spcBef>
              <a:spcAft>
                <a:spcPts val="0"/>
              </a:spcAft>
              <a:buClrTx/>
              <a:buSzTx/>
              <a:buFontTx/>
              <a:buChar char="-"/>
              <a:tabLst/>
              <a:defRPr/>
            </a:pPr>
            <a:endParaRPr lang="en-US" baseline="0" dirty="0"/>
          </a:p>
          <a:p>
            <a:pPr marL="180000" marR="0" lvl="1" indent="0" algn="l" defTabSz="1088776" rtl="0" eaLnBrk="1" fontAlgn="auto" latinLnBrk="0" hangingPunct="1">
              <a:lnSpc>
                <a:spcPct val="100000"/>
              </a:lnSpc>
              <a:spcBef>
                <a:spcPts val="0"/>
              </a:spcBef>
              <a:spcAft>
                <a:spcPts val="0"/>
              </a:spcAft>
              <a:buClrTx/>
              <a:buSzTx/>
              <a:buFontTx/>
              <a:buNone/>
              <a:tabLst/>
              <a:defRPr/>
            </a:pPr>
            <a:r>
              <a:rPr lang="en-US" baseline="0" dirty="0"/>
              <a:t>To move on one could write an operator, that could create namespaces based on course objects.</a:t>
            </a:r>
          </a:p>
          <a:p>
            <a:pPr marL="180000" marR="0" lvl="1" indent="0" algn="l" defTabSz="1088776" rtl="0" eaLnBrk="1" fontAlgn="auto" latinLnBrk="0" hangingPunct="1">
              <a:lnSpc>
                <a:spcPct val="100000"/>
              </a:lnSpc>
              <a:spcBef>
                <a:spcPts val="0"/>
              </a:spcBef>
              <a:spcAft>
                <a:spcPts val="0"/>
              </a:spcAft>
              <a:buClrTx/>
              <a:buSzTx/>
              <a:buFontTx/>
              <a:buNone/>
              <a:tabLst/>
              <a:defRPr/>
            </a:pPr>
            <a:endParaRPr lang="en-US" baseline="0" dirty="0"/>
          </a:p>
          <a:p>
            <a:pPr marL="180000" marR="0" lvl="1" indent="0" algn="l" defTabSz="1088776" rtl="0" eaLnBrk="1" fontAlgn="auto" latinLnBrk="0" hangingPunct="1">
              <a:lnSpc>
                <a:spcPct val="100000"/>
              </a:lnSpc>
              <a:spcBef>
                <a:spcPts val="0"/>
              </a:spcBef>
              <a:spcAft>
                <a:spcPts val="0"/>
              </a:spcAft>
              <a:buClrTx/>
              <a:buSzTx/>
              <a:buFontTx/>
              <a:buNone/>
              <a:tabLst/>
              <a:defRPr/>
            </a:pPr>
            <a:r>
              <a:rPr lang="en-US" baseline="0" dirty="0"/>
              <a:t>A real life example is how Gardener manages the shoot clusters. When you create a new Gardener cluster, actually a </a:t>
            </a:r>
            <a:r>
              <a:rPr lang="en-US" baseline="0" dirty="0" err="1"/>
              <a:t>yaml</a:t>
            </a:r>
            <a:r>
              <a:rPr lang="en-US" baseline="0" dirty="0"/>
              <a:t> file is generated and send to the seed clusters </a:t>
            </a:r>
            <a:r>
              <a:rPr lang="en-US" baseline="0" dirty="0" err="1"/>
              <a:t>api</a:t>
            </a:r>
            <a:r>
              <a:rPr lang="en-US" baseline="0" dirty="0"/>
              <a:t> server. The operator evaluates it and triggers corresponding actions.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Tree>
    <p:extLst>
      <p:ext uri="{BB962C8B-B14F-4D97-AF65-F5344CB8AC3E}">
        <p14:creationId xmlns:p14="http://schemas.microsoft.com/office/powerpoint/2010/main" val="5497515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14</a:t>
            </a:fld>
            <a:endParaRPr lang="en-US" dirty="0"/>
          </a:p>
        </p:txBody>
      </p:sp>
    </p:spTree>
    <p:extLst>
      <p:ext uri="{BB962C8B-B14F-4D97-AF65-F5344CB8AC3E}">
        <p14:creationId xmlns:p14="http://schemas.microsoft.com/office/powerpoint/2010/main" val="39654781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use </a:t>
            </a:r>
            <a:r>
              <a:rPr lang="en-US" dirty="0" err="1"/>
              <a:t>Minikube</a:t>
            </a:r>
            <a:r>
              <a:rPr lang="en-US" dirty="0"/>
              <a:t> for a local Kubernetes installation on your Laptop. Great for testing and development, but of course, unsuitable for productive usage.</a:t>
            </a:r>
          </a:p>
          <a:p>
            <a:endParaRPr lang="en-US" dirty="0"/>
          </a:p>
          <a:p>
            <a:r>
              <a:rPr lang="en-US" dirty="0"/>
              <a:t>K3S is similar to </a:t>
            </a:r>
            <a:r>
              <a:rPr lang="en-US" dirty="0" err="1"/>
              <a:t>Minikube</a:t>
            </a:r>
            <a:r>
              <a:rPr lang="en-US" dirty="0"/>
              <a:t> and offers a very lightweight, one-node Kubernetes Cluster on your laptop.</a:t>
            </a:r>
          </a:p>
          <a:p>
            <a:endParaRPr lang="en-US" dirty="0"/>
          </a:p>
          <a:p>
            <a:r>
              <a:rPr lang="en-US" dirty="0"/>
              <a:t>The Cloud Providers/</a:t>
            </a:r>
            <a:r>
              <a:rPr lang="en-US" dirty="0" err="1"/>
              <a:t>Hyperscalers</a:t>
            </a:r>
            <a:r>
              <a:rPr lang="en-US" dirty="0"/>
              <a:t> offer managed, large-scale Kubernetes clusters for a fee. AWS calls its managed K8S offering EKS, Google calls it GKE and Microsoft's Azure calls it AKS. They all have their own custom adaptations and modifications to Kubernetes which offer additional functionality but can make portability across the different offerings a bit harder.</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15</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5324609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Gardener is SAP’s solution for managed </a:t>
            </a:r>
            <a:r>
              <a:rPr lang="en-US" dirty="0" err="1"/>
              <a:t>kubernetes</a:t>
            </a:r>
            <a:r>
              <a:rPr lang="en-US" dirty="0"/>
              <a:t> cluster. It is open source &amp; completely available on </a:t>
            </a:r>
            <a:r>
              <a:rPr lang="en-US" dirty="0" err="1"/>
              <a:t>github</a:t>
            </a:r>
            <a:r>
              <a:rPr lang="en-US" dirty="0"/>
              <a:t>: https://github.com/gardener/gardener/ </a:t>
            </a:r>
          </a:p>
          <a:p>
            <a:endParaRPr lang="en-US" dirty="0"/>
          </a:p>
          <a:p>
            <a:r>
              <a:rPr lang="en-US" dirty="0"/>
              <a:t>Show internal landing page: https://github.wdf.sap.corp/pages/kubernetes/gardener/ including blog &amp; help section</a:t>
            </a:r>
          </a:p>
          <a:p>
            <a:endParaRPr lang="en-US" dirty="0"/>
          </a:p>
          <a:p>
            <a:r>
              <a:rPr lang="en-US" dirty="0"/>
              <a:t>Jam Group Kubernetes Clusters as a Service in SAP Cloud Platform: https://jam4.sapjam.com/groups/Niq7TSBxLlzgb3nroBZJVx/overview_page/e9uqTDxXBRFbk7FJXEA4Cd</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16</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2145604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https://jam4.sapjam.com/groups/Niq7TSBxLlzgb3nroBZJVx/overview_page/e9uqTDxXBRFbk7FJXEA4Cd</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17</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6254478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400" u="sng" kern="1200" dirty="0">
                <a:solidFill>
                  <a:schemeClr val="tx1"/>
                </a:solidFill>
                <a:effectLst/>
                <a:latin typeface="+mn-lt"/>
                <a:ea typeface="+mn-ea"/>
                <a:cs typeface="+mn-cs"/>
                <a:hlinkClick r:id="rId3"/>
              </a:rPr>
              <a:t>https://github.wdf.sap.corp/pages/kubernetes/gardener/#features</a:t>
            </a:r>
            <a:endParaRPr lang="de-DE" sz="1400" u="sng" kern="1200" dirty="0">
              <a:solidFill>
                <a:schemeClr val="tx1"/>
              </a:solidFill>
              <a:effectLst/>
              <a:latin typeface="+mn-lt"/>
              <a:ea typeface="+mn-ea"/>
              <a:cs typeface="+mn-cs"/>
            </a:endParaRPr>
          </a:p>
          <a:p>
            <a:endParaRPr lang="en-US" dirty="0"/>
          </a:p>
          <a:p>
            <a:r>
              <a:rPr lang="en-US" dirty="0"/>
              <a:t>https://github.wdf.sap.corp/kubernetes/kube-docs/wiki/Gardener-Service-FAQ</a:t>
            </a:r>
          </a:p>
          <a:p>
            <a:endParaRPr lang="en-US" dirty="0"/>
          </a:p>
          <a:p>
            <a:endParaRPr lang="en-US" dirty="0"/>
          </a:p>
          <a:p>
            <a:r>
              <a:rPr lang="en-US" dirty="0"/>
              <a:t>https://jam4.sapjam.com/groups/Niq7TSBxLlzgb3nroBZJVx/overview_page/e9uqTDxXBRFbk7FJXEA4Cd</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18</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0060538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Setting up lots of small clusters individually leads to resource waste. The control plane / master needs to be high available but the resources reserved for fail-over usually idle.</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en-US"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19</a:t>
            </a:fld>
            <a:endParaRPr kumimoji="0" lang="en-US"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5917293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Solution: Gardener runs the control plane / master components of many “worker” clusters in a separate cluster</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20</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6404849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Create a trial cluster with Gardener!</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21</a:t>
            </a:fld>
            <a:endParaRPr lang="de-DE" dirty="0"/>
          </a:p>
        </p:txBody>
      </p:sp>
    </p:spTree>
    <p:extLst>
      <p:ext uri="{BB962C8B-B14F-4D97-AF65-F5344CB8AC3E}">
        <p14:creationId xmlns:p14="http://schemas.microsoft.com/office/powerpoint/2010/main" val="19700431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job is a single or a set of pods which runs until completed successfully (usually exit code 0). Failed pods can be restarted based on the restart policy. </a:t>
            </a:r>
          </a:p>
          <a:p>
            <a:r>
              <a:rPr lang="en-US" dirty="0">
                <a:sym typeface="Wingdings" panose="05000000000000000000" pitchFamily="2" charset="2"/>
              </a:rPr>
              <a:t> Jobs are a way to run pods in a reliable way.</a:t>
            </a:r>
            <a:endParaRPr lang="en-US" dirty="0"/>
          </a:p>
          <a:p>
            <a:r>
              <a:rPr lang="en-US" dirty="0"/>
              <a:t>With the job resource type you can run tasks with a defined end/ no control loop.</a:t>
            </a:r>
          </a:p>
          <a:p>
            <a:endParaRPr lang="en-US" dirty="0"/>
          </a:p>
          <a:p>
            <a:r>
              <a:rPr lang="en-US" dirty="0"/>
              <a:t>Instances of a job (pods) </a:t>
            </a:r>
            <a:r>
              <a:rPr lang="en-US"/>
              <a:t>can also run </a:t>
            </a:r>
            <a:r>
              <a:rPr lang="en-US" dirty="0"/>
              <a:t>parallel</a:t>
            </a:r>
          </a:p>
          <a:p>
            <a:endParaRPr lang="en-US" dirty="0"/>
          </a:p>
          <a:p>
            <a:r>
              <a:rPr lang="en-US" dirty="0"/>
              <a:t>More details can be found here: https://kubernetes.io/docs/concepts/workloads/controllers/jobs-run-to-completion/</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40351141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22</a:t>
            </a:fld>
            <a:endParaRPr lang="en-US" dirty="0"/>
          </a:p>
        </p:txBody>
      </p:sp>
    </p:spTree>
    <p:extLst>
      <p:ext uri="{BB962C8B-B14F-4D97-AF65-F5344CB8AC3E}">
        <p14:creationId xmlns:p14="http://schemas.microsoft.com/office/powerpoint/2010/main" val="15823424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23</a:t>
            </a:fld>
            <a:endParaRPr lang="de-DE" dirty="0"/>
          </a:p>
        </p:txBody>
      </p:sp>
    </p:spTree>
    <p:extLst>
      <p:ext uri="{BB962C8B-B14F-4D97-AF65-F5344CB8AC3E}">
        <p14:creationId xmlns:p14="http://schemas.microsoft.com/office/powerpoint/2010/main" val="34667165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24</a:t>
            </a:fld>
            <a:endParaRPr lang="de-DE" dirty="0"/>
          </a:p>
        </p:txBody>
      </p:sp>
    </p:spTree>
    <p:extLst>
      <p:ext uri="{BB962C8B-B14F-4D97-AF65-F5344CB8AC3E}">
        <p14:creationId xmlns:p14="http://schemas.microsoft.com/office/powerpoint/2010/main" val="1578093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a:t>Optional demo: </a:t>
            </a:r>
          </a:p>
          <a:p>
            <a:r>
              <a:rPr lang="en-US" baseline="0" dirty="0"/>
              <a:t>To access the cluster’s dashboard, use the Gardener UI or port-forward the to dashboard pod (example: </a:t>
            </a:r>
            <a:r>
              <a:rPr lang="en-US" baseline="0" dirty="0" err="1"/>
              <a:t>kubectl</a:t>
            </a:r>
            <a:r>
              <a:rPr lang="en-US" baseline="0" dirty="0"/>
              <a:t> port-forward -n </a:t>
            </a:r>
            <a:r>
              <a:rPr lang="en-US" baseline="0" dirty="0" err="1"/>
              <a:t>kube</a:t>
            </a:r>
            <a:r>
              <a:rPr lang="en-US" baseline="0" dirty="0"/>
              <a:t>-system addons-kubernetes-dashboard-5486b968b7-zf62b 8443:8443)</a:t>
            </a:r>
          </a:p>
          <a:p>
            <a:endParaRPr lang="en-US" baseline="0" dirty="0"/>
          </a:p>
          <a:p>
            <a:r>
              <a:rPr lang="en-US" baseline="0" dirty="0"/>
              <a:t>Demo the dashboard</a:t>
            </a:r>
          </a:p>
          <a:p>
            <a:r>
              <a:rPr lang="en-US" baseline="0" dirty="0"/>
              <a:t>- Show status info &amp; utilization of nodes</a:t>
            </a:r>
          </a:p>
          <a:p>
            <a:r>
              <a:rPr lang="en-US" dirty="0"/>
              <a:t>- Show deployments</a:t>
            </a:r>
            <a:r>
              <a:rPr lang="en-US" baseline="0" dirty="0"/>
              <a:t> </a:t>
            </a:r>
            <a:r>
              <a:rPr lang="en-US" dirty="0"/>
              <a:t>&amp; services and how to create a new</a:t>
            </a:r>
            <a:r>
              <a:rPr lang="en-US" baseline="0" dirty="0"/>
              <a:t> deployment</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25</a:t>
            </a:fld>
            <a:endParaRPr lang="de-DE" dirty="0"/>
          </a:p>
        </p:txBody>
      </p:sp>
    </p:spTree>
    <p:extLst>
      <p:ext uri="{BB962C8B-B14F-4D97-AF65-F5344CB8AC3E}">
        <p14:creationId xmlns:p14="http://schemas.microsoft.com/office/powerpoint/2010/main" val="30526252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26</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694571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27</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7106285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28</a:t>
            </a:fld>
            <a:endParaRPr lang="en-US"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t>
            </a:r>
            <a:r>
              <a:rPr lang="en-US" dirty="0" err="1"/>
              <a:t>daemonset</a:t>
            </a:r>
            <a:r>
              <a:rPr lang="en-US" dirty="0"/>
              <a:t> works almost similar to a deployment. However the replica count is determined by the number of cluster nodes. The </a:t>
            </a:r>
            <a:r>
              <a:rPr lang="en-US" dirty="0" err="1"/>
              <a:t>daemonset</a:t>
            </a:r>
            <a:r>
              <a:rPr lang="en-US" dirty="0"/>
              <a:t> controller will ensure that a corresponding pod is running on each node.</a:t>
            </a:r>
          </a:p>
          <a:p>
            <a:r>
              <a:rPr lang="en-US" dirty="0"/>
              <a:t>Of course this behavior can be influenced by taints etc. – more details can be found here: https://kubernetes.io/docs/concepts/workloads/controllers/daemonset/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8806379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know most of the Kubernetes resources / objects, let’s take a look at the (pod) scheduling mechanism.</a:t>
            </a:r>
          </a:p>
        </p:txBody>
      </p:sp>
      <p:sp>
        <p:nvSpPr>
          <p:cNvPr id="4" name="Slide Number Placeholder 3"/>
          <p:cNvSpPr>
            <a:spLocks noGrp="1"/>
          </p:cNvSpPr>
          <p:nvPr>
            <p:ph type="sldNum" sz="quarter" idx="10"/>
          </p:nvPr>
        </p:nvSpPr>
        <p:spPr/>
        <p:txBody>
          <a:bodyPr/>
          <a:lstStyle/>
          <a:p>
            <a:fld id="{7D8C2C35-2B8A-446E-BEC0-FD36716C29AC}" type="slidenum">
              <a:rPr lang="en-US" smtClean="0"/>
              <a:pPr/>
              <a:t>4</a:t>
            </a:fld>
            <a:endParaRPr lang="en-US" dirty="0"/>
          </a:p>
        </p:txBody>
      </p:sp>
    </p:spTree>
    <p:extLst>
      <p:ext uri="{BB962C8B-B14F-4D97-AF65-F5344CB8AC3E}">
        <p14:creationId xmlns:p14="http://schemas.microsoft.com/office/powerpoint/2010/main" val="1673942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multiple ways, to influence where pods are scheduled:</a:t>
            </a:r>
          </a:p>
          <a:p>
            <a:pPr marL="285750" indent="-285750">
              <a:buFontTx/>
              <a:buChar char="-"/>
            </a:pPr>
            <a:r>
              <a:rPr lang="en-US" dirty="0"/>
              <a:t>Taints &amp; tolerations: a node is tainted and only pods explicitly tolerating the taint will be scheduled</a:t>
            </a:r>
          </a:p>
          <a:p>
            <a:pPr marL="285750" indent="-285750">
              <a:buFontTx/>
              <a:buChar char="-"/>
            </a:pPr>
            <a:r>
              <a:rPr lang="en-US" dirty="0"/>
              <a:t>Node selector: specify a node “type” by label to assign a pod to certain node pool</a:t>
            </a:r>
          </a:p>
          <a:p>
            <a:pPr marL="285750" indent="-285750">
              <a:buFontTx/>
              <a:buChar char="-"/>
            </a:pPr>
            <a:r>
              <a:rPr lang="en-US" dirty="0"/>
              <a:t>Pod affinity: explicitly schedule a pod on a node where certain pod is already running</a:t>
            </a:r>
          </a:p>
          <a:p>
            <a:pPr marL="285750" indent="-285750">
              <a:buFontTx/>
              <a:buChar char="-"/>
            </a:pPr>
            <a:r>
              <a:rPr lang="en-US" dirty="0"/>
              <a:t>Pod anti-affinity: don’t schedule on a node, where a certain pod is already running</a:t>
            </a:r>
          </a:p>
          <a:p>
            <a:pPr marL="285750" indent="-285750">
              <a:buFontTx/>
              <a:buChar char="-"/>
            </a:pPr>
            <a:endParaRPr lang="en-US" dirty="0"/>
          </a:p>
          <a:p>
            <a:pPr marL="0" indent="0">
              <a:buFontTx/>
              <a:buNone/>
            </a:pPr>
            <a:r>
              <a:rPr lang="en-US" dirty="0"/>
              <a:t>This is just a quick primer for what is possible. More on this can be found in the Kubernetes Documentation at </a:t>
            </a:r>
            <a:r>
              <a:rPr lang="en-US" dirty="0">
                <a:hlinkClick r:id="rId3"/>
              </a:rPr>
              <a:t>https://kubernetes.io/docs/concepts/configuration/taint-and-toleration/</a:t>
            </a:r>
            <a:r>
              <a:rPr lang="en-US" dirty="0"/>
              <a:t> and </a:t>
            </a:r>
            <a:r>
              <a:rPr lang="en-US" dirty="0">
                <a:hlinkClick r:id="rId4"/>
              </a:rPr>
              <a:t>https://kubernetes.io/docs/concepts/configuration/assign-pod-node/</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1959662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Pods can be categorized by their priority to the system / user:</a:t>
            </a:r>
          </a:p>
          <a:p>
            <a:pPr marL="342900" indent="-342900">
              <a:buAutoNum type="arabicPeriod"/>
            </a:pPr>
            <a:r>
              <a:rPr lang="en-US" dirty="0"/>
              <a:t>Create a priority class</a:t>
            </a:r>
          </a:p>
          <a:p>
            <a:pPr marL="342900" indent="-342900">
              <a:buAutoNum type="arabicPeriod"/>
            </a:pPr>
            <a:r>
              <a:rPr lang="en-US" dirty="0"/>
              <a:t>Assign the priority class to the pod as part of the pod spec</a:t>
            </a:r>
          </a:p>
          <a:p>
            <a:endParaRPr lang="en-US" dirty="0"/>
          </a:p>
          <a:p>
            <a:r>
              <a:rPr lang="en-US" dirty="0"/>
              <a:t>Effect of a priority class assignment:</a:t>
            </a:r>
          </a:p>
          <a:p>
            <a:pPr marL="285750" indent="-285750">
              <a:buFontTx/>
              <a:buChar char="-"/>
            </a:pPr>
            <a:r>
              <a:rPr lang="en-US" dirty="0"/>
              <a:t>As long as enough capacity (CPU, memory) is available, there is no effect (other than the scheduler gives priority when processing the queue)</a:t>
            </a:r>
          </a:p>
          <a:p>
            <a:pPr marL="285750" indent="-285750">
              <a:buFontTx/>
              <a:buChar char="-"/>
            </a:pPr>
            <a:r>
              <a:rPr lang="en-US" dirty="0"/>
              <a:t>When there is a resource shortage, pods with a higher priority will be handled this way:</a:t>
            </a:r>
          </a:p>
          <a:p>
            <a:pPr marL="465750" lvl="1" indent="-285750">
              <a:buFontTx/>
              <a:buChar char="-"/>
            </a:pPr>
            <a:r>
              <a:rPr lang="en-US" dirty="0"/>
              <a:t>Assess resource requirements</a:t>
            </a:r>
          </a:p>
          <a:p>
            <a:pPr marL="465750" lvl="1" indent="-285750">
              <a:buFontTx/>
              <a:buChar char="-"/>
            </a:pPr>
            <a:r>
              <a:rPr lang="en-US" dirty="0"/>
              <a:t>Remove pods of lower priority from a node until high priority pod can be scheduled</a:t>
            </a:r>
          </a:p>
          <a:p>
            <a:pPr marL="465750" lvl="1" indent="-285750">
              <a:buFontTx/>
              <a:buChar char="-"/>
            </a:pPr>
            <a:r>
              <a:rPr lang="en-US" dirty="0"/>
              <a:t>This behavior is known as “preemption”</a:t>
            </a:r>
          </a:p>
          <a:p>
            <a:pPr marL="465750" lvl="1" indent="-285750">
              <a:buFontTx/>
              <a:buChar char="-"/>
            </a:pPr>
            <a:endParaRPr lang="en-US" dirty="0"/>
          </a:p>
          <a:p>
            <a:r>
              <a:rPr lang="en-US" dirty="0"/>
              <a:t>Read more about it here: </a:t>
            </a:r>
            <a:r>
              <a:rPr lang="de-DE" dirty="0">
                <a:hlinkClick r:id="rId3"/>
              </a:rPr>
              <a:t>https://kubernetes.io/docs/concepts/configuration/pod-priority-preemption/</a:t>
            </a:r>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25694160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Priority classes are cluster-wide (i.e. not namespace) resources. The “value” indicates the importance and is used to find preemption targets (i.e. pods with no or a lower priority)</a:t>
            </a:r>
          </a:p>
          <a:p>
            <a:endParaRPr lang="en-US" dirty="0"/>
          </a:p>
          <a:p>
            <a:r>
              <a:rPr lang="en-US" dirty="0"/>
              <a:t>There can be many priority classes in a cluster but only one as “</a:t>
            </a:r>
            <a:r>
              <a:rPr lang="de-DE" dirty="0" err="1"/>
              <a:t>globalDefault</a:t>
            </a:r>
            <a:r>
              <a:rPr lang="de-DE" dirty="0"/>
              <a:t>“.</a:t>
            </a:r>
          </a:p>
          <a:p>
            <a:endParaRPr lang="de-DE" dirty="0"/>
          </a:p>
          <a:p>
            <a:r>
              <a:rPr lang="de-DE" b="1" dirty="0"/>
              <a:t>Optional Demo:</a:t>
            </a:r>
            <a:r>
              <a:rPr lang="de-DE" dirty="0"/>
              <a:t> </a:t>
            </a:r>
          </a:p>
          <a:p>
            <a:r>
              <a:rPr lang="de-DE" dirty="0" err="1"/>
              <a:t>Within</a:t>
            </a:r>
            <a:r>
              <a:rPr lang="de-DE" dirty="0"/>
              <a:t> Gardener </a:t>
            </a:r>
            <a:r>
              <a:rPr lang="de-DE" dirty="0" err="1"/>
              <a:t>clusters</a:t>
            </a:r>
            <a:r>
              <a:rPr lang="de-DE" dirty="0"/>
              <a:t> </a:t>
            </a:r>
            <a:r>
              <a:rPr lang="de-DE" dirty="0" err="1"/>
              <a:t>there</a:t>
            </a:r>
            <a:r>
              <a:rPr lang="de-DE" dirty="0"/>
              <a:t> </a:t>
            </a:r>
            <a:r>
              <a:rPr lang="de-DE" dirty="0" err="1"/>
              <a:t>are</a:t>
            </a:r>
            <a:r>
              <a:rPr lang="de-DE" dirty="0"/>
              <a:t> 2 </a:t>
            </a:r>
            <a:r>
              <a:rPr lang="de-DE" dirty="0" err="1"/>
              <a:t>default</a:t>
            </a:r>
            <a:r>
              <a:rPr lang="de-DE" dirty="0"/>
              <a:t> </a:t>
            </a:r>
            <a:r>
              <a:rPr lang="de-DE" dirty="0" err="1"/>
              <a:t>priority</a:t>
            </a:r>
            <a:r>
              <a:rPr lang="de-DE" dirty="0"/>
              <a:t> </a:t>
            </a:r>
            <a:r>
              <a:rPr lang="de-DE" dirty="0" err="1"/>
              <a:t>classes</a:t>
            </a:r>
            <a:r>
              <a:rPr lang="de-DE" dirty="0"/>
              <a:t> „system-cluster-</a:t>
            </a:r>
            <a:r>
              <a:rPr lang="de-DE" dirty="0" err="1"/>
              <a:t>critical</a:t>
            </a:r>
            <a:r>
              <a:rPr lang="de-DE" dirty="0"/>
              <a:t>“ and „system-</a:t>
            </a:r>
            <a:r>
              <a:rPr lang="de-DE" dirty="0" err="1"/>
              <a:t>node</a:t>
            </a:r>
            <a:r>
              <a:rPr lang="de-DE" dirty="0"/>
              <a:t>-</a:t>
            </a:r>
            <a:r>
              <a:rPr lang="de-DE" dirty="0" err="1"/>
              <a:t>critical</a:t>
            </a:r>
            <a:r>
              <a:rPr lang="de-DE" dirty="0"/>
              <a:t>“. </a:t>
            </a:r>
            <a:r>
              <a:rPr lang="de-DE" dirty="0" err="1"/>
              <a:t>Have</a:t>
            </a:r>
            <a:r>
              <a:rPr lang="de-DE" dirty="0"/>
              <a:t> a </a:t>
            </a:r>
            <a:r>
              <a:rPr lang="de-DE" dirty="0" err="1"/>
              <a:t>look</a:t>
            </a:r>
            <a:r>
              <a:rPr lang="de-DE" dirty="0"/>
              <a:t> </a:t>
            </a:r>
            <a:r>
              <a:rPr lang="de-DE" dirty="0" err="1"/>
              <a:t>into</a:t>
            </a:r>
            <a:r>
              <a:rPr lang="de-DE" dirty="0"/>
              <a:t> </a:t>
            </a:r>
            <a:r>
              <a:rPr lang="de-DE" dirty="0" err="1"/>
              <a:t>pods</a:t>
            </a:r>
            <a:r>
              <a:rPr lang="de-DE" dirty="0"/>
              <a:t> in </a:t>
            </a:r>
            <a:r>
              <a:rPr lang="de-DE" dirty="0" err="1"/>
              <a:t>kube</a:t>
            </a:r>
            <a:r>
              <a:rPr lang="de-DE" dirty="0"/>
              <a:t>-system </a:t>
            </a:r>
            <a:r>
              <a:rPr lang="de-DE" dirty="0" err="1"/>
              <a:t>namespace</a:t>
            </a:r>
            <a:r>
              <a:rPr lang="de-DE" dirty="0"/>
              <a:t> and check, </a:t>
            </a:r>
            <a:r>
              <a:rPr lang="de-DE" dirty="0" err="1"/>
              <a:t>which</a:t>
            </a:r>
            <a:r>
              <a:rPr lang="de-DE" dirty="0"/>
              <a:t> </a:t>
            </a:r>
            <a:r>
              <a:rPr lang="de-DE" dirty="0" err="1"/>
              <a:t>priority</a:t>
            </a:r>
            <a:r>
              <a:rPr lang="de-DE" dirty="0"/>
              <a:t> </a:t>
            </a:r>
            <a:r>
              <a:rPr lang="de-DE" dirty="0" err="1"/>
              <a:t>classes</a:t>
            </a:r>
            <a:r>
              <a:rPr lang="de-DE" dirty="0"/>
              <a:t> </a:t>
            </a:r>
            <a:r>
              <a:rPr lang="de-DE" dirty="0" err="1"/>
              <a:t>are</a:t>
            </a:r>
            <a:r>
              <a:rPr lang="de-DE" dirty="0"/>
              <a:t> </a:t>
            </a:r>
            <a:r>
              <a:rPr lang="de-DE" dirty="0" err="1"/>
              <a:t>assigned</a:t>
            </a:r>
            <a:r>
              <a:rPr lang="de-DE" dirty="0"/>
              <a:t> </a:t>
            </a:r>
            <a:r>
              <a:rPr lang="de-DE" dirty="0" err="1"/>
              <a:t>to</a:t>
            </a:r>
            <a:r>
              <a:rPr lang="de-DE" dirty="0"/>
              <a:t> </a:t>
            </a:r>
            <a:r>
              <a:rPr lang="de-DE" dirty="0" err="1"/>
              <a:t>kube</a:t>
            </a:r>
            <a:r>
              <a:rPr lang="de-DE" dirty="0"/>
              <a:t>-proxy </a:t>
            </a:r>
            <a:r>
              <a:rPr lang="de-DE" dirty="0" err="1"/>
              <a:t>or</a:t>
            </a:r>
            <a:r>
              <a:rPr lang="de-DE" dirty="0"/>
              <a:t> </a:t>
            </a:r>
            <a:r>
              <a:rPr lang="de-DE" dirty="0" err="1"/>
              <a:t>calico-node</a:t>
            </a:r>
            <a:r>
              <a:rPr lang="de-DE" dirty="0"/>
              <a:t> </a:t>
            </a:r>
            <a:r>
              <a:rPr lang="de-DE" dirty="0" err="1"/>
              <a:t>pods</a:t>
            </a:r>
            <a:r>
              <a:rPr lang="de-DE" dirty="0"/>
              <a:t> (</a:t>
            </a:r>
            <a:r>
              <a:rPr lang="de-DE" dirty="0" err="1"/>
              <a:t>both</a:t>
            </a:r>
            <a:r>
              <a:rPr lang="de-DE" dirty="0"/>
              <a:t> </a:t>
            </a:r>
            <a:r>
              <a:rPr lang="de-DE" dirty="0" err="1"/>
              <a:t>managed</a:t>
            </a:r>
            <a:r>
              <a:rPr lang="de-DE" dirty="0"/>
              <a:t> </a:t>
            </a:r>
            <a:r>
              <a:rPr lang="de-DE" dirty="0" err="1"/>
              <a:t>by</a:t>
            </a:r>
            <a:r>
              <a:rPr lang="de-DE" dirty="0"/>
              <a:t> </a:t>
            </a:r>
            <a:r>
              <a:rPr lang="de-DE" dirty="0" err="1"/>
              <a:t>respective</a:t>
            </a:r>
            <a:r>
              <a:rPr lang="de-DE" dirty="0"/>
              <a:t> </a:t>
            </a:r>
            <a:r>
              <a:rPr lang="de-DE" dirty="0" err="1"/>
              <a:t>daemonsets</a:t>
            </a:r>
            <a:r>
              <a:rPr lang="de-DE" dirty="0"/>
              <a:t>). </a:t>
            </a:r>
          </a:p>
          <a:p>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6248193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lvl="0" indent="0">
              <a:buFontTx/>
              <a:buNone/>
            </a:pPr>
            <a:r>
              <a:rPr lang="en-US" dirty="0"/>
              <a:t>Custom scheduler - this Demo is optional!</a:t>
            </a:r>
          </a:p>
          <a:p>
            <a:pPr marL="0" lvl="0" indent="0">
              <a:buFontTx/>
              <a:buNone/>
            </a:pPr>
            <a:endParaRPr lang="en-US" dirty="0"/>
          </a:p>
          <a:p>
            <a:pPr marL="0" lvl="0" indent="0">
              <a:buFontTx/>
              <a:buNone/>
            </a:pPr>
            <a:r>
              <a:rPr lang="en-US" dirty="0"/>
              <a:t>If regular scheduling doesn’t fit to your requirements, you can build a custom scheduler. It’s somewhat similar to the operator concept where you write your own control loop. </a:t>
            </a:r>
          </a:p>
          <a:p>
            <a:pPr marL="0" lvl="0" indent="0">
              <a:buFontTx/>
              <a:buNone/>
            </a:pPr>
            <a:r>
              <a:rPr lang="en-US" dirty="0"/>
              <a:t>All you need is to</a:t>
            </a:r>
          </a:p>
          <a:p>
            <a:pPr marL="285750" lvl="0" indent="-285750">
              <a:buFontTx/>
              <a:buChar char="-"/>
            </a:pPr>
            <a:r>
              <a:rPr lang="en-US" dirty="0"/>
              <a:t>a name the scheduler can be referenced by</a:t>
            </a:r>
          </a:p>
          <a:p>
            <a:pPr marL="285750" lvl="0" indent="-285750">
              <a:buFontTx/>
              <a:buChar char="-"/>
            </a:pPr>
            <a:r>
              <a:rPr lang="en-US" dirty="0"/>
              <a:t>A control loop watching the API for unscheduled pods referencing the scheduler by name</a:t>
            </a:r>
          </a:p>
          <a:p>
            <a:pPr marL="285750" lvl="0" indent="-285750">
              <a:buFontTx/>
              <a:buChar char="-"/>
            </a:pPr>
            <a:r>
              <a:rPr lang="en-US" dirty="0"/>
              <a:t>Access to the cluster API to run the loop and post the bindings</a:t>
            </a:r>
          </a:p>
          <a:p>
            <a:pPr marL="285750" lvl="0" indent="-285750">
              <a:buFontTx/>
              <a:buChar char="-"/>
            </a:pPr>
            <a:endParaRPr lang="en-US" dirty="0"/>
          </a:p>
          <a:p>
            <a:pPr marL="0" lvl="0" indent="0">
              <a:buFontTx/>
              <a:buNone/>
            </a:pPr>
            <a:r>
              <a:rPr lang="en-US" dirty="0"/>
              <a:t>Demo :</a:t>
            </a:r>
          </a:p>
          <a:p>
            <a:pPr marL="285750" lvl="0" indent="-285750">
              <a:buFontTx/>
              <a:buChar char="-"/>
            </a:pPr>
            <a:r>
              <a:rPr lang="en-US" dirty="0" err="1"/>
              <a:t>kubectl</a:t>
            </a:r>
            <a:r>
              <a:rPr lang="en-US" dirty="0"/>
              <a:t> proxy &amp;</a:t>
            </a:r>
          </a:p>
          <a:p>
            <a:pPr marL="285750" lvl="0" indent="-285750">
              <a:buFontTx/>
              <a:buChar char="-"/>
            </a:pPr>
            <a:r>
              <a:rPr lang="en-US" dirty="0"/>
              <a:t>Create the deployment 11d_custom_scheduler_deployment.yaml</a:t>
            </a:r>
          </a:p>
          <a:p>
            <a:pPr marL="285750" lvl="0" indent="-285750">
              <a:buFontTx/>
              <a:buChar char="-"/>
            </a:pPr>
            <a:r>
              <a:rPr lang="en-US" dirty="0"/>
              <a:t>Show the pod with the specified scheduler name &amp; run a “describe” on it. Highlight the missing default scheduling event </a:t>
            </a:r>
            <a:r>
              <a:rPr lang="en-US" dirty="0">
                <a:sym typeface="Wingdings" panose="05000000000000000000" pitchFamily="2" charset="2"/>
              </a:rPr>
              <a:t> the default scheduler doesn’t pick it up</a:t>
            </a:r>
            <a:endParaRPr lang="en-US" dirty="0"/>
          </a:p>
          <a:p>
            <a:pPr marL="285750" lvl="0" indent="-285750">
              <a:buFontTx/>
              <a:buChar char="-"/>
            </a:pPr>
            <a:r>
              <a:rPr lang="en-US" dirty="0"/>
              <a:t>Run “./11e_custom_scheduler.sh &lt;your-target-namespace&gt;” to start the scheduling loop</a:t>
            </a:r>
          </a:p>
          <a:p>
            <a:pPr marL="285750" lvl="0" indent="-285750">
              <a:buFontTx/>
              <a:buChar char="-"/>
            </a:pPr>
            <a:r>
              <a:rPr lang="en-US" dirty="0"/>
              <a:t>Show the scheduled pods</a:t>
            </a:r>
          </a:p>
          <a:p>
            <a:pPr marL="0" lvl="0" indent="0">
              <a:buFontTx/>
              <a:buNone/>
            </a:pPr>
            <a:endParaRPr lang="en-US" dirty="0"/>
          </a:p>
          <a:p>
            <a:pPr marL="0" lvl="0" indent="0">
              <a:buFontTx/>
              <a:buNone/>
            </a:pPr>
            <a:r>
              <a:rPr lang="en-US" dirty="0"/>
              <a:t>Instead of running the scheduler locally you could also run it within the cluster – simply pack it into a docker image and use it with a deployment.</a:t>
            </a:r>
          </a:p>
          <a:p>
            <a:pPr marL="285750" lvl="0" indent="-285750">
              <a:buFontTx/>
              <a:buChar char="-"/>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21275716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Kubernetes is extensible in many different ways. One of the most powerful concepts is the introduction of custom resources and corresponding control loops (usually called “operators”).</a:t>
            </a:r>
          </a:p>
        </p:txBody>
      </p:sp>
      <p:sp>
        <p:nvSpPr>
          <p:cNvPr id="4" name="Slide Number Placeholder 3"/>
          <p:cNvSpPr>
            <a:spLocks noGrp="1"/>
          </p:cNvSpPr>
          <p:nvPr>
            <p:ph type="sldNum" sz="quarter" idx="10"/>
          </p:nvPr>
        </p:nvSpPr>
        <p:spPr/>
        <p:txBody>
          <a:bodyPr/>
          <a:lstStyle/>
          <a:p>
            <a:fld id="{7D8C2C35-2B8A-446E-BEC0-FD36716C29AC}" type="slidenum">
              <a:rPr lang="en-US" smtClean="0"/>
              <a:pPr/>
              <a:t>10</a:t>
            </a:fld>
            <a:endParaRPr lang="en-US" dirty="0"/>
          </a:p>
        </p:txBody>
      </p:sp>
    </p:spTree>
    <p:extLst>
      <p:ext uri="{BB962C8B-B14F-4D97-AF65-F5344CB8AC3E}">
        <p14:creationId xmlns:p14="http://schemas.microsoft.com/office/powerpoint/2010/main" val="30421351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en-US"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6.png"/><Relationship Id="rId7"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8.xml"/><Relationship Id="rId6" Type="http://schemas.openxmlformats.org/officeDocument/2006/relationships/hyperlink" Target="https://github.com/kubernetes/minikube" TargetMode="External"/><Relationship Id="rId11" Type="http://schemas.openxmlformats.org/officeDocument/2006/relationships/hyperlink" Target="https://k3s.io/" TargetMode="External"/><Relationship Id="rId5" Type="http://schemas.openxmlformats.org/officeDocument/2006/relationships/image" Target="../media/image28.png"/><Relationship Id="rId10" Type="http://schemas.openxmlformats.org/officeDocument/2006/relationships/image" Target="../media/image32.svg"/><Relationship Id="rId4" Type="http://schemas.openxmlformats.org/officeDocument/2006/relationships/image" Target="../media/image27.png"/><Relationship Id="rId9"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hyperlink" Target="https://github.wdf.sap.corp/pages/kubernetes/gardener"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35.png"/></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6.xml"/><Relationship Id="rId1" Type="http://schemas.openxmlformats.org/officeDocument/2006/relationships/slideLayout" Target="../slideLayouts/slideLayout8.xml"/><Relationship Id="rId5" Type="http://schemas.openxmlformats.org/officeDocument/2006/relationships/hyperlink" Target="https://github.wdf.sap.corp/kubernetes/kube-docs/wiki/Gardener-Service-FAQ" TargetMode="External"/><Relationship Id="rId4" Type="http://schemas.openxmlformats.org/officeDocument/2006/relationships/hyperlink" Target="https://github.wdf.sap.corp/pages/kubernetes/gardener/#features"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1.xml"/><Relationship Id="rId1" Type="http://schemas.openxmlformats.org/officeDocument/2006/relationships/slideLayout" Target="../slideLayouts/slideLayout5.xml"/><Relationship Id="rId4" Type="http://schemas.openxmlformats.org/officeDocument/2006/relationships/hyperlink" Target="https://xkcd.com/970/"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5.xml"/><Relationship Id="rId1" Type="http://schemas.openxmlformats.org/officeDocument/2006/relationships/slideLayout" Target="../slideLayouts/slideLayout8.xml"/><Relationship Id="rId4" Type="http://schemas.openxmlformats.org/officeDocument/2006/relationships/hyperlink" Target="https://kubernetes.io/blog/2018/05/17/gardener/"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17.svg"/><Relationship Id="rId5" Type="http://schemas.openxmlformats.org/officeDocument/2006/relationships/image" Target="../media/image16.png"/><Relationship Id="rId10" Type="http://schemas.microsoft.com/office/2007/relationships/hdphoto" Target="../media/hdphoto2.wdp"/><Relationship Id="rId4" Type="http://schemas.openxmlformats.org/officeDocument/2006/relationships/image" Target="../media/image15.svg"/><Relationship Id="rId9" Type="http://schemas.openxmlformats.org/officeDocument/2006/relationships/image" Target="../media/image19.png"/></Relationships>
</file>

<file path=ppt/slides/_rels/slide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8.xml"/><Relationship Id="rId5" Type="http://schemas.openxmlformats.org/officeDocument/2006/relationships/hyperlink" Target="https://kubernetes.io/docs/concepts/configuration/pod-priority-preemption/" TargetMode="External"/><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err="1">
                <a:solidFill>
                  <a:schemeClr val="accent1"/>
                </a:solidFill>
              </a:rPr>
              <a:t>DaemonSets</a:t>
            </a:r>
            <a:r>
              <a:rPr lang="en-US" dirty="0">
                <a:solidFill>
                  <a:schemeClr val="accent1"/>
                </a:solidFill>
              </a:rPr>
              <a:t> &amp; Jobs</a:t>
            </a:r>
          </a:p>
        </p:txBody>
      </p:sp>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0712"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llustration" descr="Example of an illustration" title="Illustration for title slide">
            <a:extLst>
              <a:ext uri="{FF2B5EF4-FFF2-40B4-BE49-F238E27FC236}">
                <a16:creationId xmlns:a16="http://schemas.microsoft.com/office/drawing/2014/main" id="{CDBA1D1D-EB82-467B-BE26-980F1DC9F7E9}"/>
              </a:ext>
            </a:extLst>
          </p:cNvPr>
          <p:cNvPicPr>
            <a:picLocks noGrp="1" noChangeAspect="1"/>
          </p:cNvPicPr>
          <p:nvPr>
            <p:ph type="pic" sz="quarter" idx="12"/>
          </p:nvPr>
        </p:nvPicPr>
        <p:blipFill>
          <a:blip r:embed="rId4"/>
          <a:srcRect t="3112" b="3112"/>
          <a:stretch>
            <a:fillRect/>
          </a:stretch>
        </p:blipFill>
        <p:spPr bwMode="gray">
          <a:xfrm>
            <a:off x="0" y="0"/>
            <a:ext cx="12195174" cy="3430006"/>
          </a:xfrm>
        </p:spPr>
      </p:pic>
    </p:spTree>
    <p:extLst>
      <p:ext uri="{BB962C8B-B14F-4D97-AF65-F5344CB8AC3E}">
        <p14:creationId xmlns:p14="http://schemas.microsoft.com/office/powerpoint/2010/main" val="163878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Extensibility with custom resources</a:t>
            </a:r>
          </a:p>
        </p:txBody>
      </p:sp>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0712"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Illustration" descr="Example of an illustration" title="Illustration for title slide">
            <a:extLst>
              <a:ext uri="{FF2B5EF4-FFF2-40B4-BE49-F238E27FC236}">
                <a16:creationId xmlns:a16="http://schemas.microsoft.com/office/drawing/2014/main" id="{01600F65-CF7C-4978-AEE5-E81564FA87FF}"/>
              </a:ext>
            </a:extLst>
          </p:cNvPr>
          <p:cNvPicPr>
            <a:picLocks noGrp="1" noChangeAspect="1"/>
          </p:cNvPicPr>
          <p:nvPr>
            <p:ph type="pic" sz="quarter" idx="12"/>
          </p:nvPr>
        </p:nvPicPr>
        <p:blipFill>
          <a:blip r:embed="rId4"/>
          <a:srcRect t="3112" b="3112"/>
          <a:stretch>
            <a:fillRect/>
          </a:stretch>
        </p:blipFill>
        <p:spPr bwMode="gray">
          <a:xfrm>
            <a:off x="1" y="0"/>
            <a:ext cx="12195174" cy="3430006"/>
          </a:xfrm>
        </p:spPr>
      </p:pic>
    </p:spTree>
    <p:extLst>
      <p:ext uri="{BB962C8B-B14F-4D97-AF65-F5344CB8AC3E}">
        <p14:creationId xmlns:p14="http://schemas.microsoft.com/office/powerpoint/2010/main" val="2442442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C59C333-28D0-4634-874F-97F7337CB0CD}"/>
              </a:ext>
            </a:extLst>
          </p:cNvPr>
          <p:cNvSpPr>
            <a:spLocks noGrp="1"/>
          </p:cNvSpPr>
          <p:nvPr>
            <p:ph type="title"/>
          </p:nvPr>
        </p:nvSpPr>
        <p:spPr/>
        <p:txBody>
          <a:bodyPr/>
          <a:lstStyle/>
          <a:p>
            <a:r>
              <a:rPr lang="en-US" dirty="0"/>
              <a:t>What was this something about a “controller”?</a:t>
            </a:r>
          </a:p>
        </p:txBody>
      </p:sp>
      <p:graphicFrame>
        <p:nvGraphicFramePr>
          <p:cNvPr id="6" name="Diagram 5">
            <a:extLst>
              <a:ext uri="{FF2B5EF4-FFF2-40B4-BE49-F238E27FC236}">
                <a16:creationId xmlns:a16="http://schemas.microsoft.com/office/drawing/2014/main" id="{96400DA1-E9AF-4D54-8833-28161067C5A9}"/>
              </a:ext>
            </a:extLst>
          </p:cNvPr>
          <p:cNvGraphicFramePr/>
          <p:nvPr>
            <p:extLst/>
          </p:nvPr>
        </p:nvGraphicFramePr>
        <p:xfrm>
          <a:off x="267706" y="1179576"/>
          <a:ext cx="11422771" cy="10653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Flowchart: Alternate Process 6">
            <a:extLst>
              <a:ext uri="{FF2B5EF4-FFF2-40B4-BE49-F238E27FC236}">
                <a16:creationId xmlns:a16="http://schemas.microsoft.com/office/drawing/2014/main" id="{555CF690-EFA8-43B1-B072-7D0EA34EB271}"/>
              </a:ext>
            </a:extLst>
          </p:cNvPr>
          <p:cNvSpPr/>
          <p:nvPr/>
        </p:nvSpPr>
        <p:spPr bwMode="gray">
          <a:xfrm>
            <a:off x="5244831" y="3374212"/>
            <a:ext cx="2216880" cy="1248155"/>
          </a:xfrm>
          <a:prstGeom prst="flowChartAlternateProcess">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Operator</a:t>
            </a:r>
          </a:p>
        </p:txBody>
      </p:sp>
      <p:sp>
        <p:nvSpPr>
          <p:cNvPr id="8" name="Scroll: Vertical 7">
            <a:extLst>
              <a:ext uri="{FF2B5EF4-FFF2-40B4-BE49-F238E27FC236}">
                <a16:creationId xmlns:a16="http://schemas.microsoft.com/office/drawing/2014/main" id="{150895A8-6424-40BB-94B2-76ADA3C2C250}"/>
              </a:ext>
            </a:extLst>
          </p:cNvPr>
          <p:cNvSpPr/>
          <p:nvPr/>
        </p:nvSpPr>
        <p:spPr bwMode="gray">
          <a:xfrm>
            <a:off x="1996155" y="2626691"/>
            <a:ext cx="1508760" cy="1371599"/>
          </a:xfrm>
          <a:prstGeom prst="verticalScroll">
            <a:avLst/>
          </a:prstGeom>
          <a:ln>
            <a:headEnd/>
            <a:tailEnd/>
          </a:ln>
        </p:spPr>
        <p:style>
          <a:lnRef idx="2">
            <a:schemeClr val="accent2"/>
          </a:lnRef>
          <a:fillRef idx="1">
            <a:schemeClr val="lt1"/>
          </a:fillRef>
          <a:effectRef idx="0">
            <a:schemeClr val="accent2"/>
          </a:effectRef>
          <a:fontRef idx="minor">
            <a:schemeClr val="dk1"/>
          </a:fontRef>
        </p:style>
        <p:txBody>
          <a:bodyPr vert="horz"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CRD</a:t>
            </a:r>
          </a:p>
        </p:txBody>
      </p:sp>
      <p:sp>
        <p:nvSpPr>
          <p:cNvPr id="9" name="Flowchart: Alternate Process 8">
            <a:extLst>
              <a:ext uri="{FF2B5EF4-FFF2-40B4-BE49-F238E27FC236}">
                <a16:creationId xmlns:a16="http://schemas.microsoft.com/office/drawing/2014/main" id="{BEF33497-C8DA-4C6A-95AC-86631F28F97C}"/>
              </a:ext>
            </a:extLst>
          </p:cNvPr>
          <p:cNvSpPr/>
          <p:nvPr/>
        </p:nvSpPr>
        <p:spPr bwMode="gray">
          <a:xfrm>
            <a:off x="8978877" y="4213217"/>
            <a:ext cx="1396476" cy="1274488"/>
          </a:xfrm>
          <a:prstGeom prst="flowChartAlternateProcess">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Pod</a:t>
            </a:r>
          </a:p>
        </p:txBody>
      </p:sp>
      <p:sp>
        <p:nvSpPr>
          <p:cNvPr id="10" name="Scroll: Vertical 9">
            <a:extLst>
              <a:ext uri="{FF2B5EF4-FFF2-40B4-BE49-F238E27FC236}">
                <a16:creationId xmlns:a16="http://schemas.microsoft.com/office/drawing/2014/main" id="{3F63FEC2-BB88-483F-83BB-F72560D01569}"/>
              </a:ext>
            </a:extLst>
          </p:cNvPr>
          <p:cNvSpPr/>
          <p:nvPr/>
        </p:nvSpPr>
        <p:spPr bwMode="gray">
          <a:xfrm>
            <a:off x="1996155" y="4324008"/>
            <a:ext cx="1508760" cy="1371599"/>
          </a:xfrm>
          <a:prstGeom prst="verticalScroll">
            <a:avLst/>
          </a:prstGeom>
          <a:ln>
            <a:headEnd/>
            <a:tailEnd/>
          </a:ln>
        </p:spPr>
        <p:style>
          <a:lnRef idx="2">
            <a:schemeClr val="accent2"/>
          </a:lnRef>
          <a:fillRef idx="1">
            <a:schemeClr val="lt1"/>
          </a:fillRef>
          <a:effectRef idx="0">
            <a:schemeClr val="accent2"/>
          </a:effectRef>
          <a:fontRef idx="minor">
            <a:schemeClr val="dk1"/>
          </a:fontRef>
        </p:style>
        <p:txBody>
          <a:bodyPr vert="horz"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CRO</a:t>
            </a:r>
          </a:p>
        </p:txBody>
      </p:sp>
      <p:sp>
        <p:nvSpPr>
          <p:cNvPr id="11" name="Flowchart: Alternate Process 10">
            <a:extLst>
              <a:ext uri="{FF2B5EF4-FFF2-40B4-BE49-F238E27FC236}">
                <a16:creationId xmlns:a16="http://schemas.microsoft.com/office/drawing/2014/main" id="{D9AB9761-B883-4C75-80CE-78B6EA344896}"/>
              </a:ext>
            </a:extLst>
          </p:cNvPr>
          <p:cNvSpPr/>
          <p:nvPr/>
        </p:nvSpPr>
        <p:spPr bwMode="gray">
          <a:xfrm>
            <a:off x="8978877" y="2626691"/>
            <a:ext cx="1396476" cy="1274488"/>
          </a:xfrm>
          <a:prstGeom prst="flowChartAlternateProcess">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Pod</a:t>
            </a:r>
          </a:p>
        </p:txBody>
      </p:sp>
      <p:cxnSp>
        <p:nvCxnSpPr>
          <p:cNvPr id="17" name="Straight Arrow Connector 16">
            <a:extLst>
              <a:ext uri="{FF2B5EF4-FFF2-40B4-BE49-F238E27FC236}">
                <a16:creationId xmlns:a16="http://schemas.microsoft.com/office/drawing/2014/main" id="{C4881647-A915-4AF8-BF46-39EA1FFEC4BE}"/>
              </a:ext>
            </a:extLst>
          </p:cNvPr>
          <p:cNvCxnSpPr>
            <a:cxnSpLocks/>
            <a:stCxn id="8" idx="2"/>
            <a:endCxn id="10" idx="0"/>
          </p:cNvCxnSpPr>
          <p:nvPr/>
        </p:nvCxnSpPr>
        <p:spPr>
          <a:xfrm>
            <a:off x="2750535" y="3998290"/>
            <a:ext cx="0" cy="325718"/>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796564-D3CB-48A7-8DA1-312179EB1493}"/>
              </a:ext>
            </a:extLst>
          </p:cNvPr>
          <p:cNvCxnSpPr>
            <a:cxnSpLocks/>
            <a:stCxn id="7" idx="1"/>
            <a:endCxn id="8" idx="3"/>
          </p:cNvCxnSpPr>
          <p:nvPr/>
        </p:nvCxnSpPr>
        <p:spPr>
          <a:xfrm flipH="1" flipV="1">
            <a:off x="3333465" y="3312491"/>
            <a:ext cx="1911366" cy="685799"/>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75C0C7B-918A-4516-8A24-5D9F230EF895}"/>
              </a:ext>
            </a:extLst>
          </p:cNvPr>
          <p:cNvCxnSpPr>
            <a:cxnSpLocks/>
            <a:stCxn id="7" idx="1"/>
            <a:endCxn id="10" idx="3"/>
          </p:cNvCxnSpPr>
          <p:nvPr/>
        </p:nvCxnSpPr>
        <p:spPr>
          <a:xfrm flipH="1">
            <a:off x="3333465" y="3998290"/>
            <a:ext cx="1911366" cy="1011518"/>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B18D363-4106-4F15-B4DA-0BE8BA1CA451}"/>
              </a:ext>
            </a:extLst>
          </p:cNvPr>
          <p:cNvCxnSpPr>
            <a:cxnSpLocks/>
            <a:stCxn id="7" idx="3"/>
            <a:endCxn id="9" idx="1"/>
          </p:cNvCxnSpPr>
          <p:nvPr/>
        </p:nvCxnSpPr>
        <p:spPr>
          <a:xfrm>
            <a:off x="7461711" y="3998290"/>
            <a:ext cx="1517166" cy="852171"/>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81C3205-BAFC-4DF3-9EB5-62487BE70D2F}"/>
              </a:ext>
            </a:extLst>
          </p:cNvPr>
          <p:cNvCxnSpPr>
            <a:cxnSpLocks/>
            <a:stCxn id="7" idx="3"/>
            <a:endCxn id="11" idx="1"/>
          </p:cNvCxnSpPr>
          <p:nvPr/>
        </p:nvCxnSpPr>
        <p:spPr>
          <a:xfrm flipV="1">
            <a:off x="7461711" y="3263935"/>
            <a:ext cx="1517166" cy="734355"/>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665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628F058-60DD-4407-8BAB-257B7CBA7802}"/>
              </a:ext>
            </a:extLst>
          </p:cNvPr>
          <p:cNvPicPr>
            <a:picLocks noChangeAspect="1"/>
          </p:cNvPicPr>
          <p:nvPr/>
        </p:nvPicPr>
        <p:blipFill>
          <a:blip r:embed="rId2"/>
          <a:stretch>
            <a:fillRect/>
          </a:stretch>
        </p:blipFill>
        <p:spPr>
          <a:xfrm>
            <a:off x="504001" y="969917"/>
            <a:ext cx="3237980" cy="5560879"/>
          </a:xfrm>
          <a:prstGeom prst="rect">
            <a:avLst/>
          </a:prstGeom>
          <a:ln>
            <a:solidFill>
              <a:schemeClr val="tx1"/>
            </a:solidFill>
          </a:ln>
        </p:spPr>
      </p:pic>
      <p:pic>
        <p:nvPicPr>
          <p:cNvPr id="10" name="Picture 9">
            <a:extLst>
              <a:ext uri="{FF2B5EF4-FFF2-40B4-BE49-F238E27FC236}">
                <a16:creationId xmlns:a16="http://schemas.microsoft.com/office/drawing/2014/main" id="{93F5C68F-E879-4B51-9EAF-54BF7B5C7048}"/>
              </a:ext>
            </a:extLst>
          </p:cNvPr>
          <p:cNvPicPr>
            <a:picLocks noChangeAspect="1"/>
          </p:cNvPicPr>
          <p:nvPr/>
        </p:nvPicPr>
        <p:blipFill>
          <a:blip r:embed="rId3"/>
          <a:stretch>
            <a:fillRect/>
          </a:stretch>
        </p:blipFill>
        <p:spPr>
          <a:xfrm>
            <a:off x="7952510" y="2196225"/>
            <a:ext cx="3146480" cy="2278485"/>
          </a:xfrm>
          <a:prstGeom prst="rect">
            <a:avLst/>
          </a:prstGeom>
          <a:ln>
            <a:solidFill>
              <a:schemeClr val="tx1"/>
            </a:solidFill>
          </a:ln>
        </p:spPr>
      </p:pic>
      <p:sp>
        <p:nvSpPr>
          <p:cNvPr id="3" name="Title 2">
            <a:extLst>
              <a:ext uri="{FF2B5EF4-FFF2-40B4-BE49-F238E27FC236}">
                <a16:creationId xmlns:a16="http://schemas.microsoft.com/office/drawing/2014/main" id="{A4432EFF-05F9-4C4E-AE9E-F6A3F8C70928}"/>
              </a:ext>
            </a:extLst>
          </p:cNvPr>
          <p:cNvSpPr>
            <a:spLocks noGrp="1"/>
          </p:cNvSpPr>
          <p:nvPr>
            <p:ph type="title"/>
          </p:nvPr>
        </p:nvSpPr>
        <p:spPr/>
        <p:txBody>
          <a:bodyPr/>
          <a:lstStyle/>
          <a:p>
            <a:r>
              <a:rPr lang="en-US" dirty="0"/>
              <a:t>CRD/CRO Example</a:t>
            </a:r>
          </a:p>
        </p:txBody>
      </p:sp>
      <p:sp>
        <p:nvSpPr>
          <p:cNvPr id="6" name="Speech Bubble: Rectangle 5">
            <a:extLst>
              <a:ext uri="{FF2B5EF4-FFF2-40B4-BE49-F238E27FC236}">
                <a16:creationId xmlns:a16="http://schemas.microsoft.com/office/drawing/2014/main" id="{3168BAB8-9930-4B26-8068-27A9400AD305}"/>
              </a:ext>
            </a:extLst>
          </p:cNvPr>
          <p:cNvSpPr/>
          <p:nvPr/>
        </p:nvSpPr>
        <p:spPr bwMode="gray">
          <a:xfrm>
            <a:off x="4046371" y="1462271"/>
            <a:ext cx="3067662" cy="521977"/>
          </a:xfrm>
          <a:prstGeom prst="wedgeRectCallout">
            <a:avLst>
              <a:gd name="adj1" fmla="val -73263"/>
              <a:gd name="adj2" fmla="val 6432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API specification</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Speech Bubble: Rectangle 6">
            <a:extLst>
              <a:ext uri="{FF2B5EF4-FFF2-40B4-BE49-F238E27FC236}">
                <a16:creationId xmlns:a16="http://schemas.microsoft.com/office/drawing/2014/main" id="{B5D4B24E-CE04-46FC-8814-BE49D39643E6}"/>
              </a:ext>
            </a:extLst>
          </p:cNvPr>
          <p:cNvSpPr/>
          <p:nvPr/>
        </p:nvSpPr>
        <p:spPr bwMode="gray">
          <a:xfrm>
            <a:off x="3558691" y="2920579"/>
            <a:ext cx="3067662" cy="829778"/>
          </a:xfrm>
          <a:prstGeom prst="wedgeRectCallout">
            <a:avLst>
              <a:gd name="adj1" fmla="val -73263"/>
              <a:gd name="adj2" fmla="val 6432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Validation schema to outline resource structure </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Speech Bubble: Rectangle 7">
            <a:extLst>
              <a:ext uri="{FF2B5EF4-FFF2-40B4-BE49-F238E27FC236}">
                <a16:creationId xmlns:a16="http://schemas.microsoft.com/office/drawing/2014/main" id="{796FB130-0865-43A3-975C-FA99EB64E93E}"/>
              </a:ext>
            </a:extLst>
          </p:cNvPr>
          <p:cNvSpPr/>
          <p:nvPr/>
        </p:nvSpPr>
        <p:spPr bwMode="gray">
          <a:xfrm>
            <a:off x="4654296" y="4988132"/>
            <a:ext cx="3393646" cy="829778"/>
          </a:xfrm>
          <a:prstGeom prst="wedgeRectCallout">
            <a:avLst>
              <a:gd name="adj1" fmla="val 58487"/>
              <a:gd name="adj2" fmla="val -108688"/>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Resource structured according to validation schema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Speech Bubble: Rectangle 8">
            <a:extLst>
              <a:ext uri="{FF2B5EF4-FFF2-40B4-BE49-F238E27FC236}">
                <a16:creationId xmlns:a16="http://schemas.microsoft.com/office/drawing/2014/main" id="{7A9578CA-9F00-4E58-8C70-B42D38A280E5}"/>
              </a:ext>
            </a:extLst>
          </p:cNvPr>
          <p:cNvSpPr/>
          <p:nvPr/>
        </p:nvSpPr>
        <p:spPr bwMode="gray">
          <a:xfrm>
            <a:off x="7705344" y="1056781"/>
            <a:ext cx="3393646" cy="591749"/>
          </a:xfrm>
          <a:prstGeom prst="wedgeRectCallout">
            <a:avLst>
              <a:gd name="adj1" fmla="val 32351"/>
              <a:gd name="adj2" fmla="val 13595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Newly created API endpoint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115497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5" name="Picture 4">
            <a:extLst>
              <a:ext uri="{FF2B5EF4-FFF2-40B4-BE49-F238E27FC236}">
                <a16:creationId xmlns:a16="http://schemas.microsoft.com/office/drawing/2014/main" id="{1586E469-D4BE-4FD2-8C2F-DB3709242579}"/>
              </a:ext>
            </a:extLst>
          </p:cNvPr>
          <p:cNvPicPr>
            <a:picLocks noChangeAspect="1"/>
          </p:cNvPicPr>
          <p:nvPr/>
        </p:nvPicPr>
        <p:blipFill>
          <a:blip r:embed="rId3"/>
          <a:stretch>
            <a:fillRect/>
          </a:stretch>
        </p:blipFill>
        <p:spPr>
          <a:xfrm>
            <a:off x="3645157" y="976918"/>
            <a:ext cx="4904163" cy="4904163"/>
          </a:xfrm>
          <a:prstGeom prst="rect">
            <a:avLst/>
          </a:prstGeom>
        </p:spPr>
      </p:pic>
    </p:spTree>
    <p:extLst>
      <p:ext uri="{BB962C8B-B14F-4D97-AF65-F5344CB8AC3E}">
        <p14:creationId xmlns:p14="http://schemas.microsoft.com/office/powerpoint/2010/main" val="39291904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Gardener</a:t>
            </a:r>
          </a:p>
        </p:txBody>
      </p:sp>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0712"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Illustration" descr="Example of an illustration" title="Illustration for title slide">
            <a:extLst>
              <a:ext uri="{FF2B5EF4-FFF2-40B4-BE49-F238E27FC236}">
                <a16:creationId xmlns:a16="http://schemas.microsoft.com/office/drawing/2014/main" id="{01600F65-CF7C-4978-AEE5-E81564FA87FF}"/>
              </a:ext>
            </a:extLst>
          </p:cNvPr>
          <p:cNvPicPr>
            <a:picLocks noGrp="1" noChangeAspect="1"/>
          </p:cNvPicPr>
          <p:nvPr>
            <p:ph type="pic" sz="quarter" idx="12"/>
          </p:nvPr>
        </p:nvPicPr>
        <p:blipFill>
          <a:blip r:embed="rId4"/>
          <a:srcRect t="3112" b="3112"/>
          <a:stretch>
            <a:fillRect/>
          </a:stretch>
        </p:blipFill>
        <p:spPr bwMode="gray">
          <a:xfrm>
            <a:off x="1" y="0"/>
            <a:ext cx="12195174" cy="3430006"/>
          </a:xfrm>
        </p:spPr>
      </p:pic>
    </p:spTree>
    <p:extLst>
      <p:ext uri="{BB962C8B-B14F-4D97-AF65-F5344CB8AC3E}">
        <p14:creationId xmlns:p14="http://schemas.microsoft.com/office/powerpoint/2010/main" val="34384318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Wherefrom can I get a cluster?</a:t>
            </a:r>
          </a:p>
        </p:txBody>
      </p:sp>
      <p:pic>
        <p:nvPicPr>
          <p:cNvPr id="1028" name="Picture 4" descr="Image result for aw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859" y="4682360"/>
            <a:ext cx="2408319" cy="1264772"/>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Image result for azur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80059" y="688666"/>
            <a:ext cx="2095687" cy="1081645"/>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Image result for giantswar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90854" y="3509560"/>
            <a:ext cx="2095686" cy="209568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a:extLst>
              <a:ext uri="{FF2B5EF4-FFF2-40B4-BE49-F238E27FC236}">
                <a16:creationId xmlns:a16="http://schemas.microsoft.com/office/drawing/2014/main" id="{D97CF6CA-F1FA-4D42-AC27-BC6268C8AFEF}"/>
              </a:ext>
            </a:extLst>
          </p:cNvPr>
          <p:cNvGrpSpPr/>
          <p:nvPr/>
        </p:nvGrpSpPr>
        <p:grpSpPr>
          <a:xfrm>
            <a:off x="4500039" y="1114977"/>
            <a:ext cx="3671954" cy="3165890"/>
            <a:chOff x="3960275" y="1206039"/>
            <a:chExt cx="5013441" cy="4322495"/>
          </a:xfrm>
        </p:grpSpPr>
        <p:sp>
          <p:nvSpPr>
            <p:cNvPr id="3" name="Rectangle 2"/>
            <p:cNvSpPr/>
            <p:nvPr/>
          </p:nvSpPr>
          <p:spPr>
            <a:xfrm>
              <a:off x="3960275" y="4562034"/>
              <a:ext cx="5013441" cy="966500"/>
            </a:xfrm>
            <a:prstGeom prst="rect">
              <a:avLst/>
            </a:prstGeom>
          </p:spPr>
          <p:txBody>
            <a:bodyPr wrap="square">
              <a:spAutoFit/>
            </a:bodyPr>
            <a:lstStyle/>
            <a:p>
              <a:pPr marL="0" marR="0" lvl="0" indent="0" algn="ctr" defTabSz="1088776"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a:ea typeface="+mn-ea"/>
                  <a:cs typeface="+mn-cs"/>
                  <a:hlinkClick r:id="rId6"/>
                </a:rPr>
                <a:t>https://github.com/kubernetes/</a:t>
              </a:r>
            </a:p>
            <a:p>
              <a:pPr marL="0" marR="0" lvl="0" indent="0" algn="ctr" defTabSz="1088776"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err="1">
                  <a:ln>
                    <a:noFill/>
                  </a:ln>
                  <a:solidFill>
                    <a:srgbClr val="000000"/>
                  </a:solidFill>
                  <a:effectLst/>
                  <a:uLnTx/>
                  <a:uFillTx/>
                  <a:latin typeface="Arial"/>
                  <a:ea typeface="+mn-ea"/>
                  <a:cs typeface="+mn-cs"/>
                  <a:hlinkClick r:id="rId6"/>
                </a:rPr>
                <a:t>minikube</a:t>
              </a:r>
              <a:r>
                <a:rPr kumimoji="0" lang="en-US" sz="2000" b="0" i="0" u="none" strike="noStrike" kern="1200" cap="none" spc="0" normalizeH="0" baseline="0" noProof="0" dirty="0">
                  <a:ln>
                    <a:noFill/>
                  </a:ln>
                  <a:solidFill>
                    <a:srgbClr val="000000"/>
                  </a:solidFill>
                  <a:effectLst/>
                  <a:uLnTx/>
                  <a:uFillTx/>
                  <a:latin typeface="Arial"/>
                  <a:ea typeface="+mn-ea"/>
                  <a:cs typeface="+mn-cs"/>
                </a:rPr>
                <a:t> </a:t>
              </a:r>
            </a:p>
          </p:txBody>
        </p:sp>
        <p:pic>
          <p:nvPicPr>
            <p:cNvPr id="1026" name="Picture 2" descr="logo.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37727" y="1206039"/>
              <a:ext cx="3458539" cy="3355995"/>
            </a:xfrm>
            <a:prstGeom prst="rect">
              <a:avLst/>
            </a:prstGeom>
            <a:noFill/>
            <a:extLst>
              <a:ext uri="{909E8E84-426E-40DD-AFC4-6F175D3DCCD1}">
                <a14:hiddenFill xmlns:a14="http://schemas.microsoft.com/office/drawing/2010/main">
                  <a:solidFill>
                    <a:srgbClr val="FFFFFF"/>
                  </a:solidFill>
                </a14:hiddenFill>
              </a:ext>
            </a:extLst>
          </p:spPr>
        </p:pic>
      </p:grpSp>
      <p:pic>
        <p:nvPicPr>
          <p:cNvPr id="7" name="Picture 2" descr="Image result for gcp">
            <a:extLst>
              <a:ext uri="{FF2B5EF4-FFF2-40B4-BE49-F238E27FC236}">
                <a16:creationId xmlns:a16="http://schemas.microsoft.com/office/drawing/2014/main" id="{7C223ABA-239A-4293-BBBB-7A1887C3846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1598" y="1287262"/>
            <a:ext cx="2510842" cy="2222298"/>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roup 12">
            <a:extLst>
              <a:ext uri="{FF2B5EF4-FFF2-40B4-BE49-F238E27FC236}">
                <a16:creationId xmlns:a16="http://schemas.microsoft.com/office/drawing/2014/main" id="{92239A2A-EE09-4733-8D0B-F32C6A66B81F}"/>
              </a:ext>
            </a:extLst>
          </p:cNvPr>
          <p:cNvGrpSpPr/>
          <p:nvPr/>
        </p:nvGrpSpPr>
        <p:grpSpPr>
          <a:xfrm>
            <a:off x="4969178" y="4924005"/>
            <a:ext cx="2733675" cy="1348625"/>
            <a:chOff x="4969178" y="4682360"/>
            <a:chExt cx="2733675" cy="1348625"/>
          </a:xfrm>
        </p:grpSpPr>
        <p:pic>
          <p:nvPicPr>
            <p:cNvPr id="11" name="Graphic 10">
              <a:extLst>
                <a:ext uri="{FF2B5EF4-FFF2-40B4-BE49-F238E27FC236}">
                  <a16:creationId xmlns:a16="http://schemas.microsoft.com/office/drawing/2014/main" id="{734AF586-FECA-4A81-8492-31AB182E0BF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969178" y="4682360"/>
              <a:ext cx="2733675" cy="1057275"/>
            </a:xfrm>
            <a:prstGeom prst="rect">
              <a:avLst/>
            </a:prstGeom>
          </p:spPr>
        </p:pic>
        <p:sp>
          <p:nvSpPr>
            <p:cNvPr id="12" name="TextBox 11">
              <a:extLst>
                <a:ext uri="{FF2B5EF4-FFF2-40B4-BE49-F238E27FC236}">
                  <a16:creationId xmlns:a16="http://schemas.microsoft.com/office/drawing/2014/main" id="{F9F1F978-C32E-473E-92AF-BB1C19DB315D}"/>
                </a:ext>
              </a:extLst>
            </p:cNvPr>
            <p:cNvSpPr txBox="1"/>
            <p:nvPr/>
          </p:nvSpPr>
          <p:spPr>
            <a:xfrm>
              <a:off x="5449626" y="5753986"/>
              <a:ext cx="1295226"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hlinkClick r:id="rId11"/>
                </a:rPr>
                <a:t>https://k3s.io</a:t>
              </a:r>
              <a:endParaRPr lang="en-US" sz="1800" kern="0" dirty="0">
                <a:ea typeface="Arial Unicode MS" pitchFamily="34" charset="-128"/>
                <a:cs typeface="Arial Unicode MS" pitchFamily="34" charset="-128"/>
              </a:endParaRPr>
            </a:p>
          </p:txBody>
        </p:sp>
      </p:grpSp>
    </p:spTree>
    <p:extLst>
      <p:ext uri="{BB962C8B-B14F-4D97-AF65-F5344CB8AC3E}">
        <p14:creationId xmlns:p14="http://schemas.microsoft.com/office/powerpoint/2010/main" val="3403328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4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4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8" name="Picture 24" descr="logo@2x.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7545" y="1173867"/>
            <a:ext cx="4299387" cy="429938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Isn't there something by SAP?</a:t>
            </a:r>
          </a:p>
        </p:txBody>
      </p:sp>
      <p:sp>
        <p:nvSpPr>
          <p:cNvPr id="4" name="Rectangle 3">
            <a:extLst>
              <a:ext uri="{FF2B5EF4-FFF2-40B4-BE49-F238E27FC236}">
                <a16:creationId xmlns:a16="http://schemas.microsoft.com/office/drawing/2014/main" id="{A1956F51-7F19-4FA4-88E2-3D4AAC0272EF}"/>
              </a:ext>
            </a:extLst>
          </p:cNvPr>
          <p:cNvSpPr/>
          <p:nvPr/>
        </p:nvSpPr>
        <p:spPr>
          <a:xfrm>
            <a:off x="2691154" y="5358291"/>
            <a:ext cx="6812167" cy="415498"/>
          </a:xfrm>
          <a:prstGeom prst="rect">
            <a:avLst/>
          </a:prstGeom>
        </p:spPr>
        <p:txBody>
          <a:bodyPr wrap="square">
            <a:sp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kumimoji="0" lang="en-US" sz="2100" b="0" i="0" u="sng" strike="noStrike" kern="1200" cap="none" spc="0" normalizeH="0" baseline="0" noProof="0" dirty="0">
                <a:ln>
                  <a:noFill/>
                </a:ln>
                <a:solidFill>
                  <a:srgbClr val="000000"/>
                </a:solidFill>
                <a:effectLst/>
                <a:uLnTx/>
                <a:uFillTx/>
                <a:latin typeface="Arial"/>
                <a:ea typeface="+mn-ea"/>
                <a:cs typeface="+mn-cs"/>
                <a:hlinkClick r:id="rId4"/>
              </a:rPr>
              <a:t>https://github.wdf.sap.corp/pages/kubernetes/gardener</a:t>
            </a:r>
            <a:r>
              <a:rPr kumimoji="0" lang="en-US" sz="2100" b="0" i="0" u="sng" strike="noStrike" kern="1200" cap="none" spc="0" normalizeH="0" baseline="0" noProof="0" dirty="0">
                <a:ln>
                  <a:noFill/>
                </a:ln>
                <a:solidFill>
                  <a:srgbClr val="000000"/>
                </a:solidFill>
                <a:effectLst/>
                <a:uLnTx/>
                <a:uFillTx/>
                <a:latin typeface="Arial"/>
                <a:ea typeface="+mn-ea"/>
                <a:cs typeface="+mn-cs"/>
              </a:rPr>
              <a:t> </a:t>
            </a:r>
            <a:endParaRPr kumimoji="0" lang="en-US" sz="21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7534321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Gardener, the Kubernetes Botanist</a:t>
            </a:r>
          </a:p>
        </p:txBody>
      </p:sp>
      <p:pic>
        <p:nvPicPr>
          <p:cNvPr id="6" name="Picture 5">
            <a:extLst>
              <a:ext uri="{FF2B5EF4-FFF2-40B4-BE49-F238E27FC236}">
                <a16:creationId xmlns:a16="http://schemas.microsoft.com/office/drawing/2014/main" id="{4D51B190-A21E-4DF4-BA5A-DCDB4A632252}"/>
              </a:ext>
            </a:extLst>
          </p:cNvPr>
          <p:cNvPicPr>
            <a:picLocks noChangeAspect="1"/>
          </p:cNvPicPr>
          <p:nvPr/>
        </p:nvPicPr>
        <p:blipFill>
          <a:blip r:embed="rId3"/>
          <a:stretch>
            <a:fillRect/>
          </a:stretch>
        </p:blipFill>
        <p:spPr>
          <a:xfrm>
            <a:off x="194098" y="1159035"/>
            <a:ext cx="10907143" cy="4962857"/>
          </a:xfrm>
          <a:prstGeom prst="rect">
            <a:avLst/>
          </a:prstGeom>
        </p:spPr>
      </p:pic>
      <p:pic>
        <p:nvPicPr>
          <p:cNvPr id="5" name="Picture 4">
            <a:extLst>
              <a:ext uri="{FF2B5EF4-FFF2-40B4-BE49-F238E27FC236}">
                <a16:creationId xmlns:a16="http://schemas.microsoft.com/office/drawing/2014/main" id="{695BC615-DFDD-4B5A-8E0B-E9031239678D}"/>
              </a:ext>
            </a:extLst>
          </p:cNvPr>
          <p:cNvPicPr>
            <a:picLocks noChangeAspect="1"/>
          </p:cNvPicPr>
          <p:nvPr/>
        </p:nvPicPr>
        <p:blipFill>
          <a:blip r:embed="rId4"/>
          <a:stretch>
            <a:fillRect/>
          </a:stretch>
        </p:blipFill>
        <p:spPr>
          <a:xfrm>
            <a:off x="2309649" y="1546643"/>
            <a:ext cx="9691428" cy="4860952"/>
          </a:xfrm>
          <a:prstGeom prst="rect">
            <a:avLst/>
          </a:prstGeom>
        </p:spPr>
      </p:pic>
    </p:spTree>
    <p:extLst>
      <p:ext uri="{BB962C8B-B14F-4D97-AF65-F5344CB8AC3E}">
        <p14:creationId xmlns:p14="http://schemas.microsoft.com/office/powerpoint/2010/main" val="937025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Gardener: Features &amp; Limitations</a:t>
            </a:r>
          </a:p>
        </p:txBody>
      </p:sp>
      <p:pic>
        <p:nvPicPr>
          <p:cNvPr id="3" name="Picture 2">
            <a:extLst>
              <a:ext uri="{FF2B5EF4-FFF2-40B4-BE49-F238E27FC236}">
                <a16:creationId xmlns:a16="http://schemas.microsoft.com/office/drawing/2014/main" id="{C7C9ED74-CEC6-4875-9588-25666AE33A43}"/>
              </a:ext>
            </a:extLst>
          </p:cNvPr>
          <p:cNvPicPr>
            <a:picLocks noChangeAspect="1"/>
          </p:cNvPicPr>
          <p:nvPr/>
        </p:nvPicPr>
        <p:blipFill>
          <a:blip r:embed="rId3"/>
          <a:stretch>
            <a:fillRect/>
          </a:stretch>
        </p:blipFill>
        <p:spPr>
          <a:xfrm>
            <a:off x="504001" y="1145286"/>
            <a:ext cx="8714286" cy="5509524"/>
          </a:xfrm>
          <a:prstGeom prst="rect">
            <a:avLst/>
          </a:prstGeom>
        </p:spPr>
      </p:pic>
      <p:sp>
        <p:nvSpPr>
          <p:cNvPr id="4" name="Rectangle 3">
            <a:extLst>
              <a:ext uri="{FF2B5EF4-FFF2-40B4-BE49-F238E27FC236}">
                <a16:creationId xmlns:a16="http://schemas.microsoft.com/office/drawing/2014/main" id="{6F1124D1-22A0-4DD8-876B-97EAE10C3B27}"/>
              </a:ext>
            </a:extLst>
          </p:cNvPr>
          <p:cNvSpPr/>
          <p:nvPr/>
        </p:nvSpPr>
        <p:spPr>
          <a:xfrm>
            <a:off x="5999747" y="412633"/>
            <a:ext cx="6096000" cy="307777"/>
          </a:xfrm>
          <a:prstGeom prst="rect">
            <a:avLst/>
          </a:prstGeom>
        </p:spPr>
        <p:txBody>
          <a:bodyPr>
            <a:sp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kumimoji="0" lang="de-DE" sz="1400" b="0" i="0" u="sng" strike="noStrike" kern="1200" cap="none" spc="0" normalizeH="0" baseline="0" noProof="0" dirty="0">
                <a:ln>
                  <a:noFill/>
                </a:ln>
                <a:solidFill>
                  <a:srgbClr val="0563C1"/>
                </a:solidFill>
                <a:effectLst/>
                <a:uLnTx/>
                <a:uFillTx/>
                <a:latin typeface="Calibri" panose="020F0502020204030204" pitchFamily="34" charset="0"/>
                <a:ea typeface="Calibri" panose="020F0502020204030204" pitchFamily="34" charset="0"/>
                <a:cs typeface="+mn-cs"/>
                <a:hlinkClick r:id="rId4"/>
              </a:rPr>
              <a:t>https://github.wdf.sap.corp/pages/kubernetes/gardener/#features</a:t>
            </a:r>
            <a:endParaRPr kumimoji="0" lang="de-DE" sz="1400" b="0" i="0" u="none" strike="noStrike" kern="1200" cap="none" spc="0" normalizeH="0" baseline="0" noProof="0" dirty="0">
              <a:ln>
                <a:noFill/>
              </a:ln>
              <a:solidFill>
                <a:srgbClr val="000000"/>
              </a:solidFill>
              <a:effectLst/>
              <a:uLnTx/>
              <a:uFillTx/>
              <a:latin typeface="Arial"/>
              <a:ea typeface="+mn-ea"/>
              <a:cs typeface="+mn-cs"/>
            </a:endParaRPr>
          </a:p>
        </p:txBody>
      </p:sp>
      <p:sp>
        <p:nvSpPr>
          <p:cNvPr id="5" name="Rectangle 4">
            <a:extLst>
              <a:ext uri="{FF2B5EF4-FFF2-40B4-BE49-F238E27FC236}">
                <a16:creationId xmlns:a16="http://schemas.microsoft.com/office/drawing/2014/main" id="{30A8012F-DD76-4B7D-B7EA-B23437F455DC}"/>
              </a:ext>
            </a:extLst>
          </p:cNvPr>
          <p:cNvSpPr/>
          <p:nvPr/>
        </p:nvSpPr>
        <p:spPr>
          <a:xfrm>
            <a:off x="5999747" y="656922"/>
            <a:ext cx="6410919" cy="307777"/>
          </a:xfrm>
          <a:prstGeom prst="rect">
            <a:avLst/>
          </a:prstGeom>
        </p:spPr>
        <p:txBody>
          <a:bodyPr wrap="square">
            <a:sp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a:ln>
                  <a:noFill/>
                </a:ln>
                <a:solidFill>
                  <a:srgbClr val="000000"/>
                </a:solidFill>
                <a:effectLst/>
                <a:uLnTx/>
                <a:uFillTx/>
                <a:latin typeface="Arial"/>
                <a:ea typeface="+mn-ea"/>
                <a:cs typeface="+mn-cs"/>
                <a:hlinkClick r:id="rId5"/>
              </a:rPr>
              <a:t>https://github.wdf.sap.corp/kubernetes/kube-docs/wiki/Gardener-Service-FAQ</a:t>
            </a:r>
            <a:endParaRPr kumimoji="0" lang="de-DE" sz="14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7074520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504001" y="1581688"/>
            <a:ext cx="2991957" cy="1944000"/>
            <a:chOff x="504001" y="1581688"/>
            <a:chExt cx="2991957" cy="1944000"/>
          </a:xfrm>
        </p:grpSpPr>
        <p:sp>
          <p:nvSpPr>
            <p:cNvPr id="6" name="Rectangle 5"/>
            <p:cNvSpPr/>
            <p:nvPr/>
          </p:nvSpPr>
          <p:spPr>
            <a:xfrm>
              <a:off x="504001" y="1581688"/>
              <a:ext cx="2991957" cy="1944000"/>
            </a:xfrm>
            <a:prstGeom prst="rect">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776" rtl="0" eaLnBrk="1" fontAlgn="auto" latinLnBrk="0" hangingPunct="1">
                <a:lnSpc>
                  <a:spcPct val="100000"/>
                </a:lnSpc>
                <a:spcBef>
                  <a:spcPts val="0"/>
                </a:spcBef>
                <a:spcAft>
                  <a:spcPts val="0"/>
                </a:spcAft>
                <a:buClrTx/>
                <a:buSzTx/>
                <a:buFontTx/>
                <a:buNone/>
                <a:tabLst/>
                <a:defRPr/>
              </a:pPr>
              <a:endParaRPr kumimoji="0" lang="en-US" sz="2100" b="0" i="0" u="none" strike="noStrike" kern="1200" cap="none" spc="0" normalizeH="0" baseline="0" noProof="0" dirty="0">
                <a:ln>
                  <a:noFill/>
                </a:ln>
                <a:solidFill>
                  <a:srgbClr val="FFFFFF"/>
                </a:solidFill>
                <a:effectLst/>
                <a:uLnTx/>
                <a:uFillTx/>
                <a:latin typeface="Arial"/>
                <a:ea typeface="+mn-ea"/>
                <a:cs typeface="+mn-cs"/>
              </a:endParaRPr>
            </a:p>
          </p:txBody>
        </p:sp>
        <p:sp>
          <p:nvSpPr>
            <p:cNvPr id="7" name="Hexagon 6"/>
            <p:cNvSpPr/>
            <p:nvPr/>
          </p:nvSpPr>
          <p:spPr>
            <a:xfrm>
              <a:off x="1242981" y="2388176"/>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
                  <a:cs typeface=""/>
                </a:rPr>
                <a:t>Master</a:t>
              </a:r>
            </a:p>
          </p:txBody>
        </p:sp>
        <p:sp>
          <p:nvSpPr>
            <p:cNvPr id="8" name="Hexagon 7"/>
            <p:cNvSpPr/>
            <p:nvPr/>
          </p:nvSpPr>
          <p:spPr>
            <a:xfrm>
              <a:off x="566088" y="2004438"/>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
                  <a:cs typeface=""/>
                </a:rPr>
                <a:t>Master</a:t>
              </a:r>
            </a:p>
          </p:txBody>
        </p:sp>
        <p:sp>
          <p:nvSpPr>
            <p:cNvPr id="9" name="Hexagon 8"/>
            <p:cNvSpPr/>
            <p:nvPr/>
          </p:nvSpPr>
          <p:spPr>
            <a:xfrm>
              <a:off x="1242981" y="1644450"/>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
                  <a:cs typeface=""/>
                </a:rPr>
                <a:t>Master</a:t>
              </a:r>
            </a:p>
          </p:txBody>
        </p:sp>
        <p:sp>
          <p:nvSpPr>
            <p:cNvPr id="10" name="Hexagon 9"/>
            <p:cNvSpPr/>
            <p:nvPr/>
          </p:nvSpPr>
          <p:spPr>
            <a:xfrm>
              <a:off x="1915914" y="2016313"/>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
                  <a:cs typeface=""/>
                </a:rPr>
                <a:t>Worker</a:t>
              </a:r>
            </a:p>
          </p:txBody>
        </p:sp>
        <p:sp>
          <p:nvSpPr>
            <p:cNvPr id="11" name="Hexagon 10"/>
            <p:cNvSpPr/>
            <p:nvPr/>
          </p:nvSpPr>
          <p:spPr>
            <a:xfrm>
              <a:off x="2594701" y="1646313"/>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
                  <a:cs typeface=""/>
                </a:rPr>
                <a:t>Worker</a:t>
              </a:r>
            </a:p>
          </p:txBody>
        </p:sp>
        <p:sp>
          <p:nvSpPr>
            <p:cNvPr id="12" name="Hexagon 11"/>
            <p:cNvSpPr/>
            <p:nvPr/>
          </p:nvSpPr>
          <p:spPr>
            <a:xfrm>
              <a:off x="1916042" y="276003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
                  <a:cs typeface=""/>
                </a:rPr>
                <a:t>Worker</a:t>
              </a:r>
            </a:p>
          </p:txBody>
        </p:sp>
        <p:sp>
          <p:nvSpPr>
            <p:cNvPr id="14" name="TextBox 13"/>
            <p:cNvSpPr txBox="1"/>
            <p:nvPr/>
          </p:nvSpPr>
          <p:spPr>
            <a:xfrm flipH="1">
              <a:off x="826265" y="2693518"/>
              <a:ext cx="512421" cy="369332"/>
            </a:xfrm>
            <a:prstGeom prst="rect">
              <a:avLst/>
            </a:prstGeom>
            <a:noFill/>
          </p:spPr>
          <p:txBody>
            <a:bodyPr wrap="square" rtlCol="0">
              <a:sp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HA</a:t>
              </a:r>
            </a:p>
          </p:txBody>
        </p:sp>
        <p:sp>
          <p:nvSpPr>
            <p:cNvPr id="107" name="Hexagon 106"/>
            <p:cNvSpPr/>
            <p:nvPr/>
          </p:nvSpPr>
          <p:spPr>
            <a:xfrm>
              <a:off x="2594931" y="2388177"/>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
                  <a:cs typeface=""/>
                </a:rPr>
                <a:t>Worker</a:t>
              </a:r>
            </a:p>
          </p:txBody>
        </p:sp>
      </p:grpSp>
      <p:sp>
        <p:nvSpPr>
          <p:cNvPr id="2" name="Title 1"/>
          <p:cNvSpPr>
            <a:spLocks noGrp="1"/>
          </p:cNvSpPr>
          <p:nvPr>
            <p:ph type="title"/>
          </p:nvPr>
        </p:nvSpPr>
        <p:spPr/>
        <p:txBody>
          <a:bodyPr/>
          <a:lstStyle/>
          <a:p>
            <a:r>
              <a:rPr lang="en-US" dirty="0"/>
              <a:t>“Traditional” Kubernetes Cluster Set-up</a:t>
            </a:r>
          </a:p>
        </p:txBody>
      </p:sp>
      <p:sp>
        <p:nvSpPr>
          <p:cNvPr id="3" name="TextBox 2"/>
          <p:cNvSpPr txBox="1"/>
          <p:nvPr/>
        </p:nvSpPr>
        <p:spPr>
          <a:xfrm>
            <a:off x="299831" y="5469755"/>
            <a:ext cx="5168813" cy="1015663"/>
          </a:xfrm>
          <a:prstGeom prst="rect">
            <a:avLst/>
          </a:prstGeom>
          <a:noFill/>
        </p:spPr>
        <p:txBody>
          <a:bodyPr wrap="square" rtlCol="0">
            <a:sp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a:ea typeface="+mn-ea"/>
                <a:cs typeface="+mn-cs"/>
              </a:rPr>
              <a:t>The </a:t>
            </a:r>
            <a:r>
              <a:rPr kumimoji="0" lang="en-US" sz="2000" b="0" i="0" u="none" strike="noStrike" kern="1200" cap="none" spc="0" normalizeH="0" baseline="0" noProof="0" dirty="0">
                <a:ln>
                  <a:noFill/>
                </a:ln>
                <a:solidFill>
                  <a:srgbClr val="000000"/>
                </a:solidFill>
                <a:effectLst/>
                <a:highlight>
                  <a:srgbClr val="FF0000"/>
                </a:highlight>
                <a:uLnTx/>
                <a:uFillTx/>
                <a:latin typeface="Arial"/>
                <a:ea typeface="+mn-ea"/>
                <a:cs typeface="+mn-cs"/>
              </a:rPr>
              <a:t>red nodes</a:t>
            </a:r>
            <a:r>
              <a:rPr kumimoji="0" lang="en-US" sz="2000" b="0" i="0" u="none" strike="noStrike" kern="1200" cap="none" spc="0" normalizeH="0" baseline="0" noProof="0" dirty="0">
                <a:ln>
                  <a:noFill/>
                </a:ln>
                <a:solidFill>
                  <a:srgbClr val="000000"/>
                </a:solidFill>
                <a:effectLst/>
                <a:uLnTx/>
                <a:uFillTx/>
                <a:latin typeface="Arial"/>
                <a:ea typeface="+mn-ea"/>
                <a:cs typeface="+mn-cs"/>
              </a:rPr>
              <a:t> run the control plane,</a:t>
            </a:r>
          </a:p>
          <a:p>
            <a:pPr marL="0" marR="0" lvl="0" indent="0" algn="l" defTabSz="1088776"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a:ea typeface="+mn-ea"/>
                <a:cs typeface="+mn-cs"/>
              </a:rPr>
              <a:t>often in HA and on separate hardware</a:t>
            </a:r>
          </a:p>
          <a:p>
            <a:pPr marL="0" marR="0" lvl="0" indent="0" algn="l" defTabSz="1088776"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a:ea typeface="+mn-ea"/>
                <a:cs typeface="+mn-cs"/>
              </a:rPr>
              <a:t>(usually quite </a:t>
            </a:r>
            <a:r>
              <a:rPr kumimoji="0" lang="en-US" sz="2000" b="1" i="0" u="none" strike="noStrike" kern="1200" cap="none" spc="0" normalizeH="0" baseline="0" noProof="0" dirty="0">
                <a:ln>
                  <a:noFill/>
                </a:ln>
                <a:solidFill>
                  <a:srgbClr val="000000"/>
                </a:solidFill>
                <a:effectLst/>
                <a:uLnTx/>
                <a:uFillTx/>
                <a:latin typeface="Arial"/>
                <a:ea typeface="+mn-ea"/>
                <a:cs typeface="+mn-cs"/>
              </a:rPr>
              <a:t>underutilized</a:t>
            </a:r>
            <a:r>
              <a:rPr kumimoji="0" lang="en-US" sz="2000" b="0" i="0" u="none" strike="noStrike" kern="1200" cap="none" spc="0" normalizeH="0" baseline="0" noProof="0" dirty="0">
                <a:ln>
                  <a:noFill/>
                </a:ln>
                <a:solidFill>
                  <a:srgbClr val="000000"/>
                </a:solidFill>
                <a:effectLst/>
                <a:uLnTx/>
                <a:uFillTx/>
                <a:latin typeface="Arial"/>
                <a:ea typeface="+mn-ea"/>
                <a:cs typeface="+mn-cs"/>
              </a:rPr>
              <a:t>) </a:t>
            </a:r>
          </a:p>
        </p:txBody>
      </p:sp>
      <p:sp>
        <p:nvSpPr>
          <p:cNvPr id="102" name="TextBox 101"/>
          <p:cNvSpPr txBox="1"/>
          <p:nvPr/>
        </p:nvSpPr>
        <p:spPr>
          <a:xfrm>
            <a:off x="4969958" y="5469755"/>
            <a:ext cx="5209741" cy="1015663"/>
          </a:xfrm>
          <a:prstGeom prst="rect">
            <a:avLst/>
          </a:prstGeom>
          <a:noFill/>
        </p:spPr>
        <p:txBody>
          <a:bodyPr wrap="square" rtlCol="0">
            <a:sp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a:ea typeface="+mn-ea"/>
                <a:cs typeface="+mn-cs"/>
              </a:rPr>
              <a:t>The </a:t>
            </a:r>
            <a:r>
              <a:rPr kumimoji="0" lang="en-US" sz="2000" b="0" i="0" u="none" strike="noStrike" kern="1200" cap="none" spc="0" normalizeH="0" baseline="0" noProof="0" dirty="0">
                <a:ln>
                  <a:noFill/>
                </a:ln>
                <a:solidFill>
                  <a:srgbClr val="000000"/>
                </a:solidFill>
                <a:effectLst/>
                <a:highlight>
                  <a:srgbClr val="0F46A7"/>
                </a:highlight>
                <a:uLnTx/>
                <a:uFillTx/>
                <a:latin typeface="Arial"/>
                <a:ea typeface="+mn-ea"/>
                <a:cs typeface="+mn-cs"/>
              </a:rPr>
              <a:t>blue nodes</a:t>
            </a:r>
            <a:r>
              <a:rPr kumimoji="0" lang="en-US" sz="2000" b="0" i="0" u="none" strike="noStrike" kern="1200" cap="none" spc="0" normalizeH="0" baseline="0" noProof="0" dirty="0">
                <a:ln>
                  <a:noFill/>
                </a:ln>
                <a:solidFill>
                  <a:srgbClr val="000000"/>
                </a:solidFill>
                <a:effectLst/>
                <a:uLnTx/>
                <a:uFillTx/>
                <a:latin typeface="Arial"/>
                <a:ea typeface="+mn-ea"/>
                <a:cs typeface="+mn-cs"/>
              </a:rPr>
              <a:t> run the actual workload and is managed by Master Nodes </a:t>
            </a:r>
            <a:br>
              <a:rPr kumimoji="0" lang="en-US" sz="2000" b="0" i="0" u="none" strike="noStrike" kern="1200" cap="none" spc="0" normalizeH="0" baseline="0" noProof="0" dirty="0">
                <a:ln>
                  <a:noFill/>
                </a:ln>
                <a:solidFill>
                  <a:srgbClr val="000000"/>
                </a:solidFill>
                <a:effectLst/>
                <a:uLnTx/>
                <a:uFillTx/>
                <a:latin typeface="Arial"/>
                <a:ea typeface="+mn-ea"/>
                <a:cs typeface="+mn-cs"/>
              </a:rPr>
            </a:br>
            <a:r>
              <a:rPr kumimoji="0" lang="en-US" sz="2000" b="0" i="0" u="none" strike="noStrike" kern="1200" cap="none" spc="0" normalizeH="0" baseline="0" noProof="0" dirty="0">
                <a:ln>
                  <a:noFill/>
                </a:ln>
                <a:solidFill>
                  <a:srgbClr val="000000"/>
                </a:solidFill>
                <a:effectLst/>
                <a:uLnTx/>
                <a:uFillTx/>
                <a:latin typeface="Arial"/>
                <a:ea typeface="+mn-ea"/>
                <a:cs typeface="+mn-cs"/>
              </a:rPr>
              <a:t>(usually </a:t>
            </a:r>
            <a:r>
              <a:rPr kumimoji="0" lang="en-US" sz="2000" b="1" i="0" u="none" strike="noStrike" kern="1200" cap="none" spc="0" normalizeH="0" baseline="0" noProof="0" dirty="0">
                <a:ln>
                  <a:noFill/>
                </a:ln>
                <a:solidFill>
                  <a:srgbClr val="000000"/>
                </a:solidFill>
                <a:effectLst/>
                <a:uLnTx/>
                <a:uFillTx/>
                <a:latin typeface="Arial"/>
                <a:ea typeface="+mn-ea"/>
                <a:cs typeface="+mn-cs"/>
              </a:rPr>
              <a:t>pretty well utilized</a:t>
            </a:r>
            <a:r>
              <a:rPr kumimoji="0" lang="en-US" sz="2000" b="0" i="0" u="none" strike="noStrike" kern="1200" cap="none" spc="0" normalizeH="0" baseline="0" noProof="0" dirty="0">
                <a:ln>
                  <a:noFill/>
                </a:ln>
                <a:solidFill>
                  <a:srgbClr val="000000"/>
                </a:solidFill>
                <a:effectLst/>
                <a:uLnTx/>
                <a:uFillTx/>
                <a:latin typeface="Arial"/>
                <a:ea typeface="+mn-ea"/>
                <a:cs typeface="+mn-cs"/>
              </a:rPr>
              <a:t>)</a:t>
            </a:r>
          </a:p>
        </p:txBody>
      </p:sp>
      <p:grpSp>
        <p:nvGrpSpPr>
          <p:cNvPr id="13" name="Group 12"/>
          <p:cNvGrpSpPr/>
          <p:nvPr/>
        </p:nvGrpSpPr>
        <p:grpSpPr>
          <a:xfrm>
            <a:off x="1851572" y="1573575"/>
            <a:ext cx="7740297" cy="3558810"/>
            <a:chOff x="1851572" y="1573575"/>
            <a:chExt cx="7740297" cy="3558810"/>
          </a:xfrm>
        </p:grpSpPr>
        <p:sp>
          <p:nvSpPr>
            <p:cNvPr id="49" name="Rectangle 48"/>
            <p:cNvSpPr/>
            <p:nvPr/>
          </p:nvSpPr>
          <p:spPr>
            <a:xfrm>
              <a:off x="3558044" y="3188384"/>
              <a:ext cx="3680124" cy="1944001"/>
            </a:xfrm>
            <a:prstGeom prst="rect">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776" rtl="0" eaLnBrk="1" fontAlgn="auto" latinLnBrk="0" hangingPunct="1">
                <a:lnSpc>
                  <a:spcPct val="100000"/>
                </a:lnSpc>
                <a:spcBef>
                  <a:spcPts val="0"/>
                </a:spcBef>
                <a:spcAft>
                  <a:spcPts val="0"/>
                </a:spcAft>
                <a:buClrTx/>
                <a:buSzTx/>
                <a:buFontTx/>
                <a:buNone/>
                <a:tabLst/>
                <a:defRPr/>
              </a:pPr>
              <a:endParaRPr kumimoji="0" lang="en-US" sz="2100" b="0" i="0" u="none" strike="noStrike" kern="1200" cap="none" spc="0" normalizeH="0" baseline="0" noProof="0" dirty="0">
                <a:ln>
                  <a:noFill/>
                </a:ln>
                <a:solidFill>
                  <a:srgbClr val="FFFFFF"/>
                </a:solidFill>
                <a:effectLst/>
                <a:uLnTx/>
                <a:uFillTx/>
                <a:latin typeface="Arial"/>
                <a:ea typeface="+mn-ea"/>
                <a:cs typeface="+mn-cs"/>
              </a:endParaRPr>
            </a:p>
          </p:txBody>
        </p:sp>
        <p:sp>
          <p:nvSpPr>
            <p:cNvPr id="36" name="Rectangle 35"/>
            <p:cNvSpPr/>
            <p:nvPr/>
          </p:nvSpPr>
          <p:spPr>
            <a:xfrm>
              <a:off x="6612090" y="1573575"/>
              <a:ext cx="2979779" cy="1548353"/>
            </a:xfrm>
            <a:prstGeom prst="rect">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776" rtl="0" eaLnBrk="1" fontAlgn="auto" latinLnBrk="0" hangingPunct="1">
                <a:lnSpc>
                  <a:spcPct val="100000"/>
                </a:lnSpc>
                <a:spcBef>
                  <a:spcPts val="0"/>
                </a:spcBef>
                <a:spcAft>
                  <a:spcPts val="0"/>
                </a:spcAft>
                <a:buClrTx/>
                <a:buSzTx/>
                <a:buFontTx/>
                <a:buNone/>
                <a:tabLst/>
                <a:defRPr/>
              </a:pPr>
              <a:endParaRPr kumimoji="0" lang="en-US" sz="2100" b="0" i="0" u="none" strike="noStrike" kern="1200" cap="none" spc="0" normalizeH="0" baseline="0" noProof="0" dirty="0">
                <a:ln>
                  <a:noFill/>
                </a:ln>
                <a:solidFill>
                  <a:srgbClr val="FFFFFF"/>
                </a:solidFill>
                <a:effectLst/>
                <a:uLnTx/>
                <a:uFillTx/>
                <a:latin typeface="Arial"/>
                <a:ea typeface="+mn-ea"/>
                <a:cs typeface="+mn-cs"/>
              </a:endParaRPr>
            </a:p>
          </p:txBody>
        </p:sp>
        <p:sp>
          <p:nvSpPr>
            <p:cNvPr id="28" name="Rectangle 27"/>
            <p:cNvSpPr/>
            <p:nvPr/>
          </p:nvSpPr>
          <p:spPr>
            <a:xfrm>
              <a:off x="3558045" y="1573575"/>
              <a:ext cx="2991957" cy="1548353"/>
            </a:xfrm>
            <a:prstGeom prst="rect">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776" rtl="0" eaLnBrk="1" fontAlgn="auto" latinLnBrk="0" hangingPunct="1">
                <a:lnSpc>
                  <a:spcPct val="100000"/>
                </a:lnSpc>
                <a:spcBef>
                  <a:spcPts val="0"/>
                </a:spcBef>
                <a:spcAft>
                  <a:spcPts val="0"/>
                </a:spcAft>
                <a:buClrTx/>
                <a:buSzTx/>
                <a:buFontTx/>
                <a:buNone/>
                <a:tabLst/>
                <a:defRPr/>
              </a:pPr>
              <a:endParaRPr kumimoji="0" lang="en-US" sz="2100" b="0" i="0" u="none" strike="noStrike" kern="1200" cap="none" spc="0" normalizeH="0" baseline="0" noProof="0" dirty="0">
                <a:ln>
                  <a:noFill/>
                </a:ln>
                <a:solidFill>
                  <a:srgbClr val="FFFFFF"/>
                </a:solidFill>
                <a:effectLst/>
                <a:uLnTx/>
                <a:uFillTx/>
                <a:latin typeface="Arial"/>
                <a:ea typeface="+mn-ea"/>
                <a:cs typeface="+mn-cs"/>
              </a:endParaRPr>
            </a:p>
          </p:txBody>
        </p:sp>
        <p:sp>
          <p:nvSpPr>
            <p:cNvPr id="29" name="Hexagon 28"/>
            <p:cNvSpPr/>
            <p:nvPr/>
          </p:nvSpPr>
          <p:spPr>
            <a:xfrm>
              <a:off x="4297025" y="2380062"/>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
                  <a:cs typeface=""/>
                </a:rPr>
                <a:t>Master</a:t>
              </a:r>
            </a:p>
          </p:txBody>
        </p:sp>
        <p:sp>
          <p:nvSpPr>
            <p:cNvPr id="30" name="Hexagon 29"/>
            <p:cNvSpPr/>
            <p:nvPr/>
          </p:nvSpPr>
          <p:spPr>
            <a:xfrm>
              <a:off x="3620132" y="1996324"/>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
                  <a:cs typeface=""/>
                </a:rPr>
                <a:t>Master</a:t>
              </a:r>
            </a:p>
          </p:txBody>
        </p:sp>
        <p:sp>
          <p:nvSpPr>
            <p:cNvPr id="31" name="Hexagon 30"/>
            <p:cNvSpPr/>
            <p:nvPr/>
          </p:nvSpPr>
          <p:spPr>
            <a:xfrm>
              <a:off x="4297025" y="1636336"/>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
                  <a:cs typeface=""/>
                </a:rPr>
                <a:t>Master</a:t>
              </a:r>
            </a:p>
          </p:txBody>
        </p:sp>
        <p:sp>
          <p:nvSpPr>
            <p:cNvPr id="32" name="Hexagon 31"/>
            <p:cNvSpPr/>
            <p:nvPr/>
          </p:nvSpPr>
          <p:spPr>
            <a:xfrm>
              <a:off x="4969958" y="200819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
                  <a:cs typeface=""/>
                </a:rPr>
                <a:t>Worker</a:t>
              </a:r>
            </a:p>
          </p:txBody>
        </p:sp>
        <p:sp>
          <p:nvSpPr>
            <p:cNvPr id="33" name="Hexagon 32"/>
            <p:cNvSpPr/>
            <p:nvPr/>
          </p:nvSpPr>
          <p:spPr>
            <a:xfrm>
              <a:off x="5648745" y="163819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
                  <a:cs typeface=""/>
                </a:rPr>
                <a:t>Worker</a:t>
              </a:r>
            </a:p>
          </p:txBody>
        </p:sp>
        <p:sp>
          <p:nvSpPr>
            <p:cNvPr id="34" name="Hexagon 33"/>
            <p:cNvSpPr/>
            <p:nvPr/>
          </p:nvSpPr>
          <p:spPr>
            <a:xfrm>
              <a:off x="5648975" y="2380063"/>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
                  <a:cs typeface=""/>
                </a:rPr>
                <a:t>Worker</a:t>
              </a:r>
            </a:p>
          </p:txBody>
        </p:sp>
        <p:sp>
          <p:nvSpPr>
            <p:cNvPr id="35" name="TextBox 34"/>
            <p:cNvSpPr txBox="1"/>
            <p:nvPr/>
          </p:nvSpPr>
          <p:spPr>
            <a:xfrm flipH="1">
              <a:off x="3880309" y="2685404"/>
              <a:ext cx="512421" cy="369332"/>
            </a:xfrm>
            <a:prstGeom prst="rect">
              <a:avLst/>
            </a:prstGeom>
            <a:noFill/>
          </p:spPr>
          <p:txBody>
            <a:bodyPr wrap="square" rtlCol="0">
              <a:sp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HA</a:t>
              </a:r>
              <a:endParaRPr kumimoji="0" lang="en-US" sz="2100" b="0" i="0" u="none" strike="noStrike" kern="1200" cap="none" spc="0" normalizeH="0" baseline="0" noProof="0" dirty="0">
                <a:ln>
                  <a:noFill/>
                </a:ln>
                <a:solidFill>
                  <a:srgbClr val="000000"/>
                </a:solidFill>
                <a:effectLst/>
                <a:uLnTx/>
                <a:uFillTx/>
                <a:latin typeface="Arial"/>
                <a:ea typeface="+mn-ea"/>
                <a:cs typeface="+mn-cs"/>
              </a:endParaRPr>
            </a:p>
          </p:txBody>
        </p:sp>
        <p:sp>
          <p:nvSpPr>
            <p:cNvPr id="37" name="Hexagon 36"/>
            <p:cNvSpPr/>
            <p:nvPr/>
          </p:nvSpPr>
          <p:spPr>
            <a:xfrm>
              <a:off x="7351070" y="2380062"/>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
                  <a:cs typeface=""/>
                </a:rPr>
                <a:t>Master</a:t>
              </a:r>
            </a:p>
          </p:txBody>
        </p:sp>
        <p:sp>
          <p:nvSpPr>
            <p:cNvPr id="38" name="Hexagon 37"/>
            <p:cNvSpPr/>
            <p:nvPr/>
          </p:nvSpPr>
          <p:spPr>
            <a:xfrm>
              <a:off x="6674177" y="1996324"/>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
                  <a:cs typeface=""/>
                </a:rPr>
                <a:t>Master</a:t>
              </a:r>
            </a:p>
          </p:txBody>
        </p:sp>
        <p:sp>
          <p:nvSpPr>
            <p:cNvPr id="39" name="Hexagon 38"/>
            <p:cNvSpPr/>
            <p:nvPr/>
          </p:nvSpPr>
          <p:spPr>
            <a:xfrm>
              <a:off x="7351070" y="1636336"/>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
                  <a:cs typeface=""/>
                </a:rPr>
                <a:t>Master</a:t>
              </a:r>
            </a:p>
          </p:txBody>
        </p:sp>
        <p:sp>
          <p:nvSpPr>
            <p:cNvPr id="40" name="Hexagon 39"/>
            <p:cNvSpPr/>
            <p:nvPr/>
          </p:nvSpPr>
          <p:spPr>
            <a:xfrm>
              <a:off x="8024003" y="200819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
                  <a:cs typeface=""/>
                </a:rPr>
                <a:t>Worker</a:t>
              </a:r>
            </a:p>
          </p:txBody>
        </p:sp>
        <p:sp>
          <p:nvSpPr>
            <p:cNvPr id="41" name="Hexagon 40"/>
            <p:cNvSpPr/>
            <p:nvPr/>
          </p:nvSpPr>
          <p:spPr>
            <a:xfrm>
              <a:off x="8702790" y="163819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
                  <a:cs typeface=""/>
                </a:rPr>
                <a:t>Worker</a:t>
              </a:r>
            </a:p>
          </p:txBody>
        </p:sp>
        <p:sp>
          <p:nvSpPr>
            <p:cNvPr id="42" name="TextBox 41"/>
            <p:cNvSpPr txBox="1"/>
            <p:nvPr/>
          </p:nvSpPr>
          <p:spPr>
            <a:xfrm flipH="1">
              <a:off x="6934354" y="2685404"/>
              <a:ext cx="512421" cy="369332"/>
            </a:xfrm>
            <a:prstGeom prst="rect">
              <a:avLst/>
            </a:prstGeom>
            <a:noFill/>
          </p:spPr>
          <p:txBody>
            <a:bodyPr wrap="square" rtlCol="0">
              <a:sp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HA</a:t>
              </a:r>
            </a:p>
          </p:txBody>
        </p:sp>
        <p:sp>
          <p:nvSpPr>
            <p:cNvPr id="50" name="Hexagon 49"/>
            <p:cNvSpPr/>
            <p:nvPr/>
          </p:nvSpPr>
          <p:spPr>
            <a:xfrm>
              <a:off x="4297025" y="3994872"/>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
                  <a:cs typeface=""/>
                </a:rPr>
                <a:t>Master</a:t>
              </a:r>
            </a:p>
          </p:txBody>
        </p:sp>
        <p:sp>
          <p:nvSpPr>
            <p:cNvPr id="51" name="Hexagon 50"/>
            <p:cNvSpPr/>
            <p:nvPr/>
          </p:nvSpPr>
          <p:spPr>
            <a:xfrm>
              <a:off x="3620132" y="3611134"/>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
                  <a:cs typeface=""/>
                </a:rPr>
                <a:t>Master</a:t>
              </a:r>
            </a:p>
          </p:txBody>
        </p:sp>
        <p:sp>
          <p:nvSpPr>
            <p:cNvPr id="52" name="Hexagon 51"/>
            <p:cNvSpPr/>
            <p:nvPr/>
          </p:nvSpPr>
          <p:spPr>
            <a:xfrm>
              <a:off x="4297025" y="3251146"/>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
                  <a:cs typeface=""/>
                </a:rPr>
                <a:t>Master</a:t>
              </a:r>
            </a:p>
          </p:txBody>
        </p:sp>
        <p:sp>
          <p:nvSpPr>
            <p:cNvPr id="53" name="Hexagon 52"/>
            <p:cNvSpPr/>
            <p:nvPr/>
          </p:nvSpPr>
          <p:spPr>
            <a:xfrm>
              <a:off x="4969958" y="362300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
                  <a:cs typeface=""/>
                </a:rPr>
                <a:t>Worker</a:t>
              </a:r>
            </a:p>
          </p:txBody>
        </p:sp>
        <p:sp>
          <p:nvSpPr>
            <p:cNvPr id="54" name="Hexagon 53"/>
            <p:cNvSpPr/>
            <p:nvPr/>
          </p:nvSpPr>
          <p:spPr>
            <a:xfrm>
              <a:off x="5648745" y="325300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
                  <a:cs typeface=""/>
                </a:rPr>
                <a:t>Worker</a:t>
              </a:r>
            </a:p>
          </p:txBody>
        </p:sp>
        <p:sp>
          <p:nvSpPr>
            <p:cNvPr id="55" name="Hexagon 54"/>
            <p:cNvSpPr/>
            <p:nvPr/>
          </p:nvSpPr>
          <p:spPr>
            <a:xfrm>
              <a:off x="4970086" y="4366735"/>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
                  <a:cs typeface=""/>
                </a:rPr>
                <a:t>Worker</a:t>
              </a:r>
            </a:p>
          </p:txBody>
        </p:sp>
        <p:sp>
          <p:nvSpPr>
            <p:cNvPr id="56" name="Hexagon 55"/>
            <p:cNvSpPr/>
            <p:nvPr/>
          </p:nvSpPr>
          <p:spPr>
            <a:xfrm>
              <a:off x="5648975" y="3994873"/>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
                  <a:cs typeface=""/>
                </a:rPr>
                <a:t>Worker</a:t>
              </a:r>
            </a:p>
          </p:txBody>
        </p:sp>
        <p:sp>
          <p:nvSpPr>
            <p:cNvPr id="57" name="TextBox 56"/>
            <p:cNvSpPr txBox="1"/>
            <p:nvPr/>
          </p:nvSpPr>
          <p:spPr>
            <a:xfrm flipH="1">
              <a:off x="3880309" y="4300214"/>
              <a:ext cx="512421" cy="369332"/>
            </a:xfrm>
            <a:prstGeom prst="rect">
              <a:avLst/>
            </a:prstGeom>
            <a:noFill/>
          </p:spPr>
          <p:txBody>
            <a:bodyPr wrap="square" rtlCol="0">
              <a:sp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HA</a:t>
              </a:r>
            </a:p>
          </p:txBody>
        </p:sp>
        <p:sp>
          <p:nvSpPr>
            <p:cNvPr id="58" name="Hexagon 57"/>
            <p:cNvSpPr/>
            <p:nvPr/>
          </p:nvSpPr>
          <p:spPr>
            <a:xfrm>
              <a:off x="6327864" y="3624137"/>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
                  <a:cs typeface=""/>
                </a:rPr>
                <a:t>Worker</a:t>
              </a:r>
            </a:p>
          </p:txBody>
        </p:sp>
        <p:sp>
          <p:nvSpPr>
            <p:cNvPr id="59" name="Hexagon 58"/>
            <p:cNvSpPr/>
            <p:nvPr/>
          </p:nvSpPr>
          <p:spPr>
            <a:xfrm>
              <a:off x="6340794" y="4366001"/>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
                  <a:cs typeface=""/>
                </a:rPr>
                <a:t>Worker</a:t>
              </a:r>
            </a:p>
          </p:txBody>
        </p:sp>
        <p:sp>
          <p:nvSpPr>
            <p:cNvPr id="60" name="Rectangle 59"/>
            <p:cNvSpPr/>
            <p:nvPr/>
          </p:nvSpPr>
          <p:spPr>
            <a:xfrm>
              <a:off x="1851572" y="3578268"/>
              <a:ext cx="1638471" cy="1202135"/>
            </a:xfrm>
            <a:prstGeom prst="rect">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776" rtl="0" eaLnBrk="1" fontAlgn="auto" latinLnBrk="0" hangingPunct="1">
                <a:lnSpc>
                  <a:spcPct val="100000"/>
                </a:lnSpc>
                <a:spcBef>
                  <a:spcPts val="0"/>
                </a:spcBef>
                <a:spcAft>
                  <a:spcPts val="0"/>
                </a:spcAft>
                <a:buClrTx/>
                <a:buSzTx/>
                <a:buFontTx/>
                <a:buNone/>
                <a:tabLst/>
                <a:defRPr/>
              </a:pPr>
              <a:endParaRPr kumimoji="0" lang="en-US" sz="2100" b="0" i="0" u="none" strike="noStrike" kern="1200" cap="none" spc="0" normalizeH="0" baseline="0" noProof="0" dirty="0">
                <a:ln>
                  <a:noFill/>
                </a:ln>
                <a:solidFill>
                  <a:srgbClr val="FFFFFF"/>
                </a:solidFill>
                <a:effectLst/>
                <a:uLnTx/>
                <a:uFillTx/>
                <a:latin typeface="Arial"/>
                <a:ea typeface="+mn-ea"/>
                <a:cs typeface="+mn-cs"/>
              </a:endParaRPr>
            </a:p>
          </p:txBody>
        </p:sp>
        <p:sp>
          <p:nvSpPr>
            <p:cNvPr id="61" name="Hexagon 60"/>
            <p:cNvSpPr/>
            <p:nvPr/>
          </p:nvSpPr>
          <p:spPr>
            <a:xfrm>
              <a:off x="1913660" y="3641029"/>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
                  <a:cs typeface=""/>
                </a:rPr>
                <a:t>Master</a:t>
              </a:r>
            </a:p>
          </p:txBody>
        </p:sp>
        <p:sp>
          <p:nvSpPr>
            <p:cNvPr id="63" name="Hexagon 62"/>
            <p:cNvSpPr/>
            <p:nvPr/>
          </p:nvSpPr>
          <p:spPr>
            <a:xfrm>
              <a:off x="2586593" y="4012892"/>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
                  <a:cs typeface=""/>
                </a:rPr>
                <a:t>Worker</a:t>
              </a:r>
            </a:p>
          </p:txBody>
        </p:sp>
      </p:grpSp>
    </p:spTree>
    <p:extLst>
      <p:ext uri="{BB962C8B-B14F-4D97-AF65-F5344CB8AC3E}">
        <p14:creationId xmlns:p14="http://schemas.microsoft.com/office/powerpoint/2010/main" val="1122092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557E297D-7B46-446E-B019-BAB0A8F143BB}"/>
              </a:ext>
            </a:extLst>
          </p:cNvPr>
          <p:cNvSpPr/>
          <p:nvPr/>
        </p:nvSpPr>
        <p:spPr bwMode="gray">
          <a:xfrm>
            <a:off x="602460" y="1696296"/>
            <a:ext cx="3184843" cy="3948366"/>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err="1">
                <a:ln>
                  <a:noFill/>
                </a:ln>
                <a:effectLst/>
                <a:uLnTx/>
                <a:uFillTx/>
                <a:ea typeface="Arial Unicode MS" pitchFamily="34" charset="-128"/>
                <a:cs typeface="Arial Unicode MS" pitchFamily="34" charset="-128"/>
              </a:rPr>
              <a:t>CronJob</a:t>
            </a:r>
            <a:endParaRPr kumimoji="0" lang="en-US" sz="20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Rounded Corners 16">
            <a:extLst>
              <a:ext uri="{FF2B5EF4-FFF2-40B4-BE49-F238E27FC236}">
                <a16:creationId xmlns:a16="http://schemas.microsoft.com/office/drawing/2014/main" id="{7708F0DC-E3E8-41CB-9B4E-C99E440BD9B2}"/>
              </a:ext>
            </a:extLst>
          </p:cNvPr>
          <p:cNvSpPr/>
          <p:nvPr/>
        </p:nvSpPr>
        <p:spPr bwMode="gray">
          <a:xfrm>
            <a:off x="725477" y="2428182"/>
            <a:ext cx="2949776" cy="1978268"/>
          </a:xfrm>
          <a:prstGeom prst="roundRect">
            <a:avLst/>
          </a:prstGeom>
          <a:solidFill>
            <a:schemeClr val="accent1">
              <a:lumMod val="60000"/>
              <a:lumOff val="40000"/>
            </a:schemeClr>
          </a:solidFill>
          <a:ln w="6350" algn="ctr">
            <a:noFill/>
            <a:miter lim="800000"/>
            <a:headEnd/>
            <a:tailEnd/>
          </a:ln>
        </p:spPr>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Job</a:t>
            </a:r>
          </a:p>
        </p:txBody>
      </p:sp>
      <p:sp>
        <p:nvSpPr>
          <p:cNvPr id="2" name="Title 1">
            <a:extLst>
              <a:ext uri="{FF2B5EF4-FFF2-40B4-BE49-F238E27FC236}">
                <a16:creationId xmlns:a16="http://schemas.microsoft.com/office/drawing/2014/main" id="{79A3867E-5C44-4F73-A818-77DC474E4F16}"/>
              </a:ext>
            </a:extLst>
          </p:cNvPr>
          <p:cNvSpPr>
            <a:spLocks noGrp="1"/>
          </p:cNvSpPr>
          <p:nvPr>
            <p:ph type="title"/>
          </p:nvPr>
        </p:nvSpPr>
        <p:spPr/>
        <p:txBody>
          <a:bodyPr/>
          <a:lstStyle/>
          <a:p>
            <a:r>
              <a:rPr lang="en-US" dirty="0"/>
              <a:t>Job &amp; </a:t>
            </a:r>
            <a:r>
              <a:rPr lang="en-US" dirty="0" err="1"/>
              <a:t>CronJob</a:t>
            </a:r>
            <a:endParaRPr lang="en-US" dirty="0"/>
          </a:p>
        </p:txBody>
      </p:sp>
      <p:pic>
        <p:nvPicPr>
          <p:cNvPr id="5" name="Graphic 4" descr="Alarm Clock">
            <a:extLst>
              <a:ext uri="{FF2B5EF4-FFF2-40B4-BE49-F238E27FC236}">
                <a16:creationId xmlns:a16="http://schemas.microsoft.com/office/drawing/2014/main" id="{044084AF-52CD-4D9B-9537-EAC3C1CB020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18973" y="4484562"/>
            <a:ext cx="914400" cy="914400"/>
          </a:xfrm>
          <a:prstGeom prst="rect">
            <a:avLst/>
          </a:prstGeom>
        </p:spPr>
      </p:pic>
      <p:pic>
        <p:nvPicPr>
          <p:cNvPr id="7" name="Graphic 6" descr="Daily Calendar">
            <a:extLst>
              <a:ext uri="{FF2B5EF4-FFF2-40B4-BE49-F238E27FC236}">
                <a16:creationId xmlns:a16="http://schemas.microsoft.com/office/drawing/2014/main" id="{C574A738-D8EF-40D0-8B36-1FE7AC4C50B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194881" y="4484562"/>
            <a:ext cx="914400" cy="914400"/>
          </a:xfrm>
          <a:prstGeom prst="rect">
            <a:avLst/>
          </a:prstGeom>
        </p:spPr>
      </p:pic>
      <p:pic>
        <p:nvPicPr>
          <p:cNvPr id="9" name="Graphic 8" descr="Warning">
            <a:extLst>
              <a:ext uri="{FF2B5EF4-FFF2-40B4-BE49-F238E27FC236}">
                <a16:creationId xmlns:a16="http://schemas.microsoft.com/office/drawing/2014/main" id="{858368F5-DB96-4236-A0FA-F0ADEA23403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453034" y="2062035"/>
            <a:ext cx="914400" cy="914400"/>
          </a:xfrm>
          <a:prstGeom prst="rect">
            <a:avLst/>
          </a:prstGeom>
        </p:spPr>
      </p:pic>
      <p:pic>
        <p:nvPicPr>
          <p:cNvPr id="11" name="Graphic 10" descr="Checkmark">
            <a:extLst>
              <a:ext uri="{FF2B5EF4-FFF2-40B4-BE49-F238E27FC236}">
                <a16:creationId xmlns:a16="http://schemas.microsoft.com/office/drawing/2014/main" id="{C313D2C8-090B-44A5-83A8-D9D1E57B73E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572978" y="4112311"/>
            <a:ext cx="914400" cy="914400"/>
          </a:xfrm>
          <a:prstGeom prst="rect">
            <a:avLst/>
          </a:prstGeom>
        </p:spPr>
      </p:pic>
      <p:pic>
        <p:nvPicPr>
          <p:cNvPr id="15" name="Graphic 14" descr="Arrow: Slight curve">
            <a:extLst>
              <a:ext uri="{FF2B5EF4-FFF2-40B4-BE49-F238E27FC236}">
                <a16:creationId xmlns:a16="http://schemas.microsoft.com/office/drawing/2014/main" id="{312A76A1-D589-4B37-83A2-DE70121C2383}"/>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910320" y="2683084"/>
            <a:ext cx="1807237" cy="1807237"/>
          </a:xfrm>
          <a:prstGeom prst="rect">
            <a:avLst/>
          </a:prstGeom>
        </p:spPr>
      </p:pic>
      <p:sp>
        <p:nvSpPr>
          <p:cNvPr id="16" name="Rectangle 15">
            <a:extLst>
              <a:ext uri="{FF2B5EF4-FFF2-40B4-BE49-F238E27FC236}">
                <a16:creationId xmlns:a16="http://schemas.microsoft.com/office/drawing/2014/main" id="{FC7DAD24-7589-4286-BB49-360C4826BF00}"/>
              </a:ext>
            </a:extLst>
          </p:cNvPr>
          <p:cNvSpPr/>
          <p:nvPr/>
        </p:nvSpPr>
        <p:spPr bwMode="gray">
          <a:xfrm>
            <a:off x="5948001" y="3119669"/>
            <a:ext cx="1356852" cy="934065"/>
          </a:xfrm>
          <a:prstGeom prst="rect">
            <a:avLst/>
          </a:prstGeom>
          <a:solidFill>
            <a:schemeClr val="bg2">
              <a:lumMod val="60000"/>
              <a:lumOff val="40000"/>
            </a:schemeClr>
          </a:solidFill>
          <a:ln>
            <a:solidFill>
              <a:schemeClr val="bg1"/>
            </a:solidFill>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rPr>
              <a:t>Pod</a:t>
            </a:r>
          </a:p>
        </p:txBody>
      </p:sp>
      <p:sp>
        <p:nvSpPr>
          <p:cNvPr id="18" name="Rectangle 17">
            <a:extLst>
              <a:ext uri="{FF2B5EF4-FFF2-40B4-BE49-F238E27FC236}">
                <a16:creationId xmlns:a16="http://schemas.microsoft.com/office/drawing/2014/main" id="{AAC7CD80-8A94-4547-AF14-FCCBD9D8D8AB}"/>
              </a:ext>
            </a:extLst>
          </p:cNvPr>
          <p:cNvSpPr/>
          <p:nvPr/>
        </p:nvSpPr>
        <p:spPr bwMode="gray">
          <a:xfrm>
            <a:off x="837105" y="3591780"/>
            <a:ext cx="2726520" cy="48666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err="1">
                <a:solidFill>
                  <a:schemeClr val="dk1"/>
                </a:solidFill>
                <a:ea typeface="Arial Unicode MS" pitchFamily="34" charset="-128"/>
              </a:rPr>
              <a:t>PodSpecTemplate</a:t>
            </a:r>
            <a:endParaRPr lang="en-US" sz="1800" kern="0" dirty="0">
              <a:solidFill>
                <a:schemeClr val="dk1"/>
              </a:solidFill>
              <a:ea typeface="Arial Unicode MS" pitchFamily="34" charset="-128"/>
            </a:endParaRPr>
          </a:p>
        </p:txBody>
      </p:sp>
      <p:sp>
        <p:nvSpPr>
          <p:cNvPr id="19" name="Rectangle 18">
            <a:extLst>
              <a:ext uri="{FF2B5EF4-FFF2-40B4-BE49-F238E27FC236}">
                <a16:creationId xmlns:a16="http://schemas.microsoft.com/office/drawing/2014/main" id="{9D660193-0DF1-4A86-B49C-C1B3D70075A6}"/>
              </a:ext>
            </a:extLst>
          </p:cNvPr>
          <p:cNvSpPr/>
          <p:nvPr/>
        </p:nvSpPr>
        <p:spPr bwMode="gray">
          <a:xfrm>
            <a:off x="831622" y="2998120"/>
            <a:ext cx="2726520" cy="48666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err="1">
                <a:solidFill>
                  <a:schemeClr val="dk1"/>
                </a:solidFill>
                <a:ea typeface="Arial Unicode MS" pitchFamily="34" charset="-128"/>
              </a:rPr>
              <a:t>JobSpec</a:t>
            </a:r>
            <a:endParaRPr lang="en-US" sz="1800" kern="0" dirty="0">
              <a:solidFill>
                <a:schemeClr val="dk1"/>
              </a:solidFill>
              <a:ea typeface="Arial Unicode MS" pitchFamily="34" charset="-128"/>
            </a:endParaRPr>
          </a:p>
        </p:txBody>
      </p:sp>
      <p:pic>
        <p:nvPicPr>
          <p:cNvPr id="20" name="Graphic 19" descr="Arrow: Slight curve">
            <a:extLst>
              <a:ext uri="{FF2B5EF4-FFF2-40B4-BE49-F238E27FC236}">
                <a16:creationId xmlns:a16="http://schemas.microsoft.com/office/drawing/2014/main" id="{C2B1B27F-315E-43CA-B1DD-2AC899C3428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535297" y="2683084"/>
            <a:ext cx="1807237" cy="1807237"/>
          </a:xfrm>
          <a:prstGeom prst="rect">
            <a:avLst/>
          </a:prstGeom>
        </p:spPr>
      </p:pic>
      <p:pic>
        <p:nvPicPr>
          <p:cNvPr id="21" name="Graphic 20" descr="Arrow: Slight curve">
            <a:extLst>
              <a:ext uri="{FF2B5EF4-FFF2-40B4-BE49-F238E27FC236}">
                <a16:creationId xmlns:a16="http://schemas.microsoft.com/office/drawing/2014/main" id="{3773ABA9-DE2B-4082-B40A-F93EFC5321CE}"/>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rot="10800000">
            <a:off x="7528686" y="1312432"/>
            <a:ext cx="1807237" cy="1807237"/>
          </a:xfrm>
          <a:prstGeom prst="rect">
            <a:avLst/>
          </a:prstGeom>
        </p:spPr>
      </p:pic>
      <p:sp>
        <p:nvSpPr>
          <p:cNvPr id="22" name="Speech Bubble: Rectangle 21">
            <a:extLst>
              <a:ext uri="{FF2B5EF4-FFF2-40B4-BE49-F238E27FC236}">
                <a16:creationId xmlns:a16="http://schemas.microsoft.com/office/drawing/2014/main" id="{4AE32203-9AB4-471C-8B9D-49FACB1A819C}"/>
              </a:ext>
            </a:extLst>
          </p:cNvPr>
          <p:cNvSpPr/>
          <p:nvPr/>
        </p:nvSpPr>
        <p:spPr bwMode="gray">
          <a:xfrm>
            <a:off x="5253984" y="5262395"/>
            <a:ext cx="4101737" cy="725167"/>
          </a:xfrm>
          <a:prstGeom prst="wedgeRectCallout">
            <a:avLst>
              <a:gd name="adj1" fmla="val 49211"/>
              <a:gd name="adj2" fmla="val -1608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Pod terminates successfully – Job is considered ok / complete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Title 1">
            <a:extLst>
              <a:ext uri="{FF2B5EF4-FFF2-40B4-BE49-F238E27FC236}">
                <a16:creationId xmlns:a16="http://schemas.microsoft.com/office/drawing/2014/main" id="{08B53A76-3C14-4E6B-A892-CCA5F14A0679}"/>
              </a:ext>
            </a:extLst>
          </p:cNvPr>
          <p:cNvSpPr txBox="1">
            <a:spLocks/>
          </p:cNvSpPr>
          <p:nvPr/>
        </p:nvSpPr>
        <p:spPr bwMode="gray">
          <a:xfrm>
            <a:off x="9523048" y="3402035"/>
            <a:ext cx="1718785" cy="36933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r>
              <a:rPr lang="en-US" dirty="0"/>
              <a:t>exit(??)</a:t>
            </a:r>
          </a:p>
        </p:txBody>
      </p:sp>
      <p:sp>
        <p:nvSpPr>
          <p:cNvPr id="24" name="Speech Bubble: Rectangle 23">
            <a:extLst>
              <a:ext uri="{FF2B5EF4-FFF2-40B4-BE49-F238E27FC236}">
                <a16:creationId xmlns:a16="http://schemas.microsoft.com/office/drawing/2014/main" id="{B51628FA-1849-4F62-A7A2-DB06358049AA}"/>
              </a:ext>
            </a:extLst>
          </p:cNvPr>
          <p:cNvSpPr/>
          <p:nvPr/>
        </p:nvSpPr>
        <p:spPr bwMode="gray">
          <a:xfrm>
            <a:off x="6097239" y="693565"/>
            <a:ext cx="4101737" cy="725167"/>
          </a:xfrm>
          <a:prstGeom prst="wedgeRectCallout">
            <a:avLst>
              <a:gd name="adj1" fmla="val 41923"/>
              <a:gd name="adj2" fmla="val 131356"/>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If exit code != 0 </a:t>
            </a:r>
            <a:r>
              <a:rPr lang="en-US" sz="1800" kern="0" dirty="0">
                <a:ea typeface="Arial Unicode MS" pitchFamily="34" charset="-128"/>
                <a:cs typeface="Arial Unicode MS" pitchFamily="34" charset="-128"/>
                <a:sym typeface="Wingdings" panose="05000000000000000000" pitchFamily="2" charset="2"/>
              </a:rPr>
              <a:t> consider pod as failed and restart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1537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6690" y="1323054"/>
            <a:ext cx="4220893" cy="3365229"/>
            <a:chOff x="193564" y="1322503"/>
            <a:chExt cx="4221992" cy="3366105"/>
          </a:xfrm>
        </p:grpSpPr>
        <p:sp>
          <p:nvSpPr>
            <p:cNvPr id="3" name="Curved Right Arrow 2"/>
            <p:cNvSpPr/>
            <p:nvPr/>
          </p:nvSpPr>
          <p:spPr bwMode="gray">
            <a:xfrm rot="5400000">
              <a:off x="2370451" y="307078"/>
              <a:ext cx="908957" cy="2939808"/>
            </a:xfrm>
            <a:prstGeom prst="curvedRightArrow">
              <a:avLst/>
            </a:prstGeom>
            <a:solidFill>
              <a:srgbClr val="4373C4"/>
            </a:solidFill>
            <a:ln>
              <a:solidFill>
                <a:srgbClr val="4373C4"/>
              </a:solidFill>
              <a:headEnd/>
              <a:tailEnd/>
            </a:ln>
          </p:spPr>
          <p:style>
            <a:lnRef idx="2">
              <a:schemeClr val="accent3">
                <a:shade val="50000"/>
              </a:schemeClr>
            </a:lnRef>
            <a:fillRef idx="1">
              <a:schemeClr val="accent3"/>
            </a:fillRef>
            <a:effectRef idx="0">
              <a:schemeClr val="accent3"/>
            </a:effectRef>
            <a:fontRef idx="minor">
              <a:schemeClr val="lt1"/>
            </a:fontRef>
          </p:style>
          <p:txBody>
            <a:bodyPr lIns="89977" tIns="71981" rIns="89977" bIns="71981" rtlCol="0" anchor="ctr"/>
            <a:lstStyle/>
            <a:p>
              <a:pPr marL="0" marR="0" lvl="0" indent="0" algn="ctr" defTabSz="914126" rtl="0" eaLnBrk="1" fontAlgn="base" latinLnBrk="0" hangingPunct="1">
                <a:lnSpc>
                  <a:spcPct val="100000"/>
                </a:lnSpc>
                <a:spcBef>
                  <a:spcPct val="50000"/>
                </a:spcBef>
                <a:spcAft>
                  <a:spcPct val="0"/>
                </a:spcAft>
                <a:buClr>
                  <a:srgbClr val="F0AB00"/>
                </a:buClr>
                <a:buSzPct val="80000"/>
                <a:buFontTx/>
                <a:buNone/>
                <a:tabLst/>
                <a:defRPr/>
              </a:pPr>
              <a:endParaRPr kumimoji="0" lang="en-GB" sz="1799"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endParaRPr>
            </a:p>
          </p:txBody>
        </p:sp>
        <p:sp>
          <p:nvSpPr>
            <p:cNvPr id="105" name="Curved Right Arrow 104"/>
            <p:cNvSpPr/>
            <p:nvPr/>
          </p:nvSpPr>
          <p:spPr bwMode="gray">
            <a:xfrm rot="16200000">
              <a:off x="2491173" y="2764226"/>
              <a:ext cx="908957" cy="2939808"/>
            </a:xfrm>
            <a:prstGeom prst="curvedRightArrow">
              <a:avLst/>
            </a:prstGeom>
            <a:solidFill>
              <a:srgbClr val="4373C4"/>
            </a:solidFill>
            <a:ln>
              <a:solidFill>
                <a:srgbClr val="4373C4"/>
              </a:solidFill>
              <a:headEnd/>
              <a:tailEnd/>
            </a:ln>
          </p:spPr>
          <p:style>
            <a:lnRef idx="2">
              <a:schemeClr val="accent3">
                <a:shade val="50000"/>
              </a:schemeClr>
            </a:lnRef>
            <a:fillRef idx="1">
              <a:schemeClr val="accent3"/>
            </a:fillRef>
            <a:effectRef idx="0">
              <a:schemeClr val="accent3"/>
            </a:effectRef>
            <a:fontRef idx="minor">
              <a:schemeClr val="lt1"/>
            </a:fontRef>
          </p:style>
          <p:txBody>
            <a:bodyPr lIns="89977" tIns="71981" rIns="89977" bIns="71981" rtlCol="0" anchor="ctr"/>
            <a:lstStyle/>
            <a:p>
              <a:pPr marL="0" marR="0" lvl="0" indent="0" algn="ctr" defTabSz="914126" rtl="0" eaLnBrk="1" fontAlgn="base" latinLnBrk="0" hangingPunct="1">
                <a:lnSpc>
                  <a:spcPct val="100000"/>
                </a:lnSpc>
                <a:spcBef>
                  <a:spcPct val="50000"/>
                </a:spcBef>
                <a:spcAft>
                  <a:spcPct val="0"/>
                </a:spcAft>
                <a:buClr>
                  <a:srgbClr val="F0AB00"/>
                </a:buClr>
                <a:buSzPct val="80000"/>
                <a:buFontTx/>
                <a:buNone/>
                <a:tabLst/>
                <a:defRPr/>
              </a:pPr>
              <a:endParaRPr kumimoji="0" lang="en-GB" sz="1799"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endParaRPr>
            </a:p>
          </p:txBody>
        </p:sp>
        <p:sp>
          <p:nvSpPr>
            <p:cNvPr id="106" name="TextBox 105"/>
            <p:cNvSpPr txBox="1"/>
            <p:nvPr/>
          </p:nvSpPr>
          <p:spPr>
            <a:xfrm>
              <a:off x="193564" y="2310363"/>
              <a:ext cx="2167923" cy="922945"/>
            </a:xfrm>
            <a:prstGeom prst="rect">
              <a:avLst/>
            </a:prstGeom>
            <a:noFill/>
          </p:spPr>
          <p:txBody>
            <a:bodyPr wrap="square" rtlCol="0">
              <a:spAutoFit/>
            </a:bodyPr>
            <a:lstStyle/>
            <a:p>
              <a:pPr marL="0" marR="0" lvl="0" indent="0" algn="ctr" defTabSz="108877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000000"/>
                  </a:solidFill>
                  <a:effectLst/>
                  <a:uLnTx/>
                  <a:uFillTx/>
                  <a:latin typeface="Calibri" panose="020F0502020204030204"/>
                  <a:ea typeface="+mn-ea"/>
                  <a:cs typeface="+mn-cs"/>
                </a:rPr>
                <a:t>Management Vector</a:t>
              </a:r>
            </a:p>
            <a:p>
              <a:pPr marL="0" marR="0" lvl="0" indent="0" algn="ctr" defTabSz="108877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000000"/>
                  </a:solidFill>
                  <a:effectLst/>
                  <a:uLnTx/>
                  <a:uFillTx/>
                  <a:latin typeface="Calibri" panose="020F0502020204030204"/>
                  <a:ea typeface="+mn-ea"/>
                  <a:cs typeface="+mn-cs"/>
                </a:rPr>
                <a:t>into all</a:t>
              </a:r>
            </a:p>
            <a:p>
              <a:pPr marL="0" marR="0" lvl="0" indent="0" algn="ctr" defTabSz="108877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000000"/>
                  </a:solidFill>
                  <a:effectLst/>
                  <a:uLnTx/>
                  <a:uFillTx/>
                  <a:latin typeface="Calibri" panose="020F0502020204030204"/>
                  <a:ea typeface="+mn-ea"/>
                  <a:cs typeface="+mn-cs"/>
                </a:rPr>
                <a:t>Control Planes</a:t>
              </a:r>
            </a:p>
          </p:txBody>
        </p:sp>
      </p:grpSp>
      <p:sp>
        <p:nvSpPr>
          <p:cNvPr id="2" name="Title 1"/>
          <p:cNvSpPr>
            <a:spLocks noGrp="1"/>
          </p:cNvSpPr>
          <p:nvPr>
            <p:ph type="title"/>
          </p:nvPr>
        </p:nvSpPr>
        <p:spPr>
          <a:xfrm>
            <a:off x="504001" y="504000"/>
            <a:ext cx="5840279" cy="691200"/>
          </a:xfrm>
        </p:spPr>
        <p:txBody>
          <a:bodyPr/>
          <a:lstStyle/>
          <a:p>
            <a:r>
              <a:rPr lang="en-US" dirty="0">
                <a:solidFill>
                  <a:srgbClr val="09ABFF"/>
                </a:solidFill>
              </a:rPr>
              <a:t>The Gardener:</a:t>
            </a:r>
            <a:r>
              <a:rPr lang="en-US" dirty="0"/>
              <a:t> Control Plane Engineering with minimal TCO!</a:t>
            </a:r>
            <a:endParaRPr lang="en-GB" dirty="0"/>
          </a:p>
        </p:txBody>
      </p:sp>
      <p:sp>
        <p:nvSpPr>
          <p:cNvPr id="54" name="TextBox 53"/>
          <p:cNvSpPr txBox="1"/>
          <p:nvPr/>
        </p:nvSpPr>
        <p:spPr>
          <a:xfrm>
            <a:off x="3181562" y="1481457"/>
            <a:ext cx="1351044" cy="369108"/>
          </a:xfrm>
          <a:prstGeom prst="rect">
            <a:avLst/>
          </a:prstGeom>
          <a:noFill/>
        </p:spPr>
        <p:txBody>
          <a:bodyPr wrap="none" rtlCol="0">
            <a:sp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kumimoji="0" lang="en-US" sz="1799" b="0" i="0" u="none" strike="noStrike" kern="1200" cap="none" spc="0" normalizeH="0" baseline="0" noProof="0">
                <a:ln>
                  <a:noFill/>
                </a:ln>
                <a:solidFill>
                  <a:srgbClr val="000000"/>
                </a:solidFill>
                <a:effectLst/>
                <a:uLnTx/>
                <a:uFillTx/>
                <a:latin typeface="Calibri" panose="020F0502020204030204"/>
                <a:ea typeface="+mn-ea"/>
                <a:cs typeface="+mn-cs"/>
              </a:rPr>
              <a:t>Seed Cluster</a:t>
            </a:r>
          </a:p>
        </p:txBody>
      </p:sp>
      <p:sp>
        <p:nvSpPr>
          <p:cNvPr id="55" name="Rectangle 54"/>
          <p:cNvSpPr/>
          <p:nvPr/>
        </p:nvSpPr>
        <p:spPr>
          <a:xfrm>
            <a:off x="2361592" y="1830678"/>
            <a:ext cx="2991178" cy="1943494"/>
          </a:xfrm>
          <a:prstGeom prst="rect">
            <a:avLst/>
          </a:prstGeom>
          <a:noFill/>
          <a:ln w="25400" cap="flat" cmpd="sng" algn="ctr">
            <a:solidFill>
              <a:srgbClr val="70AD47"/>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Calibri" panose="020F0502020204030204"/>
              <a:ea typeface=""/>
              <a:cs typeface=""/>
            </a:endParaRPr>
          </a:p>
        </p:txBody>
      </p:sp>
      <p:sp>
        <p:nvSpPr>
          <p:cNvPr id="56" name="Hexagon 55"/>
          <p:cNvSpPr/>
          <p:nvPr/>
        </p:nvSpPr>
        <p:spPr>
          <a:xfrm>
            <a:off x="3100379" y="2636957"/>
            <a:ext cx="807412" cy="696045"/>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rgbClr val="000000"/>
                </a:solidFill>
                <a:effectLst/>
                <a:uLnTx/>
                <a:uFillTx/>
                <a:latin typeface="Calibri" panose="020F0502020204030204"/>
                <a:ea typeface=""/>
                <a:cs typeface=""/>
              </a:rPr>
              <a:t>Master</a:t>
            </a:r>
          </a:p>
        </p:txBody>
      </p:sp>
      <p:sp>
        <p:nvSpPr>
          <p:cNvPr id="57" name="Hexagon 56"/>
          <p:cNvSpPr/>
          <p:nvPr/>
        </p:nvSpPr>
        <p:spPr>
          <a:xfrm>
            <a:off x="2423663" y="2253319"/>
            <a:ext cx="807412" cy="696045"/>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rgbClr val="000000"/>
                </a:solidFill>
                <a:effectLst/>
                <a:uLnTx/>
                <a:uFillTx/>
                <a:latin typeface="Calibri" panose="020F0502020204030204"/>
                <a:ea typeface=""/>
                <a:cs typeface=""/>
              </a:rPr>
              <a:t>Master</a:t>
            </a:r>
          </a:p>
        </p:txBody>
      </p:sp>
      <p:sp>
        <p:nvSpPr>
          <p:cNvPr id="58" name="Hexagon 57"/>
          <p:cNvSpPr/>
          <p:nvPr/>
        </p:nvSpPr>
        <p:spPr>
          <a:xfrm>
            <a:off x="3100379" y="1893425"/>
            <a:ext cx="807412" cy="696045"/>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rgbClr val="000000"/>
                </a:solidFill>
                <a:effectLst/>
                <a:uLnTx/>
                <a:uFillTx/>
                <a:latin typeface="Calibri" panose="020F0502020204030204"/>
                <a:ea typeface=""/>
                <a:cs typeface=""/>
              </a:rPr>
              <a:t>Master</a:t>
            </a:r>
          </a:p>
        </p:txBody>
      </p:sp>
      <p:sp>
        <p:nvSpPr>
          <p:cNvPr id="59" name="Hexagon 58"/>
          <p:cNvSpPr/>
          <p:nvPr/>
        </p:nvSpPr>
        <p:spPr>
          <a:xfrm>
            <a:off x="3773137" y="2265191"/>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rgbClr val="000000"/>
                </a:solidFill>
                <a:effectLst/>
                <a:uLnTx/>
                <a:uFillTx/>
                <a:latin typeface="Calibri" panose="020F0502020204030204"/>
                <a:ea typeface=""/>
                <a:cs typeface=""/>
              </a:rPr>
              <a:t>Worker/Minion</a:t>
            </a:r>
          </a:p>
        </p:txBody>
      </p:sp>
      <p:sp>
        <p:nvSpPr>
          <p:cNvPr id="60" name="Hexagon 59"/>
          <p:cNvSpPr/>
          <p:nvPr/>
        </p:nvSpPr>
        <p:spPr>
          <a:xfrm>
            <a:off x="4448192" y="1895287"/>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rgbClr val="000000"/>
                </a:solidFill>
                <a:effectLst/>
                <a:uLnTx/>
                <a:uFillTx/>
                <a:latin typeface="Calibri" panose="020F0502020204030204"/>
                <a:ea typeface=""/>
                <a:cs typeface=""/>
              </a:rPr>
              <a:t>Worker/Minion</a:t>
            </a:r>
          </a:p>
        </p:txBody>
      </p:sp>
      <p:sp>
        <p:nvSpPr>
          <p:cNvPr id="61" name="Hexagon 60"/>
          <p:cNvSpPr/>
          <p:nvPr/>
        </p:nvSpPr>
        <p:spPr>
          <a:xfrm>
            <a:off x="3773265" y="3008723"/>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rgbClr val="000000"/>
                </a:solidFill>
                <a:effectLst/>
                <a:uLnTx/>
                <a:uFillTx/>
                <a:latin typeface="Calibri" panose="020F0502020204030204"/>
                <a:ea typeface=""/>
                <a:cs typeface=""/>
              </a:rPr>
              <a:t>Worker/Minion</a:t>
            </a:r>
          </a:p>
        </p:txBody>
      </p:sp>
      <p:sp>
        <p:nvSpPr>
          <p:cNvPr id="62" name="Hexagon 61"/>
          <p:cNvSpPr/>
          <p:nvPr/>
        </p:nvSpPr>
        <p:spPr>
          <a:xfrm>
            <a:off x="4451977" y="2636958"/>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rgbClr val="000000"/>
                </a:solidFill>
                <a:effectLst/>
                <a:uLnTx/>
                <a:uFillTx/>
                <a:latin typeface="Calibri" panose="020F0502020204030204"/>
                <a:ea typeface=""/>
                <a:cs typeface=""/>
              </a:rPr>
              <a:t>Worker/Minion</a:t>
            </a:r>
          </a:p>
        </p:txBody>
      </p:sp>
      <p:sp>
        <p:nvSpPr>
          <p:cNvPr id="63" name="TextBox 62"/>
          <p:cNvSpPr txBox="1"/>
          <p:nvPr/>
        </p:nvSpPr>
        <p:spPr>
          <a:xfrm flipH="1">
            <a:off x="2683772" y="2942219"/>
            <a:ext cx="512288" cy="369108"/>
          </a:xfrm>
          <a:prstGeom prst="rect">
            <a:avLst/>
          </a:prstGeom>
          <a:noFill/>
        </p:spPr>
        <p:txBody>
          <a:bodyPr wrap="square" rtlCol="0">
            <a:sp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kumimoji="0" lang="en-US" sz="1799" b="0" i="0" u="none" strike="noStrike" kern="1200" cap="none" spc="0" normalizeH="0" baseline="0" noProof="0">
                <a:ln>
                  <a:noFill/>
                </a:ln>
                <a:solidFill>
                  <a:srgbClr val="000000"/>
                </a:solidFill>
                <a:effectLst/>
                <a:uLnTx/>
                <a:uFillTx/>
                <a:latin typeface="Calibri" panose="020F0502020204030204"/>
                <a:ea typeface="+mn-ea"/>
                <a:cs typeface="+mn-cs"/>
              </a:rPr>
              <a:t>HA</a:t>
            </a:r>
          </a:p>
        </p:txBody>
      </p:sp>
      <p:sp>
        <p:nvSpPr>
          <p:cNvPr id="64" name="Rectangle 63"/>
          <p:cNvSpPr/>
          <p:nvPr/>
        </p:nvSpPr>
        <p:spPr>
          <a:xfrm>
            <a:off x="2333619" y="1807525"/>
            <a:ext cx="3040895" cy="1995370"/>
          </a:xfrm>
          <a:prstGeom prst="rect">
            <a:avLst/>
          </a:prstGeom>
          <a:solidFill>
            <a:sysClr val="window" lastClr="FFFFFF">
              <a:alpha val="50000"/>
            </a:sysClr>
          </a:solidFill>
          <a:ln w="12700" cap="flat" cmpd="sng" algn="ctr">
            <a:no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Calibri" panose="020F0502020204030204"/>
              <a:ea typeface=""/>
              <a:cs typeface=""/>
            </a:endParaRPr>
          </a:p>
        </p:txBody>
      </p:sp>
      <p:sp>
        <p:nvSpPr>
          <p:cNvPr id="65" name="Hexagon 64"/>
          <p:cNvSpPr/>
          <p:nvPr/>
        </p:nvSpPr>
        <p:spPr>
          <a:xfrm>
            <a:off x="6528722" y="2637602"/>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rgbClr val="000000"/>
                </a:solidFill>
                <a:effectLst/>
                <a:uLnTx/>
                <a:uFillTx/>
                <a:latin typeface="Calibri" panose="020F0502020204030204"/>
                <a:ea typeface=""/>
                <a:cs typeface=""/>
              </a:rPr>
              <a:t>Worker/Minion</a:t>
            </a:r>
          </a:p>
        </p:txBody>
      </p:sp>
      <p:sp>
        <p:nvSpPr>
          <p:cNvPr id="66" name="TextBox 65"/>
          <p:cNvSpPr txBox="1"/>
          <p:nvPr/>
        </p:nvSpPr>
        <p:spPr>
          <a:xfrm>
            <a:off x="6522352" y="1461442"/>
            <a:ext cx="1526623" cy="369108"/>
          </a:xfrm>
          <a:prstGeom prst="rect">
            <a:avLst/>
          </a:prstGeom>
          <a:noFill/>
        </p:spPr>
        <p:txBody>
          <a:bodyPr wrap="none" rtlCol="0">
            <a:sp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kumimoji="0" lang="en-US" sz="1799" b="0" i="0" u="none" strike="noStrike" kern="1200" cap="none" spc="0" normalizeH="0" baseline="0" noProof="0">
                <a:ln>
                  <a:noFill/>
                </a:ln>
                <a:solidFill>
                  <a:srgbClr val="000000"/>
                </a:solidFill>
                <a:effectLst/>
                <a:uLnTx/>
                <a:uFillTx/>
                <a:latin typeface="Calibri" panose="020F0502020204030204"/>
                <a:ea typeface="+mn-ea"/>
                <a:cs typeface="+mn-cs"/>
              </a:rPr>
              <a:t>Shoot Clusters</a:t>
            </a:r>
          </a:p>
        </p:txBody>
      </p:sp>
      <p:sp>
        <p:nvSpPr>
          <p:cNvPr id="67" name="Hexagon 66"/>
          <p:cNvSpPr/>
          <p:nvPr/>
        </p:nvSpPr>
        <p:spPr>
          <a:xfrm>
            <a:off x="5852005" y="2253964"/>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rgbClr val="000000"/>
                </a:solidFill>
                <a:effectLst/>
                <a:uLnTx/>
                <a:uFillTx/>
                <a:latin typeface="Calibri" panose="020F0502020204030204"/>
                <a:ea typeface=""/>
                <a:cs typeface=""/>
              </a:rPr>
              <a:t>Worker/Minion</a:t>
            </a:r>
          </a:p>
        </p:txBody>
      </p:sp>
      <p:sp>
        <p:nvSpPr>
          <p:cNvPr id="68" name="Hexagon 67"/>
          <p:cNvSpPr/>
          <p:nvPr/>
        </p:nvSpPr>
        <p:spPr>
          <a:xfrm>
            <a:off x="6528722" y="1894070"/>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rgbClr val="000000"/>
                </a:solidFill>
                <a:effectLst/>
                <a:uLnTx/>
                <a:uFillTx/>
                <a:latin typeface="Calibri" panose="020F0502020204030204"/>
                <a:ea typeface=""/>
                <a:cs typeface=""/>
              </a:rPr>
              <a:t>Worker/Minion</a:t>
            </a:r>
          </a:p>
        </p:txBody>
      </p:sp>
      <p:sp>
        <p:nvSpPr>
          <p:cNvPr id="69" name="Rectangle 68"/>
          <p:cNvSpPr/>
          <p:nvPr/>
        </p:nvSpPr>
        <p:spPr>
          <a:xfrm>
            <a:off x="5777723" y="1831323"/>
            <a:ext cx="1638625" cy="1573554"/>
          </a:xfrm>
          <a:prstGeom prst="rect">
            <a:avLst/>
          </a:prstGeom>
          <a:noFill/>
          <a:ln w="25400" cap="flat" cmpd="sng" algn="ctr">
            <a:solidFill>
              <a:srgbClr val="70AD47"/>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Calibri" panose="020F0502020204030204"/>
              <a:ea typeface=""/>
              <a:cs typeface=""/>
            </a:endParaRPr>
          </a:p>
        </p:txBody>
      </p:sp>
      <p:sp>
        <p:nvSpPr>
          <p:cNvPr id="70" name="Hexagon 69"/>
          <p:cNvSpPr/>
          <p:nvPr/>
        </p:nvSpPr>
        <p:spPr>
          <a:xfrm>
            <a:off x="8221241" y="3909594"/>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rgbClr val="000000"/>
                </a:solidFill>
                <a:effectLst/>
                <a:uLnTx/>
                <a:uFillTx/>
                <a:latin typeface="Calibri" panose="020F0502020204030204"/>
                <a:ea typeface=""/>
                <a:cs typeface=""/>
              </a:rPr>
              <a:t>Worker/Minion</a:t>
            </a:r>
          </a:p>
        </p:txBody>
      </p:sp>
      <p:sp>
        <p:nvSpPr>
          <p:cNvPr id="71" name="Hexagon 70"/>
          <p:cNvSpPr/>
          <p:nvPr/>
        </p:nvSpPr>
        <p:spPr>
          <a:xfrm>
            <a:off x="7544524" y="3525956"/>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Calibri" panose="020F0502020204030204"/>
                <a:ea typeface=""/>
                <a:cs typeface=""/>
              </a:rPr>
              <a:t>Worker/Minion</a:t>
            </a:r>
          </a:p>
        </p:txBody>
      </p:sp>
      <p:sp>
        <p:nvSpPr>
          <p:cNvPr id="72" name="Hexagon 71"/>
          <p:cNvSpPr/>
          <p:nvPr/>
        </p:nvSpPr>
        <p:spPr>
          <a:xfrm>
            <a:off x="8221241" y="3166061"/>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rgbClr val="000000"/>
                </a:solidFill>
                <a:effectLst/>
                <a:uLnTx/>
                <a:uFillTx/>
                <a:latin typeface="Calibri" panose="020F0502020204030204"/>
                <a:ea typeface=""/>
                <a:cs typeface=""/>
              </a:rPr>
              <a:t>Worker/Minion</a:t>
            </a:r>
          </a:p>
        </p:txBody>
      </p:sp>
      <p:sp>
        <p:nvSpPr>
          <p:cNvPr id="73" name="Rectangle 72"/>
          <p:cNvSpPr/>
          <p:nvPr/>
        </p:nvSpPr>
        <p:spPr>
          <a:xfrm>
            <a:off x="7470243" y="3103316"/>
            <a:ext cx="1638625" cy="2336051"/>
          </a:xfrm>
          <a:prstGeom prst="rect">
            <a:avLst/>
          </a:prstGeom>
          <a:noFill/>
          <a:ln w="25400" cap="flat" cmpd="sng" algn="ctr">
            <a:solidFill>
              <a:srgbClr val="70AD47"/>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Calibri" panose="020F0502020204030204"/>
              <a:ea typeface=""/>
              <a:cs typeface=""/>
            </a:endParaRPr>
          </a:p>
        </p:txBody>
      </p:sp>
      <p:sp>
        <p:nvSpPr>
          <p:cNvPr id="74" name="Hexagon 73"/>
          <p:cNvSpPr/>
          <p:nvPr/>
        </p:nvSpPr>
        <p:spPr>
          <a:xfrm>
            <a:off x="8221241" y="4652481"/>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rgbClr val="000000"/>
                </a:solidFill>
                <a:effectLst/>
                <a:uLnTx/>
                <a:uFillTx/>
                <a:latin typeface="Calibri" panose="020F0502020204030204"/>
                <a:ea typeface=""/>
                <a:cs typeface=""/>
              </a:rPr>
              <a:t>Worker/Minion</a:t>
            </a:r>
          </a:p>
        </p:txBody>
      </p:sp>
      <p:sp>
        <p:nvSpPr>
          <p:cNvPr id="75" name="Hexagon 74"/>
          <p:cNvSpPr/>
          <p:nvPr/>
        </p:nvSpPr>
        <p:spPr>
          <a:xfrm>
            <a:off x="7544524" y="4268843"/>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rgbClr val="000000"/>
                </a:solidFill>
                <a:effectLst/>
                <a:uLnTx/>
                <a:uFillTx/>
                <a:latin typeface="Calibri" panose="020F0502020204030204"/>
                <a:ea typeface=""/>
                <a:cs typeface=""/>
              </a:rPr>
              <a:t>Worker/Minion</a:t>
            </a:r>
          </a:p>
        </p:txBody>
      </p:sp>
      <p:sp>
        <p:nvSpPr>
          <p:cNvPr id="76" name="Rectangle 75"/>
          <p:cNvSpPr/>
          <p:nvPr/>
        </p:nvSpPr>
        <p:spPr>
          <a:xfrm>
            <a:off x="7470243" y="1830678"/>
            <a:ext cx="1638625" cy="1206854"/>
          </a:xfrm>
          <a:prstGeom prst="rect">
            <a:avLst/>
          </a:prstGeom>
          <a:noFill/>
          <a:ln w="25400" cap="flat" cmpd="sng" algn="ctr">
            <a:solidFill>
              <a:srgbClr val="70AD47"/>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Calibri" panose="020F0502020204030204"/>
              <a:ea typeface=""/>
              <a:cs typeface=""/>
            </a:endParaRPr>
          </a:p>
        </p:txBody>
      </p:sp>
      <p:sp>
        <p:nvSpPr>
          <p:cNvPr id="77" name="Hexagon 76"/>
          <p:cNvSpPr/>
          <p:nvPr/>
        </p:nvSpPr>
        <p:spPr>
          <a:xfrm>
            <a:off x="7550019" y="1894070"/>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rgbClr val="000000"/>
                </a:solidFill>
                <a:effectLst/>
                <a:uLnTx/>
                <a:uFillTx/>
                <a:latin typeface="Calibri" panose="020F0502020204030204"/>
                <a:ea typeface=""/>
                <a:cs typeface=""/>
              </a:rPr>
              <a:t>Worker/Minion</a:t>
            </a:r>
          </a:p>
        </p:txBody>
      </p:sp>
      <p:sp>
        <p:nvSpPr>
          <p:cNvPr id="78" name="Hexagon 77"/>
          <p:cNvSpPr/>
          <p:nvPr/>
        </p:nvSpPr>
        <p:spPr>
          <a:xfrm>
            <a:off x="8218242" y="2257351"/>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rgbClr val="000000"/>
                </a:solidFill>
                <a:effectLst/>
                <a:uLnTx/>
                <a:uFillTx/>
                <a:latin typeface="Calibri" panose="020F0502020204030204"/>
                <a:ea typeface=""/>
                <a:cs typeface=""/>
              </a:rPr>
              <a:t>Worker/Minion</a:t>
            </a:r>
          </a:p>
        </p:txBody>
      </p:sp>
      <p:sp>
        <p:nvSpPr>
          <p:cNvPr id="79" name="Rectangle 78"/>
          <p:cNvSpPr/>
          <p:nvPr/>
        </p:nvSpPr>
        <p:spPr>
          <a:xfrm>
            <a:off x="6442135" y="3467623"/>
            <a:ext cx="974212" cy="827784"/>
          </a:xfrm>
          <a:prstGeom prst="rect">
            <a:avLst/>
          </a:prstGeom>
          <a:noFill/>
          <a:ln w="25400" cap="flat" cmpd="sng" algn="ctr">
            <a:solidFill>
              <a:srgbClr val="70AD47"/>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Calibri" panose="020F0502020204030204"/>
              <a:ea typeface=""/>
              <a:cs typeface=""/>
            </a:endParaRPr>
          </a:p>
        </p:txBody>
      </p:sp>
      <p:sp>
        <p:nvSpPr>
          <p:cNvPr id="80" name="Hexagon 79"/>
          <p:cNvSpPr/>
          <p:nvPr/>
        </p:nvSpPr>
        <p:spPr>
          <a:xfrm>
            <a:off x="6522349" y="3531014"/>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rgbClr val="000000"/>
                </a:solidFill>
                <a:effectLst/>
                <a:uLnTx/>
                <a:uFillTx/>
                <a:latin typeface="Calibri" panose="020F0502020204030204"/>
                <a:ea typeface=""/>
                <a:cs typeface=""/>
              </a:rPr>
              <a:t>Worker/Minion</a:t>
            </a:r>
          </a:p>
        </p:txBody>
      </p:sp>
      <p:cxnSp>
        <p:nvCxnSpPr>
          <p:cNvPr id="81" name="Straight Arrow Connector 80"/>
          <p:cNvCxnSpPr/>
          <p:nvPr/>
        </p:nvCxnSpPr>
        <p:spPr>
          <a:xfrm>
            <a:off x="5400262" y="3344873"/>
            <a:ext cx="329975" cy="0"/>
          </a:xfrm>
          <a:prstGeom prst="straightConnector1">
            <a:avLst/>
          </a:prstGeom>
          <a:noFill/>
          <a:ln w="25400" cap="flat" cmpd="sng" algn="ctr">
            <a:solidFill>
              <a:srgbClr val="C00000"/>
            </a:solidFill>
            <a:prstDash val="solid"/>
            <a:miter lim="800000"/>
            <a:tailEnd type="triangle" w="lg" len="lg"/>
          </a:ln>
          <a:effectLst/>
        </p:spPr>
      </p:cxnSp>
      <p:sp>
        <p:nvSpPr>
          <p:cNvPr id="82" name="TextBox 81"/>
          <p:cNvSpPr txBox="1"/>
          <p:nvPr/>
        </p:nvSpPr>
        <p:spPr>
          <a:xfrm>
            <a:off x="5313178" y="3367230"/>
            <a:ext cx="1031102" cy="369236"/>
          </a:xfrm>
          <a:prstGeom prst="rect">
            <a:avLst/>
          </a:prstGeom>
          <a:noFill/>
        </p:spPr>
        <p:txBody>
          <a:bodyPr wrap="square" rtlCol="0">
            <a:sp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kumimoji="0" lang="en-US" sz="1799" b="0" i="0" u="none" strike="noStrike" kern="1200" cap="none" spc="0" normalizeH="0" baseline="0" noProof="0" dirty="0">
                <a:ln>
                  <a:noFill/>
                </a:ln>
                <a:solidFill>
                  <a:srgbClr val="000000"/>
                </a:solidFill>
                <a:effectLst/>
                <a:uLnTx/>
                <a:uFillTx/>
                <a:latin typeface="Calibri" panose="020F0502020204030204"/>
                <a:ea typeface="+mn-ea"/>
                <a:cs typeface="+mn-cs"/>
              </a:rPr>
              <a:t>manages</a:t>
            </a:r>
          </a:p>
        </p:txBody>
      </p:sp>
      <p:cxnSp>
        <p:nvCxnSpPr>
          <p:cNvPr id="83" name="Straight Arrow Connector 82"/>
          <p:cNvCxnSpPr/>
          <p:nvPr/>
        </p:nvCxnSpPr>
        <p:spPr>
          <a:xfrm>
            <a:off x="5400262" y="3213036"/>
            <a:ext cx="329975" cy="0"/>
          </a:xfrm>
          <a:prstGeom prst="straightConnector1">
            <a:avLst/>
          </a:prstGeom>
          <a:noFill/>
          <a:ln w="25400" cap="flat" cmpd="sng" algn="ctr">
            <a:solidFill>
              <a:srgbClr val="C00000"/>
            </a:solidFill>
            <a:prstDash val="solid"/>
            <a:miter lim="800000"/>
            <a:tailEnd type="triangle" w="lg" len="lg"/>
          </a:ln>
          <a:effectLst/>
        </p:spPr>
      </p:cxnSp>
      <p:cxnSp>
        <p:nvCxnSpPr>
          <p:cNvPr id="84" name="Straight Arrow Connector 83"/>
          <p:cNvCxnSpPr/>
          <p:nvPr/>
        </p:nvCxnSpPr>
        <p:spPr>
          <a:xfrm>
            <a:off x="5400262" y="3081200"/>
            <a:ext cx="329975" cy="0"/>
          </a:xfrm>
          <a:prstGeom prst="straightConnector1">
            <a:avLst/>
          </a:prstGeom>
          <a:noFill/>
          <a:ln w="25400" cap="flat" cmpd="sng" algn="ctr">
            <a:solidFill>
              <a:srgbClr val="C00000"/>
            </a:solidFill>
            <a:prstDash val="solid"/>
            <a:miter lim="800000"/>
            <a:tailEnd type="triangle" w="lg" len="lg"/>
          </a:ln>
          <a:effectLst/>
        </p:spPr>
      </p:cxnSp>
      <p:cxnSp>
        <p:nvCxnSpPr>
          <p:cNvPr id="85" name="Straight Arrow Connector 84"/>
          <p:cNvCxnSpPr/>
          <p:nvPr/>
        </p:nvCxnSpPr>
        <p:spPr>
          <a:xfrm>
            <a:off x="5400262" y="2949363"/>
            <a:ext cx="329975" cy="0"/>
          </a:xfrm>
          <a:prstGeom prst="straightConnector1">
            <a:avLst/>
          </a:prstGeom>
          <a:noFill/>
          <a:ln w="25400" cap="flat" cmpd="sng" algn="ctr">
            <a:solidFill>
              <a:srgbClr val="C00000"/>
            </a:solidFill>
            <a:prstDash val="solid"/>
            <a:miter lim="800000"/>
            <a:tailEnd type="triangle" w="lg" len="lg"/>
          </a:ln>
          <a:effectLst/>
        </p:spPr>
      </p:cxnSp>
      <p:sp>
        <p:nvSpPr>
          <p:cNvPr id="86" name="Hexagon 85"/>
          <p:cNvSpPr/>
          <p:nvPr/>
        </p:nvSpPr>
        <p:spPr>
          <a:xfrm>
            <a:off x="3240372" y="3481508"/>
            <a:ext cx="3778328" cy="3257180"/>
          </a:xfrm>
          <a:prstGeom prst="hexagon">
            <a:avLst/>
          </a:prstGeom>
          <a:solidFill>
            <a:srgbClr val="4472C4"/>
          </a:solidFill>
          <a:ln w="12700" cap="flat" cmpd="sng" algn="ctr">
            <a:solidFill>
              <a:srgbClr val="4472C4">
                <a:shade val="50000"/>
              </a:srgbClr>
            </a:solidFill>
            <a:prstDash val="solid"/>
            <a:miter lim="800000"/>
          </a:ln>
          <a:effectLst/>
        </p:spPr>
        <p:txBody>
          <a:bodyPr rtlCol="0" anchor="t"/>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799" b="0" i="0" u="none" strike="noStrike" kern="0" cap="none" spc="0" normalizeH="0" baseline="0" noProof="0">
                <a:ln>
                  <a:noFill/>
                </a:ln>
                <a:solidFill>
                  <a:srgbClr val="000000"/>
                </a:solidFill>
                <a:effectLst/>
                <a:uLnTx/>
                <a:uFillTx/>
                <a:latin typeface="Calibri" panose="020F0502020204030204"/>
                <a:ea typeface=""/>
                <a:cs typeface=""/>
              </a:rPr>
              <a:t>    Worker/Minion</a:t>
            </a:r>
          </a:p>
        </p:txBody>
      </p:sp>
      <p:sp>
        <p:nvSpPr>
          <p:cNvPr id="87" name="TextBox 86"/>
          <p:cNvSpPr txBox="1"/>
          <p:nvPr/>
        </p:nvSpPr>
        <p:spPr>
          <a:xfrm>
            <a:off x="845294" y="4844746"/>
            <a:ext cx="2433122" cy="646163"/>
          </a:xfrm>
          <a:prstGeom prst="rect">
            <a:avLst/>
          </a:prstGeom>
          <a:noFill/>
        </p:spPr>
        <p:txBody>
          <a:bodyPr wrap="square" rtlCol="0">
            <a:sp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000000"/>
                </a:solidFill>
                <a:effectLst/>
                <a:uLnTx/>
                <a:uFillTx/>
                <a:latin typeface="Calibri" panose="020F0502020204030204"/>
                <a:ea typeface="+mn-ea"/>
                <a:cs typeface="+mn-cs"/>
              </a:rPr>
              <a:t>Think outside the box /</a:t>
            </a:r>
          </a:p>
          <a:p>
            <a:pPr marL="0" marR="0" lvl="0" indent="0" algn="l" defTabSz="108877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000000"/>
                </a:solidFill>
                <a:effectLst/>
                <a:uLnTx/>
                <a:uFillTx/>
                <a:latin typeface="Calibri" panose="020F0502020204030204"/>
                <a:ea typeface="+mn-ea"/>
                <a:cs typeface="+mn-cs"/>
              </a:rPr>
              <a:t>Move outside the box!</a:t>
            </a:r>
          </a:p>
        </p:txBody>
      </p:sp>
      <p:sp>
        <p:nvSpPr>
          <p:cNvPr id="88" name="Rectangle 87"/>
          <p:cNvSpPr/>
          <p:nvPr/>
        </p:nvSpPr>
        <p:spPr>
          <a:xfrm>
            <a:off x="4914520" y="5581519"/>
            <a:ext cx="807412" cy="310230"/>
          </a:xfrm>
          <a:prstGeom prst="rect">
            <a:avLst/>
          </a:prstGeom>
          <a:solidFill>
            <a:srgbClr val="86040C"/>
          </a:solidFill>
          <a:ln w="12700" cap="flat" cmpd="sng" algn="ctr">
            <a:solidFill>
              <a:srgbClr val="86040C"/>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799" b="0" i="0" u="none" strike="noStrike" kern="0" cap="none" spc="0" normalizeH="0" baseline="0" noProof="0">
                <a:ln>
                  <a:noFill/>
                </a:ln>
                <a:solidFill>
                  <a:srgbClr val="000000"/>
                </a:solidFill>
                <a:effectLst/>
                <a:uLnTx/>
                <a:uFillTx/>
                <a:latin typeface="Calibri" panose="020F0502020204030204"/>
                <a:ea typeface=""/>
                <a:cs typeface=""/>
              </a:rPr>
              <a:t>ETCD</a:t>
            </a:r>
          </a:p>
        </p:txBody>
      </p:sp>
      <p:sp>
        <p:nvSpPr>
          <p:cNvPr id="89" name="Rectangle 88"/>
          <p:cNvSpPr/>
          <p:nvPr/>
        </p:nvSpPr>
        <p:spPr>
          <a:xfrm>
            <a:off x="4539560" y="4393539"/>
            <a:ext cx="1195131" cy="310230"/>
          </a:xfrm>
          <a:prstGeom prst="rect">
            <a:avLst/>
          </a:prstGeom>
          <a:solidFill>
            <a:srgbClr val="C00000"/>
          </a:solidFill>
          <a:ln w="12700" cap="flat" cmpd="sng" algn="ctr">
            <a:solidFill>
              <a:srgbClr val="ED7D31">
                <a:lumMod val="75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799" b="0" i="0" u="none" strike="noStrike" kern="0" cap="none" spc="0" normalizeH="0" baseline="0" noProof="0">
                <a:ln>
                  <a:noFill/>
                </a:ln>
                <a:solidFill>
                  <a:srgbClr val="000000"/>
                </a:solidFill>
                <a:effectLst/>
                <a:uLnTx/>
                <a:uFillTx/>
                <a:latin typeface="Calibri" panose="020F0502020204030204"/>
                <a:ea typeface=""/>
                <a:cs typeface=""/>
              </a:rPr>
              <a:t>API Server</a:t>
            </a:r>
          </a:p>
        </p:txBody>
      </p:sp>
      <p:sp>
        <p:nvSpPr>
          <p:cNvPr id="90" name="Rectangle 89"/>
          <p:cNvSpPr/>
          <p:nvPr/>
        </p:nvSpPr>
        <p:spPr>
          <a:xfrm>
            <a:off x="3653916" y="4789532"/>
            <a:ext cx="1186322" cy="310230"/>
          </a:xfrm>
          <a:prstGeom prst="rect">
            <a:avLst/>
          </a:prstGeom>
          <a:solidFill>
            <a:srgbClr val="C00000"/>
          </a:solidFill>
          <a:ln w="12700" cap="flat" cmpd="sng" algn="ctr">
            <a:solidFill>
              <a:srgbClr val="ED7D31">
                <a:lumMod val="75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799" b="0" i="0" u="none" strike="noStrike" kern="0" cap="none" spc="0" normalizeH="0" baseline="0" noProof="0">
                <a:ln>
                  <a:noFill/>
                </a:ln>
                <a:solidFill>
                  <a:srgbClr val="000000"/>
                </a:solidFill>
                <a:effectLst/>
                <a:uLnTx/>
                <a:uFillTx/>
                <a:latin typeface="Calibri" panose="020F0502020204030204"/>
                <a:ea typeface=""/>
                <a:cs typeface=""/>
              </a:rPr>
              <a:t>Scheduler</a:t>
            </a:r>
          </a:p>
        </p:txBody>
      </p:sp>
      <p:sp>
        <p:nvSpPr>
          <p:cNvPr id="91" name="Rectangle 90"/>
          <p:cNvSpPr/>
          <p:nvPr/>
        </p:nvSpPr>
        <p:spPr>
          <a:xfrm>
            <a:off x="4915762" y="4789532"/>
            <a:ext cx="1704573" cy="310230"/>
          </a:xfrm>
          <a:prstGeom prst="rect">
            <a:avLst/>
          </a:prstGeom>
          <a:solidFill>
            <a:srgbClr val="C00000"/>
          </a:solidFill>
          <a:ln w="12700" cap="flat" cmpd="sng" algn="ctr">
            <a:solidFill>
              <a:srgbClr val="ED7D31">
                <a:lumMod val="75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799" b="0" i="0" u="none" strike="noStrike" kern="0" cap="none" spc="0" normalizeH="0" baseline="0" noProof="0">
                <a:ln>
                  <a:noFill/>
                </a:ln>
                <a:solidFill>
                  <a:srgbClr val="000000"/>
                </a:solidFill>
                <a:effectLst/>
                <a:uLnTx/>
                <a:uFillTx/>
                <a:latin typeface="Calibri" panose="020F0502020204030204"/>
                <a:ea typeface=""/>
                <a:cs typeface=""/>
              </a:rPr>
              <a:t>Controller Mgr</a:t>
            </a:r>
          </a:p>
        </p:txBody>
      </p:sp>
      <p:sp>
        <p:nvSpPr>
          <p:cNvPr id="92" name="Rectangle 91"/>
          <p:cNvSpPr/>
          <p:nvPr/>
        </p:nvSpPr>
        <p:spPr>
          <a:xfrm>
            <a:off x="3653916" y="5581519"/>
            <a:ext cx="1186322" cy="310230"/>
          </a:xfrm>
          <a:prstGeom prst="rect">
            <a:avLst/>
          </a:prstGeom>
          <a:solidFill>
            <a:srgbClr val="86040C"/>
          </a:solidFill>
          <a:ln w="12700" cap="flat" cmpd="sng" algn="ctr">
            <a:solidFill>
              <a:srgbClr val="86040C"/>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799" b="0" i="0" u="none" strike="noStrike" kern="0" cap="none" spc="0" normalizeH="0" baseline="0" noProof="0">
                <a:ln>
                  <a:noFill/>
                </a:ln>
                <a:solidFill>
                  <a:srgbClr val="000000"/>
                </a:solidFill>
                <a:effectLst/>
                <a:uLnTx/>
                <a:uFillTx/>
                <a:latin typeface="Calibri" panose="020F0502020204030204"/>
                <a:ea typeface=""/>
                <a:cs typeface=""/>
              </a:rPr>
              <a:t>API Server</a:t>
            </a:r>
          </a:p>
        </p:txBody>
      </p:sp>
      <p:sp>
        <p:nvSpPr>
          <p:cNvPr id="93" name="Rectangle 92"/>
          <p:cNvSpPr/>
          <p:nvPr/>
        </p:nvSpPr>
        <p:spPr>
          <a:xfrm>
            <a:off x="5812921" y="4393539"/>
            <a:ext cx="807412" cy="310230"/>
          </a:xfrm>
          <a:prstGeom prst="rect">
            <a:avLst/>
          </a:prstGeom>
          <a:solidFill>
            <a:srgbClr val="86040C"/>
          </a:solidFill>
          <a:ln w="12700" cap="flat" cmpd="sng" algn="ctr">
            <a:solidFill>
              <a:srgbClr val="86040C"/>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799" b="0" i="0" u="none" strike="noStrike" kern="0" cap="none" spc="0" normalizeH="0" baseline="0" noProof="0">
                <a:ln>
                  <a:noFill/>
                </a:ln>
                <a:solidFill>
                  <a:srgbClr val="000000"/>
                </a:solidFill>
                <a:effectLst/>
                <a:uLnTx/>
                <a:uFillTx/>
                <a:latin typeface="Calibri" panose="020F0502020204030204"/>
                <a:ea typeface=""/>
                <a:cs typeface=""/>
              </a:rPr>
              <a:t>ETCD</a:t>
            </a:r>
          </a:p>
        </p:txBody>
      </p:sp>
      <p:sp>
        <p:nvSpPr>
          <p:cNvPr id="94" name="Rectangle 93"/>
          <p:cNvSpPr/>
          <p:nvPr/>
        </p:nvSpPr>
        <p:spPr>
          <a:xfrm>
            <a:off x="5433984" y="5185525"/>
            <a:ext cx="1186350" cy="310230"/>
          </a:xfrm>
          <a:prstGeom prst="rect">
            <a:avLst/>
          </a:prstGeom>
          <a:solidFill>
            <a:srgbClr val="86040C"/>
          </a:solidFill>
          <a:ln w="12700" cap="flat" cmpd="sng" algn="ctr">
            <a:solidFill>
              <a:srgbClr val="86040C"/>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799" b="0" i="0" u="none" strike="noStrike" kern="0" cap="none" spc="0" normalizeH="0" baseline="0" noProof="0">
                <a:ln>
                  <a:noFill/>
                </a:ln>
                <a:solidFill>
                  <a:srgbClr val="000000"/>
                </a:solidFill>
                <a:effectLst/>
                <a:uLnTx/>
                <a:uFillTx/>
                <a:latin typeface="Calibri" panose="020F0502020204030204"/>
                <a:ea typeface=""/>
                <a:cs typeface=""/>
              </a:rPr>
              <a:t>Scheduler</a:t>
            </a:r>
          </a:p>
        </p:txBody>
      </p:sp>
      <p:sp>
        <p:nvSpPr>
          <p:cNvPr id="95" name="Rectangle 94"/>
          <p:cNvSpPr/>
          <p:nvPr/>
        </p:nvSpPr>
        <p:spPr>
          <a:xfrm>
            <a:off x="3653917" y="5185525"/>
            <a:ext cx="1704573" cy="310230"/>
          </a:xfrm>
          <a:prstGeom prst="rect">
            <a:avLst/>
          </a:prstGeom>
          <a:solidFill>
            <a:srgbClr val="86040C"/>
          </a:solidFill>
          <a:ln w="12700" cap="flat" cmpd="sng" algn="ctr">
            <a:solidFill>
              <a:srgbClr val="86040C"/>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799" b="0" i="0" u="none" strike="noStrike" kern="0" cap="none" spc="0" normalizeH="0" baseline="0" noProof="0">
                <a:ln>
                  <a:noFill/>
                </a:ln>
                <a:solidFill>
                  <a:srgbClr val="000000"/>
                </a:solidFill>
                <a:effectLst/>
                <a:uLnTx/>
                <a:uFillTx/>
                <a:latin typeface="Calibri" panose="020F0502020204030204"/>
                <a:ea typeface=""/>
                <a:cs typeface=""/>
              </a:rPr>
              <a:t>Controller Mgr</a:t>
            </a:r>
          </a:p>
        </p:txBody>
      </p:sp>
      <p:sp>
        <p:nvSpPr>
          <p:cNvPr id="96" name="TextBox 95"/>
          <p:cNvSpPr txBox="1"/>
          <p:nvPr/>
        </p:nvSpPr>
        <p:spPr>
          <a:xfrm>
            <a:off x="5721339" y="5581517"/>
            <a:ext cx="343275" cy="369108"/>
          </a:xfrm>
          <a:prstGeom prst="rect">
            <a:avLst/>
          </a:prstGeom>
          <a:noFill/>
        </p:spPr>
        <p:txBody>
          <a:bodyPr wrap="none" rtlCol="0">
            <a:sp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kumimoji="0" lang="mr-IN" sz="1799" b="0" i="0" u="none" strike="noStrike" kern="1200" cap="none" spc="0" normalizeH="0" baseline="0" noProof="0">
                <a:ln>
                  <a:noFill/>
                </a:ln>
                <a:solidFill>
                  <a:srgbClr val="000000"/>
                </a:solidFill>
                <a:effectLst/>
                <a:uLnTx/>
                <a:uFillTx/>
                <a:latin typeface="Calibri" panose="020F0502020204030204"/>
                <a:ea typeface="+mn-ea"/>
                <a:cs typeface="Mangal" charset="0"/>
              </a:rPr>
              <a:t>…</a:t>
            </a:r>
            <a:endParaRPr kumimoji="0" lang="en-US" sz="1799" b="0" i="0" u="none" strike="noStrike" kern="1200" cap="none" spc="0" normalizeH="0" baseline="0" noProof="0">
              <a:ln>
                <a:noFill/>
              </a:ln>
              <a:solidFill>
                <a:srgbClr val="000000"/>
              </a:solidFill>
              <a:effectLst/>
              <a:uLnTx/>
              <a:uFillTx/>
              <a:latin typeface="Calibri" panose="020F0502020204030204"/>
              <a:ea typeface="+mn-ea"/>
              <a:cs typeface="+mn-cs"/>
            </a:endParaRPr>
          </a:p>
        </p:txBody>
      </p:sp>
      <p:cxnSp>
        <p:nvCxnSpPr>
          <p:cNvPr id="97" name="Straight Arrow Connector 96"/>
          <p:cNvCxnSpPr/>
          <p:nvPr/>
        </p:nvCxnSpPr>
        <p:spPr>
          <a:xfrm flipV="1">
            <a:off x="5633848" y="3022024"/>
            <a:ext cx="828886" cy="1312508"/>
          </a:xfrm>
          <a:prstGeom prst="straightConnector1">
            <a:avLst/>
          </a:prstGeom>
          <a:noFill/>
          <a:ln w="25400" cap="flat" cmpd="sng" algn="ctr">
            <a:solidFill>
              <a:srgbClr val="C00000"/>
            </a:solidFill>
            <a:prstDash val="solid"/>
            <a:miter lim="800000"/>
            <a:tailEnd type="triangle" w="lg" len="lg"/>
          </a:ln>
          <a:effectLst/>
        </p:spPr>
      </p:cxnSp>
      <p:cxnSp>
        <p:nvCxnSpPr>
          <p:cNvPr id="98" name="Straight Connector 97"/>
          <p:cNvCxnSpPr/>
          <p:nvPr/>
        </p:nvCxnSpPr>
        <p:spPr>
          <a:xfrm flipV="1">
            <a:off x="3244861" y="3363095"/>
            <a:ext cx="524017" cy="1779579"/>
          </a:xfrm>
          <a:prstGeom prst="line">
            <a:avLst/>
          </a:prstGeom>
          <a:noFill/>
          <a:ln w="6350" cap="flat" cmpd="sng" algn="ctr">
            <a:solidFill>
              <a:srgbClr val="4472C4">
                <a:alpha val="50000"/>
              </a:srgbClr>
            </a:solidFill>
            <a:prstDash val="solid"/>
            <a:miter lim="800000"/>
          </a:ln>
          <a:effectLst/>
        </p:spPr>
      </p:cxnSp>
      <p:cxnSp>
        <p:nvCxnSpPr>
          <p:cNvPr id="99" name="Straight Connector 98"/>
          <p:cNvCxnSpPr/>
          <p:nvPr/>
        </p:nvCxnSpPr>
        <p:spPr>
          <a:xfrm>
            <a:off x="4585068" y="3356745"/>
            <a:ext cx="74283" cy="154194"/>
          </a:xfrm>
          <a:prstGeom prst="line">
            <a:avLst/>
          </a:prstGeom>
          <a:noFill/>
          <a:ln w="6350" cap="flat" cmpd="sng" algn="ctr">
            <a:solidFill>
              <a:srgbClr val="4472C4">
                <a:alpha val="50000"/>
              </a:srgbClr>
            </a:solidFill>
            <a:prstDash val="solid"/>
            <a:miter lim="800000"/>
          </a:ln>
          <a:effectLst/>
        </p:spPr>
      </p:cxnSp>
      <p:sp>
        <p:nvSpPr>
          <p:cNvPr id="100" name="Rectangle 99"/>
          <p:cNvSpPr/>
          <p:nvPr/>
        </p:nvSpPr>
        <p:spPr>
          <a:xfrm>
            <a:off x="3653914" y="4393539"/>
            <a:ext cx="807412" cy="310230"/>
          </a:xfrm>
          <a:prstGeom prst="rect">
            <a:avLst/>
          </a:prstGeom>
          <a:solidFill>
            <a:srgbClr val="C00000"/>
          </a:solidFill>
          <a:ln w="12700" cap="flat" cmpd="sng" algn="ctr">
            <a:solidFill>
              <a:srgbClr val="ED7D31">
                <a:lumMod val="75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799" b="0" i="0" u="none" strike="noStrike" kern="0" cap="none" spc="0" normalizeH="0" baseline="0" noProof="0">
                <a:ln>
                  <a:noFill/>
                </a:ln>
                <a:solidFill>
                  <a:srgbClr val="000000"/>
                </a:solidFill>
                <a:effectLst/>
                <a:uLnTx/>
                <a:uFillTx/>
                <a:latin typeface="Calibri" panose="020F0502020204030204"/>
                <a:ea typeface=""/>
                <a:cs typeface=""/>
              </a:rPr>
              <a:t>ETCD</a:t>
            </a:r>
          </a:p>
        </p:txBody>
      </p:sp>
      <p:sp>
        <p:nvSpPr>
          <p:cNvPr id="101" name="Rectangle 100"/>
          <p:cNvSpPr/>
          <p:nvPr/>
        </p:nvSpPr>
        <p:spPr>
          <a:xfrm>
            <a:off x="7470244" y="3100925"/>
            <a:ext cx="2298233" cy="2336051"/>
          </a:xfrm>
          <a:prstGeom prst="rect">
            <a:avLst/>
          </a:prstGeom>
          <a:noFill/>
          <a:ln w="25400" cap="flat" cmpd="sng" algn="ctr">
            <a:solidFill>
              <a:srgbClr val="70AD47"/>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Calibri" panose="020F0502020204030204"/>
              <a:ea typeface=""/>
              <a:cs typeface=""/>
            </a:endParaRPr>
          </a:p>
        </p:txBody>
      </p:sp>
      <p:sp>
        <p:nvSpPr>
          <p:cNvPr id="102" name="Hexagon 101"/>
          <p:cNvSpPr/>
          <p:nvPr/>
        </p:nvSpPr>
        <p:spPr>
          <a:xfrm>
            <a:off x="8894409" y="3525956"/>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Calibri" panose="020F0502020204030204"/>
                <a:ea typeface=""/>
                <a:cs typeface=""/>
              </a:rPr>
              <a:t>Worker/Minion</a:t>
            </a:r>
          </a:p>
        </p:txBody>
      </p:sp>
      <p:sp>
        <p:nvSpPr>
          <p:cNvPr id="103" name="Hexagon 102"/>
          <p:cNvSpPr/>
          <p:nvPr/>
        </p:nvSpPr>
        <p:spPr>
          <a:xfrm>
            <a:off x="8894409" y="4268843"/>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rgbClr val="000000"/>
                </a:solidFill>
                <a:effectLst/>
                <a:uLnTx/>
                <a:uFillTx/>
                <a:latin typeface="Calibri" panose="020F0502020204030204"/>
                <a:ea typeface=""/>
                <a:cs typeface=""/>
              </a:rPr>
              <a:t>Worker/Minion</a:t>
            </a:r>
          </a:p>
        </p:txBody>
      </p:sp>
      <p:sp>
        <p:nvSpPr>
          <p:cNvPr id="104" name="TextBox 103"/>
          <p:cNvSpPr txBox="1"/>
          <p:nvPr/>
        </p:nvSpPr>
        <p:spPr>
          <a:xfrm>
            <a:off x="9768475" y="4703768"/>
            <a:ext cx="2423526" cy="738472"/>
          </a:xfrm>
          <a:prstGeom prst="rect">
            <a:avLst/>
          </a:prstGeom>
          <a:noFill/>
        </p:spPr>
        <p:txBody>
          <a:bodyPr wrap="square" rtlCol="0">
            <a:sp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alibri" panose="020F0502020204030204"/>
                <a:ea typeface="+mn-ea"/>
                <a:cs typeface="+mn-cs"/>
              </a:rPr>
              <a:t>Auto-scaling via native</a:t>
            </a:r>
          </a:p>
          <a:p>
            <a:pPr marL="0" marR="0" lvl="0" indent="0" algn="l" defTabSz="1088776"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err="1">
                <a:ln>
                  <a:noFill/>
                </a:ln>
                <a:solidFill>
                  <a:srgbClr val="000000"/>
                </a:solidFill>
                <a:effectLst/>
                <a:uLnTx/>
                <a:uFillTx/>
                <a:latin typeface="Calibri" panose="020F0502020204030204"/>
                <a:ea typeface="+mn-ea"/>
                <a:cs typeface="+mn-cs"/>
              </a:rPr>
              <a:t>hyperscale</a:t>
            </a:r>
            <a:r>
              <a:rPr kumimoji="0" lang="en-US" sz="1400" b="1" i="0" u="none" strike="noStrike" kern="1200" cap="none" spc="0" normalizeH="0" baseline="0" noProof="0" dirty="0">
                <a:ln>
                  <a:noFill/>
                </a:ln>
                <a:solidFill>
                  <a:srgbClr val="000000"/>
                </a:solidFill>
                <a:effectLst/>
                <a:uLnTx/>
                <a:uFillTx/>
                <a:latin typeface="Calibri" panose="020F0502020204030204"/>
                <a:ea typeface="+mn-ea"/>
                <a:cs typeface="+mn-cs"/>
              </a:rPr>
              <a:t> provider service</a:t>
            </a:r>
          </a:p>
          <a:p>
            <a:pPr marL="0" marR="0" lvl="0" indent="0" algn="l" defTabSz="1088776"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alibri" panose="020F0502020204030204"/>
                <a:ea typeface="+mn-ea"/>
                <a:cs typeface="+mn-cs"/>
              </a:rPr>
              <a:t>or controller on bare metal</a:t>
            </a:r>
          </a:p>
        </p:txBody>
      </p:sp>
    </p:spTree>
    <p:extLst>
      <p:ext uri="{BB962C8B-B14F-4D97-AF65-F5344CB8AC3E}">
        <p14:creationId xmlns:p14="http://schemas.microsoft.com/office/powerpoint/2010/main" val="2813061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8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9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9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8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0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8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9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9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9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9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9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9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86"/>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96"/>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97"/>
                                        </p:tgtEl>
                                        <p:attrNameLst>
                                          <p:attrName>style.visibility</p:attrName>
                                        </p:attrNameLst>
                                      </p:cBhvr>
                                      <p:to>
                                        <p:strVal val="visible"/>
                                      </p:to>
                                    </p:set>
                                  </p:childTnLst>
                                </p:cTn>
                              </p:par>
                              <p:par>
                                <p:cTn id="87" presetID="1" presetClass="exit" presetSubtype="0" fill="hold" nodeType="withEffect">
                                  <p:stCondLst>
                                    <p:cond delay="0"/>
                                  </p:stCondLst>
                                  <p:childTnLst>
                                    <p:set>
                                      <p:cBhvr>
                                        <p:cTn id="88" dur="1" fill="hold">
                                          <p:stCondLst>
                                            <p:cond delay="0"/>
                                          </p:stCondLst>
                                        </p:cTn>
                                        <p:tgtEl>
                                          <p:spTgt spid="85"/>
                                        </p:tgtEl>
                                        <p:attrNameLst>
                                          <p:attrName>style.visibility</p:attrName>
                                        </p:attrNameLst>
                                      </p:cBhvr>
                                      <p:to>
                                        <p:strVal val="hidden"/>
                                      </p:to>
                                    </p:set>
                                  </p:childTnLst>
                                </p:cTn>
                              </p:par>
                              <p:par>
                                <p:cTn id="89" presetID="1" presetClass="exit" presetSubtype="0" fill="hold" nodeType="withEffect">
                                  <p:stCondLst>
                                    <p:cond delay="0"/>
                                  </p:stCondLst>
                                  <p:childTnLst>
                                    <p:set>
                                      <p:cBhvr>
                                        <p:cTn id="90" dur="1" fill="hold">
                                          <p:stCondLst>
                                            <p:cond delay="0"/>
                                          </p:stCondLst>
                                        </p:cTn>
                                        <p:tgtEl>
                                          <p:spTgt spid="84"/>
                                        </p:tgtEl>
                                        <p:attrNameLst>
                                          <p:attrName>style.visibility</p:attrName>
                                        </p:attrNameLst>
                                      </p:cBhvr>
                                      <p:to>
                                        <p:strVal val="hidden"/>
                                      </p:to>
                                    </p:set>
                                  </p:childTnLst>
                                </p:cTn>
                              </p:par>
                              <p:par>
                                <p:cTn id="91" presetID="1" presetClass="exit" presetSubtype="0" fill="hold" nodeType="withEffect">
                                  <p:stCondLst>
                                    <p:cond delay="0"/>
                                  </p:stCondLst>
                                  <p:childTnLst>
                                    <p:set>
                                      <p:cBhvr>
                                        <p:cTn id="92" dur="1" fill="hold">
                                          <p:stCondLst>
                                            <p:cond delay="0"/>
                                          </p:stCondLst>
                                        </p:cTn>
                                        <p:tgtEl>
                                          <p:spTgt spid="83"/>
                                        </p:tgtEl>
                                        <p:attrNameLst>
                                          <p:attrName>style.visibility</p:attrName>
                                        </p:attrNameLst>
                                      </p:cBhvr>
                                      <p:to>
                                        <p:strVal val="hidden"/>
                                      </p:to>
                                    </p:set>
                                  </p:childTnLst>
                                </p:cTn>
                              </p:par>
                              <p:par>
                                <p:cTn id="93" presetID="1" presetClass="exit" presetSubtype="0" fill="hold" nodeType="withEffect">
                                  <p:stCondLst>
                                    <p:cond delay="0"/>
                                  </p:stCondLst>
                                  <p:childTnLst>
                                    <p:set>
                                      <p:cBhvr>
                                        <p:cTn id="94" dur="1" fill="hold">
                                          <p:stCondLst>
                                            <p:cond delay="0"/>
                                          </p:stCondLst>
                                        </p:cTn>
                                        <p:tgtEl>
                                          <p:spTgt spid="81"/>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 presetClass="exit" presetSubtype="0" fill="hold" grpId="1" nodeType="clickEffect">
                                  <p:stCondLst>
                                    <p:cond delay="0"/>
                                  </p:stCondLst>
                                  <p:childTnLst>
                                    <p:set>
                                      <p:cBhvr>
                                        <p:cTn id="98" dur="1" fill="hold">
                                          <p:stCondLst>
                                            <p:cond delay="0"/>
                                          </p:stCondLst>
                                        </p:cTn>
                                        <p:tgtEl>
                                          <p:spTgt spid="73"/>
                                        </p:tgtEl>
                                        <p:attrNameLst>
                                          <p:attrName>style.visibility</p:attrName>
                                        </p:attrNameLst>
                                      </p:cBhvr>
                                      <p:to>
                                        <p:strVal val="hidden"/>
                                      </p:to>
                                    </p:set>
                                  </p:childTnLst>
                                </p:cTn>
                              </p:par>
                              <p:par>
                                <p:cTn id="99" presetID="1" presetClass="entr" presetSubtype="0" fill="hold" grpId="0" nodeType="withEffect">
                                  <p:stCondLst>
                                    <p:cond delay="0"/>
                                  </p:stCondLst>
                                  <p:childTnLst>
                                    <p:set>
                                      <p:cBhvr>
                                        <p:cTn id="100" dur="1" fill="hold">
                                          <p:stCondLst>
                                            <p:cond delay="0"/>
                                          </p:stCondLst>
                                        </p:cTn>
                                        <p:tgtEl>
                                          <p:spTgt spid="102"/>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03"/>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01"/>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04"/>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101"/>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102"/>
                                        </p:tgtEl>
                                        <p:attrNameLst>
                                          <p:attrName>style.visibility</p:attrName>
                                        </p:attrNameLst>
                                      </p:cBhvr>
                                      <p:to>
                                        <p:strVal val="hidden"/>
                                      </p:to>
                                    </p:set>
                                  </p:childTnLst>
                                </p:cTn>
                              </p:par>
                              <p:par>
                                <p:cTn id="113" presetID="1" presetClass="exit" presetSubtype="0" fill="hold" grpId="1" nodeType="withEffect">
                                  <p:stCondLst>
                                    <p:cond delay="0"/>
                                  </p:stCondLst>
                                  <p:childTnLst>
                                    <p:set>
                                      <p:cBhvr>
                                        <p:cTn id="114" dur="1" fill="hold">
                                          <p:stCondLst>
                                            <p:cond delay="0"/>
                                          </p:stCondLst>
                                        </p:cTn>
                                        <p:tgtEl>
                                          <p:spTgt spid="103"/>
                                        </p:tgtEl>
                                        <p:attrNameLst>
                                          <p:attrName>style.visibility</p:attrName>
                                        </p:attrNameLst>
                                      </p:cBhvr>
                                      <p:to>
                                        <p:strVal val="hidden"/>
                                      </p:to>
                                    </p:set>
                                  </p:childTnLst>
                                </p:cTn>
                              </p:par>
                              <p:par>
                                <p:cTn id="115" presetID="1" presetClass="exit" presetSubtype="0" fill="hold" grpId="1" nodeType="withEffect">
                                  <p:stCondLst>
                                    <p:cond delay="0"/>
                                  </p:stCondLst>
                                  <p:childTnLst>
                                    <p:set>
                                      <p:cBhvr>
                                        <p:cTn id="116" dur="1" fill="hold">
                                          <p:stCondLst>
                                            <p:cond delay="0"/>
                                          </p:stCondLst>
                                        </p:cTn>
                                        <p:tgtEl>
                                          <p:spTgt spid="104"/>
                                        </p:tgtEl>
                                        <p:attrNameLst>
                                          <p:attrName>style.visibility</p:attrName>
                                        </p:attrNameLst>
                                      </p:cBhvr>
                                      <p:to>
                                        <p:strVal val="hidden"/>
                                      </p:to>
                                    </p:set>
                                  </p:childTnLst>
                                </p:cTn>
                              </p:par>
                              <p:par>
                                <p:cTn id="117" presetID="1" presetClass="entr" presetSubtype="0" fill="hold" grpId="2" nodeType="withEffect">
                                  <p:stCondLst>
                                    <p:cond delay="0"/>
                                  </p:stCondLst>
                                  <p:childTnLst>
                                    <p:set>
                                      <p:cBhvr>
                                        <p:cTn id="118" dur="1" fill="hold">
                                          <p:stCondLst>
                                            <p:cond delay="0"/>
                                          </p:stCondLst>
                                        </p:cTn>
                                        <p:tgtEl>
                                          <p:spTgt spid="73"/>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64" grpId="0" animBg="1"/>
      <p:bldP spid="65" grpId="0" animBg="1"/>
      <p:bldP spid="66" grpId="0"/>
      <p:bldP spid="67" grpId="0" animBg="1"/>
      <p:bldP spid="68" grpId="0" animBg="1"/>
      <p:bldP spid="69" grpId="0" animBg="1"/>
      <p:bldP spid="70" grpId="0" animBg="1"/>
      <p:bldP spid="71" grpId="0" animBg="1"/>
      <p:bldP spid="72" grpId="0" animBg="1"/>
      <p:bldP spid="73" grpId="0" animBg="1"/>
      <p:bldP spid="73" grpId="1" animBg="1"/>
      <p:bldP spid="73" grpId="2" animBg="1"/>
      <p:bldP spid="74" grpId="0" animBg="1"/>
      <p:bldP spid="75" grpId="0" animBg="1"/>
      <p:bldP spid="76" grpId="0" animBg="1"/>
      <p:bldP spid="77" grpId="0" animBg="1"/>
      <p:bldP spid="78" grpId="0" animBg="1"/>
      <p:bldP spid="79" grpId="0" animBg="1"/>
      <p:bldP spid="80" grpId="0" animBg="1"/>
      <p:bldP spid="82" grpId="0"/>
      <p:bldP spid="86" grpId="0" animBg="1"/>
      <p:bldP spid="87" grpId="0"/>
      <p:bldP spid="88" grpId="0" animBg="1"/>
      <p:bldP spid="89" grpId="0" animBg="1"/>
      <p:bldP spid="90" grpId="0" animBg="1"/>
      <p:bldP spid="91" grpId="0" animBg="1"/>
      <p:bldP spid="92" grpId="0" animBg="1"/>
      <p:bldP spid="93" grpId="0" animBg="1"/>
      <p:bldP spid="94" grpId="0" animBg="1"/>
      <p:bldP spid="95" grpId="0" animBg="1"/>
      <p:bldP spid="96" grpId="0"/>
      <p:bldP spid="100" grpId="0" animBg="1"/>
      <p:bldP spid="101" grpId="0" animBg="1"/>
      <p:bldP spid="101" grpId="1" animBg="1"/>
      <p:bldP spid="102" grpId="0" animBg="1"/>
      <p:bldP spid="102" grpId="1" animBg="1"/>
      <p:bldP spid="103" grpId="0" animBg="1"/>
      <p:bldP spid="103" grpId="1" animBg="1"/>
      <p:bldP spid="104" grpId="0"/>
      <p:bldP spid="104"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5" name="Picture 4">
            <a:extLst>
              <a:ext uri="{FF2B5EF4-FFF2-40B4-BE49-F238E27FC236}">
                <a16:creationId xmlns:a16="http://schemas.microsoft.com/office/drawing/2014/main" id="{1586E469-D4BE-4FD2-8C2F-DB3709242579}"/>
              </a:ext>
            </a:extLst>
          </p:cNvPr>
          <p:cNvPicPr>
            <a:picLocks noChangeAspect="1"/>
          </p:cNvPicPr>
          <p:nvPr/>
        </p:nvPicPr>
        <p:blipFill>
          <a:blip r:embed="rId3"/>
          <a:stretch>
            <a:fillRect/>
          </a:stretch>
        </p:blipFill>
        <p:spPr>
          <a:xfrm>
            <a:off x="3645157" y="976918"/>
            <a:ext cx="4904163" cy="4904163"/>
          </a:xfrm>
          <a:prstGeom prst="rect">
            <a:avLst/>
          </a:prstGeom>
        </p:spPr>
      </p:pic>
    </p:spTree>
    <p:extLst>
      <p:ext uri="{BB962C8B-B14F-4D97-AF65-F5344CB8AC3E}">
        <p14:creationId xmlns:p14="http://schemas.microsoft.com/office/powerpoint/2010/main" val="1574038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Dashboard addon</a:t>
            </a:r>
          </a:p>
        </p:txBody>
      </p:sp>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0712"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Illustration" descr="Example of an illustration" title="Illustration for title slide">
            <a:extLst>
              <a:ext uri="{FF2B5EF4-FFF2-40B4-BE49-F238E27FC236}">
                <a16:creationId xmlns:a16="http://schemas.microsoft.com/office/drawing/2014/main" id="{01600F65-CF7C-4978-AEE5-E81564FA87FF}"/>
              </a:ext>
            </a:extLst>
          </p:cNvPr>
          <p:cNvPicPr>
            <a:picLocks noGrp="1" noChangeAspect="1"/>
          </p:cNvPicPr>
          <p:nvPr>
            <p:ph type="pic" sz="quarter" idx="12"/>
          </p:nvPr>
        </p:nvPicPr>
        <p:blipFill>
          <a:blip r:embed="rId4"/>
          <a:srcRect t="3112" b="3112"/>
          <a:stretch>
            <a:fillRect/>
          </a:stretch>
        </p:blipFill>
        <p:spPr bwMode="gray">
          <a:xfrm>
            <a:off x="1" y="0"/>
            <a:ext cx="12195174" cy="3430006"/>
          </a:xfrm>
        </p:spPr>
      </p:pic>
    </p:spTree>
    <p:extLst>
      <p:ext uri="{BB962C8B-B14F-4D97-AF65-F5344CB8AC3E}">
        <p14:creationId xmlns:p14="http://schemas.microsoft.com/office/powerpoint/2010/main" val="30238935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Sometimes working with </a:t>
            </a:r>
            <a:r>
              <a:rPr lang="en-US" dirty="0" err="1"/>
              <a:t>kubernetes</a:t>
            </a:r>
            <a:r>
              <a:rPr lang="en-US" dirty="0"/>
              <a:t> is like …</a:t>
            </a:r>
          </a:p>
        </p:txBody>
      </p:sp>
      <p:pic>
        <p:nvPicPr>
          <p:cNvPr id="1028" name="Picture 4" descr="The Important Fiel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388" y="1370845"/>
            <a:ext cx="9753039" cy="423911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732922" y="5691976"/>
            <a:ext cx="2803973" cy="415498"/>
          </a:xfrm>
          <a:prstGeom prst="rect">
            <a:avLst/>
          </a:prstGeom>
        </p:spPr>
        <p:txBody>
          <a:bodyPr wrap="none">
            <a:spAutoFit/>
          </a:bodyPr>
          <a:lstStyle/>
          <a:p>
            <a:r>
              <a:rPr lang="en-US" dirty="0">
                <a:hlinkClick r:id="rId4"/>
              </a:rPr>
              <a:t>https://xkcd.com/970/</a:t>
            </a:r>
            <a:endParaRPr lang="en-US" dirty="0"/>
          </a:p>
        </p:txBody>
      </p:sp>
    </p:spTree>
    <p:extLst>
      <p:ext uri="{BB962C8B-B14F-4D97-AF65-F5344CB8AC3E}">
        <p14:creationId xmlns:p14="http://schemas.microsoft.com/office/powerpoint/2010/main" val="8229339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 K8s Dashboard</a:t>
            </a:r>
          </a:p>
        </p:txBody>
      </p:sp>
      <p:pic>
        <p:nvPicPr>
          <p:cNvPr id="5" name="Picture 4"/>
          <p:cNvPicPr>
            <a:picLocks noChangeAspect="1"/>
          </p:cNvPicPr>
          <p:nvPr/>
        </p:nvPicPr>
        <p:blipFill>
          <a:blip r:embed="rId3"/>
          <a:stretch>
            <a:fillRect/>
          </a:stretch>
        </p:blipFill>
        <p:spPr>
          <a:xfrm>
            <a:off x="598254" y="959749"/>
            <a:ext cx="10997970" cy="5435976"/>
          </a:xfrm>
          <a:prstGeom prst="rect">
            <a:avLst/>
          </a:prstGeom>
        </p:spPr>
      </p:pic>
    </p:spTree>
    <p:extLst>
      <p:ext uri="{BB962C8B-B14F-4D97-AF65-F5344CB8AC3E}">
        <p14:creationId xmlns:p14="http://schemas.microsoft.com/office/powerpoint/2010/main" val="3061429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BD4BF-5C0E-4BE1-A99C-25DBDC85D9CD}"/>
              </a:ext>
            </a:extLst>
          </p:cNvPr>
          <p:cNvSpPr>
            <a:spLocks noGrp="1"/>
          </p:cNvSpPr>
          <p:nvPr>
            <p:ph type="title"/>
          </p:nvPr>
        </p:nvSpPr>
        <p:spPr/>
        <p:txBody>
          <a:bodyPr/>
          <a:lstStyle/>
          <a:p>
            <a:r>
              <a:rPr lang="en-US"/>
              <a:t>(optional) Demo</a:t>
            </a:r>
            <a:endParaRPr lang="en-US" dirty="0"/>
          </a:p>
        </p:txBody>
      </p:sp>
      <p:pic>
        <p:nvPicPr>
          <p:cNvPr id="4" name="Picture 3">
            <a:extLst>
              <a:ext uri="{FF2B5EF4-FFF2-40B4-BE49-F238E27FC236}">
                <a16:creationId xmlns:a16="http://schemas.microsoft.com/office/drawing/2014/main" id="{7F798369-315D-4168-9945-CC458FC9EC6E}"/>
              </a:ext>
            </a:extLst>
          </p:cNvPr>
          <p:cNvPicPr>
            <a:picLocks noChangeAspect="1"/>
          </p:cNvPicPr>
          <p:nvPr/>
        </p:nvPicPr>
        <p:blipFill>
          <a:blip r:embed="rId3"/>
          <a:stretch>
            <a:fillRect/>
          </a:stretch>
        </p:blipFill>
        <p:spPr>
          <a:xfrm>
            <a:off x="3645157" y="976918"/>
            <a:ext cx="4904163" cy="4904163"/>
          </a:xfrm>
          <a:prstGeom prst="rect">
            <a:avLst/>
          </a:prstGeom>
        </p:spPr>
      </p:pic>
    </p:spTree>
    <p:extLst>
      <p:ext uri="{BB962C8B-B14F-4D97-AF65-F5344CB8AC3E}">
        <p14:creationId xmlns:p14="http://schemas.microsoft.com/office/powerpoint/2010/main" val="16127869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39290FA-2FB3-46AF-A98A-CEAC5B76446E}"/>
              </a:ext>
            </a:extLst>
          </p:cNvPr>
          <p:cNvSpPr>
            <a:spLocks noGrp="1"/>
          </p:cNvSpPr>
          <p:nvPr>
            <p:ph type="ctrTitle"/>
          </p:nvPr>
        </p:nvSpPr>
        <p:spPr/>
        <p:txBody>
          <a:bodyPr/>
          <a:lstStyle/>
          <a:p>
            <a:r>
              <a:rPr lang="de-DE" dirty="0"/>
              <a:t>Appendix</a:t>
            </a:r>
          </a:p>
        </p:txBody>
      </p:sp>
    </p:spTree>
    <p:extLst>
      <p:ext uri="{BB962C8B-B14F-4D97-AF65-F5344CB8AC3E}">
        <p14:creationId xmlns:p14="http://schemas.microsoft.com/office/powerpoint/2010/main" val="22623609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001" y="504000"/>
            <a:ext cx="5840279" cy="369332"/>
          </a:xfrm>
        </p:spPr>
        <p:txBody>
          <a:bodyPr/>
          <a:lstStyle/>
          <a:p>
            <a:r>
              <a:rPr lang="en-US" dirty="0">
                <a:solidFill>
                  <a:srgbClr val="09ABFF"/>
                </a:solidFill>
              </a:rPr>
              <a:t>The Gardener: Technical landscape</a:t>
            </a:r>
            <a:endParaRPr lang="en-GB" dirty="0"/>
          </a:p>
        </p:txBody>
      </p:sp>
      <p:pic>
        <p:nvPicPr>
          <p:cNvPr id="6" name="Picture 5">
            <a:extLst>
              <a:ext uri="{FF2B5EF4-FFF2-40B4-BE49-F238E27FC236}">
                <a16:creationId xmlns:a16="http://schemas.microsoft.com/office/drawing/2014/main" id="{68F36224-0F3F-4D3F-A57A-95E8849F38A1}"/>
              </a:ext>
            </a:extLst>
          </p:cNvPr>
          <p:cNvPicPr>
            <a:picLocks noChangeAspect="1"/>
          </p:cNvPicPr>
          <p:nvPr/>
        </p:nvPicPr>
        <p:blipFill>
          <a:blip r:embed="rId3"/>
          <a:stretch>
            <a:fillRect/>
          </a:stretch>
        </p:blipFill>
        <p:spPr>
          <a:xfrm>
            <a:off x="504001" y="1090011"/>
            <a:ext cx="10932795" cy="5377815"/>
          </a:xfrm>
          <a:prstGeom prst="rect">
            <a:avLst/>
          </a:prstGeom>
        </p:spPr>
      </p:pic>
      <p:sp>
        <p:nvSpPr>
          <p:cNvPr id="7" name="Rectangle 6">
            <a:extLst>
              <a:ext uri="{FF2B5EF4-FFF2-40B4-BE49-F238E27FC236}">
                <a16:creationId xmlns:a16="http://schemas.microsoft.com/office/drawing/2014/main" id="{F227F697-5E4F-4972-A519-722C34E148A8}"/>
              </a:ext>
            </a:extLst>
          </p:cNvPr>
          <p:cNvSpPr/>
          <p:nvPr/>
        </p:nvSpPr>
        <p:spPr>
          <a:xfrm>
            <a:off x="8028491" y="504000"/>
            <a:ext cx="3408305" cy="276999"/>
          </a:xfrm>
          <a:prstGeom prst="rect">
            <a:avLst/>
          </a:prstGeom>
        </p:spPr>
        <p:txBody>
          <a:bodyPr wrap="none">
            <a:sp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srgbClr val="000000"/>
                </a:solidFill>
                <a:effectLst/>
                <a:uLnTx/>
                <a:uFillTx/>
                <a:latin typeface="Arial"/>
                <a:ea typeface="+mn-ea"/>
                <a:cs typeface="+mn-cs"/>
                <a:hlinkClick r:id="rId4"/>
              </a:rPr>
              <a:t>https://kubernetes.io/blog/2018/05/17/gardener/</a:t>
            </a:r>
            <a:endParaRPr kumimoji="0" lang="de-DE" sz="12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489177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85E113C-816E-4160-9494-A5DB0947D1E0}"/>
              </a:ext>
            </a:extLst>
          </p:cNvPr>
          <p:cNvSpPr>
            <a:spLocks noGrp="1"/>
          </p:cNvSpPr>
          <p:nvPr>
            <p:ph type="title"/>
          </p:nvPr>
        </p:nvSpPr>
        <p:spPr>
          <a:xfrm>
            <a:off x="504001" y="504000"/>
            <a:ext cx="11186476" cy="369332"/>
          </a:xfrm>
        </p:spPr>
        <p:txBody>
          <a:bodyPr/>
          <a:lstStyle/>
          <a:p>
            <a:pPr fontAlgn="base">
              <a:spcBef>
                <a:spcPct val="50000"/>
              </a:spcBef>
              <a:spcAft>
                <a:spcPct val="0"/>
              </a:spcAft>
              <a:buClr>
                <a:srgbClr val="F0AB00"/>
              </a:buClr>
              <a:buSzPct val="80000"/>
            </a:pPr>
            <a:r>
              <a:rPr lang="en-US" kern="0" dirty="0">
                <a:ea typeface="Arial Unicode MS" pitchFamily="34" charset="-128"/>
                <a:cs typeface="Arial Unicode MS" pitchFamily="34" charset="-128"/>
              </a:rPr>
              <a:t>Some components require to have a pod on every node!</a:t>
            </a:r>
            <a:endParaRPr lang="en-US" sz="2000" kern="0" dirty="0">
              <a:ea typeface="Arial Unicode MS" pitchFamily="34" charset="-128"/>
              <a:cs typeface="Arial Unicode MS" pitchFamily="34" charset="-128"/>
            </a:endParaRPr>
          </a:p>
        </p:txBody>
      </p:sp>
      <p:sp>
        <p:nvSpPr>
          <p:cNvPr id="16" name="Rectangle 15">
            <a:extLst>
              <a:ext uri="{FF2B5EF4-FFF2-40B4-BE49-F238E27FC236}">
                <a16:creationId xmlns:a16="http://schemas.microsoft.com/office/drawing/2014/main" id="{B26BC8F1-9AB4-4D8E-B93C-C8FE13F7368F}"/>
              </a:ext>
            </a:extLst>
          </p:cNvPr>
          <p:cNvSpPr/>
          <p:nvPr/>
        </p:nvSpPr>
        <p:spPr bwMode="gray">
          <a:xfrm>
            <a:off x="1875212" y="3692770"/>
            <a:ext cx="2259498" cy="2752516"/>
          </a:xfrm>
          <a:prstGeom prst="rect">
            <a:avLst/>
          </a:prstGeom>
          <a:solidFill>
            <a:schemeClr val="bg1">
              <a:lumMod val="85000"/>
            </a:schemeClr>
          </a:solidFill>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err="1">
                <a:ea typeface="Arial Unicode MS" pitchFamily="34" charset="-128"/>
                <a:cs typeface="Arial Unicode MS" pitchFamily="34" charset="-128"/>
              </a:rPr>
              <a:t>Node</a:t>
            </a:r>
            <a:r>
              <a:rPr lang="de-DE" sz="2400" b="1" kern="0" dirty="0">
                <a:ea typeface="Arial Unicode MS" pitchFamily="34" charset="-128"/>
                <a:cs typeface="Arial Unicode MS" pitchFamily="34" charset="-128"/>
              </a:rPr>
              <a:t> A</a:t>
            </a:r>
          </a:p>
        </p:txBody>
      </p:sp>
      <p:sp>
        <p:nvSpPr>
          <p:cNvPr id="19" name="Rectangle 18">
            <a:extLst>
              <a:ext uri="{FF2B5EF4-FFF2-40B4-BE49-F238E27FC236}">
                <a16:creationId xmlns:a16="http://schemas.microsoft.com/office/drawing/2014/main" id="{E47909A0-9E36-47F0-9250-3DD040D8A256}"/>
              </a:ext>
            </a:extLst>
          </p:cNvPr>
          <p:cNvSpPr/>
          <p:nvPr/>
        </p:nvSpPr>
        <p:spPr bwMode="gray">
          <a:xfrm>
            <a:off x="4355594" y="3692770"/>
            <a:ext cx="2259498" cy="2752516"/>
          </a:xfrm>
          <a:prstGeom prst="rect">
            <a:avLst/>
          </a:prstGeom>
          <a:solidFill>
            <a:schemeClr val="bg1">
              <a:lumMod val="85000"/>
            </a:schemeClr>
          </a:solidFill>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err="1">
                <a:ea typeface="Arial Unicode MS" pitchFamily="34" charset="-128"/>
              </a:rPr>
              <a:t>Node</a:t>
            </a:r>
            <a:r>
              <a:rPr lang="de-DE" sz="2400" b="1" kern="0" dirty="0">
                <a:ea typeface="Arial Unicode MS" pitchFamily="34" charset="-128"/>
              </a:rPr>
              <a:t> B</a:t>
            </a:r>
          </a:p>
        </p:txBody>
      </p:sp>
      <p:sp>
        <p:nvSpPr>
          <p:cNvPr id="20" name="Rectangle 19">
            <a:extLst>
              <a:ext uri="{FF2B5EF4-FFF2-40B4-BE49-F238E27FC236}">
                <a16:creationId xmlns:a16="http://schemas.microsoft.com/office/drawing/2014/main" id="{DF438FDE-397E-4A58-BABA-D5BF0C2C2DF9}"/>
              </a:ext>
            </a:extLst>
          </p:cNvPr>
          <p:cNvSpPr/>
          <p:nvPr/>
        </p:nvSpPr>
        <p:spPr bwMode="gray">
          <a:xfrm>
            <a:off x="6835976" y="3692769"/>
            <a:ext cx="2259498" cy="2752516"/>
          </a:xfrm>
          <a:prstGeom prst="rect">
            <a:avLst/>
          </a:prstGeom>
          <a:solidFill>
            <a:schemeClr val="bg1">
              <a:lumMod val="85000"/>
            </a:schemeClr>
          </a:solidFill>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err="1">
                <a:ea typeface="Arial Unicode MS" pitchFamily="34" charset="-128"/>
              </a:rPr>
              <a:t>Node</a:t>
            </a:r>
            <a:r>
              <a:rPr lang="de-DE" sz="2400" b="1" kern="0" dirty="0">
                <a:ea typeface="Arial Unicode MS" pitchFamily="34" charset="-128"/>
              </a:rPr>
              <a:t> C</a:t>
            </a:r>
          </a:p>
        </p:txBody>
      </p:sp>
      <p:sp>
        <p:nvSpPr>
          <p:cNvPr id="21" name="Rectangle 20">
            <a:extLst>
              <a:ext uri="{FF2B5EF4-FFF2-40B4-BE49-F238E27FC236}">
                <a16:creationId xmlns:a16="http://schemas.microsoft.com/office/drawing/2014/main" id="{D61DC354-E114-4370-9964-8F6CEC4F99FF}"/>
              </a:ext>
            </a:extLst>
          </p:cNvPr>
          <p:cNvSpPr/>
          <p:nvPr/>
        </p:nvSpPr>
        <p:spPr bwMode="gray">
          <a:xfrm>
            <a:off x="2326535" y="5351434"/>
            <a:ext cx="1356852" cy="934065"/>
          </a:xfrm>
          <a:prstGeom prst="rect">
            <a:avLst/>
          </a:prstGeom>
          <a:solidFill>
            <a:schemeClr val="bg1">
              <a:lumMod val="65000"/>
            </a:schemeClr>
          </a:solidFill>
          <a:ln>
            <a:solidFill>
              <a:schemeClr val="bg1"/>
            </a:solidFill>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solidFill>
                  <a:sysClr val="windowText" lastClr="000000"/>
                </a:solidFill>
                <a:ea typeface="Arial Unicode MS" pitchFamily="34" charset="-128"/>
              </a:rPr>
              <a:t>monitoring</a:t>
            </a:r>
          </a:p>
        </p:txBody>
      </p:sp>
      <p:sp>
        <p:nvSpPr>
          <p:cNvPr id="22" name="Rectangle 21">
            <a:extLst>
              <a:ext uri="{FF2B5EF4-FFF2-40B4-BE49-F238E27FC236}">
                <a16:creationId xmlns:a16="http://schemas.microsoft.com/office/drawing/2014/main" id="{505D1E05-53AF-4C14-ADCD-6E48374766AD}"/>
              </a:ext>
            </a:extLst>
          </p:cNvPr>
          <p:cNvSpPr/>
          <p:nvPr/>
        </p:nvSpPr>
        <p:spPr bwMode="gray">
          <a:xfrm>
            <a:off x="4806917" y="5351434"/>
            <a:ext cx="1356852" cy="934065"/>
          </a:xfrm>
          <a:prstGeom prst="rect">
            <a:avLst/>
          </a:prstGeom>
          <a:solidFill>
            <a:schemeClr val="bg1">
              <a:lumMod val="65000"/>
            </a:schemeClr>
          </a:solidFill>
          <a:ln>
            <a:solidFill>
              <a:schemeClr val="bg1"/>
            </a:solidFill>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a:solidFill>
                  <a:sysClr val="windowText" lastClr="000000"/>
                </a:solidFill>
                <a:ea typeface="Arial Unicode MS" pitchFamily="34" charset="-128"/>
              </a:rPr>
              <a:t>monitoring</a:t>
            </a:r>
            <a:endParaRPr lang="en-US" sz="1800" kern="0" dirty="0">
              <a:solidFill>
                <a:sysClr val="windowText" lastClr="000000"/>
              </a:solidFill>
              <a:ea typeface="Arial Unicode MS" pitchFamily="34" charset="-128"/>
            </a:endParaRPr>
          </a:p>
        </p:txBody>
      </p:sp>
      <p:sp>
        <p:nvSpPr>
          <p:cNvPr id="23" name="Rectangle 22">
            <a:extLst>
              <a:ext uri="{FF2B5EF4-FFF2-40B4-BE49-F238E27FC236}">
                <a16:creationId xmlns:a16="http://schemas.microsoft.com/office/drawing/2014/main" id="{CB9654BC-A250-4344-954C-721EC7DD8667}"/>
              </a:ext>
            </a:extLst>
          </p:cNvPr>
          <p:cNvSpPr/>
          <p:nvPr/>
        </p:nvSpPr>
        <p:spPr bwMode="gray">
          <a:xfrm>
            <a:off x="7287299" y="5351434"/>
            <a:ext cx="1356852" cy="934065"/>
          </a:xfrm>
          <a:prstGeom prst="rect">
            <a:avLst/>
          </a:prstGeom>
          <a:solidFill>
            <a:schemeClr val="bg1">
              <a:lumMod val="65000"/>
            </a:schemeClr>
          </a:solidFill>
          <a:ln>
            <a:solidFill>
              <a:schemeClr val="bg1"/>
            </a:solidFill>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a:solidFill>
                  <a:sysClr val="windowText" lastClr="000000"/>
                </a:solidFill>
                <a:ea typeface="Arial Unicode MS" pitchFamily="34" charset="-128"/>
              </a:rPr>
              <a:t>monitoring</a:t>
            </a:r>
            <a:endParaRPr lang="en-US" sz="1800" kern="0" dirty="0">
              <a:solidFill>
                <a:sysClr val="windowText" lastClr="000000"/>
              </a:solidFill>
              <a:ea typeface="Arial Unicode MS" pitchFamily="34" charset="-128"/>
            </a:endParaRPr>
          </a:p>
        </p:txBody>
      </p:sp>
      <p:sp>
        <p:nvSpPr>
          <p:cNvPr id="11" name="Rectangle 10">
            <a:extLst>
              <a:ext uri="{FF2B5EF4-FFF2-40B4-BE49-F238E27FC236}">
                <a16:creationId xmlns:a16="http://schemas.microsoft.com/office/drawing/2014/main" id="{E40B32F2-3ABD-4F66-9E9A-0676C5D7D734}"/>
              </a:ext>
            </a:extLst>
          </p:cNvPr>
          <p:cNvSpPr/>
          <p:nvPr/>
        </p:nvSpPr>
        <p:spPr bwMode="gray">
          <a:xfrm>
            <a:off x="2326535" y="4239407"/>
            <a:ext cx="1356852" cy="934065"/>
          </a:xfrm>
          <a:prstGeom prst="rect">
            <a:avLst/>
          </a:prstGeom>
          <a:solidFill>
            <a:schemeClr val="bg1">
              <a:lumMod val="65000"/>
            </a:schemeClr>
          </a:solidFill>
          <a:ln>
            <a:solidFill>
              <a:schemeClr val="bg1"/>
            </a:solidFill>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solidFill>
                  <a:sysClr val="windowText" lastClr="000000"/>
                </a:solidFill>
                <a:ea typeface="Arial Unicode MS" pitchFamily="34" charset="-128"/>
                <a:cs typeface="Arial Unicode MS" pitchFamily="34" charset="-128"/>
              </a:rPr>
              <a:t>log collection</a:t>
            </a:r>
            <a:endParaRPr kumimoji="0" lang="en-US" sz="1800" b="0"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endParaRPr>
          </a:p>
        </p:txBody>
      </p:sp>
      <p:sp>
        <p:nvSpPr>
          <p:cNvPr id="24" name="Rectangle 23">
            <a:extLst>
              <a:ext uri="{FF2B5EF4-FFF2-40B4-BE49-F238E27FC236}">
                <a16:creationId xmlns:a16="http://schemas.microsoft.com/office/drawing/2014/main" id="{B9BE8822-8ACD-484E-A044-C04B87BEB19D}"/>
              </a:ext>
            </a:extLst>
          </p:cNvPr>
          <p:cNvSpPr/>
          <p:nvPr/>
        </p:nvSpPr>
        <p:spPr bwMode="gray">
          <a:xfrm>
            <a:off x="4806917" y="4239406"/>
            <a:ext cx="1356852" cy="934065"/>
          </a:xfrm>
          <a:prstGeom prst="rect">
            <a:avLst/>
          </a:prstGeom>
          <a:solidFill>
            <a:schemeClr val="bg1">
              <a:lumMod val="65000"/>
            </a:schemeClr>
          </a:solidFill>
          <a:ln>
            <a:solidFill>
              <a:schemeClr val="bg1"/>
            </a:solidFill>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solidFill>
                  <a:sysClr val="windowText" lastClr="000000"/>
                </a:solidFill>
                <a:ea typeface="Arial Unicode MS" pitchFamily="34" charset="-128"/>
              </a:rPr>
              <a:t>log collection</a:t>
            </a:r>
          </a:p>
        </p:txBody>
      </p:sp>
      <p:sp>
        <p:nvSpPr>
          <p:cNvPr id="25" name="Rectangle 24">
            <a:extLst>
              <a:ext uri="{FF2B5EF4-FFF2-40B4-BE49-F238E27FC236}">
                <a16:creationId xmlns:a16="http://schemas.microsoft.com/office/drawing/2014/main" id="{D887CD46-ED06-4D20-A1F2-D7029C1C3EE4}"/>
              </a:ext>
            </a:extLst>
          </p:cNvPr>
          <p:cNvSpPr/>
          <p:nvPr/>
        </p:nvSpPr>
        <p:spPr bwMode="gray">
          <a:xfrm>
            <a:off x="7287299" y="4235071"/>
            <a:ext cx="1356852" cy="934065"/>
          </a:xfrm>
          <a:prstGeom prst="rect">
            <a:avLst/>
          </a:prstGeom>
          <a:solidFill>
            <a:schemeClr val="bg1">
              <a:lumMod val="65000"/>
            </a:schemeClr>
          </a:solidFill>
          <a:ln>
            <a:solidFill>
              <a:schemeClr val="bg1"/>
            </a:solidFill>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solidFill>
                  <a:sysClr val="windowText" lastClr="000000"/>
                </a:solidFill>
                <a:ea typeface="Arial Unicode MS" pitchFamily="34" charset="-128"/>
              </a:rPr>
              <a:t>log collection</a:t>
            </a:r>
          </a:p>
        </p:txBody>
      </p:sp>
      <p:sp>
        <p:nvSpPr>
          <p:cNvPr id="2" name="Rectangle: Rounded Corners 1">
            <a:extLst>
              <a:ext uri="{FF2B5EF4-FFF2-40B4-BE49-F238E27FC236}">
                <a16:creationId xmlns:a16="http://schemas.microsoft.com/office/drawing/2014/main" id="{FCB89E7D-4F90-4293-A76C-AEF607847820}"/>
              </a:ext>
            </a:extLst>
          </p:cNvPr>
          <p:cNvSpPr/>
          <p:nvPr/>
        </p:nvSpPr>
        <p:spPr bwMode="gray">
          <a:xfrm>
            <a:off x="4010456" y="1183023"/>
            <a:ext cx="2949776" cy="1978268"/>
          </a:xfrm>
          <a:prstGeom prst="roundRect">
            <a:avLst/>
          </a:prstGeom>
          <a:solidFill>
            <a:schemeClr val="accent1">
              <a:lumMod val="60000"/>
              <a:lumOff val="40000"/>
            </a:schemeClr>
          </a:solidFill>
          <a:ln w="6350" algn="ctr">
            <a:noFill/>
            <a:miter lim="800000"/>
            <a:headEnd/>
            <a:tailEnd/>
          </a:ln>
        </p:spPr>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err="1">
                <a:ln>
                  <a:noFill/>
                </a:ln>
                <a:effectLst/>
                <a:uLnTx/>
                <a:uFillTx/>
                <a:ea typeface="Arial Unicode MS" pitchFamily="34" charset="-128"/>
                <a:cs typeface="Arial Unicode MS" pitchFamily="34" charset="-128"/>
              </a:rPr>
              <a:t>DaemonSet</a:t>
            </a:r>
            <a:endParaRPr kumimoji="0" lang="en-US" sz="20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3" name="Rectangle 32">
            <a:extLst>
              <a:ext uri="{FF2B5EF4-FFF2-40B4-BE49-F238E27FC236}">
                <a16:creationId xmlns:a16="http://schemas.microsoft.com/office/drawing/2014/main" id="{FC2D8782-E6C7-4898-9FF2-8A8BA40F250A}"/>
              </a:ext>
            </a:extLst>
          </p:cNvPr>
          <p:cNvSpPr/>
          <p:nvPr/>
        </p:nvSpPr>
        <p:spPr bwMode="gray">
          <a:xfrm>
            <a:off x="4134711" y="2403767"/>
            <a:ext cx="2726520" cy="48666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err="1">
                <a:solidFill>
                  <a:schemeClr val="dk1"/>
                </a:solidFill>
                <a:ea typeface="Arial Unicode MS" pitchFamily="34" charset="-128"/>
              </a:rPr>
              <a:t>PodSpecTemplate</a:t>
            </a:r>
            <a:endParaRPr lang="en-US" sz="1800" kern="0" dirty="0">
              <a:solidFill>
                <a:schemeClr val="dk1"/>
              </a:solidFill>
              <a:ea typeface="Arial Unicode MS" pitchFamily="34" charset="-128"/>
            </a:endParaRPr>
          </a:p>
        </p:txBody>
      </p:sp>
      <p:sp>
        <p:nvSpPr>
          <p:cNvPr id="34" name="Rectangle 33">
            <a:extLst>
              <a:ext uri="{FF2B5EF4-FFF2-40B4-BE49-F238E27FC236}">
                <a16:creationId xmlns:a16="http://schemas.microsoft.com/office/drawing/2014/main" id="{50F75D82-35E9-4050-A0EE-9F363A60D1EF}"/>
              </a:ext>
            </a:extLst>
          </p:cNvPr>
          <p:cNvSpPr/>
          <p:nvPr/>
        </p:nvSpPr>
        <p:spPr bwMode="gray">
          <a:xfrm>
            <a:off x="4134711" y="1769971"/>
            <a:ext cx="2726520" cy="48666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i="0" u="none" strike="noStrike" kern="0" cap="none" spc="0" normalizeH="0" baseline="0" noProof="0" dirty="0" err="1">
                <a:ln>
                  <a:noFill/>
                </a:ln>
                <a:effectLst/>
                <a:uLnTx/>
                <a:uFillTx/>
                <a:ea typeface="Arial Unicode MS" pitchFamily="34" charset="-128"/>
                <a:cs typeface="Arial Unicode MS" pitchFamily="34" charset="-128"/>
              </a:rPr>
              <a:t>selector.matchLabels</a:t>
            </a:r>
            <a:endParaRPr kumimoji="0" lang="en-US" sz="18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4" name="Connector: Elbow 3">
            <a:extLst>
              <a:ext uri="{FF2B5EF4-FFF2-40B4-BE49-F238E27FC236}">
                <a16:creationId xmlns:a16="http://schemas.microsoft.com/office/drawing/2014/main" id="{F852EB06-86C1-4844-9585-853A6C7FF525}"/>
              </a:ext>
            </a:extLst>
          </p:cNvPr>
          <p:cNvCxnSpPr>
            <a:cxnSpLocks/>
            <a:stCxn id="2" idx="2"/>
            <a:endCxn id="16" idx="0"/>
          </p:cNvCxnSpPr>
          <p:nvPr/>
        </p:nvCxnSpPr>
        <p:spPr>
          <a:xfrm rot="5400000">
            <a:off x="3979414" y="2186839"/>
            <a:ext cx="531479" cy="2480383"/>
          </a:xfrm>
          <a:prstGeom prst="bentConnector3">
            <a:avLst>
              <a:gd name="adj1" fmla="val 50000"/>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F8AD8613-5112-4BF6-9D3E-0CA9118A0C2E}"/>
              </a:ext>
            </a:extLst>
          </p:cNvPr>
          <p:cNvCxnSpPr>
            <a:cxnSpLocks/>
            <a:stCxn id="2" idx="2"/>
            <a:endCxn id="20" idx="0"/>
          </p:cNvCxnSpPr>
          <p:nvPr/>
        </p:nvCxnSpPr>
        <p:spPr>
          <a:xfrm rot="16200000" flipH="1">
            <a:off x="6459795" y="2186839"/>
            <a:ext cx="531478" cy="2480381"/>
          </a:xfrm>
          <a:prstGeom prst="bentConnector3">
            <a:avLst>
              <a:gd name="adj1" fmla="val 50000"/>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D7652C33-5EB9-41FD-AD04-F0493D66F4A1}"/>
              </a:ext>
            </a:extLst>
          </p:cNvPr>
          <p:cNvCxnSpPr>
            <a:cxnSpLocks/>
            <a:stCxn id="2" idx="2"/>
            <a:endCxn id="19" idx="0"/>
          </p:cNvCxnSpPr>
          <p:nvPr/>
        </p:nvCxnSpPr>
        <p:spPr>
          <a:xfrm rot="5400000">
            <a:off x="5219605" y="3427030"/>
            <a:ext cx="531479" cy="1"/>
          </a:xfrm>
          <a:prstGeom prst="bentConnector3">
            <a:avLst>
              <a:gd name="adj1" fmla="val 50000"/>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6" name="Speech Bubble: Rectangle 45">
            <a:extLst>
              <a:ext uri="{FF2B5EF4-FFF2-40B4-BE49-F238E27FC236}">
                <a16:creationId xmlns:a16="http://schemas.microsoft.com/office/drawing/2014/main" id="{1FB3327E-804D-4B93-8753-55C8E28E1368}"/>
              </a:ext>
            </a:extLst>
          </p:cNvPr>
          <p:cNvSpPr/>
          <p:nvPr/>
        </p:nvSpPr>
        <p:spPr bwMode="gray">
          <a:xfrm>
            <a:off x="7677836" y="1170034"/>
            <a:ext cx="4101737" cy="469551"/>
          </a:xfrm>
          <a:prstGeom prst="wedgeRectCallout">
            <a:avLst>
              <a:gd name="adj1" fmla="val -68470"/>
              <a:gd name="adj2" fmla="val 18446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a:t>
            </a:r>
            <a:r>
              <a:rPr lang="en-US" sz="1800" kern="0" noProof="0" dirty="0" err="1">
                <a:ea typeface="Arial Unicode MS" pitchFamily="34" charset="-128"/>
                <a:cs typeface="Arial Unicode MS" pitchFamily="34" charset="-128"/>
              </a:rPr>
              <a:t>tructure</a:t>
            </a:r>
            <a:r>
              <a:rPr lang="en-US" sz="1800" kern="0" noProof="0" dirty="0">
                <a:ea typeface="Arial Unicode MS" pitchFamily="34" charset="-128"/>
                <a:cs typeface="Arial Unicode MS" pitchFamily="34" charset="-128"/>
              </a:rPr>
              <a:t> is </a:t>
            </a:r>
            <a:r>
              <a:rPr lang="en-US" sz="1800" kern="0" dirty="0">
                <a:ea typeface="Arial Unicode MS" pitchFamily="34" charset="-128"/>
                <a:cs typeface="Arial Unicode MS" pitchFamily="34" charset="-128"/>
              </a:rPr>
              <a:t>similar to deployments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7" name="Speech Bubble: Rectangle 46">
            <a:extLst>
              <a:ext uri="{FF2B5EF4-FFF2-40B4-BE49-F238E27FC236}">
                <a16:creationId xmlns:a16="http://schemas.microsoft.com/office/drawing/2014/main" id="{7942B0F9-5977-4068-99D6-04F15744086D}"/>
              </a:ext>
            </a:extLst>
          </p:cNvPr>
          <p:cNvSpPr/>
          <p:nvPr/>
        </p:nvSpPr>
        <p:spPr bwMode="gray">
          <a:xfrm>
            <a:off x="7677836" y="2403766"/>
            <a:ext cx="4101737" cy="522749"/>
          </a:xfrm>
          <a:prstGeom prst="wedgeRectCallout">
            <a:avLst>
              <a:gd name="adj1" fmla="val -64183"/>
              <a:gd name="adj2" fmla="val 113348"/>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one</a:t>
            </a:r>
            <a:r>
              <a:rPr lang="en-US" sz="1800" kern="0" noProof="0" dirty="0">
                <a:ea typeface="Arial Unicode MS" pitchFamily="34" charset="-128"/>
                <a:cs typeface="Arial Unicode MS" pitchFamily="34" charset="-128"/>
              </a:rPr>
              <a:t> pod is scheduled on each node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565916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Scheduling</a:t>
            </a:r>
          </a:p>
        </p:txBody>
      </p:sp>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0712"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llustration" descr="Example of an illustration" title="Illustration for title slide">
            <a:extLst>
              <a:ext uri="{FF2B5EF4-FFF2-40B4-BE49-F238E27FC236}">
                <a16:creationId xmlns:a16="http://schemas.microsoft.com/office/drawing/2014/main" id="{195BD3AD-0485-46D2-AEE5-17D39F99CC8F}"/>
              </a:ext>
            </a:extLst>
          </p:cNvPr>
          <p:cNvPicPr>
            <a:picLocks noGrp="1" noChangeAspect="1"/>
          </p:cNvPicPr>
          <p:nvPr>
            <p:ph type="pic" sz="quarter" idx="12"/>
          </p:nvPr>
        </p:nvPicPr>
        <p:blipFill>
          <a:blip r:embed="rId4"/>
          <a:srcRect t="3112" b="3112"/>
          <a:stretch>
            <a:fillRect/>
          </a:stretch>
        </p:blipFill>
        <p:spPr bwMode="gray">
          <a:xfrm>
            <a:off x="1" y="0"/>
            <a:ext cx="12195174" cy="3430006"/>
          </a:xfrm>
        </p:spPr>
      </p:pic>
    </p:spTree>
    <p:extLst>
      <p:ext uri="{BB962C8B-B14F-4D97-AF65-F5344CB8AC3E}">
        <p14:creationId xmlns:p14="http://schemas.microsoft.com/office/powerpoint/2010/main" val="1819205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 note on scheduling pods…</a:t>
            </a:r>
          </a:p>
        </p:txBody>
      </p:sp>
      <p:sp>
        <p:nvSpPr>
          <p:cNvPr id="4" name="Rectangle 3"/>
          <p:cNvSpPr/>
          <p:nvPr/>
        </p:nvSpPr>
        <p:spPr bwMode="gray">
          <a:xfrm>
            <a:off x="858333" y="3180802"/>
            <a:ext cx="2455957"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err="1">
                <a:ea typeface="Arial Unicode MS" pitchFamily="34" charset="-128"/>
                <a:cs typeface="Arial Unicode MS" pitchFamily="34" charset="-128"/>
              </a:rPr>
              <a:t>Node</a:t>
            </a:r>
            <a:r>
              <a:rPr lang="de-DE" sz="2400" b="1" kern="0" dirty="0">
                <a:ea typeface="Arial Unicode MS" pitchFamily="34" charset="-128"/>
                <a:cs typeface="Arial Unicode MS" pitchFamily="34" charset="-128"/>
              </a:rPr>
              <a:t> A</a:t>
            </a:r>
          </a:p>
        </p:txBody>
      </p:sp>
      <p:sp>
        <p:nvSpPr>
          <p:cNvPr id="6" name="Rectangle 5"/>
          <p:cNvSpPr/>
          <p:nvPr/>
        </p:nvSpPr>
        <p:spPr bwMode="gray">
          <a:xfrm>
            <a:off x="1486507" y="5028221"/>
            <a:ext cx="1208595" cy="773906"/>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Tolerate</a:t>
            </a:r>
            <a:r>
              <a:rPr lang="de-DE" sz="1600" b="1" kern="0" noProof="0" dirty="0">
                <a:ea typeface="Arial Unicode MS" pitchFamily="34" charset="-128"/>
                <a:cs typeface="Arial Unicode MS" pitchFamily="34" charset="-128"/>
              </a:rPr>
              <a:t> </a:t>
            </a:r>
            <a:r>
              <a:rPr lang="de-DE" sz="1600" b="1" kern="0" dirty="0">
                <a:ea typeface="Arial Unicode MS" pitchFamily="34" charset="-128"/>
                <a:cs typeface="Arial Unicode MS" pitchFamily="34" charset="-128"/>
              </a:rPr>
              <a:t>N</a:t>
            </a:r>
            <a:r>
              <a:rPr lang="de-DE" sz="1600" b="1" kern="0" noProof="0" dirty="0" err="1">
                <a:ea typeface="Arial Unicode MS" pitchFamily="34" charset="-128"/>
                <a:cs typeface="Arial Unicode MS" pitchFamily="34" charset="-128"/>
              </a:rPr>
              <a:t>oUsers</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3679643" y="3180801"/>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err="1">
                <a:ea typeface="Arial Unicode MS" pitchFamily="34" charset="-128"/>
                <a:cs typeface="Arial Unicode MS" pitchFamily="34" charset="-128"/>
              </a:rPr>
              <a:t>Node</a:t>
            </a:r>
            <a:r>
              <a:rPr lang="de-DE" sz="2400" b="1" kern="0" dirty="0">
                <a:ea typeface="Arial Unicode MS" pitchFamily="34" charset="-128"/>
                <a:cs typeface="Arial Unicode MS" pitchFamily="34" charset="-128"/>
              </a:rPr>
              <a:t> B</a:t>
            </a:r>
          </a:p>
        </p:txBody>
      </p:sp>
      <p:sp>
        <p:nvSpPr>
          <p:cNvPr id="9" name="Rectangle 8"/>
          <p:cNvSpPr/>
          <p:nvPr/>
        </p:nvSpPr>
        <p:spPr bwMode="gray">
          <a:xfrm>
            <a:off x="4146714" y="5028221"/>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NotWith</a:t>
            </a:r>
            <a:r>
              <a:rPr lang="de-DE" sz="1600" b="1" kern="0" noProof="0" dirty="0">
                <a:ea typeface="Arial Unicode MS" pitchFamily="34" charset="-128"/>
                <a:cs typeface="Arial Unicode MS" pitchFamily="34" charset="-128"/>
              </a:rPr>
              <a:t> Database</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Rectangle 10"/>
          <p:cNvSpPr/>
          <p:nvPr/>
        </p:nvSpPr>
        <p:spPr bwMode="gray">
          <a:xfrm>
            <a:off x="4620986" y="1141241"/>
            <a:ext cx="1820636" cy="62865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Scheduler</a:t>
            </a:r>
          </a:p>
        </p:txBody>
      </p:sp>
      <p:cxnSp>
        <p:nvCxnSpPr>
          <p:cNvPr id="12" name="Connector: Elbow 11"/>
          <p:cNvCxnSpPr>
            <a:stCxn id="11" idx="2"/>
            <a:endCxn id="4" idx="0"/>
          </p:cNvCxnSpPr>
          <p:nvPr/>
        </p:nvCxnSpPr>
        <p:spPr>
          <a:xfrm rot="5400000">
            <a:off x="3103353" y="752850"/>
            <a:ext cx="1410911" cy="3444992"/>
          </a:xfrm>
          <a:prstGeom prst="bentConnector3">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p:cNvCxnSpPr>
            <a:stCxn id="11" idx="2"/>
            <a:endCxn id="7" idx="0"/>
          </p:cNvCxnSpPr>
          <p:nvPr/>
        </p:nvCxnSpPr>
        <p:spPr>
          <a:xfrm rot="5400000">
            <a:off x="4825849" y="2475346"/>
            <a:ext cx="1410910" cy="1"/>
          </a:xfrm>
          <a:prstGeom prst="bentConnector3">
            <a:avLst>
              <a:gd name="adj1" fmla="val 50000"/>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Flowchart: Preparation 9"/>
          <p:cNvSpPr/>
          <p:nvPr/>
        </p:nvSpPr>
        <p:spPr bwMode="gray">
          <a:xfrm>
            <a:off x="1184482" y="3966818"/>
            <a:ext cx="1803657" cy="773906"/>
          </a:xfrm>
          <a:prstGeom prst="flowChartPreparation">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Taint: </a:t>
            </a:r>
            <a:r>
              <a:rPr lang="en-US" sz="1800" kern="0" noProof="0" dirty="0" err="1">
                <a:ea typeface="Arial Unicode MS" pitchFamily="34" charset="-128"/>
                <a:cs typeface="Arial Unicode MS" pitchFamily="34" charset="-128"/>
              </a:rPr>
              <a:t>NoUsers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Rectangle 18"/>
          <p:cNvSpPr/>
          <p:nvPr/>
        </p:nvSpPr>
        <p:spPr bwMode="gray">
          <a:xfrm>
            <a:off x="4146714" y="3966818"/>
            <a:ext cx="1208595" cy="773906"/>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err="1">
                <a:ln>
                  <a:noFill/>
                </a:ln>
                <a:effectLst/>
                <a:uLnTx/>
                <a:uFillTx/>
                <a:ea typeface="Arial Unicode MS" pitchFamily="34" charset="-128"/>
                <a:cs typeface="Arial Unicode MS" pitchFamily="34" charset="-128"/>
              </a:rPr>
              <a:t>OnNodeB</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Rectangle 21"/>
          <p:cNvSpPr/>
          <p:nvPr/>
        </p:nvSpPr>
        <p:spPr bwMode="gray">
          <a:xfrm>
            <a:off x="7750357" y="3180802"/>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err="1">
                <a:ea typeface="Arial Unicode MS" pitchFamily="34" charset="-128"/>
                <a:cs typeface="Arial Unicode MS" pitchFamily="34" charset="-128"/>
              </a:rPr>
              <a:t>Node</a:t>
            </a:r>
            <a:r>
              <a:rPr lang="de-DE" sz="2400" b="1" kern="0" dirty="0">
                <a:ea typeface="Arial Unicode MS" pitchFamily="34" charset="-128"/>
                <a:cs typeface="Arial Unicode MS" pitchFamily="34" charset="-128"/>
              </a:rPr>
              <a:t> C</a:t>
            </a:r>
          </a:p>
        </p:txBody>
      </p:sp>
      <p:sp>
        <p:nvSpPr>
          <p:cNvPr id="23" name="Rectangle 22"/>
          <p:cNvSpPr/>
          <p:nvPr/>
        </p:nvSpPr>
        <p:spPr bwMode="gray">
          <a:xfrm>
            <a:off x="8291478" y="5028221"/>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err="1">
                <a:ln>
                  <a:noFill/>
                </a:ln>
                <a:effectLst/>
                <a:uLnTx/>
                <a:uFillTx/>
                <a:ea typeface="Arial Unicode MS" pitchFamily="34" charset="-128"/>
                <a:cs typeface="Arial Unicode MS" pitchFamily="34" charset="-128"/>
              </a:rPr>
              <a:t>NotWith</a:t>
            </a:r>
            <a:r>
              <a:rPr kumimoji="0" lang="de-DE" sz="1600" b="1" i="0" u="none" strike="noStrike" kern="0" cap="none" spc="0" normalizeH="0" baseline="0" noProof="0" dirty="0">
                <a:ln>
                  <a:noFill/>
                </a:ln>
                <a:effectLst/>
                <a:uLnTx/>
                <a:uFillTx/>
                <a:ea typeface="Arial Unicode MS" pitchFamily="34" charset="-128"/>
                <a:cs typeface="Arial Unicode MS" pitchFamily="34" charset="-128"/>
              </a:rPr>
              <a:t> Database</a:t>
            </a:r>
          </a:p>
        </p:txBody>
      </p:sp>
      <p:sp>
        <p:nvSpPr>
          <p:cNvPr id="24" name="Rectangle 23"/>
          <p:cNvSpPr/>
          <p:nvPr/>
        </p:nvSpPr>
        <p:spPr bwMode="gray">
          <a:xfrm>
            <a:off x="8291478" y="396681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dirty="0">
                <a:ea typeface="Arial Unicode MS" pitchFamily="34" charset="-128"/>
                <a:cs typeface="Arial Unicode MS" pitchFamily="34" charset="-128"/>
              </a:rPr>
              <a:t>Backend </a:t>
            </a:r>
            <a:r>
              <a:rPr lang="de-DE" sz="1600" b="1" kern="0" dirty="0" err="1">
                <a:ea typeface="Arial Unicode MS" pitchFamily="34" charset="-128"/>
                <a:cs typeface="Arial Unicode MS" pitchFamily="34" charset="-128"/>
              </a:rPr>
              <a:t>With</a:t>
            </a:r>
            <a:r>
              <a:rPr lang="de-DE" sz="1600" b="1" kern="0" dirty="0">
                <a:ea typeface="Arial Unicode MS" pitchFamily="34" charset="-128"/>
                <a:cs typeface="Arial Unicode MS" pitchFamily="34" charset="-128"/>
              </a:rPr>
              <a:t> Frontend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8" name="Connector: Elbow 27"/>
          <p:cNvCxnSpPr>
            <a:stCxn id="11" idx="2"/>
            <a:endCxn id="22" idx="0"/>
          </p:cNvCxnSpPr>
          <p:nvPr/>
        </p:nvCxnSpPr>
        <p:spPr>
          <a:xfrm rot="16200000" flipH="1">
            <a:off x="6861205" y="439989"/>
            <a:ext cx="1410911" cy="4070713"/>
          </a:xfrm>
          <a:prstGeom prst="bentConnector3">
            <a:avLst>
              <a:gd name="adj1" fmla="val 50000"/>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bwMode="gray">
          <a:xfrm>
            <a:off x="5660351" y="3966818"/>
            <a:ext cx="1208595" cy="773906"/>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OnNodeB</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2" name="Rectangle 31"/>
          <p:cNvSpPr/>
          <p:nvPr/>
        </p:nvSpPr>
        <p:spPr bwMode="gray">
          <a:xfrm>
            <a:off x="9872577" y="3969409"/>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1" i="0" u="none" strike="noStrike" kern="0" cap="none" spc="0" normalizeH="0" baseline="0" dirty="0">
                <a:ln>
                  <a:noFill/>
                </a:ln>
                <a:effectLst/>
                <a:uLnTx/>
                <a:uFillTx/>
                <a:ea typeface="Arial Unicode MS" pitchFamily="34" charset="-128"/>
                <a:cs typeface="Arial Unicode MS" pitchFamily="34" charset="-128"/>
              </a:rPr>
              <a:t>Frontend</a:t>
            </a:r>
            <a:r>
              <a:rPr kumimoji="0" lang="en-US" sz="1600" b="1" i="0" u="none" strike="noStrike" kern="0" cap="none" spc="0" normalizeH="0" dirty="0">
                <a:ln>
                  <a:noFill/>
                </a:ln>
                <a:effectLst/>
                <a:uLnTx/>
                <a:uFillTx/>
                <a:ea typeface="Arial Unicode MS" pitchFamily="34" charset="-128"/>
                <a:cs typeface="Arial Unicode MS" pitchFamily="34" charset="-128"/>
              </a:rPr>
              <a:t> With Backend</a:t>
            </a:r>
            <a:endParaRPr kumimoji="0" lang="en-US" sz="1600" b="1" i="0" u="none" strike="noStrike" kern="0" cap="none" spc="0" normalizeH="0" baseline="0" dirty="0">
              <a:ln>
                <a:noFill/>
              </a:ln>
              <a:effectLst/>
              <a:uLnTx/>
              <a:uFillTx/>
              <a:ea typeface="Arial Unicode MS" pitchFamily="34" charset="-128"/>
              <a:cs typeface="Arial Unicode MS" pitchFamily="34" charset="-128"/>
            </a:endParaRPr>
          </a:p>
        </p:txBody>
      </p:sp>
      <p:pic>
        <p:nvPicPr>
          <p:cNvPr id="14" name="Graphic 13" descr="Heart">
            <a:extLst>
              <a:ext uri="{FF2B5EF4-FFF2-40B4-BE49-F238E27FC236}">
                <a16:creationId xmlns:a16="http://schemas.microsoft.com/office/drawing/2014/main" id="{1FC2DC5C-1154-4D01-B827-9BE6B75E2FF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29125" y="3896571"/>
            <a:ext cx="914400" cy="914400"/>
          </a:xfrm>
          <a:prstGeom prst="rect">
            <a:avLst/>
          </a:prstGeom>
          <a:effectLst>
            <a:outerShdw blurRad="50800" dist="38100" dir="2700000" algn="tl" rotWithShape="0">
              <a:srgbClr val="C00000">
                <a:alpha val="40000"/>
              </a:srgbClr>
            </a:outerShdw>
          </a:effectLst>
        </p:spPr>
      </p:pic>
      <p:cxnSp>
        <p:nvCxnSpPr>
          <p:cNvPr id="16" name="Straight Connector 15">
            <a:extLst>
              <a:ext uri="{FF2B5EF4-FFF2-40B4-BE49-F238E27FC236}">
                <a16:creationId xmlns:a16="http://schemas.microsoft.com/office/drawing/2014/main" id="{3C0F4253-58D3-4881-98F8-648C2D3ABC65}"/>
              </a:ext>
            </a:extLst>
          </p:cNvPr>
          <p:cNvCxnSpPr>
            <a:stCxn id="9" idx="3"/>
            <a:endCxn id="23" idx="1"/>
          </p:cNvCxnSpPr>
          <p:nvPr/>
        </p:nvCxnSpPr>
        <p:spPr>
          <a:xfrm>
            <a:off x="5355309" y="5415174"/>
            <a:ext cx="2936169"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8" name="Graphic 17" descr="Lightning bolt">
            <a:extLst>
              <a:ext uri="{FF2B5EF4-FFF2-40B4-BE49-F238E27FC236}">
                <a16:creationId xmlns:a16="http://schemas.microsoft.com/office/drawing/2014/main" id="{21081ABD-EF4C-4C76-8DED-DFBC17B7298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481755" y="4957974"/>
            <a:ext cx="914400" cy="914400"/>
          </a:xfrm>
          <a:prstGeom prst="rect">
            <a:avLst/>
          </a:prstGeom>
          <a:effectLst>
            <a:outerShdw blurRad="50800" dist="38100" dir="2700000" algn="tl" rotWithShape="0">
              <a:srgbClr val="FFC000">
                <a:alpha val="40000"/>
              </a:srgbClr>
            </a:outerShdw>
          </a:effectLst>
        </p:spPr>
      </p:pic>
      <p:pic>
        <p:nvPicPr>
          <p:cNvPr id="26" name="Picture 4" descr="C:\Users\D044431\AppData\Local\Microsoft\Windows\Temporary Internet Files\Content.IE5\W6J11NSI\406241985_e27afd50da_z[1].jpg">
            <a:extLst>
              <a:ext uri="{FF2B5EF4-FFF2-40B4-BE49-F238E27FC236}">
                <a16:creationId xmlns:a16="http://schemas.microsoft.com/office/drawing/2014/main" id="{654C7817-B62C-4AEE-BED8-ECE0292D82E6}"/>
              </a:ext>
            </a:extLst>
          </p:cNvPr>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922" b="95853" l="4147" r="95853">
                        <a14:foregroundMark x1="48848" y1="63594" x2="48848" y2="63594"/>
                        <a14:foregroundMark x1="41475" y1="66359" x2="41475" y2="66359"/>
                        <a14:foregroundMark x1="22581" y1="56682" x2="22581" y2="56682"/>
                        <a14:foregroundMark x1="21659" y1="34101" x2="21659" y2="34101"/>
                        <a14:foregroundMark x1="38249" y1="80645" x2="38249" y2="80645"/>
                        <a14:foregroundMark x1="58525" y1="88940" x2="58525" y2="88940"/>
                        <a14:foregroundMark x1="58525" y1="92627" x2="58525" y2="92627"/>
                        <a14:foregroundMark x1="83871" y1="77880" x2="83871" y2="77880"/>
                        <a14:foregroundMark x1="58986" y1="461" x2="93548" y2="63594"/>
                        <a14:foregroundMark x1="93548" y1="63594" x2="27189" y2="93548"/>
                        <a14:foregroundMark x1="27189" y1="93548" x2="14747" y2="22120"/>
                        <a14:foregroundMark x1="14747" y1="22120" x2="88018" y2="30415"/>
                        <a14:foregroundMark x1="88018" y1="30415" x2="40553" y2="88479"/>
                        <a14:foregroundMark x1="40553" y1="88479" x2="38710" y2="14747"/>
                        <a14:foregroundMark x1="38710" y1="14747" x2="35945" y2="58525"/>
                        <a14:foregroundMark x1="22581" y1="17051" x2="23041" y2="15668"/>
                        <a14:foregroundMark x1="13825" y1="21198" x2="21659" y2="13364"/>
                        <a14:foregroundMark x1="18433" y1="16129" x2="64516" y2="6912"/>
                        <a14:foregroundMark x1="59908" y1="8295" x2="32258" y2="7373"/>
                        <a14:foregroundMark x1="35945" y1="5530" x2="59908" y2="2304"/>
                        <a14:foregroundMark x1="59447" y1="3687" x2="61290" y2="5530"/>
                        <a14:foregroundMark x1="66359" y1="5530" x2="64977" y2="10138"/>
                        <a14:foregroundMark x1="71889" y1="12903" x2="94009" y2="28111"/>
                        <a14:foregroundMark x1="88479" y1="25806" x2="92627" y2="49770"/>
                        <a14:foregroundMark x1="93548" y1="50230" x2="65438" y2="93548"/>
                        <a14:foregroundMark x1="91705" y1="32719" x2="96774" y2="64977"/>
                        <a14:foregroundMark x1="90323" y1="68664" x2="66820" y2="91705"/>
                        <a14:foregroundMark x1="66820" y1="91705" x2="27650" y2="89401"/>
                        <a14:foregroundMark x1="27650" y1="89401" x2="61751" y2="96313"/>
                        <a14:foregroundMark x1="46083" y1="91705" x2="16590" y2="29493"/>
                        <a14:foregroundMark x1="12903" y1="26728" x2="23502" y2="85714"/>
                        <a14:foregroundMark x1="23502" y1="85714" x2="9677" y2="33180"/>
                        <a14:foregroundMark x1="9217" y1="33180" x2="21198" y2="84793"/>
                        <a14:foregroundMark x1="21198" y1="84793" x2="11060" y2="34101"/>
                        <a14:foregroundMark x1="6912" y1="33641" x2="17512" y2="77419"/>
                        <a14:foregroundMark x1="14286" y1="79263" x2="7373" y2="32719"/>
                        <a14:foregroundMark x1="4147" y1="38249" x2="8756" y2="69585"/>
                        <a14:foregroundMark x1="16129" y1="48848" x2="79724" y2="81567"/>
                        <a14:foregroundMark x1="79724" y1="81567" x2="57604" y2="78341"/>
                        <a14:foregroundMark x1="54839" y1="77419" x2="36406" y2="46083"/>
                        <a14:foregroundMark x1="36406" y1="46083" x2="37327" y2="64516"/>
                        <a14:foregroundMark x1="31797" y1="58065" x2="23041" y2="43318"/>
                        <a14:foregroundMark x1="26728" y1="53456" x2="23963" y2="59447"/>
                        <a14:backgroundMark x1="92166" y1="80184" x2="92166" y2="88940"/>
                      </a14:backgroundRemoval>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2471242" y="3577567"/>
            <a:ext cx="773906" cy="773906"/>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a:extLst>
              <a:ext uri="{FF2B5EF4-FFF2-40B4-BE49-F238E27FC236}">
                <a16:creationId xmlns:a16="http://schemas.microsoft.com/office/drawing/2014/main" id="{5A7C9ABE-B8F7-4003-8993-F2001BBF057C}"/>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2905" b="94343" l="2857" r="89925">
                        <a14:foregroundMark x1="18779" y1="8408" x2="50677" y2="3211"/>
                        <a14:foregroundMark x1="43459" y1="82569" x2="43459" y2="82569"/>
                        <a14:foregroundMark x1="53985" y1="71101" x2="53985" y2="71101"/>
                        <a14:foregroundMark x1="47519" y1="94495" x2="47519" y2="94495"/>
                        <a14:foregroundMark x1="73684" y1="55810" x2="73684" y2="55810"/>
                        <a14:foregroundMark x1="83609" y1="44190" x2="83609" y2="44190"/>
                        <a14:foregroundMark x1="2857" y1="38379" x2="2857" y2="38379"/>
                        <a14:foregroundMark x1="18195" y1="8563" x2="18195" y2="8563"/>
                        <a14:foregroundMark x1="16842" y1="9480" x2="16842" y2="9480"/>
                        <a14:foregroundMark x1="16842" y1="10550" x2="19398" y2="9786"/>
                        <a14:foregroundMark x1="18797" y1="7339" x2="15940" y2="11468"/>
                        <a14:backgroundMark x1="8872" y1="10245" x2="8872" y2="10245"/>
                        <a14:backgroundMark x1="11579" y1="8869" x2="11579" y2="8869"/>
                        <a14:backgroundMark x1="14737" y1="8257" x2="11579" y2="9480"/>
                        <a14:backgroundMark x1="5714" y1="9786" x2="9173" y2="10245"/>
                        <a14:backgroundMark x1="13233" y1="7339" x2="3158" y2="10245"/>
                        <a14:backgroundMark x1="14135" y1="8563" x2="14744" y2="8687"/>
                        <a14:backgroundMark x1="15940" y1="5657" x2="16327" y2="6400"/>
                        <a14:backgroundMark x1="17293" y1="5352" x2="17293" y2="5352"/>
                        <a14:backgroundMark x1="20301" y1="6116" x2="20301" y2="6116"/>
                        <a14:backgroundMark x1="13975" y1="9480" x2="8872" y2="10856"/>
                        <a14:backgroundMark x1="7218" y1="9174" x2="14544" y2="8976"/>
                      </a14:backgroundRemoval>
                    </a14:imgEffect>
                  </a14:imgLayer>
                </a14:imgProps>
              </a:ext>
            </a:extLst>
          </a:blip>
          <a:stretch>
            <a:fillRect/>
          </a:stretch>
        </p:blipFill>
        <p:spPr>
          <a:xfrm>
            <a:off x="3855411" y="3577567"/>
            <a:ext cx="825538" cy="811882"/>
          </a:xfrm>
          <a:prstGeom prst="rect">
            <a:avLst/>
          </a:prstGeom>
        </p:spPr>
      </p:pic>
    </p:spTree>
    <p:extLst>
      <p:ext uri="{BB962C8B-B14F-4D97-AF65-F5344CB8AC3E}">
        <p14:creationId xmlns:p14="http://schemas.microsoft.com/office/powerpoint/2010/main" val="46476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P spid="19" grpId="0" animBg="1"/>
      <p:bldP spid="23" grpId="0" animBg="1"/>
      <p:bldP spid="24" grpId="0" animBg="1"/>
      <p:bldP spid="31" grpId="0" animBg="1"/>
      <p:bldP spid="3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B5B3171-6747-4BE9-86AF-A5644F76A623}"/>
              </a:ext>
            </a:extLst>
          </p:cNvPr>
          <p:cNvSpPr>
            <a:spLocks noGrp="1"/>
          </p:cNvSpPr>
          <p:nvPr>
            <p:ph type="title"/>
          </p:nvPr>
        </p:nvSpPr>
        <p:spPr/>
        <p:txBody>
          <a:bodyPr/>
          <a:lstStyle/>
          <a:p>
            <a:r>
              <a:rPr lang="en-US" dirty="0"/>
              <a:t>Example: </a:t>
            </a:r>
            <a:r>
              <a:rPr lang="en-US" dirty="0" err="1"/>
              <a:t>NodeSelector</a:t>
            </a:r>
            <a:endParaRPr lang="en-US" dirty="0"/>
          </a:p>
        </p:txBody>
      </p:sp>
      <p:pic>
        <p:nvPicPr>
          <p:cNvPr id="2" name="Picture 1">
            <a:extLst>
              <a:ext uri="{FF2B5EF4-FFF2-40B4-BE49-F238E27FC236}">
                <a16:creationId xmlns:a16="http://schemas.microsoft.com/office/drawing/2014/main" id="{524F79CC-E6C1-48F3-8481-85B6CE93C86F}"/>
              </a:ext>
            </a:extLst>
          </p:cNvPr>
          <p:cNvPicPr>
            <a:picLocks noChangeAspect="1"/>
          </p:cNvPicPr>
          <p:nvPr/>
        </p:nvPicPr>
        <p:blipFill>
          <a:blip r:embed="rId2"/>
          <a:stretch>
            <a:fillRect/>
          </a:stretch>
        </p:blipFill>
        <p:spPr>
          <a:xfrm>
            <a:off x="1839050" y="1724804"/>
            <a:ext cx="8436454" cy="3828499"/>
          </a:xfrm>
          <a:prstGeom prst="rect">
            <a:avLst/>
          </a:prstGeom>
          <a:ln>
            <a:solidFill>
              <a:schemeClr val="tx1"/>
            </a:solidFill>
          </a:ln>
        </p:spPr>
      </p:pic>
    </p:spTree>
    <p:extLst>
      <p:ext uri="{BB962C8B-B14F-4D97-AF65-F5344CB8AC3E}">
        <p14:creationId xmlns:p14="http://schemas.microsoft.com/office/powerpoint/2010/main" val="3881617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0F68627-CEC8-49ED-8042-EB9D316CABA8}"/>
              </a:ext>
            </a:extLst>
          </p:cNvPr>
          <p:cNvSpPr>
            <a:spLocks noGrp="1"/>
          </p:cNvSpPr>
          <p:nvPr>
            <p:ph type="title"/>
          </p:nvPr>
        </p:nvSpPr>
        <p:spPr/>
        <p:txBody>
          <a:bodyPr/>
          <a:lstStyle/>
          <a:p>
            <a:r>
              <a:rPr lang="en-US" dirty="0"/>
              <a:t>Pod Priority &amp; Preemption</a:t>
            </a:r>
          </a:p>
        </p:txBody>
      </p:sp>
      <p:sp>
        <p:nvSpPr>
          <p:cNvPr id="6" name="Rectangle 5">
            <a:extLst>
              <a:ext uri="{FF2B5EF4-FFF2-40B4-BE49-F238E27FC236}">
                <a16:creationId xmlns:a16="http://schemas.microsoft.com/office/drawing/2014/main" id="{F9982EF5-7B6F-4039-9636-30759BAB718C}"/>
              </a:ext>
            </a:extLst>
          </p:cNvPr>
          <p:cNvSpPr/>
          <p:nvPr/>
        </p:nvSpPr>
        <p:spPr bwMode="gray">
          <a:xfrm>
            <a:off x="858333" y="3180802"/>
            <a:ext cx="2455957"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err="1">
                <a:ea typeface="Arial Unicode MS" pitchFamily="34" charset="-128"/>
                <a:cs typeface="Arial Unicode MS" pitchFamily="34" charset="-128"/>
              </a:rPr>
              <a:t>Node</a:t>
            </a:r>
            <a:r>
              <a:rPr lang="de-DE" sz="2400" b="1" kern="0" dirty="0">
                <a:ea typeface="Arial Unicode MS" pitchFamily="34" charset="-128"/>
                <a:cs typeface="Arial Unicode MS" pitchFamily="34" charset="-128"/>
              </a:rPr>
              <a:t> A</a:t>
            </a:r>
          </a:p>
        </p:txBody>
      </p:sp>
      <p:sp>
        <p:nvSpPr>
          <p:cNvPr id="8" name="Rectangle 7">
            <a:extLst>
              <a:ext uri="{FF2B5EF4-FFF2-40B4-BE49-F238E27FC236}">
                <a16:creationId xmlns:a16="http://schemas.microsoft.com/office/drawing/2014/main" id="{B16EBA1F-2E48-482B-9A1E-873410610AA7}"/>
              </a:ext>
            </a:extLst>
          </p:cNvPr>
          <p:cNvSpPr/>
          <p:nvPr/>
        </p:nvSpPr>
        <p:spPr bwMode="gray">
          <a:xfrm>
            <a:off x="3683173" y="318897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err="1">
                <a:ea typeface="Arial Unicode MS" pitchFamily="34" charset="-128"/>
                <a:cs typeface="Arial Unicode MS" pitchFamily="34" charset="-128"/>
              </a:rPr>
              <a:t>Node</a:t>
            </a:r>
            <a:r>
              <a:rPr lang="de-DE" sz="2400" b="1" kern="0" dirty="0">
                <a:ea typeface="Arial Unicode MS" pitchFamily="34" charset="-128"/>
                <a:cs typeface="Arial Unicode MS" pitchFamily="34" charset="-128"/>
              </a:rPr>
              <a:t> B</a:t>
            </a:r>
          </a:p>
        </p:txBody>
      </p:sp>
      <p:sp>
        <p:nvSpPr>
          <p:cNvPr id="9" name="Rectangle 8">
            <a:extLst>
              <a:ext uri="{FF2B5EF4-FFF2-40B4-BE49-F238E27FC236}">
                <a16:creationId xmlns:a16="http://schemas.microsoft.com/office/drawing/2014/main" id="{66AE7B06-40F5-486E-9608-3B70C7181126}"/>
              </a:ext>
            </a:extLst>
          </p:cNvPr>
          <p:cNvSpPr/>
          <p:nvPr/>
        </p:nvSpPr>
        <p:spPr bwMode="gray">
          <a:xfrm>
            <a:off x="4301834" y="500591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LowPrio</a:t>
            </a:r>
            <a:r>
              <a:rPr lang="de-DE" sz="1600" b="1" kern="0" dirty="0">
                <a:ea typeface="Arial Unicode MS" pitchFamily="34" charset="-128"/>
                <a:cs typeface="Arial Unicode MS" pitchFamily="34" charset="-128"/>
              </a:rPr>
              <a:t> </a:t>
            </a:r>
            <a:r>
              <a:rPr kumimoji="0" lang="de-DE" sz="1600" b="1" i="0" u="none" strike="noStrike" kern="0" cap="none" spc="0" normalizeH="0" baseline="0" dirty="0" err="1">
                <a:ln>
                  <a:noFill/>
                </a:ln>
                <a:effectLst/>
                <a:uLnTx/>
                <a:uFillTx/>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Rectangle 9">
            <a:extLst>
              <a:ext uri="{FF2B5EF4-FFF2-40B4-BE49-F238E27FC236}">
                <a16:creationId xmlns:a16="http://schemas.microsoft.com/office/drawing/2014/main" id="{72A8952E-0440-4EAE-B3D3-B07F5E8ED7E2}"/>
              </a:ext>
            </a:extLst>
          </p:cNvPr>
          <p:cNvSpPr/>
          <p:nvPr/>
        </p:nvSpPr>
        <p:spPr bwMode="gray">
          <a:xfrm>
            <a:off x="4620986" y="1141241"/>
            <a:ext cx="1820636" cy="62865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Scheduler</a:t>
            </a:r>
          </a:p>
        </p:txBody>
      </p:sp>
      <p:cxnSp>
        <p:nvCxnSpPr>
          <p:cNvPr id="11" name="Connector: Elbow 10">
            <a:extLst>
              <a:ext uri="{FF2B5EF4-FFF2-40B4-BE49-F238E27FC236}">
                <a16:creationId xmlns:a16="http://schemas.microsoft.com/office/drawing/2014/main" id="{3F75998F-0721-44DD-8E44-7B3A00E58828}"/>
              </a:ext>
            </a:extLst>
          </p:cNvPr>
          <p:cNvCxnSpPr>
            <a:stCxn id="10" idx="2"/>
            <a:endCxn id="6" idx="0"/>
          </p:cNvCxnSpPr>
          <p:nvPr/>
        </p:nvCxnSpPr>
        <p:spPr>
          <a:xfrm rot="5400000">
            <a:off x="3103353" y="752850"/>
            <a:ext cx="1410911" cy="3444992"/>
          </a:xfrm>
          <a:prstGeom prst="bentConnector3">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AA269A79-DC88-4A50-AC1A-7472986BBCE2}"/>
              </a:ext>
            </a:extLst>
          </p:cNvPr>
          <p:cNvCxnSpPr>
            <a:stCxn id="10" idx="2"/>
            <a:endCxn id="8" idx="0"/>
          </p:cNvCxnSpPr>
          <p:nvPr/>
        </p:nvCxnSpPr>
        <p:spPr>
          <a:xfrm rot="16200000" flipH="1">
            <a:off x="4823529" y="2477665"/>
            <a:ext cx="1419079" cy="3529"/>
          </a:xfrm>
          <a:prstGeom prst="bentConnector3">
            <a:avLst>
              <a:gd name="adj1" fmla="val 50000"/>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E9B33AB1-FAC5-4B1E-B6D7-8F0FB580E85C}"/>
              </a:ext>
            </a:extLst>
          </p:cNvPr>
          <p:cNvSpPr/>
          <p:nvPr/>
        </p:nvSpPr>
        <p:spPr bwMode="gray">
          <a:xfrm>
            <a:off x="4301834" y="3966818"/>
            <a:ext cx="1208595" cy="773906"/>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err="1">
                <a:ln>
                  <a:noFill/>
                </a:ln>
                <a:effectLst/>
                <a:uLnTx/>
                <a:uFillTx/>
                <a:ea typeface="Arial Unicode MS" pitchFamily="34" charset="-128"/>
                <a:cs typeface="Arial Unicode MS" pitchFamily="34" charset="-128"/>
              </a:rPr>
              <a:t>HighPrio</a:t>
            </a:r>
            <a:r>
              <a:rPr kumimoji="0" lang="de-DE" sz="16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1600" b="1" i="0" u="none" strike="noStrike" kern="0" cap="none" spc="0" normalizeH="0" baseline="0" noProof="0" dirty="0" err="1">
                <a:ln>
                  <a:noFill/>
                </a:ln>
                <a:effectLst/>
                <a:uLnTx/>
                <a:uFillTx/>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90D8B715-4D53-442D-856A-2955F53F5D24}"/>
              </a:ext>
            </a:extLst>
          </p:cNvPr>
          <p:cNvSpPr/>
          <p:nvPr/>
        </p:nvSpPr>
        <p:spPr bwMode="gray">
          <a:xfrm>
            <a:off x="7750357" y="3180802"/>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err="1">
                <a:ea typeface="Arial Unicode MS" pitchFamily="34" charset="-128"/>
                <a:cs typeface="Arial Unicode MS" pitchFamily="34" charset="-128"/>
              </a:rPr>
              <a:t>Node</a:t>
            </a:r>
            <a:r>
              <a:rPr lang="de-DE" sz="2400" b="1" kern="0" dirty="0">
                <a:ea typeface="Arial Unicode MS" pitchFamily="34" charset="-128"/>
                <a:cs typeface="Arial Unicode MS" pitchFamily="34" charset="-128"/>
              </a:rPr>
              <a:t> C</a:t>
            </a:r>
          </a:p>
        </p:txBody>
      </p:sp>
      <p:sp>
        <p:nvSpPr>
          <p:cNvPr id="16" name="Rectangle 15">
            <a:extLst>
              <a:ext uri="{FF2B5EF4-FFF2-40B4-BE49-F238E27FC236}">
                <a16:creationId xmlns:a16="http://schemas.microsoft.com/office/drawing/2014/main" id="{7348BD99-1AB4-46C7-80B3-3ABCA0640D1F}"/>
              </a:ext>
            </a:extLst>
          </p:cNvPr>
          <p:cNvSpPr/>
          <p:nvPr/>
        </p:nvSpPr>
        <p:spPr bwMode="gray">
          <a:xfrm>
            <a:off x="8291479" y="500591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600" b="1" kern="0" dirty="0" err="1">
                <a:ea typeface="Arial Unicode MS" pitchFamily="34" charset="-128"/>
                <a:cs typeface="Arial Unicode MS" pitchFamily="34" charset="-128"/>
              </a:rPr>
              <a:t>LowPrio</a:t>
            </a:r>
            <a:r>
              <a:rPr lang="de-DE" sz="1600" b="1" kern="0" dirty="0">
                <a:ea typeface="Arial Unicode MS" pitchFamily="34" charset="-128"/>
                <a:cs typeface="Arial Unicode MS" pitchFamily="34" charset="-128"/>
              </a:rPr>
              <a:t> </a:t>
            </a:r>
            <a:r>
              <a:rPr lang="de-DE" sz="1600" b="1" kern="0" dirty="0" err="1">
                <a:ea typeface="Arial Unicode MS" pitchFamily="34" charset="-128"/>
                <a:cs typeface="Arial Unicode MS" pitchFamily="34" charset="-128"/>
              </a:rPr>
              <a:t>Pod</a:t>
            </a:r>
            <a:endParaRPr lang="de-DE" sz="1600" b="1" kern="0" dirty="0">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DB9CF0C7-5DD1-405B-8323-B37155BE837D}"/>
              </a:ext>
            </a:extLst>
          </p:cNvPr>
          <p:cNvSpPr/>
          <p:nvPr/>
        </p:nvSpPr>
        <p:spPr bwMode="gray">
          <a:xfrm>
            <a:off x="8291479" y="396128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600" b="1" kern="0" dirty="0" err="1">
                <a:ea typeface="Arial Unicode MS" pitchFamily="34" charset="-128"/>
                <a:cs typeface="Arial Unicode MS" pitchFamily="34" charset="-128"/>
              </a:rPr>
              <a:t>LowPrio</a:t>
            </a:r>
            <a:r>
              <a:rPr lang="de-DE" sz="1600" b="1" kern="0" dirty="0">
                <a:ea typeface="Arial Unicode MS" pitchFamily="34" charset="-128"/>
                <a:cs typeface="Arial Unicode MS" pitchFamily="34" charset="-128"/>
              </a:rPr>
              <a:t> </a:t>
            </a:r>
            <a:r>
              <a:rPr lang="de-DE" sz="1600" b="1" kern="0" dirty="0" err="1">
                <a:ea typeface="Arial Unicode MS" pitchFamily="34" charset="-128"/>
                <a:cs typeface="Arial Unicode MS" pitchFamily="34" charset="-128"/>
              </a:rPr>
              <a:t>Pod</a:t>
            </a:r>
            <a:endParaRPr lang="de-DE" sz="1600" b="1" kern="0" dirty="0">
              <a:ea typeface="Arial Unicode MS" pitchFamily="34" charset="-128"/>
              <a:cs typeface="Arial Unicode MS" pitchFamily="34" charset="-128"/>
            </a:endParaRPr>
          </a:p>
        </p:txBody>
      </p:sp>
      <p:cxnSp>
        <p:nvCxnSpPr>
          <p:cNvPr id="18" name="Connector: Elbow 17">
            <a:extLst>
              <a:ext uri="{FF2B5EF4-FFF2-40B4-BE49-F238E27FC236}">
                <a16:creationId xmlns:a16="http://schemas.microsoft.com/office/drawing/2014/main" id="{7F4D6EBA-BFA0-461A-9FDF-F451BC7C94D7}"/>
              </a:ext>
            </a:extLst>
          </p:cNvPr>
          <p:cNvCxnSpPr>
            <a:stCxn id="10" idx="2"/>
            <a:endCxn id="15" idx="0"/>
          </p:cNvCxnSpPr>
          <p:nvPr/>
        </p:nvCxnSpPr>
        <p:spPr>
          <a:xfrm rot="16200000" flipH="1">
            <a:off x="6861205" y="439989"/>
            <a:ext cx="1410911" cy="4070713"/>
          </a:xfrm>
          <a:prstGeom prst="bentConnector3">
            <a:avLst>
              <a:gd name="adj1" fmla="val 50000"/>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8783143E-55C5-427A-B48E-124384E44F2E}"/>
              </a:ext>
            </a:extLst>
          </p:cNvPr>
          <p:cNvSpPr/>
          <p:nvPr/>
        </p:nvSpPr>
        <p:spPr bwMode="gray">
          <a:xfrm>
            <a:off x="5755531" y="3966818"/>
            <a:ext cx="1208595" cy="773906"/>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HighPrio</a:t>
            </a:r>
            <a:r>
              <a:rPr lang="de-DE" sz="1600" b="1" kern="0" noProof="0" dirty="0">
                <a:ea typeface="Arial Unicode MS" pitchFamily="34" charset="-128"/>
                <a:cs typeface="Arial Unicode MS" pitchFamily="34" charset="-128"/>
              </a:rPr>
              <a:t> </a:t>
            </a: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Rectangle 19">
            <a:extLst>
              <a:ext uri="{FF2B5EF4-FFF2-40B4-BE49-F238E27FC236}">
                <a16:creationId xmlns:a16="http://schemas.microsoft.com/office/drawing/2014/main" id="{7AAD80EF-09D6-48C4-91CA-209AC90A1CE7}"/>
              </a:ext>
            </a:extLst>
          </p:cNvPr>
          <p:cNvSpPr/>
          <p:nvPr/>
        </p:nvSpPr>
        <p:spPr bwMode="gray">
          <a:xfrm>
            <a:off x="9863936" y="396128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600" b="1" kern="0" dirty="0" err="1">
                <a:ea typeface="Arial Unicode MS" pitchFamily="34" charset="-128"/>
                <a:cs typeface="Arial Unicode MS" pitchFamily="34" charset="-128"/>
              </a:rPr>
              <a:t>LowPrio</a:t>
            </a:r>
            <a:r>
              <a:rPr lang="de-DE" sz="1600" b="1" kern="0" dirty="0">
                <a:ea typeface="Arial Unicode MS" pitchFamily="34" charset="-128"/>
                <a:cs typeface="Arial Unicode MS" pitchFamily="34" charset="-128"/>
              </a:rPr>
              <a:t> </a:t>
            </a:r>
            <a:r>
              <a:rPr lang="de-DE" sz="1600" b="1" kern="0" dirty="0" err="1">
                <a:ea typeface="Arial Unicode MS" pitchFamily="34" charset="-128"/>
                <a:cs typeface="Arial Unicode MS" pitchFamily="34" charset="-128"/>
              </a:rPr>
              <a:t>Pod</a:t>
            </a:r>
            <a:endParaRPr lang="de-DE" sz="1600" b="1" kern="0" dirty="0">
              <a:ea typeface="Arial Unicode MS" pitchFamily="34" charset="-128"/>
              <a:cs typeface="Arial Unicode MS" pitchFamily="34" charset="-128"/>
            </a:endParaRPr>
          </a:p>
        </p:txBody>
      </p:sp>
      <p:sp>
        <p:nvSpPr>
          <p:cNvPr id="21" name="Rectangle 20">
            <a:extLst>
              <a:ext uri="{FF2B5EF4-FFF2-40B4-BE49-F238E27FC236}">
                <a16:creationId xmlns:a16="http://schemas.microsoft.com/office/drawing/2014/main" id="{7A59226E-FCF6-4E7A-86AD-01B86C1608DB}"/>
              </a:ext>
            </a:extLst>
          </p:cNvPr>
          <p:cNvSpPr/>
          <p:nvPr/>
        </p:nvSpPr>
        <p:spPr bwMode="gray">
          <a:xfrm>
            <a:off x="5755532" y="500591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LowPrio</a:t>
            </a:r>
            <a:r>
              <a:rPr lang="de-DE" sz="1600" b="1" kern="0" dirty="0">
                <a:ea typeface="Arial Unicode MS" pitchFamily="34" charset="-128"/>
                <a:cs typeface="Arial Unicode MS" pitchFamily="34" charset="-128"/>
              </a:rPr>
              <a:t> </a:t>
            </a:r>
            <a:r>
              <a:rPr kumimoji="0" lang="de-DE" sz="1600" b="1" i="0" u="none" strike="noStrike" kern="0" cap="none" spc="0" normalizeH="0" baseline="0" dirty="0" err="1">
                <a:ln>
                  <a:noFill/>
                </a:ln>
                <a:effectLst/>
                <a:uLnTx/>
                <a:uFillTx/>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Rectangle 21">
            <a:extLst>
              <a:ext uri="{FF2B5EF4-FFF2-40B4-BE49-F238E27FC236}">
                <a16:creationId xmlns:a16="http://schemas.microsoft.com/office/drawing/2014/main" id="{A7E68C4B-E1F2-47A0-B6E9-AA0EF2A9B61A}"/>
              </a:ext>
            </a:extLst>
          </p:cNvPr>
          <p:cNvSpPr/>
          <p:nvPr/>
        </p:nvSpPr>
        <p:spPr bwMode="gray">
          <a:xfrm>
            <a:off x="1479502" y="500591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LowPrio</a:t>
            </a:r>
            <a:r>
              <a:rPr lang="de-DE" sz="1600" b="1" kern="0" dirty="0">
                <a:ea typeface="Arial Unicode MS" pitchFamily="34" charset="-128"/>
                <a:cs typeface="Arial Unicode MS" pitchFamily="34" charset="-128"/>
              </a:rPr>
              <a:t> </a:t>
            </a:r>
            <a:r>
              <a:rPr kumimoji="0" lang="de-DE" sz="1600" b="1" i="0" u="none" strike="noStrike" kern="0" cap="none" spc="0" normalizeH="0" baseline="0" dirty="0" err="1">
                <a:ln>
                  <a:noFill/>
                </a:ln>
                <a:effectLst/>
                <a:uLnTx/>
                <a:uFillTx/>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Rectangle 22">
            <a:extLst>
              <a:ext uri="{FF2B5EF4-FFF2-40B4-BE49-F238E27FC236}">
                <a16:creationId xmlns:a16="http://schemas.microsoft.com/office/drawing/2014/main" id="{2E0AD6D3-F789-489E-923F-6442FB3ADD43}"/>
              </a:ext>
            </a:extLst>
          </p:cNvPr>
          <p:cNvSpPr/>
          <p:nvPr/>
        </p:nvSpPr>
        <p:spPr bwMode="gray">
          <a:xfrm>
            <a:off x="1479502" y="396204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LowPrio</a:t>
            </a:r>
            <a:r>
              <a:rPr lang="de-DE" sz="1600" b="1" kern="0" dirty="0">
                <a:ea typeface="Arial Unicode MS" pitchFamily="34" charset="-128"/>
                <a:cs typeface="Arial Unicode MS" pitchFamily="34" charset="-128"/>
              </a:rPr>
              <a:t> </a:t>
            </a:r>
            <a:r>
              <a:rPr kumimoji="0" lang="de-DE" sz="1600" b="1" i="0" u="none" strike="noStrike" kern="0" cap="none" spc="0" normalizeH="0" baseline="0" dirty="0" err="1">
                <a:ln>
                  <a:noFill/>
                </a:ln>
                <a:effectLst/>
                <a:uLnTx/>
                <a:uFillTx/>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4" name="Rectangle 23">
            <a:extLst>
              <a:ext uri="{FF2B5EF4-FFF2-40B4-BE49-F238E27FC236}">
                <a16:creationId xmlns:a16="http://schemas.microsoft.com/office/drawing/2014/main" id="{14DE6F3E-0976-41FC-8F37-C86777E26FBA}"/>
              </a:ext>
            </a:extLst>
          </p:cNvPr>
          <p:cNvSpPr/>
          <p:nvPr/>
        </p:nvSpPr>
        <p:spPr bwMode="gray">
          <a:xfrm>
            <a:off x="9872578" y="500591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600" b="1" kern="0" dirty="0" err="1">
                <a:ea typeface="Arial Unicode MS" pitchFamily="34" charset="-128"/>
                <a:cs typeface="Arial Unicode MS" pitchFamily="34" charset="-128"/>
              </a:rPr>
              <a:t>LowPrio</a:t>
            </a:r>
            <a:r>
              <a:rPr lang="de-DE" sz="1600" b="1" kern="0" dirty="0">
                <a:ea typeface="Arial Unicode MS" pitchFamily="34" charset="-128"/>
                <a:cs typeface="Arial Unicode MS" pitchFamily="34" charset="-128"/>
              </a:rPr>
              <a:t> </a:t>
            </a:r>
            <a:r>
              <a:rPr lang="de-DE" sz="1600" b="1" kern="0" dirty="0" err="1">
                <a:ea typeface="Arial Unicode MS" pitchFamily="34" charset="-128"/>
                <a:cs typeface="Arial Unicode MS" pitchFamily="34" charset="-128"/>
              </a:rPr>
              <a:t>Pod</a:t>
            </a:r>
            <a:endParaRPr lang="de-DE" sz="1600" b="1" kern="0" dirty="0">
              <a:ea typeface="Arial Unicode MS" pitchFamily="34" charset="-128"/>
              <a:cs typeface="Arial Unicode MS" pitchFamily="34" charset="-128"/>
            </a:endParaRPr>
          </a:p>
        </p:txBody>
      </p:sp>
      <p:sp>
        <p:nvSpPr>
          <p:cNvPr id="25" name="Rectangle 24">
            <a:extLst>
              <a:ext uri="{FF2B5EF4-FFF2-40B4-BE49-F238E27FC236}">
                <a16:creationId xmlns:a16="http://schemas.microsoft.com/office/drawing/2014/main" id="{ECA21933-B84E-4C3F-A053-9FC8DE5A3D29}"/>
              </a:ext>
            </a:extLst>
          </p:cNvPr>
          <p:cNvSpPr/>
          <p:nvPr/>
        </p:nvSpPr>
        <p:spPr bwMode="gray">
          <a:xfrm>
            <a:off x="6662321" y="444221"/>
            <a:ext cx="1208595" cy="1859276"/>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err="1">
                <a:ln>
                  <a:noFill/>
                </a:ln>
                <a:effectLst/>
                <a:uLnTx/>
                <a:uFillTx/>
                <a:ea typeface="Arial Unicode MS" pitchFamily="34" charset="-128"/>
                <a:cs typeface="Arial Unicode MS" pitchFamily="34" charset="-128"/>
              </a:rPr>
              <a:t>HighPrio</a:t>
            </a:r>
            <a:r>
              <a:rPr kumimoji="0" lang="de-DE" sz="16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1600" b="1" i="0" u="none" strike="noStrike" kern="0" cap="none" spc="0" normalizeH="0" baseline="0" noProof="0" dirty="0" err="1">
                <a:ln>
                  <a:noFill/>
                </a:ln>
                <a:effectLst/>
                <a:uLnTx/>
                <a:uFillTx/>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644440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9" presetClass="emph" presetSubtype="0" fill="hold" grpId="1" nodeType="clickEffect">
                                  <p:stCondLst>
                                    <p:cond delay="0"/>
                                  </p:stCondLst>
                                  <p:childTnLst>
                                    <p:animClr clrSpc="rgb" dir="cw">
                                      <p:cBhvr override="childStyle">
                                        <p:cTn id="10" dur="500" fill="hold"/>
                                        <p:tgtEl>
                                          <p:spTgt spid="23"/>
                                        </p:tgtEl>
                                        <p:attrNameLst>
                                          <p:attrName>style.color</p:attrName>
                                        </p:attrNameLst>
                                      </p:cBhvr>
                                      <p:to>
                                        <a:srgbClr val="E30B0B"/>
                                      </p:to>
                                    </p:animClr>
                                    <p:animClr clrSpc="rgb" dir="cw">
                                      <p:cBhvr>
                                        <p:cTn id="11" dur="500" fill="hold"/>
                                        <p:tgtEl>
                                          <p:spTgt spid="23"/>
                                        </p:tgtEl>
                                        <p:attrNameLst>
                                          <p:attrName>fillcolor</p:attrName>
                                        </p:attrNameLst>
                                      </p:cBhvr>
                                      <p:to>
                                        <a:srgbClr val="E30B0B"/>
                                      </p:to>
                                    </p:animClr>
                                    <p:set>
                                      <p:cBhvr>
                                        <p:cTn id="12" dur="500" fill="hold"/>
                                        <p:tgtEl>
                                          <p:spTgt spid="23"/>
                                        </p:tgtEl>
                                        <p:attrNameLst>
                                          <p:attrName>fill.type</p:attrName>
                                        </p:attrNameLst>
                                      </p:cBhvr>
                                      <p:to>
                                        <p:strVal val="solid"/>
                                      </p:to>
                                    </p:set>
                                    <p:set>
                                      <p:cBhvr>
                                        <p:cTn id="13" dur="500" fill="hold"/>
                                        <p:tgtEl>
                                          <p:spTgt spid="23"/>
                                        </p:tgtEl>
                                        <p:attrNameLst>
                                          <p:attrName>fill.on</p:attrName>
                                        </p:attrNameLst>
                                      </p:cBhvr>
                                      <p:to>
                                        <p:strVal val="true"/>
                                      </p:to>
                                    </p:set>
                                  </p:childTnLst>
                                </p:cTn>
                              </p:par>
                              <p:par>
                                <p:cTn id="14" presetID="19" presetClass="emph" presetSubtype="0" fill="hold" grpId="1" nodeType="withEffect">
                                  <p:stCondLst>
                                    <p:cond delay="0"/>
                                  </p:stCondLst>
                                  <p:childTnLst>
                                    <p:animClr clrSpc="rgb" dir="cw">
                                      <p:cBhvr override="childStyle">
                                        <p:cTn id="15" dur="500" fill="hold"/>
                                        <p:tgtEl>
                                          <p:spTgt spid="22"/>
                                        </p:tgtEl>
                                        <p:attrNameLst>
                                          <p:attrName>style.color</p:attrName>
                                        </p:attrNameLst>
                                      </p:cBhvr>
                                      <p:to>
                                        <a:srgbClr val="E30B0B"/>
                                      </p:to>
                                    </p:animClr>
                                    <p:animClr clrSpc="rgb" dir="cw">
                                      <p:cBhvr>
                                        <p:cTn id="16" dur="500" fill="hold"/>
                                        <p:tgtEl>
                                          <p:spTgt spid="22"/>
                                        </p:tgtEl>
                                        <p:attrNameLst>
                                          <p:attrName>fillcolor</p:attrName>
                                        </p:attrNameLst>
                                      </p:cBhvr>
                                      <p:to>
                                        <a:srgbClr val="E30B0B"/>
                                      </p:to>
                                    </p:animClr>
                                    <p:set>
                                      <p:cBhvr>
                                        <p:cTn id="17" dur="500" fill="hold"/>
                                        <p:tgtEl>
                                          <p:spTgt spid="22"/>
                                        </p:tgtEl>
                                        <p:attrNameLst>
                                          <p:attrName>fill.type</p:attrName>
                                        </p:attrNameLst>
                                      </p:cBhvr>
                                      <p:to>
                                        <p:strVal val="solid"/>
                                      </p:to>
                                    </p:set>
                                    <p:set>
                                      <p:cBhvr>
                                        <p:cTn id="18" dur="500" fill="hold"/>
                                        <p:tgtEl>
                                          <p:spTgt spid="22"/>
                                        </p:tgtEl>
                                        <p:attrNameLst>
                                          <p:attrName>fill.on</p:attrName>
                                        </p:attrNameLst>
                                      </p:cBhvr>
                                      <p:to>
                                        <p:strVal val="true"/>
                                      </p:to>
                                    </p:set>
                                  </p:childTnLst>
                                </p:cTn>
                              </p:par>
                            </p:childTnLst>
                          </p:cTn>
                        </p:par>
                        <p:par>
                          <p:cTn id="19" fill="hold">
                            <p:stCondLst>
                              <p:cond delay="500"/>
                            </p:stCondLst>
                            <p:childTnLst>
                              <p:par>
                                <p:cTn id="20" presetID="2" presetClass="exit" presetSubtype="4" fill="hold" grpId="0" nodeType="afterEffect">
                                  <p:stCondLst>
                                    <p:cond delay="0"/>
                                  </p:stCondLst>
                                  <p:childTnLst>
                                    <p:anim calcmode="lin" valueType="num">
                                      <p:cBhvr additive="base">
                                        <p:cTn id="21" dur="500"/>
                                        <p:tgtEl>
                                          <p:spTgt spid="23"/>
                                        </p:tgtEl>
                                        <p:attrNameLst>
                                          <p:attrName>ppt_x</p:attrName>
                                        </p:attrNameLst>
                                      </p:cBhvr>
                                      <p:tavLst>
                                        <p:tav tm="0">
                                          <p:val>
                                            <p:strVal val="ppt_x"/>
                                          </p:val>
                                        </p:tav>
                                        <p:tav tm="100000">
                                          <p:val>
                                            <p:strVal val="ppt_x"/>
                                          </p:val>
                                        </p:tav>
                                      </p:tavLst>
                                    </p:anim>
                                    <p:anim calcmode="lin" valueType="num">
                                      <p:cBhvr additive="base">
                                        <p:cTn id="22" dur="500"/>
                                        <p:tgtEl>
                                          <p:spTgt spid="23"/>
                                        </p:tgtEl>
                                        <p:attrNameLst>
                                          <p:attrName>ppt_y</p:attrName>
                                        </p:attrNameLst>
                                      </p:cBhvr>
                                      <p:tavLst>
                                        <p:tav tm="0">
                                          <p:val>
                                            <p:strVal val="ppt_y"/>
                                          </p:val>
                                        </p:tav>
                                        <p:tav tm="100000">
                                          <p:val>
                                            <p:strVal val="1+ppt_h/2"/>
                                          </p:val>
                                        </p:tav>
                                      </p:tavLst>
                                    </p:anim>
                                    <p:set>
                                      <p:cBhvr>
                                        <p:cTn id="23" dur="1" fill="hold">
                                          <p:stCondLst>
                                            <p:cond delay="499"/>
                                          </p:stCondLst>
                                        </p:cTn>
                                        <p:tgtEl>
                                          <p:spTgt spid="23"/>
                                        </p:tgtEl>
                                        <p:attrNameLst>
                                          <p:attrName>style.visibility</p:attrName>
                                        </p:attrNameLst>
                                      </p:cBhvr>
                                      <p:to>
                                        <p:strVal val="hidden"/>
                                      </p:to>
                                    </p:set>
                                  </p:childTnLst>
                                </p:cTn>
                              </p:par>
                              <p:par>
                                <p:cTn id="24" presetID="2" presetClass="exit" presetSubtype="4" fill="hold" grpId="0" nodeType="withEffect">
                                  <p:stCondLst>
                                    <p:cond delay="0"/>
                                  </p:stCondLst>
                                  <p:childTnLst>
                                    <p:anim calcmode="lin" valueType="num">
                                      <p:cBhvr additive="base">
                                        <p:cTn id="25" dur="500"/>
                                        <p:tgtEl>
                                          <p:spTgt spid="22"/>
                                        </p:tgtEl>
                                        <p:attrNameLst>
                                          <p:attrName>ppt_x</p:attrName>
                                        </p:attrNameLst>
                                      </p:cBhvr>
                                      <p:tavLst>
                                        <p:tav tm="0">
                                          <p:val>
                                            <p:strVal val="ppt_x"/>
                                          </p:val>
                                        </p:tav>
                                        <p:tav tm="100000">
                                          <p:val>
                                            <p:strVal val="ppt_x"/>
                                          </p:val>
                                        </p:tav>
                                      </p:tavLst>
                                    </p:anim>
                                    <p:anim calcmode="lin" valueType="num">
                                      <p:cBhvr additive="base">
                                        <p:cTn id="26" dur="500"/>
                                        <p:tgtEl>
                                          <p:spTgt spid="22"/>
                                        </p:tgtEl>
                                        <p:attrNameLst>
                                          <p:attrName>ppt_y</p:attrName>
                                        </p:attrNameLst>
                                      </p:cBhvr>
                                      <p:tavLst>
                                        <p:tav tm="0">
                                          <p:val>
                                            <p:strVal val="ppt_y"/>
                                          </p:val>
                                        </p:tav>
                                        <p:tav tm="100000">
                                          <p:val>
                                            <p:strVal val="1+ppt_h/2"/>
                                          </p:val>
                                        </p:tav>
                                      </p:tavLst>
                                    </p:anim>
                                    <p:set>
                                      <p:cBhvr>
                                        <p:cTn id="27" dur="1" fill="hold">
                                          <p:stCondLst>
                                            <p:cond delay="499"/>
                                          </p:stCondLst>
                                        </p:cTn>
                                        <p:tgtEl>
                                          <p:spTgt spid="22"/>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50" presetClass="path" presetSubtype="0" accel="50000" decel="50000" fill="hold" grpId="0" nodeType="clickEffect">
                                  <p:stCondLst>
                                    <p:cond delay="0"/>
                                  </p:stCondLst>
                                  <p:childTnLst>
                                    <p:animMotion origin="layout" path="M 1.61677E-6 -0.00139 L -0.21245 -0.00139 C -0.3076 -0.00139 -0.42502 0.13912 -0.42502 0.25324 L -0.42502 0.5081 " pathEditMode="relative" rAng="0" ptsTypes="AAAA">
                                      <p:cBhvr>
                                        <p:cTn id="31" dur="2000" fill="hold"/>
                                        <p:tgtEl>
                                          <p:spTgt spid="25"/>
                                        </p:tgtEl>
                                        <p:attrNameLst>
                                          <p:attrName>ppt_x</p:attrName>
                                          <p:attrName>ppt_y</p:attrName>
                                        </p:attrNameLst>
                                      </p:cBhvr>
                                      <p:rCtr x="-21257" y="2546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2" grpId="1" animBg="1"/>
      <p:bldP spid="23" grpId="0" animBg="1"/>
      <p:bldP spid="23" grpId="1" animBg="1"/>
      <p:bldP spid="25" grpId="0" animBg="1"/>
      <p:bldP spid="25"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C833F-141B-43CD-9D75-BF0D5B7F2771}"/>
              </a:ext>
            </a:extLst>
          </p:cNvPr>
          <p:cNvSpPr>
            <a:spLocks noGrp="1"/>
          </p:cNvSpPr>
          <p:nvPr>
            <p:ph type="title"/>
          </p:nvPr>
        </p:nvSpPr>
        <p:spPr/>
        <p:txBody>
          <a:bodyPr/>
          <a:lstStyle/>
          <a:p>
            <a:r>
              <a:rPr lang="en-US" dirty="0"/>
              <a:t>Priority Classes</a:t>
            </a:r>
          </a:p>
        </p:txBody>
      </p:sp>
      <p:pic>
        <p:nvPicPr>
          <p:cNvPr id="3" name="Picture 2">
            <a:extLst>
              <a:ext uri="{FF2B5EF4-FFF2-40B4-BE49-F238E27FC236}">
                <a16:creationId xmlns:a16="http://schemas.microsoft.com/office/drawing/2014/main" id="{577D9036-EBF3-4D80-A630-B3D077473A7B}"/>
              </a:ext>
            </a:extLst>
          </p:cNvPr>
          <p:cNvPicPr>
            <a:picLocks noChangeAspect="1"/>
          </p:cNvPicPr>
          <p:nvPr/>
        </p:nvPicPr>
        <p:blipFill>
          <a:blip r:embed="rId3"/>
          <a:stretch>
            <a:fillRect/>
          </a:stretch>
        </p:blipFill>
        <p:spPr>
          <a:xfrm>
            <a:off x="504001" y="1598947"/>
            <a:ext cx="4777944" cy="2440906"/>
          </a:xfrm>
          <a:prstGeom prst="rect">
            <a:avLst/>
          </a:prstGeom>
          <a:ln>
            <a:solidFill>
              <a:schemeClr val="tx1"/>
            </a:solidFill>
          </a:ln>
        </p:spPr>
      </p:pic>
      <p:pic>
        <p:nvPicPr>
          <p:cNvPr id="4" name="Picture 3">
            <a:extLst>
              <a:ext uri="{FF2B5EF4-FFF2-40B4-BE49-F238E27FC236}">
                <a16:creationId xmlns:a16="http://schemas.microsoft.com/office/drawing/2014/main" id="{E99D6578-421A-43DF-86F2-11ABA16CC1E8}"/>
              </a:ext>
            </a:extLst>
          </p:cNvPr>
          <p:cNvPicPr>
            <a:picLocks noChangeAspect="1"/>
          </p:cNvPicPr>
          <p:nvPr/>
        </p:nvPicPr>
        <p:blipFill>
          <a:blip r:embed="rId4"/>
          <a:stretch>
            <a:fillRect/>
          </a:stretch>
        </p:blipFill>
        <p:spPr>
          <a:xfrm>
            <a:off x="6479749" y="490690"/>
            <a:ext cx="5210728" cy="5712758"/>
          </a:xfrm>
          <a:prstGeom prst="rect">
            <a:avLst/>
          </a:prstGeom>
          <a:ln>
            <a:solidFill>
              <a:schemeClr val="tx1"/>
            </a:solidFill>
          </a:ln>
        </p:spPr>
      </p:pic>
      <p:cxnSp>
        <p:nvCxnSpPr>
          <p:cNvPr id="6" name="Connector: Elbow 5">
            <a:extLst>
              <a:ext uri="{FF2B5EF4-FFF2-40B4-BE49-F238E27FC236}">
                <a16:creationId xmlns:a16="http://schemas.microsoft.com/office/drawing/2014/main" id="{168CF65B-5068-40E0-BA82-77CFF9605F48}"/>
              </a:ext>
            </a:extLst>
          </p:cNvPr>
          <p:cNvCxnSpPr>
            <a:cxnSpLocks/>
            <a:stCxn id="3" idx="3"/>
          </p:cNvCxnSpPr>
          <p:nvPr/>
        </p:nvCxnSpPr>
        <p:spPr>
          <a:xfrm>
            <a:off x="5281945" y="2819400"/>
            <a:ext cx="1801607" cy="1742942"/>
          </a:xfrm>
          <a:prstGeom prst="bentConnector3">
            <a:avLst>
              <a:gd name="adj1" fmla="val 50000"/>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E7AFE58F-BB5D-4D29-BDFE-E8929289D32D}"/>
              </a:ext>
            </a:extLst>
          </p:cNvPr>
          <p:cNvSpPr/>
          <p:nvPr/>
        </p:nvSpPr>
        <p:spPr>
          <a:xfrm>
            <a:off x="1647953" y="6203448"/>
            <a:ext cx="8898572" cy="369332"/>
          </a:xfrm>
          <a:prstGeom prst="rect">
            <a:avLst/>
          </a:prstGeom>
        </p:spPr>
        <p:txBody>
          <a:bodyPr wrap="square">
            <a:spAutoFit/>
          </a:bodyPr>
          <a:lstStyle/>
          <a:p>
            <a:pPr algn="ctr"/>
            <a:r>
              <a:rPr lang="de-DE" sz="1800" dirty="0">
                <a:hlinkClick r:id="rId5"/>
              </a:rPr>
              <a:t>https://kubernetes.io/docs/concepts/configuration/pod-priority-preemption/</a:t>
            </a:r>
            <a:endParaRPr lang="en-US" sz="1800" dirty="0"/>
          </a:p>
        </p:txBody>
      </p:sp>
    </p:spTree>
    <p:extLst>
      <p:ext uri="{BB962C8B-B14F-4D97-AF65-F5344CB8AC3E}">
        <p14:creationId xmlns:p14="http://schemas.microsoft.com/office/powerpoint/2010/main" val="2673186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BD4BF-5C0E-4BE1-A99C-25DBDC85D9CD}"/>
              </a:ext>
            </a:extLst>
          </p:cNvPr>
          <p:cNvSpPr>
            <a:spLocks noGrp="1"/>
          </p:cNvSpPr>
          <p:nvPr>
            <p:ph type="title"/>
          </p:nvPr>
        </p:nvSpPr>
        <p:spPr/>
        <p:txBody>
          <a:bodyPr/>
          <a:lstStyle/>
          <a:p>
            <a:r>
              <a:rPr lang="en-US" dirty="0"/>
              <a:t>Optional Demo</a:t>
            </a:r>
          </a:p>
        </p:txBody>
      </p:sp>
      <p:pic>
        <p:nvPicPr>
          <p:cNvPr id="4" name="Picture 3">
            <a:extLst>
              <a:ext uri="{FF2B5EF4-FFF2-40B4-BE49-F238E27FC236}">
                <a16:creationId xmlns:a16="http://schemas.microsoft.com/office/drawing/2014/main" id="{AB318321-2E93-4274-88BA-A559A69B3FF1}"/>
              </a:ext>
            </a:extLst>
          </p:cNvPr>
          <p:cNvPicPr>
            <a:picLocks noChangeAspect="1"/>
          </p:cNvPicPr>
          <p:nvPr/>
        </p:nvPicPr>
        <p:blipFill>
          <a:blip r:embed="rId3"/>
          <a:stretch>
            <a:fillRect/>
          </a:stretch>
        </p:blipFill>
        <p:spPr>
          <a:xfrm>
            <a:off x="3645157" y="976918"/>
            <a:ext cx="4904163" cy="4904163"/>
          </a:xfrm>
          <a:prstGeom prst="rect">
            <a:avLst/>
          </a:prstGeom>
        </p:spPr>
      </p:pic>
    </p:spTree>
    <p:extLst>
      <p:ext uri="{BB962C8B-B14F-4D97-AF65-F5344CB8AC3E}">
        <p14:creationId xmlns:p14="http://schemas.microsoft.com/office/powerpoint/2010/main" val="1414088338"/>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TotalTime>
  <Words>2287</Words>
  <Application>Microsoft Office PowerPoint</Application>
  <PresentationFormat>Custom</PresentationFormat>
  <Paragraphs>308</Paragraphs>
  <Slides>28</Slides>
  <Notes>26</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Courier New</vt:lpstr>
      <vt:lpstr>Symbol</vt:lpstr>
      <vt:lpstr>wingdings</vt:lpstr>
      <vt:lpstr>wingdings</vt:lpstr>
      <vt:lpstr>SAP_2017_16x9_black</vt:lpstr>
      <vt:lpstr>PowerPoint Presentation</vt:lpstr>
      <vt:lpstr>Job &amp; CronJob</vt:lpstr>
      <vt:lpstr>Some components require to have a pod on every node!</vt:lpstr>
      <vt:lpstr>PowerPoint Presentation</vt:lpstr>
      <vt:lpstr>A note on scheduling pods…</vt:lpstr>
      <vt:lpstr>Example: NodeSelector</vt:lpstr>
      <vt:lpstr>Pod Priority &amp; Preemption</vt:lpstr>
      <vt:lpstr>Priority Classes</vt:lpstr>
      <vt:lpstr>Optional Demo</vt:lpstr>
      <vt:lpstr>PowerPoint Presentation</vt:lpstr>
      <vt:lpstr>What was this something about a “controller”?</vt:lpstr>
      <vt:lpstr>CRD/CRO Example</vt:lpstr>
      <vt:lpstr>Demo</vt:lpstr>
      <vt:lpstr>PowerPoint Presentation</vt:lpstr>
      <vt:lpstr>Wherefrom can I get a cluster?</vt:lpstr>
      <vt:lpstr>Isn't there something by SAP?</vt:lpstr>
      <vt:lpstr>Gardener, the Kubernetes Botanist</vt:lpstr>
      <vt:lpstr>Gardener: Features &amp; Limitations</vt:lpstr>
      <vt:lpstr>“Traditional” Kubernetes Cluster Set-up</vt:lpstr>
      <vt:lpstr>The Gardener: Control Plane Engineering with minimal TCO!</vt:lpstr>
      <vt:lpstr>Demo</vt:lpstr>
      <vt:lpstr>PowerPoint Presentation</vt:lpstr>
      <vt:lpstr>Sometimes working with kubernetes is like …</vt:lpstr>
      <vt:lpstr> K8s Dashboard</vt:lpstr>
      <vt:lpstr>(optional) Demo</vt:lpstr>
      <vt:lpstr>Appendix</vt:lpstr>
      <vt:lpstr>The Gardener: Technical landscape</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Buchner, Thomas</cp:lastModifiedBy>
  <cp:revision>758</cp:revision>
  <dcterms:created xsi:type="dcterms:W3CDTF">2015-10-14T11:21:43Z</dcterms:created>
  <dcterms:modified xsi:type="dcterms:W3CDTF">2019-12-27T14:02:10Z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