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3"/>
  </p:notesMasterIdLst>
  <p:handoutMasterIdLst>
    <p:handoutMasterId r:id="rId24"/>
  </p:handoutMasterIdLst>
  <p:sldIdLst>
    <p:sldId id="433" r:id="rId2"/>
    <p:sldId id="442" r:id="rId3"/>
    <p:sldId id="443" r:id="rId4"/>
    <p:sldId id="444" r:id="rId5"/>
    <p:sldId id="455" r:id="rId6"/>
    <p:sldId id="451" r:id="rId7"/>
    <p:sldId id="452" r:id="rId8"/>
    <p:sldId id="453" r:id="rId9"/>
    <p:sldId id="454" r:id="rId10"/>
    <p:sldId id="459" r:id="rId11"/>
    <p:sldId id="446" r:id="rId12"/>
    <p:sldId id="458" r:id="rId13"/>
    <p:sldId id="445" r:id="rId14"/>
    <p:sldId id="450" r:id="rId15"/>
    <p:sldId id="462" r:id="rId16"/>
    <p:sldId id="457" r:id="rId17"/>
    <p:sldId id="456" r:id="rId18"/>
    <p:sldId id="449" r:id="rId19"/>
    <p:sldId id="460" r:id="rId20"/>
    <p:sldId id="461" r:id="rId21"/>
    <p:sldId id="26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4538" autoAdjust="0"/>
  </p:normalViewPr>
  <p:slideViewPr>
    <p:cSldViewPr snapToGrid="0" showGuides="1">
      <p:cViewPr varScale="1">
        <p:scale>
          <a:sx n="83" d="100"/>
          <a:sy n="83" d="100"/>
        </p:scale>
        <p:origin x="1266"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25304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8.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hyperlink" Target="https://github.com/kubernetes/minikube"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github.wdf.sap.corp/pages/kubernetes/gardener" TargetMode="External"/><Relationship Id="rId4" Type="http://schemas.openxmlformats.org/officeDocument/2006/relationships/image" Target="../media/image13.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pic>
        <p:nvPicPr>
          <p:cNvPr id="4" name="mario">
            <a:hlinkClick r:id="" action="ppaction://media"/>
            <a:extLst>
              <a:ext uri="{FF2B5EF4-FFF2-40B4-BE49-F238E27FC236}">
                <a16:creationId xmlns:a16="http://schemas.microsoft.com/office/drawing/2014/main" id="{5EDB2663-CD61-4DD6-BC63-9F4A86D811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231203" y="383866"/>
            <a:ext cx="609600" cy="609600"/>
          </a:xfrm>
          <a:prstGeom prst="rect">
            <a:avLst/>
          </a:prstGeom>
        </p:spPr>
      </p:pic>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 name="mario-end">
            <a:hlinkClick r:id="" action="ppaction://media"/>
            <a:extLst>
              <a:ext uri="{FF2B5EF4-FFF2-40B4-BE49-F238E27FC236}">
                <a16:creationId xmlns:a16="http://schemas.microsoft.com/office/drawing/2014/main" id="{81106E6E-145A-4D99-B520-20556078FE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30622" y="5736631"/>
            <a:ext cx="609600" cy="609600"/>
          </a:xfrm>
          <a:prstGeom prst="rect">
            <a:avLst/>
          </a:prstGeom>
        </p:spPr>
      </p:pic>
    </p:spTree>
    <p:extLst>
      <p:ext uri="{BB962C8B-B14F-4D97-AF65-F5344CB8AC3E}">
        <p14:creationId xmlns:p14="http://schemas.microsoft.com/office/powerpoint/2010/main" val="408558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9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solidFill>
                    <a:prstClr val="black"/>
                  </a:solidFill>
                  <a:latin typeface="Calibri" panose="020F0502020204030204"/>
                </a:rPr>
                <a:t>Management Vector</a:t>
              </a:r>
            </a:p>
            <a:p>
              <a:pPr algn="ctr"/>
              <a:r>
                <a:rPr lang="en-US" sz="1799" b="1" dirty="0">
                  <a:solidFill>
                    <a:prstClr val="black"/>
                  </a:solidFill>
                  <a:latin typeface="Calibri" panose="020F0502020204030204"/>
                </a:rPr>
                <a:t>into all</a:t>
              </a:r>
            </a:p>
            <a:p>
              <a:pPr algn="ctr"/>
              <a:r>
                <a:rPr lang="en-US" sz="1799" b="1" dirty="0">
                  <a:solidFill>
                    <a:prstClr val="black"/>
                  </a:solidFill>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solidFill>
                  <a:prstClr val="black"/>
                </a:solidFill>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solidFill>
                  <a:prstClr val="black"/>
                </a:solidFill>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solidFill>
                  <a:prstClr val="black"/>
                </a:solidFill>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solidFill>
                  <a:prstClr val="black"/>
                </a:solidFill>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solidFill>
                  <a:prstClr val="white"/>
                </a:solidFill>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solidFill>
                  <a:prstClr val="black"/>
                </a:solidFill>
                <a:latin typeface="Calibri" panose="020F0502020204030204"/>
              </a:rPr>
              <a:t>Think outside the box /</a:t>
            </a:r>
          </a:p>
          <a:p>
            <a:r>
              <a:rPr lang="en-US" sz="1799" b="1" dirty="0">
                <a:solidFill>
                  <a:prstClr val="black"/>
                </a:solidFill>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solidFill>
                  <a:prstClr val="white">
                    <a:lumMod val="75000"/>
                  </a:prstClr>
                </a:solidFill>
                <a:latin typeface="Calibri" panose="020F0502020204030204"/>
                <a:cs typeface="Mangal" charset="0"/>
              </a:rPr>
              <a:t>…</a:t>
            </a:r>
            <a:endParaRPr lang="en-US" sz="1799">
              <a:solidFill>
                <a:prstClr val="white">
                  <a:lumMod val="75000"/>
                </a:prstClr>
              </a:solidFill>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solidFill>
                  <a:prstClr val="black"/>
                </a:solidFill>
                <a:latin typeface="Calibri" panose="020F0502020204030204"/>
              </a:rPr>
              <a:t>Auto-scaling via native</a:t>
            </a:r>
          </a:p>
          <a:p>
            <a:r>
              <a:rPr lang="en-US" sz="1400" b="1" dirty="0" err="1">
                <a:solidFill>
                  <a:prstClr val="black"/>
                </a:solidFill>
                <a:latin typeface="Calibri" panose="020F0502020204030204"/>
              </a:rPr>
              <a:t>hyperscale</a:t>
            </a:r>
            <a:r>
              <a:rPr lang="en-US" sz="1400" b="1" dirty="0">
                <a:solidFill>
                  <a:prstClr val="black"/>
                </a:solidFill>
                <a:latin typeface="Calibri" panose="020F0502020204030204"/>
              </a:rPr>
              <a:t> provider service</a:t>
            </a:r>
          </a:p>
          <a:p>
            <a:r>
              <a:rPr lang="en-US" sz="1400" b="1" dirty="0">
                <a:solidFill>
                  <a:prstClr val="black"/>
                </a:solidFill>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2025</Words>
  <Application>Microsoft Office PowerPoint</Application>
  <PresentationFormat>Custom</PresentationFormat>
  <Paragraphs>314</Paragraphs>
  <Slides>21</Slides>
  <Notes>18</Notes>
  <HiddenSlides>3</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NetworkPolicy</vt:lpstr>
      <vt:lpstr>Desired target state</vt:lpstr>
      <vt:lpstr>Node Management</vt:lpstr>
      <vt:lpstr>A note on scheduling pods…</vt:lpstr>
      <vt:lpstr>Example: NodeSelector</vt:lpstr>
      <vt:lpstr>Sometimes working with kubernetes is like …</vt:lpstr>
      <vt:lpstr> K8s Dashboard</vt:lpstr>
      <vt:lpstr>Wherefrom can I get a cluster?</vt:lpstr>
      <vt:lpstr>“Traditional” Kubernetes Cluster Set-up</vt:lpstr>
      <vt:lpstr>The Gardener: Control Plane Engineering with minimal TCO!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Buchner, Thomas</cp:lastModifiedBy>
  <cp:revision>615</cp:revision>
  <dcterms:created xsi:type="dcterms:W3CDTF">2015-10-14T11:21:43Z</dcterms:created>
  <dcterms:modified xsi:type="dcterms:W3CDTF">2018-07-04T07:37:07Z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