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3" r:id="rId2"/>
    <p:sldId id="447" r:id="rId3"/>
    <p:sldId id="454" r:id="rId4"/>
    <p:sldId id="448" r:id="rId5"/>
    <p:sldId id="455" r:id="rId6"/>
    <p:sldId id="449" r:id="rId7"/>
    <p:sldId id="456" r:id="rId8"/>
    <p:sldId id="457" r:id="rId9"/>
    <p:sldId id="458" r:id="rId10"/>
    <p:sldId id="459" r:id="rId11"/>
    <p:sldId id="451" r:id="rId12"/>
    <p:sldId id="450" r:id="rId13"/>
    <p:sldId id="452" r:id="rId14"/>
    <p:sldId id="453"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5" d="100"/>
          <a:sy n="105" d="100"/>
        </p:scale>
        <p:origin x="121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chevronAccent+Icon"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EC220F0F-3F68-4F91-BA27-61155048D978}" type="pres">
      <dgm:prSet presAssocID="{BC4D5D8D-46B5-4050-A8A2-9358720318CB}" presName="Name0" presStyleCnt="0">
        <dgm:presLayoutVars>
          <dgm:dir/>
          <dgm:resizeHandles val="exact"/>
        </dgm:presLayoutVars>
      </dgm:prSet>
      <dgm:spPr/>
    </dgm:pt>
    <dgm:pt modelId="{C3D11DBA-0569-4639-9DC1-670B1227587E}" type="pres">
      <dgm:prSet presAssocID="{5F7701CA-FAE9-401E-8919-DA68891591F1}" presName="composite" presStyleCnt="0"/>
      <dgm:spPr/>
    </dgm:pt>
    <dgm:pt modelId="{64A0FA5C-7039-4FF4-8C99-48E9820D938C}" type="pres">
      <dgm:prSet presAssocID="{5F7701CA-FAE9-401E-8919-DA68891591F1}" presName="bgChev" presStyleLbl="node1" presStyleIdx="0" presStyleCnt="3"/>
      <dgm:spPr/>
    </dgm:pt>
    <dgm:pt modelId="{1D11700A-BBAA-42A9-917B-63350AB4255C}" type="pres">
      <dgm:prSet presAssocID="{5F7701CA-FAE9-401E-8919-DA68891591F1}" presName="txNode" presStyleLbl="fgAcc1" presStyleIdx="0" presStyleCnt="3">
        <dgm:presLayoutVars>
          <dgm:bulletEnabled val="1"/>
        </dgm:presLayoutVars>
      </dgm:prSet>
      <dgm:spPr/>
    </dgm:pt>
    <dgm:pt modelId="{B6942620-027C-4D06-8944-E1A5AEED9AA4}" type="pres">
      <dgm:prSet presAssocID="{1E496758-F884-4589-8FBC-E44F78EEE5A6}" presName="compositeSpace" presStyleCnt="0"/>
      <dgm:spPr/>
    </dgm:pt>
    <dgm:pt modelId="{555F4A6A-4580-4AC2-BDB7-98DDDCFBC2D0}" type="pres">
      <dgm:prSet presAssocID="{3511B0DC-F6D6-48BD-9E3E-8060DA330747}" presName="composite" presStyleCnt="0"/>
      <dgm:spPr/>
    </dgm:pt>
    <dgm:pt modelId="{1067899F-33B4-491C-B69D-476224B9506A}" type="pres">
      <dgm:prSet presAssocID="{3511B0DC-F6D6-48BD-9E3E-8060DA330747}" presName="bgChev" presStyleLbl="node1" presStyleIdx="1" presStyleCnt="3"/>
      <dgm:spPr/>
    </dgm:pt>
    <dgm:pt modelId="{2334EE4A-B7B4-4E1E-8449-49872BBBF2B1}" type="pres">
      <dgm:prSet presAssocID="{3511B0DC-F6D6-48BD-9E3E-8060DA330747}" presName="txNode" presStyleLbl="fgAcc1" presStyleIdx="1" presStyleCnt="3">
        <dgm:presLayoutVars>
          <dgm:bulletEnabled val="1"/>
        </dgm:presLayoutVars>
      </dgm:prSet>
      <dgm:spPr/>
    </dgm:pt>
    <dgm:pt modelId="{044ED2E9-BCEE-4979-BA15-D586BFDD3383}" type="pres">
      <dgm:prSet presAssocID="{4DA7C20A-7791-417E-8B3D-4A6E6D60BD33}" presName="compositeSpace" presStyleCnt="0"/>
      <dgm:spPr/>
    </dgm:pt>
    <dgm:pt modelId="{22D5889F-3E05-42E6-A440-F71D5A35A9E8}" type="pres">
      <dgm:prSet presAssocID="{FB9AAE57-5715-4E83-B795-233F80C28DD5}" presName="composite" presStyleCnt="0"/>
      <dgm:spPr/>
    </dgm:pt>
    <dgm:pt modelId="{44309A0F-9A2A-4650-84CF-CAAB96393DA0}" type="pres">
      <dgm:prSet presAssocID="{FB9AAE57-5715-4E83-B795-233F80C28DD5}" presName="bgChev" presStyleLbl="node1" presStyleIdx="2" presStyleCnt="3"/>
      <dgm:spPr/>
    </dgm:pt>
    <dgm:pt modelId="{14F1B3E8-DBE2-4A1E-A7D3-9504D758FDF0}" type="pres">
      <dgm:prSet presAssocID="{FB9AAE57-5715-4E83-B795-233F80C28DD5}" presName="txNode" presStyleLbl="fgAcc1" presStyleIdx="2" presStyleCnt="3">
        <dgm:presLayoutVars>
          <dgm:bulletEnabled val="1"/>
        </dgm:presLayoutVars>
      </dgm:prSet>
      <dgm:spPr/>
    </dgm:pt>
  </dgm:ptLst>
  <dgm:cxnLst>
    <dgm:cxn modelId="{5BCA772D-8541-4DB2-815A-BC0EB44BA024}" type="presOf" srcId="{BC4D5D8D-46B5-4050-A8A2-9358720318CB}" destId="{EC220F0F-3F68-4F91-BA27-61155048D978}" srcOrd="0" destOrd="0" presId="urn:microsoft.com/office/officeart/2005/8/layout/chevronAccent+Icon"/>
    <dgm:cxn modelId="{F3017B91-E2ED-4F5F-B55A-DD06EAF122C7}" type="presOf" srcId="{FB9AAE57-5715-4E83-B795-233F80C28DD5}" destId="{14F1B3E8-DBE2-4A1E-A7D3-9504D758FDF0}" srcOrd="0" destOrd="0" presId="urn:microsoft.com/office/officeart/2005/8/layout/chevronAccent+Icon"/>
    <dgm:cxn modelId="{788EE39B-32B1-4162-8BBC-1C338A4C1A09}" srcId="{BC4D5D8D-46B5-4050-A8A2-9358720318CB}" destId="{5F7701CA-FAE9-401E-8919-DA68891591F1}" srcOrd="0" destOrd="0" parTransId="{57EC1A04-2D89-479D-B4CD-41E513268C4C}" sibTransId="{1E496758-F884-4589-8FBC-E44F78EEE5A6}"/>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D3F8B6DC-EEC6-486F-86BE-95B48E381F69}" type="presOf" srcId="{5F7701CA-FAE9-401E-8919-DA68891591F1}" destId="{1D11700A-BBAA-42A9-917B-63350AB4255C}" srcOrd="0" destOrd="0" presId="urn:microsoft.com/office/officeart/2005/8/layout/chevronAccent+Icon"/>
    <dgm:cxn modelId="{1C2A04E7-4632-4668-84C2-F442F319FC08}" type="presOf" srcId="{3511B0DC-F6D6-48BD-9E3E-8060DA330747}" destId="{2334EE4A-B7B4-4E1E-8449-49872BBBF2B1}" srcOrd="0" destOrd="0" presId="urn:microsoft.com/office/officeart/2005/8/layout/chevronAccent+Icon"/>
    <dgm:cxn modelId="{04A4F9D3-360C-4432-80AE-A8E0FE542F41}" type="presParOf" srcId="{EC220F0F-3F68-4F91-BA27-61155048D978}" destId="{C3D11DBA-0569-4639-9DC1-670B1227587E}" srcOrd="0" destOrd="0" presId="urn:microsoft.com/office/officeart/2005/8/layout/chevronAccent+Icon"/>
    <dgm:cxn modelId="{15BBE625-E919-4308-96E2-CB685A7300A5}" type="presParOf" srcId="{C3D11DBA-0569-4639-9DC1-670B1227587E}" destId="{64A0FA5C-7039-4FF4-8C99-48E9820D938C}" srcOrd="0" destOrd="0" presId="urn:microsoft.com/office/officeart/2005/8/layout/chevronAccent+Icon"/>
    <dgm:cxn modelId="{07C7C6C3-9B17-47BF-B816-273A3C7CD7DF}" type="presParOf" srcId="{C3D11DBA-0569-4639-9DC1-670B1227587E}" destId="{1D11700A-BBAA-42A9-917B-63350AB4255C}" srcOrd="1" destOrd="0" presId="urn:microsoft.com/office/officeart/2005/8/layout/chevronAccent+Icon"/>
    <dgm:cxn modelId="{6B171094-4663-46A6-AF01-DAB56E3B103D}" type="presParOf" srcId="{EC220F0F-3F68-4F91-BA27-61155048D978}" destId="{B6942620-027C-4D06-8944-E1A5AEED9AA4}" srcOrd="1" destOrd="0" presId="urn:microsoft.com/office/officeart/2005/8/layout/chevronAccent+Icon"/>
    <dgm:cxn modelId="{AC761A58-C3C7-48CD-A53D-2E75C39D5299}" type="presParOf" srcId="{EC220F0F-3F68-4F91-BA27-61155048D978}" destId="{555F4A6A-4580-4AC2-BDB7-98DDDCFBC2D0}" srcOrd="2" destOrd="0" presId="urn:microsoft.com/office/officeart/2005/8/layout/chevronAccent+Icon"/>
    <dgm:cxn modelId="{B08EDD57-7815-4509-A29C-576F70AFBF2C}" type="presParOf" srcId="{555F4A6A-4580-4AC2-BDB7-98DDDCFBC2D0}" destId="{1067899F-33B4-491C-B69D-476224B9506A}" srcOrd="0" destOrd="0" presId="urn:microsoft.com/office/officeart/2005/8/layout/chevronAccent+Icon"/>
    <dgm:cxn modelId="{64674B21-D43C-4A38-8924-08AA4A927DC3}" type="presParOf" srcId="{555F4A6A-4580-4AC2-BDB7-98DDDCFBC2D0}" destId="{2334EE4A-B7B4-4E1E-8449-49872BBBF2B1}" srcOrd="1" destOrd="0" presId="urn:microsoft.com/office/officeart/2005/8/layout/chevronAccent+Icon"/>
    <dgm:cxn modelId="{65BC2773-7FF8-4A57-A611-94AFF4F2C888}" type="presParOf" srcId="{EC220F0F-3F68-4F91-BA27-61155048D978}" destId="{044ED2E9-BCEE-4979-BA15-D586BFDD3383}" srcOrd="3" destOrd="0" presId="urn:microsoft.com/office/officeart/2005/8/layout/chevronAccent+Icon"/>
    <dgm:cxn modelId="{558F2373-43E2-4F6A-855E-983CC45BB556}" type="presParOf" srcId="{EC220F0F-3F68-4F91-BA27-61155048D978}" destId="{22D5889F-3E05-42E6-A440-F71D5A35A9E8}" srcOrd="4" destOrd="0" presId="urn:microsoft.com/office/officeart/2005/8/layout/chevronAccent+Icon"/>
    <dgm:cxn modelId="{B529721A-C207-410E-BCC1-BD3CC034F340}" type="presParOf" srcId="{22D5889F-3E05-42E6-A440-F71D5A35A9E8}" destId="{44309A0F-9A2A-4650-84CF-CAAB96393DA0}" srcOrd="0" destOrd="0" presId="urn:microsoft.com/office/officeart/2005/8/layout/chevronAccent+Icon"/>
    <dgm:cxn modelId="{3F26C6A6-AD68-4B25-AE80-F6BB1AE68E10}" type="presParOf" srcId="{22D5889F-3E05-42E6-A440-F71D5A35A9E8}" destId="{14F1B3E8-DBE2-4A1E-A7D3-9504D758FDF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FA5C-7039-4FF4-8C99-48E9820D938C}">
      <dsp:nvSpPr>
        <dsp:cNvPr id="0" name=""/>
        <dsp:cNvSpPr/>
      </dsp:nvSpPr>
      <dsp:spPr>
        <a:xfrm>
          <a:off x="1338"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1700A-BBAA-42A9-917B-63350AB4255C}">
      <dsp:nvSpPr>
        <dsp:cNvPr id="0" name=""/>
        <dsp:cNvSpPr/>
      </dsp:nvSpPr>
      <dsp:spPr>
        <a:xfrm>
          <a:off x="898204"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Observe</a:t>
          </a:r>
        </a:p>
      </dsp:txBody>
      <dsp:txXfrm>
        <a:off x="923167" y="238033"/>
        <a:ext cx="2790149" cy="802357"/>
      </dsp:txXfrm>
    </dsp:sp>
    <dsp:sp modelId="{1067899F-33B4-491C-B69D-476224B9506A}">
      <dsp:nvSpPr>
        <dsp:cNvPr id="0" name=""/>
        <dsp:cNvSpPr/>
      </dsp:nvSpPr>
      <dsp:spPr>
        <a:xfrm>
          <a:off x="3842914"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4EE4A-B7B4-4E1E-8449-49872BBBF2B1}">
      <dsp:nvSpPr>
        <dsp:cNvPr id="0" name=""/>
        <dsp:cNvSpPr/>
      </dsp:nvSpPr>
      <dsp:spPr>
        <a:xfrm>
          <a:off x="4739780"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Analyze</a:t>
          </a:r>
        </a:p>
      </dsp:txBody>
      <dsp:txXfrm>
        <a:off x="4764743" y="238033"/>
        <a:ext cx="2790149" cy="802357"/>
      </dsp:txXfrm>
    </dsp:sp>
    <dsp:sp modelId="{44309A0F-9A2A-4650-84CF-CAAB96393DA0}">
      <dsp:nvSpPr>
        <dsp:cNvPr id="0" name=""/>
        <dsp:cNvSpPr/>
      </dsp:nvSpPr>
      <dsp:spPr>
        <a:xfrm>
          <a:off x="7684490"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B3E8-DBE2-4A1E-A7D3-9504D758FDF0}">
      <dsp:nvSpPr>
        <dsp:cNvPr id="0" name=""/>
        <dsp:cNvSpPr/>
      </dsp:nvSpPr>
      <dsp:spPr>
        <a:xfrm>
          <a:off x="8581356"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Act</a:t>
          </a:r>
        </a:p>
      </dsp:txBody>
      <dsp:txXfrm>
        <a:off x="8606319" y="238033"/>
        <a:ext cx="2790149" cy="8023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151655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About controller &amp; the operator pattern:</a:t>
            </a:r>
          </a:p>
          <a:p>
            <a:r>
              <a:rPr lang="en-US" dirty="0"/>
              <a:t>In the beginning of our course we said: “Kubernetes is extensible”. You cannot only bring your workloads into container and onto Kubernetes, you can also enhance the way Kubernetes is working. We start with the simplest way of doing so – writing a “controller” or “operator”. It basically consists of 3 logical parts:</a:t>
            </a:r>
          </a:p>
          <a:p>
            <a:pPr marL="342900" indent="-342900">
              <a:buAutoNum type="arabicParenR"/>
            </a:pPr>
            <a:r>
              <a:rPr lang="en-US" dirty="0"/>
              <a:t>Observe - write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a:p>
            <a:endParaRPr lang="en-US" dirty="0"/>
          </a:p>
          <a:p>
            <a:r>
              <a:rPr lang="en-US" dirty="0"/>
              <a:t>Lets combine the controller/operator with another powerful mechanism in the K8s realm: “Custom Resource Definition/Object” API (CRD / CRO)</a:t>
            </a:r>
          </a:p>
          <a:p>
            <a:r>
              <a:rPr lang="en-US" dirty="0"/>
              <a:t>CRDs allow you to specify your own objects and integrate them with the K8s API (like a deployment or PVC). Once you defined a CRD, you can start to create objects of that type. But only if you have an operator watching for these objects, something will happen.</a:t>
            </a:r>
          </a:p>
          <a:p>
            <a:endParaRPr lang="en-US" dirty="0"/>
          </a:p>
          <a:p>
            <a:r>
              <a:rPr lang="en-US" dirty="0"/>
              <a:t>Example:</a:t>
            </a:r>
          </a:p>
          <a:p>
            <a:r>
              <a:rPr lang="en-US" dirty="0"/>
              <a:t>You want to run a distributed database on K8s. The actual instances are wrapped into a deployment. However for actions like backup or scaling, you would need to logon to each pod and prepare it manually. A possible solution would be to put scripts into the container images and trigger them. But it still is a manual action to trigger. </a:t>
            </a:r>
          </a:p>
          <a:p>
            <a:r>
              <a:rPr lang="en-US" dirty="0"/>
              <a:t>Instead writing a controller, that watch for certain annotations in the resources metadata is a very valid option. The controller could not only process the action associated with these annotations but also update them.</a:t>
            </a:r>
          </a:p>
          <a:p>
            <a:endParaRPr lang="en-US" dirty="0"/>
          </a:p>
          <a:p>
            <a:r>
              <a:rPr lang="en-US" dirty="0"/>
              <a:t>A slightly different approach would be to go with an API extension via CRD. Define a representation of your database as a custom resource definition and write an operator that observes/analyzes/acts on objects of this type.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73502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What we’ve learned so far:</a:t>
            </a:r>
          </a:p>
          <a:p>
            <a:pPr marL="0" indent="0">
              <a:buFontTx/>
              <a:buNone/>
            </a:pPr>
            <a:r>
              <a:rPr lang="en-US" dirty="0"/>
              <a:t>To expose a service to the outside world (outside of cluster scoped DNS/IP range), we can use </a:t>
            </a:r>
            <a:r>
              <a:rPr lang="en-US" dirty="0" err="1"/>
              <a:t>NodePorts</a:t>
            </a:r>
            <a:r>
              <a:rPr lang="en-US" dirty="0"/>
              <a:t> or </a:t>
            </a:r>
            <a:r>
              <a:rPr lang="en-US" dirty="0" err="1"/>
              <a:t>LoadBalancer</a:t>
            </a:r>
            <a:r>
              <a:rPr lang="en-US" dirty="0"/>
              <a:t> / External IP services. </a:t>
            </a:r>
          </a:p>
          <a:p>
            <a:pPr marL="0" indent="0">
              <a:buFontTx/>
              <a:buNone/>
            </a:pPr>
            <a:r>
              <a:rPr lang="en-US" dirty="0"/>
              <a:t>The </a:t>
            </a:r>
            <a:r>
              <a:rPr lang="en-US" dirty="0" err="1"/>
              <a:t>NodePorts</a:t>
            </a:r>
            <a:r>
              <a:rPr lang="en-US" dirty="0"/>
              <a:t> are straight forward as they re-use the cluster nodes to get externally available endpoints.</a:t>
            </a:r>
          </a:p>
          <a:p>
            <a:pPr marL="0" indent="0">
              <a:buFontTx/>
              <a:buNone/>
            </a:pPr>
            <a:r>
              <a:rPr lang="en-US" dirty="0"/>
              <a:t>The </a:t>
            </a:r>
            <a:r>
              <a:rPr lang="en-US" dirty="0" err="1"/>
              <a:t>LoadBalancer</a:t>
            </a:r>
            <a:r>
              <a:rPr lang="en-US" dirty="0"/>
              <a:t> type of service however requires a 3</a:t>
            </a:r>
            <a:r>
              <a:rPr lang="en-US" baseline="30000" dirty="0"/>
              <a:t>rd</a:t>
            </a:r>
            <a:r>
              <a:rPr lang="en-US" dirty="0"/>
              <a:t> party entity, which assigns it a public IP address and sets up forwarding rules etc. </a:t>
            </a:r>
          </a:p>
          <a:p>
            <a:pPr marL="0" indent="0">
              <a:buFontTx/>
              <a:buNone/>
            </a:pPr>
            <a:r>
              <a:rPr lang="en-US" dirty="0"/>
              <a:t>The problem here is most likely the availability of such a 3</a:t>
            </a:r>
            <a:r>
              <a:rPr lang="en-US" baseline="30000" dirty="0"/>
              <a:t>rd</a:t>
            </a:r>
            <a:r>
              <a:rPr lang="en-US" dirty="0"/>
              <a:t> party entity that is able to provision IP addresses. It is also possible to assign a previously acquired external IP address manually to a service, but that doesn’t scale well nor is it properly automated.</a:t>
            </a:r>
          </a:p>
          <a:p>
            <a:pPr marL="0" indent="0">
              <a:buFontTx/>
              <a:buNone/>
            </a:pPr>
            <a:r>
              <a:rPr lang="en-US" dirty="0"/>
              <a:t>Additionally, the external endpoints we know, only serve exactly one type of backend. You can have multiple ports in a service, but they all point to the same backend type determined by label selectors. Managing two different applications with one service is not possible (in a reliable way).</a:t>
            </a:r>
          </a:p>
          <a:p>
            <a:pPr marL="0" indent="0">
              <a:buFontTx/>
              <a:buNone/>
            </a:pPr>
            <a:r>
              <a:rPr lang="en-US" dirty="0"/>
              <a:t>Ingress resources address most of the issues.</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 and a shared “</a:t>
            </a:r>
            <a:r>
              <a:rPr lang="en-US" dirty="0" err="1"/>
              <a:t>loadbalancer</a:t>
            </a:r>
            <a:r>
              <a:rPr lang="en-US" dirty="0"/>
              <a:t>” IP</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36813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of using an Ingress is as an entry point to a single service with one to multiple pods. The ingress is created for a dedicated URL (assuming the controller is in control of the domain). Users can use the URL specified with the Ingress resource to access the service &amp; associated backend pods.</a:t>
            </a:r>
          </a:p>
          <a:p>
            <a:r>
              <a:rPr lang="en-US" dirty="0"/>
              <a:t>You can add TLS termination at the Ingress endpoint by specifying a TLS secret with the corresponding hostname as subject or alternative subject.</a:t>
            </a:r>
          </a:p>
          <a:p>
            <a:r>
              <a:rPr lang="en-US" dirty="0"/>
              <a:t>From the services perspective everything works as usual. A port and a target port are specified and base on labels and selectors the traffic is routed.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8405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mesh up multiple services within one Ingress endpoint and differentiate via URL paths. A user trying to access green needs to use https://app.ingress.com/my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850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843793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a:t>
            </a:r>
            <a:r>
              <a:rPr lang="en-US" baseline="30000" dirty="0"/>
              <a:t>rd</a:t>
            </a:r>
            <a:r>
              <a:rPr lang="en-US" dirty="0"/>
              <a:t> option to make services available is to have several URLs managed by one Ingress resource. The IP also here, the IP endpoint remains stable.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950948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p.ingress.com/"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myapp.com/"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app.ingress.com/my" TargetMode="External"/><Relationship Id="rId7" Type="http://schemas.openxmlformats.org/officeDocument/2006/relationships/hyperlink" Target="https://myapp.com/"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you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hyperlink" Target="https://your-app.com/" TargetMode="External"/><Relationship Id="rId3" Type="http://schemas.openxmlformats.org/officeDocument/2006/relationships/hyperlink" Target="https://my-app.ingress.com/" TargetMode="External"/><Relationship Id="rId7" Type="http://schemas.openxmlformats.org/officeDocument/2006/relationships/hyperlink" Target="https://my-app.com/"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name based virtual hosting </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680435" y="2707973"/>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1</a:t>
            </a:r>
            <a:r>
              <a:rPr lang="en-US" sz="1800" kern="0" baseline="30000" dirty="0">
                <a:ea typeface="Arial Unicode MS" pitchFamily="34" charset="-128"/>
                <a:cs typeface="Arial Unicode MS" pitchFamily="34" charset="-128"/>
              </a:rPr>
              <a:t>st</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52F68CA2-2B75-4474-9A7C-394BD4B6D66C}"/>
              </a:ext>
            </a:extLst>
          </p:cNvPr>
          <p:cNvPicPr>
            <a:picLocks noChangeAspect="1"/>
          </p:cNvPicPr>
          <p:nvPr/>
        </p:nvPicPr>
        <p:blipFill>
          <a:blip r:embed="rId3"/>
          <a:stretch>
            <a:fillRect/>
          </a:stretch>
        </p:blipFill>
        <p:spPr>
          <a:xfrm>
            <a:off x="504001" y="873332"/>
            <a:ext cx="4723256" cy="5607690"/>
          </a:xfrm>
          <a:prstGeom prst="rect">
            <a:avLst/>
          </a:prstGeom>
        </p:spPr>
      </p:pic>
      <p:sp>
        <p:nvSpPr>
          <p:cNvPr id="9" name="Speech Bubble: Rectangle 8">
            <a:extLst>
              <a:ext uri="{FF2B5EF4-FFF2-40B4-BE49-F238E27FC236}">
                <a16:creationId xmlns:a16="http://schemas.microsoft.com/office/drawing/2014/main" id="{18E2A6A0-B4B2-4B47-A153-B2DA1805994B}"/>
              </a:ext>
            </a:extLst>
          </p:cNvPr>
          <p:cNvSpPr/>
          <p:nvPr/>
        </p:nvSpPr>
        <p:spPr bwMode="gray">
          <a:xfrm>
            <a:off x="6680435" y="4542614"/>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2</a:t>
            </a:r>
            <a:r>
              <a:rPr lang="en-US" sz="1800" kern="0" baseline="30000" dirty="0">
                <a:ea typeface="Arial Unicode MS" pitchFamily="34" charset="-128"/>
                <a:cs typeface="Arial Unicode MS" pitchFamily="34" charset="-128"/>
              </a:rPr>
              <a:t>nd</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4790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897664-A95A-4460-8731-2456441E0305}"/>
              </a:ext>
            </a:extLst>
          </p:cNvPr>
          <p:cNvSpPr>
            <a:spLocks noGrp="1"/>
          </p:cNvSpPr>
          <p:nvPr>
            <p:ph type="body" sz="quarter" idx="10"/>
          </p:nvPr>
        </p:nvSpPr>
        <p:spPr>
          <a:xfrm>
            <a:off x="503999" y="1042416"/>
            <a:ext cx="11186477" cy="5001768"/>
          </a:xfrm>
        </p:spPr>
        <p:txBody>
          <a:bodyPr/>
          <a:lstStyle/>
          <a:p>
            <a:pPr marL="342900" indent="-342900">
              <a:buFont typeface="Wingdings" panose="05000000000000000000" pitchFamily="2" charset="2"/>
              <a:buChar char="§"/>
            </a:pPr>
            <a:r>
              <a:rPr lang="en-US" sz="1800" dirty="0"/>
              <a:t>Adapt the ingress resources in the </a:t>
            </a:r>
            <a:r>
              <a:rPr lang="en-US" sz="1800" dirty="0" err="1"/>
              <a:t>yaml</a:t>
            </a:r>
            <a:r>
              <a:rPr lang="en-US" sz="1800" dirty="0"/>
              <a:t> </a:t>
            </a:r>
            <a:r>
              <a:rPr lang="en-US" sz="1800" dirty="0" err="1"/>
              <a:t>fiels</a:t>
            </a:r>
            <a:r>
              <a:rPr lang="en-US" sz="1800" dirty="0"/>
              <a:t> to your cluster &amp; project name, if not yet done</a:t>
            </a:r>
          </a:p>
          <a:p>
            <a:pPr marL="342900" indent="-342900">
              <a:buFont typeface="Wingdings" panose="05000000000000000000" pitchFamily="2" charset="2"/>
              <a:buChar char="§"/>
            </a:pPr>
            <a:r>
              <a:rPr lang="en-US" sz="1800" dirty="0"/>
              <a:t>For 09_tls_ingress.yaml you need to generate a valid &amp; suitable secret first. Use the create_ingress_tls.sh in the admin folder for it.</a:t>
            </a:r>
          </a:p>
          <a:p>
            <a:pPr marL="342900" indent="-342900">
              <a:buFont typeface="Wingdings" panose="05000000000000000000" pitchFamily="2" charset="2"/>
              <a:buChar char="§"/>
            </a:pPr>
            <a:r>
              <a:rPr lang="en-US" sz="1800" dirty="0"/>
              <a:t>Each demo 09_*.</a:t>
            </a:r>
            <a:r>
              <a:rPr lang="en-US" sz="1800" dirty="0" err="1"/>
              <a:t>yaml</a:t>
            </a:r>
            <a:r>
              <a:rPr lang="en-US" sz="1800" dirty="0"/>
              <a:t> file contains a full set of deployment, service and ingress. Simple apply/create –f the file.</a:t>
            </a:r>
          </a:p>
        </p:txBody>
      </p:sp>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8328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was this something about a “controller”?</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4018982168"/>
              </p:ext>
            </p:extLst>
          </p:nvPr>
        </p:nvGraphicFramePr>
        <p:xfrm>
          <a:off x="267706" y="1179576"/>
          <a:ext cx="11422771" cy="106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555CF690-EFA8-43B1-B072-7D0EA34EB271}"/>
              </a:ext>
            </a:extLst>
          </p:cNvPr>
          <p:cNvSpPr/>
          <p:nvPr/>
        </p:nvSpPr>
        <p:spPr bwMode="gray">
          <a:xfrm>
            <a:off x="5244831" y="3374212"/>
            <a:ext cx="2216880" cy="1248155"/>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Operator</a:t>
            </a:r>
          </a:p>
        </p:txBody>
      </p:sp>
      <p:sp>
        <p:nvSpPr>
          <p:cNvPr id="8" name="Scroll: Vertical 7">
            <a:extLst>
              <a:ext uri="{FF2B5EF4-FFF2-40B4-BE49-F238E27FC236}">
                <a16:creationId xmlns:a16="http://schemas.microsoft.com/office/drawing/2014/main" id="{150895A8-6424-40BB-94B2-76ADA3C2C250}"/>
              </a:ext>
            </a:extLst>
          </p:cNvPr>
          <p:cNvSpPr/>
          <p:nvPr/>
        </p:nvSpPr>
        <p:spPr bwMode="gray">
          <a:xfrm>
            <a:off x="1996155" y="2626691"/>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CRD</a:t>
            </a:r>
          </a:p>
        </p:txBody>
      </p:sp>
      <p:sp>
        <p:nvSpPr>
          <p:cNvPr id="9" name="Flowchart: Alternate Process 8">
            <a:extLst>
              <a:ext uri="{FF2B5EF4-FFF2-40B4-BE49-F238E27FC236}">
                <a16:creationId xmlns:a16="http://schemas.microsoft.com/office/drawing/2014/main" id="{BEF33497-C8DA-4C6A-95AC-86631F28F97C}"/>
              </a:ext>
            </a:extLst>
          </p:cNvPr>
          <p:cNvSpPr/>
          <p:nvPr/>
        </p:nvSpPr>
        <p:spPr bwMode="gray">
          <a:xfrm>
            <a:off x="8978877" y="4213217"/>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0" name="Scroll: Vertical 9">
            <a:extLst>
              <a:ext uri="{FF2B5EF4-FFF2-40B4-BE49-F238E27FC236}">
                <a16:creationId xmlns:a16="http://schemas.microsoft.com/office/drawing/2014/main" id="{3F63FEC2-BB88-483F-83BB-F72560D01569}"/>
              </a:ext>
            </a:extLst>
          </p:cNvPr>
          <p:cNvSpPr/>
          <p:nvPr/>
        </p:nvSpPr>
        <p:spPr bwMode="gray">
          <a:xfrm>
            <a:off x="1996155" y="4324008"/>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CRO</a:t>
            </a:r>
          </a:p>
        </p:txBody>
      </p:sp>
      <p:sp>
        <p:nvSpPr>
          <p:cNvPr id="11" name="Flowchart: Alternate Process 10">
            <a:extLst>
              <a:ext uri="{FF2B5EF4-FFF2-40B4-BE49-F238E27FC236}">
                <a16:creationId xmlns:a16="http://schemas.microsoft.com/office/drawing/2014/main" id="{D9AB9761-B883-4C75-80CE-78B6EA344896}"/>
              </a:ext>
            </a:extLst>
          </p:cNvPr>
          <p:cNvSpPr/>
          <p:nvPr/>
        </p:nvSpPr>
        <p:spPr bwMode="gray">
          <a:xfrm>
            <a:off x="8978877" y="2626691"/>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7" name="Straight Arrow Connector 16">
            <a:extLst>
              <a:ext uri="{FF2B5EF4-FFF2-40B4-BE49-F238E27FC236}">
                <a16:creationId xmlns:a16="http://schemas.microsoft.com/office/drawing/2014/main" id="{C4881647-A915-4AF8-BF46-39EA1FFEC4BE}"/>
              </a:ext>
            </a:extLst>
          </p:cNvPr>
          <p:cNvCxnSpPr>
            <a:cxnSpLocks/>
            <a:stCxn id="8" idx="2"/>
            <a:endCxn id="10" idx="0"/>
          </p:cNvCxnSpPr>
          <p:nvPr/>
        </p:nvCxnSpPr>
        <p:spPr>
          <a:xfrm>
            <a:off x="2750535" y="3998290"/>
            <a:ext cx="0" cy="3257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796564-D3CB-48A7-8DA1-312179EB1493}"/>
              </a:ext>
            </a:extLst>
          </p:cNvPr>
          <p:cNvCxnSpPr>
            <a:cxnSpLocks/>
            <a:stCxn id="7" idx="1"/>
            <a:endCxn id="8" idx="3"/>
          </p:cNvCxnSpPr>
          <p:nvPr/>
        </p:nvCxnSpPr>
        <p:spPr>
          <a:xfrm flipH="1" flipV="1">
            <a:off x="3333465" y="3312491"/>
            <a:ext cx="1911366" cy="68579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5C0C7B-918A-4516-8A24-5D9F230EF895}"/>
              </a:ext>
            </a:extLst>
          </p:cNvPr>
          <p:cNvCxnSpPr>
            <a:cxnSpLocks/>
            <a:stCxn id="7" idx="1"/>
            <a:endCxn id="10" idx="3"/>
          </p:cNvCxnSpPr>
          <p:nvPr/>
        </p:nvCxnSpPr>
        <p:spPr>
          <a:xfrm flipH="1">
            <a:off x="3333465" y="3998290"/>
            <a:ext cx="1911366" cy="10115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18D363-4106-4F15-B4DA-0BE8BA1CA451}"/>
              </a:ext>
            </a:extLst>
          </p:cNvPr>
          <p:cNvCxnSpPr>
            <a:cxnSpLocks/>
            <a:stCxn id="7" idx="3"/>
            <a:endCxn id="9" idx="1"/>
          </p:cNvCxnSpPr>
          <p:nvPr/>
        </p:nvCxnSpPr>
        <p:spPr>
          <a:xfrm>
            <a:off x="7461711" y="3998290"/>
            <a:ext cx="1517166" cy="85217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1C3205-BAFC-4DF3-9EB5-62487BE70D2F}"/>
              </a:ext>
            </a:extLst>
          </p:cNvPr>
          <p:cNvCxnSpPr>
            <a:cxnSpLocks/>
            <a:stCxn id="7" idx="3"/>
            <a:endCxn id="11" idx="1"/>
          </p:cNvCxnSpPr>
          <p:nvPr/>
        </p:nvCxnSpPr>
        <p:spPr>
          <a:xfrm flipV="1">
            <a:off x="7461711" y="3263935"/>
            <a:ext cx="1517166" cy="73435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0D6E99-7AC9-4C40-8617-775F9E36E743}"/>
              </a:ext>
            </a:extLst>
          </p:cNvPr>
          <p:cNvPicPr>
            <a:picLocks noChangeAspect="1"/>
          </p:cNvPicPr>
          <p:nvPr/>
        </p:nvPicPr>
        <p:blipFill>
          <a:blip r:embed="rId2"/>
          <a:stretch>
            <a:fillRect/>
          </a:stretch>
        </p:blipFill>
        <p:spPr>
          <a:xfrm>
            <a:off x="8047942" y="2233809"/>
            <a:ext cx="3352381" cy="2504762"/>
          </a:xfrm>
          <a:prstGeom prst="rect">
            <a:avLst/>
          </a:prstGeom>
        </p:spPr>
      </p:pic>
      <p:pic>
        <p:nvPicPr>
          <p:cNvPr id="2" name="Picture 1">
            <a:extLst>
              <a:ext uri="{FF2B5EF4-FFF2-40B4-BE49-F238E27FC236}">
                <a16:creationId xmlns:a16="http://schemas.microsoft.com/office/drawing/2014/main" id="{FECEE425-8037-405B-9166-E619DC0F3E1B}"/>
              </a:ext>
            </a:extLst>
          </p:cNvPr>
          <p:cNvPicPr>
            <a:picLocks noChangeAspect="1"/>
          </p:cNvPicPr>
          <p:nvPr/>
        </p:nvPicPr>
        <p:blipFill>
          <a:blip r:embed="rId3"/>
          <a:stretch>
            <a:fillRect/>
          </a:stretch>
        </p:blipFill>
        <p:spPr>
          <a:xfrm>
            <a:off x="504001" y="1056781"/>
            <a:ext cx="2796385" cy="5387153"/>
          </a:xfrm>
          <a:prstGeom prst="rect">
            <a:avLst/>
          </a:prstGeom>
        </p:spPr>
      </p:pic>
      <p:sp>
        <p:nvSpPr>
          <p:cNvPr id="3" name="Title 2">
            <a:extLst>
              <a:ext uri="{FF2B5EF4-FFF2-40B4-BE49-F238E27FC236}">
                <a16:creationId xmlns:a16="http://schemas.microsoft.com/office/drawing/2014/main" id="{A4432EFF-05F9-4C4E-AE9E-F6A3F8C70928}"/>
              </a:ext>
            </a:extLst>
          </p:cNvPr>
          <p:cNvSpPr>
            <a:spLocks noGrp="1"/>
          </p:cNvSpPr>
          <p:nvPr>
            <p:ph type="title"/>
          </p:nvPr>
        </p:nvSpPr>
        <p:spPr/>
        <p:txBody>
          <a:bodyPr/>
          <a:lstStyle/>
          <a:p>
            <a:r>
              <a:rPr lang="en-US" dirty="0"/>
              <a:t>CRD/CRO Example</a:t>
            </a:r>
          </a:p>
        </p:txBody>
      </p:sp>
      <p:sp>
        <p:nvSpPr>
          <p:cNvPr id="6" name="Speech Bubble: Rectangle 5">
            <a:extLst>
              <a:ext uri="{FF2B5EF4-FFF2-40B4-BE49-F238E27FC236}">
                <a16:creationId xmlns:a16="http://schemas.microsoft.com/office/drawing/2014/main" id="{3168BAB8-9930-4B26-8068-27A9400AD305}"/>
              </a:ext>
            </a:extLst>
          </p:cNvPr>
          <p:cNvSpPr/>
          <p:nvPr/>
        </p:nvSpPr>
        <p:spPr bwMode="gray">
          <a:xfrm>
            <a:off x="4046371" y="1462271"/>
            <a:ext cx="3067662" cy="521977"/>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API specification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B5D4B24E-CE04-46FC-8814-BE49D39643E6}"/>
              </a:ext>
            </a:extLst>
          </p:cNvPr>
          <p:cNvSpPr/>
          <p:nvPr/>
        </p:nvSpPr>
        <p:spPr bwMode="gray">
          <a:xfrm>
            <a:off x="3558691" y="2920579"/>
            <a:ext cx="3067662" cy="829778"/>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Validation schema to outline resource structure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96FB130-0865-43A3-975C-FA99EB64E93E}"/>
              </a:ext>
            </a:extLst>
          </p:cNvPr>
          <p:cNvSpPr/>
          <p:nvPr/>
        </p:nvSpPr>
        <p:spPr bwMode="gray">
          <a:xfrm>
            <a:off x="4654296" y="4988132"/>
            <a:ext cx="3393646" cy="829778"/>
          </a:xfrm>
          <a:prstGeom prst="wedgeRectCallout">
            <a:avLst>
              <a:gd name="adj1" fmla="val 58487"/>
              <a:gd name="adj2" fmla="val -108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 structured according to validation schema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A9578CA-9F00-4E58-8C70-B42D38A280E5}"/>
              </a:ext>
            </a:extLst>
          </p:cNvPr>
          <p:cNvSpPr/>
          <p:nvPr/>
        </p:nvSpPr>
        <p:spPr bwMode="gray">
          <a:xfrm>
            <a:off x="7705344" y="1056781"/>
            <a:ext cx="3393646" cy="591749"/>
          </a:xfrm>
          <a:prstGeom prst="wedgeRectCallout">
            <a:avLst>
              <a:gd name="adj1" fmla="val 32351"/>
              <a:gd name="adj2" fmla="val 1359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Newly created API endpoint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1549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6DA6055-EC38-448D-B478-8D739D039765}"/>
              </a:ext>
            </a:extLst>
          </p:cNvPr>
          <p:cNvSpPr/>
          <p:nvPr/>
        </p:nvSpPr>
        <p:spPr bwMode="gray">
          <a:xfrm>
            <a:off x="6505954" y="1116734"/>
            <a:ext cx="4750309" cy="5312663"/>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grpSp>
        <p:nvGrpSpPr>
          <p:cNvPr id="80" name="Group 79">
            <a:extLst>
              <a:ext uri="{FF2B5EF4-FFF2-40B4-BE49-F238E27FC236}">
                <a16:creationId xmlns:a16="http://schemas.microsoft.com/office/drawing/2014/main" id="{CCB7FACF-55FF-4899-AB3A-6E7E405D2D74}"/>
              </a:ext>
            </a:extLst>
          </p:cNvPr>
          <p:cNvGrpSpPr/>
          <p:nvPr/>
        </p:nvGrpSpPr>
        <p:grpSpPr>
          <a:xfrm>
            <a:off x="2626790" y="1581407"/>
            <a:ext cx="8138821" cy="1330022"/>
            <a:chOff x="2472688" y="1810847"/>
            <a:chExt cx="8138821" cy="1330022"/>
          </a:xfrm>
        </p:grpSpPr>
        <p:sp>
          <p:nvSpPr>
            <p:cNvPr id="81" name="Rectangle 80">
              <a:extLst>
                <a:ext uri="{FF2B5EF4-FFF2-40B4-BE49-F238E27FC236}">
                  <a16:creationId xmlns:a16="http://schemas.microsoft.com/office/drawing/2014/main" id="{B872A7B9-6472-47E8-A845-08A06456627D}"/>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2" name="Rectangle 81">
              <a:extLst>
                <a:ext uri="{FF2B5EF4-FFF2-40B4-BE49-F238E27FC236}">
                  <a16:creationId xmlns:a16="http://schemas.microsoft.com/office/drawing/2014/main" id="{E9E4DEC3-439D-4F8F-82AE-A7AA66A36CC0}"/>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83" name="Rectangle 82">
              <a:extLst>
                <a:ext uri="{FF2B5EF4-FFF2-40B4-BE49-F238E27FC236}">
                  <a16:creationId xmlns:a16="http://schemas.microsoft.com/office/drawing/2014/main" id="{F4CCB5AB-FA05-4E97-B0E4-E23A65211FB3}"/>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84" name="Straight Connector 83">
              <a:extLst>
                <a:ext uri="{FF2B5EF4-FFF2-40B4-BE49-F238E27FC236}">
                  <a16:creationId xmlns:a16="http://schemas.microsoft.com/office/drawing/2014/main" id="{435B7A9A-0EA0-4C3D-AB8B-3478331F9CD4}"/>
                </a:ext>
              </a:extLst>
            </p:cNvPr>
            <p:cNvCxnSpPr>
              <a:stCxn id="83" idx="3"/>
              <a:endCxn id="81"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ABF1036-7D68-4265-8FC3-823B2BEBE3C9}"/>
                </a:ext>
              </a:extLst>
            </p:cNvPr>
            <p:cNvCxnSpPr>
              <a:stCxn id="81" idx="3"/>
              <a:endCxn id="82"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F23E36E-80AF-46A7-9A88-2E989072B000}"/>
                </a:ext>
              </a:extLst>
            </p:cNvPr>
            <p:cNvCxnSpPr>
              <a:endCxn id="83"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D05B8BDC-8BA6-4C5A-939B-0837BD145FC9}"/>
              </a:ext>
            </a:extLst>
          </p:cNvPr>
          <p:cNvGrpSpPr/>
          <p:nvPr/>
        </p:nvGrpSpPr>
        <p:grpSpPr>
          <a:xfrm>
            <a:off x="2472688" y="1810847"/>
            <a:ext cx="8138821" cy="1330022"/>
            <a:chOff x="2472688" y="1810847"/>
            <a:chExt cx="8138821" cy="1330022"/>
          </a:xfrm>
        </p:grpSpPr>
        <p:sp>
          <p:nvSpPr>
            <p:cNvPr id="72" name="Rectangle 71">
              <a:extLst>
                <a:ext uri="{FF2B5EF4-FFF2-40B4-BE49-F238E27FC236}">
                  <a16:creationId xmlns:a16="http://schemas.microsoft.com/office/drawing/2014/main" id="{D04B0081-C890-4962-A789-9D3F79C5528A}"/>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ECC8076E-81CB-4232-A483-E155493C2483}"/>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D9BD380E-BF9F-41BA-B209-2020C9602261}"/>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75" name="Straight Connector 74">
              <a:extLst>
                <a:ext uri="{FF2B5EF4-FFF2-40B4-BE49-F238E27FC236}">
                  <a16:creationId xmlns:a16="http://schemas.microsoft.com/office/drawing/2014/main" id="{DD488E71-428A-4E3B-8A76-13E00902E957}"/>
                </a:ext>
              </a:extLst>
            </p:cNvPr>
            <p:cNvCxnSpPr>
              <a:stCxn id="74" idx="3"/>
              <a:endCxn id="72"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BD941D8-F366-4ABD-A059-E10C063F7401}"/>
                </a:ext>
              </a:extLst>
            </p:cNvPr>
            <p:cNvCxnSpPr>
              <a:stCxn id="72" idx="3"/>
              <a:endCxn id="73"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8A20B284-EA41-4D29-A0CE-AFFDD7A802F3}"/>
                </a:ext>
              </a:extLst>
            </p:cNvPr>
            <p:cNvCxnSpPr>
              <a:endCxn id="74"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External availability of services – how did it work, so far?</a:t>
            </a:r>
          </a:p>
        </p:txBody>
      </p:sp>
      <p:grpSp>
        <p:nvGrpSpPr>
          <p:cNvPr id="36" name="Group 35">
            <a:extLst>
              <a:ext uri="{FF2B5EF4-FFF2-40B4-BE49-F238E27FC236}">
                <a16:creationId xmlns:a16="http://schemas.microsoft.com/office/drawing/2014/main" id="{26737AF4-8E80-488C-ADBE-61B888C87DA6}"/>
              </a:ext>
            </a:extLst>
          </p:cNvPr>
          <p:cNvGrpSpPr/>
          <p:nvPr/>
        </p:nvGrpSpPr>
        <p:grpSpPr>
          <a:xfrm>
            <a:off x="1122252" y="3219863"/>
            <a:ext cx="2249770" cy="1106406"/>
            <a:chOff x="1122252" y="3219863"/>
            <a:chExt cx="2249770" cy="1106406"/>
          </a:xfrm>
        </p:grpSpPr>
        <p:sp>
          <p:nvSpPr>
            <p:cNvPr id="5" name="Cloud 4">
              <a:extLst>
                <a:ext uri="{FF2B5EF4-FFF2-40B4-BE49-F238E27FC236}">
                  <a16:creationId xmlns:a16="http://schemas.microsoft.com/office/drawing/2014/main" id="{86C18CD3-FEC3-4AB2-A3D0-B15AF3E5D53C}"/>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9937" y="3335277"/>
              <a:ext cx="914400" cy="914400"/>
            </a:xfrm>
            <a:prstGeom prst="rect">
              <a:avLst/>
            </a:prstGeom>
          </p:spPr>
        </p:pic>
      </p:grpSp>
      <p:sp>
        <p:nvSpPr>
          <p:cNvPr id="9" name="Rectangle 8">
            <a:extLst>
              <a:ext uri="{FF2B5EF4-FFF2-40B4-BE49-F238E27FC236}">
                <a16:creationId xmlns:a16="http://schemas.microsoft.com/office/drawing/2014/main" id="{83520B93-D941-4FBA-9B69-226561E4D3F7}"/>
              </a:ext>
            </a:extLst>
          </p:cNvPr>
          <p:cNvSpPr/>
          <p:nvPr/>
        </p:nvSpPr>
        <p:spPr bwMode="gray">
          <a:xfrm>
            <a:off x="7119619" y="46528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9268459" y="4160115"/>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9268459" y="514222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711961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26845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42" name="Rectangle 41">
            <a:extLst>
              <a:ext uri="{FF2B5EF4-FFF2-40B4-BE49-F238E27FC236}">
                <a16:creationId xmlns:a16="http://schemas.microsoft.com/office/drawing/2014/main" id="{38404984-85BF-4911-BF64-0F515ABA423F}"/>
              </a:ext>
            </a:extLst>
          </p:cNvPr>
          <p:cNvSpPr/>
          <p:nvPr/>
        </p:nvSpPr>
        <p:spPr bwMode="gray">
          <a:xfrm>
            <a:off x="4281666" y="1953102"/>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grpSp>
        <p:nvGrpSpPr>
          <p:cNvPr id="69" name="Group 68">
            <a:extLst>
              <a:ext uri="{FF2B5EF4-FFF2-40B4-BE49-F238E27FC236}">
                <a16:creationId xmlns:a16="http://schemas.microsoft.com/office/drawing/2014/main" id="{02C0A454-A0C4-467E-AE06-4E8E4EA3AFCE}"/>
              </a:ext>
            </a:extLst>
          </p:cNvPr>
          <p:cNvGrpSpPr/>
          <p:nvPr/>
        </p:nvGrpSpPr>
        <p:grpSpPr>
          <a:xfrm>
            <a:off x="3685032" y="4160115"/>
            <a:ext cx="2587752" cy="1778068"/>
            <a:chOff x="3685032" y="4160115"/>
            <a:chExt cx="2587752" cy="1778068"/>
          </a:xfrm>
        </p:grpSpPr>
        <p:sp>
          <p:nvSpPr>
            <p:cNvPr id="38" name="Cube 37">
              <a:extLst>
                <a:ext uri="{FF2B5EF4-FFF2-40B4-BE49-F238E27FC236}">
                  <a16:creationId xmlns:a16="http://schemas.microsoft.com/office/drawing/2014/main" id="{FF1E85D4-DDFD-4566-8653-FC55C3FB2591}"/>
                </a:ext>
              </a:extLst>
            </p:cNvPr>
            <p:cNvSpPr/>
            <p:nvPr/>
          </p:nvSpPr>
          <p:spPr bwMode="gray">
            <a:xfrm>
              <a:off x="3881017" y="4616244"/>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a:t>
              </a:r>
            </a:p>
          </p:txBody>
        </p:sp>
        <p:sp>
          <p:nvSpPr>
            <p:cNvPr id="47" name="Cube 46">
              <a:extLst>
                <a:ext uri="{FF2B5EF4-FFF2-40B4-BE49-F238E27FC236}">
                  <a16:creationId xmlns:a16="http://schemas.microsoft.com/office/drawing/2014/main" id="{3B9A866B-3DF5-4F2B-8082-5CA826424253}"/>
                </a:ext>
              </a:extLst>
            </p:cNvPr>
            <p:cNvSpPr/>
            <p:nvPr/>
          </p:nvSpPr>
          <p:spPr bwMode="gray">
            <a:xfrm>
              <a:off x="4619994" y="4616243"/>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a:t>
              </a:r>
            </a:p>
          </p:txBody>
        </p:sp>
        <p:sp>
          <p:nvSpPr>
            <p:cNvPr id="48" name="Cube 47">
              <a:extLst>
                <a:ext uri="{FF2B5EF4-FFF2-40B4-BE49-F238E27FC236}">
                  <a16:creationId xmlns:a16="http://schemas.microsoft.com/office/drawing/2014/main" id="{7DB848E1-FE89-49B5-83AA-8E69CBE5F9D5}"/>
                </a:ext>
              </a:extLst>
            </p:cNvPr>
            <p:cNvSpPr/>
            <p:nvPr/>
          </p:nvSpPr>
          <p:spPr bwMode="gray">
            <a:xfrm>
              <a:off x="5358971" y="4616242"/>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39" name="Rectangle: Rounded Corners 38">
              <a:extLst>
                <a:ext uri="{FF2B5EF4-FFF2-40B4-BE49-F238E27FC236}">
                  <a16:creationId xmlns:a16="http://schemas.microsoft.com/office/drawing/2014/main" id="{977131CD-E0E0-4962-88C7-E3B4B07A7A05}"/>
                </a:ext>
              </a:extLst>
            </p:cNvPr>
            <p:cNvSpPr/>
            <p:nvPr/>
          </p:nvSpPr>
          <p:spPr bwMode="gray">
            <a:xfrm>
              <a:off x="3685032" y="4160115"/>
              <a:ext cx="2587752" cy="177806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NodePort:30123</a:t>
              </a:r>
            </a:p>
          </p:txBody>
        </p:sp>
      </p:grpSp>
      <p:cxnSp>
        <p:nvCxnSpPr>
          <p:cNvPr id="43" name="Straight Connector 42">
            <a:extLst>
              <a:ext uri="{FF2B5EF4-FFF2-40B4-BE49-F238E27FC236}">
                <a16:creationId xmlns:a16="http://schemas.microsoft.com/office/drawing/2014/main" id="{50D424CF-512A-48EF-BA23-F6E284F9E701}"/>
              </a:ext>
            </a:extLst>
          </p:cNvPr>
          <p:cNvCxnSpPr>
            <a:stCxn id="42" idx="3"/>
            <a:endCxn id="26" idx="1"/>
          </p:cNvCxnSpPr>
          <p:nvPr/>
        </p:nvCxnSpPr>
        <p:spPr>
          <a:xfrm>
            <a:off x="5665184" y="2575407"/>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574331-91EC-4379-A7A6-B15CAB64753F}"/>
              </a:ext>
            </a:extLst>
          </p:cNvPr>
          <p:cNvCxnSpPr>
            <a:stCxn id="26" idx="3"/>
            <a:endCxn id="27" idx="1"/>
          </p:cNvCxnSpPr>
          <p:nvPr/>
        </p:nvCxnSpPr>
        <p:spPr>
          <a:xfrm>
            <a:off x="8237117" y="2575407"/>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3F85CA-14A2-46B1-9EE4-0B080E2809A2}"/>
              </a:ext>
            </a:extLst>
          </p:cNvPr>
          <p:cNvCxnSpPr>
            <a:stCxn id="39" idx="3"/>
            <a:endCxn id="9" idx="1"/>
          </p:cNvCxnSpPr>
          <p:nvPr/>
        </p:nvCxnSpPr>
        <p:spPr>
          <a:xfrm>
            <a:off x="6272784" y="5049149"/>
            <a:ext cx="846835" cy="1638"/>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62AD229-62A9-4214-8515-9F7C84DD5FBF}"/>
              </a:ext>
            </a:extLst>
          </p:cNvPr>
          <p:cNvCxnSpPr>
            <a:stCxn id="5" idx="3"/>
            <a:endCxn id="42" idx="1"/>
          </p:cNvCxnSpPr>
          <p:nvPr/>
        </p:nvCxnSpPr>
        <p:spPr>
          <a:xfrm rot="5400000" flipH="1" flipV="1">
            <a:off x="2910543" y="1912001"/>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9CC14F1-91E2-43DD-A70F-F2A5FADEBB3F}"/>
              </a:ext>
            </a:extLst>
          </p:cNvPr>
          <p:cNvCxnSpPr>
            <a:cxnSpLocks/>
            <a:stCxn id="5" idx="1"/>
            <a:endCxn id="39" idx="1"/>
          </p:cNvCxnSpPr>
          <p:nvPr/>
        </p:nvCxnSpPr>
        <p:spPr>
          <a:xfrm rot="16200000" flipH="1">
            <a:off x="2604055" y="3968172"/>
            <a:ext cx="724058" cy="143789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C48856D-5E59-433A-A68A-C3D1DCD61312}"/>
              </a:ext>
            </a:extLst>
          </p:cNvPr>
          <p:cNvCxnSpPr>
            <a:cxnSpLocks/>
            <a:stCxn id="9" idx="3"/>
            <a:endCxn id="12" idx="1"/>
          </p:cNvCxnSpPr>
          <p:nvPr/>
        </p:nvCxnSpPr>
        <p:spPr>
          <a:xfrm flipV="1">
            <a:off x="8237117" y="4558093"/>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661177A2-67E9-4F27-954D-DAA5B3F0D1ED}"/>
              </a:ext>
            </a:extLst>
          </p:cNvPr>
          <p:cNvCxnSpPr>
            <a:cxnSpLocks/>
            <a:stCxn id="9" idx="3"/>
            <a:endCxn id="24" idx="1"/>
          </p:cNvCxnSpPr>
          <p:nvPr/>
        </p:nvCxnSpPr>
        <p:spPr>
          <a:xfrm>
            <a:off x="8237117" y="5050787"/>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 name="Graphic 70" descr="Help">
            <a:extLst>
              <a:ext uri="{FF2B5EF4-FFF2-40B4-BE49-F238E27FC236}">
                <a16:creationId xmlns:a16="http://schemas.microsoft.com/office/drawing/2014/main" id="{43EA6F34-93AB-46D6-9EEC-6AA8C8E5E7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2456" y="3219863"/>
            <a:ext cx="914400" cy="914400"/>
          </a:xfrm>
          <a:prstGeom prst="rect">
            <a:avLst/>
          </a:prstGeom>
        </p:spPr>
      </p:pic>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target networking on L4</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are a L7 construct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681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79170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r>
              <a:rPr lang="en-US" sz="1800" kern="0" dirty="0">
                <a:ea typeface="Arial Unicode MS" pitchFamily="34" charset="-128"/>
                <a:cs typeface="Arial Unicode MS" pitchFamily="34" charset="-128"/>
              </a:rPr>
              <a:t> or re-use of existing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6899146" y="1206858"/>
            <a:ext cx="475030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Single service ingress (with TLS)</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397496"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566160" y="2710452"/>
            <a:ext cx="2986455" cy="11876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418999" y="2751079"/>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9937" y="3335277"/>
              <a:ext cx="914400" cy="914400"/>
            </a:xfrm>
            <a:prstGeom prst="rect">
              <a:avLst/>
            </a:prstGeom>
          </p:spPr>
        </p:pic>
      </p:grpSp>
      <p:cxnSp>
        <p:nvCxnSpPr>
          <p:cNvPr id="16" name="Straight Connector 15">
            <a:extLst>
              <a:ext uri="{FF2B5EF4-FFF2-40B4-BE49-F238E27FC236}">
                <a16:creationId xmlns:a16="http://schemas.microsoft.com/office/drawing/2014/main" id="{A6C9583B-B1A3-4BC2-8995-403831414E7F}"/>
              </a:ext>
            </a:extLst>
          </p:cNvPr>
          <p:cNvCxnSpPr>
            <a:cxnSpLocks/>
            <a:stCxn id="9" idx="3"/>
            <a:endCxn id="3" idx="1"/>
          </p:cNvCxnSpPr>
          <p:nvPr/>
        </p:nvCxnSpPr>
        <p:spPr>
          <a:xfrm>
            <a:off x="6552615" y="3304283"/>
            <a:ext cx="844881"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Single Corner Snipped 18">
            <a:extLst>
              <a:ext uri="{FF2B5EF4-FFF2-40B4-BE49-F238E27FC236}">
                <a16:creationId xmlns:a16="http://schemas.microsoft.com/office/drawing/2014/main" id="{818EFA0C-91F0-49FF-8101-E64C2958A76B}"/>
              </a:ext>
            </a:extLst>
          </p:cNvPr>
          <p:cNvSpPr/>
          <p:nvPr/>
        </p:nvSpPr>
        <p:spPr bwMode="gray">
          <a:xfrm>
            <a:off x="7326270" y="4286395"/>
            <a:ext cx="1948030" cy="1377144"/>
          </a:xfrm>
          <a:prstGeom prst="snip1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TLS secret</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a:ea typeface="Arial Unicode MS" pitchFamily="34" charset="-128"/>
                <a:cs typeface="Arial Unicode MS" pitchFamily="34" charset="-128"/>
              </a:rPr>
              <a:t>server-</a:t>
            </a:r>
            <a:r>
              <a:rPr lang="en-US" sz="1600" kern="0" dirty="0" err="1">
                <a:ea typeface="Arial Unicode MS" pitchFamily="34" charset="-128"/>
                <a:cs typeface="Arial Unicode MS" pitchFamily="34" charset="-128"/>
              </a:rPr>
              <a:t>key.pem</a:t>
            </a:r>
            <a:endParaRPr lang="en-US" sz="16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err="1">
                <a:ea typeface="Arial Unicode MS" pitchFamily="34" charset="-128"/>
                <a:cs typeface="Arial Unicode MS" pitchFamily="34" charset="-128"/>
              </a:rPr>
              <a:t>server.pem</a:t>
            </a:r>
            <a:endParaRPr lang="en-US" sz="1600" kern="0" dirty="0">
              <a:ea typeface="Arial Unicode MS" pitchFamily="34" charset="-128"/>
              <a:cs typeface="Arial Unicode MS" pitchFamily="34" charset="-128"/>
            </a:endParaRPr>
          </a:p>
        </p:txBody>
      </p:sp>
      <p:cxnSp>
        <p:nvCxnSpPr>
          <p:cNvPr id="26" name="Connector: Elbow 25">
            <a:extLst>
              <a:ext uri="{FF2B5EF4-FFF2-40B4-BE49-F238E27FC236}">
                <a16:creationId xmlns:a16="http://schemas.microsoft.com/office/drawing/2014/main" id="{0CF8FBF5-5A10-4A9E-9F66-A8EADACE2648}"/>
              </a:ext>
            </a:extLst>
          </p:cNvPr>
          <p:cNvCxnSpPr>
            <a:cxnSpLocks/>
            <a:stCxn id="9" idx="2"/>
            <a:endCxn id="19" idx="2"/>
          </p:cNvCxnSpPr>
          <p:nvPr/>
        </p:nvCxnSpPr>
        <p:spPr>
          <a:xfrm rot="16200000" flipH="1">
            <a:off x="5654402" y="3303099"/>
            <a:ext cx="1076854" cy="2266882"/>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CFC0E6-4B2E-4A4A-8320-32CEDFC1F8AC}"/>
              </a:ext>
            </a:extLst>
          </p:cNvPr>
          <p:cNvCxnSpPr>
            <a:cxnSpLocks/>
            <a:stCxn id="12" idx="0"/>
            <a:endCxn id="9" idx="1"/>
          </p:cNvCxnSpPr>
          <p:nvPr/>
        </p:nvCxnSpPr>
        <p:spPr>
          <a:xfrm>
            <a:off x="2666894" y="3304282"/>
            <a:ext cx="899266" cy="1"/>
          </a:xfrm>
          <a:prstGeom prst="line">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Speech Bubble: Rectangle 35">
            <a:extLst>
              <a:ext uri="{FF2B5EF4-FFF2-40B4-BE49-F238E27FC236}">
                <a16:creationId xmlns:a16="http://schemas.microsoft.com/office/drawing/2014/main" id="{FBD5E2D3-AE2C-4614-958E-DC66ADC73203}"/>
              </a:ext>
            </a:extLst>
          </p:cNvPr>
          <p:cNvSpPr/>
          <p:nvPr/>
        </p:nvSpPr>
        <p:spPr bwMode="gray">
          <a:xfrm>
            <a:off x="418999" y="4232203"/>
            <a:ext cx="3311728" cy="690090"/>
          </a:xfrm>
          <a:prstGeom prst="wedgeRectCallout">
            <a:avLst>
              <a:gd name="adj1" fmla="val 36283"/>
              <a:gd name="adj2" fmla="val -15067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the backend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6"/>
              </a:rPr>
              <a:t>https://app.ingress.com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6F045E66-D48F-4700-81A1-6540EC05A748}"/>
              </a:ext>
            </a:extLst>
          </p:cNvPr>
          <p:cNvSpPr/>
          <p:nvPr/>
        </p:nvSpPr>
        <p:spPr bwMode="gray">
          <a:xfrm>
            <a:off x="2932921" y="5587082"/>
            <a:ext cx="4101737" cy="713133"/>
          </a:xfrm>
          <a:prstGeom prst="wedgeRectCallout">
            <a:avLst>
              <a:gd name="adj1" fmla="val 45113"/>
              <a:gd name="adj2" fmla="val -1260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 termination at Ingress endpoint requires a secret with correct subject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Speech Bubble: Rectangle 37">
            <a:extLst>
              <a:ext uri="{FF2B5EF4-FFF2-40B4-BE49-F238E27FC236}">
                <a16:creationId xmlns:a16="http://schemas.microsoft.com/office/drawing/2014/main" id="{B26386ED-2643-440C-B8EF-EA2E8A033E36}"/>
              </a:ext>
            </a:extLst>
          </p:cNvPr>
          <p:cNvSpPr/>
          <p:nvPr/>
        </p:nvSpPr>
        <p:spPr bwMode="gray">
          <a:xfrm>
            <a:off x="1709928" y="1141480"/>
            <a:ext cx="3798598" cy="880399"/>
          </a:xfrm>
          <a:prstGeom prst="wedgeRectCallout">
            <a:avLst>
              <a:gd name="adj1" fmla="val 39959"/>
              <a:gd name="adj2" fmla="val 1165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Ingress controller is in charge of </a:t>
            </a:r>
            <a:r>
              <a:rPr lang="en-US" sz="1800" u="sng" kern="0" dirty="0">
                <a:solidFill>
                  <a:schemeClr val="accent3"/>
                </a:solidFill>
                <a:ea typeface="Arial Unicode MS" pitchFamily="34" charset="-128"/>
              </a:rPr>
              <a:t>*.ingress.com </a:t>
            </a:r>
            <a:r>
              <a:rPr lang="en-US" sz="1800" kern="0" dirty="0">
                <a:ea typeface="Arial Unicode MS" pitchFamily="34" charset="-128"/>
                <a:cs typeface="Arial Unicode MS" pitchFamily="34" charset="-128"/>
              </a:rPr>
              <a:t>domain to register new records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0236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TLS</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390876" y="223951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6390876" y="431503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The URL will support https with the certificates from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EA21E40E-42DE-4A9D-8BB5-CE473B2CD4AD}"/>
              </a:ext>
            </a:extLst>
          </p:cNvPr>
          <p:cNvPicPr>
            <a:picLocks noChangeAspect="1"/>
          </p:cNvPicPr>
          <p:nvPr/>
        </p:nvPicPr>
        <p:blipFill>
          <a:blip r:embed="rId3"/>
          <a:stretch>
            <a:fillRect/>
          </a:stretch>
        </p:blipFill>
        <p:spPr>
          <a:xfrm>
            <a:off x="504001" y="1436443"/>
            <a:ext cx="4676190" cy="4133333"/>
          </a:xfrm>
          <a:prstGeom prst="rect">
            <a:avLst/>
          </a:prstGeom>
        </p:spPr>
      </p:pic>
      <p:sp>
        <p:nvSpPr>
          <p:cNvPr id="9" name="Speech Bubble: Rectangle 8">
            <a:extLst>
              <a:ext uri="{FF2B5EF4-FFF2-40B4-BE49-F238E27FC236}">
                <a16:creationId xmlns:a16="http://schemas.microsoft.com/office/drawing/2014/main" id="{A8ED7711-1E5D-4141-B4DD-1183A1F6AF37}"/>
              </a:ext>
            </a:extLst>
          </p:cNvPr>
          <p:cNvSpPr/>
          <p:nvPr/>
        </p:nvSpPr>
        <p:spPr bwMode="gray">
          <a:xfrm>
            <a:off x="6390876" y="3261313"/>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is forwarded to service </a:t>
            </a:r>
            <a:r>
              <a:rPr lang="en-US" sz="1800" b="1" kern="0" dirty="0">
                <a:ea typeface="Arial Unicode MS" pitchFamily="34" charset="-128"/>
                <a:cs typeface="Arial Unicode MS" pitchFamily="34" charset="-128"/>
              </a:rPr>
              <a:t>simple-</a:t>
            </a:r>
            <a:r>
              <a:rPr lang="en-US" sz="1800" b="1" kern="0" dirty="0" err="1">
                <a:ea typeface="Arial Unicode MS" pitchFamily="34" charset="-128"/>
                <a:cs typeface="Arial Unicode MS" pitchFamily="34" charset="-128"/>
              </a:rPr>
              <a:t>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Fanout</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b="1" kern="0" dirty="0">
                <a:ea typeface="Arial Unicode MS" pitchFamily="34" charset="-128"/>
                <a:cs typeface="Arial Unicode MS" pitchFamily="34" charset="-128"/>
                <a:hlinkClick r:id="rId3"/>
              </a:rPr>
              <a:t>my</a:t>
            </a:r>
            <a:endParaRPr lang="de-DE" sz="1800" b="1"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800" b="1"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https://app.ingress.com/</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cxnSp>
        <p:nvCxnSpPr>
          <p:cNvPr id="33" name="Straight Connector 32">
            <a:extLst>
              <a:ext uri="{FF2B5EF4-FFF2-40B4-BE49-F238E27FC236}">
                <a16:creationId xmlns:a16="http://schemas.microsoft.com/office/drawing/2014/main" id="{93CFC0E6-4B2E-4A4A-8320-32CEDFC1F8AC}"/>
              </a:ext>
            </a:extLst>
          </p:cNvPr>
          <p:cNvCxnSpPr>
            <a:cxnSpLocks/>
            <a:stCxn id="12" idx="0"/>
          </p:cNvCxnSpPr>
          <p:nvPr/>
        </p:nvCxnSpPr>
        <p:spPr>
          <a:xfrm flipV="1">
            <a:off x="2568585" y="3017520"/>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0353F190-1BB4-4019-BD52-08E340747687}"/>
              </a:ext>
            </a:extLst>
          </p:cNvPr>
          <p:cNvCxnSpPr>
            <a:cxnSpLocks/>
            <a:stCxn id="12" idx="0"/>
          </p:cNvCxnSpPr>
          <p:nvPr/>
        </p:nvCxnSpPr>
        <p:spPr>
          <a:xfrm>
            <a:off x="2568585" y="3313585"/>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56360F17-096E-4C95-841B-4E6B27202A13}"/>
              </a:ext>
            </a:extLst>
          </p:cNvPr>
          <p:cNvSpPr/>
          <p:nvPr/>
        </p:nvSpPr>
        <p:spPr bwMode="gray">
          <a:xfrm>
            <a:off x="465099" y="4919473"/>
            <a:ext cx="3649701" cy="1014983"/>
          </a:xfrm>
          <a:prstGeom prst="wedgeRectCallout">
            <a:avLst>
              <a:gd name="adj1" fmla="val 26705"/>
              <a:gd name="adj2" fmla="val -1628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800" b="1" i="0" u="sng" strike="noStrike" kern="0" cap="none" spc="0" normalizeH="0" baseline="0" noProof="0" dirty="0">
                <a:ln>
                  <a:noFill/>
                </a:ln>
                <a:solidFill>
                  <a:schemeClr val="accent3"/>
                </a:solidFill>
                <a:effectLst/>
                <a:uLnTx/>
                <a:uFillTx/>
                <a:ea typeface="Arial Unicode MS" pitchFamily="34" charset="-128"/>
                <a:cs typeface="Arial Unicode MS" pitchFamily="34" charset="-128"/>
              </a:rPr>
              <a:t>/my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or </a:t>
            </a:r>
            <a:r>
              <a:rPr lang="en-US" sz="1800" b="1" u="sng" kern="0" dirty="0">
                <a:solidFill>
                  <a:schemeClr val="accent3"/>
                </a:solidFill>
                <a:ea typeface="Arial Unicode MS" pitchFamily="34" charset="-128"/>
              </a:rPr>
              <a:t>/your</a:t>
            </a:r>
          </a:p>
        </p:txBody>
      </p:sp>
      <p:sp>
        <p:nvSpPr>
          <p:cNvPr id="62" name="Speech Bubble: Rectangle 61">
            <a:extLst>
              <a:ext uri="{FF2B5EF4-FFF2-40B4-BE49-F238E27FC236}">
                <a16:creationId xmlns:a16="http://schemas.microsoft.com/office/drawing/2014/main" id="{F6AA2E56-2FC9-4A02-A988-3EDF69218A52}"/>
              </a:ext>
            </a:extLst>
          </p:cNvPr>
          <p:cNvSpPr/>
          <p:nvPr/>
        </p:nvSpPr>
        <p:spPr bwMode="gray">
          <a:xfrm>
            <a:off x="2814160" y="905257"/>
            <a:ext cx="3649701" cy="1014983"/>
          </a:xfrm>
          <a:prstGeom prst="wedgeRectCallout">
            <a:avLst>
              <a:gd name="adj1" fmla="val 49755"/>
              <a:gd name="adj2" fmla="val 1389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ingress routes to the service based on URL paths</a:t>
            </a:r>
          </a:p>
        </p:txBody>
      </p:sp>
      <p:cxnSp>
        <p:nvCxnSpPr>
          <p:cNvPr id="69" name="Connector: Elbow 68">
            <a:extLst>
              <a:ext uri="{FF2B5EF4-FFF2-40B4-BE49-F238E27FC236}">
                <a16:creationId xmlns:a16="http://schemas.microsoft.com/office/drawing/2014/main" id="{DE6C42AB-2708-4B3C-A9D4-CACA17320CE4}"/>
              </a:ext>
            </a:extLst>
          </p:cNvPr>
          <p:cNvCxnSpPr>
            <a:cxnSpLocks/>
            <a:stCxn id="3" idx="1"/>
          </p:cNvCxnSpPr>
          <p:nvPr/>
        </p:nvCxnSpPr>
        <p:spPr>
          <a:xfrm rot="10800000">
            <a:off x="6638544" y="3017521"/>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0F105FA0-FC20-48F8-8370-34E3EEB66099}"/>
              </a:ext>
            </a:extLst>
          </p:cNvPr>
          <p:cNvCxnSpPr>
            <a:cxnSpLocks/>
          </p:cNvCxnSpPr>
          <p:nvPr/>
        </p:nvCxnSpPr>
        <p:spPr>
          <a:xfrm>
            <a:off x="6791834" y="3631224"/>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25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fanout</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899891" y="2815583"/>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2A2CFC32-B275-495E-8ED6-11D7A98B67A4}"/>
              </a:ext>
            </a:extLst>
          </p:cNvPr>
          <p:cNvSpPr/>
          <p:nvPr/>
        </p:nvSpPr>
        <p:spPr bwMode="gray">
          <a:xfrm>
            <a:off x="6899892" y="3953546"/>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my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mynginx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6969996" y="5091509"/>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your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yournginx</a:t>
            </a:r>
            <a:r>
              <a:rPr lang="en-US" sz="1800" b="1" kern="0" dirty="0">
                <a:ea typeface="Arial Unicode MS" pitchFamily="34" charset="-128"/>
                <a:cs typeface="Arial Unicode MS" pitchFamily="34" charset="-128"/>
              </a:rPr>
              <a:t>-service</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2F74CEC2-079B-4F71-A552-37E326BAF9EF}"/>
              </a:ext>
            </a:extLst>
          </p:cNvPr>
          <p:cNvPicPr>
            <a:picLocks noChangeAspect="1"/>
          </p:cNvPicPr>
          <p:nvPr/>
        </p:nvPicPr>
        <p:blipFill>
          <a:blip r:embed="rId3"/>
          <a:stretch>
            <a:fillRect/>
          </a:stretch>
        </p:blipFill>
        <p:spPr>
          <a:xfrm>
            <a:off x="504001" y="1265604"/>
            <a:ext cx="5038095" cy="4857143"/>
          </a:xfrm>
          <a:prstGeom prst="rect">
            <a:avLst/>
          </a:prstGeom>
        </p:spPr>
      </p:pic>
      <p:sp>
        <p:nvSpPr>
          <p:cNvPr id="9" name="Speech Bubble: Rectangle 8">
            <a:extLst>
              <a:ext uri="{FF2B5EF4-FFF2-40B4-BE49-F238E27FC236}">
                <a16:creationId xmlns:a16="http://schemas.microsoft.com/office/drawing/2014/main" id="{7B87B546-ECB0-49D7-A71D-665AC122632A}"/>
              </a:ext>
            </a:extLst>
          </p:cNvPr>
          <p:cNvSpPr/>
          <p:nvPr/>
        </p:nvSpPr>
        <p:spPr bwMode="gray">
          <a:xfrm>
            <a:off x="6899890" y="1736013"/>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Annotation is required to route traffic to </a:t>
            </a:r>
            <a:r>
              <a:rPr lang="en-US" sz="1800" b="1" kern="0" dirty="0">
                <a:ea typeface="Arial Unicode MS" pitchFamily="34" charset="-128"/>
                <a:cs typeface="Arial Unicode MS" pitchFamily="34" charset="-128"/>
              </a:rPr>
              <a:t>/index.html </a:t>
            </a:r>
            <a:r>
              <a:rPr lang="en-US" sz="1800" kern="0" dirty="0">
                <a:ea typeface="Arial Unicode MS" pitchFamily="34" charset="-128"/>
                <a:cs typeface="Arial Unicode MS" pitchFamily="34" charset="-128"/>
              </a:rPr>
              <a:t>and not </a:t>
            </a:r>
            <a:r>
              <a:rPr lang="en-US" sz="1800" b="1" kern="0" dirty="0">
                <a:ea typeface="Arial Unicode MS" pitchFamily="34" charset="-128"/>
                <a:cs typeface="Arial Unicode MS" pitchFamily="34" charset="-128"/>
              </a:rPr>
              <a:t>/my/index.html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7365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Name based virtual hosting</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t>
            </a:r>
            <a:r>
              <a:rPr lang="de-DE" sz="1800" b="1" kern="0" dirty="0">
                <a:ea typeface="Arial Unicode MS" pitchFamily="34" charset="-128"/>
                <a:cs typeface="Arial Unicode MS" pitchFamily="34" charset="-128"/>
                <a:hlinkClick r:id="rId3"/>
              </a:rPr>
              <a:t>my</a:t>
            </a:r>
            <a:r>
              <a:rPr lang="de-DE" sz="1800" kern="0" dirty="0">
                <a:ea typeface="Arial Unicode MS" pitchFamily="34" charset="-128"/>
                <a:cs typeface="Arial Unicode MS" pitchFamily="34" charset="-128"/>
                <a:hlinkClick r:id="rId3"/>
              </a:rPr>
              <a:t>-app.ingress.com</a:t>
            </a:r>
            <a:endParaRPr lang="de-DE"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600" kern="0" dirty="0">
                <a:ea typeface="Arial Unicode MS" pitchFamily="34" charset="-128"/>
                <a:cs typeface="Arial Unicode MS" pitchFamily="34" charset="-128"/>
              </a:rPr>
              <a:t> </a:t>
            </a:r>
            <a:endParaRPr lang="de-DE" sz="1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hlinkClick r:id="rId4"/>
              </a:rPr>
              <a:t>-app.ingress.com/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Speech Bubble: Rectangle 26">
            <a:extLst>
              <a:ext uri="{FF2B5EF4-FFF2-40B4-BE49-F238E27FC236}">
                <a16:creationId xmlns:a16="http://schemas.microsoft.com/office/drawing/2014/main" id="{0F236CB7-CA6B-4794-9712-59C6B683A49E}"/>
              </a:ext>
            </a:extLst>
          </p:cNvPr>
          <p:cNvSpPr/>
          <p:nvPr/>
        </p:nvSpPr>
        <p:spPr bwMode="gray">
          <a:xfrm>
            <a:off x="504001" y="4810902"/>
            <a:ext cx="3649701" cy="1380742"/>
          </a:xfrm>
          <a:prstGeom prst="wedgeRectCallout">
            <a:avLst>
              <a:gd name="adj1" fmla="val 35474"/>
              <a:gd name="adj2" fmla="val -1158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URLs </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t>
            </a:r>
            <a:r>
              <a:rPr kumimoji="0" lang="en-US" sz="1800" b="1" i="0" u="none" strike="noStrike" kern="0" cap="none" spc="0" normalizeH="0" baseline="0" noProof="0" dirty="0">
                <a:ln>
                  <a:noFill/>
                </a:ln>
                <a:effectLst/>
                <a:uLnTx/>
                <a:uFillTx/>
                <a:ea typeface="Arial Unicode MS" pitchFamily="34" charset="-128"/>
                <a:cs typeface="Arial Unicode MS" pitchFamily="34" charset="-128"/>
                <a:hlinkClick r:id="rId7"/>
              </a:rPr>
              <a:t>my</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hlinkClick r:id="rId8"/>
              </a:rPr>
              <a:t>https://</a:t>
            </a:r>
            <a:r>
              <a:rPr lang="en-US" sz="1800" b="1" kern="0" dirty="0">
                <a:ea typeface="Arial Unicode MS" pitchFamily="34" charset="-128"/>
                <a:cs typeface="Arial Unicode MS" pitchFamily="34" charset="-128"/>
                <a:hlinkClick r:id="rId8"/>
              </a:rPr>
              <a:t>your</a:t>
            </a:r>
            <a:r>
              <a:rPr lang="en-US" sz="1800" kern="0" dirty="0">
                <a:ea typeface="Arial Unicode MS" pitchFamily="34" charset="-128"/>
                <a:cs typeface="Arial Unicode MS" pitchFamily="34" charset="-128"/>
                <a:hlinkClick r:id="rId8"/>
              </a:rPr>
              <a:t>-app.com</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7C7FED2-432C-4912-9B07-ED828F831DB6}"/>
              </a:ext>
            </a:extLst>
          </p:cNvPr>
          <p:cNvSpPr/>
          <p:nvPr/>
        </p:nvSpPr>
        <p:spPr bwMode="gray">
          <a:xfrm>
            <a:off x="504000" y="1073824"/>
            <a:ext cx="3649701" cy="1014983"/>
          </a:xfrm>
          <a:prstGeom prst="wedgeRectCallout">
            <a:avLst>
              <a:gd name="adj1" fmla="val 49003"/>
              <a:gd name="adj2" fmla="val 1146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Though there are 2 URLs, it is only one IP endpoint</a:t>
            </a:r>
          </a:p>
        </p:txBody>
      </p:sp>
      <p:cxnSp>
        <p:nvCxnSpPr>
          <p:cNvPr id="29" name="Straight Connector 28">
            <a:extLst>
              <a:ext uri="{FF2B5EF4-FFF2-40B4-BE49-F238E27FC236}">
                <a16:creationId xmlns:a16="http://schemas.microsoft.com/office/drawing/2014/main" id="{9F298B6F-7FCA-495D-852A-61AF049EB8DF}"/>
              </a:ext>
            </a:extLst>
          </p:cNvPr>
          <p:cNvCxnSpPr>
            <a:cxnSpLocks/>
          </p:cNvCxnSpPr>
          <p:nvPr/>
        </p:nvCxnSpPr>
        <p:spPr>
          <a:xfrm flipV="1">
            <a:off x="2581000" y="3008218"/>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F9B3A1-4F4E-4988-AB7D-0F926C4FD7BA}"/>
              </a:ext>
            </a:extLst>
          </p:cNvPr>
          <p:cNvCxnSpPr>
            <a:cxnSpLocks/>
          </p:cNvCxnSpPr>
          <p:nvPr/>
        </p:nvCxnSpPr>
        <p:spPr>
          <a:xfrm>
            <a:off x="2581000" y="3304283"/>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739D898-ED70-45A5-9A26-67B71EB89EDC}"/>
              </a:ext>
            </a:extLst>
          </p:cNvPr>
          <p:cNvCxnSpPr>
            <a:cxnSpLocks/>
          </p:cNvCxnSpPr>
          <p:nvPr/>
        </p:nvCxnSpPr>
        <p:spPr>
          <a:xfrm rot="10800000">
            <a:off x="6643899" y="3057936"/>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833B92F-ADAE-4A4E-A047-675855703C65}"/>
              </a:ext>
            </a:extLst>
          </p:cNvPr>
          <p:cNvCxnSpPr>
            <a:cxnSpLocks/>
          </p:cNvCxnSpPr>
          <p:nvPr/>
        </p:nvCxnSpPr>
        <p:spPr>
          <a:xfrm>
            <a:off x="6684512" y="3595122"/>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2873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1653</Words>
  <Application>Microsoft Office PowerPoint</Application>
  <PresentationFormat>Custom</PresentationFormat>
  <Paragraphs>200</Paragraphs>
  <Slides>15</Slides>
  <Notes>13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Courier New</vt:lpstr>
      <vt:lpstr>Symbol</vt:lpstr>
      <vt:lpstr>wingdings</vt:lpstr>
      <vt:lpstr>wingdings</vt:lpstr>
      <vt:lpstr>SAP_2017_16x9_black</vt:lpstr>
      <vt:lpstr>PowerPoint Presentation</vt:lpstr>
      <vt:lpstr>External availability of services – how did it work, so far?</vt:lpstr>
      <vt:lpstr>Ingress</vt:lpstr>
      <vt:lpstr>How does it work?</vt:lpstr>
      <vt:lpstr>Single service ingress (with TLS)</vt:lpstr>
      <vt:lpstr>Ingress resource with TLS</vt:lpstr>
      <vt:lpstr>Fanout</vt:lpstr>
      <vt:lpstr>Ingress resource with fanout</vt:lpstr>
      <vt:lpstr>Name based virtual hosting</vt:lpstr>
      <vt:lpstr>Ingress resource with name based virtual hosting </vt:lpstr>
      <vt:lpstr>Demo Script</vt:lpstr>
      <vt:lpstr>Ingress on Gardener</vt:lpstr>
      <vt:lpstr>What was this something about a “controller”?</vt:lpstr>
      <vt:lpstr>CRD/CRO Example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617</cp:revision>
  <dcterms:created xsi:type="dcterms:W3CDTF">2015-10-14T11:21:43Z</dcterms:created>
  <dcterms:modified xsi:type="dcterms:W3CDTF">2018-06-05T12:29:11Z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