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2" r:id="rId3"/>
    <p:sldId id="444" r:id="rId4"/>
    <p:sldId id="450" r:id="rId5"/>
    <p:sldId id="449" r:id="rId6"/>
    <p:sldId id="452" r:id="rId7"/>
    <p:sldId id="453" r:id="rId8"/>
    <p:sldId id="451"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5667" autoAdjust="0"/>
  </p:normalViewPr>
  <p:slideViewPr>
    <p:cSldViewPr snapToGrid="0" showGuides="1">
      <p:cViewPr varScale="1">
        <p:scale>
          <a:sx n="99" d="100"/>
          <a:sy n="99" d="100"/>
        </p:scale>
        <p:origin x="1410"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&amp; </a:t>
            </a:r>
            <a:r>
              <a:rPr lang="en-US" dirty="0" err="1"/>
              <a:t>configMaps</a:t>
            </a:r>
            <a:r>
              <a:rPr lang="en-US" dirty="0"/>
              <a:t> are always bound to a namespace. Use the volume API to integrate both into your pods.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configmap</a:t>
            </a:r>
            <a:r>
              <a:rPr lang="en-US" dirty="0"/>
              <a:t> example: </a:t>
            </a:r>
          </a:p>
          <a:p>
            <a:r>
              <a:rPr lang="en-US" dirty="0" err="1"/>
              <a:t>kubectl</a:t>
            </a:r>
            <a:r>
              <a:rPr lang="en-US" dirty="0"/>
              <a:t> create </a:t>
            </a:r>
            <a:r>
              <a:rPr lang="en-US" dirty="0" err="1"/>
              <a:t>configmap</a:t>
            </a:r>
            <a:r>
              <a:rPr lang="en-US" dirty="0"/>
              <a:t> test-config --from-literal=</a:t>
            </a:r>
            <a:r>
              <a:rPr lang="en-US" dirty="0" err="1"/>
              <a:t>test.type</a:t>
            </a:r>
            <a:r>
              <a:rPr lang="en-US" dirty="0"/>
              <a:t>=unit --from-literal=</a:t>
            </a:r>
            <a:r>
              <a:rPr lang="en-US" dirty="0" err="1"/>
              <a:t>test.exec</a:t>
            </a:r>
            <a:r>
              <a:rPr lang="en-US" dirty="0"/>
              <a:t>=always</a:t>
            </a:r>
          </a:p>
          <a:p>
            <a:endParaRPr lang="en-US" dirty="0"/>
          </a:p>
          <a:p>
            <a:r>
              <a:rPr lang="en-US" dirty="0"/>
              <a:t>Show the </a:t>
            </a:r>
            <a:r>
              <a:rPr lang="en-US" dirty="0" err="1"/>
              <a:t>pod_with_configmap.yaml</a:t>
            </a:r>
            <a:r>
              <a:rPr lang="en-US" dirty="0"/>
              <a:t> =&gt; you can include all values from a </a:t>
            </a:r>
            <a:r>
              <a:rPr lang="en-US" dirty="0" err="1"/>
              <a:t>configmap</a:t>
            </a:r>
            <a:r>
              <a:rPr lang="en-US" dirty="0"/>
              <a:t> or reference to specific keys. It is also possible to reference multiple </a:t>
            </a:r>
            <a:r>
              <a:rPr lang="en-US" dirty="0" err="1"/>
              <a:t>configMaps</a:t>
            </a:r>
            <a:r>
              <a:rPr lang="en-US" dirty="0"/>
              <a:t>. When deploying it to the cluster it will start &amp; go to status “completed” very quickly. Use “</a:t>
            </a:r>
            <a:r>
              <a:rPr lang="en-US" dirty="0" err="1"/>
              <a:t>kubectl</a:t>
            </a:r>
            <a:r>
              <a:rPr lang="en-US" dirty="0"/>
              <a:t> get pods –a” to display also terminated pods. Use “</a:t>
            </a:r>
            <a:r>
              <a:rPr lang="en-US" dirty="0" err="1"/>
              <a:t>kubectl</a:t>
            </a:r>
            <a:r>
              <a:rPr lang="en-US" dirty="0"/>
              <a:t> logs test-</a:t>
            </a:r>
            <a:r>
              <a:rPr lang="en-US" dirty="0" err="1"/>
              <a:t>configmap</a:t>
            </a:r>
            <a:r>
              <a:rPr lang="en-US" dirty="0"/>
              <a:t>” to view the environment sent to </a:t>
            </a:r>
            <a:r>
              <a:rPr lang="en-US" dirty="0" err="1"/>
              <a:t>stdout</a:t>
            </a:r>
            <a:r>
              <a:rPr lang="en-US" dirty="0"/>
              <a:t>.</a:t>
            </a:r>
          </a:p>
          <a:p>
            <a:endParaRPr lang="en-US" dirty="0"/>
          </a:p>
          <a:p>
            <a:r>
              <a:rPr lang="en-US" dirty="0"/>
              <a:t>Instead of mapping the </a:t>
            </a:r>
            <a:r>
              <a:rPr lang="en-US" dirty="0" err="1"/>
              <a:t>configMap</a:t>
            </a:r>
            <a:r>
              <a:rPr lang="en-US" dirty="0"/>
              <a:t> content to environment variables, it is also possible to mount them as files to a directory. This will be part of the exercise.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different types of secrets</a:t>
            </a:r>
          </a:p>
          <a:p>
            <a:pPr marL="285750" indent="-285750">
              <a:buFontTx/>
              <a:buChar char="-"/>
            </a:pPr>
            <a:r>
              <a:rPr lang="en-US" dirty="0"/>
              <a:t>generic: to store credentials like passwords. Include as </a:t>
            </a:r>
            <a:r>
              <a:rPr lang="en-US" dirty="0" err="1"/>
              <a:t>env</a:t>
            </a:r>
            <a:r>
              <a:rPr lang="en-US" dirty="0"/>
              <a:t> variables or mount files</a:t>
            </a:r>
          </a:p>
          <a:p>
            <a:pPr marL="285750" indent="-285750">
              <a:buFontTx/>
              <a:buChar char="-"/>
            </a:pPr>
            <a:r>
              <a:rPr lang="en-US" dirty="0"/>
              <a:t>TLS: store certificates to setup TLS e.g. with a webserver</a:t>
            </a:r>
          </a:p>
          <a:p>
            <a:pPr marL="285750" indent="-285750">
              <a:buFontTx/>
              <a:buChar char="-"/>
            </a:pPr>
            <a:r>
              <a:rPr lang="en-US" dirty="0"/>
              <a:t>Docker-registry: Contains credentials to authenticate pulls from protected registry like the docker store or a private registry. Assign the secret as “</a:t>
            </a:r>
            <a:r>
              <a:rPr lang="en-US" dirty="0" err="1"/>
              <a:t>imagePullSecret</a:t>
            </a:r>
            <a:r>
              <a:rPr lang="en-US" dirty="0"/>
              <a:t>” to a pod, to use the credentials for image pulling for this pod.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can be created based on files or values from literals. The data gets base64 encoded and as long as you view the resource via </a:t>
            </a:r>
            <a:r>
              <a:rPr lang="en-US" dirty="0" err="1"/>
              <a:t>kubectl</a:t>
            </a:r>
            <a:r>
              <a:rPr lang="en-US" dirty="0"/>
              <a:t>, it stays this way. To view the data take the string, print it to </a:t>
            </a:r>
            <a:r>
              <a:rPr lang="en-US" dirty="0" err="1"/>
              <a:t>stdout</a:t>
            </a:r>
            <a:r>
              <a:rPr lang="en-US" dirty="0"/>
              <a:t> and pipe it into base64 –d.</a:t>
            </a:r>
          </a:p>
          <a:p>
            <a:r>
              <a:rPr lang="en-US" dirty="0"/>
              <a:t>Example: echo U2VjcmV0NGV2ZXIK | base64 –d</a:t>
            </a:r>
          </a:p>
          <a:p>
            <a:endParaRPr lang="en-US" dirty="0"/>
          </a:p>
          <a:p>
            <a:r>
              <a:rPr lang="en-US" dirty="0"/>
              <a:t>To rebuild the demo use the </a:t>
            </a:r>
            <a:r>
              <a:rPr lang="en-US" dirty="0" err="1"/>
              <a:t>secret_pod_demo.yaml</a:t>
            </a:r>
            <a:r>
              <a:rPr lang="en-US" dirty="0"/>
              <a:t> from ./</a:t>
            </a:r>
            <a:r>
              <a:rPr lang="en-US" dirty="0" err="1"/>
              <a:t>kubernetes</a:t>
            </a:r>
            <a:r>
              <a:rPr lang="en-US" dirty="0"/>
              <a:t>/solutions. It contains the secret &amp; a pod mounting the secret.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06573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secret like any other volume and bind it to the pod. When mounted into the filesystem the content/values are decoded and available in plain text. So be careful what you do. Eventually you want to set (</a:t>
            </a:r>
            <a:r>
              <a:rPr lang="en-US" dirty="0" err="1"/>
              <a:t>linux</a:t>
            </a:r>
            <a:r>
              <a:rPr lang="en-US" dirty="0"/>
              <a:t>) permissions for the files (like 400 so only the owner is allowed to read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20645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935480" y="3025140"/>
            <a:ext cx="8404860" cy="345186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748121" y="3734737"/>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295057" y="357507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642360"/>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2613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7" idx="3"/>
            <a:endCxn id="6" idx="2"/>
          </p:cNvCxnSpPr>
          <p:nvPr/>
        </p:nvCxnSpPr>
        <p:spPr>
          <a:xfrm flipV="1">
            <a:off x="5243645" y="4163120"/>
            <a:ext cx="2813568" cy="676350"/>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https://kubernetes.io/docs/tasks/configure-pod-container/configmap/</a:t>
            </a:r>
            <a:r>
              <a:rPr lang="en-US" dirty="0"/>
              <a:t>  </a:t>
            </a:r>
          </a:p>
        </p:txBody>
      </p:sp>
      <p:sp>
        <p:nvSpPr>
          <p:cNvPr id="15" name="Cylinder 14"/>
          <p:cNvSpPr/>
          <p:nvPr/>
        </p:nvSpPr>
        <p:spPr bwMode="gray">
          <a:xfrm>
            <a:off x="8057212" y="5034517"/>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cxnSpLocks/>
            <a:stCxn id="7" idx="3"/>
            <a:endCxn id="15" idx="2"/>
          </p:cNvCxnSpPr>
          <p:nvPr/>
        </p:nvCxnSpPr>
        <p:spPr>
          <a:xfrm>
            <a:off x="5243645" y="4839470"/>
            <a:ext cx="2813567" cy="715807"/>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1090210"/>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Store structured data as files or </a:t>
            </a:r>
            <a:r>
              <a:rPr lang="en-US" dirty="0" err="1"/>
              <a:t>key:value</a:t>
            </a:r>
            <a:r>
              <a:rPr lang="en-US" dirty="0"/>
              <a:t> pairs</a:t>
            </a:r>
          </a:p>
          <a:p>
            <a:pPr marL="342900" indent="-342900">
              <a:buFont typeface="Wingdings" panose="05000000000000000000" pitchFamily="2" charset="2"/>
              <a:buChar char="§"/>
            </a:pPr>
            <a:r>
              <a:rPr lang="en-US" dirty="0"/>
              <a:t>make them available to pods </a:t>
            </a:r>
          </a:p>
          <a:p>
            <a:pPr marL="887288" lvl="1" indent="-342900">
              <a:buFont typeface="Wingdings" panose="05000000000000000000" pitchFamily="2" charset="2"/>
              <a:buChar char="§"/>
            </a:pPr>
            <a:r>
              <a:rPr lang="en-US" dirty="0"/>
              <a:t>as environment variables</a:t>
            </a:r>
          </a:p>
          <a:p>
            <a:pPr marL="887288" lvl="1" indent="-342900">
              <a:buFont typeface="Wingdings" panose="05000000000000000000" pitchFamily="2" charset="2"/>
              <a:buChar char="§"/>
            </a:pPr>
            <a:r>
              <a:rPr lang="en-US" dirty="0"/>
              <a:t>files as a mountable volume</a:t>
            </a:r>
          </a:p>
        </p:txBody>
      </p:sp>
      <p:pic>
        <p:nvPicPr>
          <p:cNvPr id="10" name="Picture 9"/>
          <p:cNvPicPr>
            <a:picLocks noChangeAspect="1"/>
          </p:cNvPicPr>
          <p:nvPr/>
        </p:nvPicPr>
        <p:blipFill>
          <a:blip r:embed="rId3"/>
          <a:stretch>
            <a:fillRect/>
          </a:stretch>
        </p:blipFill>
        <p:spPr>
          <a:xfrm>
            <a:off x="427815" y="2902243"/>
            <a:ext cx="8761905" cy="400000"/>
          </a:xfrm>
          <a:prstGeom prst="rect">
            <a:avLst/>
          </a:prstGeom>
        </p:spPr>
      </p:pic>
      <p:pic>
        <p:nvPicPr>
          <p:cNvPr id="11" name="Picture 10"/>
          <p:cNvPicPr>
            <a:picLocks noChangeAspect="1"/>
          </p:cNvPicPr>
          <p:nvPr/>
        </p:nvPicPr>
        <p:blipFill>
          <a:blip r:embed="rId4"/>
          <a:stretch>
            <a:fillRect/>
          </a:stretch>
        </p:blipFill>
        <p:spPr>
          <a:xfrm>
            <a:off x="504000" y="3618397"/>
            <a:ext cx="3419048" cy="1647619"/>
          </a:xfrm>
          <a:prstGeom prst="rect">
            <a:avLst/>
          </a:prstGeom>
        </p:spPr>
      </p:pic>
      <p:pic>
        <p:nvPicPr>
          <p:cNvPr id="12" name="Picture 11"/>
          <p:cNvPicPr>
            <a:picLocks noChangeAspect="1"/>
          </p:cNvPicPr>
          <p:nvPr/>
        </p:nvPicPr>
        <p:blipFill>
          <a:blip r:embed="rId5"/>
          <a:stretch>
            <a:fillRect/>
          </a:stretch>
        </p:blipFill>
        <p:spPr>
          <a:xfrm>
            <a:off x="4439347" y="3618397"/>
            <a:ext cx="3790254" cy="2840661"/>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Can contain several </a:t>
            </a:r>
            <a:r>
              <a:rPr lang="en-US" dirty="0" err="1"/>
              <a:t>key:value</a:t>
            </a:r>
            <a:r>
              <a:rPr lang="en-US" dirty="0"/>
              <a:t> pairs or files in data section</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sp>
        <p:nvSpPr>
          <p:cNvPr id="6" name="Cylinder 5">
            <a:extLst>
              <a:ext uri="{FF2B5EF4-FFF2-40B4-BE49-F238E27FC236}">
                <a16:creationId xmlns:a16="http://schemas.microsoft.com/office/drawing/2014/main" id="{8294FB23-16CF-4FCA-926E-9EAC91920FAE}"/>
              </a:ext>
            </a:extLst>
          </p:cNvPr>
          <p:cNvSpPr/>
          <p:nvPr/>
        </p:nvSpPr>
        <p:spPr bwMode="gray">
          <a:xfrm>
            <a:off x="5742336" y="4258173"/>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75FA72-07CA-4510-8061-3E39324D27E0}"/>
              </a:ext>
            </a:extLst>
          </p:cNvPr>
          <p:cNvSpPr/>
          <p:nvPr/>
        </p:nvSpPr>
        <p:spPr bwMode="gray">
          <a:xfrm>
            <a:off x="5742337" y="5554192"/>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registry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Cylinder 7">
            <a:extLst>
              <a:ext uri="{FF2B5EF4-FFF2-40B4-BE49-F238E27FC236}">
                <a16:creationId xmlns:a16="http://schemas.microsoft.com/office/drawing/2014/main" id="{048893B6-9C1E-43C0-9C96-950FA005000B}"/>
              </a:ext>
            </a:extLst>
          </p:cNvPr>
          <p:cNvSpPr/>
          <p:nvPr/>
        </p:nvSpPr>
        <p:spPr bwMode="gray">
          <a:xfrm>
            <a:off x="5742338" y="2962154"/>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generic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41E95D78-488A-4CCE-BA8C-7C2B88649B17}"/>
              </a:ext>
            </a:extLst>
          </p:cNvPr>
          <p:cNvSpPr/>
          <p:nvPr/>
        </p:nvSpPr>
        <p:spPr bwMode="gray">
          <a:xfrm>
            <a:off x="928945" y="3694669"/>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637BA9B8-06AE-4B9A-83E3-A4BAB35F098B}"/>
              </a:ext>
            </a:extLst>
          </p:cNvPr>
          <p:cNvSpPr/>
          <p:nvPr/>
        </p:nvSpPr>
        <p:spPr bwMode="gray">
          <a:xfrm>
            <a:off x="1583086" y="4082610"/>
            <a:ext cx="2062456" cy="13866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p>
        </p:txBody>
      </p:sp>
      <p:cxnSp>
        <p:nvCxnSpPr>
          <p:cNvPr id="12" name="Connector: Elbow 11">
            <a:extLst>
              <a:ext uri="{FF2B5EF4-FFF2-40B4-BE49-F238E27FC236}">
                <a16:creationId xmlns:a16="http://schemas.microsoft.com/office/drawing/2014/main" id="{030B253B-D0F3-4FA5-B725-AE3A8661C898}"/>
              </a:ext>
            </a:extLst>
          </p:cNvPr>
          <p:cNvCxnSpPr>
            <a:cxnSpLocks/>
            <a:stCxn id="9" idx="3"/>
            <a:endCxn id="8" idx="2"/>
          </p:cNvCxnSpPr>
          <p:nvPr/>
        </p:nvCxnSpPr>
        <p:spPr>
          <a:xfrm flipV="1">
            <a:off x="4299684" y="3482914"/>
            <a:ext cx="1442654" cy="1293025"/>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B1D3D82-741E-4B4A-B29F-674E8540F651}"/>
              </a:ext>
            </a:extLst>
          </p:cNvPr>
          <p:cNvCxnSpPr>
            <a:cxnSpLocks/>
            <a:stCxn id="9" idx="3"/>
            <a:endCxn id="6" idx="2"/>
          </p:cNvCxnSpPr>
          <p:nvPr/>
        </p:nvCxnSpPr>
        <p:spPr>
          <a:xfrm>
            <a:off x="4299684" y="4775939"/>
            <a:ext cx="1442652" cy="2994"/>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035E278-18F3-4C0E-BCA8-05E8E12EC069}"/>
              </a:ext>
            </a:extLst>
          </p:cNvPr>
          <p:cNvCxnSpPr>
            <a:cxnSpLocks/>
            <a:stCxn id="9" idx="3"/>
            <a:endCxn id="7" idx="2"/>
          </p:cNvCxnSpPr>
          <p:nvPr/>
        </p:nvCxnSpPr>
        <p:spPr>
          <a:xfrm>
            <a:off x="4299684" y="4775939"/>
            <a:ext cx="1442653" cy="1299013"/>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B9594814-70E4-4643-9097-9694A9368728}"/>
              </a:ext>
            </a:extLst>
          </p:cNvPr>
          <p:cNvSpPr/>
          <p:nvPr/>
        </p:nvSpPr>
        <p:spPr bwMode="gray">
          <a:xfrm>
            <a:off x="8768615" y="2936034"/>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a:t>
            </a:r>
          </a:p>
        </p:txBody>
      </p:sp>
      <p:sp>
        <p:nvSpPr>
          <p:cNvPr id="23" name="Speech Bubble: Rectangle 22">
            <a:extLst>
              <a:ext uri="{FF2B5EF4-FFF2-40B4-BE49-F238E27FC236}">
                <a16:creationId xmlns:a16="http://schemas.microsoft.com/office/drawing/2014/main" id="{E738E071-E968-4282-B026-ED0EDDDA645F}"/>
              </a:ext>
            </a:extLst>
          </p:cNvPr>
          <p:cNvSpPr/>
          <p:nvPr/>
        </p:nvSpPr>
        <p:spPr bwMode="gray">
          <a:xfrm>
            <a:off x="8768615" y="4258172"/>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certificates</a:t>
            </a:r>
          </a:p>
        </p:txBody>
      </p:sp>
      <p:sp>
        <p:nvSpPr>
          <p:cNvPr id="24" name="Speech Bubble: Rectangle 23">
            <a:extLst>
              <a:ext uri="{FF2B5EF4-FFF2-40B4-BE49-F238E27FC236}">
                <a16:creationId xmlns:a16="http://schemas.microsoft.com/office/drawing/2014/main" id="{93CC1797-AAE7-4AC9-8788-CFE549EA58B3}"/>
              </a:ext>
            </a:extLst>
          </p:cNvPr>
          <p:cNvSpPr/>
          <p:nvPr/>
        </p:nvSpPr>
        <p:spPr bwMode="gray">
          <a:xfrm>
            <a:off x="8768614" y="5580309"/>
            <a:ext cx="1809549" cy="1099623"/>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 to a docker registry</a:t>
            </a:r>
          </a:p>
        </p:txBody>
      </p:sp>
    </p:spTree>
    <p:extLst>
      <p:ext uri="{BB962C8B-B14F-4D97-AF65-F5344CB8AC3E}">
        <p14:creationId xmlns:p14="http://schemas.microsoft.com/office/powerpoint/2010/main" val="242248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secret</a:t>
            </a:r>
          </a:p>
        </p:txBody>
      </p:sp>
      <p:pic>
        <p:nvPicPr>
          <p:cNvPr id="6" name="Picture 5">
            <a:extLst>
              <a:ext uri="{FF2B5EF4-FFF2-40B4-BE49-F238E27FC236}">
                <a16:creationId xmlns:a16="http://schemas.microsoft.com/office/drawing/2014/main" id="{A64A0983-8908-410E-8258-78B647CD7BAF}"/>
              </a:ext>
            </a:extLst>
          </p:cNvPr>
          <p:cNvPicPr>
            <a:picLocks noChangeAspect="1"/>
          </p:cNvPicPr>
          <p:nvPr/>
        </p:nvPicPr>
        <p:blipFill>
          <a:blip r:embed="rId3"/>
          <a:stretch>
            <a:fillRect/>
          </a:stretch>
        </p:blipFill>
        <p:spPr>
          <a:xfrm>
            <a:off x="504001" y="1149652"/>
            <a:ext cx="3619048" cy="1323810"/>
          </a:xfrm>
          <a:prstGeom prst="rect">
            <a:avLst/>
          </a:prstGeom>
        </p:spPr>
      </p:pic>
      <p:pic>
        <p:nvPicPr>
          <p:cNvPr id="8" name="Picture 7">
            <a:extLst>
              <a:ext uri="{FF2B5EF4-FFF2-40B4-BE49-F238E27FC236}">
                <a16:creationId xmlns:a16="http://schemas.microsoft.com/office/drawing/2014/main" id="{CE29B65D-766E-4A9E-830D-9DC44572E827}"/>
              </a:ext>
            </a:extLst>
          </p:cNvPr>
          <p:cNvPicPr>
            <a:picLocks noChangeAspect="1"/>
          </p:cNvPicPr>
          <p:nvPr/>
        </p:nvPicPr>
        <p:blipFill>
          <a:blip r:embed="rId4"/>
          <a:stretch>
            <a:fillRect/>
          </a:stretch>
        </p:blipFill>
        <p:spPr>
          <a:xfrm>
            <a:off x="504001" y="2584615"/>
            <a:ext cx="10447619" cy="495238"/>
          </a:xfrm>
          <a:prstGeom prst="rect">
            <a:avLst/>
          </a:prstGeom>
        </p:spPr>
      </p:pic>
      <p:pic>
        <p:nvPicPr>
          <p:cNvPr id="9" name="Picture 8">
            <a:extLst>
              <a:ext uri="{FF2B5EF4-FFF2-40B4-BE49-F238E27FC236}">
                <a16:creationId xmlns:a16="http://schemas.microsoft.com/office/drawing/2014/main" id="{12247954-3655-490C-A8E1-20BD64D274F6}"/>
              </a:ext>
            </a:extLst>
          </p:cNvPr>
          <p:cNvPicPr>
            <a:picLocks noChangeAspect="1"/>
          </p:cNvPicPr>
          <p:nvPr/>
        </p:nvPicPr>
        <p:blipFill>
          <a:blip r:embed="rId5"/>
          <a:stretch>
            <a:fillRect/>
          </a:stretch>
        </p:blipFill>
        <p:spPr>
          <a:xfrm>
            <a:off x="504001" y="3191006"/>
            <a:ext cx="6295238" cy="3085714"/>
          </a:xfrm>
          <a:prstGeom prst="rect">
            <a:avLst/>
          </a:prstGeom>
        </p:spPr>
      </p:pic>
      <p:sp>
        <p:nvSpPr>
          <p:cNvPr id="12" name="Speech Bubble: Rectangle 11">
            <a:extLst>
              <a:ext uri="{FF2B5EF4-FFF2-40B4-BE49-F238E27FC236}">
                <a16:creationId xmlns:a16="http://schemas.microsoft.com/office/drawing/2014/main" id="{8A9DB308-208D-4F12-91C7-B862DAD69F37}"/>
              </a:ext>
            </a:extLst>
          </p:cNvPr>
          <p:cNvSpPr/>
          <p:nvPr/>
        </p:nvSpPr>
        <p:spPr bwMode="gray">
          <a:xfrm>
            <a:off x="5727810" y="984485"/>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Store credentials in a files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F3F2FDBA-9FBE-4BA2-8141-1A7C24E601B3}"/>
              </a:ext>
            </a:extLst>
          </p:cNvPr>
          <p:cNvSpPr/>
          <p:nvPr/>
        </p:nvSpPr>
        <p:spPr bwMode="gray">
          <a:xfrm>
            <a:off x="9692640" y="3398047"/>
            <a:ext cx="1809548" cy="907202"/>
          </a:xfrm>
          <a:prstGeom prst="wedgeRectCallout">
            <a:avLst>
              <a:gd name="adj1" fmla="val -102988"/>
              <a:gd name="adj2" fmla="val -8922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secret</a:t>
            </a:r>
          </a:p>
        </p:txBody>
      </p:sp>
      <p:sp>
        <p:nvSpPr>
          <p:cNvPr id="14" name="Speech Bubble: Rectangle 13">
            <a:extLst>
              <a:ext uri="{FF2B5EF4-FFF2-40B4-BE49-F238E27FC236}">
                <a16:creationId xmlns:a16="http://schemas.microsoft.com/office/drawing/2014/main" id="{6DA407EF-632C-4834-A7AF-7E5FD731D332}"/>
              </a:ext>
            </a:extLst>
          </p:cNvPr>
          <p:cNvSpPr/>
          <p:nvPr/>
        </p:nvSpPr>
        <p:spPr bwMode="gray">
          <a:xfrm>
            <a:off x="6908029" y="4102796"/>
            <a:ext cx="1809548" cy="907202"/>
          </a:xfrm>
          <a:prstGeom prst="wedgeRectCallout">
            <a:avLst>
              <a:gd name="adj1" fmla="val -170009"/>
              <a:gd name="adj2" fmla="val -5420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Base64 encoded data</a:t>
            </a:r>
          </a:p>
        </p:txBody>
      </p:sp>
    </p:spTree>
    <p:extLst>
      <p:ext uri="{BB962C8B-B14F-4D97-AF65-F5344CB8AC3E}">
        <p14:creationId xmlns:p14="http://schemas.microsoft.com/office/powerpoint/2010/main" val="368044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0E81-20A4-4880-8D70-C6B7387E5C47}"/>
              </a:ext>
            </a:extLst>
          </p:cNvPr>
          <p:cNvSpPr>
            <a:spLocks noGrp="1"/>
          </p:cNvSpPr>
          <p:nvPr>
            <p:ph type="title"/>
          </p:nvPr>
        </p:nvSpPr>
        <p:spPr/>
        <p:txBody>
          <a:bodyPr/>
          <a:lstStyle/>
          <a:p>
            <a:r>
              <a:rPr lang="en-US" dirty="0"/>
              <a:t>Use a secret in a pod</a:t>
            </a:r>
          </a:p>
        </p:txBody>
      </p:sp>
      <p:pic>
        <p:nvPicPr>
          <p:cNvPr id="3" name="Picture 2">
            <a:extLst>
              <a:ext uri="{FF2B5EF4-FFF2-40B4-BE49-F238E27FC236}">
                <a16:creationId xmlns:a16="http://schemas.microsoft.com/office/drawing/2014/main" id="{15188F21-E20E-4BCE-9EB8-E965780885D3}"/>
              </a:ext>
            </a:extLst>
          </p:cNvPr>
          <p:cNvPicPr>
            <a:picLocks noChangeAspect="1"/>
          </p:cNvPicPr>
          <p:nvPr/>
        </p:nvPicPr>
        <p:blipFill>
          <a:blip r:embed="rId3"/>
          <a:stretch>
            <a:fillRect/>
          </a:stretch>
        </p:blipFill>
        <p:spPr>
          <a:xfrm>
            <a:off x="504001" y="1180605"/>
            <a:ext cx="7167334" cy="4058825"/>
          </a:xfrm>
          <a:prstGeom prst="rect">
            <a:avLst/>
          </a:prstGeom>
        </p:spPr>
      </p:pic>
      <p:pic>
        <p:nvPicPr>
          <p:cNvPr id="4" name="Picture 3">
            <a:extLst>
              <a:ext uri="{FF2B5EF4-FFF2-40B4-BE49-F238E27FC236}">
                <a16:creationId xmlns:a16="http://schemas.microsoft.com/office/drawing/2014/main" id="{E904C48C-D92C-42E7-B728-1025936293E9}"/>
              </a:ext>
            </a:extLst>
          </p:cNvPr>
          <p:cNvPicPr>
            <a:picLocks noChangeAspect="1"/>
          </p:cNvPicPr>
          <p:nvPr/>
        </p:nvPicPr>
        <p:blipFill>
          <a:blip r:embed="rId4"/>
          <a:stretch>
            <a:fillRect/>
          </a:stretch>
        </p:blipFill>
        <p:spPr>
          <a:xfrm>
            <a:off x="504001" y="5494140"/>
            <a:ext cx="2800000" cy="685714"/>
          </a:xfrm>
          <a:prstGeom prst="rect">
            <a:avLst/>
          </a:prstGeom>
        </p:spPr>
      </p:pic>
      <p:sp>
        <p:nvSpPr>
          <p:cNvPr id="5" name="Speech Bubble: Rectangle 4">
            <a:extLst>
              <a:ext uri="{FF2B5EF4-FFF2-40B4-BE49-F238E27FC236}">
                <a16:creationId xmlns:a16="http://schemas.microsoft.com/office/drawing/2014/main" id="{A169D62D-E85D-4218-8F74-C5F7A757066C}"/>
              </a:ext>
            </a:extLst>
          </p:cNvPr>
          <p:cNvSpPr/>
          <p:nvPr/>
        </p:nvSpPr>
        <p:spPr bwMode="gray">
          <a:xfrm>
            <a:off x="8120808" y="3975675"/>
            <a:ext cx="2707609" cy="1127848"/>
          </a:xfrm>
          <a:prstGeom prst="wedgeRectCallout">
            <a:avLst>
              <a:gd name="adj1" fmla="val -160246"/>
              <a:gd name="adj2" fmla="val 2638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the secret read-only to a directory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1E82EF67-D8A0-400E-A711-F57A368C4505}"/>
              </a:ext>
            </a:extLst>
          </p:cNvPr>
          <p:cNvSpPr/>
          <p:nvPr/>
        </p:nvSpPr>
        <p:spPr bwMode="gray">
          <a:xfrm>
            <a:off x="8120808" y="938745"/>
            <a:ext cx="2707609" cy="1127848"/>
          </a:xfrm>
          <a:prstGeom prst="wedgeRectCallout">
            <a:avLst>
              <a:gd name="adj1" fmla="val -161668"/>
              <a:gd name="adj2" fmla="val 6649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Assign the secret to the pod like a regular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23B5BFDA-1E6E-483A-A490-EAB0AE41FAB4}"/>
              </a:ext>
            </a:extLst>
          </p:cNvPr>
          <p:cNvSpPr/>
          <p:nvPr/>
        </p:nvSpPr>
        <p:spPr bwMode="gray">
          <a:xfrm>
            <a:off x="8120808" y="2457210"/>
            <a:ext cx="2707609" cy="1127848"/>
          </a:xfrm>
          <a:prstGeom prst="wedgeRectCallout">
            <a:avLst>
              <a:gd name="adj1" fmla="val -77417"/>
              <a:gd name="adj2" fmla="val 7246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Print the values of the .txt file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887616F9-C8E5-4A60-9264-C79136F79C41}"/>
              </a:ext>
            </a:extLst>
          </p:cNvPr>
          <p:cNvSpPr/>
          <p:nvPr/>
        </p:nvSpPr>
        <p:spPr bwMode="gray">
          <a:xfrm>
            <a:off x="8120808" y="5494140"/>
            <a:ext cx="2707609" cy="1127848"/>
          </a:xfrm>
          <a:prstGeom prst="wedgeRectCallout">
            <a:avLst>
              <a:gd name="adj1" fmla="val -164867"/>
              <a:gd name="adj2" fmla="val -1373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a:t>
            </a:r>
            <a:r>
              <a:rPr lang="en-US" sz="1800" kern="0" dirty="0">
                <a:ea typeface="Arial Unicode MS" pitchFamily="34" charset="-128"/>
                <a:cs typeface="Arial Unicode MS" pitchFamily="34" charset="-128"/>
              </a:rPr>
              <a:t>secret’s content is no longer decoded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2477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658</Words>
  <Application>Microsoft Office PowerPoint</Application>
  <PresentationFormat>Custom</PresentationFormat>
  <Paragraphs>82</Paragraphs>
  <Slides>9</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ConfigMaps</vt:lpstr>
      <vt:lpstr>Secrets</vt:lpstr>
      <vt:lpstr>Create a secret</vt:lpstr>
      <vt:lpstr>Use a secret in a pod</vt:lpstr>
      <vt:lpstr>Desired target state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491</cp:revision>
  <dcterms:created xsi:type="dcterms:W3CDTF">2015-10-14T11:21:43Z</dcterms:created>
  <dcterms:modified xsi:type="dcterms:W3CDTF">2018-03-21T08:39:31Z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