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5"/>
  </p:notesMasterIdLst>
  <p:handoutMasterIdLst>
    <p:handoutMasterId r:id="rId36"/>
  </p:handoutMasterIdLst>
  <p:sldIdLst>
    <p:sldId id="433" r:id="rId2"/>
    <p:sldId id="947" r:id="rId3"/>
    <p:sldId id="442" r:id="rId4"/>
    <p:sldId id="946" r:id="rId5"/>
    <p:sldId id="443" r:id="rId6"/>
    <p:sldId id="466" r:id="rId7"/>
    <p:sldId id="469" r:id="rId8"/>
    <p:sldId id="956" r:id="rId9"/>
    <p:sldId id="957" r:id="rId10"/>
    <p:sldId id="958" r:id="rId11"/>
    <p:sldId id="955" r:id="rId12"/>
    <p:sldId id="471" r:id="rId13"/>
    <p:sldId id="929" r:id="rId14"/>
    <p:sldId id="930" r:id="rId15"/>
    <p:sldId id="948" r:id="rId16"/>
    <p:sldId id="950" r:id="rId17"/>
    <p:sldId id="951" r:id="rId18"/>
    <p:sldId id="952" r:id="rId19"/>
    <p:sldId id="953" r:id="rId20"/>
    <p:sldId id="954" r:id="rId21"/>
    <p:sldId id="459" r:id="rId22"/>
    <p:sldId id="926" r:id="rId23"/>
    <p:sldId id="446" r:id="rId24"/>
    <p:sldId id="467" r:id="rId25"/>
    <p:sldId id="458" r:id="rId26"/>
    <p:sldId id="931" r:id="rId27"/>
    <p:sldId id="940" r:id="rId28"/>
    <p:sldId id="936" r:id="rId29"/>
    <p:sldId id="943" r:id="rId30"/>
    <p:sldId id="942" r:id="rId31"/>
    <p:sldId id="944" r:id="rId32"/>
    <p:sldId id="945" r:id="rId33"/>
    <p:sldId id="265" r:id="rId3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69116" autoAdjust="0"/>
  </p:normalViewPr>
  <p:slideViewPr>
    <p:cSldViewPr snapToGrid="0" showGuides="1">
      <p:cViewPr varScale="1">
        <p:scale>
          <a:sx n="90" d="100"/>
          <a:sy n="90" d="100"/>
        </p:scale>
        <p:origin x="1770"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On pod as well as container spec level you have certain parameter to prevent or provoke security incidents.</a:t>
            </a:r>
          </a:p>
          <a:p>
            <a:endParaRPr lang="en-US" dirty="0"/>
          </a:p>
          <a:p>
            <a:r>
              <a:rPr lang="en-US" dirty="0"/>
              <a:t>It is possible to grant host access in different ways – all of these may provoke security incidents:</a:t>
            </a:r>
          </a:p>
          <a:p>
            <a:pPr marL="285750" indent="-285750">
              <a:buFontTx/>
              <a:buChar char="-"/>
            </a:pPr>
            <a:r>
              <a:rPr lang="en-US" dirty="0"/>
              <a:t>Mount the host’s file system (</a:t>
            </a:r>
            <a:r>
              <a:rPr lang="en-US" dirty="0" err="1"/>
              <a:t>inkl</a:t>
            </a:r>
            <a:r>
              <a:rPr lang="en-US" dirty="0"/>
              <a:t>. a mount of the root file system “/”)</a:t>
            </a:r>
          </a:p>
          <a:p>
            <a:pPr marL="285750" indent="-285750">
              <a:buFontTx/>
              <a:buChar char="-"/>
            </a:pPr>
            <a:r>
              <a:rPr lang="en-US" dirty="0"/>
              <a:t>Join the host’s IPC namespace</a:t>
            </a:r>
          </a:p>
          <a:p>
            <a:pPr marL="285750" indent="-285750">
              <a:buFontTx/>
              <a:buChar char="-"/>
            </a:pPr>
            <a:r>
              <a:rPr lang="en-US" dirty="0"/>
              <a:t>Use the host’s network directly instead of an isolated network namespace</a:t>
            </a:r>
          </a:p>
          <a:p>
            <a:pPr marL="285750" indent="-285750">
              <a:buFontTx/>
              <a:buChar char="-"/>
            </a:pPr>
            <a:r>
              <a:rPr lang="en-US" dirty="0"/>
              <a:t>Run with user ID 0 (root)</a:t>
            </a:r>
          </a:p>
          <a:p>
            <a:pPr marL="285750" indent="-285750">
              <a:buFontTx/>
              <a:buChar char="-"/>
            </a:pPr>
            <a:r>
              <a:rPr lang="en-US" dirty="0"/>
              <a:t>Allow child processes to gain more privileges than their parent process (escalation)</a:t>
            </a:r>
          </a:p>
          <a:p>
            <a:pPr marL="285750" indent="-285750">
              <a:buFontTx/>
              <a:buChar char="-"/>
            </a:pPr>
            <a:r>
              <a:rPr lang="en-US" dirty="0"/>
              <a:t>Add capabilities (like SYS_ADMIN) or alter </a:t>
            </a:r>
            <a:r>
              <a:rPr lang="en-US" dirty="0" err="1"/>
              <a:t>seccomp</a:t>
            </a:r>
            <a:r>
              <a:rPr lang="en-US" dirty="0"/>
              <a:t> / </a:t>
            </a:r>
            <a:r>
              <a:rPr lang="en-US" dirty="0" err="1"/>
              <a:t>seLinux</a:t>
            </a:r>
            <a:r>
              <a:rPr lang="en-US" dirty="0"/>
              <a:t> profiles to allow dangerous system calls / access to the kernel</a:t>
            </a:r>
          </a:p>
          <a:p>
            <a:pPr marL="285750" indent="-285750">
              <a:buFontTx/>
              <a:buChar char="-"/>
            </a:pPr>
            <a:endParaRPr lang="en-US" dirty="0"/>
          </a:p>
          <a:p>
            <a:pPr marL="0" indent="0">
              <a:buFontTx/>
              <a:buNone/>
            </a:pPr>
            <a:r>
              <a:rPr lang="en-US" dirty="0"/>
              <a:t>Of course these switches can be used to restrain a process:</a:t>
            </a:r>
          </a:p>
          <a:p>
            <a:pPr marL="285750" indent="-285750">
              <a:buFontTx/>
              <a:buChar char="-"/>
            </a:pPr>
            <a:r>
              <a:rPr lang="en-US" dirty="0"/>
              <a:t>Run with a different user ID than 0 within the container (“</a:t>
            </a:r>
            <a:r>
              <a:rPr lang="en-US" dirty="0" err="1"/>
              <a:t>runAsNonRoot</a:t>
            </a:r>
            <a:r>
              <a:rPr lang="en-US" dirty="0"/>
              <a:t>” / “</a:t>
            </a:r>
            <a:r>
              <a:rPr lang="en-US" dirty="0" err="1"/>
              <a:t>runAsUser</a:t>
            </a:r>
            <a:r>
              <a:rPr lang="en-US" dirty="0"/>
              <a:t>”)</a:t>
            </a:r>
          </a:p>
          <a:p>
            <a:pPr marL="285750" indent="-285750">
              <a:buFontTx/>
              <a:buChar char="-"/>
            </a:pPr>
            <a:r>
              <a:rPr lang="en-US" dirty="0"/>
              <a:t>Drop all capabilities &amp; apply a strict set of </a:t>
            </a:r>
            <a:r>
              <a:rPr lang="en-US" dirty="0" err="1"/>
              <a:t>seccomp</a:t>
            </a:r>
            <a:r>
              <a:rPr lang="en-US" dirty="0"/>
              <a:t> / </a:t>
            </a:r>
            <a:r>
              <a:rPr lang="en-US" dirty="0" err="1"/>
              <a:t>seLinx</a:t>
            </a:r>
            <a:r>
              <a:rPr lang="en-US" dirty="0"/>
              <a:t> rules</a:t>
            </a:r>
          </a:p>
          <a:p>
            <a:pPr marL="285750" indent="-285750">
              <a:buFontTx/>
              <a:buChar char="-"/>
            </a:pPr>
            <a:r>
              <a:rPr lang="en-US" dirty="0"/>
              <a:t>Switch the container root filesystem to read- only (makes it harder to install something with apt-install)</a:t>
            </a:r>
          </a:p>
          <a:p>
            <a:pPr marL="285750" indent="-285750">
              <a:buFontTx/>
              <a:buChar char="-"/>
            </a:pPr>
            <a:r>
              <a:rPr lang="en-US" dirty="0"/>
              <a:t>Mount file systems (like </a:t>
            </a:r>
            <a:r>
              <a:rPr lang="en-US" dirty="0" err="1"/>
              <a:t>pvc</a:t>
            </a:r>
            <a:r>
              <a:rPr lang="en-US" dirty="0"/>
              <a:t>) with a specific group ID (ideally != 0)</a:t>
            </a:r>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73818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extLst>
      <p:ext uri="{BB962C8B-B14F-4D97-AF65-F5344CB8AC3E}">
        <p14:creationId xmlns:p14="http://schemas.microsoft.com/office/powerpoint/2010/main" val="727511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 Quota and </a:t>
            </a:r>
            <a:r>
              <a:rPr lang="en-US" dirty="0" err="1"/>
              <a:t>LimitRanges</a:t>
            </a:r>
            <a:r>
              <a:rPr lang="en-US" dirty="0"/>
              <a:t> can be used to control requested as well as actual resource consumption + # of k8s objects per namespace. Example: if the memory quota per pod is 200 MB and you want to start, let’s say a Jenkins which would require more – the application will not be able to start before being killed for exceeding the memory limit.</a:t>
            </a:r>
          </a:p>
          <a:p>
            <a:endParaRPr lang="en-US" dirty="0"/>
          </a:p>
          <a:p>
            <a:r>
              <a:rPr lang="en-US" dirty="0"/>
              <a:t>Network policies control traffic within the cluster – details on next slide.</a:t>
            </a:r>
          </a:p>
          <a:p>
            <a:endParaRPr lang="en-US" dirty="0"/>
          </a:p>
          <a:p>
            <a:r>
              <a:rPr lang="en-US" dirty="0" err="1"/>
              <a:t>PodSecurityPolicies</a:t>
            </a:r>
            <a:r>
              <a:rPr lang="en-US" dirty="0"/>
              <a:t> specify (security relevant) runtime conditions for pods. https://kubernetes.io/docs/concepts/policy/pod-security-policy/ </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3992989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2174285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Without any pod security policy (</a:t>
            </a:r>
            <a:r>
              <a:rPr lang="en-US" sz="1400" b="0" i="0" kern="1200" dirty="0" err="1">
                <a:solidFill>
                  <a:schemeClr val="tx1"/>
                </a:solidFill>
                <a:effectLst/>
                <a:latin typeface="+mn-lt"/>
                <a:ea typeface="+mn-ea"/>
                <a:cs typeface="+mn-cs"/>
              </a:rPr>
              <a:t>psp</a:t>
            </a:r>
            <a:r>
              <a:rPr lang="en-US" sz="1400" b="0" i="0" kern="1200" dirty="0">
                <a:solidFill>
                  <a:schemeClr val="tx1"/>
                </a:solidFill>
                <a:effectLst/>
                <a:latin typeface="+mn-lt"/>
                <a:ea typeface="+mn-ea"/>
                <a:cs typeface="+mn-cs"/>
              </a:rPr>
              <a:t>) there are no centrally enforced constraints for containers. A container may run with root capabilities on the host and even mount the host’s file system with root permissions. In this case containment &amp; isolation is impossible.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1729514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A </a:t>
            </a:r>
            <a:r>
              <a:rPr lang="en-US" sz="1400" b="0" i="1" kern="1200" dirty="0">
                <a:solidFill>
                  <a:schemeClr val="tx1"/>
                </a:solidFill>
                <a:effectLst/>
                <a:latin typeface="+mn-lt"/>
                <a:ea typeface="+mn-ea"/>
                <a:cs typeface="+mn-cs"/>
              </a:rPr>
              <a:t>Pod Security Policy</a:t>
            </a:r>
            <a:r>
              <a:rPr lang="en-US" sz="1400" b="0" i="0" kern="1200" dirty="0">
                <a:solidFill>
                  <a:schemeClr val="tx1"/>
                </a:solidFill>
                <a:effectLst/>
                <a:latin typeface="+mn-lt"/>
                <a:ea typeface="+mn-ea"/>
                <a:cs typeface="+mn-cs"/>
              </a:rPr>
              <a:t> is a cluster-level resource that controls security sensitive aspects of the pod specification. The </a:t>
            </a:r>
            <a:r>
              <a:rPr lang="en-US" dirty="0" err="1"/>
              <a:t>PodSecurityPolicy</a:t>
            </a:r>
            <a:r>
              <a:rPr lang="en-US" sz="1400" b="0" i="0" kern="1200" dirty="0">
                <a:solidFill>
                  <a:schemeClr val="tx1"/>
                </a:solidFill>
                <a:effectLst/>
                <a:latin typeface="+mn-lt"/>
                <a:ea typeface="+mn-ea"/>
                <a:cs typeface="+mn-cs"/>
              </a:rPr>
              <a:t> objects define a set of conditions that a pod must run with in order to be accepted into the system, as well as defaults for the related fields. </a:t>
            </a:r>
          </a:p>
          <a:p>
            <a:endParaRPr lang="en-US" sz="1400" b="0" i="0" kern="1200" dirty="0">
              <a:solidFill>
                <a:schemeClr val="tx1"/>
              </a:solidFill>
              <a:effectLst/>
              <a:latin typeface="+mn-lt"/>
              <a:ea typeface="+mn-ea"/>
              <a:cs typeface="+mn-cs"/>
            </a:endParaRPr>
          </a:p>
          <a:p>
            <a:r>
              <a:rPr lang="en-US" sz="1400" b="0" i="0" kern="1200" dirty="0">
                <a:solidFill>
                  <a:schemeClr val="tx1"/>
                </a:solidFill>
                <a:effectLst/>
                <a:latin typeface="+mn-lt"/>
                <a:ea typeface="+mn-ea"/>
                <a:cs typeface="+mn-cs"/>
              </a:rPr>
              <a:t>Once the controller is active, every pods needs to be associated with a policy object. We will see on the next slide, how that works.</a:t>
            </a:r>
          </a:p>
          <a:p>
            <a:r>
              <a:rPr lang="en-US" sz="1400" b="0" i="0" kern="1200" dirty="0">
                <a:solidFill>
                  <a:schemeClr val="tx1"/>
                </a:solidFill>
                <a:effectLst/>
                <a:latin typeface="+mn-lt"/>
                <a:ea typeface="+mn-ea"/>
                <a:cs typeface="+mn-cs"/>
              </a:rPr>
              <a:t>But as long as there is no policy, no pod will be accepted &amp;</a:t>
            </a:r>
            <a:r>
              <a:rPr lang="en-US" sz="1400" b="0" i="0" kern="1200" dirty="0">
                <a:solidFill>
                  <a:schemeClr val="tx1"/>
                </a:solidFill>
                <a:effectLst/>
                <a:latin typeface="+mn-lt"/>
                <a:ea typeface="+mn-ea"/>
                <a:cs typeface="+mn-cs"/>
                <a:sym typeface="Wingdings" panose="05000000000000000000" pitchFamily="2" charset="2"/>
              </a:rPr>
              <a:t> scheduled in the entire cluster.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2131175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In order to make use of it, the usage of the policy has to be authorized by a (newly defined) role. Now you can attach the policy via a </a:t>
            </a:r>
            <a:r>
              <a:rPr lang="en-US" sz="1400" b="0" i="0" kern="1200" dirty="0" err="1">
                <a:solidFill>
                  <a:schemeClr val="tx1"/>
                </a:solidFill>
                <a:effectLst/>
                <a:latin typeface="+mn-lt"/>
                <a:ea typeface="+mn-ea"/>
                <a:cs typeface="+mn-cs"/>
              </a:rPr>
              <a:t>rolebinding</a:t>
            </a:r>
            <a:r>
              <a:rPr lang="en-US" sz="1400" b="0" i="0" kern="1200" dirty="0">
                <a:solidFill>
                  <a:schemeClr val="tx1"/>
                </a:solidFill>
                <a:effectLst/>
                <a:latin typeface="+mn-lt"/>
                <a:ea typeface="+mn-ea"/>
                <a:cs typeface="+mn-cs"/>
              </a:rPr>
              <a:t> to a service account and the pods will be scheduled, if its definition matches the criteria of the policy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557057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In order to make use of it, the usage of the policy has to be authorized by a (newly defined) role. Now you can attach the policy via a </a:t>
            </a:r>
            <a:r>
              <a:rPr lang="en-US" sz="1400" b="0" i="0" kern="1200" dirty="0" err="1">
                <a:solidFill>
                  <a:schemeClr val="tx1"/>
                </a:solidFill>
                <a:effectLst/>
                <a:latin typeface="+mn-lt"/>
                <a:ea typeface="+mn-ea"/>
                <a:cs typeface="+mn-cs"/>
              </a:rPr>
              <a:t>rolebinding</a:t>
            </a:r>
            <a:r>
              <a:rPr lang="en-US" sz="1400" b="0" i="0" kern="1200" dirty="0">
                <a:solidFill>
                  <a:schemeClr val="tx1"/>
                </a:solidFill>
                <a:effectLst/>
                <a:latin typeface="+mn-lt"/>
                <a:ea typeface="+mn-ea"/>
                <a:cs typeface="+mn-cs"/>
              </a:rPr>
              <a:t> to a service account and the pods will be scheduled, if its definition matches the criteria of the policy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16435379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Details: https://kubernetes.io/docs/concepts/policy/pod-security-policy/</a:t>
            </a:r>
          </a:p>
          <a:p>
            <a:endParaRPr lang="en-US" dirty="0"/>
          </a:p>
          <a:p>
            <a:r>
              <a:rPr lang="en-US" dirty="0"/>
              <a:t>This is an example of a pod security policy that basically allows everything. There are no restrictions of user IDs, privileges or file system groups. Container validated against this rule may run with root permissions.</a:t>
            </a:r>
          </a:p>
          <a:p>
            <a:r>
              <a:rPr lang="en-US" dirty="0"/>
              <a:t>It is also possible to access the host in almost any possible way.</a:t>
            </a:r>
          </a:p>
        </p:txBody>
      </p:sp>
      <p:sp>
        <p:nvSpPr>
          <p:cNvPr id="4" name="Slide Number Placeholder 3"/>
          <p:cNvSpPr>
            <a:spLocks noGrp="1"/>
          </p:cNvSpPr>
          <p:nvPr>
            <p:ph type="sldNum" sz="quarter" idx="5"/>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2624201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Details: https://kubernetes.io/docs/concepts/policy/pod-security-policy/</a:t>
            </a:r>
          </a:p>
          <a:p>
            <a:endParaRPr lang="en-US" dirty="0"/>
          </a:p>
          <a:p>
            <a:r>
              <a:rPr lang="en-US" dirty="0"/>
              <a:t>This is an example of a way more restrictive pod security policy. Pods validated against it, must not use volume types other than </a:t>
            </a:r>
            <a:r>
              <a:rPr lang="en-US" dirty="0" err="1"/>
              <a:t>configMap</a:t>
            </a:r>
            <a:r>
              <a:rPr lang="en-US" dirty="0"/>
              <a:t>, </a:t>
            </a:r>
            <a:r>
              <a:rPr lang="en-US" dirty="0" err="1"/>
              <a:t>emptyDir</a:t>
            </a:r>
            <a:r>
              <a:rPr lang="en-US" dirty="0"/>
              <a:t>, projected (project multiple info in the same directory) &amp; secret. PVC or host fs are blocked.</a:t>
            </a:r>
          </a:p>
          <a:p>
            <a:r>
              <a:rPr lang="en-US" dirty="0"/>
              <a:t>The usage of UID 0 is also forbidden.</a:t>
            </a:r>
          </a:p>
        </p:txBody>
      </p:sp>
      <p:sp>
        <p:nvSpPr>
          <p:cNvPr id="4" name="Slide Number Placeholder 3"/>
          <p:cNvSpPr>
            <a:spLocks noGrp="1"/>
          </p:cNvSpPr>
          <p:nvPr>
            <p:ph type="sldNum" sz="quarter" idx="5"/>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2190904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42517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endParaRPr lang="en-US" noProof="0" dirty="0"/>
          </a:p>
          <a:p>
            <a:r>
              <a:rPr lang="en-US" noProof="0" dirty="0"/>
              <a:t>In the example above, let’s assume princess Peach is at her castle (pod). She has created a service in order to be callable, but only as long as her location = castle. That works quite well, only that Bowser keeps calling her all the time. So Peach decides to allow only calls from Mario and puts a network policy in place. The policy filters incoming calls when she has her “location: castle” label and allows only those to pass, that have a label “caller: </a:t>
            </a:r>
            <a:r>
              <a:rPr lang="en-US" noProof="0" dirty="0" err="1"/>
              <a:t>mario</a:t>
            </a:r>
            <a:r>
              <a:rPr lang="en-US" noProof="0" dirty="0"/>
              <a:t>” attached. As a result Bowser is no longer able to call her.</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Tree>
    <p:extLst>
      <p:ext uri="{BB962C8B-B14F-4D97-AF65-F5344CB8AC3E}">
        <p14:creationId xmlns:p14="http://schemas.microsoft.com/office/powerpoint/2010/main" val="325304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r>
              <a:rPr lang="en-US" noProof="0" dirty="0"/>
              <a:t>In the example above, the network policy is enforced for access to “Pod A”, determined by its label and the corresponding selector.</a:t>
            </a:r>
          </a:p>
          <a:p>
            <a:r>
              <a:rPr lang="en-US" noProof="0" dirty="0"/>
              <a:t>Pod B is allowed to access pod A since it has the correct label. Traffic from pod M will be blocked.</a:t>
            </a:r>
          </a:p>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Tree>
    <p:extLst>
      <p:ext uri="{BB962C8B-B14F-4D97-AF65-F5344CB8AC3E}">
        <p14:creationId xmlns:p14="http://schemas.microsoft.com/office/powerpoint/2010/main" val="3747275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de-DE" dirty="0"/>
              <a:t>Demo:</a:t>
            </a:r>
          </a:p>
          <a:p>
            <a:pPr marL="285750" indent="-285750">
              <a:buFont typeface="Symbol" panose="05050102010706020507" pitchFamily="18" charset="2"/>
              <a:buChar char="-"/>
            </a:pPr>
            <a:r>
              <a:rPr lang="de-DE" dirty="0"/>
              <a:t>Create a </a:t>
            </a:r>
            <a:r>
              <a:rPr lang="de-DE" dirty="0" err="1"/>
              <a:t>deployment</a:t>
            </a:r>
            <a:r>
              <a:rPr lang="de-DE" dirty="0"/>
              <a:t> &amp; a </a:t>
            </a:r>
            <a:r>
              <a:rPr lang="de-DE" dirty="0" err="1"/>
              <a:t>corresponding</a:t>
            </a:r>
            <a:r>
              <a:rPr lang="de-DE" dirty="0"/>
              <a:t> </a:t>
            </a:r>
            <a:r>
              <a:rPr lang="de-DE" dirty="0" err="1"/>
              <a:t>service</a:t>
            </a:r>
            <a:r>
              <a:rPr lang="de-DE" dirty="0"/>
              <a:t> (</a:t>
            </a:r>
            <a:r>
              <a:rPr lang="de-DE" dirty="0" err="1"/>
              <a:t>if</a:t>
            </a:r>
            <a:r>
              <a:rPr lang="de-DE" dirty="0"/>
              <a:t> not </a:t>
            </a:r>
            <a:r>
              <a:rPr lang="de-DE" dirty="0" err="1"/>
              <a:t>yet</a:t>
            </a:r>
            <a:r>
              <a:rPr lang="de-DE" dirty="0"/>
              <a:t> </a:t>
            </a:r>
            <a:r>
              <a:rPr lang="de-DE" dirty="0" err="1"/>
              <a:t>done</a:t>
            </a:r>
            <a:r>
              <a:rPr lang="de-DE" dirty="0"/>
              <a:t>)</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pPr marL="465750" lvl="1" indent="-285750">
              <a:buFont typeface="Symbol" panose="05050102010706020507" pitchFamily="18" charset="2"/>
              <a:buChar char="-"/>
            </a:pPr>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pPr marL="285750" indent="-285750">
              <a:buFont typeface="Symbol" panose="05050102010706020507" pitchFamily="18" charset="2"/>
              <a:buChar char="-"/>
            </a:pPr>
            <a:endParaRPr lang="de-DE" dirty="0"/>
          </a:p>
          <a:p>
            <a:pPr marL="285750" indent="-285750">
              <a:buFont typeface="Symbol" panose="05050102010706020507" pitchFamily="18" charset="2"/>
              <a:buChar char="-"/>
            </a:pPr>
            <a:r>
              <a:rPr lang="de-DE" dirty="0"/>
              <a:t>Create a </a:t>
            </a:r>
            <a:r>
              <a:rPr lang="de-DE" dirty="0" err="1"/>
              <a:t>helper</a:t>
            </a:r>
            <a:r>
              <a:rPr lang="de-DE" dirty="0"/>
              <a:t> </a:t>
            </a:r>
            <a:r>
              <a:rPr lang="de-DE" dirty="0" err="1"/>
              <a:t>pod</a:t>
            </a:r>
            <a:r>
              <a:rPr lang="de-DE" dirty="0"/>
              <a:t>, </a:t>
            </a:r>
            <a:r>
              <a:rPr lang="de-DE" dirty="0" err="1"/>
              <a:t>logon</a:t>
            </a:r>
            <a:r>
              <a:rPr lang="de-DE" dirty="0"/>
              <a:t> </a:t>
            </a:r>
            <a:r>
              <a:rPr lang="de-DE" dirty="0" err="1"/>
              <a:t>to</a:t>
            </a:r>
            <a:r>
              <a:rPr lang="de-DE" dirty="0"/>
              <a:t> </a:t>
            </a:r>
            <a:r>
              <a:rPr lang="de-DE" dirty="0" err="1"/>
              <a:t>it</a:t>
            </a:r>
            <a:r>
              <a:rPr lang="de-DE" dirty="0"/>
              <a:t> and </a:t>
            </a:r>
            <a:r>
              <a:rPr lang="de-DE" dirty="0" err="1"/>
              <a:t>get</a:t>
            </a:r>
            <a:r>
              <a:rPr lang="de-DE" dirty="0"/>
              <a:t> </a:t>
            </a:r>
            <a:r>
              <a:rPr lang="de-DE" dirty="0" err="1"/>
              <a:t>the</a:t>
            </a:r>
            <a:r>
              <a:rPr lang="de-DE" dirty="0"/>
              <a:t> index.html </a:t>
            </a:r>
            <a:r>
              <a:rPr lang="de-DE" dirty="0" err="1"/>
              <a:t>page</a:t>
            </a:r>
            <a:r>
              <a:rPr lang="de-DE" dirty="0"/>
              <a:t> </a:t>
            </a:r>
            <a:r>
              <a:rPr lang="de-DE" dirty="0" err="1"/>
              <a:t>from</a:t>
            </a:r>
            <a:r>
              <a:rPr lang="de-DE" dirty="0"/>
              <a:t> </a:t>
            </a:r>
            <a:r>
              <a:rPr lang="de-DE" dirty="0" err="1"/>
              <a:t>the</a:t>
            </a:r>
            <a:r>
              <a:rPr lang="de-DE" dirty="0"/>
              <a:t> </a:t>
            </a:r>
            <a:r>
              <a:rPr lang="de-DE" dirty="0" err="1"/>
              <a:t>nginx</a:t>
            </a:r>
            <a:r>
              <a:rPr lang="de-DE" dirty="0"/>
              <a:t> backend.</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connector</a:t>
            </a:r>
            <a:r>
              <a:rPr lang="de-DE" dirty="0"/>
              <a:t> --</a:t>
            </a:r>
            <a:r>
              <a:rPr lang="de-DE" dirty="0" err="1"/>
              <a:t>rm</a:t>
            </a:r>
            <a:r>
              <a:rPr lang="de-DE" dirty="0"/>
              <a:t> -</a:t>
            </a:r>
            <a:r>
              <a:rPr lang="de-DE" dirty="0" err="1"/>
              <a:t>ti</a:t>
            </a:r>
            <a:r>
              <a:rPr lang="de-DE" dirty="0"/>
              <a:t> --</a:t>
            </a:r>
            <a:r>
              <a:rPr lang="de-DE" dirty="0" err="1"/>
              <a:t>restart</a:t>
            </a:r>
            <a:r>
              <a:rPr lang="de-DE" dirty="0"/>
              <a:t>=Never --image</a:t>
            </a:r>
            <a:r>
              <a:rPr lang="de-DE" b="1" dirty="0"/>
              <a:t>=</a:t>
            </a:r>
            <a:r>
              <a:rPr lang="de-DE" dirty="0"/>
              <a:t>alpine:3.8</a:t>
            </a:r>
          </a:p>
          <a:p>
            <a:pPr marL="465750" lvl="1" indent="-285750">
              <a:buFont typeface="Symbol" panose="05050102010706020507" pitchFamily="18" charset="2"/>
              <a:buChar char="-"/>
            </a:pPr>
            <a:r>
              <a:rPr lang="de-DE" dirty="0"/>
              <a:t># </a:t>
            </a:r>
            <a:r>
              <a:rPr lang="de-DE" dirty="0" err="1"/>
              <a:t>wget</a:t>
            </a:r>
            <a:r>
              <a:rPr lang="de-DE" dirty="0"/>
              <a:t> --timeout=1 </a:t>
            </a:r>
            <a:r>
              <a:rPr lang="de-DE" dirty="0" err="1"/>
              <a:t>nginx</a:t>
            </a:r>
            <a:endParaRPr lang="de-DE" dirty="0"/>
          </a:p>
          <a:p>
            <a:pPr marL="465750" lvl="1" indent="-285750">
              <a:buFont typeface="Symbol" panose="05050102010706020507" pitchFamily="18" charset="2"/>
              <a:buChar char="-"/>
            </a:pPr>
            <a:r>
              <a:rPr lang="en-US" dirty="0"/>
              <a:t>Remove the index.html page &amp; stay connected to the shell session</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Create the network policy in a 2</a:t>
            </a:r>
            <a:r>
              <a:rPr lang="en-US" baseline="30000" dirty="0"/>
              <a:t>nd</a:t>
            </a:r>
            <a:r>
              <a:rPr lang="en-US" dirty="0"/>
              <a:t> shell:</a:t>
            </a:r>
          </a:p>
          <a:p>
            <a:pPr marL="465750" lvl="1" indent="-285750">
              <a:buFont typeface="Symbol" panose="05050102010706020507" pitchFamily="18" charset="2"/>
              <a:buChar char="-"/>
            </a:pPr>
            <a:r>
              <a:rPr lang="en-US" dirty="0" err="1"/>
              <a:t>kubectl</a:t>
            </a:r>
            <a:r>
              <a:rPr lang="en-US" dirty="0"/>
              <a:t> create –f network-</a:t>
            </a:r>
            <a:r>
              <a:rPr lang="en-US" dirty="0" err="1"/>
              <a:t>policy.yaml</a:t>
            </a:r>
            <a:endParaRPr lang="en-US" dirty="0"/>
          </a:p>
          <a:p>
            <a:pPr marL="465750" lvl="1" indent="-285750">
              <a:buFont typeface="Symbol" panose="05050102010706020507" pitchFamily="18" charset="2"/>
              <a:buChar char="-"/>
            </a:pPr>
            <a:r>
              <a:rPr lang="en-US" dirty="0"/>
              <a:t>Show the network policy definition and explain:</a:t>
            </a:r>
          </a:p>
          <a:p>
            <a:pPr marL="645750" lvl="2" indent="-285750">
              <a:buFont typeface="Symbol" panose="05050102010706020507" pitchFamily="18" charset="2"/>
              <a:buChar char="-"/>
            </a:pPr>
            <a:r>
              <a:rPr lang="en-US" dirty="0"/>
              <a:t>it’s implicitly a whitelisting</a:t>
            </a:r>
          </a:p>
          <a:p>
            <a:pPr marL="645750" lvl="2" indent="-285750">
              <a:buFont typeface="Symbol" panose="05050102010706020507" pitchFamily="18" charset="2"/>
              <a:buChar char="-"/>
            </a:pPr>
            <a:r>
              <a:rPr lang="en-US" dirty="0"/>
              <a:t>network policy can handle egress and ingress traffic. However the example is only of incoming (ingress) traffic.</a:t>
            </a:r>
          </a:p>
          <a:p>
            <a:pPr marL="645750" lvl="2" indent="-285750">
              <a:buFont typeface="Symbol" panose="05050102010706020507" pitchFamily="18" charset="2"/>
              <a:buChar char="-"/>
            </a:pPr>
            <a:r>
              <a:rPr lang="en-US" dirty="0"/>
              <a:t>The </a:t>
            </a:r>
            <a:r>
              <a:rPr lang="en-US" dirty="0" err="1"/>
              <a:t>cidr</a:t>
            </a:r>
            <a:r>
              <a:rPr lang="en-US" dirty="0"/>
              <a:t> block are required, if you want to access your service later from SAP networks. Otherwise all requested without the label (i.e. not cluster internal) will be blocked too.</a:t>
            </a:r>
          </a:p>
          <a:p>
            <a:pPr marL="465750" lvl="1"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Switch back to the helper pod and re-run the </a:t>
            </a:r>
            <a:r>
              <a:rPr lang="en-US" dirty="0" err="1"/>
              <a:t>wget</a:t>
            </a:r>
            <a:r>
              <a:rPr lang="en-US" dirty="0"/>
              <a:t> command </a:t>
            </a:r>
            <a:r>
              <a:rPr lang="en-US" dirty="0">
                <a:sym typeface="Wingdings" panose="05000000000000000000" pitchFamily="2" charset="2"/>
              </a:rPr>
              <a:t> expected result: failure due to the missing label</a:t>
            </a:r>
            <a:endParaRPr lang="en-US" dirty="0"/>
          </a:p>
          <a:p>
            <a:pPr marL="285750" indent="-285750">
              <a:buFont typeface="Symbol" panose="05050102010706020507" pitchFamily="18" charset="2"/>
              <a:buChar char="-"/>
            </a:pPr>
            <a:r>
              <a:rPr lang="en-US" dirty="0"/>
              <a:t>Label you helper pod accordingly (can be done from the 2</a:t>
            </a:r>
            <a:r>
              <a:rPr lang="en-US" baseline="30000" dirty="0"/>
              <a:t>nd</a:t>
            </a:r>
            <a:r>
              <a:rPr lang="en-US" dirty="0"/>
              <a:t> shell session, so stay connected to your helper pod)</a:t>
            </a:r>
          </a:p>
          <a:p>
            <a:pPr marL="465750" lvl="1" indent="-285750">
              <a:buFont typeface="Symbol" panose="05050102010706020507" pitchFamily="18" charset="2"/>
              <a:buChar char="-"/>
            </a:pPr>
            <a:r>
              <a:rPr lang="en-US" dirty="0" err="1"/>
              <a:t>kubectl</a:t>
            </a:r>
            <a:r>
              <a:rPr lang="en-US" dirty="0"/>
              <a:t> label pod connector access=true</a:t>
            </a:r>
          </a:p>
          <a:p>
            <a:pPr marL="285750" lvl="0" indent="-285750">
              <a:buFont typeface="Symbol" panose="05050102010706020507" pitchFamily="18" charset="2"/>
              <a:buChar char="-"/>
            </a:pPr>
            <a:endParaRPr lang="en-US" dirty="0"/>
          </a:p>
          <a:p>
            <a:pPr marL="285750" lvl="0" indent="-285750">
              <a:buFont typeface="Symbol" panose="05050102010706020507" pitchFamily="18" charset="2"/>
              <a:buChar char="-"/>
            </a:pPr>
            <a:r>
              <a:rPr lang="en-US" dirty="0"/>
              <a:t>Re-run the </a:t>
            </a:r>
            <a:r>
              <a:rPr lang="en-US" dirty="0" err="1"/>
              <a:t>wget</a:t>
            </a:r>
            <a:r>
              <a:rPr lang="en-US" dirty="0"/>
              <a:t> command </a:t>
            </a:r>
            <a:r>
              <a:rPr lang="en-US" dirty="0">
                <a:sym typeface="Wingdings" panose="05000000000000000000" pitchFamily="2" charset="2"/>
              </a:rPr>
              <a:t> expected result: works again</a:t>
            </a:r>
          </a:p>
          <a:p>
            <a:pPr marL="285750" lvl="0" indent="-285750">
              <a:buFont typeface="Symbol" panose="05050102010706020507" pitchFamily="18" charset="2"/>
              <a:buChar char="-"/>
            </a:pPr>
            <a:endParaRPr lang="en-US" dirty="0">
              <a:sym typeface="Wingdings" panose="05000000000000000000" pitchFamily="2" charset="2"/>
            </a:endParaRPr>
          </a:p>
          <a:p>
            <a:pPr marL="0" lvl="0" indent="0">
              <a:buFont typeface="Symbol" panose="05050102010706020507" pitchFamily="18" charset="2"/>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2053658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setup for the security discussion:</a:t>
            </a:r>
          </a:p>
          <a:p>
            <a:endParaRPr lang="en-US" dirty="0"/>
          </a:p>
          <a:p>
            <a:r>
              <a:rPr lang="en-US" dirty="0"/>
              <a:t>A </a:t>
            </a:r>
            <a:r>
              <a:rPr lang="en-US" dirty="0" err="1"/>
              <a:t>kubernetes</a:t>
            </a:r>
            <a:r>
              <a:rPr lang="en-US" dirty="0"/>
              <a:t> cluster runs as usual with one to many nodes. Each node is a </a:t>
            </a:r>
            <a:r>
              <a:rPr lang="en-US" dirty="0" err="1"/>
              <a:t>linux</a:t>
            </a:r>
            <a:r>
              <a:rPr lang="en-US" dirty="0"/>
              <a:t> host with a kernel, docker daemon and </a:t>
            </a:r>
            <a:r>
              <a:rPr lang="en-US" dirty="0" err="1"/>
              <a:t>kubelet</a:t>
            </a:r>
            <a:r>
              <a:rPr lang="en-US" dirty="0"/>
              <a:t>. We also have the master with API server and </a:t>
            </a:r>
            <a:r>
              <a:rPr lang="en-US" dirty="0" err="1"/>
              <a:t>etcd</a:t>
            </a:r>
            <a:r>
              <a:rPr lang="en-US" dirty="0"/>
              <a:t> where configuration, some passwords and the cluster state is stored.</a:t>
            </a:r>
          </a:p>
          <a:p>
            <a:r>
              <a:rPr lang="en-US" dirty="0"/>
              <a:t>On the host we see here, there is one container running (of course managed by </a:t>
            </a:r>
            <a:r>
              <a:rPr lang="en-US" dirty="0" err="1"/>
              <a:t>kubernetes</a:t>
            </a:r>
            <a:r>
              <a:rPr lang="en-US" dirty="0"/>
              <a:t> as a pod, deployment, …). The attacker (i.e. we) is connected to a shell session within the container.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27</a:t>
            </a:fld>
            <a:endParaRPr lang="de-DE" dirty="0"/>
          </a:p>
        </p:txBody>
      </p:sp>
    </p:spTree>
    <p:extLst>
      <p:ext uri="{BB962C8B-B14F-4D97-AF65-F5344CB8AC3E}">
        <p14:creationId xmlns:p14="http://schemas.microsoft.com/office/powerpoint/2010/main" val="34748953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Tree>
    <p:extLst>
      <p:ext uri="{BB962C8B-B14F-4D97-AF65-F5344CB8AC3E}">
        <p14:creationId xmlns:p14="http://schemas.microsoft.com/office/powerpoint/2010/main" val="11160584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Tree>
    <p:extLst>
      <p:ext uri="{BB962C8B-B14F-4D97-AF65-F5344CB8AC3E}">
        <p14:creationId xmlns:p14="http://schemas.microsoft.com/office/powerpoint/2010/main" val="1285528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Tree>
    <p:extLst>
      <p:ext uri="{BB962C8B-B14F-4D97-AF65-F5344CB8AC3E}">
        <p14:creationId xmlns:p14="http://schemas.microsoft.com/office/powerpoint/2010/main" val="764582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Tree>
    <p:extLst>
      <p:ext uri="{BB962C8B-B14F-4D97-AF65-F5344CB8AC3E}">
        <p14:creationId xmlns:p14="http://schemas.microsoft.com/office/powerpoint/2010/main" val="38958425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32</a:t>
            </a:fld>
            <a:endParaRPr lang="de-DE" dirty="0"/>
          </a:p>
        </p:txBody>
      </p:sp>
    </p:spTree>
    <p:extLst>
      <p:ext uri="{BB962C8B-B14F-4D97-AF65-F5344CB8AC3E}">
        <p14:creationId xmlns:p14="http://schemas.microsoft.com/office/powerpoint/2010/main" val="29535001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33</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Currently there are two types of users in </a:t>
            </a:r>
            <a:r>
              <a:rPr lang="en-US" dirty="0" err="1"/>
              <a:t>kubernetes</a:t>
            </a:r>
            <a:r>
              <a:rPr lang="en-US" dirty="0"/>
              <a:t> – technical and normal Users. Users are considered to be human (end-)users and you can fine </a:t>
            </a:r>
            <a:r>
              <a:rPr lang="en-US" dirty="0" err="1"/>
              <a:t>granularily</a:t>
            </a:r>
            <a:r>
              <a:rPr lang="en-US" dirty="0"/>
              <a:t> define what each user can. They can also (by default) be cluster admins and have access to everything in the cluster. </a:t>
            </a:r>
          </a:p>
          <a:p>
            <a:endParaRPr lang="en-US" dirty="0"/>
          </a:p>
          <a:p>
            <a:r>
              <a:rPr lang="en-US" dirty="0"/>
              <a:t>The 2</a:t>
            </a:r>
            <a:r>
              <a:rPr lang="en-US" baseline="30000" dirty="0"/>
              <a:t>nd</a:t>
            </a:r>
            <a:r>
              <a:rPr lang="en-US" dirty="0"/>
              <a:t> type of user is a technical user, called “service account”. A service account is bound to a namespace and in every namespace there is “default” service account. Of course it is possible to create further service accounts. </a:t>
            </a:r>
          </a:p>
          <a:p>
            <a:r>
              <a:rPr lang="en-US" dirty="0"/>
              <a:t>Usually a service account holds an access token allowing to communicate with the cluster’s API server. The token itself is a </a:t>
            </a:r>
            <a:r>
              <a:rPr lang="en-US" dirty="0" err="1"/>
              <a:t>kubernetes</a:t>
            </a:r>
            <a:r>
              <a:rPr lang="en-US" dirty="0"/>
              <a:t> secret. Additionally you can assign an image pull secret to the service account (see slide 5 </a:t>
            </a:r>
            <a:r>
              <a:rPr lang="en-US" dirty="0" err="1"/>
              <a:t>ff</a:t>
            </a:r>
            <a:r>
              <a:rPr lang="en-US" dirty="0"/>
              <a:t> for further info).</a:t>
            </a:r>
          </a:p>
          <a:p>
            <a:endParaRPr lang="en-US" dirty="0"/>
          </a:p>
          <a:p>
            <a:r>
              <a:rPr lang="en-US" dirty="0"/>
              <a:t>When scheduling resources like a pod, they always run in the “name” of the service account. This means, the service account’s secrets will be mounted into the pod. Hence a pod is also able to access the API server with the identity of the service account and its valid credentials.</a:t>
            </a:r>
          </a:p>
          <a:p>
            <a:r>
              <a:rPr lang="en-US" dirty="0"/>
              <a:t>If not specified differently, the default service account will be used. </a:t>
            </a:r>
          </a:p>
          <a:p>
            <a:endParaRPr lang="en-US" dirty="0"/>
          </a:p>
          <a:p>
            <a:r>
              <a:rPr lang="en-US" dirty="0"/>
              <a:t>Since a pod can access the API, think about possible consequences. Could it modify the system? To avoid potential security issues, it is recommended to limit the access scope of the service account using RBAC </a:t>
            </a:r>
            <a:r>
              <a:rPr lang="en-US" dirty="0">
                <a:sym typeface="Wingdings" panose="05000000000000000000" pitchFamily="2" charset="2"/>
              </a:rPr>
              <a:t> see next slide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tokens to access the API server deserve some extra thoughts. Every service account comes with such a token and by default, all pods mount the token of their respective service account. So basically we allow each and every application running in our cluster to talk to the API server and potentially read secrets or modify objects. </a:t>
            </a:r>
          </a:p>
          <a:p>
            <a:r>
              <a:rPr lang="en-US" dirty="0"/>
              <a:t> </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Though there are some applications that require this access, most of our workloads don’t. Hence it is recommended to switch off this feature and explicitly mount the tokens when needed. The service account object has a field “</a:t>
            </a:r>
            <a:r>
              <a:rPr lang="de-DE" sz="1400" b="0" kern="1200" dirty="0" err="1">
                <a:solidFill>
                  <a:schemeClr val="tx1"/>
                </a:solidFill>
                <a:effectLst/>
                <a:latin typeface="+mn-lt"/>
                <a:ea typeface="+mn-ea"/>
                <a:cs typeface="+mn-cs"/>
              </a:rPr>
              <a:t>automountServiceAccountToken</a:t>
            </a:r>
            <a:r>
              <a:rPr lang="en-US" sz="1400" b="0" kern="1200" dirty="0">
                <a:solidFill>
                  <a:schemeClr val="tx1"/>
                </a:solidFill>
                <a:effectLst/>
                <a:latin typeface="+mn-lt"/>
                <a:ea typeface="+mn-ea"/>
                <a:cs typeface="+mn-cs"/>
              </a:rPr>
              <a:t>” which should be set to false.</a:t>
            </a:r>
            <a:endParaRPr lang="de-DE" sz="14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148014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limit the access scope of a service account, you can use existing roles or create your own. These roles are bound to the respective service account.</a:t>
            </a:r>
          </a:p>
          <a:p>
            <a:endParaRPr lang="en-US" dirty="0"/>
          </a:p>
          <a:p>
            <a:r>
              <a:rPr lang="en-US" dirty="0"/>
              <a:t>Roles define which resources of which </a:t>
            </a:r>
            <a:r>
              <a:rPr lang="en-US" dirty="0" err="1"/>
              <a:t>api</a:t>
            </a:r>
            <a:r>
              <a:rPr lang="en-US" dirty="0"/>
              <a:t> group are allowed to access with a certain set of actions. The example shown in the screenshot allows the actions “get”, “list” and “watch” for “</a:t>
            </a:r>
            <a:r>
              <a:rPr lang="en-US" dirty="0" err="1"/>
              <a:t>configmaps</a:t>
            </a:r>
            <a:r>
              <a:rPr lang="en-US" dirty="0"/>
              <a:t>”. Everything else would be blocked. </a:t>
            </a:r>
          </a:p>
          <a:p>
            <a:endParaRPr lang="en-US" dirty="0"/>
          </a:p>
          <a:p>
            <a:r>
              <a:rPr lang="en-US" dirty="0"/>
              <a:t>To assign the role to a user, you can create a role binding.</a:t>
            </a:r>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285750" indent="-285750">
              <a:buFontTx/>
              <a:buChar char="-"/>
            </a:pPr>
            <a:r>
              <a:rPr lang="en-US" dirty="0"/>
              <a:t>Show the default service account associate with any namespace (</a:t>
            </a:r>
            <a:r>
              <a:rPr lang="en-US" dirty="0" err="1"/>
              <a:t>kubectl</a:t>
            </a:r>
            <a:r>
              <a:rPr lang="en-US" dirty="0"/>
              <a:t> get </a:t>
            </a:r>
            <a:r>
              <a:rPr lang="en-US" dirty="0" err="1"/>
              <a:t>sa</a:t>
            </a:r>
            <a:r>
              <a:rPr lang="en-US" dirty="0"/>
              <a:t>)</a:t>
            </a:r>
          </a:p>
          <a:p>
            <a:pPr marL="285750" indent="-285750">
              <a:buFontTx/>
              <a:buChar char="-"/>
            </a:pPr>
            <a:r>
              <a:rPr lang="en-US" dirty="0"/>
              <a:t>Show the token that is associated with the service account (</a:t>
            </a:r>
            <a:r>
              <a:rPr lang="en-US" dirty="0" err="1"/>
              <a:t>kubectl</a:t>
            </a:r>
            <a:r>
              <a:rPr lang="en-US" dirty="0"/>
              <a:t> get secret)</a:t>
            </a:r>
          </a:p>
          <a:p>
            <a:pPr marL="285750" indent="-285750">
              <a:buFontTx/>
              <a:buChar char="-"/>
            </a:pPr>
            <a:r>
              <a:rPr lang="en-US" dirty="0"/>
              <a:t>Show the </a:t>
            </a:r>
            <a:r>
              <a:rPr lang="en-US" dirty="0" err="1"/>
              <a:t>clusterrolebinding</a:t>
            </a:r>
            <a:r>
              <a:rPr lang="en-US" dirty="0"/>
              <a:t>, that makes the participants cluster admin (</a:t>
            </a:r>
            <a:r>
              <a:rPr lang="en-US" dirty="0" err="1"/>
              <a:t>kubectl</a:t>
            </a:r>
            <a:r>
              <a:rPr lang="en-US" dirty="0"/>
              <a:t> get </a:t>
            </a:r>
            <a:r>
              <a:rPr lang="en-US" dirty="0" err="1"/>
              <a:t>clusterrolebinding</a:t>
            </a:r>
            <a:r>
              <a:rPr lang="en-US" dirty="0"/>
              <a:t>)</a:t>
            </a:r>
          </a:p>
          <a:p>
            <a:pPr marL="0" indent="0">
              <a:buFontTx/>
              <a:buNone/>
            </a:pPr>
            <a:endParaRPr lang="en-US" dirty="0"/>
          </a:p>
          <a:p>
            <a:pPr marL="285750" indent="-285750">
              <a:buFontTx/>
              <a:buChar char="-"/>
            </a:pPr>
            <a:r>
              <a:rPr lang="en-US" dirty="0"/>
              <a:t>Create a custom role:</a:t>
            </a:r>
          </a:p>
          <a:p>
            <a:pPr marL="465750" marR="0" lvl="1"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In the demo folder, have a look at 11a_rbac.yaml</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explain the access to the different API groups &amp; objects within</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"pod-master" gives you full access to pods, read access to </a:t>
            </a:r>
            <a:r>
              <a:rPr lang="en-US" dirty="0" err="1"/>
              <a:t>configmaps</a:t>
            </a:r>
            <a:r>
              <a:rPr lang="en-US" dirty="0"/>
              <a:t> and no access to anything else</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YAML creates a service account "pod-master"</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gets bound to the service account by the </a:t>
            </a:r>
            <a:r>
              <a:rPr lang="en-US" dirty="0" err="1"/>
              <a:t>rolebinding</a:t>
            </a:r>
            <a:r>
              <a:rPr lang="en-US" dirty="0"/>
              <a:t> "pod-master"</a:t>
            </a:r>
          </a:p>
          <a:p>
            <a:pPr marL="465750" lvl="1" indent="-285750">
              <a:buFontTx/>
              <a:buChar char="-"/>
            </a:pPr>
            <a:r>
              <a:rPr lang="en-US" dirty="0"/>
              <a:t>Before you switch the </a:t>
            </a:r>
            <a:r>
              <a:rPr lang="en-US" dirty="0" err="1"/>
              <a:t>kubeconfig</a:t>
            </a:r>
            <a:r>
              <a:rPr lang="en-US" dirty="0"/>
              <a:t> context, check, if the secret </a:t>
            </a:r>
            <a:r>
              <a:rPr lang="en-US"/>
              <a:t>“admin-access” </a:t>
            </a:r>
            <a:r>
              <a:rPr lang="en-US" dirty="0"/>
              <a:t>described in file 07c_demo_secret.yaml is present in your namespace. If not, re-create it (</a:t>
            </a:r>
            <a:r>
              <a:rPr lang="en-US" dirty="0" err="1"/>
              <a:t>kubectl</a:t>
            </a:r>
            <a:r>
              <a:rPr lang="en-US" dirty="0"/>
              <a:t> create –f 07c_demo_secret.yaml)</a:t>
            </a:r>
          </a:p>
          <a:p>
            <a:pPr marL="465750" lvl="1" indent="-285750">
              <a:buFontTx/>
              <a:buChar char="-"/>
            </a:pPr>
            <a:r>
              <a:rPr lang="en-US" dirty="0"/>
              <a:t>In the demo folder, run the script 11b_rbac-demo-shell.sh</a:t>
            </a:r>
          </a:p>
          <a:p>
            <a:pPr marL="645750" lvl="2" indent="-285750">
              <a:buFontTx/>
              <a:buChar char="-"/>
            </a:pPr>
            <a:r>
              <a:rPr lang="en-US" dirty="0"/>
              <a:t>This script will start a new shell with a temporary </a:t>
            </a:r>
            <a:r>
              <a:rPr lang="en-US" dirty="0" err="1"/>
              <a:t>kube.config</a:t>
            </a:r>
            <a:r>
              <a:rPr lang="en-US" dirty="0"/>
              <a:t> that accesses the cluster as service account pod-master</a:t>
            </a:r>
          </a:p>
          <a:p>
            <a:pPr marL="645750" lvl="2" indent="-285750">
              <a:buFontTx/>
              <a:buChar char="-"/>
            </a:pPr>
            <a:r>
              <a:rPr lang="en-US" dirty="0"/>
              <a:t>In this shell, try to get the running pods and the </a:t>
            </a:r>
            <a:r>
              <a:rPr lang="en-US" dirty="0" err="1"/>
              <a:t>configmaps</a:t>
            </a:r>
            <a:endParaRPr lang="en-US" dirty="0"/>
          </a:p>
          <a:p>
            <a:pPr marL="645750" lvl="2" indent="-285750">
              <a:buFontTx/>
              <a:buChar char="-"/>
            </a:pPr>
            <a:r>
              <a:rPr lang="en-US" dirty="0"/>
              <a:t>Try to get the secrets</a:t>
            </a:r>
          </a:p>
          <a:p>
            <a:pPr marL="645750" lvl="2" indent="-285750">
              <a:buFontTx/>
              <a:buChar char="-"/>
            </a:pPr>
            <a:r>
              <a:rPr lang="en-US" dirty="0"/>
              <a:t>Create a pod using the secret “admin-access” with "</a:t>
            </a:r>
            <a:r>
              <a:rPr lang="en-US" dirty="0" err="1"/>
              <a:t>kubectl</a:t>
            </a:r>
            <a:r>
              <a:rPr lang="en-US" dirty="0"/>
              <a:t> create –f 07d_demo_pod_with_secret.yaml" and have a look at its logs to show that secrets are still visible from within the pod although we do not have access to the secrets through the role (potential security leak)</a:t>
            </a:r>
          </a:p>
          <a:p>
            <a:pPr marL="465750" lvl="1" indent="-285750">
              <a:buFontTx/>
              <a:buChar char="-"/>
            </a:pPr>
            <a:endParaRPr lang="en-US" dirty="0"/>
          </a:p>
          <a:p>
            <a:pPr marL="285750" lvl="0" indent="-285750">
              <a:buFontTx/>
              <a:buChar char="-"/>
            </a:pPr>
            <a:r>
              <a:rPr lang="en-US" dirty="0"/>
              <a:t>Use the role binding "pod-master" and use </a:t>
            </a:r>
            <a:r>
              <a:rPr lang="en-US" dirty="0" err="1"/>
              <a:t>kubectl</a:t>
            </a:r>
            <a:r>
              <a:rPr lang="en-US" dirty="0"/>
              <a:t> </a:t>
            </a:r>
            <a:r>
              <a:rPr lang="en-US" dirty="0" err="1"/>
              <a:t>auth</a:t>
            </a:r>
            <a:r>
              <a:rPr lang="en-US" dirty="0"/>
              <a:t> can-</a:t>
            </a:r>
            <a:r>
              <a:rPr lang="en-US" dirty="0" err="1"/>
              <a:t>i</a:t>
            </a:r>
            <a:r>
              <a:rPr lang="en-US" dirty="0"/>
              <a:t> … to demo its function. </a:t>
            </a:r>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system:serviceaccount:default:default</a:t>
            </a:r>
            <a:r>
              <a:rPr lang="en-US" dirty="0"/>
              <a:t>  </a:t>
            </a:r>
            <a:r>
              <a:rPr lang="en-US" dirty="0">
                <a:sym typeface="Wingdings" panose="05000000000000000000" pitchFamily="2" charset="2"/>
              </a:rPr>
              <a:t> expected result: no</a:t>
            </a:r>
            <a:endParaRPr lang="en-US" dirty="0"/>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system:serviceaccount:part</a:t>
            </a:r>
            <a:r>
              <a:rPr lang="en-US" dirty="0"/>
              <a:t>-&lt;id&gt;:default </a:t>
            </a:r>
            <a:r>
              <a:rPr lang="en-US" dirty="0">
                <a:sym typeface="Wingdings" panose="05000000000000000000" pitchFamily="2" charset="2"/>
              </a:rPr>
              <a:t> expected result: yes (due to the </a:t>
            </a:r>
            <a:r>
              <a:rPr lang="en-US" dirty="0" err="1">
                <a:sym typeface="Wingdings" panose="05000000000000000000" pitchFamily="2" charset="2"/>
              </a:rPr>
              <a:t>clusterrolebinding</a:t>
            </a:r>
            <a:r>
              <a:rPr lang="en-US" dirty="0">
                <a:sym typeface="Wingdings" panose="05000000000000000000" pitchFamily="2" charset="2"/>
              </a:rPr>
              <a:t>)</a:t>
            </a:r>
            <a:endParaRPr lang="en-US" dirty="0"/>
          </a:p>
          <a:p>
            <a:pPr marL="285750" lvl="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560076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2873814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pod &amp; container spec provide several options to prevent security issues.</a:t>
            </a:r>
          </a:p>
          <a:p>
            <a:endParaRPr lang="en-US" dirty="0"/>
          </a:p>
          <a:p>
            <a:r>
              <a:rPr lang="en-US" dirty="0"/>
              <a:t>Firstly, it is possible to limit the resource consumption of each container. This way it is not possible to consume all the resources of a host.</a:t>
            </a:r>
          </a:p>
          <a:p>
            <a:endParaRPr lang="en-US" dirty="0"/>
          </a:p>
          <a:p>
            <a:r>
              <a:rPr lang="en-US" dirty="0"/>
              <a:t>Secondly, you can specify certain security aspects, such as allowed capabilities, access to the underlying host or the user-IDs which are allowed in the context of the container.</a:t>
            </a:r>
          </a:p>
        </p:txBody>
      </p:sp>
      <p:sp>
        <p:nvSpPr>
          <p:cNvPr id="4" name="Slide Number Placeholder 3"/>
          <p:cNvSpPr>
            <a:spLocks noGrp="1"/>
          </p:cNvSpPr>
          <p:nvPr>
            <p:ph type="sldNum" sz="quarter" idx="5"/>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691859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Resources are specified on container level. </a:t>
            </a:r>
          </a:p>
          <a:p>
            <a:endParaRPr lang="en-US" dirty="0"/>
          </a:p>
          <a:p>
            <a:r>
              <a:rPr lang="en-US" dirty="0"/>
              <a:t>It is a very good practice to specify the limits as well as the “initial” requests for </a:t>
            </a:r>
            <a:r>
              <a:rPr lang="en-US" dirty="0" err="1"/>
              <a:t>cpu</a:t>
            </a:r>
            <a:r>
              <a:rPr lang="en-US" dirty="0"/>
              <a:t> and memory. Request information make scheduling a lot easier.</a:t>
            </a:r>
          </a:p>
          <a:p>
            <a:endParaRPr lang="en-US" dirty="0"/>
          </a:p>
          <a:p>
            <a:r>
              <a:rPr lang="en-US" dirty="0"/>
              <a:t>CPU can be quantified as 1-n CPU (vCPU/</a:t>
            </a:r>
            <a:r>
              <a:rPr lang="en-US" dirty="0" err="1"/>
              <a:t>vCore</a:t>
            </a:r>
            <a:r>
              <a:rPr lang="en-US" dirty="0"/>
              <a:t> for cloud, </a:t>
            </a:r>
            <a:r>
              <a:rPr lang="en-US" dirty="0" err="1"/>
              <a:t>hyperthread</a:t>
            </a:r>
            <a:r>
              <a:rPr lang="en-US" dirty="0"/>
              <a:t> for bare-metal Intel processor) or a fraction of 1. Fractions are specified as in two different notations  0.25 (one quarter of a CPU) or 250m (250 </a:t>
            </a:r>
            <a:r>
              <a:rPr lang="en-US" dirty="0" err="1"/>
              <a:t>millicpu</a:t>
            </a:r>
            <a:r>
              <a:rPr lang="en-US" dirty="0"/>
              <a:t>), but both are understood as the same value.</a:t>
            </a:r>
          </a:p>
          <a:p>
            <a:endParaRPr lang="en-US" dirty="0"/>
          </a:p>
          <a:p>
            <a:r>
              <a:rPr lang="en-US" dirty="0"/>
              <a:t>Memory is measured in bytes. It is possible to express it as integer, abbreviate with </a:t>
            </a:r>
            <a:r>
              <a:rPr lang="de-DE" sz="1400" b="0" i="0" kern="1200" dirty="0">
                <a:solidFill>
                  <a:schemeClr val="tx1"/>
                </a:solidFill>
                <a:effectLst/>
                <a:latin typeface="+mn-lt"/>
                <a:ea typeface="+mn-ea"/>
                <a:cs typeface="+mn-cs"/>
              </a:rPr>
              <a:t>E, P, T, G, M, K </a:t>
            </a:r>
            <a:r>
              <a:rPr lang="de-DE" sz="1400" b="0" i="0" kern="1200" dirty="0" err="1">
                <a:solidFill>
                  <a:schemeClr val="tx1"/>
                </a:solidFill>
                <a:effectLst/>
                <a:latin typeface="+mn-lt"/>
                <a:ea typeface="+mn-ea"/>
                <a:cs typeface="+mn-cs"/>
              </a:rPr>
              <a:t>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power-</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a:t>
            </a:r>
            <a:r>
              <a:rPr lang="de-DE" sz="1400" b="0" i="0" kern="1200" dirty="0" err="1">
                <a:solidFill>
                  <a:schemeClr val="tx1"/>
                </a:solidFill>
                <a:effectLst/>
                <a:latin typeface="+mn-lt"/>
                <a:ea typeface="+mn-ea"/>
                <a:cs typeface="+mn-cs"/>
              </a:rPr>
              <a:t>two</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equivalents</a:t>
            </a:r>
            <a:r>
              <a:rPr lang="de-DE" sz="1400" b="0" i="0" kern="1200" dirty="0">
                <a:solidFill>
                  <a:schemeClr val="tx1"/>
                </a:solidFill>
                <a:effectLst/>
                <a:latin typeface="+mn-lt"/>
                <a:ea typeface="+mn-ea"/>
                <a:cs typeface="+mn-cs"/>
              </a:rPr>
              <a:t> </a:t>
            </a:r>
            <a:r>
              <a:rPr lang="en-US" sz="1400" b="0" i="0" kern="1200" dirty="0" err="1">
                <a:solidFill>
                  <a:schemeClr val="tx1"/>
                </a:solidFill>
                <a:effectLst/>
                <a:latin typeface="+mn-lt"/>
                <a:ea typeface="+mn-ea"/>
                <a:cs typeface="+mn-cs"/>
              </a:rPr>
              <a:t>Ei</a:t>
            </a:r>
            <a:r>
              <a:rPr lang="en-US" sz="1400" b="0" i="0" kern="1200" dirty="0">
                <a:solidFill>
                  <a:schemeClr val="tx1"/>
                </a:solidFill>
                <a:effectLst/>
                <a:latin typeface="+mn-lt"/>
                <a:ea typeface="+mn-ea"/>
                <a:cs typeface="+mn-cs"/>
              </a:rPr>
              <a:t>, Pi, </a:t>
            </a:r>
            <a:r>
              <a:rPr lang="en-US" sz="1400" b="0" i="0" kern="1200" dirty="0" err="1">
                <a:solidFill>
                  <a:schemeClr val="tx1"/>
                </a:solidFill>
                <a:effectLst/>
                <a:latin typeface="+mn-lt"/>
                <a:ea typeface="+mn-ea"/>
                <a:cs typeface="+mn-cs"/>
              </a:rPr>
              <a:t>Ti</a:t>
            </a:r>
            <a:r>
              <a:rPr lang="en-US" sz="1400" b="0" i="0" kern="1200" dirty="0">
                <a:solidFill>
                  <a:schemeClr val="tx1"/>
                </a:solidFill>
                <a:effectLst/>
                <a:latin typeface="+mn-lt"/>
                <a:ea typeface="+mn-ea"/>
                <a:cs typeface="+mn-cs"/>
              </a:rPr>
              <a:t>, Gi, Mi, Ki</a:t>
            </a:r>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31865946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notesSlide" Target="../notesSlides/notesSlide10.xml"/><Relationship Id="rId16" Type="http://schemas.openxmlformats.org/officeDocument/2006/relationships/image" Target="../media/image30.svg"/><Relationship Id="rId1" Type="http://schemas.openxmlformats.org/officeDocument/2006/relationships/slideLayout" Target="../slideLayouts/slideLayout8.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kubernetes.io/docs/concepts/policy/resource-quotas/" TargetMode="Externa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34.svg"/></Relationships>
</file>

<file path=ppt/slides/_rels/slide16.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35.png"/><Relationship Id="rId7"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slides/_rels/slide17.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slides/_rels/slide18.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34.svg"/><Relationship Id="rId4" Type="http://schemas.openxmlformats.org/officeDocument/2006/relationships/image" Target="../media/image36.svg"/><Relationship Id="rId9"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49.svg"/></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49.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1.svg"/></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1.svg"/></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51.sv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hyperlink" Target="https://github.com/kubernetes/community/blob/master/contributors/design-proposals/node/resource-qos.m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Security</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195BD3AD-0485-46D2-AEE5-17D39F99CC8F}"/>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65282-C03C-45E1-AAB7-7B87619C3137}"/>
              </a:ext>
            </a:extLst>
          </p:cNvPr>
          <p:cNvSpPr>
            <a:spLocks noGrp="1"/>
          </p:cNvSpPr>
          <p:nvPr>
            <p:ph type="title"/>
          </p:nvPr>
        </p:nvSpPr>
        <p:spPr/>
        <p:txBody>
          <a:bodyPr/>
          <a:lstStyle/>
          <a:p>
            <a:r>
              <a:rPr lang="en-US" dirty="0"/>
              <a:t>Security contexts and other ways to break things</a:t>
            </a:r>
          </a:p>
        </p:txBody>
      </p:sp>
      <p:sp>
        <p:nvSpPr>
          <p:cNvPr id="4" name="Rectangle 3">
            <a:extLst>
              <a:ext uri="{FF2B5EF4-FFF2-40B4-BE49-F238E27FC236}">
                <a16:creationId xmlns:a16="http://schemas.microsoft.com/office/drawing/2014/main" id="{D625668D-DAAB-4ECF-BBC1-4E4452A1BB62}"/>
              </a:ext>
            </a:extLst>
          </p:cNvPr>
          <p:cNvSpPr/>
          <p:nvPr/>
        </p:nvSpPr>
        <p:spPr bwMode="gray">
          <a:xfrm>
            <a:off x="504000" y="1701209"/>
            <a:ext cx="5593585" cy="1335981"/>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590CD0EE-693F-4582-9F18-78309AAC6119}"/>
              </a:ext>
            </a:extLst>
          </p:cNvPr>
          <p:cNvSpPr/>
          <p:nvPr/>
        </p:nvSpPr>
        <p:spPr bwMode="gray">
          <a:xfrm>
            <a:off x="504001" y="3192176"/>
            <a:ext cx="5593586" cy="3021064"/>
          </a:xfrm>
          <a:prstGeom prst="rect">
            <a:avLst/>
          </a:prstGeom>
          <a:solidFill>
            <a:schemeClr val="bg1">
              <a:lumMod val="6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b"/>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19" name="Rectangle 18">
            <a:extLst>
              <a:ext uri="{FF2B5EF4-FFF2-40B4-BE49-F238E27FC236}">
                <a16:creationId xmlns:a16="http://schemas.microsoft.com/office/drawing/2014/main" id="{B29818E2-657C-4813-A267-AC3A8FE7121B}"/>
              </a:ext>
            </a:extLst>
          </p:cNvPr>
          <p:cNvSpPr/>
          <p:nvPr/>
        </p:nvSpPr>
        <p:spPr bwMode="gray">
          <a:xfrm>
            <a:off x="2615928" y="2281963"/>
            <a:ext cx="1627931" cy="133598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2D70EBBC-6973-4AC1-8760-EB4BDBDAFB8E}"/>
              </a:ext>
            </a:extLst>
          </p:cNvPr>
          <p:cNvSpPr/>
          <p:nvPr/>
        </p:nvSpPr>
        <p:spPr bwMode="gray">
          <a:xfrm>
            <a:off x="2486733" y="2170670"/>
            <a:ext cx="1627931" cy="133598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8" name="Group 17">
            <a:extLst>
              <a:ext uri="{FF2B5EF4-FFF2-40B4-BE49-F238E27FC236}">
                <a16:creationId xmlns:a16="http://schemas.microsoft.com/office/drawing/2014/main" id="{BBDF4E9E-D55F-4976-9847-B753A3CB777C}"/>
              </a:ext>
            </a:extLst>
          </p:cNvPr>
          <p:cNvGrpSpPr/>
          <p:nvPr/>
        </p:nvGrpSpPr>
        <p:grpSpPr>
          <a:xfrm>
            <a:off x="784337" y="4127846"/>
            <a:ext cx="5032722" cy="1244009"/>
            <a:chOff x="784337" y="4061639"/>
            <a:chExt cx="5032722" cy="1244009"/>
          </a:xfrm>
        </p:grpSpPr>
        <p:pic>
          <p:nvPicPr>
            <p:cNvPr id="8" name="Graphic 7" descr="Disk">
              <a:extLst>
                <a:ext uri="{FF2B5EF4-FFF2-40B4-BE49-F238E27FC236}">
                  <a16:creationId xmlns:a16="http://schemas.microsoft.com/office/drawing/2014/main" id="{4121CF6F-1865-40BA-B07A-F4A6FA443E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17987" y="4190324"/>
              <a:ext cx="914400" cy="914400"/>
            </a:xfrm>
            <a:prstGeom prst="rect">
              <a:avLst/>
            </a:prstGeom>
          </p:spPr>
        </p:pic>
        <p:pic>
          <p:nvPicPr>
            <p:cNvPr id="10" name="Graphic 9" descr="Cell Tower">
              <a:extLst>
                <a:ext uri="{FF2B5EF4-FFF2-40B4-BE49-F238E27FC236}">
                  <a16:creationId xmlns:a16="http://schemas.microsoft.com/office/drawing/2014/main" id="{B34E7284-85A2-45CF-A215-EF14B49F78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09574" y="4190324"/>
              <a:ext cx="914400" cy="914400"/>
            </a:xfrm>
            <a:prstGeom prst="rect">
              <a:avLst/>
            </a:prstGeom>
          </p:spPr>
        </p:pic>
        <p:pic>
          <p:nvPicPr>
            <p:cNvPr id="12" name="Graphic 11" descr="Plug">
              <a:extLst>
                <a:ext uri="{FF2B5EF4-FFF2-40B4-BE49-F238E27FC236}">
                  <a16:creationId xmlns:a16="http://schemas.microsoft.com/office/drawing/2014/main" id="{AE1D07BA-0B1A-4F04-8EFC-72CF773747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01161" y="4190324"/>
              <a:ext cx="914400" cy="914400"/>
            </a:xfrm>
            <a:prstGeom prst="rect">
              <a:avLst/>
            </a:prstGeom>
          </p:spPr>
        </p:pic>
        <p:pic>
          <p:nvPicPr>
            <p:cNvPr id="14" name="Graphic 13" descr="Processor">
              <a:extLst>
                <a:ext uri="{FF2B5EF4-FFF2-40B4-BE49-F238E27FC236}">
                  <a16:creationId xmlns:a16="http://schemas.microsoft.com/office/drawing/2014/main" id="{55E9AAF5-D39C-4129-BBA6-5290D3A7F9C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92749" y="4190324"/>
              <a:ext cx="914400" cy="914400"/>
            </a:xfrm>
            <a:prstGeom prst="rect">
              <a:avLst/>
            </a:prstGeom>
          </p:spPr>
        </p:pic>
        <p:pic>
          <p:nvPicPr>
            <p:cNvPr id="16" name="Graphic 15" descr="Crown">
              <a:extLst>
                <a:ext uri="{FF2B5EF4-FFF2-40B4-BE49-F238E27FC236}">
                  <a16:creationId xmlns:a16="http://schemas.microsoft.com/office/drawing/2014/main" id="{9C2D0751-1855-4AAD-AA1E-2CBE948C482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4337" y="4190324"/>
              <a:ext cx="914400" cy="914400"/>
            </a:xfrm>
            <a:prstGeom prst="rect">
              <a:avLst/>
            </a:prstGeom>
          </p:spPr>
        </p:pic>
        <p:sp>
          <p:nvSpPr>
            <p:cNvPr id="17" name="Rectangle 16">
              <a:extLst>
                <a:ext uri="{FF2B5EF4-FFF2-40B4-BE49-F238E27FC236}">
                  <a16:creationId xmlns:a16="http://schemas.microsoft.com/office/drawing/2014/main" id="{DA40A998-E073-496F-B8D9-8248A8D3F74E}"/>
                </a:ext>
              </a:extLst>
            </p:cNvPr>
            <p:cNvSpPr/>
            <p:nvPr/>
          </p:nvSpPr>
          <p:spPr bwMode="gray">
            <a:xfrm>
              <a:off x="784337" y="4061639"/>
              <a:ext cx="5032722" cy="1244009"/>
            </a:xfrm>
            <a:prstGeom prst="rect">
              <a:avLst/>
            </a:prstGeom>
            <a:noFill/>
            <a:ln>
              <a:solidFill>
                <a:schemeClr val="accent5"/>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cxnSp>
        <p:nvCxnSpPr>
          <p:cNvPr id="20" name="Straight Arrow Connector 19">
            <a:extLst>
              <a:ext uri="{FF2B5EF4-FFF2-40B4-BE49-F238E27FC236}">
                <a16:creationId xmlns:a16="http://schemas.microsoft.com/office/drawing/2014/main" id="{764BC70B-9E49-4B49-B4D0-6D33597E38D1}"/>
              </a:ext>
            </a:extLst>
          </p:cNvPr>
          <p:cNvCxnSpPr>
            <a:cxnSpLocks/>
            <a:stCxn id="17" idx="0"/>
            <a:endCxn id="6" idx="2"/>
          </p:cNvCxnSpPr>
          <p:nvPr/>
        </p:nvCxnSpPr>
        <p:spPr>
          <a:xfrm flipV="1">
            <a:off x="3300698" y="3506651"/>
            <a:ext cx="1" cy="621195"/>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6" name="Graphic 25" descr="Lock">
            <a:extLst>
              <a:ext uri="{FF2B5EF4-FFF2-40B4-BE49-F238E27FC236}">
                <a16:creationId xmlns:a16="http://schemas.microsoft.com/office/drawing/2014/main" id="{DF7D762D-8C30-4420-939B-A0F6E90D20A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559295" y="2570981"/>
            <a:ext cx="476603" cy="476603"/>
          </a:xfrm>
          <a:prstGeom prst="rect">
            <a:avLst/>
          </a:prstGeom>
        </p:spPr>
      </p:pic>
      <p:pic>
        <p:nvPicPr>
          <p:cNvPr id="30" name="Graphic 29" descr="List">
            <a:extLst>
              <a:ext uri="{FF2B5EF4-FFF2-40B4-BE49-F238E27FC236}">
                <a16:creationId xmlns:a16="http://schemas.microsoft.com/office/drawing/2014/main" id="{540C6834-FD8C-4A1D-BFB6-B52BEACC954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843498" y="2498158"/>
            <a:ext cx="914400" cy="914400"/>
          </a:xfrm>
          <a:prstGeom prst="rect">
            <a:avLst/>
          </a:prstGeom>
        </p:spPr>
      </p:pic>
      <p:pic>
        <p:nvPicPr>
          <p:cNvPr id="32" name="Graphic 31" descr="Lock">
            <a:extLst>
              <a:ext uri="{FF2B5EF4-FFF2-40B4-BE49-F238E27FC236}">
                <a16:creationId xmlns:a16="http://schemas.microsoft.com/office/drawing/2014/main" id="{EB02C1DE-FEF2-4458-8655-1EF5E54361C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61256" y="1966414"/>
            <a:ext cx="476603" cy="476603"/>
          </a:xfrm>
          <a:prstGeom prst="rect">
            <a:avLst/>
          </a:prstGeom>
        </p:spPr>
      </p:pic>
      <p:pic>
        <p:nvPicPr>
          <p:cNvPr id="33" name="Graphic 32" descr="List">
            <a:extLst>
              <a:ext uri="{FF2B5EF4-FFF2-40B4-BE49-F238E27FC236}">
                <a16:creationId xmlns:a16="http://schemas.microsoft.com/office/drawing/2014/main" id="{EBEEA24E-FF95-4E28-B907-7B7AAD637AD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445459" y="1893591"/>
            <a:ext cx="914400" cy="914400"/>
          </a:xfrm>
          <a:prstGeom prst="rect">
            <a:avLst/>
          </a:prstGeom>
        </p:spPr>
      </p:pic>
      <p:sp>
        <p:nvSpPr>
          <p:cNvPr id="34" name="TextBox 33">
            <a:extLst>
              <a:ext uri="{FF2B5EF4-FFF2-40B4-BE49-F238E27FC236}">
                <a16:creationId xmlns:a16="http://schemas.microsoft.com/office/drawing/2014/main" id="{7A0462DF-01CE-4022-82E2-1F5A8BD47E15}"/>
              </a:ext>
            </a:extLst>
          </p:cNvPr>
          <p:cNvSpPr txBox="1"/>
          <p:nvPr/>
        </p:nvSpPr>
        <p:spPr>
          <a:xfrm>
            <a:off x="6526584" y="1701209"/>
            <a:ext cx="5163894" cy="4570482"/>
          </a:xfrm>
          <a:prstGeom prst="rect">
            <a:avLst/>
          </a:prstGeom>
          <a:noFill/>
        </p:spPr>
        <p:txBody>
          <a:bodyPr wrap="square" lIns="0" tIns="0" rIns="0" bIns="0" rtlCol="0">
            <a:spAutoFit/>
          </a:bodyPr>
          <a:lstStyle/>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Pods may be configured that all container:</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can access the host file system</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use the host network </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share the host IPC namespace </a:t>
            </a:r>
          </a:p>
          <a:p>
            <a:pPr defTabSz="914400" fontAlgn="base">
              <a:spcBef>
                <a:spcPct val="50000"/>
              </a:spcBef>
              <a:spcAft>
                <a:spcPct val="0"/>
              </a:spcAft>
              <a:buSzPct val="100000"/>
            </a:pPr>
            <a:endParaRPr lang="en-US" sz="1800" kern="0" dirty="0">
              <a:ea typeface="Arial Unicode MS" pitchFamily="34" charset="-128"/>
              <a:cs typeface="Arial Unicode MS" pitchFamily="34" charset="-128"/>
            </a:endParaRPr>
          </a:p>
          <a:p>
            <a:pPr defTabSz="914400" fontAlgn="base">
              <a:spcBef>
                <a:spcPct val="50000"/>
              </a:spcBef>
              <a:spcAft>
                <a:spcPct val="0"/>
              </a:spcAft>
              <a:buSzPct val="100000"/>
            </a:pPr>
            <a:r>
              <a:rPr lang="en-US" sz="1800" kern="0" dirty="0">
                <a:ea typeface="Arial Unicode MS" pitchFamily="34" charset="-128"/>
                <a:cs typeface="Arial Unicode MS" pitchFamily="34" charset="-128"/>
              </a:rPr>
              <a:t>The </a:t>
            </a:r>
            <a:r>
              <a:rPr lang="en-US" sz="1800" kern="0" dirty="0" err="1">
                <a:ea typeface="Arial Unicode MS" pitchFamily="34" charset="-128"/>
                <a:cs typeface="Arial Unicode MS" pitchFamily="34" charset="-128"/>
              </a:rPr>
              <a:t>SecurityContext</a:t>
            </a:r>
            <a:endParaRPr lang="en-US" sz="1800" kern="0" dirty="0">
              <a:ea typeface="Arial Unicode MS" pitchFamily="34" charset="-128"/>
              <a:cs typeface="Arial Unicode MS" pitchFamily="34" charset="-128"/>
            </a:endParaRP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specifies user and group ID for processes</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adds Linux capabilities &amp; security profiles</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can set the container root filesystem to read-only</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allows privilege escalation / run in “privileged mode”</a:t>
            </a:r>
          </a:p>
        </p:txBody>
      </p:sp>
    </p:spTree>
    <p:extLst>
      <p:ext uri="{BB962C8B-B14F-4D97-AF65-F5344CB8AC3E}">
        <p14:creationId xmlns:p14="http://schemas.microsoft.com/office/powerpoint/2010/main" val="985893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Policies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22F2E50F-EBB2-47D2-B872-FA5012B3343A}"/>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2152020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E6719E-DF84-4D90-8AE6-056F3CCA74E8}"/>
              </a:ext>
            </a:extLst>
          </p:cNvPr>
          <p:cNvSpPr>
            <a:spLocks noGrp="1"/>
          </p:cNvSpPr>
          <p:nvPr>
            <p:ph type="title"/>
          </p:nvPr>
        </p:nvSpPr>
        <p:spPr/>
        <p:txBody>
          <a:bodyPr/>
          <a:lstStyle/>
          <a:p>
            <a:r>
              <a:rPr lang="en-US" dirty="0"/>
              <a:t>Policy objects in Kubernetes</a:t>
            </a:r>
          </a:p>
        </p:txBody>
      </p:sp>
      <p:sp>
        <p:nvSpPr>
          <p:cNvPr id="6" name="Rectangle: Rounded Corners 5">
            <a:extLst>
              <a:ext uri="{FF2B5EF4-FFF2-40B4-BE49-F238E27FC236}">
                <a16:creationId xmlns:a16="http://schemas.microsoft.com/office/drawing/2014/main" id="{27EAD334-1E34-4E3A-B072-0BDE7E417AFE}"/>
              </a:ext>
            </a:extLst>
          </p:cNvPr>
          <p:cNvSpPr/>
          <p:nvPr/>
        </p:nvSpPr>
        <p:spPr bwMode="gray">
          <a:xfrm>
            <a:off x="3015384" y="1886635"/>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ResourceQuota</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Rounded Corners 6">
            <a:extLst>
              <a:ext uri="{FF2B5EF4-FFF2-40B4-BE49-F238E27FC236}">
                <a16:creationId xmlns:a16="http://schemas.microsoft.com/office/drawing/2014/main" id="{3D78A5C5-4312-47E2-ACF5-93F9C961A7C7}"/>
              </a:ext>
            </a:extLst>
          </p:cNvPr>
          <p:cNvSpPr/>
          <p:nvPr/>
        </p:nvSpPr>
        <p:spPr bwMode="gray">
          <a:xfrm>
            <a:off x="3015383" y="2604664"/>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LimitRange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FBA77BEB-46B5-4590-AA8C-9DA4F865128C}"/>
              </a:ext>
            </a:extLst>
          </p:cNvPr>
          <p:cNvSpPr/>
          <p:nvPr/>
        </p:nvSpPr>
        <p:spPr bwMode="gray">
          <a:xfrm>
            <a:off x="2874671" y="1715966"/>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C48D4DCE-694F-4F35-8B63-CD2049979EC7}"/>
              </a:ext>
            </a:extLst>
          </p:cNvPr>
          <p:cNvSpPr txBox="1"/>
          <p:nvPr/>
        </p:nvSpPr>
        <p:spPr>
          <a:xfrm>
            <a:off x="1086406" y="2180483"/>
            <a:ext cx="1539285" cy="553998"/>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Resource management</a:t>
            </a:r>
          </a:p>
        </p:txBody>
      </p:sp>
      <p:sp>
        <p:nvSpPr>
          <p:cNvPr id="10" name="Speech Bubble: Rectangle 9">
            <a:extLst>
              <a:ext uri="{FF2B5EF4-FFF2-40B4-BE49-F238E27FC236}">
                <a16:creationId xmlns:a16="http://schemas.microsoft.com/office/drawing/2014/main" id="{C35BD869-EA79-44B2-8D20-EE80C3859259}"/>
              </a:ext>
            </a:extLst>
          </p:cNvPr>
          <p:cNvSpPr/>
          <p:nvPr/>
        </p:nvSpPr>
        <p:spPr bwMode="gray">
          <a:xfrm>
            <a:off x="6028272" y="1403803"/>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Only 1 </a:t>
            </a:r>
            <a:r>
              <a:rPr lang="en-US" sz="1800" kern="0" noProof="0" dirty="0" err="1">
                <a:ea typeface="Arial Unicode MS" pitchFamily="34" charset="-128"/>
                <a:cs typeface="Arial Unicode MS" pitchFamily="34" charset="-128"/>
              </a:rPr>
              <a:t>Loadbalancer</a:t>
            </a:r>
            <a:r>
              <a:rPr lang="en-US" sz="1800" kern="0" noProof="0" dirty="0">
                <a:ea typeface="Arial Unicode MS" pitchFamily="34" charset="-128"/>
                <a:cs typeface="Arial Unicode MS" pitchFamily="34" charset="-128"/>
              </a:rPr>
              <a:t> 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92120F51-D823-447F-9FD7-E0AD0D2B89DA}"/>
              </a:ext>
            </a:extLst>
          </p:cNvPr>
          <p:cNvSpPr/>
          <p:nvPr/>
        </p:nvSpPr>
        <p:spPr bwMode="gray">
          <a:xfrm>
            <a:off x="6028272" y="2260320"/>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No more than 200MB memory!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Rounded Corners 11">
            <a:extLst>
              <a:ext uri="{FF2B5EF4-FFF2-40B4-BE49-F238E27FC236}">
                <a16:creationId xmlns:a16="http://schemas.microsoft.com/office/drawing/2014/main" id="{3C754D9D-C375-4A2D-A020-34DA819D456F}"/>
              </a:ext>
            </a:extLst>
          </p:cNvPr>
          <p:cNvSpPr/>
          <p:nvPr/>
        </p:nvSpPr>
        <p:spPr bwMode="gray">
          <a:xfrm>
            <a:off x="3015385" y="4439705"/>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NetworkPolicy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Rounded Corners 12">
            <a:extLst>
              <a:ext uri="{FF2B5EF4-FFF2-40B4-BE49-F238E27FC236}">
                <a16:creationId xmlns:a16="http://schemas.microsoft.com/office/drawing/2014/main" id="{01ACEB5E-A186-4491-A6B4-54F213303948}"/>
              </a:ext>
            </a:extLst>
          </p:cNvPr>
          <p:cNvSpPr/>
          <p:nvPr/>
        </p:nvSpPr>
        <p:spPr bwMode="gray">
          <a:xfrm>
            <a:off x="3015384" y="5157734"/>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PodSecurityPolicy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BE3D9392-4A77-453F-9415-C2B5094DF109}"/>
              </a:ext>
            </a:extLst>
          </p:cNvPr>
          <p:cNvSpPr/>
          <p:nvPr/>
        </p:nvSpPr>
        <p:spPr bwMode="gray">
          <a:xfrm>
            <a:off x="2874671" y="4226478"/>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TextBox 14">
            <a:extLst>
              <a:ext uri="{FF2B5EF4-FFF2-40B4-BE49-F238E27FC236}">
                <a16:creationId xmlns:a16="http://schemas.microsoft.com/office/drawing/2014/main" id="{C6A4C3BB-3C96-4D27-B8AB-4144436C70F5}"/>
              </a:ext>
            </a:extLst>
          </p:cNvPr>
          <p:cNvSpPr txBox="1"/>
          <p:nvPr/>
        </p:nvSpPr>
        <p:spPr>
          <a:xfrm>
            <a:off x="1086406" y="4944495"/>
            <a:ext cx="1539285" cy="276999"/>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Security</a:t>
            </a:r>
          </a:p>
        </p:txBody>
      </p:sp>
      <p:sp>
        <p:nvSpPr>
          <p:cNvPr id="16" name="Speech Bubble: Rectangle 15">
            <a:extLst>
              <a:ext uri="{FF2B5EF4-FFF2-40B4-BE49-F238E27FC236}">
                <a16:creationId xmlns:a16="http://schemas.microsoft.com/office/drawing/2014/main" id="{D27A0F7F-85B3-45BF-9C60-D538B5FC38DA}"/>
              </a:ext>
            </a:extLst>
          </p:cNvPr>
          <p:cNvSpPr/>
          <p:nvPr/>
        </p:nvSpPr>
        <p:spPr bwMode="gray">
          <a:xfrm>
            <a:off x="6028272" y="4845571"/>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Beta: Do not run as root user </a:t>
            </a:r>
          </a:p>
        </p:txBody>
      </p:sp>
      <p:sp>
        <p:nvSpPr>
          <p:cNvPr id="17" name="Speech Bubble: Rectangle 16">
            <a:extLst>
              <a:ext uri="{FF2B5EF4-FFF2-40B4-BE49-F238E27FC236}">
                <a16:creationId xmlns:a16="http://schemas.microsoft.com/office/drawing/2014/main" id="{B6758572-3534-4C20-9E83-F02F130309B3}"/>
              </a:ext>
            </a:extLst>
          </p:cNvPr>
          <p:cNvSpPr/>
          <p:nvPr/>
        </p:nvSpPr>
        <p:spPr bwMode="gray">
          <a:xfrm>
            <a:off x="6028272" y="3973356"/>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Communication to DB is forbidden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20081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F7A3890-FC50-4F56-A9FB-85F7CC4FB953}"/>
              </a:ext>
            </a:extLst>
          </p:cNvPr>
          <p:cNvSpPr>
            <a:spLocks noGrp="1"/>
          </p:cNvSpPr>
          <p:nvPr>
            <p:ph type="body" sz="quarter" idx="10"/>
          </p:nvPr>
        </p:nvSpPr>
        <p:spPr>
          <a:xfrm>
            <a:off x="504000" y="1620000"/>
            <a:ext cx="5328000" cy="4230000"/>
          </a:xfrm>
        </p:spPr>
        <p:txBody>
          <a:bodyPr/>
          <a:lstStyle/>
          <a:p>
            <a:pPr marL="342900" indent="-342900">
              <a:buClr>
                <a:schemeClr val="tx1"/>
              </a:buClr>
              <a:buFont typeface="Wingdings" panose="05000000000000000000" pitchFamily="2" charset="2"/>
              <a:buChar char="§"/>
            </a:pPr>
            <a:r>
              <a:rPr lang="en-US" dirty="0"/>
              <a:t>Used to define limits on different resources in a namespace.</a:t>
            </a:r>
          </a:p>
          <a:p>
            <a:pPr marL="342900" indent="-342900">
              <a:buClr>
                <a:schemeClr val="tx1"/>
              </a:buClr>
              <a:buFont typeface="Wingdings" panose="05000000000000000000" pitchFamily="2" charset="2"/>
              <a:buChar char="§"/>
            </a:pPr>
            <a:r>
              <a:rPr lang="en-US" dirty="0" err="1"/>
              <a:t>namespaced</a:t>
            </a:r>
            <a:r>
              <a:rPr lang="en-US" dirty="0"/>
              <a:t> Resource</a:t>
            </a:r>
          </a:p>
          <a:p>
            <a:pPr marL="342900" indent="-342900">
              <a:buClr>
                <a:schemeClr val="tx1"/>
              </a:buClr>
              <a:buFont typeface="Wingdings" panose="05000000000000000000" pitchFamily="2" charset="2"/>
              <a:buChar char="§"/>
            </a:pPr>
            <a:r>
              <a:rPr lang="en-US" dirty="0"/>
              <a:t>Set “hard” limits on resources like</a:t>
            </a:r>
          </a:p>
          <a:p>
            <a:pPr marL="522864" lvl="1" indent="-342900">
              <a:buClr>
                <a:schemeClr val="tx1"/>
              </a:buClr>
            </a:pPr>
            <a:r>
              <a:rPr lang="en-US" dirty="0"/>
              <a:t>Pods</a:t>
            </a:r>
          </a:p>
          <a:p>
            <a:pPr marL="522864" lvl="1" indent="-342900">
              <a:buClr>
                <a:schemeClr val="tx1"/>
              </a:buClr>
            </a:pPr>
            <a:r>
              <a:rPr lang="en-US" dirty="0"/>
              <a:t>Number of PVCs</a:t>
            </a:r>
          </a:p>
          <a:p>
            <a:pPr marL="522864" lvl="1" indent="-342900">
              <a:buClr>
                <a:schemeClr val="tx1"/>
              </a:buClr>
            </a:pPr>
            <a:r>
              <a:rPr lang="en-US" dirty="0"/>
              <a:t>Memory (of all pods combined) </a:t>
            </a:r>
          </a:p>
          <a:p>
            <a:pPr marL="342900" indent="-342900">
              <a:buClr>
                <a:schemeClr val="tx1"/>
              </a:buClr>
              <a:buFont typeface="Wingdings" panose="05000000000000000000" pitchFamily="2" charset="2"/>
              <a:buChar char="§"/>
            </a:pPr>
            <a:r>
              <a:rPr lang="en-US" dirty="0"/>
              <a:t>More information </a:t>
            </a:r>
            <a:r>
              <a:rPr lang="en-US" dirty="0">
                <a:hlinkClick r:id="rId2"/>
              </a:rPr>
              <a:t>here</a:t>
            </a:r>
            <a:r>
              <a:rPr lang="en-US" dirty="0"/>
              <a:t>.</a:t>
            </a:r>
          </a:p>
        </p:txBody>
      </p:sp>
      <p:sp>
        <p:nvSpPr>
          <p:cNvPr id="2" name="Title 1">
            <a:extLst>
              <a:ext uri="{FF2B5EF4-FFF2-40B4-BE49-F238E27FC236}">
                <a16:creationId xmlns:a16="http://schemas.microsoft.com/office/drawing/2014/main" id="{27858C6C-0AC0-4052-8DFD-6B2476BD5B25}"/>
              </a:ext>
            </a:extLst>
          </p:cNvPr>
          <p:cNvSpPr>
            <a:spLocks noGrp="1"/>
          </p:cNvSpPr>
          <p:nvPr>
            <p:ph type="title"/>
          </p:nvPr>
        </p:nvSpPr>
        <p:spPr/>
        <p:txBody>
          <a:bodyPr/>
          <a:lstStyle/>
          <a:p>
            <a:r>
              <a:rPr lang="en-US" dirty="0"/>
              <a:t>Policy: </a:t>
            </a:r>
            <a:r>
              <a:rPr lang="en-US" dirty="0" err="1"/>
              <a:t>ResourceQuota</a:t>
            </a:r>
            <a:endParaRPr lang="en-US" dirty="0"/>
          </a:p>
        </p:txBody>
      </p:sp>
      <p:pic>
        <p:nvPicPr>
          <p:cNvPr id="3" name="Picture 2">
            <a:extLst>
              <a:ext uri="{FF2B5EF4-FFF2-40B4-BE49-F238E27FC236}">
                <a16:creationId xmlns:a16="http://schemas.microsoft.com/office/drawing/2014/main" id="{89C68C63-C610-45AE-A19F-2DC6D51FBAB6}"/>
              </a:ext>
            </a:extLst>
          </p:cNvPr>
          <p:cNvPicPr>
            <a:picLocks noChangeAspect="1"/>
          </p:cNvPicPr>
          <p:nvPr/>
        </p:nvPicPr>
        <p:blipFill>
          <a:blip r:embed="rId3"/>
          <a:stretch>
            <a:fillRect/>
          </a:stretch>
        </p:blipFill>
        <p:spPr>
          <a:xfrm>
            <a:off x="6880979" y="1395211"/>
            <a:ext cx="3216036" cy="4691493"/>
          </a:xfrm>
          <a:prstGeom prst="rect">
            <a:avLst/>
          </a:prstGeom>
          <a:ln>
            <a:solidFill>
              <a:schemeClr val="tx1"/>
            </a:solidFill>
          </a:ln>
        </p:spPr>
      </p:pic>
    </p:spTree>
    <p:extLst>
      <p:ext uri="{BB962C8B-B14F-4D97-AF65-F5344CB8AC3E}">
        <p14:creationId xmlns:p14="http://schemas.microsoft.com/office/powerpoint/2010/main" val="3457262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458904-79D2-4075-9754-8377C05AF6D8}"/>
              </a:ext>
            </a:extLst>
          </p:cNvPr>
          <p:cNvSpPr>
            <a:spLocks noGrp="1"/>
          </p:cNvSpPr>
          <p:nvPr>
            <p:ph type="body" sz="quarter" idx="10"/>
          </p:nvPr>
        </p:nvSpPr>
        <p:spPr/>
        <p:txBody>
          <a:bodyPr/>
          <a:lstStyle/>
          <a:p>
            <a:pPr marL="342900" indent="-342900">
              <a:buClrTx/>
              <a:buFont typeface="Wingdings" panose="05000000000000000000" pitchFamily="2" charset="2"/>
              <a:buChar char="§"/>
            </a:pPr>
            <a:r>
              <a:rPr lang="en-US" dirty="0"/>
              <a:t>Each pod consumes a certain amount of </a:t>
            </a:r>
            <a:r>
              <a:rPr lang="en-US" dirty="0" err="1"/>
              <a:t>cpu</a:t>
            </a:r>
            <a:r>
              <a:rPr lang="en-US" dirty="0"/>
              <a:t> or memory. </a:t>
            </a:r>
          </a:p>
          <a:p>
            <a:pPr marL="342900" indent="-342900">
              <a:buClrTx/>
              <a:buFont typeface="Wingdings" panose="05000000000000000000" pitchFamily="2" charset="2"/>
              <a:buChar char="§"/>
            </a:pPr>
            <a:r>
              <a:rPr lang="en-US" dirty="0" err="1"/>
              <a:t>LimitRanges</a:t>
            </a:r>
            <a:r>
              <a:rPr lang="en-US" dirty="0"/>
              <a:t> are used to enforce specification of </a:t>
            </a:r>
            <a:r>
              <a:rPr lang="en-US" dirty="0" err="1"/>
              <a:t>cpu</a:t>
            </a:r>
            <a:r>
              <a:rPr lang="en-US" dirty="0"/>
              <a:t> &amp; memory resources</a:t>
            </a:r>
          </a:p>
          <a:p>
            <a:pPr marL="342900" indent="-342900">
              <a:buClrTx/>
              <a:buFont typeface="Wingdings" panose="05000000000000000000" pitchFamily="2" charset="2"/>
              <a:buChar char="§"/>
            </a:pPr>
            <a:r>
              <a:rPr lang="en-US" dirty="0"/>
              <a:t>It can specify default values that are applied to every container in a namespace (can be overwritten / explicitly specified resources take precedence)</a:t>
            </a:r>
          </a:p>
        </p:txBody>
      </p:sp>
      <p:sp>
        <p:nvSpPr>
          <p:cNvPr id="4" name="Title 3">
            <a:extLst>
              <a:ext uri="{FF2B5EF4-FFF2-40B4-BE49-F238E27FC236}">
                <a16:creationId xmlns:a16="http://schemas.microsoft.com/office/drawing/2014/main" id="{B56010D1-89BB-413A-BF4F-BC3FA8679F32}"/>
              </a:ext>
            </a:extLst>
          </p:cNvPr>
          <p:cNvSpPr>
            <a:spLocks noGrp="1"/>
          </p:cNvSpPr>
          <p:nvPr>
            <p:ph type="title"/>
          </p:nvPr>
        </p:nvSpPr>
        <p:spPr/>
        <p:txBody>
          <a:bodyPr/>
          <a:lstStyle/>
          <a:p>
            <a:r>
              <a:rPr lang="en-US" dirty="0"/>
              <a:t>Policy: </a:t>
            </a:r>
            <a:r>
              <a:rPr lang="en-US" dirty="0" err="1"/>
              <a:t>LimitRanges</a:t>
            </a:r>
            <a:endParaRPr lang="en-US" dirty="0"/>
          </a:p>
        </p:txBody>
      </p:sp>
      <p:pic>
        <p:nvPicPr>
          <p:cNvPr id="3" name="Picture 2">
            <a:extLst>
              <a:ext uri="{FF2B5EF4-FFF2-40B4-BE49-F238E27FC236}">
                <a16:creationId xmlns:a16="http://schemas.microsoft.com/office/drawing/2014/main" id="{7A35E34D-6606-4810-88D5-A62B9BFE3A73}"/>
              </a:ext>
            </a:extLst>
          </p:cNvPr>
          <p:cNvPicPr>
            <a:picLocks noChangeAspect="1"/>
          </p:cNvPicPr>
          <p:nvPr/>
        </p:nvPicPr>
        <p:blipFill>
          <a:blip r:embed="rId3"/>
          <a:stretch>
            <a:fillRect/>
          </a:stretch>
        </p:blipFill>
        <p:spPr>
          <a:xfrm>
            <a:off x="7490812" y="1084318"/>
            <a:ext cx="3481988" cy="4689364"/>
          </a:xfrm>
          <a:prstGeom prst="rect">
            <a:avLst/>
          </a:prstGeom>
          <a:ln>
            <a:solidFill>
              <a:schemeClr val="tx1"/>
            </a:solidFill>
          </a:ln>
        </p:spPr>
      </p:pic>
    </p:spTree>
    <p:extLst>
      <p:ext uri="{BB962C8B-B14F-4D97-AF65-F5344CB8AC3E}">
        <p14:creationId xmlns:p14="http://schemas.microsoft.com/office/powerpoint/2010/main" val="4130527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r>
              <a:rPr lang="en-US" dirty="0"/>
              <a:t> – initial state without constraints</a:t>
            </a:r>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Speech Bubble: Rectangle 39">
            <a:extLst>
              <a:ext uri="{FF2B5EF4-FFF2-40B4-BE49-F238E27FC236}">
                <a16:creationId xmlns:a16="http://schemas.microsoft.com/office/drawing/2014/main" id="{09762A84-99E5-4217-B84D-1A833424EDC0}"/>
              </a:ext>
            </a:extLst>
          </p:cNvPr>
          <p:cNvSpPr/>
          <p:nvPr/>
        </p:nvSpPr>
        <p:spPr bwMode="gray">
          <a:xfrm>
            <a:off x="2651145" y="3150714"/>
            <a:ext cx="2707032" cy="1259333"/>
          </a:xfrm>
          <a:prstGeom prst="wedgeRectCallout">
            <a:avLst>
              <a:gd name="adj1" fmla="val 42960"/>
              <a:gd name="adj2" fmla="val -837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Without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podSecurity</a:t>
            </a:r>
            <a:r>
              <a:rPr lang="en-US" sz="1800" kern="0" dirty="0">
                <a:ea typeface="Arial Unicode MS" pitchFamily="34" charset="-128"/>
                <a:cs typeface="Arial Unicode MS" pitchFamily="34" charset="-128"/>
              </a:rPr>
              <a:t>Policies everything is allowed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Speech Bubble: Rectangle 51">
            <a:extLst>
              <a:ext uri="{FF2B5EF4-FFF2-40B4-BE49-F238E27FC236}">
                <a16:creationId xmlns:a16="http://schemas.microsoft.com/office/drawing/2014/main" id="{6D07CBEC-31F2-493D-B252-25E558CB26D1}"/>
              </a:ext>
            </a:extLst>
          </p:cNvPr>
          <p:cNvSpPr/>
          <p:nvPr/>
        </p:nvSpPr>
        <p:spPr bwMode="gray">
          <a:xfrm>
            <a:off x="6836998" y="3150714"/>
            <a:ext cx="2707032" cy="1259333"/>
          </a:xfrm>
          <a:prstGeom prst="wedgeRectCallout">
            <a:avLst>
              <a:gd name="adj1" fmla="val -6530"/>
              <a:gd name="adj2" fmla="val -11247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 container could run with root permissions on the host and mount the hosts file system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53" name="Graphic 52" descr="High Voltage">
            <a:extLst>
              <a:ext uri="{FF2B5EF4-FFF2-40B4-BE49-F238E27FC236}">
                <a16:creationId xmlns:a16="http://schemas.microsoft.com/office/drawing/2014/main" id="{B3A4DE96-3F45-469A-BDFB-CE16ED373E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7909" y="3780379"/>
            <a:ext cx="2297117" cy="2297117"/>
          </a:xfrm>
          <a:prstGeom prst="rect">
            <a:avLst/>
          </a:prstGeom>
        </p:spPr>
      </p:pic>
    </p:spTree>
    <p:extLst>
      <p:ext uri="{BB962C8B-B14F-4D97-AF65-F5344CB8AC3E}">
        <p14:creationId xmlns:p14="http://schemas.microsoft.com/office/powerpoint/2010/main" val="1729063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endParaRPr lang="en-US" dirty="0"/>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8A10A34-71B9-4AAD-9E6F-92067F37E5DE}"/>
              </a:ext>
            </a:extLst>
          </p:cNvPr>
          <p:cNvGrpSpPr/>
          <p:nvPr/>
        </p:nvGrpSpPr>
        <p:grpSpPr>
          <a:xfrm>
            <a:off x="5253719" y="4765787"/>
            <a:ext cx="1687040" cy="1394650"/>
            <a:chOff x="5406471" y="2020106"/>
            <a:chExt cx="1687040" cy="1394650"/>
          </a:xfrm>
        </p:grpSpPr>
        <p:grpSp>
          <p:nvGrpSpPr>
            <p:cNvPr id="13" name="Group 12">
              <a:extLst>
                <a:ext uri="{FF2B5EF4-FFF2-40B4-BE49-F238E27FC236}">
                  <a16:creationId xmlns:a16="http://schemas.microsoft.com/office/drawing/2014/main" id="{C43161BD-C616-4A08-9C87-E7A55C470EDE}"/>
                </a:ext>
              </a:extLst>
            </p:cNvPr>
            <p:cNvGrpSpPr/>
            <p:nvPr/>
          </p:nvGrpSpPr>
          <p:grpSpPr>
            <a:xfrm>
              <a:off x="5406471" y="2020106"/>
              <a:ext cx="1371504" cy="969859"/>
              <a:chOff x="5406471" y="2020106"/>
              <a:chExt cx="1371504" cy="969859"/>
            </a:xfrm>
          </p:grpSpPr>
          <p:pic>
            <p:nvPicPr>
              <p:cNvPr id="15" name="Graphic 14" descr="Magnifying glass">
                <a:extLst>
                  <a:ext uri="{FF2B5EF4-FFF2-40B4-BE49-F238E27FC236}">
                    <a16:creationId xmlns:a16="http://schemas.microsoft.com/office/drawing/2014/main" id="{ECC788F2-05F0-467F-8A3C-177DC0467C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6471" y="2075565"/>
                <a:ext cx="914400" cy="914400"/>
              </a:xfrm>
              <a:prstGeom prst="rect">
                <a:avLst/>
              </a:prstGeom>
            </p:spPr>
          </p:pic>
          <p:pic>
            <p:nvPicPr>
              <p:cNvPr id="16" name="Graphic 15" descr="Gears">
                <a:extLst>
                  <a:ext uri="{FF2B5EF4-FFF2-40B4-BE49-F238E27FC236}">
                    <a16:creationId xmlns:a16="http://schemas.microsoft.com/office/drawing/2014/main" id="{8E93DDB6-EBAA-4AFF-913F-424552D57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7587" y="2020106"/>
                <a:ext cx="680388" cy="680388"/>
              </a:xfrm>
              <a:prstGeom prst="rect">
                <a:avLst/>
              </a:prstGeom>
            </p:spPr>
          </p:pic>
        </p:grpSp>
        <p:sp>
          <p:nvSpPr>
            <p:cNvPr id="14" name="Rectangle 13">
              <a:extLst>
                <a:ext uri="{FF2B5EF4-FFF2-40B4-BE49-F238E27FC236}">
                  <a16:creationId xmlns:a16="http://schemas.microsoft.com/office/drawing/2014/main" id="{DF41810B-1AA8-4A00-BB45-752F131E6BBD}"/>
                </a:ext>
              </a:extLst>
            </p:cNvPr>
            <p:cNvSpPr/>
            <p:nvPr/>
          </p:nvSpPr>
          <p:spPr>
            <a:xfrm>
              <a:off x="5548230" y="3045424"/>
              <a:ext cx="1545281"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Controller</a:t>
              </a:r>
            </a:p>
          </p:txBody>
        </p:sp>
      </p:grpSp>
      <p:sp>
        <p:nvSpPr>
          <p:cNvPr id="19" name="Speech Bubble: Rectangle 18">
            <a:extLst>
              <a:ext uri="{FF2B5EF4-FFF2-40B4-BE49-F238E27FC236}">
                <a16:creationId xmlns:a16="http://schemas.microsoft.com/office/drawing/2014/main" id="{1230DB5D-2C2E-4366-8707-19C6DA3E1A8E}"/>
              </a:ext>
            </a:extLst>
          </p:cNvPr>
          <p:cNvSpPr/>
          <p:nvPr/>
        </p:nvSpPr>
        <p:spPr bwMode="gray">
          <a:xfrm>
            <a:off x="1490955" y="4765787"/>
            <a:ext cx="2707032" cy="1259333"/>
          </a:xfrm>
          <a:prstGeom prst="wedgeRectCallout">
            <a:avLst>
              <a:gd name="adj1" fmla="val 77131"/>
              <a:gd name="adj2" fmla="val -271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controller</a:t>
            </a:r>
            <a:r>
              <a:rPr kumimoji="0" lang="en-US" sz="1800" b="0" i="0" u="none" strike="noStrike" kern="0" cap="none" spc="0" normalizeH="0" noProof="0" dirty="0">
                <a:ln>
                  <a:noFill/>
                </a:ln>
                <a:effectLst/>
                <a:uLnTx/>
                <a:uFillTx/>
                <a:ea typeface="Arial Unicode MS" pitchFamily="34" charset="-128"/>
                <a:cs typeface="Arial Unicode MS" pitchFamily="34" charset="-128"/>
              </a:rPr>
              <a:t> for pod security policies runs as part of the cluster’s control plane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a:extLst>
              <a:ext uri="{FF2B5EF4-FFF2-40B4-BE49-F238E27FC236}">
                <a16:creationId xmlns:a16="http://schemas.microsoft.com/office/drawing/2014/main" id="{27F9A53D-2882-4337-B8D6-92F77CC645E1}"/>
              </a:ext>
            </a:extLst>
          </p:cNvPr>
          <p:cNvSpPr/>
          <p:nvPr/>
        </p:nvSpPr>
        <p:spPr bwMode="gray">
          <a:xfrm>
            <a:off x="8266965" y="3723489"/>
            <a:ext cx="2707032" cy="1259333"/>
          </a:xfrm>
          <a:prstGeom prst="wedgeRectCallout">
            <a:avLst>
              <a:gd name="adj1" fmla="val -92941"/>
              <a:gd name="adj2" fmla="val -390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As soon as it the</a:t>
            </a:r>
            <a:r>
              <a:rPr kumimoji="0" lang="en-US" sz="1800" b="0" i="0" u="none" strike="noStrike" kern="0" cap="none" spc="0" normalizeH="0" noProof="0" dirty="0">
                <a:ln>
                  <a:noFill/>
                </a:ln>
                <a:effectLst/>
                <a:uLnTx/>
                <a:uFillTx/>
                <a:ea typeface="Arial Unicode MS" pitchFamily="34" charset="-128"/>
                <a:cs typeface="Arial Unicode MS" pitchFamily="34" charset="-128"/>
              </a:rPr>
              <a:t> controller is active, no pods are accepted anymore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1" name="Graphic 20" descr="High Voltage">
            <a:extLst>
              <a:ext uri="{FF2B5EF4-FFF2-40B4-BE49-F238E27FC236}">
                <a16:creationId xmlns:a16="http://schemas.microsoft.com/office/drawing/2014/main" id="{F89D7EF0-3921-4EEA-BF49-32A70ECAD7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19559" y="2440940"/>
            <a:ext cx="2297117" cy="2297117"/>
          </a:xfrm>
          <a:prstGeom prst="rect">
            <a:avLst/>
          </a:prstGeom>
        </p:spPr>
      </p:pic>
    </p:spTree>
    <p:extLst>
      <p:ext uri="{BB962C8B-B14F-4D97-AF65-F5344CB8AC3E}">
        <p14:creationId xmlns:p14="http://schemas.microsoft.com/office/powerpoint/2010/main" val="819742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endParaRPr lang="en-US" dirty="0"/>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8A10A34-71B9-4AAD-9E6F-92067F37E5DE}"/>
              </a:ext>
            </a:extLst>
          </p:cNvPr>
          <p:cNvGrpSpPr/>
          <p:nvPr/>
        </p:nvGrpSpPr>
        <p:grpSpPr>
          <a:xfrm>
            <a:off x="6626057" y="4532562"/>
            <a:ext cx="1687040" cy="1394650"/>
            <a:chOff x="5406471" y="2020106"/>
            <a:chExt cx="1687040" cy="1394650"/>
          </a:xfrm>
        </p:grpSpPr>
        <p:grpSp>
          <p:nvGrpSpPr>
            <p:cNvPr id="13" name="Group 12">
              <a:extLst>
                <a:ext uri="{FF2B5EF4-FFF2-40B4-BE49-F238E27FC236}">
                  <a16:creationId xmlns:a16="http://schemas.microsoft.com/office/drawing/2014/main" id="{C43161BD-C616-4A08-9C87-E7A55C470EDE}"/>
                </a:ext>
              </a:extLst>
            </p:cNvPr>
            <p:cNvGrpSpPr/>
            <p:nvPr/>
          </p:nvGrpSpPr>
          <p:grpSpPr>
            <a:xfrm>
              <a:off x="5406471" y="2020106"/>
              <a:ext cx="1371504" cy="969859"/>
              <a:chOff x="5406471" y="2020106"/>
              <a:chExt cx="1371504" cy="969859"/>
            </a:xfrm>
          </p:grpSpPr>
          <p:pic>
            <p:nvPicPr>
              <p:cNvPr id="15" name="Graphic 14" descr="Magnifying glass">
                <a:extLst>
                  <a:ext uri="{FF2B5EF4-FFF2-40B4-BE49-F238E27FC236}">
                    <a16:creationId xmlns:a16="http://schemas.microsoft.com/office/drawing/2014/main" id="{ECC788F2-05F0-467F-8A3C-177DC0467C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6471" y="2075565"/>
                <a:ext cx="914400" cy="914400"/>
              </a:xfrm>
              <a:prstGeom prst="rect">
                <a:avLst/>
              </a:prstGeom>
            </p:spPr>
          </p:pic>
          <p:pic>
            <p:nvPicPr>
              <p:cNvPr id="16" name="Graphic 15" descr="Gears">
                <a:extLst>
                  <a:ext uri="{FF2B5EF4-FFF2-40B4-BE49-F238E27FC236}">
                    <a16:creationId xmlns:a16="http://schemas.microsoft.com/office/drawing/2014/main" id="{8E93DDB6-EBAA-4AFF-913F-424552D57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7587" y="2020106"/>
                <a:ext cx="680388" cy="680388"/>
              </a:xfrm>
              <a:prstGeom prst="rect">
                <a:avLst/>
              </a:prstGeom>
            </p:spPr>
          </p:pic>
        </p:grpSp>
        <p:sp>
          <p:nvSpPr>
            <p:cNvPr id="14" name="Rectangle 13">
              <a:extLst>
                <a:ext uri="{FF2B5EF4-FFF2-40B4-BE49-F238E27FC236}">
                  <a16:creationId xmlns:a16="http://schemas.microsoft.com/office/drawing/2014/main" id="{DF41810B-1AA8-4A00-BB45-752F131E6BBD}"/>
                </a:ext>
              </a:extLst>
            </p:cNvPr>
            <p:cNvSpPr/>
            <p:nvPr/>
          </p:nvSpPr>
          <p:spPr>
            <a:xfrm>
              <a:off x="5548230" y="3045424"/>
              <a:ext cx="1545281"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Controller</a:t>
              </a:r>
            </a:p>
          </p:txBody>
        </p:sp>
      </p:grpSp>
      <p:grpSp>
        <p:nvGrpSpPr>
          <p:cNvPr id="22" name="Group 21">
            <a:extLst>
              <a:ext uri="{FF2B5EF4-FFF2-40B4-BE49-F238E27FC236}">
                <a16:creationId xmlns:a16="http://schemas.microsoft.com/office/drawing/2014/main" id="{99E82D95-74DB-46D6-9098-4DC4184F8878}"/>
              </a:ext>
            </a:extLst>
          </p:cNvPr>
          <p:cNvGrpSpPr/>
          <p:nvPr/>
        </p:nvGrpSpPr>
        <p:grpSpPr>
          <a:xfrm>
            <a:off x="4133337" y="4700450"/>
            <a:ext cx="2278288" cy="1226762"/>
            <a:chOff x="3145872" y="4029740"/>
            <a:chExt cx="2278288" cy="1226762"/>
          </a:xfrm>
        </p:grpSpPr>
        <p:pic>
          <p:nvPicPr>
            <p:cNvPr id="23" name="Graphic 22" descr="Jail">
              <a:extLst>
                <a:ext uri="{FF2B5EF4-FFF2-40B4-BE49-F238E27FC236}">
                  <a16:creationId xmlns:a16="http://schemas.microsoft.com/office/drawing/2014/main" id="{3EDC1366-B4CD-4803-8460-56E1D2CC7CB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7816" y="4029740"/>
              <a:ext cx="914400" cy="914400"/>
            </a:xfrm>
            <a:prstGeom prst="rect">
              <a:avLst/>
            </a:prstGeom>
          </p:spPr>
        </p:pic>
        <p:sp>
          <p:nvSpPr>
            <p:cNvPr id="24" name="Rectangle 23">
              <a:extLst>
                <a:ext uri="{FF2B5EF4-FFF2-40B4-BE49-F238E27FC236}">
                  <a16:creationId xmlns:a16="http://schemas.microsoft.com/office/drawing/2014/main" id="{64897D01-C9A1-44DC-A6D7-AE87ED3059D4}"/>
                </a:ext>
              </a:extLst>
            </p:cNvPr>
            <p:cNvSpPr/>
            <p:nvPr/>
          </p:nvSpPr>
          <p:spPr>
            <a:xfrm>
              <a:off x="3145872" y="4887170"/>
              <a:ext cx="2278288"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err="1">
                  <a:ea typeface="Arial Unicode MS" pitchFamily="34" charset="-128"/>
                  <a:cs typeface="Arial Unicode MS" pitchFamily="34" charset="-128"/>
                </a:rPr>
                <a:t>PodSecurityPolicy</a:t>
              </a:r>
              <a:endParaRPr lang="en-US" sz="1800" b="1" kern="0" dirty="0">
                <a:ea typeface="Arial Unicode MS" pitchFamily="34" charset="-128"/>
                <a:cs typeface="Arial Unicode MS" pitchFamily="34" charset="-128"/>
              </a:endParaRPr>
            </a:p>
          </p:txBody>
        </p:sp>
      </p:grpSp>
      <p:cxnSp>
        <p:nvCxnSpPr>
          <p:cNvPr id="25" name="Straight Arrow Connector 24">
            <a:extLst>
              <a:ext uri="{FF2B5EF4-FFF2-40B4-BE49-F238E27FC236}">
                <a16:creationId xmlns:a16="http://schemas.microsoft.com/office/drawing/2014/main" id="{EA877CEF-F5C7-4837-BEC8-8F9401DCF01C}"/>
              </a:ext>
            </a:extLst>
          </p:cNvPr>
          <p:cNvCxnSpPr>
            <a:cxnSpLocks/>
            <a:stCxn id="27" idx="1"/>
            <a:endCxn id="26" idx="2"/>
          </p:cNvCxnSpPr>
          <p:nvPr/>
        </p:nvCxnSpPr>
        <p:spPr>
          <a:xfrm flipV="1">
            <a:off x="3157451" y="3852478"/>
            <a:ext cx="0" cy="45474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A026F30-6A9C-4DF3-9923-C5B0CE4B3778}"/>
              </a:ext>
            </a:extLst>
          </p:cNvPr>
          <p:cNvSpPr/>
          <p:nvPr/>
        </p:nvSpPr>
        <p:spPr bwMode="gray">
          <a:xfrm>
            <a:off x="2499727" y="3078366"/>
            <a:ext cx="1315448" cy="774112"/>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 binding</a:t>
            </a:r>
          </a:p>
        </p:txBody>
      </p:sp>
      <p:sp>
        <p:nvSpPr>
          <p:cNvPr id="27" name="Cylinder 26">
            <a:extLst>
              <a:ext uri="{FF2B5EF4-FFF2-40B4-BE49-F238E27FC236}">
                <a16:creationId xmlns:a16="http://schemas.microsoft.com/office/drawing/2014/main" id="{4945CADE-3C4A-48FA-9086-FEF8C4AF9A19}"/>
              </a:ext>
            </a:extLst>
          </p:cNvPr>
          <p:cNvSpPr/>
          <p:nvPr/>
        </p:nvSpPr>
        <p:spPr bwMode="gray">
          <a:xfrm>
            <a:off x="2655967" y="4307224"/>
            <a:ext cx="1002967" cy="812920"/>
          </a:xfrm>
          <a:prstGeom prst="can">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a:t>
            </a:r>
          </a:p>
        </p:txBody>
      </p:sp>
      <p:cxnSp>
        <p:nvCxnSpPr>
          <p:cNvPr id="28" name="Straight Arrow Connector 27">
            <a:extLst>
              <a:ext uri="{FF2B5EF4-FFF2-40B4-BE49-F238E27FC236}">
                <a16:creationId xmlns:a16="http://schemas.microsoft.com/office/drawing/2014/main" id="{BBF344A4-DFB1-4372-AED0-85EBD51BD13B}"/>
              </a:ext>
            </a:extLst>
          </p:cNvPr>
          <p:cNvCxnSpPr>
            <a:cxnSpLocks/>
            <a:stCxn id="26" idx="0"/>
            <a:endCxn id="8" idx="2"/>
          </p:cNvCxnSpPr>
          <p:nvPr/>
        </p:nvCxnSpPr>
        <p:spPr>
          <a:xfrm flipV="1">
            <a:off x="3157451" y="2555038"/>
            <a:ext cx="3702" cy="52332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4F54746-0EF3-43A5-9281-6A1DA4B76D6C}"/>
              </a:ext>
            </a:extLst>
          </p:cNvPr>
          <p:cNvCxnSpPr>
            <a:cxnSpLocks/>
            <a:stCxn id="23" idx="1"/>
            <a:endCxn id="27" idx="4"/>
          </p:cNvCxnSpPr>
          <p:nvPr/>
        </p:nvCxnSpPr>
        <p:spPr>
          <a:xfrm flipH="1" flipV="1">
            <a:off x="3658934" y="4713684"/>
            <a:ext cx="1156347" cy="44396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5476DBE-C792-488E-8EC3-839060D6D1A9}"/>
              </a:ext>
            </a:extLst>
          </p:cNvPr>
          <p:cNvCxnSpPr>
            <a:cxnSpLocks/>
            <a:endCxn id="10" idx="2"/>
          </p:cNvCxnSpPr>
          <p:nvPr/>
        </p:nvCxnSpPr>
        <p:spPr>
          <a:xfrm flipH="1" flipV="1">
            <a:off x="6196468" y="2555038"/>
            <a:ext cx="1120705" cy="1977524"/>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Speech Bubble: Rectangle 38">
            <a:extLst>
              <a:ext uri="{FF2B5EF4-FFF2-40B4-BE49-F238E27FC236}">
                <a16:creationId xmlns:a16="http://schemas.microsoft.com/office/drawing/2014/main" id="{F5C60CD7-A068-4641-AE45-D1961000036D}"/>
              </a:ext>
            </a:extLst>
          </p:cNvPr>
          <p:cNvSpPr/>
          <p:nvPr/>
        </p:nvSpPr>
        <p:spPr bwMode="gray">
          <a:xfrm>
            <a:off x="8160681" y="3285280"/>
            <a:ext cx="2707032" cy="1259333"/>
          </a:xfrm>
          <a:prstGeom prst="wedgeRectCallout">
            <a:avLst>
              <a:gd name="adj1" fmla="val -92941"/>
              <a:gd name="adj2" fmla="val -390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controller checks the pod according to the policy definition</a:t>
            </a:r>
          </a:p>
        </p:txBody>
      </p:sp>
      <p:sp>
        <p:nvSpPr>
          <p:cNvPr id="40" name="Speech Bubble: Rectangle 39">
            <a:extLst>
              <a:ext uri="{FF2B5EF4-FFF2-40B4-BE49-F238E27FC236}">
                <a16:creationId xmlns:a16="http://schemas.microsoft.com/office/drawing/2014/main" id="{D6EEB1FE-0913-4E84-9081-01483DE33C91}"/>
              </a:ext>
            </a:extLst>
          </p:cNvPr>
          <p:cNvSpPr/>
          <p:nvPr/>
        </p:nvSpPr>
        <p:spPr bwMode="gray">
          <a:xfrm>
            <a:off x="572625" y="4881062"/>
            <a:ext cx="1866913" cy="1259333"/>
          </a:xfrm>
          <a:prstGeom prst="wedgeRectCallout">
            <a:avLst>
              <a:gd name="adj1" fmla="val 58241"/>
              <a:gd name="adj2" fmla="val -10318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“Activate” the policy for your service account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82803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endParaRPr lang="en-US" dirty="0"/>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8A10A34-71B9-4AAD-9E6F-92067F37E5DE}"/>
              </a:ext>
            </a:extLst>
          </p:cNvPr>
          <p:cNvGrpSpPr/>
          <p:nvPr/>
        </p:nvGrpSpPr>
        <p:grpSpPr>
          <a:xfrm>
            <a:off x="6626057" y="4532562"/>
            <a:ext cx="1687040" cy="1394650"/>
            <a:chOff x="5406471" y="2020106"/>
            <a:chExt cx="1687040" cy="1394650"/>
          </a:xfrm>
        </p:grpSpPr>
        <p:grpSp>
          <p:nvGrpSpPr>
            <p:cNvPr id="13" name="Group 12">
              <a:extLst>
                <a:ext uri="{FF2B5EF4-FFF2-40B4-BE49-F238E27FC236}">
                  <a16:creationId xmlns:a16="http://schemas.microsoft.com/office/drawing/2014/main" id="{C43161BD-C616-4A08-9C87-E7A55C470EDE}"/>
                </a:ext>
              </a:extLst>
            </p:cNvPr>
            <p:cNvGrpSpPr/>
            <p:nvPr/>
          </p:nvGrpSpPr>
          <p:grpSpPr>
            <a:xfrm>
              <a:off x="5406471" y="2020106"/>
              <a:ext cx="1371504" cy="969859"/>
              <a:chOff x="5406471" y="2020106"/>
              <a:chExt cx="1371504" cy="969859"/>
            </a:xfrm>
          </p:grpSpPr>
          <p:pic>
            <p:nvPicPr>
              <p:cNvPr id="15" name="Graphic 14" descr="Magnifying glass">
                <a:extLst>
                  <a:ext uri="{FF2B5EF4-FFF2-40B4-BE49-F238E27FC236}">
                    <a16:creationId xmlns:a16="http://schemas.microsoft.com/office/drawing/2014/main" id="{ECC788F2-05F0-467F-8A3C-177DC0467C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6471" y="2075565"/>
                <a:ext cx="914400" cy="914400"/>
              </a:xfrm>
              <a:prstGeom prst="rect">
                <a:avLst/>
              </a:prstGeom>
            </p:spPr>
          </p:pic>
          <p:pic>
            <p:nvPicPr>
              <p:cNvPr id="16" name="Graphic 15" descr="Gears">
                <a:extLst>
                  <a:ext uri="{FF2B5EF4-FFF2-40B4-BE49-F238E27FC236}">
                    <a16:creationId xmlns:a16="http://schemas.microsoft.com/office/drawing/2014/main" id="{8E93DDB6-EBAA-4AFF-913F-424552D57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7587" y="2020106"/>
                <a:ext cx="680388" cy="680388"/>
              </a:xfrm>
              <a:prstGeom prst="rect">
                <a:avLst/>
              </a:prstGeom>
            </p:spPr>
          </p:pic>
        </p:grpSp>
        <p:sp>
          <p:nvSpPr>
            <p:cNvPr id="14" name="Rectangle 13">
              <a:extLst>
                <a:ext uri="{FF2B5EF4-FFF2-40B4-BE49-F238E27FC236}">
                  <a16:creationId xmlns:a16="http://schemas.microsoft.com/office/drawing/2014/main" id="{DF41810B-1AA8-4A00-BB45-752F131E6BBD}"/>
                </a:ext>
              </a:extLst>
            </p:cNvPr>
            <p:cNvSpPr/>
            <p:nvPr/>
          </p:nvSpPr>
          <p:spPr>
            <a:xfrm>
              <a:off x="5548230" y="3045424"/>
              <a:ext cx="1545281"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Controller</a:t>
              </a:r>
            </a:p>
          </p:txBody>
        </p:sp>
      </p:grpSp>
      <p:grpSp>
        <p:nvGrpSpPr>
          <p:cNvPr id="22" name="Group 21">
            <a:extLst>
              <a:ext uri="{FF2B5EF4-FFF2-40B4-BE49-F238E27FC236}">
                <a16:creationId xmlns:a16="http://schemas.microsoft.com/office/drawing/2014/main" id="{99E82D95-74DB-46D6-9098-4DC4184F8878}"/>
              </a:ext>
            </a:extLst>
          </p:cNvPr>
          <p:cNvGrpSpPr/>
          <p:nvPr/>
        </p:nvGrpSpPr>
        <p:grpSpPr>
          <a:xfrm>
            <a:off x="4133337" y="4700450"/>
            <a:ext cx="2278288" cy="1226762"/>
            <a:chOff x="3145872" y="4029740"/>
            <a:chExt cx="2278288" cy="1226762"/>
          </a:xfrm>
        </p:grpSpPr>
        <p:pic>
          <p:nvPicPr>
            <p:cNvPr id="23" name="Graphic 22" descr="Jail">
              <a:extLst>
                <a:ext uri="{FF2B5EF4-FFF2-40B4-BE49-F238E27FC236}">
                  <a16:creationId xmlns:a16="http://schemas.microsoft.com/office/drawing/2014/main" id="{3EDC1366-B4CD-4803-8460-56E1D2CC7CB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7816" y="4029740"/>
              <a:ext cx="914400" cy="914400"/>
            </a:xfrm>
            <a:prstGeom prst="rect">
              <a:avLst/>
            </a:prstGeom>
          </p:spPr>
        </p:pic>
        <p:sp>
          <p:nvSpPr>
            <p:cNvPr id="24" name="Rectangle 23">
              <a:extLst>
                <a:ext uri="{FF2B5EF4-FFF2-40B4-BE49-F238E27FC236}">
                  <a16:creationId xmlns:a16="http://schemas.microsoft.com/office/drawing/2014/main" id="{64897D01-C9A1-44DC-A6D7-AE87ED3059D4}"/>
                </a:ext>
              </a:extLst>
            </p:cNvPr>
            <p:cNvSpPr/>
            <p:nvPr/>
          </p:nvSpPr>
          <p:spPr>
            <a:xfrm>
              <a:off x="3145872" y="4887170"/>
              <a:ext cx="2278288"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err="1">
                  <a:ea typeface="Arial Unicode MS" pitchFamily="34" charset="-128"/>
                  <a:cs typeface="Arial Unicode MS" pitchFamily="34" charset="-128"/>
                </a:rPr>
                <a:t>PodSecurityPolicy</a:t>
              </a:r>
              <a:endParaRPr lang="en-US" sz="1800" b="1" kern="0" dirty="0">
                <a:ea typeface="Arial Unicode MS" pitchFamily="34" charset="-128"/>
                <a:cs typeface="Arial Unicode MS" pitchFamily="34" charset="-128"/>
              </a:endParaRPr>
            </a:p>
          </p:txBody>
        </p:sp>
      </p:grpSp>
      <p:cxnSp>
        <p:nvCxnSpPr>
          <p:cNvPr id="25" name="Straight Arrow Connector 24">
            <a:extLst>
              <a:ext uri="{FF2B5EF4-FFF2-40B4-BE49-F238E27FC236}">
                <a16:creationId xmlns:a16="http://schemas.microsoft.com/office/drawing/2014/main" id="{EA877CEF-F5C7-4837-BEC8-8F9401DCF01C}"/>
              </a:ext>
            </a:extLst>
          </p:cNvPr>
          <p:cNvCxnSpPr>
            <a:cxnSpLocks/>
            <a:stCxn id="27" idx="1"/>
            <a:endCxn id="26" idx="2"/>
          </p:cNvCxnSpPr>
          <p:nvPr/>
        </p:nvCxnSpPr>
        <p:spPr>
          <a:xfrm flipV="1">
            <a:off x="3157451" y="3852478"/>
            <a:ext cx="0" cy="45474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A026F30-6A9C-4DF3-9923-C5B0CE4B3778}"/>
              </a:ext>
            </a:extLst>
          </p:cNvPr>
          <p:cNvSpPr/>
          <p:nvPr/>
        </p:nvSpPr>
        <p:spPr bwMode="gray">
          <a:xfrm>
            <a:off x="2499727" y="3078366"/>
            <a:ext cx="1315448" cy="774112"/>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 binding</a:t>
            </a:r>
          </a:p>
        </p:txBody>
      </p:sp>
      <p:sp>
        <p:nvSpPr>
          <p:cNvPr id="27" name="Cylinder 26">
            <a:extLst>
              <a:ext uri="{FF2B5EF4-FFF2-40B4-BE49-F238E27FC236}">
                <a16:creationId xmlns:a16="http://schemas.microsoft.com/office/drawing/2014/main" id="{4945CADE-3C4A-48FA-9086-FEF8C4AF9A19}"/>
              </a:ext>
            </a:extLst>
          </p:cNvPr>
          <p:cNvSpPr/>
          <p:nvPr/>
        </p:nvSpPr>
        <p:spPr bwMode="gray">
          <a:xfrm>
            <a:off x="2655967" y="4307224"/>
            <a:ext cx="1002967" cy="812920"/>
          </a:xfrm>
          <a:prstGeom prst="can">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a:t>
            </a:r>
          </a:p>
        </p:txBody>
      </p:sp>
      <p:cxnSp>
        <p:nvCxnSpPr>
          <p:cNvPr id="28" name="Straight Arrow Connector 27">
            <a:extLst>
              <a:ext uri="{FF2B5EF4-FFF2-40B4-BE49-F238E27FC236}">
                <a16:creationId xmlns:a16="http://schemas.microsoft.com/office/drawing/2014/main" id="{BBF344A4-DFB1-4372-AED0-85EBD51BD13B}"/>
              </a:ext>
            </a:extLst>
          </p:cNvPr>
          <p:cNvCxnSpPr>
            <a:cxnSpLocks/>
            <a:stCxn id="26" idx="0"/>
            <a:endCxn id="8" idx="2"/>
          </p:cNvCxnSpPr>
          <p:nvPr/>
        </p:nvCxnSpPr>
        <p:spPr>
          <a:xfrm flipV="1">
            <a:off x="3157451" y="2555038"/>
            <a:ext cx="3702" cy="52332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4F54746-0EF3-43A5-9281-6A1DA4B76D6C}"/>
              </a:ext>
            </a:extLst>
          </p:cNvPr>
          <p:cNvCxnSpPr>
            <a:cxnSpLocks/>
            <a:stCxn id="23" idx="1"/>
            <a:endCxn id="27" idx="4"/>
          </p:cNvCxnSpPr>
          <p:nvPr/>
        </p:nvCxnSpPr>
        <p:spPr>
          <a:xfrm flipH="1" flipV="1">
            <a:off x="3658934" y="4713684"/>
            <a:ext cx="1156347" cy="44396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5476DBE-C792-488E-8EC3-839060D6D1A9}"/>
              </a:ext>
            </a:extLst>
          </p:cNvPr>
          <p:cNvCxnSpPr>
            <a:cxnSpLocks/>
            <a:endCxn id="10" idx="2"/>
          </p:cNvCxnSpPr>
          <p:nvPr/>
        </p:nvCxnSpPr>
        <p:spPr>
          <a:xfrm flipH="1" flipV="1">
            <a:off x="6196468" y="2555038"/>
            <a:ext cx="1120705" cy="1977524"/>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Speech Bubble: Rectangle 38">
            <a:extLst>
              <a:ext uri="{FF2B5EF4-FFF2-40B4-BE49-F238E27FC236}">
                <a16:creationId xmlns:a16="http://schemas.microsoft.com/office/drawing/2014/main" id="{F5C60CD7-A068-4641-AE45-D1961000036D}"/>
              </a:ext>
            </a:extLst>
          </p:cNvPr>
          <p:cNvSpPr/>
          <p:nvPr/>
        </p:nvSpPr>
        <p:spPr bwMode="gray">
          <a:xfrm>
            <a:off x="7997561" y="3422807"/>
            <a:ext cx="2707032" cy="1259333"/>
          </a:xfrm>
          <a:prstGeom prst="wedgeRectCallout">
            <a:avLst>
              <a:gd name="adj1" fmla="val -73695"/>
              <a:gd name="adj2" fmla="val -11247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In case host fs access is forbidden, the pod will be rejected</a:t>
            </a:r>
          </a:p>
        </p:txBody>
      </p:sp>
      <p:sp>
        <p:nvSpPr>
          <p:cNvPr id="40" name="Speech Bubble: Rectangle 39">
            <a:extLst>
              <a:ext uri="{FF2B5EF4-FFF2-40B4-BE49-F238E27FC236}">
                <a16:creationId xmlns:a16="http://schemas.microsoft.com/office/drawing/2014/main" id="{D6EEB1FE-0913-4E84-9081-01483DE33C91}"/>
              </a:ext>
            </a:extLst>
          </p:cNvPr>
          <p:cNvSpPr/>
          <p:nvPr/>
        </p:nvSpPr>
        <p:spPr bwMode="gray">
          <a:xfrm>
            <a:off x="4230326" y="3301685"/>
            <a:ext cx="1866913" cy="914401"/>
          </a:xfrm>
          <a:prstGeom prst="wedgeRectCallout">
            <a:avLst>
              <a:gd name="adj1" fmla="val -2698"/>
              <a:gd name="adj2" fmla="val 9913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“no host fs”</a:t>
            </a:r>
          </a:p>
        </p:txBody>
      </p:sp>
      <p:pic>
        <p:nvPicPr>
          <p:cNvPr id="29" name="Graphic 28" descr="High Voltage">
            <a:extLst>
              <a:ext uri="{FF2B5EF4-FFF2-40B4-BE49-F238E27FC236}">
                <a16:creationId xmlns:a16="http://schemas.microsoft.com/office/drawing/2014/main" id="{42202A74-8C1B-4538-92CE-DCA6A7BDC70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54402" y="2499579"/>
            <a:ext cx="1002965" cy="1002965"/>
          </a:xfrm>
          <a:prstGeom prst="rect">
            <a:avLst/>
          </a:prstGeom>
        </p:spPr>
      </p:pic>
    </p:spTree>
    <p:extLst>
      <p:ext uri="{BB962C8B-B14F-4D97-AF65-F5344CB8AC3E}">
        <p14:creationId xmlns:p14="http://schemas.microsoft.com/office/powerpoint/2010/main" val="4013409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653B39-58A6-4515-8E3A-B93DA1FBC07A}"/>
              </a:ext>
            </a:extLst>
          </p:cNvPr>
          <p:cNvSpPr>
            <a:spLocks noGrp="1"/>
          </p:cNvSpPr>
          <p:nvPr>
            <p:ph type="title"/>
          </p:nvPr>
        </p:nvSpPr>
        <p:spPr/>
        <p:txBody>
          <a:bodyPr/>
          <a:lstStyle/>
          <a:p>
            <a:r>
              <a:rPr lang="en-US" dirty="0"/>
              <a:t>“Allow everything” </a:t>
            </a:r>
            <a:r>
              <a:rPr lang="en-US" dirty="0" err="1"/>
              <a:t>PodSecurityPolicy</a:t>
            </a:r>
            <a:endParaRPr lang="en-US" dirty="0"/>
          </a:p>
        </p:txBody>
      </p:sp>
      <p:sp>
        <p:nvSpPr>
          <p:cNvPr id="5" name="Speech Bubble: Rectangle 4">
            <a:extLst>
              <a:ext uri="{FF2B5EF4-FFF2-40B4-BE49-F238E27FC236}">
                <a16:creationId xmlns:a16="http://schemas.microsoft.com/office/drawing/2014/main" id="{E72DA577-22FF-4CEC-AC5F-3E41B31C4A4E}"/>
              </a:ext>
            </a:extLst>
          </p:cNvPr>
          <p:cNvSpPr/>
          <p:nvPr/>
        </p:nvSpPr>
        <p:spPr bwMode="gray">
          <a:xfrm>
            <a:off x="5486011" y="3449769"/>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Manage file systems</a:t>
            </a:r>
          </a:p>
        </p:txBody>
      </p:sp>
      <p:sp>
        <p:nvSpPr>
          <p:cNvPr id="6" name="Speech Bubble: Rectangle 5">
            <a:extLst>
              <a:ext uri="{FF2B5EF4-FFF2-40B4-BE49-F238E27FC236}">
                <a16:creationId xmlns:a16="http://schemas.microsoft.com/office/drawing/2014/main" id="{10F24991-D27E-4732-8E6F-7B73385CD015}"/>
              </a:ext>
            </a:extLst>
          </p:cNvPr>
          <p:cNvSpPr/>
          <p:nvPr/>
        </p:nvSpPr>
        <p:spPr bwMode="gray">
          <a:xfrm>
            <a:off x="5486011" y="4916400"/>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Allow host access</a:t>
            </a:r>
          </a:p>
        </p:txBody>
      </p:sp>
      <p:pic>
        <p:nvPicPr>
          <p:cNvPr id="3" name="Picture 2">
            <a:extLst>
              <a:ext uri="{FF2B5EF4-FFF2-40B4-BE49-F238E27FC236}">
                <a16:creationId xmlns:a16="http://schemas.microsoft.com/office/drawing/2014/main" id="{6BA5E041-4BBA-4BFC-9973-DBDB25C62B83}"/>
              </a:ext>
            </a:extLst>
          </p:cNvPr>
          <p:cNvPicPr>
            <a:picLocks noChangeAspect="1"/>
          </p:cNvPicPr>
          <p:nvPr/>
        </p:nvPicPr>
        <p:blipFill>
          <a:blip r:embed="rId3"/>
          <a:stretch>
            <a:fillRect/>
          </a:stretch>
        </p:blipFill>
        <p:spPr>
          <a:xfrm>
            <a:off x="504001" y="1067030"/>
            <a:ext cx="3483208" cy="5389805"/>
          </a:xfrm>
          <a:prstGeom prst="rect">
            <a:avLst/>
          </a:prstGeom>
          <a:ln>
            <a:solidFill>
              <a:schemeClr val="tx1"/>
            </a:solidFill>
          </a:ln>
        </p:spPr>
      </p:pic>
      <p:sp>
        <p:nvSpPr>
          <p:cNvPr id="7" name="Speech Bubble: Rectangle 6">
            <a:extLst>
              <a:ext uri="{FF2B5EF4-FFF2-40B4-BE49-F238E27FC236}">
                <a16:creationId xmlns:a16="http://schemas.microsoft.com/office/drawing/2014/main" id="{380AE598-53AA-4992-A686-BA6206D18B69}"/>
              </a:ext>
            </a:extLst>
          </p:cNvPr>
          <p:cNvSpPr/>
          <p:nvPr/>
        </p:nvSpPr>
        <p:spPr bwMode="gray">
          <a:xfrm>
            <a:off x="5486011" y="1769804"/>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Manage user &amp; permissions</a:t>
            </a:r>
          </a:p>
        </p:txBody>
      </p:sp>
    </p:spTree>
    <p:extLst>
      <p:ext uri="{BB962C8B-B14F-4D97-AF65-F5344CB8AC3E}">
        <p14:creationId xmlns:p14="http://schemas.microsoft.com/office/powerpoint/2010/main" val="433082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Cluster Access Management</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195BD3AD-0485-46D2-AEE5-17D39F99CC8F}"/>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1201032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653B39-58A6-4515-8E3A-B93DA1FBC07A}"/>
              </a:ext>
            </a:extLst>
          </p:cNvPr>
          <p:cNvSpPr>
            <a:spLocks noGrp="1"/>
          </p:cNvSpPr>
          <p:nvPr>
            <p:ph type="title"/>
          </p:nvPr>
        </p:nvSpPr>
        <p:spPr/>
        <p:txBody>
          <a:bodyPr/>
          <a:lstStyle/>
          <a:p>
            <a:r>
              <a:rPr lang="en-US" dirty="0"/>
              <a:t>Restrictive </a:t>
            </a:r>
            <a:r>
              <a:rPr lang="en-US" dirty="0" err="1"/>
              <a:t>PodSecurityPolicy</a:t>
            </a:r>
            <a:endParaRPr lang="en-US" dirty="0"/>
          </a:p>
        </p:txBody>
      </p:sp>
      <p:sp>
        <p:nvSpPr>
          <p:cNvPr id="6" name="Speech Bubble: Rectangle 5">
            <a:extLst>
              <a:ext uri="{FF2B5EF4-FFF2-40B4-BE49-F238E27FC236}">
                <a16:creationId xmlns:a16="http://schemas.microsoft.com/office/drawing/2014/main" id="{4743897D-D050-4D5A-8CA5-0A06E67A4A7A}"/>
              </a:ext>
            </a:extLst>
          </p:cNvPr>
          <p:cNvSpPr/>
          <p:nvPr/>
        </p:nvSpPr>
        <p:spPr bwMode="gray">
          <a:xfrm>
            <a:off x="5475378" y="2700087"/>
            <a:ext cx="4018844" cy="1085104"/>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File system groups &amp; supplemental groups cannot be 0</a:t>
            </a:r>
          </a:p>
        </p:txBody>
      </p:sp>
      <p:sp>
        <p:nvSpPr>
          <p:cNvPr id="7" name="Speech Bubble: Rectangle 6">
            <a:extLst>
              <a:ext uri="{FF2B5EF4-FFF2-40B4-BE49-F238E27FC236}">
                <a16:creationId xmlns:a16="http://schemas.microsoft.com/office/drawing/2014/main" id="{E5BD8DCE-5A1D-4BC8-8C9D-5C21698DA285}"/>
              </a:ext>
            </a:extLst>
          </p:cNvPr>
          <p:cNvSpPr/>
          <p:nvPr/>
        </p:nvSpPr>
        <p:spPr bwMode="gray">
          <a:xfrm>
            <a:off x="5475378" y="1177173"/>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 is not allow to run with UID 0</a:t>
            </a:r>
          </a:p>
        </p:txBody>
      </p:sp>
      <p:sp>
        <p:nvSpPr>
          <p:cNvPr id="8" name="Speech Bubble: Rectangle 7">
            <a:extLst>
              <a:ext uri="{FF2B5EF4-FFF2-40B4-BE49-F238E27FC236}">
                <a16:creationId xmlns:a16="http://schemas.microsoft.com/office/drawing/2014/main" id="{18A13BC3-6B90-4926-B65A-2467F87A55E2}"/>
              </a:ext>
            </a:extLst>
          </p:cNvPr>
          <p:cNvSpPr/>
          <p:nvPr/>
        </p:nvSpPr>
        <p:spPr bwMode="gray">
          <a:xfrm>
            <a:off x="5475378" y="5142408"/>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Whitelist volume types</a:t>
            </a:r>
          </a:p>
        </p:txBody>
      </p:sp>
      <p:pic>
        <p:nvPicPr>
          <p:cNvPr id="2" name="Picture 1">
            <a:extLst>
              <a:ext uri="{FF2B5EF4-FFF2-40B4-BE49-F238E27FC236}">
                <a16:creationId xmlns:a16="http://schemas.microsoft.com/office/drawing/2014/main" id="{7E8C1EA0-8804-4F1F-893B-3B66C409FDCC}"/>
              </a:ext>
            </a:extLst>
          </p:cNvPr>
          <p:cNvPicPr>
            <a:picLocks noChangeAspect="1"/>
          </p:cNvPicPr>
          <p:nvPr/>
        </p:nvPicPr>
        <p:blipFill>
          <a:blip r:embed="rId3"/>
          <a:stretch>
            <a:fillRect/>
          </a:stretch>
        </p:blipFill>
        <p:spPr>
          <a:xfrm>
            <a:off x="504001" y="978305"/>
            <a:ext cx="3568269" cy="5375695"/>
          </a:xfrm>
          <a:prstGeom prst="rect">
            <a:avLst/>
          </a:prstGeom>
          <a:ln>
            <a:solidFill>
              <a:schemeClr val="tx1"/>
            </a:solidFill>
          </a:ln>
        </p:spPr>
      </p:pic>
    </p:spTree>
    <p:extLst>
      <p:ext uri="{BB962C8B-B14F-4D97-AF65-F5344CB8AC3E}">
        <p14:creationId xmlns:p14="http://schemas.microsoft.com/office/powerpoint/2010/main" val="573220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738664"/>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p:txBody>
      </p:sp>
      <p:sp>
        <p:nvSpPr>
          <p:cNvPr id="7" name="Rectangle 6"/>
          <p:cNvSpPr/>
          <p:nvPr/>
        </p:nvSpPr>
        <p:spPr bwMode="gray">
          <a:xfrm>
            <a:off x="3850434" y="3401577"/>
            <a:ext cx="1315448" cy="112049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direct-line-to-peach</a:t>
            </a:r>
          </a:p>
        </p:txBody>
      </p:sp>
      <p:sp>
        <p:nvSpPr>
          <p:cNvPr id="12" name="Rectangle 11"/>
          <p:cNvSpPr/>
          <p:nvPr/>
        </p:nvSpPr>
        <p:spPr bwMode="gray">
          <a:xfrm>
            <a:off x="8479699"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Peach</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cxnSpLocks/>
            <a:stCxn id="28" idx="3"/>
            <a:endCxn id="7" idx="1"/>
          </p:cNvCxnSpPr>
          <p:nvPr/>
        </p:nvCxnSpPr>
        <p:spPr>
          <a:xfrm>
            <a:off x="2131354" y="3228936"/>
            <a:ext cx="1719080" cy="73289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032354" y="4818501"/>
            <a:ext cx="2322768" cy="95432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cxnSpLocks/>
            <a:stCxn id="22" idx="3"/>
          </p:cNvCxnSpPr>
          <p:nvPr/>
        </p:nvCxnSpPr>
        <p:spPr>
          <a:xfrm flipV="1">
            <a:off x="7193738" y="4071790"/>
            <a:ext cx="0" cy="74671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7" idx="3"/>
            <a:endCxn id="12" idx="1"/>
          </p:cNvCxnSpPr>
          <p:nvPr/>
        </p:nvCxnSpPr>
        <p:spPr>
          <a:xfrm>
            <a:off x="5165882" y="3961826"/>
            <a:ext cx="3313817" cy="941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6752698"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068868"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Mario</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068868"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Bowser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cxnSpLocks/>
            <a:stCxn id="29" idx="3"/>
            <a:endCxn id="7" idx="1"/>
          </p:cNvCxnSpPr>
          <p:nvPr/>
        </p:nvCxnSpPr>
        <p:spPr>
          <a:xfrm flipV="1">
            <a:off x="2131354" y="3961826"/>
            <a:ext cx="1719080" cy="930476"/>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079509" y="5506571"/>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
        <p:nvSpPr>
          <p:cNvPr id="49" name="Rectangle 48"/>
          <p:cNvSpPr/>
          <p:nvPr/>
        </p:nvSpPr>
        <p:spPr bwMode="gray">
          <a:xfrm>
            <a:off x="9018808" y="3228936"/>
            <a:ext cx="1774306" cy="5218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location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castle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4863671" y="550657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accept: caller: </a:t>
            </a:r>
            <a:r>
              <a:rPr lang="en-US" sz="1800" kern="0" dirty="0" err="1">
                <a:ea typeface="Arial Unicode MS" pitchFamily="34" charset="-128"/>
                <a:cs typeface="Arial Unicode MS" pitchFamily="34" charset="-128"/>
              </a:rPr>
              <a:t>mario</a:t>
            </a:r>
            <a:endParaRPr lang="en-US" sz="1800" kern="0" dirty="0">
              <a:ea typeface="Arial Unicode MS" pitchFamily="34" charset="-128"/>
              <a:cs typeface="Arial Unicode MS" pitchFamily="34" charset="-128"/>
            </a:endParaRPr>
          </a:p>
        </p:txBody>
      </p:sp>
      <p:sp>
        <p:nvSpPr>
          <p:cNvPr id="51" name="Rectangle 50"/>
          <p:cNvSpPr/>
          <p:nvPr/>
        </p:nvSpPr>
        <p:spPr bwMode="gray">
          <a:xfrm>
            <a:off x="1600111"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caller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mario</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Flowchart: Document 20">
            <a:extLst>
              <a:ext uri="{FF2B5EF4-FFF2-40B4-BE49-F238E27FC236}">
                <a16:creationId xmlns:a16="http://schemas.microsoft.com/office/drawing/2014/main" id="{3F4627F5-3267-4CEF-9A64-0ACC08646BB2}"/>
              </a:ext>
            </a:extLst>
          </p:cNvPr>
          <p:cNvSpPr/>
          <p:nvPr/>
        </p:nvSpPr>
        <p:spPr bwMode="gray">
          <a:xfrm>
            <a:off x="4863671" y="2740245"/>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Tree>
    <p:extLst>
      <p:ext uri="{BB962C8B-B14F-4D97-AF65-F5344CB8AC3E}">
        <p14:creationId xmlns:p14="http://schemas.microsoft.com/office/powerpoint/2010/main" val="367527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animBg="1"/>
      <p:bldP spid="36" grpId="0" animBg="1"/>
      <p:bldP spid="28" grpId="0" animBg="1"/>
      <p:bldP spid="29" grpId="0" animBg="1"/>
      <p:bldP spid="39" grpId="0" animBg="1"/>
      <p:bldP spid="50" grpId="0" animBg="1"/>
      <p:bldP spid="51" grpId="0" animBg="1"/>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258D-FCE3-453D-B02E-FA78D5B651D9}"/>
              </a:ext>
            </a:extLst>
          </p:cNvPr>
          <p:cNvSpPr>
            <a:spLocks noGrp="1"/>
          </p:cNvSpPr>
          <p:nvPr>
            <p:ph type="title"/>
          </p:nvPr>
        </p:nvSpPr>
        <p:spPr/>
        <p:txBody>
          <a:bodyPr/>
          <a:lstStyle/>
          <a:p>
            <a:r>
              <a:rPr lang="en-US" dirty="0"/>
              <a:t>More on Network Policies</a:t>
            </a:r>
          </a:p>
        </p:txBody>
      </p:sp>
      <p:sp>
        <p:nvSpPr>
          <p:cNvPr id="3" name="TextBox 2">
            <a:extLst>
              <a:ext uri="{FF2B5EF4-FFF2-40B4-BE49-F238E27FC236}">
                <a16:creationId xmlns:a16="http://schemas.microsoft.com/office/drawing/2014/main" id="{3CAD70D4-21BA-41FD-B4F3-C0909E6819F3}"/>
              </a:ext>
            </a:extLst>
          </p:cNvPr>
          <p:cNvSpPr txBox="1"/>
          <p:nvPr/>
        </p:nvSpPr>
        <p:spPr>
          <a:xfrm>
            <a:off x="504001" y="1311965"/>
            <a:ext cx="5479356" cy="430887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2 </a:t>
            </a:r>
            <a:r>
              <a:rPr lang="en-US" sz="2000" kern="0" dirty="0" err="1">
                <a:ea typeface="Arial Unicode MS" pitchFamily="34" charset="-128"/>
                <a:cs typeface="Arial Unicode MS" pitchFamily="34" charset="-128"/>
              </a:rPr>
              <a:t>policyTypes</a:t>
            </a:r>
            <a:r>
              <a:rPr lang="en-US" sz="20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Ingress: rules for incoming traffic</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Egress: rules for outgoing traffic</a:t>
            </a:r>
          </a:p>
          <a:p>
            <a:pPr fontAlgn="base">
              <a:spcBef>
                <a:spcPct val="50000"/>
              </a:spcBef>
              <a:spcAft>
                <a:spcPct val="0"/>
              </a:spcAft>
              <a:buClr>
                <a:srgbClr val="F0AB00"/>
              </a:buClr>
              <a:buSzPct val="80000"/>
            </a:pPr>
            <a:endParaRPr lang="en-US" sz="20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3 kinds of Rules: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ipBlock</a:t>
            </a:r>
            <a:r>
              <a:rPr lang="en-US" sz="2000" kern="0" dirty="0">
                <a:ea typeface="Arial Unicode MS" pitchFamily="34" charset="-128"/>
                <a:cs typeface="Arial Unicode MS" pitchFamily="34" charset="-128"/>
              </a:rPr>
              <a:t>: range of IP addresses given as CIDR</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podSelector</a:t>
            </a:r>
            <a:r>
              <a:rPr lang="en-US" sz="2000" kern="0" dirty="0">
                <a:ea typeface="Arial Unicode MS" pitchFamily="34" charset="-128"/>
                <a:cs typeface="Arial Unicode MS" pitchFamily="34" charset="-128"/>
              </a:rPr>
              <a:t>: labels of Pods allowed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namespaceSelector</a:t>
            </a:r>
            <a:r>
              <a:rPr lang="en-US" sz="2000" kern="0" dirty="0">
                <a:ea typeface="Arial Unicode MS" pitchFamily="34" charset="-128"/>
                <a:cs typeface="Arial Unicode MS" pitchFamily="34" charset="-128"/>
              </a:rPr>
              <a:t>: labels of Namespaces</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Last two can be combined to specify certain pods in certain </a:t>
            </a:r>
            <a:r>
              <a:rPr lang="en-US" sz="2000" kern="0" dirty="0" err="1">
                <a:ea typeface="Arial Unicode MS" pitchFamily="34" charset="-128"/>
                <a:cs typeface="Arial Unicode MS" pitchFamily="34" charset="-128"/>
              </a:rPr>
              <a:t>namespases</a:t>
            </a:r>
            <a:r>
              <a:rPr lang="en-US" sz="2000" kern="0" dirty="0">
                <a:ea typeface="Arial Unicode MS" pitchFamily="34" charset="-128"/>
                <a:cs typeface="Arial Unicode MS" pitchFamily="34" charset="-128"/>
              </a:rPr>
              <a:t> (since 1.11)</a:t>
            </a:r>
          </a:p>
        </p:txBody>
      </p:sp>
    </p:spTree>
    <p:extLst>
      <p:ext uri="{BB962C8B-B14F-4D97-AF65-F5344CB8AC3E}">
        <p14:creationId xmlns:p14="http://schemas.microsoft.com/office/powerpoint/2010/main" val="1746057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A37371D8-51AB-421E-816A-31039883CAA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47635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 #08</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Single Corner Snipped 19">
            <a:extLst>
              <a:ext uri="{FF2B5EF4-FFF2-40B4-BE49-F238E27FC236}">
                <a16:creationId xmlns:a16="http://schemas.microsoft.com/office/drawing/2014/main" id="{C7F2FB60-D7EF-485F-AA1B-FC0AF0234EFB}"/>
              </a:ext>
            </a:extLst>
          </p:cNvPr>
          <p:cNvSpPr/>
          <p:nvPr/>
        </p:nvSpPr>
        <p:spPr bwMode="gray">
          <a:xfrm>
            <a:off x="8616279" y="873332"/>
            <a:ext cx="2619143" cy="133881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Filter incoming traffic </a:t>
            </a:r>
            <a:r>
              <a:rPr lang="en-US" sz="1800" kern="0">
                <a:ea typeface="Arial Unicode MS" pitchFamily="34" charset="-128"/>
                <a:cs typeface="Arial Unicode MS" pitchFamily="34" charset="-128"/>
              </a:rPr>
              <a:t>with a network </a:t>
            </a:r>
            <a:r>
              <a:rPr lang="en-US" sz="1800" kern="0" dirty="0">
                <a:ea typeface="Arial Unicode MS" pitchFamily="34" charset="-128"/>
                <a:cs typeface="Arial Unicode MS" pitchFamily="34" charset="-128"/>
              </a:rPr>
              <a:t>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484F8FEA-C495-402A-8FB3-F57A76F2BE67}"/>
              </a:ext>
            </a:extLst>
          </p:cNvPr>
          <p:cNvCxnSpPr>
            <a:cxnSpLocks/>
            <a:stCxn id="20" idx="2"/>
          </p:cNvCxnSpPr>
          <p:nvPr/>
        </p:nvCxnSpPr>
        <p:spPr>
          <a:xfrm flipH="1">
            <a:off x="5812113" y="1542740"/>
            <a:ext cx="2804166" cy="21491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581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3D19E-A8DA-4646-B054-3A090C73BA35}"/>
              </a:ext>
            </a:extLst>
          </p:cNvPr>
          <p:cNvSpPr>
            <a:spLocks noGrp="1"/>
          </p:cNvSpPr>
          <p:nvPr>
            <p:ph type="ctrTitle"/>
          </p:nvPr>
        </p:nvSpPr>
        <p:spPr/>
        <p:txBody>
          <a:bodyPr/>
          <a:lstStyle/>
          <a:p>
            <a:r>
              <a:rPr lang="en-US" dirty="0"/>
              <a:t>Attacking K8s</a:t>
            </a:r>
          </a:p>
        </p:txBody>
      </p:sp>
      <p:pic>
        <p:nvPicPr>
          <p:cNvPr id="5" name="Picture 4">
            <a:extLst>
              <a:ext uri="{FF2B5EF4-FFF2-40B4-BE49-F238E27FC236}">
                <a16:creationId xmlns:a16="http://schemas.microsoft.com/office/drawing/2014/main" id="{46822AB6-27A0-4E88-8B9A-E70E5967B8E0}"/>
              </a:ext>
            </a:extLst>
          </p:cNvPr>
          <p:cNvPicPr>
            <a:picLocks noChangeAspect="1"/>
          </p:cNvPicPr>
          <p:nvPr/>
        </p:nvPicPr>
        <p:blipFill>
          <a:blip r:embed="rId2"/>
          <a:stretch>
            <a:fillRect/>
          </a:stretch>
        </p:blipFill>
        <p:spPr>
          <a:xfrm>
            <a:off x="5648820" y="1309270"/>
            <a:ext cx="4239460" cy="4239460"/>
          </a:xfrm>
          <a:prstGeom prst="rect">
            <a:avLst/>
          </a:prstGeom>
        </p:spPr>
      </p:pic>
    </p:spTree>
    <p:extLst>
      <p:ext uri="{BB962C8B-B14F-4D97-AF65-F5344CB8AC3E}">
        <p14:creationId xmlns:p14="http://schemas.microsoft.com/office/powerpoint/2010/main" val="2026247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Rounded Corners 48">
            <a:extLst>
              <a:ext uri="{FF2B5EF4-FFF2-40B4-BE49-F238E27FC236}">
                <a16:creationId xmlns:a16="http://schemas.microsoft.com/office/drawing/2014/main" id="{8026BE7A-4593-49C0-8AB0-9ACDBBAC32F0}"/>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Rounded Corners 6">
            <a:extLst>
              <a:ext uri="{FF2B5EF4-FFF2-40B4-BE49-F238E27FC236}">
                <a16:creationId xmlns:a16="http://schemas.microsoft.com/office/drawing/2014/main" id="{E6DC1ADC-4654-4F03-B065-7C743FA94D33}"/>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Rounded Corners 4">
            <a:extLst>
              <a:ext uri="{FF2B5EF4-FFF2-40B4-BE49-F238E27FC236}">
                <a16:creationId xmlns:a16="http://schemas.microsoft.com/office/drawing/2014/main" id="{89234713-B92F-490B-816D-7D03DE2CB399}"/>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1" name="Straight Connector 10">
            <a:extLst>
              <a:ext uri="{FF2B5EF4-FFF2-40B4-BE49-F238E27FC236}">
                <a16:creationId xmlns:a16="http://schemas.microsoft.com/office/drawing/2014/main" id="{8212A066-C642-4653-8248-71D0D018FB9C}"/>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A3C39E6E-8802-487D-8EFB-5EE635D38FB0}"/>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Rounded Corners 35">
            <a:extLst>
              <a:ext uri="{FF2B5EF4-FFF2-40B4-BE49-F238E27FC236}">
                <a16:creationId xmlns:a16="http://schemas.microsoft.com/office/drawing/2014/main" id="{4A2A2717-CD54-4CDC-BC00-C10239978171}"/>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Setup</a:t>
            </a:r>
          </a:p>
        </p:txBody>
      </p:sp>
      <p:sp>
        <p:nvSpPr>
          <p:cNvPr id="51" name="TextBox 50">
            <a:extLst>
              <a:ext uri="{FF2B5EF4-FFF2-40B4-BE49-F238E27FC236}">
                <a16:creationId xmlns:a16="http://schemas.microsoft.com/office/drawing/2014/main" id="{8C4896B8-4474-4EDB-AED8-677DAF5587AB}"/>
              </a:ext>
            </a:extLst>
          </p:cNvPr>
          <p:cNvSpPr txBox="1"/>
          <p:nvPr/>
        </p:nvSpPr>
        <p:spPr>
          <a:xfrm>
            <a:off x="1799514" y="3189516"/>
            <a:ext cx="3471248" cy="692497"/>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Hello world! </a:t>
            </a:r>
          </a:p>
        </p:txBody>
      </p:sp>
      <p:pic>
        <p:nvPicPr>
          <p:cNvPr id="53" name="Graphic 52" descr="User">
            <a:extLst>
              <a:ext uri="{FF2B5EF4-FFF2-40B4-BE49-F238E27FC236}">
                <a16:creationId xmlns:a16="http://schemas.microsoft.com/office/drawing/2014/main" id="{07CB2D72-906B-4C0A-9807-D997DAED37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29069" y="3189071"/>
            <a:ext cx="914400" cy="914400"/>
          </a:xfrm>
          <a:prstGeom prst="rect">
            <a:avLst/>
          </a:prstGeom>
        </p:spPr>
      </p:pic>
      <p:pic>
        <p:nvPicPr>
          <p:cNvPr id="55" name="Graphic 54" descr="Internet">
            <a:extLst>
              <a:ext uri="{FF2B5EF4-FFF2-40B4-BE49-F238E27FC236}">
                <a16:creationId xmlns:a16="http://schemas.microsoft.com/office/drawing/2014/main" id="{015D3B6F-37B0-49FA-BA5E-C09B56E26F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67615" y="2752054"/>
            <a:ext cx="1219201" cy="1219201"/>
          </a:xfrm>
          <a:prstGeom prst="rect">
            <a:avLst/>
          </a:prstGeom>
        </p:spPr>
      </p:pic>
      <p:sp>
        <p:nvSpPr>
          <p:cNvPr id="56" name="Rectangle 55">
            <a:extLst>
              <a:ext uri="{FF2B5EF4-FFF2-40B4-BE49-F238E27FC236}">
                <a16:creationId xmlns:a16="http://schemas.microsoft.com/office/drawing/2014/main" id="{46DA3ECC-152B-4E97-8059-7E45D120D6C5}"/>
              </a:ext>
            </a:extLst>
          </p:cNvPr>
          <p:cNvSpPr/>
          <p:nvPr/>
        </p:nvSpPr>
        <p:spPr bwMode="gray">
          <a:xfrm>
            <a:off x="5293234" y="3410584"/>
            <a:ext cx="1594885" cy="106325"/>
          </a:xfrm>
          <a:prstGeom prst="rect">
            <a:avLst/>
          </a:prstGeom>
          <a:solidFill>
            <a:schemeClr val="accent5"/>
          </a:solidFill>
          <a:ln w="635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40798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Scenario 1: Bitcoin, Ethereum, </a:t>
            </a:r>
            <a:r>
              <a:rPr lang="en-US" dirty="0" err="1"/>
              <a:t>Monero</a:t>
            </a:r>
            <a:r>
              <a:rPr lang="en-US" dirty="0"/>
              <a:t>!</a:t>
            </a:r>
          </a:p>
        </p:txBody>
      </p:sp>
      <p:sp>
        <p:nvSpPr>
          <p:cNvPr id="2" name="Cloud 1">
            <a:extLst>
              <a:ext uri="{FF2B5EF4-FFF2-40B4-BE49-F238E27FC236}">
                <a16:creationId xmlns:a16="http://schemas.microsoft.com/office/drawing/2014/main" id="{D4F0E42D-30E8-4AD3-BDAA-9E16ABB6973D}"/>
              </a:ext>
            </a:extLst>
          </p:cNvPr>
          <p:cNvSpPr/>
          <p:nvPr/>
        </p:nvSpPr>
        <p:spPr bwMode="gray">
          <a:xfrm>
            <a:off x="6989398" y="929734"/>
            <a:ext cx="2054586" cy="1658675"/>
          </a:xfrm>
          <a:prstGeom prst="cloud">
            <a:avLst/>
          </a:prstGeom>
          <a:solidFill>
            <a:schemeClr val="bg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Internet</a:t>
            </a:r>
          </a:p>
        </p:txBody>
      </p:sp>
      <p:sp>
        <p:nvSpPr>
          <p:cNvPr id="20" name="TextBox 19">
            <a:extLst>
              <a:ext uri="{FF2B5EF4-FFF2-40B4-BE49-F238E27FC236}">
                <a16:creationId xmlns:a16="http://schemas.microsoft.com/office/drawing/2014/main" id="{3FC79A34-F218-447B-8C61-1E171A5941BB}"/>
              </a:ext>
            </a:extLst>
          </p:cNvPr>
          <p:cNvSpPr txBox="1"/>
          <p:nvPr/>
        </p:nvSpPr>
        <p:spPr>
          <a:xfrm>
            <a:off x="1735718" y="3203057"/>
            <a:ext cx="359884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apt install &lt;some miner&gt;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 € € € € € € € €...</a:t>
            </a:r>
          </a:p>
        </p:txBody>
      </p:sp>
      <p:cxnSp>
        <p:nvCxnSpPr>
          <p:cNvPr id="22" name="Connector: Elbow 21">
            <a:extLst>
              <a:ext uri="{FF2B5EF4-FFF2-40B4-BE49-F238E27FC236}">
                <a16:creationId xmlns:a16="http://schemas.microsoft.com/office/drawing/2014/main" id="{8870909F-3F3C-4B60-A7F2-656FD357233E}"/>
              </a:ext>
            </a:extLst>
          </p:cNvPr>
          <p:cNvCxnSpPr>
            <a:cxnSpLocks/>
            <a:stCxn id="20" idx="3"/>
            <a:endCxn id="2" idx="1"/>
          </p:cNvCxnSpPr>
          <p:nvPr/>
        </p:nvCxnSpPr>
        <p:spPr>
          <a:xfrm flipV="1">
            <a:off x="5334558" y="2586643"/>
            <a:ext cx="2682133" cy="1170412"/>
          </a:xfrm>
          <a:prstGeom prst="bentConnector2">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 name="Graphic 16" descr="Coins">
            <a:extLst>
              <a:ext uri="{FF2B5EF4-FFF2-40B4-BE49-F238E27FC236}">
                <a16:creationId xmlns:a16="http://schemas.microsoft.com/office/drawing/2014/main" id="{D9919339-C5F4-46D3-BCAA-DADD401DD3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71158" y="2695147"/>
            <a:ext cx="914400" cy="914400"/>
          </a:xfrm>
          <a:prstGeom prst="rect">
            <a:avLst/>
          </a:prstGeom>
        </p:spPr>
      </p:pic>
    </p:spTree>
    <p:extLst>
      <p:ext uri="{BB962C8B-B14F-4D97-AF65-F5344CB8AC3E}">
        <p14:creationId xmlns:p14="http://schemas.microsoft.com/office/powerpoint/2010/main" val="1212405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How to prevent this?</a:t>
            </a:r>
          </a:p>
        </p:txBody>
      </p:sp>
      <p:sp>
        <p:nvSpPr>
          <p:cNvPr id="2" name="Cloud 1">
            <a:extLst>
              <a:ext uri="{FF2B5EF4-FFF2-40B4-BE49-F238E27FC236}">
                <a16:creationId xmlns:a16="http://schemas.microsoft.com/office/drawing/2014/main" id="{D4F0E42D-30E8-4AD3-BDAA-9E16ABB6973D}"/>
              </a:ext>
            </a:extLst>
          </p:cNvPr>
          <p:cNvSpPr/>
          <p:nvPr/>
        </p:nvSpPr>
        <p:spPr bwMode="gray">
          <a:xfrm>
            <a:off x="6989398" y="929734"/>
            <a:ext cx="2054586" cy="1658675"/>
          </a:xfrm>
          <a:prstGeom prst="cloud">
            <a:avLst/>
          </a:prstGeom>
          <a:solidFill>
            <a:schemeClr val="bg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Internet</a:t>
            </a:r>
          </a:p>
        </p:txBody>
      </p:sp>
      <p:sp>
        <p:nvSpPr>
          <p:cNvPr id="20" name="TextBox 19">
            <a:extLst>
              <a:ext uri="{FF2B5EF4-FFF2-40B4-BE49-F238E27FC236}">
                <a16:creationId xmlns:a16="http://schemas.microsoft.com/office/drawing/2014/main" id="{3FC79A34-F218-447B-8C61-1E171A5941BB}"/>
              </a:ext>
            </a:extLst>
          </p:cNvPr>
          <p:cNvSpPr txBox="1"/>
          <p:nvPr/>
        </p:nvSpPr>
        <p:spPr>
          <a:xfrm>
            <a:off x="1735718" y="3203057"/>
            <a:ext cx="359884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apt install &lt;some miner&gt;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 € € € € € € € €...</a:t>
            </a:r>
          </a:p>
        </p:txBody>
      </p:sp>
      <p:cxnSp>
        <p:nvCxnSpPr>
          <p:cNvPr id="22" name="Connector: Elbow 21">
            <a:extLst>
              <a:ext uri="{FF2B5EF4-FFF2-40B4-BE49-F238E27FC236}">
                <a16:creationId xmlns:a16="http://schemas.microsoft.com/office/drawing/2014/main" id="{8870909F-3F3C-4B60-A7F2-656FD357233E}"/>
              </a:ext>
            </a:extLst>
          </p:cNvPr>
          <p:cNvCxnSpPr>
            <a:cxnSpLocks/>
            <a:stCxn id="20" idx="3"/>
            <a:endCxn id="2" idx="1"/>
          </p:cNvCxnSpPr>
          <p:nvPr/>
        </p:nvCxnSpPr>
        <p:spPr>
          <a:xfrm flipV="1">
            <a:off x="5334558" y="2586643"/>
            <a:ext cx="2682133" cy="1170412"/>
          </a:xfrm>
          <a:prstGeom prst="bentConnector2">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 name="Graphic 16" descr="Coins">
            <a:extLst>
              <a:ext uri="{FF2B5EF4-FFF2-40B4-BE49-F238E27FC236}">
                <a16:creationId xmlns:a16="http://schemas.microsoft.com/office/drawing/2014/main" id="{D9919339-C5F4-46D3-BCAA-DADD401DD3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71158" y="2695147"/>
            <a:ext cx="914400" cy="914400"/>
          </a:xfrm>
          <a:prstGeom prst="rect">
            <a:avLst/>
          </a:prstGeom>
        </p:spPr>
      </p:pic>
      <p:sp>
        <p:nvSpPr>
          <p:cNvPr id="13" name="Speech Bubble: Rectangle 12">
            <a:extLst>
              <a:ext uri="{FF2B5EF4-FFF2-40B4-BE49-F238E27FC236}">
                <a16:creationId xmlns:a16="http://schemas.microsoft.com/office/drawing/2014/main" id="{607BCF5E-3042-4E57-BE13-298B44EF95D4}"/>
              </a:ext>
            </a:extLst>
          </p:cNvPr>
          <p:cNvSpPr/>
          <p:nvPr/>
        </p:nvSpPr>
        <p:spPr bwMode="gray">
          <a:xfrm>
            <a:off x="8240302" y="3757055"/>
            <a:ext cx="2318513" cy="617991"/>
          </a:xfrm>
          <a:prstGeom prst="wedgeRectCallout">
            <a:avLst>
              <a:gd name="adj1" fmla="val -50183"/>
              <a:gd name="adj2" fmla="val -11669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Block egress traffic with network policies</a:t>
            </a:r>
          </a:p>
        </p:txBody>
      </p:sp>
      <p:sp>
        <p:nvSpPr>
          <p:cNvPr id="14" name="Speech Bubble: Rectangle 13">
            <a:extLst>
              <a:ext uri="{FF2B5EF4-FFF2-40B4-BE49-F238E27FC236}">
                <a16:creationId xmlns:a16="http://schemas.microsoft.com/office/drawing/2014/main" id="{54F4D027-A4E0-4AEE-89BE-7D9AD78C2D7B}"/>
              </a:ext>
            </a:extLst>
          </p:cNvPr>
          <p:cNvSpPr/>
          <p:nvPr/>
        </p:nvSpPr>
        <p:spPr bwMode="gray">
          <a:xfrm>
            <a:off x="6733225" y="4927602"/>
            <a:ext cx="3014153" cy="1000664"/>
          </a:xfrm>
          <a:prstGeom prst="wedgeRectCallout">
            <a:avLst>
              <a:gd name="adj1" fmla="val -110717"/>
              <a:gd name="adj2" fmla="val -7313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Limit resource consumption via container / pod spec</a:t>
            </a:r>
          </a:p>
        </p:txBody>
      </p:sp>
    </p:spTree>
    <p:extLst>
      <p:ext uri="{BB962C8B-B14F-4D97-AF65-F5344CB8AC3E}">
        <p14:creationId xmlns:p14="http://schemas.microsoft.com/office/powerpoint/2010/main" val="667062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solidFill>
            <a:schemeClr val="bg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ysClr val="windowText" lastClr="000000"/>
                </a:solidFill>
                <a:ea typeface="Arial Unicode MS" pitchFamily="34" charset="-128"/>
                <a:cs typeface="Arial Unicode MS" pitchFamily="34" charset="-128"/>
              </a:rPr>
              <a:t>Namespace</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383712"/>
            <a:ext cx="1488248" cy="11613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noProof="0" dirty="0">
                <a:ea typeface="Arial Unicode MS" pitchFamily="34" charset="-128"/>
                <a:cs typeface="Arial Unicode MS" pitchFamily="34" charset="-128"/>
              </a:rPr>
              <a:t>Pod</a:t>
            </a:r>
            <a:r>
              <a:rPr lang="en-US" sz="1800" b="1"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runs as “default”</a:t>
            </a:r>
            <a:endParaRPr kumimoji="0" lang="en-US" sz="18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123209"/>
            <a:ext cx="1488248" cy="11613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noProof="0" dirty="0">
                <a:ea typeface="Arial Unicode MS" pitchFamily="34" charset="-128"/>
                <a:cs typeface="Arial Unicode MS" pitchFamily="34" charset="-128"/>
              </a:rPr>
              <a:t>Pod</a:t>
            </a:r>
            <a:r>
              <a:rPr lang="en-US" sz="1800" b="1" kern="0" dirty="0">
                <a:ea typeface="Arial Unicode MS" pitchFamily="34" charset="-128"/>
                <a:cs typeface="Arial Unicode MS" pitchFamily="34" charset="-128"/>
              </a:rPr>
              <a:t> B</a:t>
            </a:r>
            <a:r>
              <a:rPr lang="en-US" sz="1800" kern="0" dirty="0">
                <a:ea typeface="Arial Unicode MS" pitchFamily="34" charset="-128"/>
                <a:cs typeface="Arial Unicode MS" pitchFamily="34" charset="-128"/>
              </a:rPr>
              <a:t> </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a:t>
            </a:r>
            <a:r>
              <a:rPr kumimoji="0" lang="en-US" sz="1800" i="0" u="none" strike="noStrike" kern="0" cap="none" spc="0" normalizeH="0" baseline="0" noProof="0" dirty="0" err="1">
                <a:ln>
                  <a:noFill/>
                </a:ln>
                <a:effectLst/>
                <a:uLnTx/>
                <a:uFillTx/>
                <a:ea typeface="Arial Unicode MS" pitchFamily="34" charset="-128"/>
                <a:cs typeface="Arial Unicode MS" pitchFamily="34" charset="-128"/>
              </a:rPr>
              <a:t>uns</a:t>
            </a:r>
            <a:r>
              <a:rPr kumimoji="0" lang="en-US" sz="1800" i="0" u="none" strike="noStrike" kern="0" cap="none" spc="0" normalizeH="0" baseline="0" noProof="0" dirty="0">
                <a:ln>
                  <a:noFill/>
                </a:ln>
                <a:effectLst/>
                <a:uLnTx/>
                <a:uFillTx/>
                <a:ea typeface="Arial Unicode MS" pitchFamily="34" charset="-128"/>
                <a:cs typeface="Arial Unicode MS" pitchFamily="34" charset="-128"/>
              </a:rPr>
              <a:t> as “default”</a:t>
            </a:r>
          </a:p>
        </p:txBody>
      </p:sp>
      <p:cxnSp>
        <p:nvCxnSpPr>
          <p:cNvPr id="16" name="Straight Arrow Connector 15"/>
          <p:cNvCxnSpPr>
            <a:cxnSpLocks/>
            <a:stCxn id="7" idx="3"/>
            <a:endCxn id="12" idx="1"/>
          </p:cNvCxnSpPr>
          <p:nvPr/>
        </p:nvCxnSpPr>
        <p:spPr>
          <a:xfrm flipV="1">
            <a:off x="4796990" y="3964396"/>
            <a:ext cx="1827404" cy="58068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7" idx="3"/>
            <a:endCxn id="14" idx="1"/>
          </p:cNvCxnSpPr>
          <p:nvPr/>
        </p:nvCxnSpPr>
        <p:spPr>
          <a:xfrm>
            <a:off x="4796990" y="4545080"/>
            <a:ext cx="1827404" cy="115881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secrets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Scenario 2: Take over the cluster / hosts</a:t>
            </a:r>
          </a:p>
        </p:txBody>
      </p:sp>
      <p:pic>
        <p:nvPicPr>
          <p:cNvPr id="13" name="Graphic 12" descr="Key">
            <a:extLst>
              <a:ext uri="{FF2B5EF4-FFF2-40B4-BE49-F238E27FC236}">
                <a16:creationId xmlns:a16="http://schemas.microsoft.com/office/drawing/2014/main" id="{24AFE383-E4B7-416B-8A0D-3397A797A0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9808" y="3165847"/>
            <a:ext cx="914400" cy="914400"/>
          </a:xfrm>
          <a:prstGeom prst="rect">
            <a:avLst/>
          </a:prstGeom>
        </p:spPr>
      </p:pic>
      <p:pic>
        <p:nvPicPr>
          <p:cNvPr id="14" name="Graphic 13" descr="Unlock">
            <a:extLst>
              <a:ext uri="{FF2B5EF4-FFF2-40B4-BE49-F238E27FC236}">
                <a16:creationId xmlns:a16="http://schemas.microsoft.com/office/drawing/2014/main" id="{47835CC9-B876-4F93-84D3-643E17FC64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27449" y="2086708"/>
            <a:ext cx="914400" cy="914400"/>
          </a:xfrm>
          <a:prstGeom prst="rect">
            <a:avLst/>
          </a:prstGeom>
        </p:spPr>
      </p:pic>
      <p:sp>
        <p:nvSpPr>
          <p:cNvPr id="15" name="TextBox 14">
            <a:extLst>
              <a:ext uri="{FF2B5EF4-FFF2-40B4-BE49-F238E27FC236}">
                <a16:creationId xmlns:a16="http://schemas.microsoft.com/office/drawing/2014/main" id="{80ABF94F-8E24-404E-85B8-D2E723613FFB}"/>
              </a:ext>
            </a:extLst>
          </p:cNvPr>
          <p:cNvSpPr txBox="1"/>
          <p:nvPr/>
        </p:nvSpPr>
        <p:spPr>
          <a:xfrm>
            <a:off x="2070043" y="3323356"/>
            <a:ext cx="185976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Service account access token</a:t>
            </a:r>
          </a:p>
        </p:txBody>
      </p:sp>
      <p:sp>
        <p:nvSpPr>
          <p:cNvPr id="16" name="Speech Bubble: Rectangle 15">
            <a:extLst>
              <a:ext uri="{FF2B5EF4-FFF2-40B4-BE49-F238E27FC236}">
                <a16:creationId xmlns:a16="http://schemas.microsoft.com/office/drawing/2014/main" id="{56E9EFCE-333F-4A4D-9149-A2996C1DB7BF}"/>
              </a:ext>
            </a:extLst>
          </p:cNvPr>
          <p:cNvSpPr/>
          <p:nvPr/>
        </p:nvSpPr>
        <p:spPr bwMode="gray">
          <a:xfrm>
            <a:off x="6984649" y="3573340"/>
            <a:ext cx="3840751" cy="732846"/>
          </a:xfrm>
          <a:prstGeom prst="wedgeRectCallout">
            <a:avLst>
              <a:gd name="adj1" fmla="val -44690"/>
              <a:gd name="adj2" fmla="val -10290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Access API server via </a:t>
            </a:r>
            <a:r>
              <a:rPr lang="en-US" sz="1800" kern="0" dirty="0" err="1">
                <a:ea typeface="Arial Unicode MS" pitchFamily="34" charset="-128"/>
                <a:cs typeface="Arial Unicode MS" pitchFamily="34" charset="-128"/>
              </a:rPr>
              <a:t>kubernetes.default.svc.cluster.local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8" name="Connector: Elbow 17">
            <a:extLst>
              <a:ext uri="{FF2B5EF4-FFF2-40B4-BE49-F238E27FC236}">
                <a16:creationId xmlns:a16="http://schemas.microsoft.com/office/drawing/2014/main" id="{AF728B89-1CB2-4AF0-91C1-DE652946C0E4}"/>
              </a:ext>
            </a:extLst>
          </p:cNvPr>
          <p:cNvCxnSpPr>
            <a:cxnSpLocks/>
            <a:stCxn id="41" idx="3"/>
            <a:endCxn id="51" idx="3"/>
          </p:cNvCxnSpPr>
          <p:nvPr/>
        </p:nvCxnSpPr>
        <p:spPr>
          <a:xfrm flipH="1" flipV="1">
            <a:off x="4474065" y="1885064"/>
            <a:ext cx="953496" cy="1604187"/>
          </a:xfrm>
          <a:prstGeom prst="bentConnector3">
            <a:avLst>
              <a:gd name="adj1" fmla="val -122105"/>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F2B48EE-7B2C-4AE3-ACCA-23A545AA3F48}"/>
              </a:ext>
            </a:extLst>
          </p:cNvPr>
          <p:cNvSpPr txBox="1"/>
          <p:nvPr/>
        </p:nvSpPr>
        <p:spPr>
          <a:xfrm>
            <a:off x="1851183" y="3046357"/>
            <a:ext cx="336791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cat /</a:t>
            </a:r>
            <a:r>
              <a:rPr lang="en-US" sz="1800" kern="0" dirty="0" err="1">
                <a:latin typeface="Courier New" panose="02070309020205020404" pitchFamily="49" charset="0"/>
                <a:ea typeface="Arial Unicode MS" pitchFamily="34" charset="-128"/>
                <a:cs typeface="Courier New" panose="02070309020205020404" pitchFamily="49" charset="0"/>
              </a:rPr>
              <a:t>hostfs</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etc</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passwd</a:t>
            </a:r>
            <a:endParaRPr lang="en-US" sz="1800"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ls /</a:t>
            </a:r>
            <a:r>
              <a:rPr lang="en-US" sz="1800" kern="0" dirty="0" err="1">
                <a:latin typeface="Courier New" panose="02070309020205020404" pitchFamily="49" charset="0"/>
                <a:ea typeface="Arial Unicode MS" pitchFamily="34" charset="-128"/>
                <a:cs typeface="Courier New" panose="02070309020205020404" pitchFamily="49" charset="0"/>
              </a:rPr>
              <a:t>var</a:t>
            </a:r>
            <a:r>
              <a:rPr lang="en-US" sz="1800" kern="0" dirty="0">
                <a:latin typeface="Courier New" panose="02070309020205020404" pitchFamily="49" charset="0"/>
                <a:ea typeface="Arial Unicode MS" pitchFamily="34" charset="-128"/>
                <a:cs typeface="Courier New" panose="02070309020205020404" pitchFamily="49" charset="0"/>
              </a:rPr>
              <a:t>/lib/</a:t>
            </a:r>
            <a:r>
              <a:rPr lang="en-US" sz="1800" kern="0" dirty="0" err="1">
                <a:latin typeface="Courier New" panose="02070309020205020404" pitchFamily="49" charset="0"/>
                <a:ea typeface="Arial Unicode MS" pitchFamily="34" charset="-128"/>
                <a:cs typeface="Courier New" panose="02070309020205020404" pitchFamily="49" charset="0"/>
              </a:rPr>
              <a:t>kubelet</a:t>
            </a:r>
            <a:endParaRPr lang="en-US" sz="1800" kern="0" dirty="0">
              <a:latin typeface="Courier New" panose="02070309020205020404" pitchFamily="49" charset="0"/>
              <a:ea typeface="Arial Unicode MS" pitchFamily="34" charset="-128"/>
              <a:cs typeface="Courier New" panose="02070309020205020404" pitchFamily="49" charset="0"/>
            </a:endParaRPr>
          </a:p>
        </p:txBody>
      </p:sp>
      <p:sp>
        <p:nvSpPr>
          <p:cNvPr id="23" name="Speech Bubble: Rectangle 22">
            <a:extLst>
              <a:ext uri="{FF2B5EF4-FFF2-40B4-BE49-F238E27FC236}">
                <a16:creationId xmlns:a16="http://schemas.microsoft.com/office/drawing/2014/main" id="{4E38303D-9619-41B0-8673-3DB2CDDA2DC9}"/>
              </a:ext>
            </a:extLst>
          </p:cNvPr>
          <p:cNvSpPr/>
          <p:nvPr/>
        </p:nvSpPr>
        <p:spPr bwMode="gray">
          <a:xfrm>
            <a:off x="7763083" y="2388438"/>
            <a:ext cx="2980762" cy="657919"/>
          </a:xfrm>
          <a:prstGeom prst="wedgeRectCallout">
            <a:avLst>
              <a:gd name="adj1" fmla="val -82297"/>
              <a:gd name="adj2" fmla="val 4851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Schedule new pod /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Speech Bubble: Rectangle 23">
            <a:extLst>
              <a:ext uri="{FF2B5EF4-FFF2-40B4-BE49-F238E27FC236}">
                <a16:creationId xmlns:a16="http://schemas.microsoft.com/office/drawing/2014/main" id="{884DF847-38D8-4D66-94E6-0C9A1578F77E}"/>
              </a:ext>
            </a:extLst>
          </p:cNvPr>
          <p:cNvSpPr/>
          <p:nvPr/>
        </p:nvSpPr>
        <p:spPr bwMode="gray">
          <a:xfrm>
            <a:off x="6097239" y="5000411"/>
            <a:ext cx="4098485" cy="844379"/>
          </a:xfrm>
          <a:prstGeom prst="wedgeRectCallout">
            <a:avLst>
              <a:gd name="adj1" fmla="val -70990"/>
              <a:gd name="adj2" fmla="val -8339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&gt; mount host file system to container &gt; worse, if container runs as root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50941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6" grpId="1" animBg="1"/>
      <p:bldP spid="21" grpId="0" animBg="1"/>
      <p:bldP spid="23" grpId="0" animBg="1"/>
      <p:bldP spid="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How to prevent this?</a:t>
            </a:r>
          </a:p>
        </p:txBody>
      </p:sp>
      <p:pic>
        <p:nvPicPr>
          <p:cNvPr id="13" name="Graphic 12" descr="Key">
            <a:extLst>
              <a:ext uri="{FF2B5EF4-FFF2-40B4-BE49-F238E27FC236}">
                <a16:creationId xmlns:a16="http://schemas.microsoft.com/office/drawing/2014/main" id="{24AFE383-E4B7-416B-8A0D-3397A797A0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9808" y="3165847"/>
            <a:ext cx="914400" cy="914400"/>
          </a:xfrm>
          <a:prstGeom prst="rect">
            <a:avLst/>
          </a:prstGeom>
        </p:spPr>
      </p:pic>
      <p:pic>
        <p:nvPicPr>
          <p:cNvPr id="14" name="Graphic 13" descr="Unlock">
            <a:extLst>
              <a:ext uri="{FF2B5EF4-FFF2-40B4-BE49-F238E27FC236}">
                <a16:creationId xmlns:a16="http://schemas.microsoft.com/office/drawing/2014/main" id="{47835CC9-B876-4F93-84D3-643E17FC64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27449" y="2086708"/>
            <a:ext cx="914400" cy="914400"/>
          </a:xfrm>
          <a:prstGeom prst="rect">
            <a:avLst/>
          </a:prstGeom>
        </p:spPr>
      </p:pic>
      <p:sp>
        <p:nvSpPr>
          <p:cNvPr id="15" name="TextBox 14">
            <a:extLst>
              <a:ext uri="{FF2B5EF4-FFF2-40B4-BE49-F238E27FC236}">
                <a16:creationId xmlns:a16="http://schemas.microsoft.com/office/drawing/2014/main" id="{80ABF94F-8E24-404E-85B8-D2E723613FFB}"/>
              </a:ext>
            </a:extLst>
          </p:cNvPr>
          <p:cNvSpPr txBox="1"/>
          <p:nvPr/>
        </p:nvSpPr>
        <p:spPr>
          <a:xfrm>
            <a:off x="2070043" y="3323356"/>
            <a:ext cx="185976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Service account access token</a:t>
            </a:r>
          </a:p>
        </p:txBody>
      </p:sp>
      <p:cxnSp>
        <p:nvCxnSpPr>
          <p:cNvPr id="18" name="Connector: Elbow 17">
            <a:extLst>
              <a:ext uri="{FF2B5EF4-FFF2-40B4-BE49-F238E27FC236}">
                <a16:creationId xmlns:a16="http://schemas.microsoft.com/office/drawing/2014/main" id="{AF728B89-1CB2-4AF0-91C1-DE652946C0E4}"/>
              </a:ext>
            </a:extLst>
          </p:cNvPr>
          <p:cNvCxnSpPr>
            <a:cxnSpLocks/>
            <a:stCxn id="41" idx="3"/>
            <a:endCxn id="51" idx="3"/>
          </p:cNvCxnSpPr>
          <p:nvPr/>
        </p:nvCxnSpPr>
        <p:spPr>
          <a:xfrm flipH="1" flipV="1">
            <a:off x="4474065" y="1885064"/>
            <a:ext cx="953496" cy="1604187"/>
          </a:xfrm>
          <a:prstGeom prst="bentConnector3">
            <a:avLst>
              <a:gd name="adj1" fmla="val -122105"/>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Speech Bubble: Rectangle 19">
            <a:extLst>
              <a:ext uri="{FF2B5EF4-FFF2-40B4-BE49-F238E27FC236}">
                <a16:creationId xmlns:a16="http://schemas.microsoft.com/office/drawing/2014/main" id="{957AC1FF-B729-4CF0-843C-B9C6DEAA0A9A}"/>
              </a:ext>
            </a:extLst>
          </p:cNvPr>
          <p:cNvSpPr/>
          <p:nvPr/>
        </p:nvSpPr>
        <p:spPr bwMode="gray">
          <a:xfrm>
            <a:off x="6173878" y="4360018"/>
            <a:ext cx="2318513" cy="617991"/>
          </a:xfrm>
          <a:prstGeom prst="wedgeRectCallout">
            <a:avLst>
              <a:gd name="adj1" fmla="val -105214"/>
              <a:gd name="adj2" fmla="val -10465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Don’t automount access tokens</a:t>
            </a:r>
          </a:p>
        </p:txBody>
      </p:sp>
      <p:sp>
        <p:nvSpPr>
          <p:cNvPr id="22" name="Speech Bubble: Rectangle 21">
            <a:extLst>
              <a:ext uri="{FF2B5EF4-FFF2-40B4-BE49-F238E27FC236}">
                <a16:creationId xmlns:a16="http://schemas.microsoft.com/office/drawing/2014/main" id="{7B13E8C6-494D-422F-A7E4-517448A05A36}"/>
              </a:ext>
            </a:extLst>
          </p:cNvPr>
          <p:cNvSpPr/>
          <p:nvPr/>
        </p:nvSpPr>
        <p:spPr bwMode="gray">
          <a:xfrm>
            <a:off x="8048716" y="3165847"/>
            <a:ext cx="2318513" cy="617991"/>
          </a:xfrm>
          <a:prstGeom prst="wedgeRectCallout">
            <a:avLst>
              <a:gd name="adj1" fmla="val -69903"/>
              <a:gd name="adj2" fmla="val -10465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Limit access scope with RBAC</a:t>
            </a:r>
          </a:p>
        </p:txBody>
      </p:sp>
    </p:spTree>
    <p:extLst>
      <p:ext uri="{BB962C8B-B14F-4D97-AF65-F5344CB8AC3E}">
        <p14:creationId xmlns:p14="http://schemas.microsoft.com/office/powerpoint/2010/main" val="3595589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How to prevent this?</a:t>
            </a:r>
          </a:p>
        </p:txBody>
      </p:sp>
      <p:pic>
        <p:nvPicPr>
          <p:cNvPr id="13" name="Graphic 12" descr="Key">
            <a:extLst>
              <a:ext uri="{FF2B5EF4-FFF2-40B4-BE49-F238E27FC236}">
                <a16:creationId xmlns:a16="http://schemas.microsoft.com/office/drawing/2014/main" id="{24AFE383-E4B7-416B-8A0D-3397A797A0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9808" y="3165847"/>
            <a:ext cx="914400" cy="914400"/>
          </a:xfrm>
          <a:prstGeom prst="rect">
            <a:avLst/>
          </a:prstGeom>
        </p:spPr>
      </p:pic>
      <p:sp>
        <p:nvSpPr>
          <p:cNvPr id="15" name="TextBox 14">
            <a:extLst>
              <a:ext uri="{FF2B5EF4-FFF2-40B4-BE49-F238E27FC236}">
                <a16:creationId xmlns:a16="http://schemas.microsoft.com/office/drawing/2014/main" id="{80ABF94F-8E24-404E-85B8-D2E723613FFB}"/>
              </a:ext>
            </a:extLst>
          </p:cNvPr>
          <p:cNvSpPr txBox="1"/>
          <p:nvPr/>
        </p:nvSpPr>
        <p:spPr>
          <a:xfrm>
            <a:off x="2070043" y="3323356"/>
            <a:ext cx="185976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Service account access token</a:t>
            </a:r>
          </a:p>
        </p:txBody>
      </p:sp>
      <p:cxnSp>
        <p:nvCxnSpPr>
          <p:cNvPr id="18" name="Connector: Elbow 17">
            <a:extLst>
              <a:ext uri="{FF2B5EF4-FFF2-40B4-BE49-F238E27FC236}">
                <a16:creationId xmlns:a16="http://schemas.microsoft.com/office/drawing/2014/main" id="{AF728B89-1CB2-4AF0-91C1-DE652946C0E4}"/>
              </a:ext>
            </a:extLst>
          </p:cNvPr>
          <p:cNvCxnSpPr>
            <a:cxnSpLocks/>
            <a:stCxn id="41" idx="3"/>
            <a:endCxn id="51" idx="3"/>
          </p:cNvCxnSpPr>
          <p:nvPr/>
        </p:nvCxnSpPr>
        <p:spPr>
          <a:xfrm flipH="1" flipV="1">
            <a:off x="4474065" y="1885064"/>
            <a:ext cx="953496" cy="1604187"/>
          </a:xfrm>
          <a:prstGeom prst="bentConnector3">
            <a:avLst>
              <a:gd name="adj1" fmla="val -122105"/>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F2B48EE-7B2C-4AE3-ACCA-23A545AA3F48}"/>
              </a:ext>
            </a:extLst>
          </p:cNvPr>
          <p:cNvSpPr txBox="1"/>
          <p:nvPr/>
        </p:nvSpPr>
        <p:spPr>
          <a:xfrm>
            <a:off x="1851183" y="3046357"/>
            <a:ext cx="336791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cat /</a:t>
            </a:r>
            <a:r>
              <a:rPr lang="en-US" sz="1800" kern="0" dirty="0" err="1">
                <a:latin typeface="Courier New" panose="02070309020205020404" pitchFamily="49" charset="0"/>
                <a:ea typeface="Arial Unicode MS" pitchFamily="34" charset="-128"/>
                <a:cs typeface="Courier New" panose="02070309020205020404" pitchFamily="49" charset="0"/>
              </a:rPr>
              <a:t>hostfs</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etc</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passwd</a:t>
            </a:r>
            <a:endParaRPr lang="en-US" sz="1800"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ls /</a:t>
            </a:r>
            <a:r>
              <a:rPr lang="en-US" sz="1800" kern="0" dirty="0" err="1">
                <a:latin typeface="Courier New" panose="02070309020205020404" pitchFamily="49" charset="0"/>
                <a:ea typeface="Arial Unicode MS" pitchFamily="34" charset="-128"/>
                <a:cs typeface="Courier New" panose="02070309020205020404" pitchFamily="49" charset="0"/>
              </a:rPr>
              <a:t>var</a:t>
            </a:r>
            <a:r>
              <a:rPr lang="en-US" sz="1800" kern="0" dirty="0">
                <a:latin typeface="Courier New" panose="02070309020205020404" pitchFamily="49" charset="0"/>
                <a:ea typeface="Arial Unicode MS" pitchFamily="34" charset="-128"/>
                <a:cs typeface="Courier New" panose="02070309020205020404" pitchFamily="49" charset="0"/>
              </a:rPr>
              <a:t>/lib/</a:t>
            </a:r>
            <a:r>
              <a:rPr lang="en-US" sz="1800" kern="0" dirty="0" err="1">
                <a:latin typeface="Courier New" panose="02070309020205020404" pitchFamily="49" charset="0"/>
                <a:ea typeface="Arial Unicode MS" pitchFamily="34" charset="-128"/>
                <a:cs typeface="Courier New" panose="02070309020205020404" pitchFamily="49" charset="0"/>
              </a:rPr>
              <a:t>kubelet</a:t>
            </a:r>
            <a:endParaRPr lang="en-US" sz="1800" kern="0" dirty="0">
              <a:latin typeface="Courier New" panose="02070309020205020404" pitchFamily="49" charset="0"/>
              <a:ea typeface="Arial Unicode MS" pitchFamily="34" charset="-128"/>
              <a:cs typeface="Courier New" panose="02070309020205020404" pitchFamily="49" charset="0"/>
            </a:endParaRPr>
          </a:p>
        </p:txBody>
      </p:sp>
      <p:sp>
        <p:nvSpPr>
          <p:cNvPr id="17" name="Speech Bubble: Rectangle 16">
            <a:extLst>
              <a:ext uri="{FF2B5EF4-FFF2-40B4-BE49-F238E27FC236}">
                <a16:creationId xmlns:a16="http://schemas.microsoft.com/office/drawing/2014/main" id="{39BCD768-E390-46EC-93D8-36C6ADADE932}"/>
              </a:ext>
            </a:extLst>
          </p:cNvPr>
          <p:cNvSpPr/>
          <p:nvPr/>
        </p:nvSpPr>
        <p:spPr bwMode="gray">
          <a:xfrm>
            <a:off x="6651337" y="4246824"/>
            <a:ext cx="4274281" cy="1090720"/>
          </a:xfrm>
          <a:prstGeom prst="wedgeRectCallout">
            <a:avLst>
              <a:gd name="adj1" fmla="val -74492"/>
              <a:gd name="adj2" fmla="val -7835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en-US" sz="1800" kern="0" noProof="0" dirty="0">
                <a:ea typeface="Arial Unicode MS" pitchFamily="34" charset="-128"/>
                <a:cs typeface="Arial Unicode MS" pitchFamily="34" charset="-128"/>
              </a:rPr>
              <a:t>Security context &amp; policies:</a:t>
            </a:r>
            <a:r>
              <a:rPr lang="en-US" sz="1800" kern="0" dirty="0">
                <a:ea typeface="Arial Unicode MS" pitchFamily="34" charset="-128"/>
                <a:cs typeface="Arial Unicode MS" pitchFamily="34" charset="-128"/>
              </a:rPr>
              <a:t> </a:t>
            </a:r>
          </a:p>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sym typeface="Wingdings" panose="05000000000000000000" pitchFamily="2" charset="2"/>
              </a:rPr>
              <a:t>run as non-root &amp; block host file system access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83003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7731-CC42-43E3-849B-940497F5CAEE}"/>
              </a:ext>
            </a:extLst>
          </p:cNvPr>
          <p:cNvSpPr>
            <a:spLocks noGrp="1"/>
          </p:cNvSpPr>
          <p:nvPr>
            <p:ph type="title"/>
          </p:nvPr>
        </p:nvSpPr>
        <p:spPr/>
        <p:txBody>
          <a:bodyPr/>
          <a:lstStyle/>
          <a:p>
            <a:r>
              <a:rPr lang="en-US" dirty="0"/>
              <a:t>Access tokens</a:t>
            </a:r>
          </a:p>
        </p:txBody>
      </p:sp>
      <p:sp>
        <p:nvSpPr>
          <p:cNvPr id="4" name="Rectangle 3">
            <a:extLst>
              <a:ext uri="{FF2B5EF4-FFF2-40B4-BE49-F238E27FC236}">
                <a16:creationId xmlns:a16="http://schemas.microsoft.com/office/drawing/2014/main" id="{DE145279-1C27-4FAF-ACEF-31C6357CA6F4}"/>
              </a:ext>
            </a:extLst>
          </p:cNvPr>
          <p:cNvSpPr/>
          <p:nvPr/>
        </p:nvSpPr>
        <p:spPr bwMode="gray">
          <a:xfrm>
            <a:off x="2782290" y="2725962"/>
            <a:ext cx="1687017" cy="1256875"/>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pic>
        <p:nvPicPr>
          <p:cNvPr id="12" name="Graphic 11" descr="Key">
            <a:extLst>
              <a:ext uri="{FF2B5EF4-FFF2-40B4-BE49-F238E27FC236}">
                <a16:creationId xmlns:a16="http://schemas.microsoft.com/office/drawing/2014/main" id="{71DC3F31-EDBC-4495-996D-634C004CA2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27503" y="4838876"/>
            <a:ext cx="996591" cy="996591"/>
          </a:xfrm>
          <a:prstGeom prst="rect">
            <a:avLst/>
          </a:prstGeom>
        </p:spPr>
      </p:pic>
      <p:pic>
        <p:nvPicPr>
          <p:cNvPr id="14" name="Graphic 13" descr="Unlock">
            <a:extLst>
              <a:ext uri="{FF2B5EF4-FFF2-40B4-BE49-F238E27FC236}">
                <a16:creationId xmlns:a16="http://schemas.microsoft.com/office/drawing/2014/main" id="{EAE8A90D-6D09-4795-85FC-3747F08A77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40630" y="2387997"/>
            <a:ext cx="914400" cy="914400"/>
          </a:xfrm>
          <a:prstGeom prst="rect">
            <a:avLst/>
          </a:prstGeom>
        </p:spPr>
      </p:pic>
      <p:cxnSp>
        <p:nvCxnSpPr>
          <p:cNvPr id="23" name="Straight Arrow Connector 22">
            <a:extLst>
              <a:ext uri="{FF2B5EF4-FFF2-40B4-BE49-F238E27FC236}">
                <a16:creationId xmlns:a16="http://schemas.microsoft.com/office/drawing/2014/main" id="{1DEEF2EB-CB81-477B-AC91-D57C55B931FA}"/>
              </a:ext>
            </a:extLst>
          </p:cNvPr>
          <p:cNvCxnSpPr>
            <a:cxnSpLocks/>
            <a:stCxn id="12" idx="0"/>
            <a:endCxn id="4" idx="2"/>
          </p:cNvCxnSpPr>
          <p:nvPr/>
        </p:nvCxnSpPr>
        <p:spPr>
          <a:xfrm flipV="1">
            <a:off x="3625799" y="3982837"/>
            <a:ext cx="0" cy="856039"/>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B124671-7AEB-4192-BC99-D63093699872}"/>
              </a:ext>
            </a:extLst>
          </p:cNvPr>
          <p:cNvCxnSpPr>
            <a:cxnSpLocks/>
            <a:stCxn id="4" idx="3"/>
            <a:endCxn id="5" idx="1"/>
          </p:cNvCxnSpPr>
          <p:nvPr/>
        </p:nvCxnSpPr>
        <p:spPr>
          <a:xfrm flipV="1">
            <a:off x="4469307" y="3354399"/>
            <a:ext cx="1627932"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D78219B-2988-48FC-955A-468553065B6F}"/>
              </a:ext>
            </a:extLst>
          </p:cNvPr>
          <p:cNvCxnSpPr>
            <a:cxnSpLocks/>
            <a:endCxn id="5" idx="2"/>
          </p:cNvCxnSpPr>
          <p:nvPr/>
        </p:nvCxnSpPr>
        <p:spPr>
          <a:xfrm flipV="1">
            <a:off x="4221126" y="4164794"/>
            <a:ext cx="2918882" cy="852341"/>
          </a:xfrm>
          <a:prstGeom prst="straightConnector1">
            <a:avLst/>
          </a:prstGeom>
          <a:ln w="57150">
            <a:solidFill>
              <a:schemeClr val="tx1"/>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472BF48-C0EC-4805-8605-67BE96FA0B9B}"/>
              </a:ext>
            </a:extLst>
          </p:cNvPr>
          <p:cNvSpPr/>
          <p:nvPr/>
        </p:nvSpPr>
        <p:spPr bwMode="gray">
          <a:xfrm>
            <a:off x="6097239" y="2544004"/>
            <a:ext cx="2085537" cy="1620790"/>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a:ea typeface="Arial Unicode MS" pitchFamily="34" charset="-128"/>
              </a:rPr>
              <a:t>Pod </a:t>
            </a:r>
            <a:r>
              <a:rPr lang="en-US" sz="1800" b="1" kern="0" dirty="0">
                <a:ea typeface="Arial Unicode MS" pitchFamily="34" charset="-128"/>
              </a:rPr>
              <a:t>A</a:t>
            </a:r>
          </a:p>
          <a:p>
            <a:pPr algn="ctr" defTabSz="914400" fontAlgn="base">
              <a:spcBef>
                <a:spcPct val="50000"/>
              </a:spcBef>
              <a:spcAft>
                <a:spcPct val="0"/>
              </a:spcAft>
              <a:buClr>
                <a:srgbClr val="F0AB00"/>
              </a:buClr>
              <a:buSzPct val="80000"/>
            </a:pPr>
            <a:endParaRPr lang="en-US" sz="1800" b="1" kern="0" dirty="0">
              <a:ea typeface="Arial Unicode MS" pitchFamily="34" charset="-128"/>
            </a:endParaRPr>
          </a:p>
        </p:txBody>
      </p:sp>
      <p:pic>
        <p:nvPicPr>
          <p:cNvPr id="36" name="Graphic 35" descr="Key">
            <a:extLst>
              <a:ext uri="{FF2B5EF4-FFF2-40B4-BE49-F238E27FC236}">
                <a16:creationId xmlns:a16="http://schemas.microsoft.com/office/drawing/2014/main" id="{80B62C01-58B5-4071-9DDB-F003BB901F6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09355" y="3380265"/>
            <a:ext cx="661303" cy="661303"/>
          </a:xfrm>
          <a:prstGeom prst="rect">
            <a:avLst/>
          </a:prstGeom>
        </p:spPr>
      </p:pic>
      <p:cxnSp>
        <p:nvCxnSpPr>
          <p:cNvPr id="39" name="Straight Arrow Connector 38">
            <a:extLst>
              <a:ext uri="{FF2B5EF4-FFF2-40B4-BE49-F238E27FC236}">
                <a16:creationId xmlns:a16="http://schemas.microsoft.com/office/drawing/2014/main" id="{3DE718AC-7723-4BF8-8354-ACFB0B2A223D}"/>
              </a:ext>
            </a:extLst>
          </p:cNvPr>
          <p:cNvCxnSpPr>
            <a:cxnSpLocks/>
            <a:stCxn id="5" idx="3"/>
            <a:endCxn id="41" idx="1"/>
          </p:cNvCxnSpPr>
          <p:nvPr/>
        </p:nvCxnSpPr>
        <p:spPr>
          <a:xfrm>
            <a:off x="8182776" y="3354399"/>
            <a:ext cx="123010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649FDE5F-9E7E-444C-AFE3-B1D01F5A36B9}"/>
              </a:ext>
            </a:extLst>
          </p:cNvPr>
          <p:cNvSpPr/>
          <p:nvPr/>
        </p:nvSpPr>
        <p:spPr bwMode="gray">
          <a:xfrm>
            <a:off x="9412885" y="2725961"/>
            <a:ext cx="1687017" cy="1256875"/>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API Server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Speech Bubble: Rectangle 44">
            <a:extLst>
              <a:ext uri="{FF2B5EF4-FFF2-40B4-BE49-F238E27FC236}">
                <a16:creationId xmlns:a16="http://schemas.microsoft.com/office/drawing/2014/main" id="{7A7532E8-C577-4360-8FFB-5E298588775D}"/>
              </a:ext>
            </a:extLst>
          </p:cNvPr>
          <p:cNvSpPr/>
          <p:nvPr/>
        </p:nvSpPr>
        <p:spPr bwMode="gray">
          <a:xfrm>
            <a:off x="504001" y="1238037"/>
            <a:ext cx="2707032" cy="1256875"/>
          </a:xfrm>
          <a:prstGeom prst="wedgeRectCallout">
            <a:avLst>
              <a:gd name="adj1" fmla="val 72812"/>
              <a:gd name="adj2" fmla="val 5576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Each service account has a secret with a key to the API server</a:t>
            </a:r>
          </a:p>
        </p:txBody>
      </p:sp>
      <p:sp>
        <p:nvSpPr>
          <p:cNvPr id="46" name="Rectangle 45">
            <a:extLst>
              <a:ext uri="{FF2B5EF4-FFF2-40B4-BE49-F238E27FC236}">
                <a16:creationId xmlns:a16="http://schemas.microsoft.com/office/drawing/2014/main" id="{7874DA26-4A69-4045-A8CC-AF9057BAA905}"/>
              </a:ext>
            </a:extLst>
          </p:cNvPr>
          <p:cNvSpPr/>
          <p:nvPr/>
        </p:nvSpPr>
        <p:spPr>
          <a:xfrm>
            <a:off x="2486654" y="5799272"/>
            <a:ext cx="2278288" cy="646331"/>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access key to API server</a:t>
            </a:r>
          </a:p>
        </p:txBody>
      </p:sp>
      <p:sp>
        <p:nvSpPr>
          <p:cNvPr id="51" name="Speech Bubble: Rectangle 50">
            <a:extLst>
              <a:ext uri="{FF2B5EF4-FFF2-40B4-BE49-F238E27FC236}">
                <a16:creationId xmlns:a16="http://schemas.microsoft.com/office/drawing/2014/main" id="{4ECEEEB1-2957-496D-B395-E503EF923F3E}"/>
              </a:ext>
            </a:extLst>
          </p:cNvPr>
          <p:cNvSpPr/>
          <p:nvPr/>
        </p:nvSpPr>
        <p:spPr bwMode="gray">
          <a:xfrm>
            <a:off x="457514" y="4363089"/>
            <a:ext cx="2278289" cy="1256875"/>
          </a:xfrm>
          <a:prstGeom prst="wedgeRectCallout">
            <a:avLst>
              <a:gd name="adj1" fmla="val 67212"/>
              <a:gd name="adj2" fmla="val 1177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This key grants access to the API server</a:t>
            </a:r>
          </a:p>
        </p:txBody>
      </p:sp>
      <p:sp>
        <p:nvSpPr>
          <p:cNvPr id="52" name="Speech Bubble: Rectangle 51">
            <a:extLst>
              <a:ext uri="{FF2B5EF4-FFF2-40B4-BE49-F238E27FC236}">
                <a16:creationId xmlns:a16="http://schemas.microsoft.com/office/drawing/2014/main" id="{97616174-F1B6-421C-8CC8-7C43CA00009E}"/>
              </a:ext>
            </a:extLst>
          </p:cNvPr>
          <p:cNvSpPr/>
          <p:nvPr/>
        </p:nvSpPr>
        <p:spPr bwMode="gray">
          <a:xfrm>
            <a:off x="6000861" y="5017135"/>
            <a:ext cx="2278289" cy="1256875"/>
          </a:xfrm>
          <a:prstGeom prst="wedgeRectCallout">
            <a:avLst>
              <a:gd name="adj1" fmla="val -48528"/>
              <a:gd name="adj2" fmla="val -728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Keys are mounted as volume into any pod by default</a:t>
            </a:r>
          </a:p>
        </p:txBody>
      </p:sp>
      <p:sp>
        <p:nvSpPr>
          <p:cNvPr id="56" name="Speech Bubble: Rectangle 55">
            <a:extLst>
              <a:ext uri="{FF2B5EF4-FFF2-40B4-BE49-F238E27FC236}">
                <a16:creationId xmlns:a16="http://schemas.microsoft.com/office/drawing/2014/main" id="{0772CDB3-621D-46D1-80E8-CA3925114009}"/>
              </a:ext>
            </a:extLst>
          </p:cNvPr>
          <p:cNvSpPr/>
          <p:nvPr/>
        </p:nvSpPr>
        <p:spPr bwMode="gray">
          <a:xfrm>
            <a:off x="8340630" y="471829"/>
            <a:ext cx="2823115" cy="1256875"/>
          </a:xfrm>
          <a:prstGeom prst="wedgeRectCallout">
            <a:avLst>
              <a:gd name="adj1" fmla="val -36133"/>
              <a:gd name="adj2" fmla="val 9383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Anyone within the pod can use the key to access the API server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520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1" grpId="0" animBg="1"/>
      <p:bldP spid="52" grpId="0" animBg="1"/>
      <p:bldP spid="5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619347" y="3185160"/>
            <a:ext cx="6179820" cy="3303743"/>
          </a:xfrm>
          <a:prstGeom prst="rect">
            <a:avLst/>
          </a:prstGeom>
          <a:solidFill>
            <a:schemeClr val="bg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ysClr val="windowText" lastClr="000000"/>
                </a:solidFill>
                <a:ea typeface="Arial Unicode MS" pitchFamily="34" charset="-128"/>
                <a:cs typeface="Arial Unicode MS" pitchFamily="34" charset="-128"/>
              </a:rPr>
              <a:t>Namespace</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access control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1677666"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Role binding</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5072039" y="3542373"/>
            <a:ext cx="1445719"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ConfigMap</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5072039" y="5477853"/>
            <a:ext cx="1445719"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noProof="0" dirty="0">
                <a:ea typeface="Arial Unicode MS" pitchFamily="34" charset="-128"/>
                <a:cs typeface="Arial Unicode MS" pitchFamily="34" charset="-128"/>
              </a:rPr>
              <a:t>Secret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flipH="1">
            <a:off x="2335390" y="3924660"/>
            <a:ext cx="1" cy="4244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7" idx="3"/>
            <a:endCxn id="14" idx="1"/>
          </p:cNvCxnSpPr>
          <p:nvPr/>
        </p:nvCxnSpPr>
        <p:spPr>
          <a:xfrm>
            <a:off x="2993114" y="4736153"/>
            <a:ext cx="2078925"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1829009" y="5526571"/>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role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2330493" y="5123209"/>
            <a:ext cx="4897" cy="4033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Flowchart: Delay 24"/>
          <p:cNvSpPr/>
          <p:nvPr/>
        </p:nvSpPr>
        <p:spPr bwMode="gray">
          <a:xfrm rot="16200000">
            <a:off x="2157282" y="3594151"/>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2205880" y="32433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cxnSpLocks/>
            <a:endCxn id="12" idx="1"/>
          </p:cNvCxnSpPr>
          <p:nvPr/>
        </p:nvCxnSpPr>
        <p:spPr>
          <a:xfrm flipV="1">
            <a:off x="2967348" y="3945735"/>
            <a:ext cx="2104691" cy="7904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3872454" y="4972948"/>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3A2E580D-EB83-4079-B611-A016A7F8D705}"/>
              </a:ext>
            </a:extLst>
          </p:cNvPr>
          <p:cNvPicPr>
            <a:picLocks noChangeAspect="1"/>
          </p:cNvPicPr>
          <p:nvPr/>
        </p:nvPicPr>
        <p:blipFill>
          <a:blip r:embed="rId3"/>
          <a:stretch>
            <a:fillRect/>
          </a:stretch>
        </p:blipFill>
        <p:spPr>
          <a:xfrm>
            <a:off x="7289450" y="3177564"/>
            <a:ext cx="4206870" cy="3303743"/>
          </a:xfrm>
          <a:prstGeom prst="rect">
            <a:avLst/>
          </a:prstGeom>
          <a:ln>
            <a:solidFill>
              <a:schemeClr val="tx1"/>
            </a:solidFill>
          </a:ln>
        </p:spPr>
      </p:pic>
      <p:sp>
        <p:nvSpPr>
          <p:cNvPr id="15" name="TextBox 14">
            <a:extLst>
              <a:ext uri="{FF2B5EF4-FFF2-40B4-BE49-F238E27FC236}">
                <a16:creationId xmlns:a16="http://schemas.microsoft.com/office/drawing/2014/main" id="{8C2B33E9-07B5-4446-8C24-D15925575CB9}"/>
              </a:ext>
            </a:extLst>
          </p:cNvPr>
          <p:cNvSpPr txBox="1"/>
          <p:nvPr/>
        </p:nvSpPr>
        <p:spPr>
          <a:xfrm>
            <a:off x="3295462" y="4118974"/>
            <a:ext cx="65921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get</a:t>
            </a:r>
          </a:p>
        </p:txBody>
      </p:sp>
      <p:sp>
        <p:nvSpPr>
          <p:cNvPr id="28" name="TextBox 27">
            <a:extLst>
              <a:ext uri="{FF2B5EF4-FFF2-40B4-BE49-F238E27FC236}">
                <a16:creationId xmlns:a16="http://schemas.microsoft.com/office/drawing/2014/main" id="{AAEC202C-A10B-4708-BC6C-9F154D7E4EBB}"/>
              </a:ext>
            </a:extLst>
          </p:cNvPr>
          <p:cNvSpPr txBox="1"/>
          <p:nvPr/>
        </p:nvSpPr>
        <p:spPr>
          <a:xfrm>
            <a:off x="3350483" y="5249572"/>
            <a:ext cx="65921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get</a:t>
            </a:r>
          </a:p>
        </p:txBody>
      </p:sp>
    </p:spTree>
    <p:extLst>
      <p:ext uri="{BB962C8B-B14F-4D97-AF65-F5344CB8AC3E}">
        <p14:creationId xmlns:p14="http://schemas.microsoft.com/office/powerpoint/2010/main" val="1324361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5FE40FB9-B494-4A8D-9303-B2966A5347AB}"/>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418328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Runtime Constraints for Pods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22F2E50F-EBB2-47D2-B872-FA5012B3343A}"/>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1818809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B87457-F3B6-44B0-B1C5-0E54471BB2F1}"/>
              </a:ext>
            </a:extLst>
          </p:cNvPr>
          <p:cNvSpPr>
            <a:spLocks noGrp="1"/>
          </p:cNvSpPr>
          <p:nvPr>
            <p:ph type="title"/>
          </p:nvPr>
        </p:nvSpPr>
        <p:spPr/>
        <p:txBody>
          <a:bodyPr/>
          <a:lstStyle/>
          <a:p>
            <a:r>
              <a:rPr lang="en-US" dirty="0"/>
              <a:t>How to prevent apps to wreak havoc?</a:t>
            </a:r>
          </a:p>
        </p:txBody>
      </p:sp>
      <p:grpSp>
        <p:nvGrpSpPr>
          <p:cNvPr id="19" name="Group 18">
            <a:extLst>
              <a:ext uri="{FF2B5EF4-FFF2-40B4-BE49-F238E27FC236}">
                <a16:creationId xmlns:a16="http://schemas.microsoft.com/office/drawing/2014/main" id="{E52CD11C-4930-4B80-9098-265892D1BDFD}"/>
              </a:ext>
            </a:extLst>
          </p:cNvPr>
          <p:cNvGrpSpPr/>
          <p:nvPr/>
        </p:nvGrpSpPr>
        <p:grpSpPr>
          <a:xfrm>
            <a:off x="950220" y="1219097"/>
            <a:ext cx="3189768" cy="1347720"/>
            <a:chOff x="1080165" y="1564862"/>
            <a:chExt cx="3189768" cy="1347720"/>
          </a:xfrm>
        </p:grpSpPr>
        <p:pic>
          <p:nvPicPr>
            <p:cNvPr id="9" name="Graphic 8" descr="Gauge">
              <a:extLst>
                <a:ext uri="{FF2B5EF4-FFF2-40B4-BE49-F238E27FC236}">
                  <a16:creationId xmlns:a16="http://schemas.microsoft.com/office/drawing/2014/main" id="{0F61950B-BE6F-4C20-A587-2C30E8E3AE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17849" y="1564862"/>
              <a:ext cx="914400" cy="914400"/>
            </a:xfrm>
            <a:prstGeom prst="rect">
              <a:avLst/>
            </a:prstGeom>
          </p:spPr>
        </p:pic>
        <p:sp>
          <p:nvSpPr>
            <p:cNvPr id="16" name="TextBox 15">
              <a:extLst>
                <a:ext uri="{FF2B5EF4-FFF2-40B4-BE49-F238E27FC236}">
                  <a16:creationId xmlns:a16="http://schemas.microsoft.com/office/drawing/2014/main" id="{44124592-A052-43B9-9C1B-2254861806D0}"/>
                </a:ext>
              </a:extLst>
            </p:cNvPr>
            <p:cNvSpPr txBox="1"/>
            <p:nvPr/>
          </p:nvSpPr>
          <p:spPr>
            <a:xfrm>
              <a:off x="1080165" y="2635583"/>
              <a:ext cx="318976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Limit resource consumption</a:t>
              </a:r>
            </a:p>
          </p:txBody>
        </p:sp>
      </p:grpSp>
      <p:grpSp>
        <p:nvGrpSpPr>
          <p:cNvPr id="20" name="Group 19">
            <a:extLst>
              <a:ext uri="{FF2B5EF4-FFF2-40B4-BE49-F238E27FC236}">
                <a16:creationId xmlns:a16="http://schemas.microsoft.com/office/drawing/2014/main" id="{C2307E61-3D64-4893-AF49-FC88538FB2A6}"/>
              </a:ext>
            </a:extLst>
          </p:cNvPr>
          <p:cNvGrpSpPr/>
          <p:nvPr/>
        </p:nvGrpSpPr>
        <p:grpSpPr>
          <a:xfrm>
            <a:off x="950220" y="4835938"/>
            <a:ext cx="3189768" cy="1191399"/>
            <a:chOff x="1207755" y="4378738"/>
            <a:chExt cx="3189768" cy="1191399"/>
          </a:xfrm>
        </p:grpSpPr>
        <p:pic>
          <p:nvPicPr>
            <p:cNvPr id="7" name="Graphic 6" descr="Handcuffs">
              <a:extLst>
                <a:ext uri="{FF2B5EF4-FFF2-40B4-BE49-F238E27FC236}">
                  <a16:creationId xmlns:a16="http://schemas.microsoft.com/office/drawing/2014/main" id="{9AA91D06-899A-4995-A00E-EBB1ADAA10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45439" y="4378738"/>
              <a:ext cx="914400" cy="914400"/>
            </a:xfrm>
            <a:prstGeom prst="rect">
              <a:avLst/>
            </a:prstGeom>
          </p:spPr>
        </p:pic>
        <p:sp>
          <p:nvSpPr>
            <p:cNvPr id="17" name="TextBox 16">
              <a:extLst>
                <a:ext uri="{FF2B5EF4-FFF2-40B4-BE49-F238E27FC236}">
                  <a16:creationId xmlns:a16="http://schemas.microsoft.com/office/drawing/2014/main" id="{48B7D5A6-5CAC-40FE-BB5F-48CA79A5C5C6}"/>
                </a:ext>
              </a:extLst>
            </p:cNvPr>
            <p:cNvSpPr txBox="1"/>
            <p:nvPr/>
          </p:nvSpPr>
          <p:spPr>
            <a:xfrm>
              <a:off x="1207755" y="5293138"/>
              <a:ext cx="318976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Add security constraints</a:t>
              </a:r>
            </a:p>
          </p:txBody>
        </p:sp>
      </p:grpSp>
      <p:sp>
        <p:nvSpPr>
          <p:cNvPr id="21" name="Plus Sign 20">
            <a:extLst>
              <a:ext uri="{FF2B5EF4-FFF2-40B4-BE49-F238E27FC236}">
                <a16:creationId xmlns:a16="http://schemas.microsoft.com/office/drawing/2014/main" id="{CC1FA71E-4898-43A6-9A1D-6428CBE0B34E}"/>
              </a:ext>
            </a:extLst>
          </p:cNvPr>
          <p:cNvSpPr/>
          <p:nvPr/>
        </p:nvSpPr>
        <p:spPr bwMode="gray">
          <a:xfrm>
            <a:off x="1642906" y="2893303"/>
            <a:ext cx="1804397" cy="1616149"/>
          </a:xfrm>
          <a:prstGeom prst="mathPlus">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 name="Speech Bubble: Rectangle 22">
            <a:extLst>
              <a:ext uri="{FF2B5EF4-FFF2-40B4-BE49-F238E27FC236}">
                <a16:creationId xmlns:a16="http://schemas.microsoft.com/office/drawing/2014/main" id="{F890ADED-ABCE-4EBC-85AA-63965344EFFA}"/>
              </a:ext>
            </a:extLst>
          </p:cNvPr>
          <p:cNvSpPr/>
          <p:nvPr/>
        </p:nvSpPr>
        <p:spPr bwMode="gray">
          <a:xfrm>
            <a:off x="5558106" y="1656279"/>
            <a:ext cx="3189767" cy="1466781"/>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Limit CPU &amp; memory consumption</a:t>
            </a:r>
          </a:p>
        </p:txBody>
      </p:sp>
      <p:sp>
        <p:nvSpPr>
          <p:cNvPr id="24" name="Speech Bubble: Rectangle 23">
            <a:extLst>
              <a:ext uri="{FF2B5EF4-FFF2-40B4-BE49-F238E27FC236}">
                <a16:creationId xmlns:a16="http://schemas.microsoft.com/office/drawing/2014/main" id="{2C4138F8-6262-40B4-A714-D8F3BEB70764}"/>
              </a:ext>
            </a:extLst>
          </p:cNvPr>
          <p:cNvSpPr/>
          <p:nvPr/>
        </p:nvSpPr>
        <p:spPr bwMode="gray">
          <a:xfrm>
            <a:off x="5558106" y="4422056"/>
            <a:ext cx="3189767" cy="1466781"/>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Prevent container from accessing the host &amp; limit the blast radius</a:t>
            </a:r>
          </a:p>
        </p:txBody>
      </p:sp>
    </p:spTree>
    <p:extLst>
      <p:ext uri="{BB962C8B-B14F-4D97-AF65-F5344CB8AC3E}">
        <p14:creationId xmlns:p14="http://schemas.microsoft.com/office/powerpoint/2010/main" val="3648409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0A754-EEC5-4FCC-8743-5C9C8F485EE5}"/>
              </a:ext>
            </a:extLst>
          </p:cNvPr>
          <p:cNvSpPr>
            <a:spLocks noGrp="1"/>
          </p:cNvSpPr>
          <p:nvPr>
            <p:ph type="title"/>
          </p:nvPr>
        </p:nvSpPr>
        <p:spPr/>
        <p:txBody>
          <a:bodyPr/>
          <a:lstStyle/>
          <a:p>
            <a:r>
              <a:rPr lang="de-DE" dirty="0" err="1"/>
              <a:t>spec.containers</a:t>
            </a:r>
            <a:r>
              <a:rPr lang="de-DE" dirty="0"/>
              <a:t>[].</a:t>
            </a:r>
            <a:r>
              <a:rPr lang="de-DE" dirty="0" err="1"/>
              <a:t>resources</a:t>
            </a:r>
            <a:r>
              <a:rPr lang="de-DE" dirty="0"/>
              <a:t>*</a:t>
            </a:r>
            <a:endParaRPr lang="en-US" dirty="0"/>
          </a:p>
        </p:txBody>
      </p:sp>
      <p:pic>
        <p:nvPicPr>
          <p:cNvPr id="3" name="Picture 2">
            <a:extLst>
              <a:ext uri="{FF2B5EF4-FFF2-40B4-BE49-F238E27FC236}">
                <a16:creationId xmlns:a16="http://schemas.microsoft.com/office/drawing/2014/main" id="{7DB60FFC-98BA-4003-92A6-EC0EB4848FD5}"/>
              </a:ext>
            </a:extLst>
          </p:cNvPr>
          <p:cNvPicPr>
            <a:picLocks noChangeAspect="1"/>
          </p:cNvPicPr>
          <p:nvPr/>
        </p:nvPicPr>
        <p:blipFill>
          <a:blip r:embed="rId3"/>
          <a:stretch>
            <a:fillRect/>
          </a:stretch>
        </p:blipFill>
        <p:spPr>
          <a:xfrm>
            <a:off x="504001" y="1552353"/>
            <a:ext cx="3894264" cy="3094074"/>
          </a:xfrm>
          <a:prstGeom prst="rect">
            <a:avLst/>
          </a:prstGeom>
          <a:ln>
            <a:solidFill>
              <a:schemeClr val="tx1"/>
            </a:solidFill>
          </a:ln>
        </p:spPr>
      </p:pic>
      <p:sp>
        <p:nvSpPr>
          <p:cNvPr id="4" name="Speech Bubble: Rectangle 3">
            <a:extLst>
              <a:ext uri="{FF2B5EF4-FFF2-40B4-BE49-F238E27FC236}">
                <a16:creationId xmlns:a16="http://schemas.microsoft.com/office/drawing/2014/main" id="{39E01003-38EE-4CE6-9FBB-20640AAAE1D9}"/>
              </a:ext>
            </a:extLst>
          </p:cNvPr>
          <p:cNvSpPr/>
          <p:nvPr/>
        </p:nvSpPr>
        <p:spPr bwMode="gray">
          <a:xfrm>
            <a:off x="6097239" y="1850065"/>
            <a:ext cx="3189767" cy="1371600"/>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Explicitly requesting resources and specifying limits help to schedule a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BA952B5B-A6C8-4966-89C0-5C1154EAFC5F}"/>
              </a:ext>
            </a:extLst>
          </p:cNvPr>
          <p:cNvSpPr/>
          <p:nvPr/>
        </p:nvSpPr>
        <p:spPr>
          <a:xfrm>
            <a:off x="504001" y="5971632"/>
            <a:ext cx="11186476" cy="369332"/>
          </a:xfrm>
          <a:prstGeom prst="rect">
            <a:avLst/>
          </a:prstGeom>
        </p:spPr>
        <p:txBody>
          <a:bodyPr wrap="square">
            <a:spAutoFit/>
          </a:bodyPr>
          <a:lstStyle/>
          <a:p>
            <a:r>
              <a:rPr lang="en-US" sz="1800" dirty="0">
                <a:hlinkClick r:id="rId4"/>
              </a:rPr>
              <a:t>https://github.com/kubernetes/community/blob/master/contributors/design-proposals/node/resource-qos.md</a:t>
            </a:r>
            <a:r>
              <a:rPr lang="en-US" sz="1800" dirty="0"/>
              <a:t> </a:t>
            </a:r>
          </a:p>
        </p:txBody>
      </p:sp>
    </p:spTree>
    <p:extLst>
      <p:ext uri="{BB962C8B-B14F-4D97-AF65-F5344CB8AC3E}">
        <p14:creationId xmlns:p14="http://schemas.microsoft.com/office/powerpoint/2010/main" val="3245763294"/>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3387</Words>
  <Application>Microsoft Office PowerPoint</Application>
  <PresentationFormat>Custom</PresentationFormat>
  <Paragraphs>403</Paragraphs>
  <Slides>33</Slides>
  <Notes>29</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Arial Rounded MT Bold</vt:lpstr>
      <vt:lpstr>Arial Unicode MS</vt:lpstr>
      <vt:lpstr>Courier New</vt:lpstr>
      <vt:lpstr>Symbol</vt:lpstr>
      <vt:lpstr>wingdings</vt:lpstr>
      <vt:lpstr>wingdings</vt:lpstr>
      <vt:lpstr>SAP_2017_16x9_black</vt:lpstr>
      <vt:lpstr>PowerPoint Presentation</vt:lpstr>
      <vt:lpstr>PowerPoint Presentation</vt:lpstr>
      <vt:lpstr>Service Accounts</vt:lpstr>
      <vt:lpstr>Access tokens</vt:lpstr>
      <vt:lpstr>Role based access control (RBAC)</vt:lpstr>
      <vt:lpstr>Demo</vt:lpstr>
      <vt:lpstr>PowerPoint Presentation</vt:lpstr>
      <vt:lpstr>How to prevent apps to wreak havoc?</vt:lpstr>
      <vt:lpstr>spec.containers[].resources*</vt:lpstr>
      <vt:lpstr>Security contexts and other ways to break things</vt:lpstr>
      <vt:lpstr>PowerPoint Presentation</vt:lpstr>
      <vt:lpstr>Policy objects in Kubernetes</vt:lpstr>
      <vt:lpstr>Policy: ResourceQuota</vt:lpstr>
      <vt:lpstr>Policy: LimitRanges</vt:lpstr>
      <vt:lpstr>PodSecurityPolicy – initial state without constraints</vt:lpstr>
      <vt:lpstr>PodSecurityPolicy</vt:lpstr>
      <vt:lpstr>PodSecurityPolicy</vt:lpstr>
      <vt:lpstr>PodSecurityPolicy</vt:lpstr>
      <vt:lpstr>“Allow everything” PodSecurityPolicy</vt:lpstr>
      <vt:lpstr>Restrictive PodSecurityPolicy</vt:lpstr>
      <vt:lpstr>NetworkPolicy</vt:lpstr>
      <vt:lpstr>More on Network Policies</vt:lpstr>
      <vt:lpstr>NetworkPolicy</vt:lpstr>
      <vt:lpstr>Demo</vt:lpstr>
      <vt:lpstr>Exercise #08</vt:lpstr>
      <vt:lpstr>Attacking K8s</vt:lpstr>
      <vt:lpstr>Setup</vt:lpstr>
      <vt:lpstr>Scenario 1: Bitcoin, Ethereum, Monero!</vt:lpstr>
      <vt:lpstr>How to prevent this?</vt:lpstr>
      <vt:lpstr>Scenario 2: Take over the cluster / hosts</vt:lpstr>
      <vt:lpstr>How to prevent this?</vt:lpstr>
      <vt:lpstr>How to prevent this?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872</cp:revision>
  <dcterms:created xsi:type="dcterms:W3CDTF">2015-10-14T11:21:43Z</dcterms:created>
  <dcterms:modified xsi:type="dcterms:W3CDTF">2019-01-21T14:38:14Z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