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81"/>
  </p:notesMasterIdLst>
  <p:handoutMasterIdLst>
    <p:handoutMasterId r:id="rId82"/>
  </p:handoutMasterIdLst>
  <p:sldIdLst>
    <p:sldId id="433" r:id="rId5"/>
    <p:sldId id="451" r:id="rId6"/>
    <p:sldId id="868" r:id="rId7"/>
    <p:sldId id="872" r:id="rId8"/>
    <p:sldId id="884" r:id="rId9"/>
    <p:sldId id="883" r:id="rId10"/>
    <p:sldId id="882" r:id="rId11"/>
    <p:sldId id="912" r:id="rId12"/>
    <p:sldId id="885" r:id="rId13"/>
    <p:sldId id="913" r:id="rId14"/>
    <p:sldId id="919" r:id="rId15"/>
    <p:sldId id="909" r:id="rId16"/>
    <p:sldId id="920" r:id="rId17"/>
    <p:sldId id="911" r:id="rId18"/>
    <p:sldId id="895" r:id="rId19"/>
    <p:sldId id="910" r:id="rId20"/>
    <p:sldId id="875" r:id="rId21"/>
    <p:sldId id="900" r:id="rId22"/>
    <p:sldId id="899" r:id="rId23"/>
    <p:sldId id="907" r:id="rId24"/>
    <p:sldId id="902" r:id="rId25"/>
    <p:sldId id="904" r:id="rId26"/>
    <p:sldId id="906" r:id="rId27"/>
    <p:sldId id="878" r:id="rId28"/>
    <p:sldId id="914" r:id="rId29"/>
    <p:sldId id="921" r:id="rId30"/>
    <p:sldId id="916" r:id="rId31"/>
    <p:sldId id="923" r:id="rId32"/>
    <p:sldId id="924" r:id="rId33"/>
    <p:sldId id="905" r:id="rId34"/>
    <p:sldId id="917" r:id="rId35"/>
    <p:sldId id="918" r:id="rId36"/>
    <p:sldId id="915" r:id="rId37"/>
    <p:sldId id="922" r:id="rId38"/>
    <p:sldId id="452" r:id="rId39"/>
    <p:sldId id="450" r:id="rId40"/>
    <p:sldId id="449" r:id="rId41"/>
    <p:sldId id="897" r:id="rId42"/>
    <p:sldId id="896" r:id="rId43"/>
    <p:sldId id="908" r:id="rId44"/>
    <p:sldId id="894" r:id="rId45"/>
    <p:sldId id="901" r:id="rId46"/>
    <p:sldId id="903" r:id="rId47"/>
    <p:sldId id="898" r:id="rId48"/>
    <p:sldId id="887" r:id="rId49"/>
    <p:sldId id="877" r:id="rId50"/>
    <p:sldId id="888" r:id="rId51"/>
    <p:sldId id="889" r:id="rId52"/>
    <p:sldId id="890" r:id="rId53"/>
    <p:sldId id="891" r:id="rId54"/>
    <p:sldId id="892" r:id="rId55"/>
    <p:sldId id="893" r:id="rId56"/>
    <p:sldId id="880" r:id="rId57"/>
    <p:sldId id="879" r:id="rId58"/>
    <p:sldId id="876" r:id="rId59"/>
    <p:sldId id="874" r:id="rId60"/>
    <p:sldId id="870" r:id="rId61"/>
    <p:sldId id="871" r:id="rId62"/>
    <p:sldId id="865" r:id="rId63"/>
    <p:sldId id="867" r:id="rId64"/>
    <p:sldId id="378" r:id="rId65"/>
    <p:sldId id="866" r:id="rId66"/>
    <p:sldId id="869" r:id="rId67"/>
    <p:sldId id="873" r:id="rId68"/>
    <p:sldId id="441" r:id="rId69"/>
    <p:sldId id="447" r:id="rId70"/>
    <p:sldId id="437" r:id="rId71"/>
    <p:sldId id="445" r:id="rId72"/>
    <p:sldId id="438" r:id="rId73"/>
    <p:sldId id="446" r:id="rId74"/>
    <p:sldId id="443" r:id="rId75"/>
    <p:sldId id="440" r:id="rId76"/>
    <p:sldId id="436" r:id="rId77"/>
    <p:sldId id="448" r:id="rId78"/>
    <p:sldId id="444" r:id="rId79"/>
    <p:sldId id="265" r:id="rId80"/>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FB81C"/>
    <a:srgbClr val="008FD3"/>
    <a:srgbClr val="4CC5FF"/>
    <a:srgbClr val="E35500"/>
    <a:srgbClr val="FFFFCC"/>
    <a:srgbClr val="6699FF"/>
    <a:srgbClr val="FECE59"/>
    <a:srgbClr val="0F46A7"/>
    <a:srgbClr val="970A82"/>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89053" autoAdjust="0"/>
  </p:normalViewPr>
  <p:slideViewPr>
    <p:cSldViewPr snapToGrid="0" showGuides="1">
      <p:cViewPr varScale="1">
        <p:scale>
          <a:sx n="145" d="100"/>
          <a:sy n="145" d="100"/>
        </p:scale>
        <p:origin x="630" y="12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handoutMaster" Target="handoutMasters/handoutMaster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710699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1161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52264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32319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640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73744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441249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29873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997134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88249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57347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79401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92142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25346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63162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endParaRPr lang="en-US" dirty="0"/>
          </a:p>
          <a:p>
            <a:pPr marL="285750" indent="-285750">
              <a:buFontTx/>
              <a:buChar char="-"/>
            </a:pPr>
            <a:r>
              <a:rPr lang="en-US" dirty="0"/>
              <a:t>Adapt path …/data/</a:t>
            </a:r>
            <a:r>
              <a:rPr lang="en-US" dirty="0" err="1"/>
              <a:t>pgdata</a:t>
            </a:r>
            <a:endParaRPr lang="en-US" dirty="0"/>
          </a:p>
          <a:p>
            <a:pPr marL="285750" indent="-285750">
              <a:buFontTx/>
              <a:buChar char="-"/>
            </a:pPr>
            <a:r>
              <a:rPr lang="en-US" dirty="0"/>
              <a:t>Rename secret PD_PASSWORD ?</a:t>
            </a:r>
          </a:p>
          <a:p>
            <a:pPr marL="285750" indent="-285750">
              <a:buFontTx/>
              <a:buChar char="-"/>
            </a:pPr>
            <a:r>
              <a:rPr lang="en-US" dirty="0"/>
              <a:t>Secrets </a:t>
            </a:r>
            <a:r>
              <a:rPr lang="en-US" dirty="0">
                <a:sym typeface="Wingdings" panose="05000000000000000000" pitchFamily="2" charset="2"/>
              </a:rPr>
              <a:t> secret ?</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468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05170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8647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361151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5237790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73074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1754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628899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634632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91905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027213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32961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399638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9292010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239872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2765701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7395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145235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775364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675810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3426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088403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95853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034930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0862705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9192783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429091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356860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276625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341014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1154688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904299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75512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214168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909633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096600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215987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60</a:t>
            </a:fld>
            <a:endParaRPr dirty="0">
              <a:solidFill>
                <a:prstClr val="black"/>
              </a:solidFill>
            </a:endParaRPr>
          </a:p>
        </p:txBody>
      </p:sp>
    </p:spTree>
    <p:extLst>
      <p:ext uri="{BB962C8B-B14F-4D97-AF65-F5344CB8AC3E}">
        <p14:creationId xmlns:p14="http://schemas.microsoft.com/office/powerpoint/2010/main" val="37297728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1000" b="0" i="0" u="none" strike="noStrike" kern="1200" cap="none" spc="0" normalizeH="0" baseline="0" noProof="0" smtClean="0">
                <a:ln>
                  <a:noFill/>
                </a:ln>
                <a:solidFill>
                  <a:prstClr val="black"/>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61</a:t>
            </a:fld>
            <a:endParaRPr kumimoji="0" lang="de-DE"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224718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261722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65</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66</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67</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68</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69</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70</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Create a pod: ~/</a:t>
            </a:r>
            <a:r>
              <a:rPr lang="en-US" dirty="0" err="1"/>
              <a:t>kubernetes</a:t>
            </a:r>
            <a:r>
              <a:rPr lang="en-US" dirty="0"/>
              <a:t>/demo/02_pod_exec_liveness.yaml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71</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72</a:t>
            </a:fld>
            <a:endParaRPr lang="de-DE" dirty="0"/>
          </a:p>
        </p:txBody>
      </p:sp>
    </p:spTree>
    <p:extLst>
      <p:ext uri="{BB962C8B-B14F-4D97-AF65-F5344CB8AC3E}">
        <p14:creationId xmlns:p14="http://schemas.microsoft.com/office/powerpoint/2010/main" val="182781781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73</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74</a:t>
            </a:fld>
            <a:endParaRPr lang="de-DE" dirty="0"/>
          </a:p>
        </p:txBody>
      </p:sp>
    </p:spTree>
    <p:extLst>
      <p:ext uri="{BB962C8B-B14F-4D97-AF65-F5344CB8AC3E}">
        <p14:creationId xmlns:p14="http://schemas.microsoft.com/office/powerpoint/2010/main" val="987303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742026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75</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76</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465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859625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637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theme" Target="../theme/theme2.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theme" Target="../theme/theme3.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 Type="http://schemas.openxmlformats.org/officeDocument/2006/relationships/slideLayout" Target="../slideLayouts/slideLayout77.xml"/><Relationship Id="rId21" Type="http://schemas.openxmlformats.org/officeDocument/2006/relationships/slideLayout" Target="../slideLayouts/slideLayout95.xml"/><Relationship Id="rId34" Type="http://schemas.openxmlformats.org/officeDocument/2006/relationships/theme" Target="../theme/theme4.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33" Type="http://schemas.openxmlformats.org/officeDocument/2006/relationships/slideLayout" Target="../slideLayouts/slideLayout107.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slideLayout" Target="../slideLayouts/slideLayout103.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32" Type="http://schemas.openxmlformats.org/officeDocument/2006/relationships/slideLayout" Target="../slideLayouts/slideLayout106.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31" Type="http://schemas.openxmlformats.org/officeDocument/2006/relationships/slideLayout" Target="../slideLayouts/slideLayout105.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 id="2147483826"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svg"/></Relationships>
</file>

<file path=ppt/slides/_rels/slide1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8.svg"/><Relationship Id="rId11" Type="http://schemas.openxmlformats.org/officeDocument/2006/relationships/image" Target="../media/image20.svg"/><Relationship Id="rId5" Type="http://schemas.openxmlformats.org/officeDocument/2006/relationships/image" Target="../media/image17.png"/><Relationship Id="rId10" Type="http://schemas.openxmlformats.org/officeDocument/2006/relationships/image" Target="../media/image19.png"/><Relationship Id="rId4" Type="http://schemas.openxmlformats.org/officeDocument/2006/relationships/image" Target="../media/image11.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8.svg"/><Relationship Id="rId10" Type="http://schemas.openxmlformats.org/officeDocument/2006/relationships/image" Target="../media/image20.svg"/><Relationship Id="rId4" Type="http://schemas.openxmlformats.org/officeDocument/2006/relationships/image" Target="../media/image17.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22.svg"/><Relationship Id="rId10" Type="http://schemas.openxmlformats.org/officeDocument/2006/relationships/image" Target="../media/image24.svg"/><Relationship Id="rId4" Type="http://schemas.openxmlformats.org/officeDocument/2006/relationships/image" Target="../media/image21.pn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25.svg"/><Relationship Id="rId4" Type="http://schemas.openxmlformats.org/officeDocument/2006/relationships/image" Target="../media/image21.png"/><Relationship Id="rId9" Type="http://schemas.openxmlformats.org/officeDocument/2006/relationships/image" Target="../media/image26.sv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25.svg"/><Relationship Id="rId4" Type="http://schemas.openxmlformats.org/officeDocument/2006/relationships/image" Target="../media/image21.png"/><Relationship Id="rId9" Type="http://schemas.openxmlformats.org/officeDocument/2006/relationships/image" Target="../media/image26.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1.png"/><Relationship Id="rId7"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18.svg"/><Relationship Id="rId11" Type="http://schemas.openxmlformats.org/officeDocument/2006/relationships/image" Target="../media/image16.svg"/><Relationship Id="rId5" Type="http://schemas.openxmlformats.org/officeDocument/2006/relationships/image" Target="../media/image17.png"/><Relationship Id="rId10"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14.png"/></Relationships>
</file>

<file path=ppt/slides/_rels/slide2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8.svg"/><Relationship Id="rId10" Type="http://schemas.openxmlformats.org/officeDocument/2006/relationships/image" Target="../media/image16.svg"/><Relationship Id="rId4" Type="http://schemas.openxmlformats.org/officeDocument/2006/relationships/image" Target="../media/image17.png"/><Relationship Id="rId9"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1.png"/><Relationship Id="rId7"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20.sv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18.svg"/><Relationship Id="rId11" Type="http://schemas.openxmlformats.org/officeDocument/2006/relationships/image" Target="../media/image19.png"/><Relationship Id="rId5" Type="http://schemas.openxmlformats.org/officeDocument/2006/relationships/image" Target="../media/image17.png"/><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image" Target="../media/image13.svg"/></Relationships>
</file>

<file path=ppt/slides/_rels/slide3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1.png"/><Relationship Id="rId7" Type="http://schemas.openxmlformats.org/officeDocument/2006/relationships/image" Target="../media/image36.svg"/><Relationship Id="rId2" Type="http://schemas.openxmlformats.org/officeDocument/2006/relationships/notesSlide" Target="../notesSlides/notesSlide34.xml"/><Relationship Id="rId1" Type="http://schemas.openxmlformats.org/officeDocument/2006/relationships/slideLayout" Target="../slideLayouts/slideLayout8.xml"/><Relationship Id="rId6" Type="http://schemas.openxmlformats.org/officeDocument/2006/relationships/image" Target="../media/image12.png"/><Relationship Id="rId11" Type="http://schemas.openxmlformats.org/officeDocument/2006/relationships/image" Target="../media/image20.svg"/><Relationship Id="rId5" Type="http://schemas.openxmlformats.org/officeDocument/2006/relationships/image" Target="../media/image18.svg"/><Relationship Id="rId10" Type="http://schemas.openxmlformats.org/officeDocument/2006/relationships/image" Target="../media/image19.png"/><Relationship Id="rId4" Type="http://schemas.openxmlformats.org/officeDocument/2006/relationships/image" Target="../media/image17.png"/><Relationship Id="rId9"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26.svg"/><Relationship Id="rId10" Type="http://schemas.openxmlformats.org/officeDocument/2006/relationships/image" Target="../media/image25.svg"/><Relationship Id="rId4" Type="http://schemas.openxmlformats.org/officeDocument/2006/relationships/image" Target="../media/image23.png"/><Relationship Id="rId9" Type="http://schemas.openxmlformats.org/officeDocument/2006/relationships/image" Target="../media/image21.png"/></Relationships>
</file>

<file path=ppt/slides/_rels/slide39.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0.png"/><Relationship Id="rId7"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39.svg"/><Relationship Id="rId10" Type="http://schemas.openxmlformats.org/officeDocument/2006/relationships/image" Target="../media/image13.svg"/><Relationship Id="rId4" Type="http://schemas.openxmlformats.org/officeDocument/2006/relationships/image" Target="../media/image38.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svg"/></Relationships>
</file>

<file path=ppt/slides/_rels/slide4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44.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45.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26.svg"/><Relationship Id="rId4" Type="http://schemas.openxmlformats.org/officeDocument/2006/relationships/image" Target="../media/image23.png"/><Relationship Id="rId9" Type="http://schemas.openxmlformats.org/officeDocument/2006/relationships/image" Target="../media/image25.sv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49.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50.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26.svg"/><Relationship Id="rId4" Type="http://schemas.openxmlformats.org/officeDocument/2006/relationships/image" Target="../media/image23.png"/><Relationship Id="rId9" Type="http://schemas.openxmlformats.org/officeDocument/2006/relationships/image" Target="../media/image25.sv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52.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54.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55.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hyperlink" Target="https://bulletinboard-ads-production.cfapps.sap.hana.ondemand.com/static/index.html" TargetMode="External"/><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2.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4.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F41D4064-C621-4611-8159-A5CBE56EFF91}"/>
              </a:ext>
            </a:extLst>
          </p:cNvPr>
          <p:cNvPicPr>
            <a:picLocks noChangeAspect="1"/>
          </p:cNvPicPr>
          <p:nvPr/>
        </p:nvPicPr>
        <p:blipFill>
          <a:blip r:embed="rId4"/>
          <a:stretch>
            <a:fillRect/>
          </a:stretch>
        </p:blipFill>
        <p:spPr>
          <a:xfrm>
            <a:off x="11313100" y="1341926"/>
            <a:ext cx="501015" cy="487680"/>
          </a:xfrm>
          <a:prstGeom prst="rect">
            <a:avLst/>
          </a:prstGeom>
        </p:spPr>
      </p:pic>
    </p:spTree>
    <p:extLst>
      <p:ext uri="{BB962C8B-B14F-4D97-AF65-F5344CB8AC3E}">
        <p14:creationId xmlns:p14="http://schemas.microsoft.com/office/powerpoint/2010/main" val="1982099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additive="base">
                                        <p:cTn id="7" dur="500" fill="hold"/>
                                        <p:tgtEl>
                                          <p:spTgt spid="119"/>
                                        </p:tgtEl>
                                        <p:attrNameLst>
                                          <p:attrName>ppt_x</p:attrName>
                                        </p:attrNameLst>
                                      </p:cBhvr>
                                      <p:tavLst>
                                        <p:tav tm="0">
                                          <p:val>
                                            <p:strVal val="#ppt_x"/>
                                          </p:val>
                                        </p:tav>
                                        <p:tav tm="100000">
                                          <p:val>
                                            <p:strVal val="#ppt_x"/>
                                          </p:val>
                                        </p:tav>
                                      </p:tavLst>
                                    </p:anim>
                                    <p:anim calcmode="lin" valueType="num">
                                      <p:cBhvr additive="base">
                                        <p:cTn id="8"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4648551" y="154224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p:cNvCxnSpPr>
          <p:nvPr/>
        </p:nvCxnSpPr>
        <p:spPr>
          <a:xfrm>
            <a:off x="3699223" y="1796495"/>
            <a:ext cx="2524484" cy="3270"/>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726900A1-C251-4F28-B55E-D95A33273D33}"/>
              </a:ext>
            </a:extLst>
          </p:cNvPr>
          <p:cNvPicPr>
            <a:picLocks noChangeAspect="1"/>
          </p:cNvPicPr>
          <p:nvPr/>
        </p:nvPicPr>
        <p:blipFill>
          <a:blip r:embed="rId9"/>
          <a:stretch>
            <a:fillRect/>
          </a:stretch>
        </p:blipFill>
        <p:spPr>
          <a:xfrm>
            <a:off x="2805171" y="1474571"/>
            <a:ext cx="824286" cy="658571"/>
          </a:xfrm>
          <a:prstGeom prst="rect">
            <a:avLst/>
          </a:prstGeom>
        </p:spPr>
      </p:pic>
    </p:spTree>
    <p:extLst>
      <p:ext uri="{BB962C8B-B14F-4D97-AF65-F5344CB8AC3E}">
        <p14:creationId xmlns:p14="http://schemas.microsoft.com/office/powerpoint/2010/main" val="3960623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HTTPS/ REST</a:t>
              </a:r>
              <a:endParaRPr lang="de-DE" kern="0" dirty="0">
                <a:solidFill>
                  <a:schemeClr val="bg2">
                    <a:lumMod val="50000"/>
                  </a:schemeClr>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spTree>
    <p:extLst>
      <p:ext uri="{BB962C8B-B14F-4D97-AF65-F5344CB8AC3E}">
        <p14:creationId xmlns:p14="http://schemas.microsoft.com/office/powerpoint/2010/main" val="2448425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spTree>
    <p:extLst>
      <p:ext uri="{BB962C8B-B14F-4D97-AF65-F5344CB8AC3E}">
        <p14:creationId xmlns:p14="http://schemas.microsoft.com/office/powerpoint/2010/main" val="3206308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de-DE" sz="1800" kern="0" dirty="0" err="1">
                <a:solidFill>
                  <a:srgbClr val="000000"/>
                </a:solidFill>
                <a:latin typeface="Arial"/>
                <a:ea typeface="Arial Unicode MS" pitchFamily="34" charset="-128"/>
                <a:cs typeface="Arial Unicode MS" pitchFamily="34" charset="-128"/>
              </a:rPr>
              <a:t>postgresql</a:t>
            </a:r>
            <a:endParaRPr lang="de-DE" sz="1800" kern="0" dirty="0">
              <a:solidFill>
                <a:srgbClr val="000000"/>
              </a:solidFill>
              <a:latin typeface="Aria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689365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a:t>
              </a:r>
              <a:br>
                <a:rPr lang="de-DE" sz="1400" kern="0" dirty="0">
                  <a:solidFill>
                    <a:schemeClr val="tx2"/>
                  </a:solidFill>
                  <a:ea typeface="Arial Unicode MS" pitchFamily="34" charset="-128"/>
                  <a:cs typeface="Arial Unicode MS" pitchFamily="34" charset="-128"/>
                </a:rPr>
              </a:br>
              <a:r>
                <a:rPr lang="de-DE" sz="1400" kern="0" dirty="0">
                  <a:solidFill>
                    <a:schemeClr val="tx2"/>
                  </a:solidFill>
                  <a:ea typeface="Arial Unicode MS" pitchFamily="34" charset="-128"/>
                  <a:cs typeface="Arial Unicode MS" pitchFamily="34" charset="-128"/>
                </a:rPr>
                <a:t>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5070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a:t>
              </a:r>
              <a:br>
                <a:rPr lang="de-DE" sz="1400" kern="0" dirty="0">
                  <a:solidFill>
                    <a:schemeClr val="tx2"/>
                  </a:solidFill>
                  <a:ea typeface="Arial Unicode MS" pitchFamily="34" charset="-128"/>
                  <a:cs typeface="Arial Unicode MS" pitchFamily="34" charset="-128"/>
                </a:rPr>
              </a:br>
              <a:r>
                <a:rPr lang="de-DE" sz="1400" kern="0" dirty="0">
                  <a:solidFill>
                    <a:schemeClr val="tx2"/>
                  </a:solidFill>
                  <a:ea typeface="Arial Unicode MS" pitchFamily="34" charset="-128"/>
                  <a:cs typeface="Arial Unicode MS" pitchFamily="34" charset="-128"/>
                </a:rPr>
                <a:t>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862853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DB</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02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0" name="Rectangle 19">
            <a:extLst>
              <a:ext uri="{FF2B5EF4-FFF2-40B4-BE49-F238E27FC236}">
                <a16:creationId xmlns:a16="http://schemas.microsoft.com/office/drawing/2014/main" id="{85CB0A18-B95E-4955-8D96-748B306BC07F}"/>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55090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26B7D9E3-46E0-4070-AAFB-8ED9BF46BAA7}"/>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7480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Xxx</a:t>
            </a:r>
          </a:p>
          <a:p>
            <a:pPr lvl="1"/>
            <a:r>
              <a:rPr lang="en-US" dirty="0" err="1"/>
              <a:t>yyy</a:t>
            </a:r>
            <a:endParaRPr lang="en-US" dirty="0"/>
          </a:p>
          <a:p>
            <a:pPr lvl="2"/>
            <a:r>
              <a:rPr lang="en-US" dirty="0"/>
              <a:t>ccc</a:t>
            </a:r>
          </a:p>
          <a:p>
            <a:pPr lvl="2"/>
            <a:r>
              <a:rPr lang="en-US" dirty="0" err="1"/>
              <a:t>bbb</a:t>
            </a:r>
            <a:endParaRPr lang="en-US" dirty="0"/>
          </a:p>
          <a:p>
            <a:pPr lvl="1"/>
            <a:endParaRPr lang="en-US" dirty="0"/>
          </a:p>
        </p:txBody>
      </p:sp>
      <p:sp>
        <p:nvSpPr>
          <p:cNvPr id="2" name="Title 1"/>
          <p:cNvSpPr>
            <a:spLocks noGrp="1"/>
          </p:cNvSpPr>
          <p:nvPr>
            <p:ph type="title"/>
          </p:nvPr>
        </p:nvSpPr>
        <p:spPr/>
        <p:txBody>
          <a:bodyPr/>
          <a:lstStyle/>
          <a:p>
            <a:r>
              <a:rPr lang="en-US" dirty="0"/>
              <a:t>xxx</a:t>
            </a:r>
          </a:p>
        </p:txBody>
      </p:sp>
    </p:spTree>
    <p:extLst>
      <p:ext uri="{BB962C8B-B14F-4D97-AF65-F5344CB8AC3E}">
        <p14:creationId xmlns:p14="http://schemas.microsoft.com/office/powerpoint/2010/main" val="339406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74564037-843F-4A34-B32A-4C8423D524E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84643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64" name="Picture 63">
            <a:extLst>
              <a:ext uri="{FF2B5EF4-FFF2-40B4-BE49-F238E27FC236}">
                <a16:creationId xmlns:a16="http://schemas.microsoft.com/office/drawing/2014/main" id="{639DFB97-1F9A-4C92-B42C-7346B66B6D89}"/>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10278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details labels &amp; selector</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1443884" y="2178392"/>
            <a:ext cx="5502925" cy="358981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802134" y="2261695"/>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779875" y="27694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779961" y="31056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316292" y="3657596"/>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4021807" y="385484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4021893" y="419096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2758534" y="412249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443" y="4885457"/>
            <a:ext cx="292622" cy="292622"/>
          </a:xfrm>
          <a:prstGeom prst="rect">
            <a:avLst/>
          </a:prstGeom>
        </p:spPr>
      </p:pic>
      <p:sp>
        <p:nvSpPr>
          <p:cNvPr id="95" name="TextBox 94">
            <a:extLst>
              <a:ext uri="{FF2B5EF4-FFF2-40B4-BE49-F238E27FC236}">
                <a16:creationId xmlns:a16="http://schemas.microsoft.com/office/drawing/2014/main" id="{EBAA4D23-0B10-4510-9A89-D3B5BDE8CB86}"/>
              </a:ext>
            </a:extLst>
          </p:cNvPr>
          <p:cNvSpPr txBox="1"/>
          <p:nvPr/>
        </p:nvSpPr>
        <p:spPr>
          <a:xfrm>
            <a:off x="2747391" y="3740899"/>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4" name="Flowchart: Document 3">
            <a:extLst>
              <a:ext uri="{FF2B5EF4-FFF2-40B4-BE49-F238E27FC236}">
                <a16:creationId xmlns:a16="http://schemas.microsoft.com/office/drawing/2014/main" id="{784CEC2C-E6C9-412F-857D-5736D7ADFB27}"/>
              </a:ext>
            </a:extLst>
          </p:cNvPr>
          <p:cNvSpPr/>
          <p:nvPr/>
        </p:nvSpPr>
        <p:spPr bwMode="gray">
          <a:xfrm>
            <a:off x="1966946"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5B4D6F10-5D39-4F96-9628-C1781D332074}"/>
              </a:ext>
            </a:extLst>
          </p:cNvPr>
          <p:cNvPicPr>
            <a:picLocks noChangeAspect="1"/>
          </p:cNvPicPr>
          <p:nvPr/>
        </p:nvPicPr>
        <p:blipFill>
          <a:blip r:embed="rId4"/>
          <a:stretch>
            <a:fillRect/>
          </a:stretch>
        </p:blipFill>
        <p:spPr>
          <a:xfrm>
            <a:off x="4690063" y="3785730"/>
            <a:ext cx="150305" cy="146304"/>
          </a:xfrm>
          <a:prstGeom prst="rect">
            <a:avLst/>
          </a:prstGeom>
        </p:spPr>
      </p:pic>
      <p:pic>
        <p:nvPicPr>
          <p:cNvPr id="70" name="Picture 69">
            <a:extLst>
              <a:ext uri="{FF2B5EF4-FFF2-40B4-BE49-F238E27FC236}">
                <a16:creationId xmlns:a16="http://schemas.microsoft.com/office/drawing/2014/main" id="{B1530BC0-E894-4A5F-A1E8-539772AF89E6}"/>
              </a:ext>
            </a:extLst>
          </p:cNvPr>
          <p:cNvPicPr>
            <a:picLocks noChangeAspect="1"/>
          </p:cNvPicPr>
          <p:nvPr/>
        </p:nvPicPr>
        <p:blipFill>
          <a:blip r:embed="rId4"/>
          <a:stretch>
            <a:fillRect/>
          </a:stretch>
        </p:blipFill>
        <p:spPr>
          <a:xfrm>
            <a:off x="4689632" y="4122496"/>
            <a:ext cx="150305" cy="146304"/>
          </a:xfrm>
          <a:prstGeom prst="rect">
            <a:avLst/>
          </a:prstGeom>
        </p:spPr>
      </p:pic>
      <p:pic>
        <p:nvPicPr>
          <p:cNvPr id="71" name="Picture 70">
            <a:extLst>
              <a:ext uri="{FF2B5EF4-FFF2-40B4-BE49-F238E27FC236}">
                <a16:creationId xmlns:a16="http://schemas.microsoft.com/office/drawing/2014/main" id="{D280D108-D8FB-4B5A-B27E-7E85D67F9C9A}"/>
              </a:ext>
            </a:extLst>
          </p:cNvPr>
          <p:cNvPicPr>
            <a:picLocks noChangeAspect="1"/>
          </p:cNvPicPr>
          <p:nvPr/>
        </p:nvPicPr>
        <p:blipFill>
          <a:blip r:embed="rId4"/>
          <a:stretch>
            <a:fillRect/>
          </a:stretch>
        </p:blipFill>
        <p:spPr>
          <a:xfrm>
            <a:off x="7469871" y="2707772"/>
            <a:ext cx="150305" cy="146304"/>
          </a:xfrm>
          <a:prstGeom prst="rect">
            <a:avLst/>
          </a:prstGeom>
        </p:spPr>
      </p:pic>
      <p:pic>
        <p:nvPicPr>
          <p:cNvPr id="72" name="Picture 71">
            <a:extLst>
              <a:ext uri="{FF2B5EF4-FFF2-40B4-BE49-F238E27FC236}">
                <a16:creationId xmlns:a16="http://schemas.microsoft.com/office/drawing/2014/main" id="{AD836BC0-CFBF-4AB2-AB7C-361C1EEF4176}"/>
              </a:ext>
            </a:extLst>
          </p:cNvPr>
          <p:cNvPicPr>
            <a:picLocks noChangeAspect="1"/>
          </p:cNvPicPr>
          <p:nvPr/>
        </p:nvPicPr>
        <p:blipFill>
          <a:blip r:embed="rId4"/>
          <a:stretch>
            <a:fillRect/>
          </a:stretch>
        </p:blipFill>
        <p:spPr>
          <a:xfrm>
            <a:off x="7448087" y="3032456"/>
            <a:ext cx="150305" cy="146304"/>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3986892" y="3569350"/>
            <a:ext cx="250508" cy="243840"/>
          </a:xfrm>
          <a:prstGeom prst="rect">
            <a:avLst/>
          </a:prstGeom>
        </p:spPr>
      </p:pic>
      <p:pic>
        <p:nvPicPr>
          <p:cNvPr id="22" name="Picture 21">
            <a:extLst>
              <a:ext uri="{FF2B5EF4-FFF2-40B4-BE49-F238E27FC236}">
                <a16:creationId xmlns:a16="http://schemas.microsoft.com/office/drawing/2014/main" id="{828AD81E-771C-483A-8964-B044208CF632}"/>
              </a:ext>
            </a:extLst>
          </p:cNvPr>
          <p:cNvPicPr>
            <a:picLocks noChangeAspect="1"/>
          </p:cNvPicPr>
          <p:nvPr/>
        </p:nvPicPr>
        <p:blipFill>
          <a:blip r:embed="rId4"/>
          <a:stretch>
            <a:fillRect/>
          </a:stretch>
        </p:blipFill>
        <p:spPr>
          <a:xfrm>
            <a:off x="6612911" y="2168377"/>
            <a:ext cx="250508" cy="243840"/>
          </a:xfrm>
          <a:prstGeom prst="rect">
            <a:avLst/>
          </a:prstGeom>
        </p:spPr>
      </p:pic>
      <p:pic>
        <p:nvPicPr>
          <p:cNvPr id="23" name="Picture 22">
            <a:extLst>
              <a:ext uri="{FF2B5EF4-FFF2-40B4-BE49-F238E27FC236}">
                <a16:creationId xmlns:a16="http://schemas.microsoft.com/office/drawing/2014/main" id="{CA928D7D-D8E6-4EF8-8FDD-AEBE0C1C5BF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6675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312643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576A49F1-1558-4BB8-A734-715D56A0AF5F}"/>
              </a:ext>
            </a:extLst>
          </p:cNvPr>
          <p:cNvSpPr txBox="1"/>
          <p:nvPr/>
        </p:nvSpPr>
        <p:spPr>
          <a:xfrm>
            <a:off x="3322670" y="1401122"/>
            <a:ext cx="1148571" cy="553998"/>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adapted</a:t>
            </a:r>
            <a:r>
              <a:rPr lang="de-DE" sz="18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2885181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45362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058547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app</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deployment: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‘ads-app’</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2850153"/>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r>
              <a:rPr lang="en-US" sz="1000" kern="0" dirty="0">
                <a:solidFill>
                  <a:srgbClr val="000000"/>
                </a:solidFill>
                <a:latin typeface="Arial"/>
                <a:ea typeface="Arial Unicode MS" pitchFamily="34" charset="-128"/>
                <a:cs typeface="Arial Unicode MS" pitchFamily="34" charset="-128"/>
              </a:rPr>
              <a:t>’</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3811381"/>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343327"/>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283575"/>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53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5" y="1357845"/>
            <a:ext cx="47624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rgbClr val="4FB81C"/>
                </a:solidFill>
                <a:ea typeface="Arial Unicode MS" pitchFamily="34" charset="-128"/>
                <a:cs typeface="Arial Unicode MS" pitchFamily="34" charset="-128"/>
              </a:rPr>
              <a:t>ads.ingress</a:t>
            </a:r>
            <a:r>
              <a:rPr lang="de-DE" sz="1200" kern="0" dirty="0">
                <a:solidFill>
                  <a:schemeClr val="bg1"/>
                </a:solidFill>
                <a:ea typeface="Arial Unicode MS" pitchFamily="34" charset="-128"/>
                <a:cs typeface="Arial Unicode MS" pitchFamily="34" charset="-128"/>
              </a:rPr>
              <a:t>.ccdev01.k8s-train.shoot.canary.k8s-hana.ondemand.com</a:t>
            </a:r>
          </a:p>
        </p:txBody>
      </p:sp>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-files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83887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additive="base">
                                        <p:cTn id="7" dur="500" fill="hold"/>
                                        <p:tgtEl>
                                          <p:spTgt spid="103"/>
                                        </p:tgtEl>
                                        <p:attrNameLst>
                                          <p:attrName>ppt_x</p:attrName>
                                        </p:attrNameLst>
                                      </p:cBhvr>
                                      <p:tavLst>
                                        <p:tav tm="0">
                                          <p:val>
                                            <p:strVal val="#ppt_x"/>
                                          </p:val>
                                        </p:tav>
                                        <p:tav tm="100000">
                                          <p:val>
                                            <p:strVal val="#ppt_x"/>
                                          </p:val>
                                        </p:tav>
                                      </p:tavLst>
                                    </p:anim>
                                    <p:anim calcmode="lin" valueType="num">
                                      <p:cBhvr additive="base">
                                        <p:cTn id="8"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5" y="1357845"/>
            <a:ext cx="47624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rgbClr val="00B050"/>
                </a:solidFill>
                <a:ea typeface="Arial Unicode MS" pitchFamily="34" charset="-128"/>
                <a:cs typeface="Arial Unicode MS" pitchFamily="34" charset="-128"/>
              </a:rPr>
              <a:t>ads.ingress</a:t>
            </a:r>
            <a:r>
              <a:rPr lang="de-DE" sz="1200" kern="0" dirty="0">
                <a:solidFill>
                  <a:schemeClr val="bg1"/>
                </a:solidFill>
                <a:ea typeface="Arial Unicode MS" pitchFamily="34" charset="-128"/>
                <a:cs typeface="Arial Unicode MS" pitchFamily="34" charset="-128"/>
              </a:rPr>
              <a:t>.ccdev01.k8s-train.shoot.canary.k8s-hana.ondemand.com</a:t>
            </a:r>
          </a:p>
        </p:txBody>
      </p:sp>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175641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09253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763054"/>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7D1792C1-9AC9-42B0-A470-D4EB5114FDB6}"/>
              </a:ext>
            </a:extLst>
          </p:cNvPr>
          <p:cNvGrpSpPr/>
          <p:nvPr/>
        </p:nvGrpSpPr>
        <p:grpSpPr>
          <a:xfrm>
            <a:off x="5188627" y="5451441"/>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grpSp>
        <p:nvGrpSpPr>
          <p:cNvPr id="88" name="Group 87">
            <a:extLst>
              <a:ext uri="{FF2B5EF4-FFF2-40B4-BE49-F238E27FC236}">
                <a16:creationId xmlns:a16="http://schemas.microsoft.com/office/drawing/2014/main" id="{06B2DD49-5C1E-419E-B785-5B67B7DDE1C0}"/>
              </a:ext>
            </a:extLst>
          </p:cNvPr>
          <p:cNvGrpSpPr/>
          <p:nvPr/>
        </p:nvGrpSpPr>
        <p:grpSpPr>
          <a:xfrm>
            <a:off x="5288400" y="5248610"/>
            <a:ext cx="163175" cy="194488"/>
            <a:chOff x="6717848" y="3493140"/>
            <a:chExt cx="163175" cy="194488"/>
          </a:xfrm>
        </p:grpSpPr>
        <p:sp>
          <p:nvSpPr>
            <p:cNvPr id="89" name="Arrow: Pentagon 88">
              <a:extLst>
                <a:ext uri="{FF2B5EF4-FFF2-40B4-BE49-F238E27FC236}">
                  <a16:creationId xmlns:a16="http://schemas.microsoft.com/office/drawing/2014/main" id="{2D1FB9CF-46A4-404B-8D28-FDE829C07E1A}"/>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0" name="Arrow: Pentagon 89">
              <a:extLst>
                <a:ext uri="{FF2B5EF4-FFF2-40B4-BE49-F238E27FC236}">
                  <a16:creationId xmlns:a16="http://schemas.microsoft.com/office/drawing/2014/main" id="{85952000-6BFB-4391-9565-F5ED7677DF2E}"/>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91" name="Group 90">
            <a:extLst>
              <a:ext uri="{FF2B5EF4-FFF2-40B4-BE49-F238E27FC236}">
                <a16:creationId xmlns:a16="http://schemas.microsoft.com/office/drawing/2014/main" id="{136CC2CC-5D5C-4B9B-8330-D81A33605682}"/>
              </a:ext>
            </a:extLst>
          </p:cNvPr>
          <p:cNvGrpSpPr/>
          <p:nvPr/>
        </p:nvGrpSpPr>
        <p:grpSpPr>
          <a:xfrm>
            <a:off x="5400231" y="5044678"/>
            <a:ext cx="163175" cy="194488"/>
            <a:chOff x="6717848" y="3493140"/>
            <a:chExt cx="163175" cy="194488"/>
          </a:xfrm>
        </p:grpSpPr>
        <p:sp>
          <p:nvSpPr>
            <p:cNvPr id="92" name="Arrow: Pentagon 91">
              <a:extLst>
                <a:ext uri="{FF2B5EF4-FFF2-40B4-BE49-F238E27FC236}">
                  <a16:creationId xmlns:a16="http://schemas.microsoft.com/office/drawing/2014/main" id="{0B7B8EDB-6371-4B1D-8E2F-08C76385996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3" name="Arrow: Pentagon 92">
              <a:extLst>
                <a:ext uri="{FF2B5EF4-FFF2-40B4-BE49-F238E27FC236}">
                  <a16:creationId xmlns:a16="http://schemas.microsoft.com/office/drawing/2014/main" id="{D37D570C-6681-4808-988F-1153CC1DD48C}"/>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52" name="Group 51">
            <a:extLst>
              <a:ext uri="{FF2B5EF4-FFF2-40B4-BE49-F238E27FC236}">
                <a16:creationId xmlns:a16="http://schemas.microsoft.com/office/drawing/2014/main" id="{E47DDA2C-1BB6-4E06-9E8E-F5E2F5D8FC37}"/>
              </a:ext>
            </a:extLst>
          </p:cNvPr>
          <p:cNvGrpSpPr/>
          <p:nvPr/>
        </p:nvGrpSpPr>
        <p:grpSpPr>
          <a:xfrm>
            <a:off x="4733537" y="3324173"/>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grpSp>
        <p:nvGrpSpPr>
          <p:cNvPr id="100" name="Group 99">
            <a:extLst>
              <a:ext uri="{FF2B5EF4-FFF2-40B4-BE49-F238E27FC236}">
                <a16:creationId xmlns:a16="http://schemas.microsoft.com/office/drawing/2014/main" id="{276AF346-4F24-45D2-A759-ECBBE43432A1}"/>
              </a:ext>
            </a:extLst>
          </p:cNvPr>
          <p:cNvGrpSpPr/>
          <p:nvPr/>
        </p:nvGrpSpPr>
        <p:grpSpPr>
          <a:xfrm>
            <a:off x="4752878" y="2357036"/>
            <a:ext cx="163175" cy="194488"/>
            <a:chOff x="6717848" y="3493140"/>
            <a:chExt cx="163175" cy="194488"/>
          </a:xfrm>
        </p:grpSpPr>
        <p:sp>
          <p:nvSpPr>
            <p:cNvPr id="101" name="Arrow: Pentagon 100">
              <a:extLst>
                <a:ext uri="{FF2B5EF4-FFF2-40B4-BE49-F238E27FC236}">
                  <a16:creationId xmlns:a16="http://schemas.microsoft.com/office/drawing/2014/main" id="{AD0D8402-9017-4D60-B4A4-722A573E98D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2" name="Arrow: Pentagon 101">
              <a:extLst>
                <a:ext uri="{FF2B5EF4-FFF2-40B4-BE49-F238E27FC236}">
                  <a16:creationId xmlns:a16="http://schemas.microsoft.com/office/drawing/2014/main" id="{782CF548-91A8-43C5-AF31-BFB37FD487D8}"/>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64" name="Rounded Rectangle 14">
            <a:extLst>
              <a:ext uri="{FF2B5EF4-FFF2-40B4-BE49-F238E27FC236}">
                <a16:creationId xmlns:a16="http://schemas.microsoft.com/office/drawing/2014/main" id="{2F19E92B-F70A-40AA-BB43-E44FF0202E6A}"/>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65" name="Straight Connector 64">
            <a:extLst>
              <a:ext uri="{FF2B5EF4-FFF2-40B4-BE49-F238E27FC236}">
                <a16:creationId xmlns:a16="http://schemas.microsoft.com/office/drawing/2014/main" id="{E2123450-7AD8-4DC8-B692-4DA45C06CFD9}"/>
              </a:ext>
            </a:extLst>
          </p:cNvPr>
          <p:cNvCxnSpPr>
            <a:cxnSpLocks/>
            <a:stCxn id="64" idx="3"/>
          </p:cNvCxnSpPr>
          <p:nvPr/>
        </p:nvCxnSpPr>
        <p:spPr>
          <a:xfrm>
            <a:off x="1868269" y="4465862"/>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8EF1F78E-47A2-4460-9E67-6C014542765C}"/>
              </a:ext>
            </a:extLst>
          </p:cNvPr>
          <p:cNvPicPr>
            <a:picLocks noChangeAspect="1"/>
          </p:cNvPicPr>
          <p:nvPr/>
        </p:nvPicPr>
        <p:blipFill>
          <a:blip r:embed="rId3"/>
          <a:stretch>
            <a:fillRect/>
          </a:stretch>
        </p:blipFill>
        <p:spPr>
          <a:xfrm>
            <a:off x="1779863" y="4036604"/>
            <a:ext cx="150305" cy="146304"/>
          </a:xfrm>
          <a:prstGeom prst="rect">
            <a:avLst/>
          </a:prstGeom>
        </p:spPr>
      </p:pic>
      <p:sp>
        <p:nvSpPr>
          <p:cNvPr id="67" name="Rounded Rectangle 14">
            <a:extLst>
              <a:ext uri="{FF2B5EF4-FFF2-40B4-BE49-F238E27FC236}">
                <a16:creationId xmlns:a16="http://schemas.microsoft.com/office/drawing/2014/main" id="{63541D54-54BA-4AC9-919E-2F7AE765A366}"/>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68" name="Straight Connector 67">
            <a:extLst>
              <a:ext uri="{FF2B5EF4-FFF2-40B4-BE49-F238E27FC236}">
                <a16:creationId xmlns:a16="http://schemas.microsoft.com/office/drawing/2014/main" id="{7AC422D9-30B2-426A-8DE5-DB529D32617E}"/>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DB33823E-AF87-4187-9EE7-EC92220F3277}"/>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58" name="Group 57">
            <a:extLst>
              <a:ext uri="{FF2B5EF4-FFF2-40B4-BE49-F238E27FC236}">
                <a16:creationId xmlns:a16="http://schemas.microsoft.com/office/drawing/2014/main" id="{D757138E-00C9-4D23-A374-9FB3AAC27BEC}"/>
              </a:ext>
            </a:extLst>
          </p:cNvPr>
          <p:cNvGrpSpPr/>
          <p:nvPr/>
        </p:nvGrpSpPr>
        <p:grpSpPr>
          <a:xfrm>
            <a:off x="1806944" y="4537850"/>
            <a:ext cx="169753" cy="194488"/>
            <a:chOff x="6717848" y="3493140"/>
            <a:chExt cx="169753"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24426"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3260" y="5546231"/>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70" name="Picture 69">
            <a:extLst>
              <a:ext uri="{FF2B5EF4-FFF2-40B4-BE49-F238E27FC236}">
                <a16:creationId xmlns:a16="http://schemas.microsoft.com/office/drawing/2014/main" id="{1CCDE151-395E-4452-AC05-D1A8E7A75347}"/>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96824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6" name="Picture 5">
            <a:extLst>
              <a:ext uri="{FF2B5EF4-FFF2-40B4-BE49-F238E27FC236}">
                <a16:creationId xmlns:a16="http://schemas.microsoft.com/office/drawing/2014/main" id="{E5890B50-4677-4B18-A312-FADD0C473BEA}"/>
              </a:ext>
            </a:extLst>
          </p:cNvPr>
          <p:cNvPicPr>
            <a:picLocks noChangeAspect="1"/>
          </p:cNvPicPr>
          <p:nvPr/>
        </p:nvPicPr>
        <p:blipFill>
          <a:blip r:embed="rId3"/>
          <a:stretch>
            <a:fillRect/>
          </a:stretch>
        </p:blipFill>
        <p:spPr>
          <a:xfrm>
            <a:off x="2238703" y="1771841"/>
            <a:ext cx="7942000" cy="4129714"/>
          </a:xfrm>
          <a:prstGeom prst="rect">
            <a:avLst/>
          </a:prstGeom>
        </p:spPr>
      </p:pic>
      <p:cxnSp>
        <p:nvCxnSpPr>
          <p:cNvPr id="8" name="Straight Connector 7">
            <a:extLst>
              <a:ext uri="{FF2B5EF4-FFF2-40B4-BE49-F238E27FC236}">
                <a16:creationId xmlns:a16="http://schemas.microsoft.com/office/drawing/2014/main" id="{9E199B26-A15E-414D-B89E-687DE6C73179}"/>
              </a:ext>
            </a:extLst>
          </p:cNvPr>
          <p:cNvCxnSpPr/>
          <p:nvPr/>
        </p:nvCxnSpPr>
        <p:spPr>
          <a:xfrm flipV="1">
            <a:off x="8600090" y="3547241"/>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CBA2852-DA83-43D3-9DFC-BB0BB3CDE7D2}"/>
              </a:ext>
            </a:extLst>
          </p:cNvPr>
          <p:cNvCxnSpPr>
            <a:cxnSpLocks/>
          </p:cNvCxnSpPr>
          <p:nvPr/>
        </p:nvCxnSpPr>
        <p:spPr>
          <a:xfrm>
            <a:off x="8521262" y="3547241"/>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63E59D-A525-4CA8-B346-76230440F55F}"/>
              </a:ext>
            </a:extLst>
          </p:cNvPr>
          <p:cNvCxnSpPr/>
          <p:nvPr/>
        </p:nvCxnSpPr>
        <p:spPr>
          <a:xfrm flipV="1">
            <a:off x="7309946" y="4953000"/>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17BC0B7-BED7-48F2-B833-B2A8381D8D51}"/>
              </a:ext>
            </a:extLst>
          </p:cNvPr>
          <p:cNvCxnSpPr>
            <a:cxnSpLocks/>
          </p:cNvCxnSpPr>
          <p:nvPr/>
        </p:nvCxnSpPr>
        <p:spPr>
          <a:xfrm>
            <a:off x="7231118" y="4953000"/>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D528-86FA-40A5-BB30-E3435BC3D2AB}"/>
              </a:ext>
            </a:extLst>
          </p:cNvPr>
          <p:cNvCxnSpPr>
            <a:cxnSpLocks/>
          </p:cNvCxnSpPr>
          <p:nvPr/>
        </p:nvCxnSpPr>
        <p:spPr>
          <a:xfrm>
            <a:off x="6498021" y="2430516"/>
            <a:ext cx="1765739"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9DD5CE-8444-402C-AE18-E1CD13811A8D}"/>
              </a:ext>
            </a:extLst>
          </p:cNvPr>
          <p:cNvCxnSpPr>
            <a:cxnSpLocks/>
          </p:cNvCxnSpPr>
          <p:nvPr/>
        </p:nvCxnSpPr>
        <p:spPr>
          <a:xfrm>
            <a:off x="8734096" y="5018688"/>
            <a:ext cx="945932"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23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89112" y="1230093"/>
            <a:ext cx="11685493"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753024" y="2178391"/>
            <a:ext cx="10172700" cy="3953467"/>
          </a:xfrm>
          <a:prstGeom prst="roundRect">
            <a:avLst/>
          </a:prstGeom>
          <a:solidFill>
            <a:schemeClr val="tx1">
              <a:lumMod val="50000"/>
            </a:schemeClr>
          </a:solidFill>
          <a:ln w="12700">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4639111" y="2225890"/>
            <a:ext cx="1546119"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10535228" y="2155548"/>
            <a:ext cx="250508" cy="243840"/>
          </a:xfrm>
          <a:prstGeom prst="rect">
            <a:avLst/>
          </a:prstGeom>
        </p:spPr>
      </p:pic>
      <p:sp>
        <p:nvSpPr>
          <p:cNvPr id="40" name="Arrow: Pentagon 39">
            <a:extLst>
              <a:ext uri="{FF2B5EF4-FFF2-40B4-BE49-F238E27FC236}">
                <a16:creationId xmlns:a16="http://schemas.microsoft.com/office/drawing/2014/main" id="{D8CBEAFD-7CBC-48F3-8FE3-7FAA14650BC0}"/>
              </a:ext>
            </a:extLst>
          </p:cNvPr>
          <p:cNvSpPr/>
          <p:nvPr/>
        </p:nvSpPr>
        <p:spPr bwMode="gray">
          <a:xfrm flipH="1">
            <a:off x="10785736" y="26996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10785822" y="30358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D35E94DC-3D6D-4B0D-B435-0EC6EE20E5C3}"/>
              </a:ext>
            </a:extLst>
          </p:cNvPr>
          <p:cNvSpPr/>
          <p:nvPr/>
        </p:nvSpPr>
        <p:spPr bwMode="gray">
          <a:xfrm>
            <a:off x="1260964" y="3173506"/>
            <a:ext cx="8629347" cy="2642667"/>
          </a:xfrm>
          <a:prstGeom prst="rect">
            <a:avLst/>
          </a:prstGeom>
          <a:solidFill>
            <a:schemeClr val="bg1">
              <a:lumMod val="50000"/>
              <a:lumOff val="50000"/>
            </a:schemeClr>
          </a:solidFill>
          <a:ln w="127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33F78888-6938-4194-A41F-61E279DCE88A}"/>
              </a:ext>
            </a:extLst>
          </p:cNvPr>
          <p:cNvSpPr/>
          <p:nvPr/>
        </p:nvSpPr>
        <p:spPr bwMode="gray">
          <a:xfrm flipH="1">
            <a:off x="9721589" y="342900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7" name="Arrow: Pentagon 66">
            <a:extLst>
              <a:ext uri="{FF2B5EF4-FFF2-40B4-BE49-F238E27FC236}">
                <a16:creationId xmlns:a16="http://schemas.microsoft.com/office/drawing/2014/main" id="{2BE0DB7D-1DFA-47E2-9E4D-CFCE9F410070}"/>
              </a:ext>
            </a:extLst>
          </p:cNvPr>
          <p:cNvSpPr/>
          <p:nvPr/>
        </p:nvSpPr>
        <p:spPr bwMode="gray">
          <a:xfrm flipH="1">
            <a:off x="9721675" y="376512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A6BF7251-342B-47C7-B9EC-EE5DFB5C034F}"/>
              </a:ext>
            </a:extLst>
          </p:cNvPr>
          <p:cNvSpPr txBox="1"/>
          <p:nvPr/>
        </p:nvSpPr>
        <p:spPr>
          <a:xfrm>
            <a:off x="4303356" y="3202167"/>
            <a:ext cx="1767039"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replicaset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p>
        </p:txBody>
      </p:sp>
      <p:sp>
        <p:nvSpPr>
          <p:cNvPr id="22" name="Flowchart: Document 21">
            <a:extLst>
              <a:ext uri="{FF2B5EF4-FFF2-40B4-BE49-F238E27FC236}">
                <a16:creationId xmlns:a16="http://schemas.microsoft.com/office/drawing/2014/main" id="{89FED040-74FB-459F-B142-C5EADDEABFC7}"/>
              </a:ext>
            </a:extLst>
          </p:cNvPr>
          <p:cNvSpPr/>
          <p:nvPr/>
        </p:nvSpPr>
        <p:spPr bwMode="gray">
          <a:xfrm>
            <a:off x="1260965"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1457318"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3162833"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3162919"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1753618" y="411008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yx</a:t>
            </a:r>
            <a:r>
              <a:rPr lang="de-DE" sz="1200" kern="0" dirty="0">
                <a:ea typeface="Arial Unicode MS" pitchFamily="34" charset="-128"/>
                <a:cs typeface="Arial Unicode MS" pitchFamily="34" charset="-128"/>
              </a:rPr>
              <a:t> </a:t>
            </a:r>
          </a:p>
        </p:txBody>
      </p:sp>
      <p:sp>
        <p:nvSpPr>
          <p:cNvPr id="23" name="Rectangle 22">
            <a:extLst>
              <a:ext uri="{FF2B5EF4-FFF2-40B4-BE49-F238E27FC236}">
                <a16:creationId xmlns:a16="http://schemas.microsoft.com/office/drawing/2014/main" id="{8F638E9E-A5FA-431C-9717-7D66AC15EF59}"/>
              </a:ext>
            </a:extLst>
          </p:cNvPr>
          <p:cNvSpPr/>
          <p:nvPr/>
        </p:nvSpPr>
        <p:spPr bwMode="gray">
          <a:xfrm>
            <a:off x="1666020"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270" y="5206897"/>
            <a:ext cx="292622" cy="292622"/>
          </a:xfrm>
          <a:prstGeom prst="rect">
            <a:avLst/>
          </a:prstGeom>
        </p:spPr>
      </p:pic>
      <p:sp>
        <p:nvSpPr>
          <p:cNvPr id="26" name="Rounded Rectangle 14">
            <a:extLst>
              <a:ext uri="{FF2B5EF4-FFF2-40B4-BE49-F238E27FC236}">
                <a16:creationId xmlns:a16="http://schemas.microsoft.com/office/drawing/2014/main" id="{75441862-44AE-43C4-A17A-3D4F97CA5396}"/>
              </a:ext>
            </a:extLst>
          </p:cNvPr>
          <p:cNvSpPr/>
          <p:nvPr/>
        </p:nvSpPr>
        <p:spPr bwMode="gray">
          <a:xfrm>
            <a:off x="4041055"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7" name="Arrow: Pentagon 26">
            <a:extLst>
              <a:ext uri="{FF2B5EF4-FFF2-40B4-BE49-F238E27FC236}">
                <a16:creationId xmlns:a16="http://schemas.microsoft.com/office/drawing/2014/main" id="{8F6A15E4-D28A-4EF8-8FBA-4D27D67BE70E}"/>
              </a:ext>
            </a:extLst>
          </p:cNvPr>
          <p:cNvSpPr/>
          <p:nvPr/>
        </p:nvSpPr>
        <p:spPr bwMode="gray">
          <a:xfrm flipH="1">
            <a:off x="5746570"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5BFCA34-83BE-43BC-86C8-F13ED1CB5BC8}"/>
              </a:ext>
            </a:extLst>
          </p:cNvPr>
          <p:cNvSpPr/>
          <p:nvPr/>
        </p:nvSpPr>
        <p:spPr bwMode="gray">
          <a:xfrm flipH="1">
            <a:off x="5746656"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E947967A-789C-47D1-B3A6-3C87CAB37C2D}"/>
              </a:ext>
            </a:extLst>
          </p:cNvPr>
          <p:cNvSpPr txBox="1"/>
          <p:nvPr/>
        </p:nvSpPr>
        <p:spPr>
          <a:xfrm>
            <a:off x="4337355" y="411008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30" name="Rectangle 29">
            <a:extLst>
              <a:ext uri="{FF2B5EF4-FFF2-40B4-BE49-F238E27FC236}">
                <a16:creationId xmlns:a16="http://schemas.microsoft.com/office/drawing/2014/main" id="{B8269BCB-22AF-4A75-819C-ABCE732E7693}"/>
              </a:ext>
            </a:extLst>
          </p:cNvPr>
          <p:cNvSpPr/>
          <p:nvPr/>
        </p:nvSpPr>
        <p:spPr bwMode="gray">
          <a:xfrm>
            <a:off x="4249757"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4406D392-4978-4A10-8036-646B454E3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0007" y="5206897"/>
            <a:ext cx="292622" cy="292622"/>
          </a:xfrm>
          <a:prstGeom prst="rect">
            <a:avLst/>
          </a:prstGeom>
        </p:spPr>
      </p:pic>
      <p:sp>
        <p:nvSpPr>
          <p:cNvPr id="34" name="Rounded Rectangle 14">
            <a:extLst>
              <a:ext uri="{FF2B5EF4-FFF2-40B4-BE49-F238E27FC236}">
                <a16:creationId xmlns:a16="http://schemas.microsoft.com/office/drawing/2014/main" id="{9FBFCA2B-7F06-4BFE-B533-0C353DD4FF04}"/>
              </a:ext>
            </a:extLst>
          </p:cNvPr>
          <p:cNvSpPr/>
          <p:nvPr/>
        </p:nvSpPr>
        <p:spPr bwMode="gray">
          <a:xfrm>
            <a:off x="6671702"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Arrow: Pentagon 35">
            <a:extLst>
              <a:ext uri="{FF2B5EF4-FFF2-40B4-BE49-F238E27FC236}">
                <a16:creationId xmlns:a16="http://schemas.microsoft.com/office/drawing/2014/main" id="{A272CB8C-849F-45F1-91B2-31D672E985E9}"/>
              </a:ext>
            </a:extLst>
          </p:cNvPr>
          <p:cNvSpPr/>
          <p:nvPr/>
        </p:nvSpPr>
        <p:spPr bwMode="gray">
          <a:xfrm flipH="1">
            <a:off x="8377217"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46D57CEF-AC0C-442F-AB0D-DCD59495EECB}"/>
              </a:ext>
            </a:extLst>
          </p:cNvPr>
          <p:cNvSpPr/>
          <p:nvPr/>
        </p:nvSpPr>
        <p:spPr bwMode="gray">
          <a:xfrm flipH="1">
            <a:off x="8377303"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TextBox 37">
            <a:extLst>
              <a:ext uri="{FF2B5EF4-FFF2-40B4-BE49-F238E27FC236}">
                <a16:creationId xmlns:a16="http://schemas.microsoft.com/office/drawing/2014/main" id="{10721797-95A5-42E1-9C4A-520E9ED5DD8A}"/>
              </a:ext>
            </a:extLst>
          </p:cNvPr>
          <p:cNvSpPr txBox="1"/>
          <p:nvPr/>
        </p:nvSpPr>
        <p:spPr>
          <a:xfrm>
            <a:off x="6968002" y="411008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yz</a:t>
            </a:r>
            <a:r>
              <a:rPr lang="de-DE" sz="1200" kern="0" dirty="0">
                <a:ea typeface="Arial Unicode MS" pitchFamily="34" charset="-128"/>
                <a:cs typeface="Arial Unicode MS" pitchFamily="34" charset="-128"/>
              </a:rPr>
              <a:t> </a:t>
            </a:r>
          </a:p>
        </p:txBody>
      </p:sp>
      <p:sp>
        <p:nvSpPr>
          <p:cNvPr id="39" name="Rectangle 38">
            <a:extLst>
              <a:ext uri="{FF2B5EF4-FFF2-40B4-BE49-F238E27FC236}">
                <a16:creationId xmlns:a16="http://schemas.microsoft.com/office/drawing/2014/main" id="{66C5A635-D9B7-41E6-91F2-FD06DAB747FD}"/>
              </a:ext>
            </a:extLst>
          </p:cNvPr>
          <p:cNvSpPr/>
          <p:nvPr/>
        </p:nvSpPr>
        <p:spPr bwMode="gray">
          <a:xfrm>
            <a:off x="6880404"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42" name="Picture 41">
            <a:extLst>
              <a:ext uri="{FF2B5EF4-FFF2-40B4-BE49-F238E27FC236}">
                <a16:creationId xmlns:a16="http://schemas.microsoft.com/office/drawing/2014/main" id="{1F61A9F0-9537-4CC8-83B7-24ECC2ED0D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0654" y="5206897"/>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9765057" y="3035788"/>
            <a:ext cx="250508" cy="243840"/>
          </a:xfrm>
          <a:prstGeom prst="rect">
            <a:avLst/>
          </a:prstGeom>
        </p:spPr>
      </p:pic>
      <p:pic>
        <p:nvPicPr>
          <p:cNvPr id="43" name="Picture 42">
            <a:extLst>
              <a:ext uri="{FF2B5EF4-FFF2-40B4-BE49-F238E27FC236}">
                <a16:creationId xmlns:a16="http://schemas.microsoft.com/office/drawing/2014/main" id="{375BCB48-B1E9-4F17-8F9E-C9DEA4FC5197}"/>
              </a:ext>
            </a:extLst>
          </p:cNvPr>
          <p:cNvPicPr>
            <a:picLocks noChangeAspect="1"/>
          </p:cNvPicPr>
          <p:nvPr/>
        </p:nvPicPr>
        <p:blipFill>
          <a:blip r:embed="rId3"/>
          <a:stretch>
            <a:fillRect/>
          </a:stretch>
        </p:blipFill>
        <p:spPr>
          <a:xfrm>
            <a:off x="3108801" y="3947999"/>
            <a:ext cx="250508" cy="243840"/>
          </a:xfrm>
          <a:prstGeom prst="rect">
            <a:avLst/>
          </a:prstGeom>
        </p:spPr>
      </p:pic>
      <p:pic>
        <p:nvPicPr>
          <p:cNvPr id="44" name="Picture 43">
            <a:extLst>
              <a:ext uri="{FF2B5EF4-FFF2-40B4-BE49-F238E27FC236}">
                <a16:creationId xmlns:a16="http://schemas.microsoft.com/office/drawing/2014/main" id="{5BC46577-74EA-47AD-A887-E35ABE06653C}"/>
              </a:ext>
            </a:extLst>
          </p:cNvPr>
          <p:cNvPicPr>
            <a:picLocks noChangeAspect="1"/>
          </p:cNvPicPr>
          <p:nvPr/>
        </p:nvPicPr>
        <p:blipFill>
          <a:blip r:embed="rId3"/>
          <a:stretch>
            <a:fillRect/>
          </a:stretch>
        </p:blipFill>
        <p:spPr>
          <a:xfrm>
            <a:off x="5695986" y="3939835"/>
            <a:ext cx="250508" cy="243840"/>
          </a:xfrm>
          <a:prstGeom prst="rect">
            <a:avLst/>
          </a:prstGeom>
        </p:spPr>
      </p:pic>
      <p:pic>
        <p:nvPicPr>
          <p:cNvPr id="45" name="Picture 44">
            <a:extLst>
              <a:ext uri="{FF2B5EF4-FFF2-40B4-BE49-F238E27FC236}">
                <a16:creationId xmlns:a16="http://schemas.microsoft.com/office/drawing/2014/main" id="{BD83AB4D-5DE9-4A1A-8C04-76A25652469B}"/>
              </a:ext>
            </a:extLst>
          </p:cNvPr>
          <p:cNvPicPr>
            <a:picLocks noChangeAspect="1"/>
          </p:cNvPicPr>
          <p:nvPr/>
        </p:nvPicPr>
        <p:blipFill>
          <a:blip r:embed="rId3"/>
          <a:stretch>
            <a:fillRect/>
          </a:stretch>
        </p:blipFill>
        <p:spPr>
          <a:xfrm>
            <a:off x="8335489" y="3957119"/>
            <a:ext cx="250508" cy="243840"/>
          </a:xfrm>
          <a:prstGeom prst="rect">
            <a:avLst/>
          </a:prstGeom>
        </p:spPr>
      </p:pic>
      <p:pic>
        <p:nvPicPr>
          <p:cNvPr id="46" name="Picture 45">
            <a:extLst>
              <a:ext uri="{FF2B5EF4-FFF2-40B4-BE49-F238E27FC236}">
                <a16:creationId xmlns:a16="http://schemas.microsoft.com/office/drawing/2014/main" id="{326F0329-5CCD-43F8-992E-9FDA0D09EDF8}"/>
              </a:ext>
            </a:extLst>
          </p:cNvPr>
          <p:cNvPicPr>
            <a:picLocks noChangeAspect="1"/>
          </p:cNvPicPr>
          <p:nvPr/>
        </p:nvPicPr>
        <p:blipFill>
          <a:blip r:embed="rId3"/>
          <a:stretch>
            <a:fillRect/>
          </a:stretch>
        </p:blipFill>
        <p:spPr>
          <a:xfrm>
            <a:off x="11405048" y="1230093"/>
            <a:ext cx="501015" cy="487680"/>
          </a:xfrm>
          <a:prstGeom prst="rect">
            <a:avLst/>
          </a:prstGeom>
        </p:spPr>
      </p:pic>
    </p:spTree>
    <p:extLst>
      <p:ext uri="{BB962C8B-B14F-4D97-AF65-F5344CB8AC3E}">
        <p14:creationId xmlns:p14="http://schemas.microsoft.com/office/powerpoint/2010/main" val="98987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21513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Tree>
    <p:extLst>
      <p:ext uri="{BB962C8B-B14F-4D97-AF65-F5344CB8AC3E}">
        <p14:creationId xmlns:p14="http://schemas.microsoft.com/office/powerpoint/2010/main" val="4031005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“users app + DB with helm”</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4666105" y="206637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noFill/>
          </p:spPr>
        </p:pic>
      </p:grpSp>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noFill/>
        </p:spPr>
      </p:pic>
      <p:grpSp>
        <p:nvGrpSpPr>
          <p:cNvPr id="22" name="Group 21">
            <a:extLst>
              <a:ext uri="{FF2B5EF4-FFF2-40B4-BE49-F238E27FC236}">
                <a16:creationId xmlns:a16="http://schemas.microsoft.com/office/drawing/2014/main" id="{93DD6C49-9688-4643-ADC2-CD920100D031}"/>
              </a:ext>
            </a:extLst>
          </p:cNvPr>
          <p:cNvGrpSpPr/>
          <p:nvPr/>
        </p:nvGrpSpPr>
        <p:grpSpPr>
          <a:xfrm>
            <a:off x="829722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no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828737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4669299" y="291538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p:spPr>
        </p:pic>
      </p:grpSp>
      <p:sp>
        <p:nvSpPr>
          <p:cNvPr id="136" name="Rounded Rectangle 14">
            <a:extLst>
              <a:ext uri="{FF2B5EF4-FFF2-40B4-BE49-F238E27FC236}">
                <a16:creationId xmlns:a16="http://schemas.microsoft.com/office/drawing/2014/main" id="{96D69A34-90DE-4E07-B6D1-328C8C59B4BB}"/>
              </a:ext>
            </a:extLst>
          </p:cNvPr>
          <p:cNvSpPr/>
          <p:nvPr/>
        </p:nvSpPr>
        <p:spPr bwMode="gray">
          <a:xfrm>
            <a:off x="8315284" y="5388502"/>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8867167" y="5878537"/>
            <a:ext cx="119911"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8779756" y="5340279"/>
            <a:ext cx="150305" cy="146304"/>
          </a:xfrm>
          <a:prstGeom prst="rect">
            <a:avLst/>
          </a:prstGeom>
          <a:no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8323653" y="5741466"/>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8867469" y="5547632"/>
            <a:ext cx="112028" cy="1"/>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8794757" y="5677537"/>
            <a:ext cx="150305" cy="146304"/>
          </a:xfrm>
          <a:prstGeom prst="rect">
            <a:avLst/>
          </a:prstGeom>
          <a:noFill/>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20050" y="1332763"/>
            <a:ext cx="403319" cy="403319"/>
          </a:xfrm>
          <a:prstGeom prst="rect">
            <a:avLst/>
          </a:prstGeom>
        </p:spPr>
      </p:pic>
      <p:sp>
        <p:nvSpPr>
          <p:cNvPr id="144" name="Rectangle 143">
            <a:extLst>
              <a:ext uri="{FF2B5EF4-FFF2-40B4-BE49-F238E27FC236}">
                <a16:creationId xmlns:a16="http://schemas.microsoft.com/office/drawing/2014/main" id="{8C856A76-AE21-4162-8D0A-FE14ED2B80B1}"/>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5" name="TextBox 144">
            <a:extLst>
              <a:ext uri="{FF2B5EF4-FFF2-40B4-BE49-F238E27FC236}">
                <a16:creationId xmlns:a16="http://schemas.microsoft.com/office/drawing/2014/main" id="{0C658D7B-387B-4CE8-B207-8F8F40D96F2F}"/>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6" name="Rectangle 145">
            <a:extLst>
              <a:ext uri="{FF2B5EF4-FFF2-40B4-BE49-F238E27FC236}">
                <a16:creationId xmlns:a16="http://schemas.microsoft.com/office/drawing/2014/main" id="{44AD1571-C83D-472F-90E9-D9D78BFF4623}"/>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8BEEF6D1-F79D-443F-A1AE-32E9164E342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4"/>
          <a:stretch>
            <a:fillRect/>
          </a:stretch>
        </p:blipFill>
        <p:spPr>
          <a:xfrm>
            <a:off x="10360173" y="4150534"/>
            <a:ext cx="150305" cy="146304"/>
          </a:xfrm>
          <a:prstGeom prst="rect">
            <a:avLst/>
          </a:prstGeom>
        </p:spPr>
      </p:pic>
      <p:pic>
        <p:nvPicPr>
          <p:cNvPr id="119" name="Picture 118">
            <a:extLst>
              <a:ext uri="{FF2B5EF4-FFF2-40B4-BE49-F238E27FC236}">
                <a16:creationId xmlns:a16="http://schemas.microsoft.com/office/drawing/2014/main" id="{0008A2B3-F82B-45EE-AD55-5995E020B429}"/>
              </a:ext>
            </a:extLst>
          </p:cNvPr>
          <p:cNvPicPr>
            <a:picLocks noChangeAspect="1"/>
          </p:cNvPicPr>
          <p:nvPr/>
        </p:nvPicPr>
        <p:blipFill>
          <a:blip r:embed="rId4"/>
          <a:stretch>
            <a:fillRect/>
          </a:stretch>
        </p:blipFill>
        <p:spPr>
          <a:xfrm>
            <a:off x="11304759" y="1329167"/>
            <a:ext cx="501015" cy="487680"/>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8096061"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42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additive="base">
                                        <p:cTn id="7" dur="500" fill="hold"/>
                                        <p:tgtEl>
                                          <p:spTgt spid="119"/>
                                        </p:tgtEl>
                                        <p:attrNameLst>
                                          <p:attrName>ppt_x</p:attrName>
                                        </p:attrNameLst>
                                      </p:cBhvr>
                                      <p:tavLst>
                                        <p:tav tm="0">
                                          <p:val>
                                            <p:strVal val="#ppt_x"/>
                                          </p:val>
                                        </p:tav>
                                        <p:tav tm="100000">
                                          <p:val>
                                            <p:strVal val="#ppt_x"/>
                                          </p:val>
                                        </p:tav>
                                      </p:tavLst>
                                    </p:anim>
                                    <p:anim calcmode="lin" valueType="num">
                                      <p:cBhvr additive="base">
                                        <p:cTn id="8"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“users app + DB with helm”</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4666105" y="206637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noFill/>
          </p:spPr>
        </p:pic>
      </p:grpSp>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noFill/>
        </p:spPr>
      </p:pic>
      <p:grpSp>
        <p:nvGrpSpPr>
          <p:cNvPr id="22" name="Group 21">
            <a:extLst>
              <a:ext uri="{FF2B5EF4-FFF2-40B4-BE49-F238E27FC236}">
                <a16:creationId xmlns:a16="http://schemas.microsoft.com/office/drawing/2014/main" id="{93DD6C49-9688-4643-ADC2-CD920100D031}"/>
              </a:ext>
            </a:extLst>
          </p:cNvPr>
          <p:cNvGrpSpPr/>
          <p:nvPr/>
        </p:nvGrpSpPr>
        <p:grpSpPr>
          <a:xfrm>
            <a:off x="829722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no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a:no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a:no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828737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4669299" y="291538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no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noFill/>
          </p:spPr>
        </p:pic>
      </p:grpSp>
      <p:sp>
        <p:nvSpPr>
          <p:cNvPr id="136" name="Rounded Rectangle 14">
            <a:extLst>
              <a:ext uri="{FF2B5EF4-FFF2-40B4-BE49-F238E27FC236}">
                <a16:creationId xmlns:a16="http://schemas.microsoft.com/office/drawing/2014/main" id="{96D69A34-90DE-4E07-B6D1-328C8C59B4BB}"/>
              </a:ext>
            </a:extLst>
          </p:cNvPr>
          <p:cNvSpPr/>
          <p:nvPr/>
        </p:nvSpPr>
        <p:spPr bwMode="gray">
          <a:xfrm>
            <a:off x="8315284" y="5388502"/>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8867167" y="5878537"/>
            <a:ext cx="119911"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8779756" y="5340279"/>
            <a:ext cx="150305" cy="146304"/>
          </a:xfrm>
          <a:prstGeom prst="rect">
            <a:avLst/>
          </a:prstGeom>
          <a:no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8323653" y="5741466"/>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8867469" y="5547632"/>
            <a:ext cx="112028" cy="1"/>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8794757" y="5677537"/>
            <a:ext cx="150305" cy="146304"/>
          </a:xfrm>
          <a:prstGeom prst="rect">
            <a:avLst/>
          </a:prstGeom>
          <a:noFill/>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sp>
        <p:nvSpPr>
          <p:cNvPr id="144" name="Rectangle 143">
            <a:extLst>
              <a:ext uri="{FF2B5EF4-FFF2-40B4-BE49-F238E27FC236}">
                <a16:creationId xmlns:a16="http://schemas.microsoft.com/office/drawing/2014/main" id="{8C856A76-AE21-4162-8D0A-FE14ED2B80B1}"/>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5" name="TextBox 144">
            <a:extLst>
              <a:ext uri="{FF2B5EF4-FFF2-40B4-BE49-F238E27FC236}">
                <a16:creationId xmlns:a16="http://schemas.microsoft.com/office/drawing/2014/main" id="{0C658D7B-387B-4CE8-B207-8F8F40D96F2F}"/>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6" name="Rectangle 145">
            <a:extLst>
              <a:ext uri="{FF2B5EF4-FFF2-40B4-BE49-F238E27FC236}">
                <a16:creationId xmlns:a16="http://schemas.microsoft.com/office/drawing/2014/main" id="{44AD1571-C83D-472F-90E9-D9D78BFF4623}"/>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8BEEF6D1-F79D-443F-A1AE-32E9164E342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3"/>
          <a:stretch>
            <a:fillRect/>
          </a:stretch>
        </p:blipFill>
        <p:spPr>
          <a:xfrm>
            <a:off x="10360173" y="4150534"/>
            <a:ext cx="150305" cy="146304"/>
          </a:xfrm>
          <a:prstGeom prst="rect">
            <a:avLst/>
          </a:prstGeom>
        </p:spPr>
      </p:pic>
      <p:pic>
        <p:nvPicPr>
          <p:cNvPr id="119" name="Picture 118">
            <a:extLst>
              <a:ext uri="{FF2B5EF4-FFF2-40B4-BE49-F238E27FC236}">
                <a16:creationId xmlns:a16="http://schemas.microsoft.com/office/drawing/2014/main" id="{F6170F83-4BE8-4330-B455-3739197D0DED}"/>
              </a:ext>
            </a:extLst>
          </p:cNvPr>
          <p:cNvPicPr>
            <a:picLocks noChangeAspect="1"/>
          </p:cNvPicPr>
          <p:nvPr/>
        </p:nvPicPr>
        <p:blipFill>
          <a:blip r:embed="rId3"/>
          <a:stretch>
            <a:fillRect/>
          </a:stretch>
        </p:blipFill>
        <p:spPr>
          <a:xfrm>
            <a:off x="11304759" y="1329167"/>
            <a:ext cx="501015" cy="487680"/>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8096061"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3798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additive="base">
                                        <p:cTn id="7" dur="500" fill="hold"/>
                                        <p:tgtEl>
                                          <p:spTgt spid="119"/>
                                        </p:tgtEl>
                                        <p:attrNameLst>
                                          <p:attrName>ppt_x</p:attrName>
                                        </p:attrNameLst>
                                      </p:cBhvr>
                                      <p:tavLst>
                                        <p:tav tm="0">
                                          <p:val>
                                            <p:strVal val="#ppt_x"/>
                                          </p:val>
                                        </p:tav>
                                        <p:tav tm="100000">
                                          <p:val>
                                            <p:strVal val="#ppt_x"/>
                                          </p:val>
                                        </p:tav>
                                      </p:tavLst>
                                    </p:anim>
                                    <p:anim calcmode="lin" valueType="num">
                                      <p:cBhvr additive="base">
                                        <p:cTn id="8"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#0x</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content</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tls</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certs</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1647033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39978935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5453992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tx2"/>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a:grpFill/>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1C3EB475-53AB-4FBD-B007-FB174F3FD396}"/>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9AF19287-201E-491E-95CD-D75956F79090}"/>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1F9E9824-A4C5-40A8-AACA-D8EF0116791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2" name="TextBox 101">
            <a:extLst>
              <a:ext uri="{FF2B5EF4-FFF2-40B4-BE49-F238E27FC236}">
                <a16:creationId xmlns:a16="http://schemas.microsoft.com/office/drawing/2014/main" id="{CE43EA6B-C61C-426D-B0AA-9102C968C89C}"/>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3" name="Rectangle 102">
            <a:extLst>
              <a:ext uri="{FF2B5EF4-FFF2-40B4-BE49-F238E27FC236}">
                <a16:creationId xmlns:a16="http://schemas.microsoft.com/office/drawing/2014/main" id="{EDE36657-746A-4EE8-B450-5888EF7D6F2A}"/>
              </a:ext>
            </a:extLst>
          </p:cNvPr>
          <p:cNvSpPr/>
          <p:nvPr/>
        </p:nvSpPr>
        <p:spPr bwMode="gray">
          <a:xfrm>
            <a:off x="8185711" y="1497521"/>
            <a:ext cx="328463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845079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tx2"/>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a:grpFill/>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chemeClr val="bg1"/>
                  </a:solidFill>
                  <a:latin typeface="Arial"/>
                  <a:ea typeface="Arial Unicode MS" pitchFamily="34" charset="-128"/>
                  <a:cs typeface="Arial Unicode MS" pitchFamily="34" charset="-128"/>
                </a:rPr>
                <a:t>nwp</a:t>
              </a:r>
              <a:endParaRPr lang="en-US" sz="1000" kern="0" dirty="0">
                <a:solidFill>
                  <a:schemeClr val="bg1"/>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8FBF3433-C609-4B8B-91AC-7980A8DA81B4}"/>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B5ACA438-F9A3-46FF-83D7-FF9580669FA3}"/>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2DA30737-9DC3-4F0C-85E3-84398F0430AF}"/>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97481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84" name="Group 83">
            <a:extLst>
              <a:ext uri="{FF2B5EF4-FFF2-40B4-BE49-F238E27FC236}">
                <a16:creationId xmlns:a16="http://schemas.microsoft.com/office/drawing/2014/main" id="{FD8EA436-B1D4-43D4-A5AE-47308BBBD387}"/>
              </a:ext>
            </a:extLst>
          </p:cNvPr>
          <p:cNvGrpSpPr/>
          <p:nvPr/>
        </p:nvGrpSpPr>
        <p:grpSpPr>
          <a:xfrm>
            <a:off x="2939177" y="1799765"/>
            <a:ext cx="3558946" cy="1063716"/>
            <a:chOff x="2939177" y="1799765"/>
            <a:chExt cx="3558946" cy="1063716"/>
          </a:xfrm>
        </p:grpSpPr>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a:off x="6498122" y="1799765"/>
              <a:ext cx="1" cy="605030"/>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4D0194AC-DFC2-402B-A349-73E5501FAB2C}"/>
                </a:ext>
              </a:extLst>
            </p:cNvPr>
            <p:cNvGrpSpPr/>
            <p:nvPr/>
          </p:nvGrpSpPr>
          <p:grpSpPr>
            <a:xfrm>
              <a:off x="2939177" y="1799765"/>
              <a:ext cx="3558945" cy="1063716"/>
              <a:chOff x="2939177" y="1799765"/>
              <a:chExt cx="3558945"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a:stCxn id="2" idx="3"/>
              </p:cNvCxnSpPr>
              <p:nvPr/>
            </p:nvCxnSpPr>
            <p:spPr>
              <a:xfrm flipV="1">
                <a:off x="2939177" y="1799765"/>
                <a:ext cx="3558945" cy="795374"/>
              </a:xfrm>
              <a:prstGeom prst="bentConnector3">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grpSp>
        <p:nvGrpSpPr>
          <p:cNvPr id="85" name="Group 84">
            <a:extLst>
              <a:ext uri="{FF2B5EF4-FFF2-40B4-BE49-F238E27FC236}">
                <a16:creationId xmlns:a16="http://schemas.microsoft.com/office/drawing/2014/main" id="{6364B226-50DF-4B39-9149-3AAF12C2AC0C}"/>
              </a:ext>
            </a:extLst>
          </p:cNvPr>
          <p:cNvGrpSpPr/>
          <p:nvPr/>
        </p:nvGrpSpPr>
        <p:grpSpPr>
          <a:xfrm>
            <a:off x="7312088" y="1547090"/>
            <a:ext cx="2853400" cy="1380607"/>
            <a:chOff x="7312088" y="1547090"/>
            <a:chExt cx="2853400" cy="1380607"/>
          </a:xfrm>
        </p:grpSpPr>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1799765"/>
              <a:ext cx="0" cy="614211"/>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47A6CC2F-84DC-4994-8143-02C6A1C8335E}"/>
                </a:ext>
              </a:extLst>
            </p:cNvPr>
            <p:cNvGrpSpPr/>
            <p:nvPr/>
          </p:nvGrpSpPr>
          <p:grpSpPr>
            <a:xfrm>
              <a:off x="7312088" y="1547090"/>
              <a:ext cx="2853400" cy="1380607"/>
              <a:chOff x="7312088" y="1547090"/>
              <a:chExt cx="285340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17" idx="3"/>
              </p:cNvCxnSpPr>
              <p:nvPr/>
            </p:nvCxnSpPr>
            <p:spPr>
              <a:xfrm flipV="1">
                <a:off x="7312088" y="1799765"/>
                <a:ext cx="2853400" cy="1127932"/>
              </a:xfrm>
              <a:prstGeom prst="bentConnector3">
                <a:avLst>
                  <a:gd name="adj1" fmla="val 27615"/>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324936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4"/>
                                        </p:tgtEl>
                                        <p:attrNameLst>
                                          <p:attrName>style.visibility</p:attrName>
                                        </p:attrNameLst>
                                      </p:cBhvr>
                                      <p:to>
                                        <p:strVal val="visible"/>
                                      </p:to>
                                    </p:set>
                                    <p:anim calcmode="lin" valueType="num">
                                      <p:cBhvr additive="base">
                                        <p:cTn id="33" dur="500" fill="hold"/>
                                        <p:tgtEl>
                                          <p:spTgt spid="84"/>
                                        </p:tgtEl>
                                        <p:attrNameLst>
                                          <p:attrName>ppt_x</p:attrName>
                                        </p:attrNameLst>
                                      </p:cBhvr>
                                      <p:tavLst>
                                        <p:tav tm="0">
                                          <p:val>
                                            <p:strVal val="#ppt_x"/>
                                          </p:val>
                                        </p:tav>
                                        <p:tav tm="100000">
                                          <p:val>
                                            <p:strVal val="#ppt_x"/>
                                          </p:val>
                                        </p:tav>
                                      </p:tavLst>
                                    </p:anim>
                                    <p:anim calcmode="lin" valueType="num">
                                      <p:cBhvr additive="base">
                                        <p:cTn id="34" dur="500" fill="hold"/>
                                        <p:tgtEl>
                                          <p:spTgt spid="8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anim calcmode="lin" valueType="num">
                                      <p:cBhvr additive="base">
                                        <p:cTn id="37" dur="500" fill="hold"/>
                                        <p:tgtEl>
                                          <p:spTgt spid="85"/>
                                        </p:tgtEl>
                                        <p:attrNameLst>
                                          <p:attrName>ppt_x</p:attrName>
                                        </p:attrNameLst>
                                      </p:cBhvr>
                                      <p:tavLst>
                                        <p:tav tm="0">
                                          <p:val>
                                            <p:strVal val="#ppt_x"/>
                                          </p:val>
                                        </p:tav>
                                        <p:tav tm="100000">
                                          <p:val>
                                            <p:strVal val="#ppt_x"/>
                                          </p:val>
                                        </p:tav>
                                      </p:tavLst>
                                    </p:anim>
                                    <p:anim calcmode="lin" valueType="num">
                                      <p:cBhvr additive="base">
                                        <p:cTn id="38" dur="500" fill="hold"/>
                                        <p:tgtEl>
                                          <p:spTgt spid="8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ppt_x"/>
                                          </p:val>
                                        </p:tav>
                                        <p:tav tm="100000">
                                          <p:val>
                                            <p:strVal val="#ppt_x"/>
                                          </p:val>
                                        </p:tav>
                                      </p:tavLst>
                                    </p:anim>
                                    <p:anim calcmode="lin" valueType="num">
                                      <p:cBhvr additive="base">
                                        <p:cTn id="4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animBg="1"/>
      <p:bldP spid="15" grpId="0" animBg="1"/>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4437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500" fill="hold"/>
                                        <p:tgtEl>
                                          <p:spTgt spid="49"/>
                                        </p:tgtEl>
                                        <p:attrNameLst>
                                          <p:attrName>ppt_x</p:attrName>
                                        </p:attrNameLst>
                                      </p:cBhvr>
                                      <p:tavLst>
                                        <p:tav tm="0">
                                          <p:val>
                                            <p:strVal val="#ppt_x"/>
                                          </p:val>
                                        </p:tav>
                                        <p:tav tm="100000">
                                          <p:val>
                                            <p:strVal val="#ppt_x"/>
                                          </p:val>
                                        </p:tav>
                                      </p:tavLst>
                                    </p:anim>
                                    <p:anim calcmode="lin" valueType="num">
                                      <p:cBhvr additive="base">
                                        <p:cTn id="22" dur="500" fill="hold"/>
                                        <p:tgtEl>
                                          <p:spTgt spid="4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additive="base">
                                        <p:cTn id="25" dur="500" fill="hold"/>
                                        <p:tgtEl>
                                          <p:spTgt spid="60"/>
                                        </p:tgtEl>
                                        <p:attrNameLst>
                                          <p:attrName>ppt_x</p:attrName>
                                        </p:attrNameLst>
                                      </p:cBhvr>
                                      <p:tavLst>
                                        <p:tav tm="0">
                                          <p:val>
                                            <p:strVal val="#ppt_x"/>
                                          </p:val>
                                        </p:tav>
                                        <p:tav tm="100000">
                                          <p:val>
                                            <p:strVal val="#ppt_x"/>
                                          </p:val>
                                        </p:tav>
                                      </p:tavLst>
                                    </p:anim>
                                    <p:anim calcmode="lin" valueType="num">
                                      <p:cBhvr additive="base">
                                        <p:cTn id="26" dur="500" fill="hold"/>
                                        <p:tgtEl>
                                          <p:spTgt spid="6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500" fill="hold"/>
                                        <p:tgtEl>
                                          <p:spTgt spid="65"/>
                                        </p:tgtEl>
                                        <p:attrNameLst>
                                          <p:attrName>ppt_x</p:attrName>
                                        </p:attrNameLst>
                                      </p:cBhvr>
                                      <p:tavLst>
                                        <p:tav tm="0">
                                          <p:val>
                                            <p:strVal val="#ppt_x"/>
                                          </p:val>
                                        </p:tav>
                                        <p:tav tm="100000">
                                          <p:val>
                                            <p:strVal val="#ppt_x"/>
                                          </p:val>
                                        </p:tav>
                                      </p:tavLst>
                                    </p:anim>
                                    <p:anim calcmode="lin" valueType="num">
                                      <p:cBhvr additive="base">
                                        <p:cTn id="3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84466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69" name="Straight Connector 68">
            <a:extLst>
              <a:ext uri="{FF2B5EF4-FFF2-40B4-BE49-F238E27FC236}">
                <a16:creationId xmlns:a16="http://schemas.microsoft.com/office/drawing/2014/main" id="{07CF7225-F98D-4EAB-BB4D-B124CB2AE516}"/>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343683"/>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3" name="Rounded Rectangle 14">
            <a:extLst>
              <a:ext uri="{FF2B5EF4-FFF2-40B4-BE49-F238E27FC236}">
                <a16:creationId xmlns:a16="http://schemas.microsoft.com/office/drawing/2014/main" id="{C005FBFD-D810-49F3-A605-C6AD2CAAAF73}"/>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94" name="Straight Connector 93">
            <a:extLst>
              <a:ext uri="{FF2B5EF4-FFF2-40B4-BE49-F238E27FC236}">
                <a16:creationId xmlns:a16="http://schemas.microsoft.com/office/drawing/2014/main" id="{C9ED6529-D18D-427E-A7B0-70325690428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8" name="Picture 97">
            <a:extLst>
              <a:ext uri="{FF2B5EF4-FFF2-40B4-BE49-F238E27FC236}">
                <a16:creationId xmlns:a16="http://schemas.microsoft.com/office/drawing/2014/main" id="{983635AD-2AF5-4054-941E-2A69FCE2D238}"/>
              </a:ext>
            </a:extLst>
          </p:cNvPr>
          <p:cNvPicPr>
            <a:picLocks noChangeAspect="1"/>
          </p:cNvPicPr>
          <p:nvPr/>
        </p:nvPicPr>
        <p:blipFill>
          <a:blip r:embed="rId4"/>
          <a:stretch>
            <a:fillRect/>
          </a:stretch>
        </p:blipFill>
        <p:spPr>
          <a:xfrm>
            <a:off x="5146581" y="5680941"/>
            <a:ext cx="150305" cy="146304"/>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374713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3" name="Arrow: Pentagon 2">
            <a:extLst>
              <a:ext uri="{FF2B5EF4-FFF2-40B4-BE49-F238E27FC236}">
                <a16:creationId xmlns:a16="http://schemas.microsoft.com/office/drawing/2014/main" id="{AAF25112-7972-4A88-B157-9FCA5C155F18}"/>
              </a:ext>
            </a:extLst>
          </p:cNvPr>
          <p:cNvSpPr/>
          <p:nvPr/>
        </p:nvSpPr>
        <p:spPr bwMode="gray">
          <a:xfrm flipH="1">
            <a:off x="5588665" y="519608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97495C22-1FB3-434B-98A5-4B50F734B1BB}"/>
              </a:ext>
            </a:extLst>
          </p:cNvPr>
          <p:cNvSpPr/>
          <p:nvPr/>
        </p:nvSpPr>
        <p:spPr bwMode="gray">
          <a:xfrm flipH="1">
            <a:off x="5588751" y="553220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Arrow: Pentagon 37">
            <a:extLst>
              <a:ext uri="{FF2B5EF4-FFF2-40B4-BE49-F238E27FC236}">
                <a16:creationId xmlns:a16="http://schemas.microsoft.com/office/drawing/2014/main" id="{C6571913-EB08-4878-8178-EB95E4F47B4B}"/>
              </a:ext>
            </a:extLst>
          </p:cNvPr>
          <p:cNvSpPr/>
          <p:nvPr/>
        </p:nvSpPr>
        <p:spPr bwMode="gray">
          <a:xfrm flipH="1">
            <a:off x="5084566" y="44215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9" name="Arrow: Pentagon 38">
            <a:extLst>
              <a:ext uri="{FF2B5EF4-FFF2-40B4-BE49-F238E27FC236}">
                <a16:creationId xmlns:a16="http://schemas.microsoft.com/office/drawing/2014/main" id="{46A564F9-0BE1-427B-A090-71E0082729DF}"/>
              </a:ext>
            </a:extLst>
          </p:cNvPr>
          <p:cNvSpPr/>
          <p:nvPr/>
        </p:nvSpPr>
        <p:spPr bwMode="gray">
          <a:xfrm flipH="1">
            <a:off x="5084652" y="47577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4624799" y="253924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4624885" y="287536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936750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346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57019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1398576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1 – App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3516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2 – DB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0724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3 – Both – app and DB get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48463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1</a:t>
            </a:r>
            <a:br>
              <a:rPr lang="en-US" dirty="0"/>
            </a:br>
            <a:r>
              <a:rPr lang="en-US" sz="2000" dirty="0"/>
              <a:t>DB gets multiple instances (if needed)</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327D118-382C-49D5-9C90-A4230A61B785}"/>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90477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05446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6914688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9029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9055" y="132766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6" name="Rectangle 5">
            <a:extLst>
              <a:ext uri="{FF2B5EF4-FFF2-40B4-BE49-F238E27FC236}">
                <a16:creationId xmlns:a16="http://schemas.microsoft.com/office/drawing/2014/main" id="{A6F0C299-DFA8-489C-B5C2-351ADFEC886A}"/>
              </a:ext>
            </a:extLst>
          </p:cNvPr>
          <p:cNvSpPr/>
          <p:nvPr/>
        </p:nvSpPr>
        <p:spPr bwMode="gray">
          <a:xfrm>
            <a:off x="4436352" y="1557571"/>
            <a:ext cx="7113496" cy="2540131"/>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9F50EF68-9F70-4E04-876A-6D4D6C96E2EF}"/>
              </a:ext>
            </a:extLst>
          </p:cNvPr>
          <p:cNvSpPr/>
          <p:nvPr/>
        </p:nvSpPr>
        <p:spPr bwMode="gray">
          <a:xfrm>
            <a:off x="8031873" y="3758722"/>
            <a:ext cx="3517666" cy="2556614"/>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21203088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xxx</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74403" y="914576"/>
            <a:ext cx="2495238" cy="5504762"/>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523381"/>
            <a:ext cx="3771429" cy="1695238"/>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322662"/>
            <a:ext cx="1600000" cy="957143"/>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383848"/>
            <a:ext cx="1900000" cy="1028572"/>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914576"/>
            <a:ext cx="1276191" cy="1504762"/>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p:nvPr/>
        </p:nvCxnSpPr>
        <p:spPr>
          <a:xfrm flipV="1">
            <a:off x="1942266" y="1067912"/>
            <a:ext cx="3804438" cy="727516"/>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722022" y="2695287"/>
            <a:ext cx="4024682" cy="530750"/>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flipV="1">
            <a:off x="1942266" y="4449535"/>
            <a:ext cx="3804438" cy="310408"/>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942266" y="5236029"/>
            <a:ext cx="3804438" cy="274692"/>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3157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1308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anim calcmode="lin" valueType="num">
                                      <p:cBhvr additive="base">
                                        <p:cTn id="33" dur="500" fill="hold"/>
                                        <p:tgtEl>
                                          <p:spTgt spid="68"/>
                                        </p:tgtEl>
                                        <p:attrNameLst>
                                          <p:attrName>ppt_x</p:attrName>
                                        </p:attrNameLst>
                                      </p:cBhvr>
                                      <p:tavLst>
                                        <p:tav tm="0">
                                          <p:val>
                                            <p:strVal val="#ppt_x"/>
                                          </p:val>
                                        </p:tav>
                                        <p:tav tm="100000">
                                          <p:val>
                                            <p:strVal val="#ppt_x"/>
                                          </p:val>
                                        </p:tav>
                                      </p:tavLst>
                                    </p:anim>
                                    <p:anim calcmode="lin" valueType="num">
                                      <p:cBhvr additive="base">
                                        <p:cTn id="34" dur="500" fill="hold"/>
                                        <p:tgtEl>
                                          <p:spTgt spid="6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 calcmode="lin" valueType="num">
                                      <p:cBhvr additive="base">
                                        <p:cTn id="41" dur="500" fill="hold"/>
                                        <p:tgtEl>
                                          <p:spTgt spid="70"/>
                                        </p:tgtEl>
                                        <p:attrNameLst>
                                          <p:attrName>ppt_x</p:attrName>
                                        </p:attrNameLst>
                                      </p:cBhvr>
                                      <p:tavLst>
                                        <p:tav tm="0">
                                          <p:val>
                                            <p:strVal val="#ppt_x"/>
                                          </p:val>
                                        </p:tav>
                                        <p:tav tm="100000">
                                          <p:val>
                                            <p:strVal val="#ppt_x"/>
                                          </p:val>
                                        </p:tav>
                                      </p:tavLst>
                                    </p:anim>
                                    <p:anim calcmode="lin" valueType="num">
                                      <p:cBhvr additive="base">
                                        <p:cTn id="42" dur="500" fill="hold"/>
                                        <p:tgtEl>
                                          <p:spTgt spid="7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ppt_x"/>
                                          </p:val>
                                        </p:tav>
                                        <p:tav tm="100000">
                                          <p:val>
                                            <p:strVal val="#ppt_x"/>
                                          </p:val>
                                        </p:tav>
                                      </p:tavLst>
                                    </p:anim>
                                    <p:anim calcmode="lin" valueType="num">
                                      <p:cBhvr additive="base">
                                        <p:cTn id="4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 calcmode="lin" valueType="num">
                                      <p:cBhvr additive="base">
                                        <p:cTn id="65" dur="500" fill="hold"/>
                                        <p:tgtEl>
                                          <p:spTgt spid="47"/>
                                        </p:tgtEl>
                                        <p:attrNameLst>
                                          <p:attrName>ppt_x</p:attrName>
                                        </p:attrNameLst>
                                      </p:cBhvr>
                                      <p:tavLst>
                                        <p:tav tm="0">
                                          <p:val>
                                            <p:strVal val="#ppt_x"/>
                                          </p:val>
                                        </p:tav>
                                        <p:tav tm="100000">
                                          <p:val>
                                            <p:strVal val="#ppt_x"/>
                                          </p:val>
                                        </p:tav>
                                      </p:tavLst>
                                    </p:anim>
                                    <p:anim calcmode="lin" valueType="num">
                                      <p:cBhvr additive="base">
                                        <p:cTn id="66" dur="500" fill="hold"/>
                                        <p:tgtEl>
                                          <p:spTgt spid="4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ppt_x"/>
                                          </p:val>
                                        </p:tav>
                                        <p:tav tm="100000">
                                          <p:val>
                                            <p:strVal val="#ppt_x"/>
                                          </p:val>
                                        </p:tav>
                                      </p:tavLst>
                                    </p:anim>
                                    <p:anim calcmode="lin" valueType="num">
                                      <p:cBhvr additive="base">
                                        <p:cTn id="70" dur="500" fill="hold"/>
                                        <p:tgtEl>
                                          <p:spTgt spid="1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500" fill="hold"/>
                                        <p:tgtEl>
                                          <p:spTgt spid="49"/>
                                        </p:tgtEl>
                                        <p:attrNameLst>
                                          <p:attrName>ppt_x</p:attrName>
                                        </p:attrNameLst>
                                      </p:cBhvr>
                                      <p:tavLst>
                                        <p:tav tm="0">
                                          <p:val>
                                            <p:strVal val="#ppt_x"/>
                                          </p:val>
                                        </p:tav>
                                        <p:tav tm="100000">
                                          <p:val>
                                            <p:strVal val="#ppt_x"/>
                                          </p:val>
                                        </p:tav>
                                      </p:tavLst>
                                    </p:anim>
                                    <p:anim calcmode="lin" valueType="num">
                                      <p:cBhvr additive="base">
                                        <p:cTn id="74" dur="500" fill="hold"/>
                                        <p:tgtEl>
                                          <p:spTgt spid="4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additive="base">
                                        <p:cTn id="77" dur="500" fill="hold"/>
                                        <p:tgtEl>
                                          <p:spTgt spid="60"/>
                                        </p:tgtEl>
                                        <p:attrNameLst>
                                          <p:attrName>ppt_x</p:attrName>
                                        </p:attrNameLst>
                                      </p:cBhvr>
                                      <p:tavLst>
                                        <p:tav tm="0">
                                          <p:val>
                                            <p:strVal val="#ppt_x"/>
                                          </p:val>
                                        </p:tav>
                                        <p:tav tm="100000">
                                          <p:val>
                                            <p:strVal val="#ppt_x"/>
                                          </p:val>
                                        </p:tav>
                                      </p:tavLst>
                                    </p:anim>
                                    <p:anim calcmode="lin" valueType="num">
                                      <p:cBhvr additive="base">
                                        <p:cTn id="78" dur="500" fill="hold"/>
                                        <p:tgtEl>
                                          <p:spTgt spid="6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65"/>
                                        </p:tgtEl>
                                        <p:attrNameLst>
                                          <p:attrName>style.visibility</p:attrName>
                                        </p:attrNameLst>
                                      </p:cBhvr>
                                      <p:to>
                                        <p:strVal val="visible"/>
                                      </p:to>
                                    </p:set>
                                    <p:anim calcmode="lin" valueType="num">
                                      <p:cBhvr additive="base">
                                        <p:cTn id="81" dur="500" fill="hold"/>
                                        <p:tgtEl>
                                          <p:spTgt spid="65"/>
                                        </p:tgtEl>
                                        <p:attrNameLst>
                                          <p:attrName>ppt_x</p:attrName>
                                        </p:attrNameLst>
                                      </p:cBhvr>
                                      <p:tavLst>
                                        <p:tav tm="0">
                                          <p:val>
                                            <p:strVal val="#ppt_x"/>
                                          </p:val>
                                        </p:tav>
                                        <p:tav tm="100000">
                                          <p:val>
                                            <p:strVal val="#ppt_x"/>
                                          </p:val>
                                        </p:tav>
                                      </p:tavLst>
                                    </p:anim>
                                    <p:anim calcmode="lin" valueType="num">
                                      <p:cBhvr additive="base">
                                        <p:cTn id="8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additive="base">
                                        <p:cTn id="87" dur="500" fill="hold"/>
                                        <p:tgtEl>
                                          <p:spTgt spid="48"/>
                                        </p:tgtEl>
                                        <p:attrNameLst>
                                          <p:attrName>ppt_x</p:attrName>
                                        </p:attrNameLst>
                                      </p:cBhvr>
                                      <p:tavLst>
                                        <p:tav tm="0">
                                          <p:val>
                                            <p:strVal val="#ppt_x"/>
                                          </p:val>
                                        </p:tav>
                                        <p:tav tm="100000">
                                          <p:val>
                                            <p:strVal val="#ppt_x"/>
                                          </p:val>
                                        </p:tav>
                                      </p:tavLst>
                                    </p:anim>
                                    <p:anim calcmode="lin" valueType="num">
                                      <p:cBhvr additive="base">
                                        <p:cTn id="88" dur="500" fill="hold"/>
                                        <p:tgtEl>
                                          <p:spTgt spid="48"/>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500" fill="hold"/>
                                        <p:tgtEl>
                                          <p:spTgt spid="41"/>
                                        </p:tgtEl>
                                        <p:attrNameLst>
                                          <p:attrName>ppt_x</p:attrName>
                                        </p:attrNameLst>
                                      </p:cBhvr>
                                      <p:tavLst>
                                        <p:tav tm="0">
                                          <p:val>
                                            <p:strVal val="#ppt_x"/>
                                          </p:val>
                                        </p:tav>
                                        <p:tav tm="100000">
                                          <p:val>
                                            <p:strVal val="#ppt_x"/>
                                          </p:val>
                                        </p:tav>
                                      </p:tavLst>
                                    </p:anim>
                                    <p:anim calcmode="lin" valueType="num">
                                      <p:cBhvr additive="base">
                                        <p:cTn id="10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3"/>
                                        </p:tgtEl>
                                        <p:attrNameLst>
                                          <p:attrName>style.visibility</p:attrName>
                                        </p:attrNameLst>
                                      </p:cBhvr>
                                      <p:to>
                                        <p:strVal val="visible"/>
                                      </p:to>
                                    </p:set>
                                    <p:anim calcmode="lin" valueType="num">
                                      <p:cBhvr additive="base">
                                        <p:cTn id="109" dur="500" fill="hold"/>
                                        <p:tgtEl>
                                          <p:spTgt spid="13"/>
                                        </p:tgtEl>
                                        <p:attrNameLst>
                                          <p:attrName>ppt_x</p:attrName>
                                        </p:attrNameLst>
                                      </p:cBhvr>
                                      <p:tavLst>
                                        <p:tav tm="0">
                                          <p:val>
                                            <p:strVal val="#ppt_x"/>
                                          </p:val>
                                        </p:tav>
                                        <p:tav tm="100000">
                                          <p:val>
                                            <p:strVal val="#ppt_x"/>
                                          </p:val>
                                        </p:tav>
                                      </p:tavLst>
                                    </p:anim>
                                    <p:anim calcmode="lin" valueType="num">
                                      <p:cBhvr additive="base">
                                        <p:cTn id="110" dur="500" fill="hold"/>
                                        <p:tgtEl>
                                          <p:spTgt spid="13"/>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1"/>
                                        </p:tgtEl>
                                        <p:attrNameLst>
                                          <p:attrName>style.visibility</p:attrName>
                                        </p:attrNameLst>
                                      </p:cBhvr>
                                      <p:to>
                                        <p:strVal val="visible"/>
                                      </p:to>
                                    </p:set>
                                    <p:anim calcmode="lin" valueType="num">
                                      <p:cBhvr additive="base">
                                        <p:cTn id="113" dur="500" fill="hold"/>
                                        <p:tgtEl>
                                          <p:spTgt spid="31"/>
                                        </p:tgtEl>
                                        <p:attrNameLst>
                                          <p:attrName>ppt_x</p:attrName>
                                        </p:attrNameLst>
                                      </p:cBhvr>
                                      <p:tavLst>
                                        <p:tav tm="0">
                                          <p:val>
                                            <p:strVal val="#ppt_x"/>
                                          </p:val>
                                        </p:tav>
                                        <p:tav tm="100000">
                                          <p:val>
                                            <p:strVal val="#ppt_x"/>
                                          </p:val>
                                        </p:tav>
                                      </p:tavLst>
                                    </p:anim>
                                    <p:anim calcmode="lin" valueType="num">
                                      <p:cBhvr additive="base">
                                        <p:cTn id="114" dur="500" fill="hold"/>
                                        <p:tgtEl>
                                          <p:spTgt spid="31"/>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500" fill="hold"/>
                                        <p:tgtEl>
                                          <p:spTgt spid="29"/>
                                        </p:tgtEl>
                                        <p:attrNameLst>
                                          <p:attrName>ppt_x</p:attrName>
                                        </p:attrNameLst>
                                      </p:cBhvr>
                                      <p:tavLst>
                                        <p:tav tm="0">
                                          <p:val>
                                            <p:strVal val="#ppt_x"/>
                                          </p:val>
                                        </p:tav>
                                        <p:tav tm="100000">
                                          <p:val>
                                            <p:strVal val="#ppt_x"/>
                                          </p:val>
                                        </p:tav>
                                      </p:tavLst>
                                    </p:anim>
                                    <p:anim calcmode="lin" valueType="num">
                                      <p:cBhvr additive="base">
                                        <p:cTn id="11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500" fill="hold"/>
                                        <p:tgtEl>
                                          <p:spTgt spid="27"/>
                                        </p:tgtEl>
                                        <p:attrNameLst>
                                          <p:attrName>ppt_x</p:attrName>
                                        </p:attrNameLst>
                                      </p:cBhvr>
                                      <p:tavLst>
                                        <p:tav tm="0">
                                          <p:val>
                                            <p:strVal val="#ppt_x"/>
                                          </p:val>
                                        </p:tav>
                                        <p:tav tm="100000">
                                          <p:val>
                                            <p:strVal val="#ppt_x"/>
                                          </p:val>
                                        </p:tav>
                                      </p:tavLst>
                                    </p:anim>
                                    <p:anim calcmode="lin" valueType="num">
                                      <p:cBhvr additive="base">
                                        <p:cTn id="12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19" grpId="0" animBg="1"/>
      <p:bldP spid="17" grpId="0" animBg="1"/>
      <p:bldP spid="15" grpId="0" animBg="1"/>
      <p:bldP spid="21" grpId="0" animBg="1"/>
      <p:bldP spid="42" grpId="0" animBg="1"/>
      <p:bldP spid="4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0375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cxnSpLocks/>
          </p:cNvCxnSpPr>
          <p:nvPr/>
        </p:nvCxnSpPr>
        <p:spPr>
          <a:xfrm>
            <a:off x="6832776" y="1816583"/>
            <a:ext cx="3010839" cy="0"/>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4531911" y="1799764"/>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945660" y="155497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57" name="Connector: Elbow 56">
            <a:extLst>
              <a:ext uri="{FF2B5EF4-FFF2-40B4-BE49-F238E27FC236}">
                <a16:creationId xmlns:a16="http://schemas.microsoft.com/office/drawing/2014/main" id="{32B59199-B92D-4587-9382-1AB623F888BA}"/>
              </a:ext>
            </a:extLst>
          </p:cNvPr>
          <p:cNvCxnSpPr>
            <a:stCxn id="2" idx="3"/>
          </p:cNvCxnSpPr>
          <p:nvPr/>
        </p:nvCxnSpPr>
        <p:spPr>
          <a:xfrm flipV="1">
            <a:off x="2939177" y="1799764"/>
            <a:ext cx="1592734" cy="795375"/>
          </a:xfrm>
          <a:prstGeom prst="bentConnector3">
            <a:avLst>
              <a:gd name="adj1" fmla="val 99987"/>
            </a:avLst>
          </a:prstGeom>
          <a:ln w="444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665BE06-EC68-4A21-8500-7D887C7B0278}"/>
              </a:ext>
            </a:extLst>
          </p:cNvPr>
          <p:cNvCxnSpPr>
            <a:cxnSpLocks/>
            <a:endCxn id="16" idx="0"/>
          </p:cNvCxnSpPr>
          <p:nvPr/>
        </p:nvCxnSpPr>
        <p:spPr>
          <a:xfrm flipH="1">
            <a:off x="6498123" y="2066818"/>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flipH="1">
            <a:off x="10161694" y="2052445"/>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2861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K8s</a:t>
            </a: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1853701"/>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181437"/>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1849694"/>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17743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173457"/>
            <a:ext cx="1" cy="169577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stCxn id="17" idx="3"/>
            <a:endCxn id="15" idx="1"/>
          </p:cNvCxnSpPr>
          <p:nvPr/>
        </p:nvCxnSpPr>
        <p:spPr>
          <a:xfrm>
            <a:off x="7312088" y="2675444"/>
            <a:ext cx="2011265" cy="4007"/>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177464"/>
            <a:ext cx="0" cy="1691765"/>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2979683" y="2595139"/>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623649" y="242030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4676865" y="2379676"/>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8314520" y="2430449"/>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4247570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kern="0" dirty="0">
                <a:solidFill>
                  <a:srgbClr val="002060"/>
                </a:solidFill>
                <a:ea typeface="Arial Unicode MS" pitchFamily="34" charset="-128"/>
                <a:cs typeface="Arial Unicode MS" pitchFamily="34" charset="-128"/>
              </a:rPr>
              <a:t>Cloud </a:t>
            </a:r>
            <a:r>
              <a:rPr kern="0" dirty="0" err="1">
                <a:solidFill>
                  <a:srgbClr val="002060"/>
                </a:solidFill>
                <a:ea typeface="Arial Unicode MS" pitchFamily="34" charset="-128"/>
                <a:cs typeface="Arial Unicode MS" pitchFamily="34" charset="-128"/>
              </a:rPr>
              <a:t>Foundry</a:t>
            </a:r>
            <a:endParaRPr kern="0" dirty="0">
              <a:solidFill>
                <a:srgbClr val="002060"/>
              </a:solidFil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sz="1600" kern="0" dirty="0" err="1">
                <a:solidFill>
                  <a:srgbClr val="000000"/>
                </a:solidFill>
                <a:ea typeface="Arial Unicode MS" pitchFamily="34" charset="-128"/>
                <a:cs typeface="Arial Unicode MS" pitchFamily="34" charset="-128"/>
              </a:rPr>
              <a:t>PostgreSQL</a:t>
            </a:r>
            <a:endParaRPr sz="1600" kern="0" dirty="0">
              <a:solidFill>
                <a:srgbClr val="000000"/>
              </a:solidFil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sz="1600" kern="0" dirty="0">
              <a:solidFill>
                <a:srgbClr val="000000">
                  <a:lumMod val="75000"/>
                  <a:lumOff val="25000"/>
                </a:srgbClr>
              </a:solidFil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err="1">
                <a:solidFill>
                  <a:srgbClr val="000000">
                    <a:lumMod val="75000"/>
                    <a:lumOff val="25000"/>
                  </a:srgbClr>
                </a:solidFill>
                <a:ea typeface="Arial Unicode MS" pitchFamily="34" charset="-128"/>
                <a:cs typeface="Arial Unicode MS" pitchFamily="34" charset="-128"/>
              </a:rPr>
              <a:t>Statistics</a:t>
            </a:r>
            <a:endParaRPr sz="1600" kern="0" dirty="0">
              <a:solidFill>
                <a:srgbClr val="000000">
                  <a:lumMod val="75000"/>
                  <a:lumOff val="25000"/>
                </a:srgbClr>
              </a:solidFil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HTTPS / REST</a:t>
            </a:r>
            <a:endParaRPr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a:t>
            </a:r>
            <a:r>
              <a:rPr sz="1400" kern="0" dirty="0" err="1">
                <a:solidFill>
                  <a:srgbClr val="000000"/>
                </a:solidFill>
                <a:ea typeface="Arial Unicode MS" pitchFamily="34" charset="-128"/>
                <a:cs typeface="Arial Unicode MS" pitchFamily="34" charset="-128"/>
              </a:rPr>
              <a:t>backing</a:t>
            </a:r>
            <a:r>
              <a:rPr sz="1400" kern="0" dirty="0">
                <a:solidFill>
                  <a:srgbClr val="000000"/>
                </a:solidFill>
                <a:ea typeface="Arial Unicode MS" pitchFamily="34" charset="-128"/>
                <a:cs typeface="Arial Unicode MS" pitchFamily="34" charset="-128"/>
              </a:rPr>
              <a:t>) </a:t>
            </a:r>
            <a:r>
              <a:rPr sz="1400" kern="0" dirty="0" err="1">
                <a:solidFill>
                  <a:srgbClr val="000000"/>
                </a:solidFill>
                <a:ea typeface="Arial Unicode MS" pitchFamily="34" charset="-128"/>
                <a:cs typeface="Arial Unicode MS" pitchFamily="34" charset="-128"/>
              </a:rPr>
              <a:t>services</a:t>
            </a:r>
            <a:endParaRPr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fontAlgn="base">
              <a:spcBef>
                <a:spcPct val="50000"/>
              </a:spcBef>
              <a:spcAft>
                <a:spcPct val="0"/>
              </a:spcAft>
              <a:buClr>
                <a:srgbClr val="F0AB00"/>
              </a:buClr>
              <a:buSzPct val="80000"/>
            </a:pPr>
            <a:r>
              <a:rPr sz="1600" kern="0" dirty="0">
                <a:solidFill>
                  <a:srgbClr val="000000"/>
                </a:solidFil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
        <p:nvSpPr>
          <p:cNvPr id="3" name="Rectangle 2"/>
          <p:cNvSpPr/>
          <p:nvPr/>
        </p:nvSpPr>
        <p:spPr>
          <a:xfrm>
            <a:off x="247316" y="4080034"/>
            <a:ext cx="2434418" cy="646181"/>
          </a:xfrm>
          <a:prstGeom prst="rect">
            <a:avLst/>
          </a:prstGeom>
        </p:spPr>
        <p:txBody>
          <a:bodyPr wrap="square">
            <a:spAutoFit/>
          </a:bodyPr>
          <a:lstStyle/>
          <a:p>
            <a:r>
              <a:rPr lang="de-DE" sz="1200" dirty="0">
                <a:hlinkClick r:id="rId3"/>
              </a:rPr>
              <a:t>https://bulletinboard-ads-production.cfapps.sap.hana.ondemand.com/static/index.html</a:t>
            </a:r>
            <a:endParaRPr lang="de-DE" sz="1200" dirty="0"/>
          </a:p>
        </p:txBody>
      </p:sp>
    </p:spTree>
    <p:extLst>
      <p:ext uri="{BB962C8B-B14F-4D97-AF65-F5344CB8AC3E}">
        <p14:creationId xmlns:p14="http://schemas.microsoft.com/office/powerpoint/2010/main" val="3139714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2</a:t>
            </a:r>
            <a:br>
              <a:rPr lang="en-US" dirty="0"/>
            </a:br>
            <a:r>
              <a:rPr lang="en-US" sz="2000" dirty="0"/>
              <a:t>Both – app and DB get multiple instances (if needed)</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27" name="Picture 26">
            <a:extLst>
              <a:ext uri="{FF2B5EF4-FFF2-40B4-BE49-F238E27FC236}">
                <a16:creationId xmlns:a16="http://schemas.microsoft.com/office/drawing/2014/main" id="{0595DA68-0B34-4DDA-B207-FFE463B5D500}"/>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17649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Deploy</a:t>
            </a:r>
            <a:endParaRPr lang="en-US" sz="1600" kern="0" dirty="0" err="1">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ea typeface="Arial Unicode MS" pitchFamily="34" charset="-128"/>
                <a:cs typeface="Arial Unicode MS" pitchFamily="34" charset="-128"/>
              </a:rPr>
              <a:t>App</a:t>
            </a:r>
            <a:endParaRPr lang="en-US" sz="16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738053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solidFill>
                  <a:srgbClr val="000000"/>
                </a:solidFill>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a:solidFill>
                  <a:srgbClr val="000000"/>
                </a:solidFill>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Deploy</a:t>
            </a:r>
            <a:endParaRPr lang="en-US" sz="1600" kern="0" dirty="0" err="1">
              <a:solidFill>
                <a:srgbClr val="000000"/>
              </a:solidFill>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solidFill>
                  <a:srgbClr val="000000"/>
                </a:solidFill>
                <a:ea typeface="Arial Unicode MS" pitchFamily="34" charset="-128"/>
                <a:cs typeface="Arial Unicode MS" pitchFamily="34" charset="-128"/>
              </a:rPr>
              <a:t>App</a:t>
            </a:r>
            <a:endParaRPr lang="en-US" sz="1600"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6933049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Tree>
    <p:extLst>
      <p:ext uri="{BB962C8B-B14F-4D97-AF65-F5344CB8AC3E}">
        <p14:creationId xmlns:p14="http://schemas.microsoft.com/office/powerpoint/2010/main" val="41011235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gray">
          <a:xfrm>
            <a:off x="4114667" y="74920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14945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153119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08989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196590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01680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182474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494957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495298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14945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476045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475975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28751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23884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136582"/>
            <a:ext cx="2702231" cy="2150930"/>
          </a:xfrm>
          <a:prstGeom prst="rect">
            <a:avLst/>
          </a:prstGeom>
          <a:ln>
            <a:solidFill>
              <a:schemeClr val="tx1"/>
            </a:solidFill>
          </a:ln>
        </p:spPr>
      </p:pic>
    </p:spTree>
    <p:extLst>
      <p:ext uri="{BB962C8B-B14F-4D97-AF65-F5344CB8AC3E}">
        <p14:creationId xmlns:p14="http://schemas.microsoft.com/office/powerpoint/2010/main" val="29342698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Old</a:t>
            </a:r>
          </a:p>
        </p:txBody>
      </p:sp>
    </p:spTree>
    <p:extLst>
      <p:ext uri="{BB962C8B-B14F-4D97-AF65-F5344CB8AC3E}">
        <p14:creationId xmlns:p14="http://schemas.microsoft.com/office/powerpoint/2010/main" val="31987096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3</a:t>
            </a:r>
            <a:br>
              <a:rPr lang="en-US" dirty="0"/>
            </a:br>
            <a:r>
              <a:rPr lang="en-US" sz="2000" dirty="0"/>
              <a:t>App gets multiple instances (if needed)</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9FE2F0F-F99F-4EE6-9ADD-693DE4D6637D}"/>
              </a:ext>
            </a:extLst>
          </p:cNvPr>
          <p:cNvSpPr txBox="1"/>
          <p:nvPr/>
        </p:nvSpPr>
        <p:spPr>
          <a:xfrm>
            <a:off x="7592675" y="2816808"/>
            <a:ext cx="1730678" cy="255454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6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20" name="Picture 19">
            <a:extLst>
              <a:ext uri="{FF2B5EF4-FFF2-40B4-BE49-F238E27FC236}">
                <a16:creationId xmlns:a16="http://schemas.microsoft.com/office/drawing/2014/main" id="{BD69F93C-B8DF-4929-8727-6A5762145774}"/>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3825650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Genereal</a:t>
            </a:r>
            <a:r>
              <a:rPr lang="en-US" dirty="0"/>
              <a:t> considerations: external configuration for app and DB</a:t>
            </a:r>
          </a:p>
        </p:txBody>
      </p:sp>
      <p:sp>
        <p:nvSpPr>
          <p:cNvPr id="3" name="TextBox 2">
            <a:extLst>
              <a:ext uri="{FF2B5EF4-FFF2-40B4-BE49-F238E27FC236}">
                <a16:creationId xmlns:a16="http://schemas.microsoft.com/office/drawing/2014/main" id="{746C53DA-3D5E-455F-B724-F02E07E17482}"/>
              </a:ext>
            </a:extLst>
          </p:cNvPr>
          <p:cNvSpPr txBox="1"/>
          <p:nvPr/>
        </p:nvSpPr>
        <p:spPr>
          <a:xfrm>
            <a:off x="3907580" y="2683994"/>
            <a:ext cx="1861692" cy="615553"/>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4000" kern="0" dirty="0" err="1">
                <a:ea typeface="Arial Unicode MS" pitchFamily="34" charset="-128"/>
                <a:cs typeface="Arial Unicode MS" pitchFamily="34" charset="-128"/>
              </a:rPr>
              <a:t>ToDo</a:t>
            </a:r>
            <a:endParaRPr lang="de-DE" sz="4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688274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7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 calcmode="lin" valueType="num">
                                      <p:cBhvr additive="base">
                                        <p:cTn id="39" dur="500" fill="hold"/>
                                        <p:tgtEl>
                                          <p:spTgt spid="102"/>
                                        </p:tgtEl>
                                        <p:attrNameLst>
                                          <p:attrName>ppt_x</p:attrName>
                                        </p:attrNameLst>
                                      </p:cBhvr>
                                      <p:tavLst>
                                        <p:tav tm="0">
                                          <p:val>
                                            <p:strVal val="#ppt_x"/>
                                          </p:val>
                                        </p:tav>
                                        <p:tav tm="100000">
                                          <p:val>
                                            <p:strVal val="#ppt_x"/>
                                          </p:val>
                                        </p:tav>
                                      </p:tavLst>
                                    </p:anim>
                                    <p:anim calcmode="lin" valueType="num">
                                      <p:cBhvr additive="base">
                                        <p:cTn id="40" dur="500" fill="hold"/>
                                        <p:tgtEl>
                                          <p:spTgt spid="1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ppt_x"/>
                                          </p:val>
                                        </p:tav>
                                        <p:tav tm="100000">
                                          <p:val>
                                            <p:strVal val="#ppt_x"/>
                                          </p:val>
                                        </p:tav>
                                      </p:tavLst>
                                    </p:anim>
                                    <p:anim calcmode="lin" valueType="num">
                                      <p:cBhvr additive="base">
                                        <p:cTn id="48" dur="500" fill="hold"/>
                                        <p:tgtEl>
                                          <p:spTgt spid="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additive="base">
                                        <p:cTn id="57" dur="500" fill="hold"/>
                                        <p:tgtEl>
                                          <p:spTgt spid="123"/>
                                        </p:tgtEl>
                                        <p:attrNameLst>
                                          <p:attrName>ppt_x</p:attrName>
                                        </p:attrNameLst>
                                      </p:cBhvr>
                                      <p:tavLst>
                                        <p:tav tm="0">
                                          <p:val>
                                            <p:strVal val="#ppt_x"/>
                                          </p:val>
                                        </p:tav>
                                        <p:tav tm="100000">
                                          <p:val>
                                            <p:strVal val="#ppt_x"/>
                                          </p:val>
                                        </p:tav>
                                      </p:tavLst>
                                    </p:anim>
                                    <p:anim calcmode="lin" valueType="num">
                                      <p:cBhvr additive="base">
                                        <p:cTn id="58" dur="500" fill="hold"/>
                                        <p:tgtEl>
                                          <p:spTgt spid="1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7"/>
                                        </p:tgtEl>
                                        <p:attrNameLst>
                                          <p:attrName>style.visibility</p:attrName>
                                        </p:attrNameLst>
                                      </p:cBhvr>
                                      <p:to>
                                        <p:strVal val="visible"/>
                                      </p:to>
                                    </p:set>
                                    <p:anim calcmode="lin" valueType="num">
                                      <p:cBhvr additive="base">
                                        <p:cTn id="69" dur="500" fill="hold"/>
                                        <p:tgtEl>
                                          <p:spTgt spid="107"/>
                                        </p:tgtEl>
                                        <p:attrNameLst>
                                          <p:attrName>ppt_x</p:attrName>
                                        </p:attrNameLst>
                                      </p:cBhvr>
                                      <p:tavLst>
                                        <p:tav tm="0">
                                          <p:val>
                                            <p:strVal val="#ppt_x"/>
                                          </p:val>
                                        </p:tav>
                                        <p:tav tm="100000">
                                          <p:val>
                                            <p:strVal val="#ppt_x"/>
                                          </p:val>
                                        </p:tav>
                                      </p:tavLst>
                                    </p:anim>
                                    <p:anim calcmode="lin" valueType="num">
                                      <p:cBhvr additive="base">
                                        <p:cTn id="70" dur="500" fill="hold"/>
                                        <p:tgtEl>
                                          <p:spTgt spid="10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06"/>
                                        </p:tgtEl>
                                        <p:attrNameLst>
                                          <p:attrName>style.visibility</p:attrName>
                                        </p:attrNameLst>
                                      </p:cBhvr>
                                      <p:to>
                                        <p:strVal val="visible"/>
                                      </p:to>
                                    </p:set>
                                    <p:anim calcmode="lin" valueType="num">
                                      <p:cBhvr additive="base">
                                        <p:cTn id="73" dur="500" fill="hold"/>
                                        <p:tgtEl>
                                          <p:spTgt spid="106"/>
                                        </p:tgtEl>
                                        <p:attrNameLst>
                                          <p:attrName>ppt_x</p:attrName>
                                        </p:attrNameLst>
                                      </p:cBhvr>
                                      <p:tavLst>
                                        <p:tav tm="0">
                                          <p:val>
                                            <p:strVal val="#ppt_x"/>
                                          </p:val>
                                        </p:tav>
                                        <p:tav tm="100000">
                                          <p:val>
                                            <p:strVal val="#ppt_x"/>
                                          </p:val>
                                        </p:tav>
                                      </p:tavLst>
                                    </p:anim>
                                    <p:anim calcmode="lin" valueType="num">
                                      <p:cBhvr additive="base">
                                        <p:cTn id="74" dur="500" fill="hold"/>
                                        <p:tgtEl>
                                          <p:spTgt spid="10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95"/>
                                        </p:tgtEl>
                                        <p:attrNameLst>
                                          <p:attrName>style.visibility</p:attrName>
                                        </p:attrNameLst>
                                      </p:cBhvr>
                                      <p:to>
                                        <p:strVal val="visible"/>
                                      </p:to>
                                    </p:set>
                                    <p:anim calcmode="lin" valueType="num">
                                      <p:cBhvr additive="base">
                                        <p:cTn id="77" dur="500" fill="hold"/>
                                        <p:tgtEl>
                                          <p:spTgt spid="95"/>
                                        </p:tgtEl>
                                        <p:attrNameLst>
                                          <p:attrName>ppt_x</p:attrName>
                                        </p:attrNameLst>
                                      </p:cBhvr>
                                      <p:tavLst>
                                        <p:tav tm="0">
                                          <p:val>
                                            <p:strVal val="#ppt_x"/>
                                          </p:val>
                                        </p:tav>
                                        <p:tav tm="100000">
                                          <p:val>
                                            <p:strVal val="#ppt_x"/>
                                          </p:val>
                                        </p:tav>
                                      </p:tavLst>
                                    </p:anim>
                                    <p:anim calcmode="lin" valueType="num">
                                      <p:cBhvr additive="base">
                                        <p:cTn id="78" dur="500" fill="hold"/>
                                        <p:tgtEl>
                                          <p:spTgt spid="9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6"/>
                                        </p:tgtEl>
                                        <p:attrNameLst>
                                          <p:attrName>style.visibility</p:attrName>
                                        </p:attrNameLst>
                                      </p:cBhvr>
                                      <p:to>
                                        <p:strVal val="visible"/>
                                      </p:to>
                                    </p:set>
                                    <p:anim calcmode="lin" valueType="num">
                                      <p:cBhvr additive="base">
                                        <p:cTn id="81" dur="500" fill="hold"/>
                                        <p:tgtEl>
                                          <p:spTgt spid="76"/>
                                        </p:tgtEl>
                                        <p:attrNameLst>
                                          <p:attrName>ppt_x</p:attrName>
                                        </p:attrNameLst>
                                      </p:cBhvr>
                                      <p:tavLst>
                                        <p:tav tm="0">
                                          <p:val>
                                            <p:strVal val="#ppt_x"/>
                                          </p:val>
                                        </p:tav>
                                        <p:tav tm="100000">
                                          <p:val>
                                            <p:strVal val="#ppt_x"/>
                                          </p:val>
                                        </p:tav>
                                      </p:tavLst>
                                    </p:anim>
                                    <p:anim calcmode="lin" valueType="num">
                                      <p:cBhvr additive="base">
                                        <p:cTn id="82" dur="500" fill="hold"/>
                                        <p:tgtEl>
                                          <p:spTgt spid="76"/>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additive="base">
                                        <p:cTn id="85" dur="500" fill="hold"/>
                                        <p:tgtEl>
                                          <p:spTgt spid="79"/>
                                        </p:tgtEl>
                                        <p:attrNameLst>
                                          <p:attrName>ppt_x</p:attrName>
                                        </p:attrNameLst>
                                      </p:cBhvr>
                                      <p:tavLst>
                                        <p:tav tm="0">
                                          <p:val>
                                            <p:strVal val="#ppt_x"/>
                                          </p:val>
                                        </p:tav>
                                        <p:tav tm="100000">
                                          <p:val>
                                            <p:strVal val="#ppt_x"/>
                                          </p:val>
                                        </p:tav>
                                      </p:tavLst>
                                    </p:anim>
                                    <p:anim calcmode="lin" valueType="num">
                                      <p:cBhvr additive="base">
                                        <p:cTn id="86" dur="500" fill="hold"/>
                                        <p:tgtEl>
                                          <p:spTgt spid="7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09"/>
                                        </p:tgtEl>
                                        <p:attrNameLst>
                                          <p:attrName>style.visibility</p:attrName>
                                        </p:attrNameLst>
                                      </p:cBhvr>
                                      <p:to>
                                        <p:strVal val="visible"/>
                                      </p:to>
                                    </p:set>
                                    <p:anim calcmode="lin" valueType="num">
                                      <p:cBhvr additive="base">
                                        <p:cTn id="89" dur="500" fill="hold"/>
                                        <p:tgtEl>
                                          <p:spTgt spid="109"/>
                                        </p:tgtEl>
                                        <p:attrNameLst>
                                          <p:attrName>ppt_x</p:attrName>
                                        </p:attrNameLst>
                                      </p:cBhvr>
                                      <p:tavLst>
                                        <p:tav tm="0">
                                          <p:val>
                                            <p:strVal val="#ppt_x"/>
                                          </p:val>
                                        </p:tav>
                                        <p:tav tm="100000">
                                          <p:val>
                                            <p:strVal val="#ppt_x"/>
                                          </p:val>
                                        </p:tav>
                                      </p:tavLst>
                                    </p:anim>
                                    <p:anim calcmode="lin" valueType="num">
                                      <p:cBhvr additive="base">
                                        <p:cTn id="90" dur="500" fill="hold"/>
                                        <p:tgtEl>
                                          <p:spTgt spid="109"/>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10"/>
                                        </p:tgtEl>
                                        <p:attrNameLst>
                                          <p:attrName>style.visibility</p:attrName>
                                        </p:attrNameLst>
                                      </p:cBhvr>
                                      <p:to>
                                        <p:strVal val="visible"/>
                                      </p:to>
                                    </p:set>
                                    <p:anim calcmode="lin" valueType="num">
                                      <p:cBhvr additive="base">
                                        <p:cTn id="93" dur="500" fill="hold"/>
                                        <p:tgtEl>
                                          <p:spTgt spid="110"/>
                                        </p:tgtEl>
                                        <p:attrNameLst>
                                          <p:attrName>ppt_x</p:attrName>
                                        </p:attrNameLst>
                                      </p:cBhvr>
                                      <p:tavLst>
                                        <p:tav tm="0">
                                          <p:val>
                                            <p:strVal val="#ppt_x"/>
                                          </p:val>
                                        </p:tav>
                                        <p:tav tm="100000">
                                          <p:val>
                                            <p:strVal val="#ppt_x"/>
                                          </p:val>
                                        </p:tav>
                                      </p:tavLst>
                                    </p:anim>
                                    <p:anim calcmode="lin" valueType="num">
                                      <p:cBhvr additive="base">
                                        <p:cTn id="94" dur="500" fill="hold"/>
                                        <p:tgtEl>
                                          <p:spTgt spid="110"/>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additive="base">
                                        <p:cTn id="97" dur="500" fill="hold"/>
                                        <p:tgtEl>
                                          <p:spTgt spid="68"/>
                                        </p:tgtEl>
                                        <p:attrNameLst>
                                          <p:attrName>ppt_x</p:attrName>
                                        </p:attrNameLst>
                                      </p:cBhvr>
                                      <p:tavLst>
                                        <p:tav tm="0">
                                          <p:val>
                                            <p:strVal val="#ppt_x"/>
                                          </p:val>
                                        </p:tav>
                                        <p:tav tm="100000">
                                          <p:val>
                                            <p:strVal val="#ppt_x"/>
                                          </p:val>
                                        </p:tav>
                                      </p:tavLst>
                                    </p:anim>
                                    <p:anim calcmode="lin" valueType="num">
                                      <p:cBhvr additive="base">
                                        <p:cTn id="9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77"/>
                                        </p:tgtEl>
                                        <p:attrNameLst>
                                          <p:attrName>style.visibility</p:attrName>
                                        </p:attrNameLst>
                                      </p:cBhvr>
                                      <p:to>
                                        <p:strVal val="visible"/>
                                      </p:to>
                                    </p:set>
                                    <p:anim calcmode="lin" valueType="num">
                                      <p:cBhvr additive="base">
                                        <p:cTn id="103" dur="500" fill="hold"/>
                                        <p:tgtEl>
                                          <p:spTgt spid="77"/>
                                        </p:tgtEl>
                                        <p:attrNameLst>
                                          <p:attrName>ppt_x</p:attrName>
                                        </p:attrNameLst>
                                      </p:cBhvr>
                                      <p:tavLst>
                                        <p:tav tm="0">
                                          <p:val>
                                            <p:strVal val="#ppt_x"/>
                                          </p:val>
                                        </p:tav>
                                        <p:tav tm="100000">
                                          <p:val>
                                            <p:strVal val="#ppt_x"/>
                                          </p:val>
                                        </p:tav>
                                      </p:tavLst>
                                    </p:anim>
                                    <p:anim calcmode="lin" valueType="num">
                                      <p:cBhvr additive="base">
                                        <p:cTn id="104" dur="500" fill="hold"/>
                                        <p:tgtEl>
                                          <p:spTgt spid="7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4"/>
                                        </p:tgtEl>
                                        <p:attrNameLst>
                                          <p:attrName>style.visibility</p:attrName>
                                        </p:attrNameLst>
                                      </p:cBhvr>
                                      <p:to>
                                        <p:strVal val="visible"/>
                                      </p:to>
                                    </p:set>
                                    <p:anim calcmode="lin" valueType="num">
                                      <p:cBhvr additive="base">
                                        <p:cTn id="107" dur="500" fill="hold"/>
                                        <p:tgtEl>
                                          <p:spTgt spid="14"/>
                                        </p:tgtEl>
                                        <p:attrNameLst>
                                          <p:attrName>ppt_x</p:attrName>
                                        </p:attrNameLst>
                                      </p:cBhvr>
                                      <p:tavLst>
                                        <p:tav tm="0">
                                          <p:val>
                                            <p:strVal val="#ppt_x"/>
                                          </p:val>
                                        </p:tav>
                                        <p:tav tm="100000">
                                          <p:val>
                                            <p:strVal val="#ppt_x"/>
                                          </p:val>
                                        </p:tav>
                                      </p:tavLst>
                                    </p:anim>
                                    <p:anim calcmode="lin" valueType="num">
                                      <p:cBhvr additive="base">
                                        <p:cTn id="108" dur="500" fill="hold"/>
                                        <p:tgtEl>
                                          <p:spTgt spid="14"/>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97"/>
                                        </p:tgtEl>
                                        <p:attrNameLst>
                                          <p:attrName>style.visibility</p:attrName>
                                        </p:attrNameLst>
                                      </p:cBhvr>
                                      <p:to>
                                        <p:strVal val="visible"/>
                                      </p:to>
                                    </p:set>
                                    <p:anim calcmode="lin" valueType="num">
                                      <p:cBhvr additive="base">
                                        <p:cTn id="111" dur="500" fill="hold"/>
                                        <p:tgtEl>
                                          <p:spTgt spid="97"/>
                                        </p:tgtEl>
                                        <p:attrNameLst>
                                          <p:attrName>ppt_x</p:attrName>
                                        </p:attrNameLst>
                                      </p:cBhvr>
                                      <p:tavLst>
                                        <p:tav tm="0">
                                          <p:val>
                                            <p:strVal val="#ppt_x"/>
                                          </p:val>
                                        </p:tav>
                                        <p:tav tm="100000">
                                          <p:val>
                                            <p:strVal val="#ppt_x"/>
                                          </p:val>
                                        </p:tav>
                                      </p:tavLst>
                                    </p:anim>
                                    <p:anim calcmode="lin" valueType="num">
                                      <p:cBhvr additive="base">
                                        <p:cTn id="112" dur="500" fill="hold"/>
                                        <p:tgtEl>
                                          <p:spTgt spid="97"/>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04"/>
                                        </p:tgtEl>
                                        <p:attrNameLst>
                                          <p:attrName>style.visibility</p:attrName>
                                        </p:attrNameLst>
                                      </p:cBhvr>
                                      <p:to>
                                        <p:strVal val="visible"/>
                                      </p:to>
                                    </p:set>
                                    <p:anim calcmode="lin" valueType="num">
                                      <p:cBhvr additive="base">
                                        <p:cTn id="115" dur="500" fill="hold"/>
                                        <p:tgtEl>
                                          <p:spTgt spid="104"/>
                                        </p:tgtEl>
                                        <p:attrNameLst>
                                          <p:attrName>ppt_x</p:attrName>
                                        </p:attrNameLst>
                                      </p:cBhvr>
                                      <p:tavLst>
                                        <p:tav tm="0">
                                          <p:val>
                                            <p:strVal val="#ppt_x"/>
                                          </p:val>
                                        </p:tav>
                                        <p:tav tm="100000">
                                          <p:val>
                                            <p:strVal val="#ppt_x"/>
                                          </p:val>
                                        </p:tav>
                                      </p:tavLst>
                                    </p:anim>
                                    <p:anim calcmode="lin" valueType="num">
                                      <p:cBhvr additive="base">
                                        <p:cTn id="116" dur="500" fill="hold"/>
                                        <p:tgtEl>
                                          <p:spTgt spid="10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additive="base">
                                        <p:cTn id="119" dur="500" fill="hold"/>
                                        <p:tgtEl>
                                          <p:spTgt spid="36"/>
                                        </p:tgtEl>
                                        <p:attrNameLst>
                                          <p:attrName>ppt_x</p:attrName>
                                        </p:attrNameLst>
                                      </p:cBhvr>
                                      <p:tavLst>
                                        <p:tav tm="0">
                                          <p:val>
                                            <p:strVal val="#ppt_x"/>
                                          </p:val>
                                        </p:tav>
                                        <p:tav tm="100000">
                                          <p:val>
                                            <p:strVal val="#ppt_x"/>
                                          </p:val>
                                        </p:tav>
                                      </p:tavLst>
                                    </p:anim>
                                    <p:anim calcmode="lin" valueType="num">
                                      <p:cBhvr additive="base">
                                        <p:cTn id="120" dur="500" fill="hold"/>
                                        <p:tgtEl>
                                          <p:spTgt spid="36"/>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78"/>
                                        </p:tgtEl>
                                        <p:attrNameLst>
                                          <p:attrName>style.visibility</p:attrName>
                                        </p:attrNameLst>
                                      </p:cBhvr>
                                      <p:to>
                                        <p:strVal val="visible"/>
                                      </p:to>
                                    </p:set>
                                    <p:anim calcmode="lin" valueType="num">
                                      <p:cBhvr additive="base">
                                        <p:cTn id="123" dur="500" fill="hold"/>
                                        <p:tgtEl>
                                          <p:spTgt spid="78"/>
                                        </p:tgtEl>
                                        <p:attrNameLst>
                                          <p:attrName>ppt_x</p:attrName>
                                        </p:attrNameLst>
                                      </p:cBhvr>
                                      <p:tavLst>
                                        <p:tav tm="0">
                                          <p:val>
                                            <p:strVal val="#ppt_x"/>
                                          </p:val>
                                        </p:tav>
                                        <p:tav tm="100000">
                                          <p:val>
                                            <p:strVal val="#ppt_x"/>
                                          </p:val>
                                        </p:tav>
                                      </p:tavLst>
                                    </p:anim>
                                    <p:anim calcmode="lin" valueType="num">
                                      <p:cBhvr additive="base">
                                        <p:cTn id="124" dur="500" fill="hold"/>
                                        <p:tgtEl>
                                          <p:spTgt spid="78"/>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20"/>
                                        </p:tgtEl>
                                        <p:attrNameLst>
                                          <p:attrName>style.visibility</p:attrName>
                                        </p:attrNameLst>
                                      </p:cBhvr>
                                      <p:to>
                                        <p:strVal val="visible"/>
                                      </p:to>
                                    </p:set>
                                    <p:anim calcmode="lin" valueType="num">
                                      <p:cBhvr additive="base">
                                        <p:cTn id="127" dur="500" fill="hold"/>
                                        <p:tgtEl>
                                          <p:spTgt spid="20"/>
                                        </p:tgtEl>
                                        <p:attrNameLst>
                                          <p:attrName>ppt_x</p:attrName>
                                        </p:attrNameLst>
                                      </p:cBhvr>
                                      <p:tavLst>
                                        <p:tav tm="0">
                                          <p:val>
                                            <p:strVal val="#ppt_x"/>
                                          </p:val>
                                        </p:tav>
                                        <p:tav tm="100000">
                                          <p:val>
                                            <p:strVal val="#ppt_x"/>
                                          </p:val>
                                        </p:tav>
                                      </p:tavLst>
                                    </p:anim>
                                    <p:anim calcmode="lin" valueType="num">
                                      <p:cBhvr additive="base">
                                        <p:cTn id="128" dur="500" fill="hold"/>
                                        <p:tgtEl>
                                          <p:spTgt spid="20"/>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11"/>
                                        </p:tgtEl>
                                        <p:attrNameLst>
                                          <p:attrName>style.visibility</p:attrName>
                                        </p:attrNameLst>
                                      </p:cBhvr>
                                      <p:to>
                                        <p:strVal val="visible"/>
                                      </p:to>
                                    </p:set>
                                    <p:anim calcmode="lin" valueType="num">
                                      <p:cBhvr additive="base">
                                        <p:cTn id="131" dur="500" fill="hold"/>
                                        <p:tgtEl>
                                          <p:spTgt spid="111"/>
                                        </p:tgtEl>
                                        <p:attrNameLst>
                                          <p:attrName>ppt_x</p:attrName>
                                        </p:attrNameLst>
                                      </p:cBhvr>
                                      <p:tavLst>
                                        <p:tav tm="0">
                                          <p:val>
                                            <p:strVal val="#ppt_x"/>
                                          </p:val>
                                        </p:tav>
                                        <p:tav tm="100000">
                                          <p:val>
                                            <p:strVal val="#ppt_x"/>
                                          </p:val>
                                        </p:tav>
                                      </p:tavLst>
                                    </p:anim>
                                    <p:anim calcmode="lin" valueType="num">
                                      <p:cBhvr additive="base">
                                        <p:cTn id="132" dur="500" fill="hold"/>
                                        <p:tgtEl>
                                          <p:spTgt spid="111"/>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12"/>
                                        </p:tgtEl>
                                        <p:attrNameLst>
                                          <p:attrName>style.visibility</p:attrName>
                                        </p:attrNameLst>
                                      </p:cBhvr>
                                      <p:to>
                                        <p:strVal val="visible"/>
                                      </p:to>
                                    </p:set>
                                    <p:anim calcmode="lin" valueType="num">
                                      <p:cBhvr additive="base">
                                        <p:cTn id="135" dur="500" fill="hold"/>
                                        <p:tgtEl>
                                          <p:spTgt spid="112"/>
                                        </p:tgtEl>
                                        <p:attrNameLst>
                                          <p:attrName>ppt_x</p:attrName>
                                        </p:attrNameLst>
                                      </p:cBhvr>
                                      <p:tavLst>
                                        <p:tav tm="0">
                                          <p:val>
                                            <p:strVal val="#ppt_x"/>
                                          </p:val>
                                        </p:tav>
                                        <p:tav tm="100000">
                                          <p:val>
                                            <p:strVal val="#ppt_x"/>
                                          </p:val>
                                        </p:tav>
                                      </p:tavLst>
                                    </p:anim>
                                    <p:anim calcmode="lin" valueType="num">
                                      <p:cBhvr additive="base">
                                        <p:cTn id="136" dur="500" fill="hold"/>
                                        <p:tgtEl>
                                          <p:spTgt spid="112"/>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37"/>
                                        </p:tgtEl>
                                        <p:attrNameLst>
                                          <p:attrName>style.visibility</p:attrName>
                                        </p:attrNameLst>
                                      </p:cBhvr>
                                      <p:to>
                                        <p:strVal val="visible"/>
                                      </p:to>
                                    </p:set>
                                    <p:anim calcmode="lin" valueType="num">
                                      <p:cBhvr additive="base">
                                        <p:cTn id="139" dur="500" fill="hold"/>
                                        <p:tgtEl>
                                          <p:spTgt spid="37"/>
                                        </p:tgtEl>
                                        <p:attrNameLst>
                                          <p:attrName>ppt_x</p:attrName>
                                        </p:attrNameLst>
                                      </p:cBhvr>
                                      <p:tavLst>
                                        <p:tav tm="0">
                                          <p:val>
                                            <p:strVal val="#ppt_x"/>
                                          </p:val>
                                        </p:tav>
                                        <p:tav tm="100000">
                                          <p:val>
                                            <p:strVal val="#ppt_x"/>
                                          </p:val>
                                        </p:tav>
                                      </p:tavLst>
                                    </p:anim>
                                    <p:anim calcmode="lin" valueType="num">
                                      <p:cBhvr additive="base">
                                        <p:cTn id="14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108"/>
                                        </p:tgtEl>
                                        <p:attrNameLst>
                                          <p:attrName>style.visibility</p:attrName>
                                        </p:attrNameLst>
                                      </p:cBhvr>
                                      <p:to>
                                        <p:strVal val="visible"/>
                                      </p:to>
                                    </p:set>
                                    <p:anim calcmode="lin" valueType="num">
                                      <p:cBhvr additive="base">
                                        <p:cTn id="145" dur="500" fill="hold"/>
                                        <p:tgtEl>
                                          <p:spTgt spid="108"/>
                                        </p:tgtEl>
                                        <p:attrNameLst>
                                          <p:attrName>ppt_x</p:attrName>
                                        </p:attrNameLst>
                                      </p:cBhvr>
                                      <p:tavLst>
                                        <p:tav tm="0">
                                          <p:val>
                                            <p:strVal val="#ppt_x"/>
                                          </p:val>
                                        </p:tav>
                                        <p:tav tm="100000">
                                          <p:val>
                                            <p:strVal val="#ppt_x"/>
                                          </p:val>
                                        </p:tav>
                                      </p:tavLst>
                                    </p:anim>
                                    <p:anim calcmode="lin" valueType="num">
                                      <p:cBhvr additive="base">
                                        <p:cTn id="146" dur="500" fill="hold"/>
                                        <p:tgtEl>
                                          <p:spTgt spid="108"/>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135"/>
                                        </p:tgtEl>
                                        <p:attrNameLst>
                                          <p:attrName>style.visibility</p:attrName>
                                        </p:attrNameLst>
                                      </p:cBhvr>
                                      <p:to>
                                        <p:strVal val="visible"/>
                                      </p:to>
                                    </p:set>
                                    <p:anim calcmode="lin" valueType="num">
                                      <p:cBhvr additive="base">
                                        <p:cTn id="149" dur="500" fill="hold"/>
                                        <p:tgtEl>
                                          <p:spTgt spid="135"/>
                                        </p:tgtEl>
                                        <p:attrNameLst>
                                          <p:attrName>ppt_x</p:attrName>
                                        </p:attrNameLst>
                                      </p:cBhvr>
                                      <p:tavLst>
                                        <p:tav tm="0">
                                          <p:val>
                                            <p:strVal val="#ppt_x"/>
                                          </p:val>
                                        </p:tav>
                                        <p:tav tm="100000">
                                          <p:val>
                                            <p:strVal val="#ppt_x"/>
                                          </p:val>
                                        </p:tav>
                                      </p:tavLst>
                                    </p:anim>
                                    <p:anim calcmode="lin" valueType="num">
                                      <p:cBhvr additive="base">
                                        <p:cTn id="150" dur="500" fill="hold"/>
                                        <p:tgtEl>
                                          <p:spTgt spid="135"/>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128"/>
                                        </p:tgtEl>
                                        <p:attrNameLst>
                                          <p:attrName>style.visibility</p:attrName>
                                        </p:attrNameLst>
                                      </p:cBhvr>
                                      <p:to>
                                        <p:strVal val="visible"/>
                                      </p:to>
                                    </p:set>
                                    <p:anim calcmode="lin" valueType="num">
                                      <p:cBhvr additive="base">
                                        <p:cTn id="153" dur="500" fill="hold"/>
                                        <p:tgtEl>
                                          <p:spTgt spid="128"/>
                                        </p:tgtEl>
                                        <p:attrNameLst>
                                          <p:attrName>ppt_x</p:attrName>
                                        </p:attrNameLst>
                                      </p:cBhvr>
                                      <p:tavLst>
                                        <p:tav tm="0">
                                          <p:val>
                                            <p:strVal val="#ppt_x"/>
                                          </p:val>
                                        </p:tav>
                                        <p:tav tm="100000">
                                          <p:val>
                                            <p:strVal val="#ppt_x"/>
                                          </p:val>
                                        </p:tav>
                                      </p:tavLst>
                                    </p:anim>
                                    <p:anim calcmode="lin" valueType="num">
                                      <p:cBhvr additive="base">
                                        <p:cTn id="154" dur="500" fill="hold"/>
                                        <p:tgtEl>
                                          <p:spTgt spid="128"/>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120"/>
                                        </p:tgtEl>
                                        <p:attrNameLst>
                                          <p:attrName>style.visibility</p:attrName>
                                        </p:attrNameLst>
                                      </p:cBhvr>
                                      <p:to>
                                        <p:strVal val="visible"/>
                                      </p:to>
                                    </p:set>
                                    <p:anim calcmode="lin" valueType="num">
                                      <p:cBhvr additive="base">
                                        <p:cTn id="157" dur="500" fill="hold"/>
                                        <p:tgtEl>
                                          <p:spTgt spid="120"/>
                                        </p:tgtEl>
                                        <p:attrNameLst>
                                          <p:attrName>ppt_x</p:attrName>
                                        </p:attrNameLst>
                                      </p:cBhvr>
                                      <p:tavLst>
                                        <p:tav tm="0">
                                          <p:val>
                                            <p:strVal val="#ppt_x"/>
                                          </p:val>
                                        </p:tav>
                                        <p:tav tm="100000">
                                          <p:val>
                                            <p:strVal val="#ppt_x"/>
                                          </p:val>
                                        </p:tav>
                                      </p:tavLst>
                                    </p:anim>
                                    <p:anim calcmode="lin" valueType="num">
                                      <p:cBhvr additive="base">
                                        <p:cTn id="158" dur="500" fill="hold"/>
                                        <p:tgtEl>
                                          <p:spTgt spid="120"/>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40"/>
                                        </p:tgtEl>
                                        <p:attrNameLst>
                                          <p:attrName>style.visibility</p:attrName>
                                        </p:attrNameLst>
                                      </p:cBhvr>
                                      <p:to>
                                        <p:strVal val="visible"/>
                                      </p:to>
                                    </p:set>
                                    <p:anim calcmode="lin" valueType="num">
                                      <p:cBhvr additive="base">
                                        <p:cTn id="161" dur="500" fill="hold"/>
                                        <p:tgtEl>
                                          <p:spTgt spid="40"/>
                                        </p:tgtEl>
                                        <p:attrNameLst>
                                          <p:attrName>ppt_x</p:attrName>
                                        </p:attrNameLst>
                                      </p:cBhvr>
                                      <p:tavLst>
                                        <p:tav tm="0">
                                          <p:val>
                                            <p:strVal val="#ppt_x"/>
                                          </p:val>
                                        </p:tav>
                                        <p:tav tm="100000">
                                          <p:val>
                                            <p:strVal val="#ppt_x"/>
                                          </p:val>
                                        </p:tav>
                                      </p:tavLst>
                                    </p:anim>
                                    <p:anim calcmode="lin" valueType="num">
                                      <p:cBhvr additive="base">
                                        <p:cTn id="162" dur="500" fill="hold"/>
                                        <p:tgtEl>
                                          <p:spTgt spid="40"/>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51"/>
                                        </p:tgtEl>
                                        <p:attrNameLst>
                                          <p:attrName>style.visibility</p:attrName>
                                        </p:attrNameLst>
                                      </p:cBhvr>
                                      <p:to>
                                        <p:strVal val="visible"/>
                                      </p:to>
                                    </p:set>
                                    <p:anim calcmode="lin" valueType="num">
                                      <p:cBhvr additive="base">
                                        <p:cTn id="165" dur="500" fill="hold"/>
                                        <p:tgtEl>
                                          <p:spTgt spid="51"/>
                                        </p:tgtEl>
                                        <p:attrNameLst>
                                          <p:attrName>ppt_x</p:attrName>
                                        </p:attrNameLst>
                                      </p:cBhvr>
                                      <p:tavLst>
                                        <p:tav tm="0">
                                          <p:val>
                                            <p:strVal val="#ppt_x"/>
                                          </p:val>
                                        </p:tav>
                                        <p:tav tm="100000">
                                          <p:val>
                                            <p:strVal val="#ppt_x"/>
                                          </p:val>
                                        </p:tav>
                                      </p:tavLst>
                                    </p:anim>
                                    <p:anim calcmode="lin" valueType="num">
                                      <p:cBhvr additive="base">
                                        <p:cTn id="166" dur="500" fill="hold"/>
                                        <p:tgtEl>
                                          <p:spTgt spid="51"/>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8"/>
                                        </p:tgtEl>
                                        <p:attrNameLst>
                                          <p:attrName>style.visibility</p:attrName>
                                        </p:attrNameLst>
                                      </p:cBhvr>
                                      <p:to>
                                        <p:strVal val="visible"/>
                                      </p:to>
                                    </p:set>
                                    <p:anim calcmode="lin" valueType="num">
                                      <p:cBhvr additive="base">
                                        <p:cTn id="169" dur="500" fill="hold"/>
                                        <p:tgtEl>
                                          <p:spTgt spid="8"/>
                                        </p:tgtEl>
                                        <p:attrNameLst>
                                          <p:attrName>ppt_x</p:attrName>
                                        </p:attrNameLst>
                                      </p:cBhvr>
                                      <p:tavLst>
                                        <p:tav tm="0">
                                          <p:val>
                                            <p:strVal val="#ppt_x"/>
                                          </p:val>
                                        </p:tav>
                                        <p:tav tm="100000">
                                          <p:val>
                                            <p:strVal val="#ppt_x"/>
                                          </p:val>
                                        </p:tav>
                                      </p:tavLst>
                                    </p:anim>
                                    <p:anim calcmode="lin" valueType="num">
                                      <p:cBhvr additive="base">
                                        <p:cTn id="170" dur="500" fill="hold"/>
                                        <p:tgtEl>
                                          <p:spTgt spid="8"/>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83"/>
                                        </p:tgtEl>
                                        <p:attrNameLst>
                                          <p:attrName>style.visibility</p:attrName>
                                        </p:attrNameLst>
                                      </p:cBhvr>
                                      <p:to>
                                        <p:strVal val="visible"/>
                                      </p:to>
                                    </p:set>
                                    <p:anim calcmode="lin" valueType="num">
                                      <p:cBhvr additive="base">
                                        <p:cTn id="173" dur="500" fill="hold"/>
                                        <p:tgtEl>
                                          <p:spTgt spid="83"/>
                                        </p:tgtEl>
                                        <p:attrNameLst>
                                          <p:attrName>ppt_x</p:attrName>
                                        </p:attrNameLst>
                                      </p:cBhvr>
                                      <p:tavLst>
                                        <p:tav tm="0">
                                          <p:val>
                                            <p:strVal val="#ppt_x"/>
                                          </p:val>
                                        </p:tav>
                                        <p:tav tm="100000">
                                          <p:val>
                                            <p:strVal val="#ppt_x"/>
                                          </p:val>
                                        </p:tav>
                                      </p:tavLst>
                                    </p:anim>
                                    <p:anim calcmode="lin" valueType="num">
                                      <p:cBhvr additive="base">
                                        <p:cTn id="174" dur="500" fill="hold"/>
                                        <p:tgtEl>
                                          <p:spTgt spid="83"/>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49"/>
                                        </p:tgtEl>
                                        <p:attrNameLst>
                                          <p:attrName>style.visibility</p:attrName>
                                        </p:attrNameLst>
                                      </p:cBhvr>
                                      <p:to>
                                        <p:strVal val="visible"/>
                                      </p:to>
                                    </p:set>
                                    <p:anim calcmode="lin" valueType="num">
                                      <p:cBhvr additive="base">
                                        <p:cTn id="177" dur="500" fill="hold"/>
                                        <p:tgtEl>
                                          <p:spTgt spid="49"/>
                                        </p:tgtEl>
                                        <p:attrNameLst>
                                          <p:attrName>ppt_x</p:attrName>
                                        </p:attrNameLst>
                                      </p:cBhvr>
                                      <p:tavLst>
                                        <p:tav tm="0">
                                          <p:val>
                                            <p:strVal val="#ppt_x"/>
                                          </p:val>
                                        </p:tav>
                                        <p:tav tm="100000">
                                          <p:val>
                                            <p:strVal val="#ppt_x"/>
                                          </p:val>
                                        </p:tav>
                                      </p:tavLst>
                                    </p:anim>
                                    <p:anim calcmode="lin" valueType="num">
                                      <p:cBhvr additive="base">
                                        <p:cTn id="178" dur="500" fill="hold"/>
                                        <p:tgtEl>
                                          <p:spTgt spid="49"/>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10"/>
                                        </p:tgtEl>
                                        <p:attrNameLst>
                                          <p:attrName>style.visibility</p:attrName>
                                        </p:attrNameLst>
                                      </p:cBhvr>
                                      <p:to>
                                        <p:strVal val="visible"/>
                                      </p:to>
                                    </p:set>
                                    <p:anim calcmode="lin" valueType="num">
                                      <p:cBhvr additive="base">
                                        <p:cTn id="181" dur="500" fill="hold"/>
                                        <p:tgtEl>
                                          <p:spTgt spid="10"/>
                                        </p:tgtEl>
                                        <p:attrNameLst>
                                          <p:attrName>ppt_x</p:attrName>
                                        </p:attrNameLst>
                                      </p:cBhvr>
                                      <p:tavLst>
                                        <p:tav tm="0">
                                          <p:val>
                                            <p:strVal val="#ppt_x"/>
                                          </p:val>
                                        </p:tav>
                                        <p:tav tm="100000">
                                          <p:val>
                                            <p:strVal val="#ppt_x"/>
                                          </p:val>
                                        </p:tav>
                                      </p:tavLst>
                                    </p:anim>
                                    <p:anim calcmode="lin" valueType="num">
                                      <p:cBhvr additive="base">
                                        <p:cTn id="182" dur="500" fill="hold"/>
                                        <p:tgtEl>
                                          <p:spTgt spid="10"/>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9"/>
                                        </p:tgtEl>
                                        <p:attrNameLst>
                                          <p:attrName>style.visibility</p:attrName>
                                        </p:attrNameLst>
                                      </p:cBhvr>
                                      <p:to>
                                        <p:strVal val="visible"/>
                                      </p:to>
                                    </p:set>
                                    <p:anim calcmode="lin" valueType="num">
                                      <p:cBhvr additive="base">
                                        <p:cTn id="185" dur="500" fill="hold"/>
                                        <p:tgtEl>
                                          <p:spTgt spid="9"/>
                                        </p:tgtEl>
                                        <p:attrNameLst>
                                          <p:attrName>ppt_x</p:attrName>
                                        </p:attrNameLst>
                                      </p:cBhvr>
                                      <p:tavLst>
                                        <p:tav tm="0">
                                          <p:val>
                                            <p:strVal val="#ppt_x"/>
                                          </p:val>
                                        </p:tav>
                                        <p:tav tm="100000">
                                          <p:val>
                                            <p:strVal val="#ppt_x"/>
                                          </p:val>
                                        </p:tav>
                                      </p:tavLst>
                                    </p:anim>
                                    <p:anim calcmode="lin" valueType="num">
                                      <p:cBhvr additive="base">
                                        <p:cTn id="186" dur="500" fill="hold"/>
                                        <p:tgtEl>
                                          <p:spTgt spid="9"/>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65"/>
                                        </p:tgtEl>
                                        <p:attrNameLst>
                                          <p:attrName>style.visibility</p:attrName>
                                        </p:attrNameLst>
                                      </p:cBhvr>
                                      <p:to>
                                        <p:strVal val="visible"/>
                                      </p:to>
                                    </p:set>
                                    <p:anim calcmode="lin" valueType="num">
                                      <p:cBhvr additive="base">
                                        <p:cTn id="189" dur="500" fill="hold"/>
                                        <p:tgtEl>
                                          <p:spTgt spid="65"/>
                                        </p:tgtEl>
                                        <p:attrNameLst>
                                          <p:attrName>ppt_x</p:attrName>
                                        </p:attrNameLst>
                                      </p:cBhvr>
                                      <p:tavLst>
                                        <p:tav tm="0">
                                          <p:val>
                                            <p:strVal val="#ppt_x"/>
                                          </p:val>
                                        </p:tav>
                                        <p:tav tm="100000">
                                          <p:val>
                                            <p:strVal val="#ppt_x"/>
                                          </p:val>
                                        </p:tav>
                                      </p:tavLst>
                                    </p:anim>
                                    <p:anim calcmode="lin" valueType="num">
                                      <p:cBhvr additive="base">
                                        <p:cTn id="19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ntr" presetSubtype="4" fill="hold" nodeType="clickEffect">
                                  <p:stCondLst>
                                    <p:cond delay="0"/>
                                  </p:stCondLst>
                                  <p:childTnLst>
                                    <p:set>
                                      <p:cBhvr>
                                        <p:cTn id="194" dur="1" fill="hold">
                                          <p:stCondLst>
                                            <p:cond delay="0"/>
                                          </p:stCondLst>
                                        </p:cTn>
                                        <p:tgtEl>
                                          <p:spTgt spid="30"/>
                                        </p:tgtEl>
                                        <p:attrNameLst>
                                          <p:attrName>style.visibility</p:attrName>
                                        </p:attrNameLst>
                                      </p:cBhvr>
                                      <p:to>
                                        <p:strVal val="visible"/>
                                      </p:to>
                                    </p:set>
                                    <p:anim calcmode="lin" valueType="num">
                                      <p:cBhvr additive="base">
                                        <p:cTn id="195" dur="500" fill="hold"/>
                                        <p:tgtEl>
                                          <p:spTgt spid="30"/>
                                        </p:tgtEl>
                                        <p:attrNameLst>
                                          <p:attrName>ppt_x</p:attrName>
                                        </p:attrNameLst>
                                      </p:cBhvr>
                                      <p:tavLst>
                                        <p:tav tm="0">
                                          <p:val>
                                            <p:strVal val="#ppt_x"/>
                                          </p:val>
                                        </p:tav>
                                        <p:tav tm="100000">
                                          <p:val>
                                            <p:strVal val="#ppt_x"/>
                                          </p:val>
                                        </p:tav>
                                      </p:tavLst>
                                    </p:anim>
                                    <p:anim calcmode="lin" valueType="num">
                                      <p:cBhvr additive="base">
                                        <p:cTn id="196" dur="500" fill="hold"/>
                                        <p:tgtEl>
                                          <p:spTgt spid="30"/>
                                        </p:tgtEl>
                                        <p:attrNameLst>
                                          <p:attrName>ppt_y</p:attrName>
                                        </p:attrNameLst>
                                      </p:cBhvr>
                                      <p:tavLst>
                                        <p:tav tm="0">
                                          <p:val>
                                            <p:strVal val="1+#ppt_h/2"/>
                                          </p:val>
                                        </p:tav>
                                        <p:tav tm="100000">
                                          <p:val>
                                            <p:strVal val="#ppt_y"/>
                                          </p:val>
                                        </p:tav>
                                      </p:tavLst>
                                    </p:anim>
                                  </p:childTnLst>
                                </p:cTn>
                              </p:par>
                              <p:par>
                                <p:cTn id="197" presetID="2" presetClass="entr" presetSubtype="4" fill="hold" nodeType="withEffect">
                                  <p:stCondLst>
                                    <p:cond delay="0"/>
                                  </p:stCondLst>
                                  <p:childTnLst>
                                    <p:set>
                                      <p:cBhvr>
                                        <p:cTn id="198" dur="1" fill="hold">
                                          <p:stCondLst>
                                            <p:cond delay="0"/>
                                          </p:stCondLst>
                                        </p:cTn>
                                        <p:tgtEl>
                                          <p:spTgt spid="22"/>
                                        </p:tgtEl>
                                        <p:attrNameLst>
                                          <p:attrName>style.visibility</p:attrName>
                                        </p:attrNameLst>
                                      </p:cBhvr>
                                      <p:to>
                                        <p:strVal val="visible"/>
                                      </p:to>
                                    </p:set>
                                    <p:anim calcmode="lin" valueType="num">
                                      <p:cBhvr additive="base">
                                        <p:cTn id="199" dur="500" fill="hold"/>
                                        <p:tgtEl>
                                          <p:spTgt spid="22"/>
                                        </p:tgtEl>
                                        <p:attrNameLst>
                                          <p:attrName>ppt_x</p:attrName>
                                        </p:attrNameLst>
                                      </p:cBhvr>
                                      <p:tavLst>
                                        <p:tav tm="0">
                                          <p:val>
                                            <p:strVal val="#ppt_x"/>
                                          </p:val>
                                        </p:tav>
                                        <p:tav tm="100000">
                                          <p:val>
                                            <p:strVal val="#ppt_x"/>
                                          </p:val>
                                        </p:tav>
                                      </p:tavLst>
                                    </p:anim>
                                    <p:anim calcmode="lin" valueType="num">
                                      <p:cBhvr additive="base">
                                        <p:cTn id="200" dur="500" fill="hold"/>
                                        <p:tgtEl>
                                          <p:spTgt spid="22"/>
                                        </p:tgtEl>
                                        <p:attrNameLst>
                                          <p:attrName>ppt_y</p:attrName>
                                        </p:attrNameLst>
                                      </p:cBhvr>
                                      <p:tavLst>
                                        <p:tav tm="0">
                                          <p:val>
                                            <p:strVal val="1+#ppt_h/2"/>
                                          </p:val>
                                        </p:tav>
                                        <p:tav tm="100000">
                                          <p:val>
                                            <p:strVal val="#ppt_y"/>
                                          </p:val>
                                        </p:tav>
                                      </p:tavLst>
                                    </p:anim>
                                  </p:childTnLst>
                                </p:cTn>
                              </p:par>
                              <p:par>
                                <p:cTn id="201" presetID="2" presetClass="entr" presetSubtype="4" fill="hold" nodeType="withEffect">
                                  <p:stCondLst>
                                    <p:cond delay="0"/>
                                  </p:stCondLst>
                                  <p:childTnLst>
                                    <p:set>
                                      <p:cBhvr>
                                        <p:cTn id="202" dur="1" fill="hold">
                                          <p:stCondLst>
                                            <p:cond delay="0"/>
                                          </p:stCondLst>
                                        </p:cTn>
                                        <p:tgtEl>
                                          <p:spTgt spid="72"/>
                                        </p:tgtEl>
                                        <p:attrNameLst>
                                          <p:attrName>style.visibility</p:attrName>
                                        </p:attrNameLst>
                                      </p:cBhvr>
                                      <p:to>
                                        <p:strVal val="visible"/>
                                      </p:to>
                                    </p:set>
                                    <p:anim calcmode="lin" valueType="num">
                                      <p:cBhvr additive="base">
                                        <p:cTn id="203" dur="500" fill="hold"/>
                                        <p:tgtEl>
                                          <p:spTgt spid="72"/>
                                        </p:tgtEl>
                                        <p:attrNameLst>
                                          <p:attrName>ppt_x</p:attrName>
                                        </p:attrNameLst>
                                      </p:cBhvr>
                                      <p:tavLst>
                                        <p:tav tm="0">
                                          <p:val>
                                            <p:strVal val="#ppt_x"/>
                                          </p:val>
                                        </p:tav>
                                        <p:tav tm="100000">
                                          <p:val>
                                            <p:strVal val="#ppt_x"/>
                                          </p:val>
                                        </p:tav>
                                      </p:tavLst>
                                    </p:anim>
                                    <p:anim calcmode="lin" valueType="num">
                                      <p:cBhvr additive="base">
                                        <p:cTn id="204" dur="500" fill="hold"/>
                                        <p:tgtEl>
                                          <p:spTgt spid="72"/>
                                        </p:tgtEl>
                                        <p:attrNameLst>
                                          <p:attrName>ppt_y</p:attrName>
                                        </p:attrNameLst>
                                      </p:cBhvr>
                                      <p:tavLst>
                                        <p:tav tm="0">
                                          <p:val>
                                            <p:strVal val="1+#ppt_h/2"/>
                                          </p:val>
                                        </p:tav>
                                        <p:tav tm="100000">
                                          <p:val>
                                            <p:strVal val="#ppt_y"/>
                                          </p:val>
                                        </p:tav>
                                      </p:tavLst>
                                    </p:anim>
                                  </p:childTnLst>
                                </p:cTn>
                              </p:par>
                              <p:par>
                                <p:cTn id="205" presetID="2" presetClass="entr" presetSubtype="4" fill="hold" nodeType="withEffect">
                                  <p:stCondLst>
                                    <p:cond delay="0"/>
                                  </p:stCondLst>
                                  <p:childTnLst>
                                    <p:set>
                                      <p:cBhvr>
                                        <p:cTn id="206" dur="1" fill="hold">
                                          <p:stCondLst>
                                            <p:cond delay="0"/>
                                          </p:stCondLst>
                                        </p:cTn>
                                        <p:tgtEl>
                                          <p:spTgt spid="57"/>
                                        </p:tgtEl>
                                        <p:attrNameLst>
                                          <p:attrName>style.visibility</p:attrName>
                                        </p:attrNameLst>
                                      </p:cBhvr>
                                      <p:to>
                                        <p:strVal val="visible"/>
                                      </p:to>
                                    </p:set>
                                    <p:anim calcmode="lin" valueType="num">
                                      <p:cBhvr additive="base">
                                        <p:cTn id="207" dur="500" fill="hold"/>
                                        <p:tgtEl>
                                          <p:spTgt spid="57"/>
                                        </p:tgtEl>
                                        <p:attrNameLst>
                                          <p:attrName>ppt_x</p:attrName>
                                        </p:attrNameLst>
                                      </p:cBhvr>
                                      <p:tavLst>
                                        <p:tav tm="0">
                                          <p:val>
                                            <p:strVal val="#ppt_x"/>
                                          </p:val>
                                        </p:tav>
                                        <p:tav tm="100000">
                                          <p:val>
                                            <p:strVal val="#ppt_x"/>
                                          </p:val>
                                        </p:tav>
                                      </p:tavLst>
                                    </p:anim>
                                    <p:anim calcmode="lin" valueType="num">
                                      <p:cBhvr additive="base">
                                        <p:cTn id="208" dur="500" fill="hold"/>
                                        <p:tgtEl>
                                          <p:spTgt spid="57"/>
                                        </p:tgtEl>
                                        <p:attrNameLst>
                                          <p:attrName>ppt_y</p:attrName>
                                        </p:attrNameLst>
                                      </p:cBhvr>
                                      <p:tavLst>
                                        <p:tav tm="0">
                                          <p:val>
                                            <p:strVal val="1+#ppt_h/2"/>
                                          </p:val>
                                        </p:tav>
                                        <p:tav tm="100000">
                                          <p:val>
                                            <p:strVal val="#ppt_y"/>
                                          </p:val>
                                        </p:tav>
                                      </p:tavLst>
                                    </p:anim>
                                  </p:childTnLst>
                                </p:cTn>
                              </p:par>
                              <p:par>
                                <p:cTn id="209" presetID="2" presetClass="entr" presetSubtype="4" fill="hold" nodeType="withEffect">
                                  <p:stCondLst>
                                    <p:cond delay="0"/>
                                  </p:stCondLst>
                                  <p:childTnLst>
                                    <p:set>
                                      <p:cBhvr>
                                        <p:cTn id="210" dur="1" fill="hold">
                                          <p:stCondLst>
                                            <p:cond delay="0"/>
                                          </p:stCondLst>
                                        </p:cTn>
                                        <p:tgtEl>
                                          <p:spTgt spid="27"/>
                                        </p:tgtEl>
                                        <p:attrNameLst>
                                          <p:attrName>style.visibility</p:attrName>
                                        </p:attrNameLst>
                                      </p:cBhvr>
                                      <p:to>
                                        <p:strVal val="visible"/>
                                      </p:to>
                                    </p:set>
                                    <p:anim calcmode="lin" valueType="num">
                                      <p:cBhvr additive="base">
                                        <p:cTn id="211" dur="500" fill="hold"/>
                                        <p:tgtEl>
                                          <p:spTgt spid="27"/>
                                        </p:tgtEl>
                                        <p:attrNameLst>
                                          <p:attrName>ppt_x</p:attrName>
                                        </p:attrNameLst>
                                      </p:cBhvr>
                                      <p:tavLst>
                                        <p:tav tm="0">
                                          <p:val>
                                            <p:strVal val="#ppt_x"/>
                                          </p:val>
                                        </p:tav>
                                        <p:tav tm="100000">
                                          <p:val>
                                            <p:strVal val="#ppt_x"/>
                                          </p:val>
                                        </p:tav>
                                      </p:tavLst>
                                    </p:anim>
                                    <p:anim calcmode="lin" valueType="num">
                                      <p:cBhvr additive="base">
                                        <p:cTn id="212" dur="500" fill="hold"/>
                                        <p:tgtEl>
                                          <p:spTgt spid="27"/>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119"/>
                                        </p:tgtEl>
                                        <p:attrNameLst>
                                          <p:attrName>style.visibility</p:attrName>
                                        </p:attrNameLst>
                                      </p:cBhvr>
                                      <p:to>
                                        <p:strVal val="visible"/>
                                      </p:to>
                                    </p:set>
                                    <p:anim calcmode="lin" valueType="num">
                                      <p:cBhvr additive="base">
                                        <p:cTn id="215" dur="500" fill="hold"/>
                                        <p:tgtEl>
                                          <p:spTgt spid="119"/>
                                        </p:tgtEl>
                                        <p:attrNameLst>
                                          <p:attrName>ppt_x</p:attrName>
                                        </p:attrNameLst>
                                      </p:cBhvr>
                                      <p:tavLst>
                                        <p:tav tm="0">
                                          <p:val>
                                            <p:strVal val="#ppt_x"/>
                                          </p:val>
                                        </p:tav>
                                        <p:tav tm="100000">
                                          <p:val>
                                            <p:strVal val="#ppt_x"/>
                                          </p:val>
                                        </p:tav>
                                      </p:tavLst>
                                    </p:anim>
                                    <p:anim calcmode="lin" valueType="num">
                                      <p:cBhvr additive="base">
                                        <p:cTn id="216"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16" grpId="0" animBg="1"/>
      <p:bldP spid="4" grpId="0"/>
      <p:bldP spid="20" grpId="0" animBg="1"/>
      <p:bldP spid="37" grpId="0"/>
      <p:bldP spid="14" grpId="0" animBg="1"/>
      <p:bldP spid="36" grpId="0"/>
      <p:bldP spid="97" grpId="0" animBg="1"/>
      <p:bldP spid="15" grpId="0" animBg="1"/>
      <p:bldP spid="104" grpId="0"/>
      <p:bldP spid="107" grpId="0" animBg="1"/>
      <p:bldP spid="106" grpId="0" animBg="1"/>
      <p:bldP spid="95" grpId="0" animBg="1"/>
      <p:bldP spid="17" grpId="0" animBg="1"/>
      <p:bldP spid="123" grpId="0"/>
      <p:bldP spid="109" grpId="0" animBg="1"/>
      <p:bldP spid="19" grpId="0" animBg="1"/>
      <p:bldP spid="110" grpId="0"/>
      <p:bldP spid="111" grpId="0" animBg="1"/>
      <p:bldP spid="21" grpId="0" animBg="1"/>
      <p:bldP spid="112" grpId="0"/>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themeOverride>
</file>

<file path=docProps/app.xml><?xml version="1.0" encoding="utf-8"?>
<Properties xmlns="http://schemas.openxmlformats.org/officeDocument/2006/extended-properties" xmlns:vt="http://schemas.openxmlformats.org/officeDocument/2006/docPropsVTypes">
  <Template/>
  <TotalTime>0</TotalTime>
  <Words>3449</Words>
  <Application>Microsoft Office PowerPoint</Application>
  <PresentationFormat>Custom</PresentationFormat>
  <Paragraphs>1269</Paragraphs>
  <Slides>76</Slides>
  <Notes>71</Notes>
  <HiddenSlides>23</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76</vt:i4>
      </vt:variant>
    </vt:vector>
  </HeadingPairs>
  <TitlesOfParts>
    <vt:vector size="87" baseType="lpstr">
      <vt:lpstr>Arial Unicode MS</vt:lpstr>
      <vt:lpstr>MS PGothic</vt:lpstr>
      <vt:lpstr>Arial</vt:lpstr>
      <vt:lpstr>Courier New</vt:lpstr>
      <vt:lpstr>Symbol</vt:lpstr>
      <vt:lpstr>Wingdings</vt:lpstr>
      <vt:lpstr>Wingdings</vt:lpstr>
      <vt:lpstr>SAP_2017_16x9_black</vt:lpstr>
      <vt:lpstr>SAPCorporate_2016_CC</vt:lpstr>
      <vt:lpstr>1_SAPCorporate_2016_CC</vt:lpstr>
      <vt:lpstr>12_SAPCorporate_2016_CC</vt:lpstr>
      <vt:lpstr>PowerPoint Presentation</vt:lpstr>
      <vt:lpstr>xxx</vt:lpstr>
      <vt:lpstr>Cloud Curriculum, Reference/ Sample Microservice: bulletinboard</vt:lpstr>
      <vt:lpstr>How to bring bulletinboard into K8s ?</vt:lpstr>
      <vt:lpstr>General considerations: Scaling - Option 1 DB gets multiple instances (if needed)</vt:lpstr>
      <vt:lpstr>General considerations: Scaling - Option 2 Both – app and DB get multiple instances (if needed)</vt:lpstr>
      <vt:lpstr>General considerations: Scaling - Option 3 App gets multiple instances (if needed)</vt:lpstr>
      <vt:lpstr>Genereal considerations: external configuration for app and DB</vt:lpstr>
      <vt:lpstr>Bulletinboard in K8s: Target picture overall</vt:lpstr>
      <vt:lpstr>Bulletinboard in K8s: Target picture overall</vt:lpstr>
      <vt:lpstr>Bulletinboard in K8s: Target picture overall</vt:lpstr>
      <vt:lpstr>Bulletinboard in K8s: Exercise “ads DB“</vt:lpstr>
      <vt:lpstr>Bulletinboard in K8s: Exercise “ads DB“</vt:lpstr>
      <vt:lpstr>Bulletinboard in K8s: Target picture</vt:lpstr>
      <vt:lpstr>Bulletinboard in K8s: ads DB</vt:lpstr>
      <vt:lpstr>Bulletinboard in K8s: ads DB</vt:lpstr>
      <vt:lpstr>Bulletinboard in K8s: Dependencies across entities – ads DB</vt:lpstr>
      <vt:lpstr>Bulletinboard in K8s: ads DB</vt:lpstr>
      <vt:lpstr>Bulletinboard in K8s: ads DB</vt:lpstr>
      <vt:lpstr>Bulletinboard in K8s: ads DB</vt:lpstr>
      <vt:lpstr>Bulletinboard in K8s: ads DB - labels</vt:lpstr>
      <vt:lpstr>Bulletinboard in K8s: ads DB – details labels &amp; selector</vt:lpstr>
      <vt:lpstr>Bulletinboard in K8s: ads DB - labels</vt:lpstr>
      <vt:lpstr>Bulletinboard in K8s: Dependencies across entities - 2</vt:lpstr>
      <vt:lpstr>Bulletinboard in K8s: Exercise “ads app”</vt:lpstr>
      <vt:lpstr>Bulletinboard in K8s: Exercise “ads app”</vt:lpstr>
      <vt:lpstr>Bulletinboard in K8s: Dependencies across entities – Ads app</vt:lpstr>
      <vt:lpstr>Bulletinboard in K8s: ads app</vt:lpstr>
      <vt:lpstr>Bulletinboard in K8s: ads app - labels</vt:lpstr>
      <vt:lpstr>Bulletinboard in K8s: Target picture - labels</vt:lpstr>
      <vt:lpstr>Bulletinboard in K8s: ads DB - labels</vt:lpstr>
      <vt:lpstr>Bulletinboard in K8s: Dependencies across entities - 2</vt:lpstr>
      <vt:lpstr>Bulletinboard in K8s: Exercise “users app + DB with helm”</vt:lpstr>
      <vt:lpstr>Bulletinboard in K8s: Exercise “users app + DB with helm”</vt:lpstr>
      <vt:lpstr>What YOU will do in exercise #0x</vt:lpstr>
      <vt:lpstr>Appendix</vt:lpstr>
      <vt:lpstr>Demo</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Dependencies across entities - 1</vt:lpstr>
      <vt:lpstr>Bulletinboard in K8s: Target picture</vt:lpstr>
      <vt:lpstr>Bulletinboard in K8s: Step 1 – DB for bulletinboard-ads</vt:lpstr>
      <vt:lpstr>Scaling: Option 1 – App gets multiple instances, if needed</vt:lpstr>
      <vt:lpstr>Scaling: Option 2 – DB gets multiple instances, if needed</vt:lpstr>
      <vt:lpstr>Scaling: Option 3 – Both – app and DB get multiple instances, if needed</vt:lpstr>
      <vt:lpstr>Bulletinboard in K8s: Target picture</vt:lpstr>
      <vt:lpstr>Bulletinboard in K8s: Step 1 – DB for bulletinboard-ads</vt:lpstr>
      <vt:lpstr>Bulletinboard in K8s: Dependencies across entities - 1</vt:lpstr>
      <vt:lpstr>Cloud Curriculum, Reference/ Sample Microservice: bulletinboard</vt:lpstr>
      <vt:lpstr>xxx</vt:lpstr>
      <vt:lpstr>Cloud Curriculum, Reference/ Sample Microservice: bulletinboard</vt:lpstr>
      <vt:lpstr>Cloud Curriculum, Reference/ Sample Microservice: bulletinboard</vt:lpstr>
      <vt:lpstr>Cloud Curriculum, Reference/ Sample Microservice: bulletinboard</vt:lpstr>
      <vt:lpstr>Cloud Curriculum, Reference/ Sample Microservice: bulletinboard</vt:lpstr>
      <vt:lpstr>Reference/ Sample Microservices: bulletinboard</vt:lpstr>
      <vt:lpstr>PowerPoint Presentation</vt:lpstr>
      <vt:lpstr>PowerPoint Presentation</vt:lpstr>
      <vt:lpstr>Reference/ Sample Microservices: bulletinboard</vt:lpstr>
      <vt:lpstr>PowerPoint Presentation</vt:lpstr>
      <vt:lpstr>Old</vt:lpstr>
      <vt:lpstr>Pods – logical hosts</vt:lpstr>
      <vt:lpstr>Sidecar pattern – or when to use multiple container in a pod</vt:lpstr>
      <vt:lpstr>Pods</vt:lpstr>
      <vt:lpstr>Basic structure of most K8s resources</vt:lpstr>
      <vt:lpstr>Pod definition - https://kubernetes.io/docs/api-reference/v1.8/#pod-v1-core  </vt:lpstr>
      <vt:lpstr>Liveness &amp; Readiness Probes</vt:lpstr>
      <vt:lpstr>Demo</vt:lpstr>
      <vt:lpstr>Namespaces</vt:lpstr>
      <vt:lpstr>Namespaces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741</cp:revision>
  <cp:lastPrinted>2018-08-17T13:55:56Z</cp:lastPrinted>
  <dcterms:created xsi:type="dcterms:W3CDTF">2015-10-14T11:21:43Z</dcterms:created>
  <dcterms:modified xsi:type="dcterms:W3CDTF">2018-09-06T08:27:49Z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