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8" r:id="rId3"/>
    <p:sldId id="453" r:id="rId4"/>
    <p:sldId id="454" r:id="rId5"/>
    <p:sldId id="449" r:id="rId6"/>
    <p:sldId id="450" r:id="rId7"/>
    <p:sldId id="451" r:id="rId8"/>
    <p:sldId id="452"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281FEC-DB56-4693-8F64-857C1FBF2C2D}"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US"/>
        </a:p>
      </dgm:t>
    </dgm:pt>
    <dgm:pt modelId="{A3D1DDE5-2312-447A-BF26-CE8897F58780}">
      <dgm:prSet phldrT="[Text]"/>
      <dgm:spPr/>
      <dgm:t>
        <a:bodyPr/>
        <a:lstStyle/>
        <a:p>
          <a:r>
            <a:rPr lang="en-US" dirty="0"/>
            <a:t>Node-0</a:t>
          </a:r>
        </a:p>
      </dgm:t>
    </dgm:pt>
    <dgm:pt modelId="{4C1F890B-ECC4-483F-BEA3-B5D54D44317E}" type="parTrans" cxnId="{2E1B967D-33C3-4184-9CE3-64AB213CA072}">
      <dgm:prSet/>
      <dgm:spPr/>
      <dgm:t>
        <a:bodyPr/>
        <a:lstStyle/>
        <a:p>
          <a:endParaRPr lang="en-US"/>
        </a:p>
      </dgm:t>
    </dgm:pt>
    <dgm:pt modelId="{383CC103-E522-433D-BFE5-DCE708F49C70}" type="sibTrans" cxnId="{2E1B967D-33C3-4184-9CE3-64AB213CA072}">
      <dgm:prSet/>
      <dgm:spPr/>
      <dgm:t>
        <a:bodyPr/>
        <a:lstStyle/>
        <a:p>
          <a:endParaRPr lang="en-US"/>
        </a:p>
      </dgm:t>
    </dgm:pt>
    <dgm:pt modelId="{8931360B-B61C-4778-89DC-A67FA7878DCA}">
      <dgm:prSet phldrT="[Text]"/>
      <dgm:spPr/>
      <dgm:t>
        <a:bodyPr/>
        <a:lstStyle/>
        <a:p>
          <a:r>
            <a:rPr lang="en-US" dirty="0"/>
            <a:t>Node-1</a:t>
          </a:r>
        </a:p>
      </dgm:t>
    </dgm:pt>
    <dgm:pt modelId="{673A5CFF-1672-4C13-A8FC-F51C7791825A}" type="parTrans" cxnId="{3087B2FF-7019-4D59-B8E3-CFD0005F1410}">
      <dgm:prSet/>
      <dgm:spPr/>
      <dgm:t>
        <a:bodyPr/>
        <a:lstStyle/>
        <a:p>
          <a:endParaRPr lang="en-US"/>
        </a:p>
      </dgm:t>
    </dgm:pt>
    <dgm:pt modelId="{082F9FE0-4A37-42A8-B9CC-56B4C4055FD7}" type="sibTrans" cxnId="{3087B2FF-7019-4D59-B8E3-CFD0005F1410}">
      <dgm:prSet/>
      <dgm:spPr/>
      <dgm:t>
        <a:bodyPr/>
        <a:lstStyle/>
        <a:p>
          <a:endParaRPr lang="en-US"/>
        </a:p>
      </dgm:t>
    </dgm:pt>
    <dgm:pt modelId="{3A324878-F343-468C-8BFD-580FD30AB0B4}">
      <dgm:prSet phldrT="[Text]"/>
      <dgm:spPr/>
      <dgm:t>
        <a:bodyPr/>
        <a:lstStyle/>
        <a:p>
          <a:r>
            <a:rPr lang="en-US" dirty="0"/>
            <a:t>Node-2</a:t>
          </a:r>
        </a:p>
      </dgm:t>
    </dgm:pt>
    <dgm:pt modelId="{E0A10896-4CF1-46F2-A285-07AE3109043F}" type="parTrans" cxnId="{6AB9C73A-A30D-45BD-BDE5-9D07BD283BF6}">
      <dgm:prSet/>
      <dgm:spPr/>
      <dgm:t>
        <a:bodyPr/>
        <a:lstStyle/>
        <a:p>
          <a:endParaRPr lang="en-US"/>
        </a:p>
      </dgm:t>
    </dgm:pt>
    <dgm:pt modelId="{859814A5-A4A7-4012-8BE3-2BA532D8B6DB}" type="sibTrans" cxnId="{6AB9C73A-A30D-45BD-BDE5-9D07BD283BF6}">
      <dgm:prSet/>
      <dgm:spPr/>
      <dgm:t>
        <a:bodyPr/>
        <a:lstStyle/>
        <a:p>
          <a:endParaRPr lang="en-US"/>
        </a:p>
      </dgm:t>
    </dgm:pt>
    <dgm:pt modelId="{A77B73F9-E3A5-48B9-A64F-D8FA4CFA781C}">
      <dgm:prSet phldrT="[Text]"/>
      <dgm:spPr/>
      <dgm:t>
        <a:bodyPr/>
        <a:lstStyle/>
        <a:p>
          <a:r>
            <a:rPr lang="en-US" dirty="0"/>
            <a:t>Node-3</a:t>
          </a:r>
        </a:p>
      </dgm:t>
    </dgm:pt>
    <dgm:pt modelId="{A44C1575-3FAB-4202-AE67-81D472FE7D4D}" type="parTrans" cxnId="{271EE2D3-A636-4328-AA34-2C9896349098}">
      <dgm:prSet/>
      <dgm:spPr/>
      <dgm:t>
        <a:bodyPr/>
        <a:lstStyle/>
        <a:p>
          <a:endParaRPr lang="en-US"/>
        </a:p>
      </dgm:t>
    </dgm:pt>
    <dgm:pt modelId="{D1BCE976-FC6A-4005-B45F-974F4837EDB3}" type="sibTrans" cxnId="{271EE2D3-A636-4328-AA34-2C9896349098}">
      <dgm:prSet/>
      <dgm:spPr/>
      <dgm:t>
        <a:bodyPr/>
        <a:lstStyle/>
        <a:p>
          <a:endParaRPr lang="en-US"/>
        </a:p>
      </dgm:t>
    </dgm:pt>
    <dgm:pt modelId="{242E2504-771D-4DB1-8162-D3754E4854C1}" type="pres">
      <dgm:prSet presAssocID="{9D281FEC-DB56-4693-8F64-857C1FBF2C2D}" presName="cycle" presStyleCnt="0">
        <dgm:presLayoutVars>
          <dgm:dir/>
          <dgm:resizeHandles val="exact"/>
        </dgm:presLayoutVars>
      </dgm:prSet>
      <dgm:spPr/>
    </dgm:pt>
    <dgm:pt modelId="{92EE833F-1320-48AB-A255-A0C030D80BCB}" type="pres">
      <dgm:prSet presAssocID="{A3D1DDE5-2312-447A-BF26-CE8897F58780}" presName="node" presStyleLbl="node1" presStyleIdx="0" presStyleCnt="4">
        <dgm:presLayoutVars>
          <dgm:bulletEnabled val="1"/>
        </dgm:presLayoutVars>
      </dgm:prSet>
      <dgm:spPr/>
    </dgm:pt>
    <dgm:pt modelId="{137FD30D-B306-489A-BDAF-5C8B418E822C}" type="pres">
      <dgm:prSet presAssocID="{A3D1DDE5-2312-447A-BF26-CE8897F58780}" presName="spNode" presStyleCnt="0"/>
      <dgm:spPr/>
    </dgm:pt>
    <dgm:pt modelId="{B2A4DD6C-AACC-4A75-B994-40AD1B29FF72}" type="pres">
      <dgm:prSet presAssocID="{383CC103-E522-433D-BFE5-DCE708F49C70}" presName="sibTrans" presStyleLbl="sibTrans1D1" presStyleIdx="0" presStyleCnt="4"/>
      <dgm:spPr/>
    </dgm:pt>
    <dgm:pt modelId="{A359C372-00E3-439D-B592-C22374DD4E33}" type="pres">
      <dgm:prSet presAssocID="{8931360B-B61C-4778-89DC-A67FA7878DCA}" presName="node" presStyleLbl="node1" presStyleIdx="1" presStyleCnt="4">
        <dgm:presLayoutVars>
          <dgm:bulletEnabled val="1"/>
        </dgm:presLayoutVars>
      </dgm:prSet>
      <dgm:spPr/>
    </dgm:pt>
    <dgm:pt modelId="{8AB75C6C-50F5-45C9-9F66-47F93566B91A}" type="pres">
      <dgm:prSet presAssocID="{8931360B-B61C-4778-89DC-A67FA7878DCA}" presName="spNode" presStyleCnt="0"/>
      <dgm:spPr/>
    </dgm:pt>
    <dgm:pt modelId="{9C20F34D-FA88-4A6E-A7C8-909A7DA094C5}" type="pres">
      <dgm:prSet presAssocID="{082F9FE0-4A37-42A8-B9CC-56B4C4055FD7}" presName="sibTrans" presStyleLbl="sibTrans1D1" presStyleIdx="1" presStyleCnt="4"/>
      <dgm:spPr/>
    </dgm:pt>
    <dgm:pt modelId="{2066E3DC-8C74-475D-8E00-DB7B348D9476}" type="pres">
      <dgm:prSet presAssocID="{3A324878-F343-468C-8BFD-580FD30AB0B4}" presName="node" presStyleLbl="node1" presStyleIdx="2" presStyleCnt="4">
        <dgm:presLayoutVars>
          <dgm:bulletEnabled val="1"/>
        </dgm:presLayoutVars>
      </dgm:prSet>
      <dgm:spPr/>
    </dgm:pt>
    <dgm:pt modelId="{1F0BFC51-B482-4BF6-AE41-C6B3DB1019BB}" type="pres">
      <dgm:prSet presAssocID="{3A324878-F343-468C-8BFD-580FD30AB0B4}" presName="spNode" presStyleCnt="0"/>
      <dgm:spPr/>
    </dgm:pt>
    <dgm:pt modelId="{3E4B5237-3180-4A55-AFF6-87F59CD617C6}" type="pres">
      <dgm:prSet presAssocID="{859814A5-A4A7-4012-8BE3-2BA532D8B6DB}" presName="sibTrans" presStyleLbl="sibTrans1D1" presStyleIdx="2" presStyleCnt="4"/>
      <dgm:spPr/>
    </dgm:pt>
    <dgm:pt modelId="{52084FCB-E69C-48D9-9457-4C4D7BAD6FBC}" type="pres">
      <dgm:prSet presAssocID="{A77B73F9-E3A5-48B9-A64F-D8FA4CFA781C}" presName="node" presStyleLbl="node1" presStyleIdx="3" presStyleCnt="4">
        <dgm:presLayoutVars>
          <dgm:bulletEnabled val="1"/>
        </dgm:presLayoutVars>
      </dgm:prSet>
      <dgm:spPr/>
    </dgm:pt>
    <dgm:pt modelId="{9D2CAD9E-4A32-4DD3-A4D3-53A300FB7B59}" type="pres">
      <dgm:prSet presAssocID="{A77B73F9-E3A5-48B9-A64F-D8FA4CFA781C}" presName="spNode" presStyleCnt="0"/>
      <dgm:spPr/>
    </dgm:pt>
    <dgm:pt modelId="{74446943-7DA4-4A23-AC04-FCDB05602420}" type="pres">
      <dgm:prSet presAssocID="{D1BCE976-FC6A-4005-B45F-974F4837EDB3}" presName="sibTrans" presStyleLbl="sibTrans1D1" presStyleIdx="3" presStyleCnt="4"/>
      <dgm:spPr/>
    </dgm:pt>
  </dgm:ptLst>
  <dgm:cxnLst>
    <dgm:cxn modelId="{95064C06-EF28-4D51-BEA7-748524427AAF}" type="presOf" srcId="{3A324878-F343-468C-8BFD-580FD30AB0B4}" destId="{2066E3DC-8C74-475D-8E00-DB7B348D9476}" srcOrd="0" destOrd="0" presId="urn:microsoft.com/office/officeart/2005/8/layout/cycle6"/>
    <dgm:cxn modelId="{3B7C371D-3587-4BB0-825F-1CC7D38C35A8}" type="presOf" srcId="{859814A5-A4A7-4012-8BE3-2BA532D8B6DB}" destId="{3E4B5237-3180-4A55-AFF6-87F59CD617C6}" srcOrd="0" destOrd="0" presId="urn:microsoft.com/office/officeart/2005/8/layout/cycle6"/>
    <dgm:cxn modelId="{D8C34226-03F4-455B-8FF6-72B32FEAD899}" type="presOf" srcId="{A77B73F9-E3A5-48B9-A64F-D8FA4CFA781C}" destId="{52084FCB-E69C-48D9-9457-4C4D7BAD6FBC}" srcOrd="0" destOrd="0" presId="urn:microsoft.com/office/officeart/2005/8/layout/cycle6"/>
    <dgm:cxn modelId="{6AB9C73A-A30D-45BD-BDE5-9D07BD283BF6}" srcId="{9D281FEC-DB56-4693-8F64-857C1FBF2C2D}" destId="{3A324878-F343-468C-8BFD-580FD30AB0B4}" srcOrd="2" destOrd="0" parTransId="{E0A10896-4CF1-46F2-A285-07AE3109043F}" sibTransId="{859814A5-A4A7-4012-8BE3-2BA532D8B6DB}"/>
    <dgm:cxn modelId="{49133D5E-9087-4BA6-913D-0B60B75B51A9}" type="presOf" srcId="{383CC103-E522-433D-BFE5-DCE708F49C70}" destId="{B2A4DD6C-AACC-4A75-B994-40AD1B29FF72}" srcOrd="0" destOrd="0" presId="urn:microsoft.com/office/officeart/2005/8/layout/cycle6"/>
    <dgm:cxn modelId="{E827694D-677A-48CD-B13C-71ABB1CCE65C}" type="presOf" srcId="{8931360B-B61C-4778-89DC-A67FA7878DCA}" destId="{A359C372-00E3-439D-B592-C22374DD4E33}" srcOrd="0" destOrd="0" presId="urn:microsoft.com/office/officeart/2005/8/layout/cycle6"/>
    <dgm:cxn modelId="{2E1B967D-33C3-4184-9CE3-64AB213CA072}" srcId="{9D281FEC-DB56-4693-8F64-857C1FBF2C2D}" destId="{A3D1DDE5-2312-447A-BF26-CE8897F58780}" srcOrd="0" destOrd="0" parTransId="{4C1F890B-ECC4-483F-BEA3-B5D54D44317E}" sibTransId="{383CC103-E522-433D-BFE5-DCE708F49C70}"/>
    <dgm:cxn modelId="{D63D8C88-3545-43AB-9A4F-6337DD3ED566}" type="presOf" srcId="{D1BCE976-FC6A-4005-B45F-974F4837EDB3}" destId="{74446943-7DA4-4A23-AC04-FCDB05602420}" srcOrd="0" destOrd="0" presId="urn:microsoft.com/office/officeart/2005/8/layout/cycle6"/>
    <dgm:cxn modelId="{8BC6A1CC-7B5D-4453-A64A-99E8EBFA40A6}" type="presOf" srcId="{A3D1DDE5-2312-447A-BF26-CE8897F58780}" destId="{92EE833F-1320-48AB-A255-A0C030D80BCB}" srcOrd="0" destOrd="0" presId="urn:microsoft.com/office/officeart/2005/8/layout/cycle6"/>
    <dgm:cxn modelId="{25B0B3D2-219B-4926-AA5A-C7A31FF28444}" type="presOf" srcId="{9D281FEC-DB56-4693-8F64-857C1FBF2C2D}" destId="{242E2504-771D-4DB1-8162-D3754E4854C1}" srcOrd="0" destOrd="0" presId="urn:microsoft.com/office/officeart/2005/8/layout/cycle6"/>
    <dgm:cxn modelId="{271EE2D3-A636-4328-AA34-2C9896349098}" srcId="{9D281FEC-DB56-4693-8F64-857C1FBF2C2D}" destId="{A77B73F9-E3A5-48B9-A64F-D8FA4CFA781C}" srcOrd="3" destOrd="0" parTransId="{A44C1575-3FAB-4202-AE67-81D472FE7D4D}" sibTransId="{D1BCE976-FC6A-4005-B45F-974F4837EDB3}"/>
    <dgm:cxn modelId="{9F5563EB-14D1-456E-A809-D6EE36AF5283}" type="presOf" srcId="{082F9FE0-4A37-42A8-B9CC-56B4C4055FD7}" destId="{9C20F34D-FA88-4A6E-A7C8-909A7DA094C5}" srcOrd="0" destOrd="0" presId="urn:microsoft.com/office/officeart/2005/8/layout/cycle6"/>
    <dgm:cxn modelId="{3087B2FF-7019-4D59-B8E3-CFD0005F1410}" srcId="{9D281FEC-DB56-4693-8F64-857C1FBF2C2D}" destId="{8931360B-B61C-4778-89DC-A67FA7878DCA}" srcOrd="1" destOrd="0" parTransId="{673A5CFF-1672-4C13-A8FC-F51C7791825A}" sibTransId="{082F9FE0-4A37-42A8-B9CC-56B4C4055FD7}"/>
    <dgm:cxn modelId="{7DB6C443-B64D-470F-8CE5-3AF47B5012AB}" type="presParOf" srcId="{242E2504-771D-4DB1-8162-D3754E4854C1}" destId="{92EE833F-1320-48AB-A255-A0C030D80BCB}" srcOrd="0" destOrd="0" presId="urn:microsoft.com/office/officeart/2005/8/layout/cycle6"/>
    <dgm:cxn modelId="{FF9E0B82-BD37-431E-BBB2-D7F1A6F308C0}" type="presParOf" srcId="{242E2504-771D-4DB1-8162-D3754E4854C1}" destId="{137FD30D-B306-489A-BDAF-5C8B418E822C}" srcOrd="1" destOrd="0" presId="urn:microsoft.com/office/officeart/2005/8/layout/cycle6"/>
    <dgm:cxn modelId="{31320776-C883-48CC-AC0B-D55CA6CC97A3}" type="presParOf" srcId="{242E2504-771D-4DB1-8162-D3754E4854C1}" destId="{B2A4DD6C-AACC-4A75-B994-40AD1B29FF72}" srcOrd="2" destOrd="0" presId="urn:microsoft.com/office/officeart/2005/8/layout/cycle6"/>
    <dgm:cxn modelId="{63E34637-3B06-4FC7-8176-2BCB106A66C0}" type="presParOf" srcId="{242E2504-771D-4DB1-8162-D3754E4854C1}" destId="{A359C372-00E3-439D-B592-C22374DD4E33}" srcOrd="3" destOrd="0" presId="urn:microsoft.com/office/officeart/2005/8/layout/cycle6"/>
    <dgm:cxn modelId="{B5E97688-5356-4B08-B736-76DCB9FA8D15}" type="presParOf" srcId="{242E2504-771D-4DB1-8162-D3754E4854C1}" destId="{8AB75C6C-50F5-45C9-9F66-47F93566B91A}" srcOrd="4" destOrd="0" presId="urn:microsoft.com/office/officeart/2005/8/layout/cycle6"/>
    <dgm:cxn modelId="{BED7A5E6-CA84-4A69-AA9A-E0D3BCFE897E}" type="presParOf" srcId="{242E2504-771D-4DB1-8162-D3754E4854C1}" destId="{9C20F34D-FA88-4A6E-A7C8-909A7DA094C5}" srcOrd="5" destOrd="0" presId="urn:microsoft.com/office/officeart/2005/8/layout/cycle6"/>
    <dgm:cxn modelId="{B74B1F97-2437-4609-A5F4-E993A98380B5}" type="presParOf" srcId="{242E2504-771D-4DB1-8162-D3754E4854C1}" destId="{2066E3DC-8C74-475D-8E00-DB7B348D9476}" srcOrd="6" destOrd="0" presId="urn:microsoft.com/office/officeart/2005/8/layout/cycle6"/>
    <dgm:cxn modelId="{5EA289B9-1019-4956-9C57-33C89ABC31A5}" type="presParOf" srcId="{242E2504-771D-4DB1-8162-D3754E4854C1}" destId="{1F0BFC51-B482-4BF6-AE41-C6B3DB1019BB}" srcOrd="7" destOrd="0" presId="urn:microsoft.com/office/officeart/2005/8/layout/cycle6"/>
    <dgm:cxn modelId="{21308014-25D7-49BD-8A11-F546A314D351}" type="presParOf" srcId="{242E2504-771D-4DB1-8162-D3754E4854C1}" destId="{3E4B5237-3180-4A55-AFF6-87F59CD617C6}" srcOrd="8" destOrd="0" presId="urn:microsoft.com/office/officeart/2005/8/layout/cycle6"/>
    <dgm:cxn modelId="{41DFFCE1-D0E8-468E-8BB7-610865D9D9FE}" type="presParOf" srcId="{242E2504-771D-4DB1-8162-D3754E4854C1}" destId="{52084FCB-E69C-48D9-9457-4C4D7BAD6FBC}" srcOrd="9" destOrd="0" presId="urn:microsoft.com/office/officeart/2005/8/layout/cycle6"/>
    <dgm:cxn modelId="{AF4BF075-AAF6-45D7-B27A-6FA6AD0EACF7}" type="presParOf" srcId="{242E2504-771D-4DB1-8162-D3754E4854C1}" destId="{9D2CAD9E-4A32-4DD3-A4D3-53A300FB7B59}" srcOrd="10" destOrd="0" presId="urn:microsoft.com/office/officeart/2005/8/layout/cycle6"/>
    <dgm:cxn modelId="{713B477B-9A48-4F38-B129-92DE94A8065A}" type="presParOf" srcId="{242E2504-771D-4DB1-8162-D3754E4854C1}" destId="{74446943-7DA4-4A23-AC04-FCDB05602420}"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E833F-1320-48AB-A255-A0C030D80BCB}">
      <dsp:nvSpPr>
        <dsp:cNvPr id="0" name=""/>
        <dsp:cNvSpPr/>
      </dsp:nvSpPr>
      <dsp:spPr>
        <a:xfrm>
          <a:off x="2504517" y="454"/>
          <a:ext cx="1643691" cy="10683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Node-0</a:t>
          </a:r>
        </a:p>
      </dsp:txBody>
      <dsp:txXfrm>
        <a:off x="2556672" y="52609"/>
        <a:ext cx="1539381" cy="964089"/>
      </dsp:txXfrm>
    </dsp:sp>
    <dsp:sp modelId="{B2A4DD6C-AACC-4A75-B994-40AD1B29FF72}">
      <dsp:nvSpPr>
        <dsp:cNvPr id="0" name=""/>
        <dsp:cNvSpPr/>
      </dsp:nvSpPr>
      <dsp:spPr>
        <a:xfrm>
          <a:off x="1562011" y="534654"/>
          <a:ext cx="3528704" cy="3528704"/>
        </a:xfrm>
        <a:custGeom>
          <a:avLst/>
          <a:gdLst/>
          <a:ahLst/>
          <a:cxnLst/>
          <a:rect l="0" t="0" r="0" b="0"/>
          <a:pathLst>
            <a:path>
              <a:moveTo>
                <a:pt x="2598026" y="209383"/>
              </a:moveTo>
              <a:arcTo wR="1764352" hR="1764352" stAng="17891840" swAng="2624606"/>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359C372-00E3-439D-B592-C22374DD4E33}">
      <dsp:nvSpPr>
        <dsp:cNvPr id="0" name=""/>
        <dsp:cNvSpPr/>
      </dsp:nvSpPr>
      <dsp:spPr>
        <a:xfrm>
          <a:off x="4268870" y="1764807"/>
          <a:ext cx="1643691" cy="10683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Node-1</a:t>
          </a:r>
        </a:p>
      </dsp:txBody>
      <dsp:txXfrm>
        <a:off x="4321025" y="1816962"/>
        <a:ext cx="1539381" cy="964089"/>
      </dsp:txXfrm>
    </dsp:sp>
    <dsp:sp modelId="{9C20F34D-FA88-4A6E-A7C8-909A7DA094C5}">
      <dsp:nvSpPr>
        <dsp:cNvPr id="0" name=""/>
        <dsp:cNvSpPr/>
      </dsp:nvSpPr>
      <dsp:spPr>
        <a:xfrm>
          <a:off x="1562011" y="534654"/>
          <a:ext cx="3528704" cy="3528704"/>
        </a:xfrm>
        <a:custGeom>
          <a:avLst/>
          <a:gdLst/>
          <a:ahLst/>
          <a:cxnLst/>
          <a:rect l="0" t="0" r="0" b="0"/>
          <a:pathLst>
            <a:path>
              <a:moveTo>
                <a:pt x="3441786" y="2311301"/>
              </a:moveTo>
              <a:arcTo wR="1764352" hR="1764352" stAng="1083554" swAng="2624606"/>
            </a:path>
          </a:pathLst>
        </a:custGeom>
        <a:noFill/>
        <a:ln w="10000"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066E3DC-8C74-475D-8E00-DB7B348D9476}">
      <dsp:nvSpPr>
        <dsp:cNvPr id="0" name=""/>
        <dsp:cNvSpPr/>
      </dsp:nvSpPr>
      <dsp:spPr>
        <a:xfrm>
          <a:off x="2504517" y="3529159"/>
          <a:ext cx="1643691" cy="10683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Node-2</a:t>
          </a:r>
        </a:p>
      </dsp:txBody>
      <dsp:txXfrm>
        <a:off x="2556672" y="3581314"/>
        <a:ext cx="1539381" cy="964089"/>
      </dsp:txXfrm>
    </dsp:sp>
    <dsp:sp modelId="{3E4B5237-3180-4A55-AFF6-87F59CD617C6}">
      <dsp:nvSpPr>
        <dsp:cNvPr id="0" name=""/>
        <dsp:cNvSpPr/>
      </dsp:nvSpPr>
      <dsp:spPr>
        <a:xfrm>
          <a:off x="1562011" y="534654"/>
          <a:ext cx="3528704" cy="3528704"/>
        </a:xfrm>
        <a:custGeom>
          <a:avLst/>
          <a:gdLst/>
          <a:ahLst/>
          <a:cxnLst/>
          <a:rect l="0" t="0" r="0" b="0"/>
          <a:pathLst>
            <a:path>
              <a:moveTo>
                <a:pt x="930678" y="3319320"/>
              </a:moveTo>
              <a:arcTo wR="1764352" hR="1764352" stAng="7091840" swAng="2624606"/>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084FCB-E69C-48D9-9457-4C4D7BAD6FBC}">
      <dsp:nvSpPr>
        <dsp:cNvPr id="0" name=""/>
        <dsp:cNvSpPr/>
      </dsp:nvSpPr>
      <dsp:spPr>
        <a:xfrm>
          <a:off x="740165" y="1764807"/>
          <a:ext cx="1643691" cy="10683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Node-3</a:t>
          </a:r>
        </a:p>
      </dsp:txBody>
      <dsp:txXfrm>
        <a:off x="792320" y="1816962"/>
        <a:ext cx="1539381" cy="964089"/>
      </dsp:txXfrm>
    </dsp:sp>
    <dsp:sp modelId="{74446943-7DA4-4A23-AC04-FCDB05602420}">
      <dsp:nvSpPr>
        <dsp:cNvPr id="0" name=""/>
        <dsp:cNvSpPr/>
      </dsp:nvSpPr>
      <dsp:spPr>
        <a:xfrm>
          <a:off x="1562011" y="534654"/>
          <a:ext cx="3528704" cy="3528704"/>
        </a:xfrm>
        <a:custGeom>
          <a:avLst/>
          <a:gdLst/>
          <a:ahLst/>
          <a:cxnLst/>
          <a:rect l="0" t="0" r="0" b="0"/>
          <a:pathLst>
            <a:path>
              <a:moveTo>
                <a:pt x="86918" y="1217403"/>
              </a:moveTo>
              <a:arcTo wR="1764352" hR="1764352" stAng="11883554" swAng="2624606"/>
            </a:path>
          </a:pathLst>
        </a:custGeom>
        <a:noFill/>
        <a:ln w="10000"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is a difference in the access schema between stateless and </a:t>
            </a:r>
            <a:r>
              <a:rPr lang="en-US" dirty="0" err="1"/>
              <a:t>stateful</a:t>
            </a:r>
            <a:r>
              <a:rPr lang="en-US" dirty="0"/>
              <a:t> applications.</a:t>
            </a:r>
          </a:p>
          <a:p>
            <a:r>
              <a:rPr lang="en-US" dirty="0"/>
              <a:t> </a:t>
            </a:r>
          </a:p>
          <a:p>
            <a:r>
              <a:rPr lang="en-US" dirty="0"/>
              <a:t>With stateless apps it doesn’t matter, which individual instance serves / fulfills the requests. They are all alike and don’t hold any state. Users typically access any of the available instances via a load balancer. </a:t>
            </a:r>
          </a:p>
          <a:p>
            <a:r>
              <a:rPr lang="en-US" dirty="0"/>
              <a:t>In our setup, it is the (Kubernetes) service, which acts as a load balancer and sits in front of all </a:t>
            </a:r>
            <a:r>
              <a:rPr lang="en-US" dirty="0" err="1"/>
              <a:t>nginx</a:t>
            </a:r>
            <a:r>
              <a:rPr lang="en-US" dirty="0"/>
              <a:t> instances. If it has a </a:t>
            </a:r>
            <a:r>
              <a:rPr lang="en-US" dirty="0" err="1"/>
              <a:t>ClusterIP</a:t>
            </a:r>
            <a:r>
              <a:rPr lang="en-US" dirty="0"/>
              <a:t>, a </a:t>
            </a:r>
            <a:r>
              <a:rPr lang="en-US" dirty="0" err="1"/>
              <a:t>NodePort</a:t>
            </a:r>
            <a:r>
              <a:rPr lang="en-US" dirty="0"/>
              <a:t> or even an external IP (service type </a:t>
            </a:r>
            <a:r>
              <a:rPr lang="en-US" dirty="0" err="1"/>
              <a:t>LoadBalancer</a:t>
            </a:r>
            <a:r>
              <a:rPr lang="en-US" dirty="0"/>
              <a:t>), users or other apps always connect to the service. The service routes the traffic to any available instance.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6341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With </a:t>
            </a:r>
            <a:r>
              <a:rPr lang="en-US" dirty="0" err="1"/>
              <a:t>stateful</a:t>
            </a:r>
            <a:r>
              <a:rPr lang="en-US" dirty="0"/>
              <a:t> apps the schema changes. Here it </a:t>
            </a:r>
            <a:r>
              <a:rPr lang="en-US" b="1" dirty="0"/>
              <a:t>does</a:t>
            </a:r>
            <a:r>
              <a:rPr lang="en-US" dirty="0"/>
              <a:t> matter, to which individual instance we connect to. Every instance has a separate persistence for content and since it holds a state, you want to be able to connect to exactly the same instance again.</a:t>
            </a:r>
          </a:p>
          <a:p>
            <a:r>
              <a:rPr lang="en-US" dirty="0"/>
              <a:t>Therefore the service in front of the replicas doesn’t have a separate IP address and thus cannot serve as connection endpoint (i.e. </a:t>
            </a:r>
            <a:r>
              <a:rPr lang="en-US" dirty="0" err="1"/>
              <a:t>loadbalancer</a:t>
            </a:r>
            <a:r>
              <a:rPr lang="en-US" dirty="0"/>
              <a:t>). Instead, the service only provides a collection of CNAME records allowing to route to an individual replica. Hence the service could be described as the </a:t>
            </a:r>
            <a:r>
              <a:rPr lang="en-US" dirty="0" err="1"/>
              <a:t>stateful</a:t>
            </a:r>
            <a:r>
              <a:rPr lang="en-US" dirty="0"/>
              <a:t> app’s domain administrator as well. In K8s, this type of service is called a “headless service” and is created by specifying the “</a:t>
            </a:r>
            <a:r>
              <a:rPr lang="en-US" dirty="0" err="1"/>
              <a:t>clusterIP</a:t>
            </a:r>
            <a:r>
              <a:rPr lang="en-US" dirty="0"/>
              <a:t>” key with the value “None”.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37151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uses cases:</a:t>
            </a:r>
          </a:p>
          <a:p>
            <a:pPr marL="285750" indent="-285750">
              <a:buFontTx/>
              <a:buChar char="-"/>
            </a:pPr>
            <a:r>
              <a:rPr lang="en-US" dirty="0"/>
              <a:t>Run a front end with a different language per instance</a:t>
            </a:r>
          </a:p>
          <a:p>
            <a:pPr marL="285750" indent="-285750">
              <a:buFontTx/>
              <a:buChar char="-"/>
            </a:pPr>
            <a:r>
              <a:rPr lang="en-US" dirty="0"/>
              <a:t>Run a single node DB -&gt; make use of the storage templating feature</a:t>
            </a:r>
          </a:p>
          <a:p>
            <a:pPr marL="285750" indent="-285750">
              <a:buFontTx/>
              <a:buChar char="-"/>
            </a:pPr>
            <a:r>
              <a:rPr lang="en-US" dirty="0"/>
              <a:t>Run a scalable database like </a:t>
            </a:r>
            <a:r>
              <a:rPr lang="en-US" dirty="0" err="1"/>
              <a:t>cassandra</a:t>
            </a:r>
            <a:endParaRPr lang="en-US" dirty="0"/>
          </a:p>
          <a:p>
            <a:endParaRPr lang="en-US" dirty="0"/>
          </a:p>
          <a:p>
            <a:r>
              <a:rPr lang="en-US" dirty="0"/>
              <a:t>https://kubernetes.io/docs/tutorials/stateful-application/cassandra/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739870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deployments, </a:t>
            </a:r>
            <a:r>
              <a:rPr lang="en-US" dirty="0" err="1"/>
              <a:t>statefulsets</a:t>
            </a:r>
            <a:r>
              <a:rPr lang="en-US" dirty="0"/>
              <a:t> manage pods by labels and corresponding selectors. </a:t>
            </a:r>
          </a:p>
          <a:p>
            <a:r>
              <a:rPr lang="en-US" dirty="0"/>
              <a:t>Additionally you need to specify the service, which governs/manages the domain for the </a:t>
            </a:r>
            <a:r>
              <a:rPr lang="en-US" dirty="0" err="1"/>
              <a:t>statefulset</a:t>
            </a:r>
            <a:r>
              <a:rPr lang="en-US" dirty="0"/>
              <a:t>. Important: the service has to exist, before you create the </a:t>
            </a:r>
            <a:r>
              <a:rPr lang="en-US" dirty="0" err="1"/>
              <a:t>statefulset</a:t>
            </a:r>
            <a:r>
              <a:rPr lang="en-US" dirty="0"/>
              <a:t>.</a:t>
            </a:r>
          </a:p>
          <a:p>
            <a:r>
              <a:rPr lang="en-US" dirty="0"/>
              <a:t>In the </a:t>
            </a:r>
            <a:r>
              <a:rPr lang="en-US" dirty="0" err="1"/>
              <a:t>PodSpecTemplate</a:t>
            </a:r>
            <a:r>
              <a:rPr lang="en-US" dirty="0"/>
              <a:t> you can define the pod’s structure, mounts etc. as done for deployments.</a:t>
            </a:r>
          </a:p>
          <a:p>
            <a:r>
              <a:rPr lang="en-US" dirty="0" err="1"/>
              <a:t>VolumeClaimTemplate</a:t>
            </a:r>
            <a:r>
              <a:rPr lang="en-US" dirty="0"/>
              <a:t>: </a:t>
            </a:r>
            <a:r>
              <a:rPr lang="en-US" dirty="0" err="1"/>
              <a:t>acutally</a:t>
            </a:r>
            <a:r>
              <a:rPr lang="en-US" dirty="0"/>
              <a:t> a nice feature allowing to template PVCs which are created for each replica of the </a:t>
            </a:r>
            <a:r>
              <a:rPr lang="en-US" dirty="0" err="1"/>
              <a:t>stateful</a:t>
            </a:r>
            <a:r>
              <a:rPr lang="en-US" dirty="0"/>
              <a:t> set.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5936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In Kubernetes you can easily run </a:t>
            </a:r>
            <a:r>
              <a:rPr lang="en-US" dirty="0" err="1"/>
              <a:t>stateful</a:t>
            </a:r>
            <a:r>
              <a:rPr lang="en-US" dirty="0"/>
              <a:t> applications using the “</a:t>
            </a:r>
            <a:r>
              <a:rPr lang="en-US" dirty="0" err="1"/>
              <a:t>StatefulSet</a:t>
            </a:r>
            <a:r>
              <a:rPr lang="en-US" dirty="0"/>
              <a:t>” resource type. Though it has a few things in common with the “Deployment” resource, there are some key differentiators: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network identifiers: pod names are predictable (no more generated UIDs) and remain stable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Stable storage: each pod has its own persistence, created upon first creation of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Ordinal index: pod name schema is [</a:t>
            </a:r>
            <a:r>
              <a:rPr lang="en-US" dirty="0" err="1"/>
              <a:t>statefulset</a:t>
            </a:r>
            <a:r>
              <a:rPr lang="en-US" dirty="0"/>
              <a:t>-name]-[0..n] like nginx-0,nginx-1</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Ordered: since pods have an ordinal index, they can be put in an order. This order is used for operations like scaling. When scaling down #3 is deleted before #2</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Update strategy: </a:t>
            </a:r>
            <a:r>
              <a:rPr lang="en-US" dirty="0" err="1"/>
              <a:t>StatefulSets</a:t>
            </a:r>
            <a:r>
              <a:rPr lang="en-US" dirty="0"/>
              <a:t> support canary roll-out, phased roll-out, </a:t>
            </a:r>
            <a:r>
              <a:rPr lang="en-US" dirty="0" err="1"/>
              <a:t>etc</a:t>
            </a:r>
            <a:endParaRPr lang="en-US" dirty="0"/>
          </a:p>
          <a:p>
            <a:r>
              <a:rPr lang="en-US" dirty="0"/>
              <a:t>Read more here: https://kubernetes.io/docs/tutorials/stateful-application/basic-stateful-set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73902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one more thing required to make </a:t>
            </a:r>
            <a:r>
              <a:rPr lang="en-US" dirty="0" err="1"/>
              <a:t>statefulsets</a:t>
            </a:r>
            <a:r>
              <a:rPr lang="en-US" dirty="0"/>
              <a:t> work: a headless service</a:t>
            </a:r>
          </a:p>
          <a:p>
            <a:r>
              <a:rPr lang="en-US" dirty="0"/>
              <a:t>It allows you to connect directly to a pod while using </a:t>
            </a:r>
            <a:r>
              <a:rPr lang="en-US" dirty="0" err="1"/>
              <a:t>dns</a:t>
            </a:r>
            <a:r>
              <a:rPr lang="en-US" dirty="0"/>
              <a:t> names instead of IP addresses (remember – IP addresses in k8s are not stable)</a:t>
            </a:r>
          </a:p>
          <a:p>
            <a:r>
              <a:rPr lang="en-US" dirty="0"/>
              <a:t>A headless service is created, by specifying “None” as the value for “</a:t>
            </a:r>
            <a:r>
              <a:rPr lang="en-US" dirty="0" err="1"/>
              <a:t>ClusterIP</a:t>
            </a:r>
            <a:r>
              <a:rPr lang="en-US" dirty="0"/>
              <a:t>”. This will stop the cluster from creating an endpoint object with an IP address. Instead the service will only serve as DNS domain/entry point for your pods.</a:t>
            </a:r>
          </a:p>
          <a:p>
            <a:r>
              <a:rPr lang="en-US" dirty="0"/>
              <a:t>To connect to a pod use the stable network identifier the </a:t>
            </a:r>
            <a:r>
              <a:rPr lang="en-US" dirty="0" err="1"/>
              <a:t>statefulset</a:t>
            </a:r>
            <a:r>
              <a:rPr lang="en-US" dirty="0"/>
              <a:t> provides + the service name </a:t>
            </a:r>
            <a:r>
              <a:rPr lang="en-US" dirty="0">
                <a:sym typeface="Wingdings" panose="05000000000000000000" pitchFamily="2" charset="2"/>
              </a:rPr>
              <a:t> nginx-0.nginx</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08201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kubernetes.io/docs/tutorials/stateful-application/basic-stateful-se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err="1">
                <a:solidFill>
                  <a:schemeClr val="accent1"/>
                </a:solidFill>
              </a:rPr>
              <a:t>Stateful</a:t>
            </a:r>
            <a:r>
              <a:rPr lang="en-US" dirty="0">
                <a:solidFill>
                  <a:schemeClr val="accent1"/>
                </a:solidFill>
              </a:rPr>
              <a:t> Applications</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a:t>Stateless Applications in K8s</a:t>
            </a:r>
          </a:p>
        </p:txBody>
      </p:sp>
      <p:grpSp>
        <p:nvGrpSpPr>
          <p:cNvPr id="3" name="Group 2">
            <a:extLst>
              <a:ext uri="{FF2B5EF4-FFF2-40B4-BE49-F238E27FC236}">
                <a16:creationId xmlns:a16="http://schemas.microsoft.com/office/drawing/2014/main" id="{B1DEB301-CA2A-4573-9686-55048E179DBE}"/>
              </a:ext>
            </a:extLst>
          </p:cNvPr>
          <p:cNvGrpSpPr/>
          <p:nvPr/>
        </p:nvGrpSpPr>
        <p:grpSpPr>
          <a:xfrm>
            <a:off x="672084" y="3182112"/>
            <a:ext cx="4247388" cy="1400556"/>
            <a:chOff x="2697480" y="2743200"/>
            <a:chExt cx="6187440" cy="2034540"/>
          </a:xfrm>
        </p:grpSpPr>
        <p:sp>
          <p:nvSpPr>
            <p:cNvPr id="4" name="Rectangle: Rounded Corners 3">
              <a:extLst>
                <a:ext uri="{FF2B5EF4-FFF2-40B4-BE49-F238E27FC236}">
                  <a16:creationId xmlns:a16="http://schemas.microsoft.com/office/drawing/2014/main" id="{28A3E723-65F2-455C-885A-4D0AF9CED74E}"/>
                </a:ext>
              </a:extLst>
            </p:cNvPr>
            <p:cNvSpPr/>
            <p:nvPr/>
          </p:nvSpPr>
          <p:spPr bwMode="gray">
            <a:xfrm>
              <a:off x="2697480" y="2743200"/>
              <a:ext cx="6187440" cy="2034540"/>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75E739AC-B9F4-4716-8B8C-DBFF32BDF802}"/>
                </a:ext>
              </a:extLst>
            </p:cNvPr>
            <p:cNvSpPr/>
            <p:nvPr/>
          </p:nvSpPr>
          <p:spPr bwMode="gray">
            <a:xfrm>
              <a:off x="2989653"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8A42DAF5-B8F3-4E2F-AA5A-79FE7A0094B1}"/>
                </a:ext>
              </a:extLst>
            </p:cNvPr>
            <p:cNvSpPr/>
            <p:nvPr/>
          </p:nvSpPr>
          <p:spPr bwMode="gray">
            <a:xfrm>
              <a:off x="6855115"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7B3B1AA6-366E-4FE9-A5D8-FBBE060B74A1}"/>
                </a:ext>
              </a:extLst>
            </p:cNvPr>
            <p:cNvSpPr/>
            <p:nvPr/>
          </p:nvSpPr>
          <p:spPr bwMode="gray">
            <a:xfrm>
              <a:off x="4922384" y="3164976"/>
              <a:ext cx="1627931" cy="115625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grpSp>
      <p:sp>
        <p:nvSpPr>
          <p:cNvPr id="12" name="Cloud 11">
            <a:extLst>
              <a:ext uri="{FF2B5EF4-FFF2-40B4-BE49-F238E27FC236}">
                <a16:creationId xmlns:a16="http://schemas.microsoft.com/office/drawing/2014/main" id="{1860C979-E21F-43C1-B67C-469923F350A5}"/>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Arrow: Up-Down 12">
            <a:extLst>
              <a:ext uri="{FF2B5EF4-FFF2-40B4-BE49-F238E27FC236}">
                <a16:creationId xmlns:a16="http://schemas.microsoft.com/office/drawing/2014/main" id="{1D991BED-152D-40E8-8DBE-BAD29B91FA53}"/>
              </a:ext>
            </a:extLst>
          </p:cNvPr>
          <p:cNvSpPr/>
          <p:nvPr/>
        </p:nvSpPr>
        <p:spPr bwMode="gray">
          <a:xfrm>
            <a:off x="2684668" y="2273415"/>
            <a:ext cx="222219" cy="845820"/>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pic>
        <p:nvPicPr>
          <p:cNvPr id="11" name="Graphic 10" descr="User">
            <a:extLst>
              <a:ext uri="{FF2B5EF4-FFF2-40B4-BE49-F238E27FC236}">
                <a16:creationId xmlns:a16="http://schemas.microsoft.com/office/drawing/2014/main" id="{A94F65D2-F205-48AF-9AB9-4F13F8250C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28" name="Cylinder 27">
            <a:extLst>
              <a:ext uri="{FF2B5EF4-FFF2-40B4-BE49-F238E27FC236}">
                <a16:creationId xmlns:a16="http://schemas.microsoft.com/office/drawing/2014/main" id="{B4A5B1C2-DB0D-44AE-B330-B6BD669C69C3}"/>
              </a:ext>
            </a:extLst>
          </p:cNvPr>
          <p:cNvSpPr/>
          <p:nvPr/>
        </p:nvSpPr>
        <p:spPr bwMode="gray">
          <a:xfrm>
            <a:off x="2296667" y="5428015"/>
            <a:ext cx="998220" cy="1004248"/>
          </a:xfrm>
          <a:prstGeom prst="ca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29" name="Arrow: Up-Down 28">
            <a:extLst>
              <a:ext uri="{FF2B5EF4-FFF2-40B4-BE49-F238E27FC236}">
                <a16:creationId xmlns:a16="http://schemas.microsoft.com/office/drawing/2014/main" id="{1566EADF-ABBB-4026-968C-D82415201052}"/>
              </a:ext>
            </a:extLst>
          </p:cNvPr>
          <p:cNvSpPr/>
          <p:nvPr/>
        </p:nvSpPr>
        <p:spPr bwMode="gray">
          <a:xfrm>
            <a:off x="2684668" y="4756797"/>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6" name="Speech Bubble: Rectangle 35">
            <a:extLst>
              <a:ext uri="{FF2B5EF4-FFF2-40B4-BE49-F238E27FC236}">
                <a16:creationId xmlns:a16="http://schemas.microsoft.com/office/drawing/2014/main" id="{F600065E-738E-4ECD-A842-9CB540B0A625}"/>
              </a:ext>
            </a:extLst>
          </p:cNvPr>
          <p:cNvSpPr/>
          <p:nvPr/>
        </p:nvSpPr>
        <p:spPr bwMode="gray">
          <a:xfrm>
            <a:off x="4387572" y="1558170"/>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Exposed via a load balancing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168300E2-1254-40B8-9F28-2041B6D7AD71}"/>
              </a:ext>
            </a:extLst>
          </p:cNvPr>
          <p:cNvSpPr/>
          <p:nvPr/>
        </p:nvSpPr>
        <p:spPr bwMode="gray">
          <a:xfrm>
            <a:off x="5911572" y="2780418"/>
            <a:ext cx="4658892" cy="692040"/>
          </a:xfrm>
          <a:prstGeom prst="wedgeRectCallout">
            <a:avLst>
              <a:gd name="adj1" fmla="val -65369"/>
              <a:gd name="adj2" fmla="val 11530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Deployment allows horizontal scaling to distribute workloads</a:t>
            </a:r>
          </a:p>
        </p:txBody>
      </p:sp>
      <p:sp>
        <p:nvSpPr>
          <p:cNvPr id="38" name="Speech Bubble: Rectangle 37">
            <a:extLst>
              <a:ext uri="{FF2B5EF4-FFF2-40B4-BE49-F238E27FC236}">
                <a16:creationId xmlns:a16="http://schemas.microsoft.com/office/drawing/2014/main" id="{002EB181-E32C-493A-83B7-088FD04CCE0E}"/>
              </a:ext>
            </a:extLst>
          </p:cNvPr>
          <p:cNvSpPr/>
          <p:nvPr/>
        </p:nvSpPr>
        <p:spPr bwMode="gray">
          <a:xfrm>
            <a:off x="4387572" y="503429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is shared with all instances</a:t>
            </a:r>
          </a:p>
        </p:txBody>
      </p:sp>
    </p:spTree>
    <p:extLst>
      <p:ext uri="{BB962C8B-B14F-4D97-AF65-F5344CB8AC3E}">
        <p14:creationId xmlns:p14="http://schemas.microsoft.com/office/powerpoint/2010/main" val="42472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D154-4E07-4CEE-8B51-9FFB4B1D195C}"/>
              </a:ext>
            </a:extLst>
          </p:cNvPr>
          <p:cNvSpPr>
            <a:spLocks noGrp="1"/>
          </p:cNvSpPr>
          <p:nvPr>
            <p:ph type="title"/>
          </p:nvPr>
        </p:nvSpPr>
        <p:spPr>
          <a:xfrm>
            <a:off x="504001" y="504000"/>
            <a:ext cx="11186476" cy="369332"/>
          </a:xfrm>
        </p:spPr>
        <p:txBody>
          <a:bodyPr/>
          <a:lstStyle/>
          <a:p>
            <a:r>
              <a:rPr lang="en-US" dirty="0" err="1"/>
              <a:t>Stateful</a:t>
            </a:r>
            <a:r>
              <a:rPr lang="en-US" dirty="0"/>
              <a:t> Applications in K8s</a:t>
            </a:r>
          </a:p>
        </p:txBody>
      </p:sp>
      <p:sp>
        <p:nvSpPr>
          <p:cNvPr id="15" name="Rectangle: Rounded Corners 14">
            <a:extLst>
              <a:ext uri="{FF2B5EF4-FFF2-40B4-BE49-F238E27FC236}">
                <a16:creationId xmlns:a16="http://schemas.microsoft.com/office/drawing/2014/main" id="{E869D013-8BF1-4496-B52E-5BAD1C9A0A53}"/>
              </a:ext>
            </a:extLst>
          </p:cNvPr>
          <p:cNvSpPr/>
          <p:nvPr/>
        </p:nvSpPr>
        <p:spPr bwMode="gray">
          <a:xfrm>
            <a:off x="504001" y="3346704"/>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Rectangle 15">
            <a:extLst>
              <a:ext uri="{FF2B5EF4-FFF2-40B4-BE49-F238E27FC236}">
                <a16:creationId xmlns:a16="http://schemas.microsoft.com/office/drawing/2014/main" id="{1718097A-4FF9-4914-B7B0-EF012D72ABF9}"/>
              </a:ext>
            </a:extLst>
          </p:cNvPr>
          <p:cNvSpPr/>
          <p:nvPr/>
        </p:nvSpPr>
        <p:spPr bwMode="gray">
          <a:xfrm>
            <a:off x="704564" y="36370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647F4B45-C7D1-4625-A323-93E762FBE43A}"/>
              </a:ext>
            </a:extLst>
          </p:cNvPr>
          <p:cNvSpPr/>
          <p:nvPr/>
        </p:nvSpPr>
        <p:spPr bwMode="gray">
          <a:xfrm>
            <a:off x="3358023" y="36370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18" name="Rectangle 17">
            <a:extLst>
              <a:ext uri="{FF2B5EF4-FFF2-40B4-BE49-F238E27FC236}">
                <a16:creationId xmlns:a16="http://schemas.microsoft.com/office/drawing/2014/main" id="{405F0DA6-088B-4000-90BB-B188FFEBC78C}"/>
              </a:ext>
            </a:extLst>
          </p:cNvPr>
          <p:cNvSpPr/>
          <p:nvPr/>
        </p:nvSpPr>
        <p:spPr bwMode="gray">
          <a:xfrm>
            <a:off x="2031293" y="36370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19" name="Cloud 18">
            <a:extLst>
              <a:ext uri="{FF2B5EF4-FFF2-40B4-BE49-F238E27FC236}">
                <a16:creationId xmlns:a16="http://schemas.microsoft.com/office/drawing/2014/main" id="{BB553923-FEC3-45BE-BE92-F9F6B6677614}"/>
              </a:ext>
            </a:extLst>
          </p:cNvPr>
          <p:cNvSpPr/>
          <p:nvPr/>
        </p:nvSpPr>
        <p:spPr bwMode="gray">
          <a:xfrm>
            <a:off x="1502809" y="1125887"/>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Arrow: Up-Down 19">
            <a:extLst>
              <a:ext uri="{FF2B5EF4-FFF2-40B4-BE49-F238E27FC236}">
                <a16:creationId xmlns:a16="http://schemas.microsoft.com/office/drawing/2014/main" id="{3B0FA467-4AAE-4027-9513-DD1D2D9B47CC}"/>
              </a:ext>
            </a:extLst>
          </p:cNvPr>
          <p:cNvSpPr/>
          <p:nvPr/>
        </p:nvSpPr>
        <p:spPr bwMode="gray">
          <a:xfrm rot="1527349">
            <a:off x="1475385" y="2283564"/>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pic>
        <p:nvPicPr>
          <p:cNvPr id="21" name="Graphic 20" descr="User">
            <a:extLst>
              <a:ext uri="{FF2B5EF4-FFF2-40B4-BE49-F238E27FC236}">
                <a16:creationId xmlns:a16="http://schemas.microsoft.com/office/drawing/2014/main" id="{A29850A7-8E09-4FF6-B958-D6C6A8FCE1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70494" y="1241301"/>
            <a:ext cx="914400" cy="914400"/>
          </a:xfrm>
          <a:prstGeom prst="rect">
            <a:avLst/>
          </a:prstGeom>
        </p:spPr>
      </p:pic>
      <p:sp>
        <p:nvSpPr>
          <p:cNvPr id="25" name="Arrow: Up-Down 24">
            <a:extLst>
              <a:ext uri="{FF2B5EF4-FFF2-40B4-BE49-F238E27FC236}">
                <a16:creationId xmlns:a16="http://schemas.microsoft.com/office/drawing/2014/main" id="{AB8CF943-47B4-4231-9E8F-0407351A444F}"/>
              </a:ext>
            </a:extLst>
          </p:cNvPr>
          <p:cNvSpPr/>
          <p:nvPr/>
        </p:nvSpPr>
        <p:spPr bwMode="gray">
          <a:xfrm>
            <a:off x="2478932" y="2347707"/>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6" name="Arrow: Up-Down 25">
            <a:extLst>
              <a:ext uri="{FF2B5EF4-FFF2-40B4-BE49-F238E27FC236}">
                <a16:creationId xmlns:a16="http://schemas.microsoft.com/office/drawing/2014/main" id="{615819F8-2C3F-4079-88CF-CCE77548F8B1}"/>
              </a:ext>
            </a:extLst>
          </p:cNvPr>
          <p:cNvSpPr/>
          <p:nvPr/>
        </p:nvSpPr>
        <p:spPr bwMode="gray">
          <a:xfrm rot="20805168">
            <a:off x="3615161" y="2267691"/>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0" name="Cylinder 29">
            <a:extLst>
              <a:ext uri="{FF2B5EF4-FFF2-40B4-BE49-F238E27FC236}">
                <a16:creationId xmlns:a16="http://schemas.microsoft.com/office/drawing/2014/main" id="{C3096834-BC35-4530-8614-179F2C04A8E8}"/>
              </a:ext>
            </a:extLst>
          </p:cNvPr>
          <p:cNvSpPr/>
          <p:nvPr/>
        </p:nvSpPr>
        <p:spPr bwMode="gray">
          <a:xfrm>
            <a:off x="3423904" y="51106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1" name="Cylinder 30">
            <a:extLst>
              <a:ext uri="{FF2B5EF4-FFF2-40B4-BE49-F238E27FC236}">
                <a16:creationId xmlns:a16="http://schemas.microsoft.com/office/drawing/2014/main" id="{7A30731F-FCF5-46DF-B827-BA3A058060AF}"/>
              </a:ext>
            </a:extLst>
          </p:cNvPr>
          <p:cNvSpPr/>
          <p:nvPr/>
        </p:nvSpPr>
        <p:spPr bwMode="gray">
          <a:xfrm>
            <a:off x="2134826" y="51106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2" name="Cylinder 31">
            <a:extLst>
              <a:ext uri="{FF2B5EF4-FFF2-40B4-BE49-F238E27FC236}">
                <a16:creationId xmlns:a16="http://schemas.microsoft.com/office/drawing/2014/main" id="{F8CD65CD-82C0-4BF5-A4CB-E7A90C6F0855}"/>
              </a:ext>
            </a:extLst>
          </p:cNvPr>
          <p:cNvSpPr/>
          <p:nvPr/>
        </p:nvSpPr>
        <p:spPr bwMode="gray">
          <a:xfrm>
            <a:off x="764203" y="51106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rPr>
              <a:t>content</a:t>
            </a:r>
            <a:endParaRPr lang="de-DE" sz="1800" kern="0" dirty="0">
              <a:ea typeface="Arial Unicode MS" pitchFamily="34" charset="-128"/>
            </a:endParaRPr>
          </a:p>
        </p:txBody>
      </p:sp>
      <p:sp>
        <p:nvSpPr>
          <p:cNvPr id="33" name="Arrow: Up-Down 32">
            <a:extLst>
              <a:ext uri="{FF2B5EF4-FFF2-40B4-BE49-F238E27FC236}">
                <a16:creationId xmlns:a16="http://schemas.microsoft.com/office/drawing/2014/main" id="{EA4CF0D8-1D7E-48E2-9487-F1275BC38CE6}"/>
              </a:ext>
            </a:extLst>
          </p:cNvPr>
          <p:cNvSpPr/>
          <p:nvPr/>
        </p:nvSpPr>
        <p:spPr bwMode="gray">
          <a:xfrm>
            <a:off x="1152203" y="44685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4" name="Arrow: Up-Down 33">
            <a:extLst>
              <a:ext uri="{FF2B5EF4-FFF2-40B4-BE49-F238E27FC236}">
                <a16:creationId xmlns:a16="http://schemas.microsoft.com/office/drawing/2014/main" id="{513E2AFB-15D3-4E46-9619-3AFBD2CE4226}"/>
              </a:ext>
            </a:extLst>
          </p:cNvPr>
          <p:cNvSpPr/>
          <p:nvPr/>
        </p:nvSpPr>
        <p:spPr bwMode="gray">
          <a:xfrm>
            <a:off x="3805662" y="44685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5" name="Arrow: Up-Down 34">
            <a:extLst>
              <a:ext uri="{FF2B5EF4-FFF2-40B4-BE49-F238E27FC236}">
                <a16:creationId xmlns:a16="http://schemas.microsoft.com/office/drawing/2014/main" id="{7A333422-5479-4FFC-B49F-241F27140557}"/>
              </a:ext>
            </a:extLst>
          </p:cNvPr>
          <p:cNvSpPr/>
          <p:nvPr/>
        </p:nvSpPr>
        <p:spPr bwMode="gray">
          <a:xfrm>
            <a:off x="2516584" y="44685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36" name="Speech Bubble: Rectangle 35">
            <a:extLst>
              <a:ext uri="{FF2B5EF4-FFF2-40B4-BE49-F238E27FC236}">
                <a16:creationId xmlns:a16="http://schemas.microsoft.com/office/drawing/2014/main" id="{9E580B8F-7CDC-43E4-A726-6997DE959771}"/>
              </a:ext>
            </a:extLst>
          </p:cNvPr>
          <p:cNvSpPr/>
          <p:nvPr/>
        </p:nvSpPr>
        <p:spPr bwMode="gray">
          <a:xfrm>
            <a:off x="4850978" y="1371600"/>
            <a:ext cx="4101737" cy="62867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Every instance has a stable &amp; individual network identifier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2AEF45F7-6D7C-4339-918B-727D227B34B7}"/>
              </a:ext>
            </a:extLst>
          </p:cNvPr>
          <p:cNvSpPr/>
          <p:nvPr/>
        </p:nvSpPr>
        <p:spPr bwMode="gray">
          <a:xfrm>
            <a:off x="5936066" y="2909185"/>
            <a:ext cx="4213774" cy="666707"/>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Scaling creates instances that ace like new tenants</a:t>
            </a:r>
          </a:p>
        </p:txBody>
      </p:sp>
      <p:sp>
        <p:nvSpPr>
          <p:cNvPr id="38" name="Speech Bubble: Rectangle 37">
            <a:extLst>
              <a:ext uri="{FF2B5EF4-FFF2-40B4-BE49-F238E27FC236}">
                <a16:creationId xmlns:a16="http://schemas.microsoft.com/office/drawing/2014/main" id="{1EF576C4-1D88-42BB-8AD9-45BCB3F1B2DD}"/>
              </a:ext>
            </a:extLst>
          </p:cNvPr>
          <p:cNvSpPr/>
          <p:nvPr/>
        </p:nvSpPr>
        <p:spPr bwMode="gray">
          <a:xfrm>
            <a:off x="5765378" y="4746064"/>
            <a:ext cx="4384462"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Separate storage for each new instance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6797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65D2-66BA-4E5F-927C-FCA3D2072454}"/>
              </a:ext>
            </a:extLst>
          </p:cNvPr>
          <p:cNvSpPr>
            <a:spLocks noGrp="1"/>
          </p:cNvSpPr>
          <p:nvPr>
            <p:ph type="title"/>
          </p:nvPr>
        </p:nvSpPr>
        <p:spPr/>
        <p:txBody>
          <a:bodyPr/>
          <a:lstStyle/>
          <a:p>
            <a:r>
              <a:rPr lang="en-US" dirty="0"/>
              <a:t>Examples</a:t>
            </a:r>
          </a:p>
        </p:txBody>
      </p:sp>
      <p:sp>
        <p:nvSpPr>
          <p:cNvPr id="3" name="Rectangle: Rounded Corners 2">
            <a:extLst>
              <a:ext uri="{FF2B5EF4-FFF2-40B4-BE49-F238E27FC236}">
                <a16:creationId xmlns:a16="http://schemas.microsoft.com/office/drawing/2014/main" id="{43C7F2EE-7414-4189-A140-D467C2115096}"/>
              </a:ext>
            </a:extLst>
          </p:cNvPr>
          <p:cNvSpPr/>
          <p:nvPr/>
        </p:nvSpPr>
        <p:spPr bwMode="gray">
          <a:xfrm>
            <a:off x="504001" y="1646248"/>
            <a:ext cx="4247388" cy="29992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E50DC1E9-D6A1-45C0-A4F6-AC070943D56B}"/>
              </a:ext>
            </a:extLst>
          </p:cNvPr>
          <p:cNvSpPr/>
          <p:nvPr/>
        </p:nvSpPr>
        <p:spPr bwMode="gray">
          <a:xfrm>
            <a:off x="751667" y="2036850"/>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F18EE12C-1644-40FD-9336-16E32002825C}"/>
              </a:ext>
            </a:extLst>
          </p:cNvPr>
          <p:cNvSpPr/>
          <p:nvPr/>
        </p:nvSpPr>
        <p:spPr bwMode="gray">
          <a:xfrm>
            <a:off x="3405126" y="2036850"/>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6D15F21E-8706-4C8D-9E7A-293A8BFB401B}"/>
              </a:ext>
            </a:extLst>
          </p:cNvPr>
          <p:cNvSpPr/>
          <p:nvPr/>
        </p:nvSpPr>
        <p:spPr bwMode="gray">
          <a:xfrm>
            <a:off x="2078396" y="2036850"/>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7" name="Cylinder 6">
            <a:extLst>
              <a:ext uri="{FF2B5EF4-FFF2-40B4-BE49-F238E27FC236}">
                <a16:creationId xmlns:a16="http://schemas.microsoft.com/office/drawing/2014/main" id="{12A406C6-F674-4581-BEBA-B267AD38CA65}"/>
              </a:ext>
            </a:extLst>
          </p:cNvPr>
          <p:cNvSpPr/>
          <p:nvPr/>
        </p:nvSpPr>
        <p:spPr bwMode="gray">
          <a:xfrm>
            <a:off x="3471007" y="3510430"/>
            <a:ext cx="998220" cy="1004248"/>
          </a:xfrm>
          <a:prstGeom prst="can">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Swedish</a:t>
            </a:r>
          </a:p>
        </p:txBody>
      </p:sp>
      <p:sp>
        <p:nvSpPr>
          <p:cNvPr id="8" name="Cylinder 7">
            <a:extLst>
              <a:ext uri="{FF2B5EF4-FFF2-40B4-BE49-F238E27FC236}">
                <a16:creationId xmlns:a16="http://schemas.microsoft.com/office/drawing/2014/main" id="{A8CDEC39-3DF6-4613-81E6-139D4F0436D5}"/>
              </a:ext>
            </a:extLst>
          </p:cNvPr>
          <p:cNvSpPr/>
          <p:nvPr/>
        </p:nvSpPr>
        <p:spPr bwMode="gray">
          <a:xfrm>
            <a:off x="2181929" y="3510430"/>
            <a:ext cx="998220" cy="1004248"/>
          </a:xfrm>
          <a:prstGeom prst="can">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German</a:t>
            </a:r>
          </a:p>
        </p:txBody>
      </p:sp>
      <p:sp>
        <p:nvSpPr>
          <p:cNvPr id="9" name="Cylinder 8">
            <a:extLst>
              <a:ext uri="{FF2B5EF4-FFF2-40B4-BE49-F238E27FC236}">
                <a16:creationId xmlns:a16="http://schemas.microsoft.com/office/drawing/2014/main" id="{810D745D-8182-488E-9412-9B81C3E54B5E}"/>
              </a:ext>
            </a:extLst>
          </p:cNvPr>
          <p:cNvSpPr/>
          <p:nvPr/>
        </p:nvSpPr>
        <p:spPr bwMode="gray">
          <a:xfrm>
            <a:off x="811306" y="3510430"/>
            <a:ext cx="998220" cy="1004248"/>
          </a:xfrm>
          <a:prstGeom prst="can">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600" kern="0" dirty="0">
                <a:ea typeface="Arial Unicode MS" pitchFamily="34" charset="-128"/>
              </a:rPr>
              <a:t>English</a:t>
            </a:r>
          </a:p>
        </p:txBody>
      </p:sp>
      <p:sp>
        <p:nvSpPr>
          <p:cNvPr id="10" name="Arrow: Up-Down 9">
            <a:extLst>
              <a:ext uri="{FF2B5EF4-FFF2-40B4-BE49-F238E27FC236}">
                <a16:creationId xmlns:a16="http://schemas.microsoft.com/office/drawing/2014/main" id="{DA488F75-0365-4216-906A-903AE58CB10E}"/>
              </a:ext>
            </a:extLst>
          </p:cNvPr>
          <p:cNvSpPr/>
          <p:nvPr/>
        </p:nvSpPr>
        <p:spPr bwMode="gray">
          <a:xfrm>
            <a:off x="1199306" y="2868364"/>
            <a:ext cx="222219" cy="555001"/>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1177BB00-61F3-43B8-85CE-9167C3322123}"/>
              </a:ext>
            </a:extLst>
          </p:cNvPr>
          <p:cNvSpPr/>
          <p:nvPr/>
        </p:nvSpPr>
        <p:spPr bwMode="gray">
          <a:xfrm>
            <a:off x="3852765" y="2868364"/>
            <a:ext cx="222219" cy="555001"/>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2" name="Arrow: Up-Down 11">
            <a:extLst>
              <a:ext uri="{FF2B5EF4-FFF2-40B4-BE49-F238E27FC236}">
                <a16:creationId xmlns:a16="http://schemas.microsoft.com/office/drawing/2014/main" id="{44001F7A-336E-42BF-8991-B3794716E189}"/>
              </a:ext>
            </a:extLst>
          </p:cNvPr>
          <p:cNvSpPr/>
          <p:nvPr/>
        </p:nvSpPr>
        <p:spPr bwMode="gray">
          <a:xfrm>
            <a:off x="2563687" y="2868364"/>
            <a:ext cx="222219" cy="555001"/>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8" name="Speech Bubble: Rectangle 17">
            <a:extLst>
              <a:ext uri="{FF2B5EF4-FFF2-40B4-BE49-F238E27FC236}">
                <a16:creationId xmlns:a16="http://schemas.microsoft.com/office/drawing/2014/main" id="{49E14DCE-5FFC-4A3B-8FAA-9399EB61AEAD}"/>
              </a:ext>
            </a:extLst>
          </p:cNvPr>
          <p:cNvSpPr/>
          <p:nvPr/>
        </p:nvSpPr>
        <p:spPr bwMode="gray">
          <a:xfrm>
            <a:off x="649652" y="5148581"/>
            <a:ext cx="4101737" cy="806471"/>
          </a:xfrm>
          <a:prstGeom prst="wedgeRectCallout">
            <a:avLst>
              <a:gd name="adj1" fmla="val -4155"/>
              <a:gd name="adj2" fmla="val -1051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Run different instances of the same (same software different content)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aphicFrame>
        <p:nvGraphicFramePr>
          <p:cNvPr id="24" name="Diagram 23">
            <a:extLst>
              <a:ext uri="{FF2B5EF4-FFF2-40B4-BE49-F238E27FC236}">
                <a16:creationId xmlns:a16="http://schemas.microsoft.com/office/drawing/2014/main" id="{C090F954-8888-4E61-B9CA-DB92E1511DC9}"/>
              </a:ext>
            </a:extLst>
          </p:cNvPr>
          <p:cNvGraphicFramePr/>
          <p:nvPr>
            <p:extLst>
              <p:ext uri="{D42A27DB-BD31-4B8C-83A1-F6EECF244321}">
                <p14:modId xmlns:p14="http://schemas.microsoft.com/office/powerpoint/2010/main" val="2017804694"/>
              </p:ext>
            </p:extLst>
          </p:nvPr>
        </p:nvGraphicFramePr>
        <p:xfrm>
          <a:off x="5733055" y="504000"/>
          <a:ext cx="6652727" cy="459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Speech Bubble: Rectangle 24">
            <a:extLst>
              <a:ext uri="{FF2B5EF4-FFF2-40B4-BE49-F238E27FC236}">
                <a16:creationId xmlns:a16="http://schemas.microsoft.com/office/drawing/2014/main" id="{361DAC28-B19D-412B-9091-D3D981DB77E5}"/>
              </a:ext>
            </a:extLst>
          </p:cNvPr>
          <p:cNvSpPr/>
          <p:nvPr/>
        </p:nvSpPr>
        <p:spPr bwMode="gray">
          <a:xfrm>
            <a:off x="5199335" y="5571835"/>
            <a:ext cx="2826832" cy="806471"/>
          </a:xfrm>
          <a:prstGeom prst="wedgeRectCallout">
            <a:avLst>
              <a:gd name="adj1" fmla="val 42185"/>
              <a:gd name="adj2" fmla="val -14710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Horizontal scaling of a database ring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8" name="Group 27">
            <a:extLst>
              <a:ext uri="{FF2B5EF4-FFF2-40B4-BE49-F238E27FC236}">
                <a16:creationId xmlns:a16="http://schemas.microsoft.com/office/drawing/2014/main" id="{CE0D7BF7-1BF6-41B1-8B8A-5DE504E469DA}"/>
              </a:ext>
            </a:extLst>
          </p:cNvPr>
          <p:cNvGrpSpPr/>
          <p:nvPr/>
        </p:nvGrpSpPr>
        <p:grpSpPr>
          <a:xfrm>
            <a:off x="11034306" y="3378751"/>
            <a:ext cx="782798" cy="1167502"/>
            <a:chOff x="10343498" y="3721608"/>
            <a:chExt cx="782798" cy="1167502"/>
          </a:xfrm>
        </p:grpSpPr>
        <p:sp>
          <p:nvSpPr>
            <p:cNvPr id="26" name="Cylinder 25">
              <a:extLst>
                <a:ext uri="{FF2B5EF4-FFF2-40B4-BE49-F238E27FC236}">
                  <a16:creationId xmlns:a16="http://schemas.microsoft.com/office/drawing/2014/main" id="{1C49DE1E-3E2D-441D-A544-F7F9DBD4F2FA}"/>
                </a:ext>
              </a:extLst>
            </p:cNvPr>
            <p:cNvSpPr/>
            <p:nvPr/>
          </p:nvSpPr>
          <p:spPr bwMode="gray">
            <a:xfrm>
              <a:off x="10343498" y="4140245"/>
              <a:ext cx="782798" cy="748865"/>
            </a:xfrm>
            <a:prstGeom prst="can">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27" name="Arrow: Up-Down 26">
              <a:extLst>
                <a:ext uri="{FF2B5EF4-FFF2-40B4-BE49-F238E27FC236}">
                  <a16:creationId xmlns:a16="http://schemas.microsoft.com/office/drawing/2014/main" id="{E5AB65C9-96E9-45F7-B75E-EE28A1CFC5F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29" name="Group 28">
            <a:extLst>
              <a:ext uri="{FF2B5EF4-FFF2-40B4-BE49-F238E27FC236}">
                <a16:creationId xmlns:a16="http://schemas.microsoft.com/office/drawing/2014/main" id="{B589EDB7-AA47-4214-9B4C-0C6D1802B30C}"/>
              </a:ext>
            </a:extLst>
          </p:cNvPr>
          <p:cNvGrpSpPr/>
          <p:nvPr/>
        </p:nvGrpSpPr>
        <p:grpSpPr>
          <a:xfrm>
            <a:off x="6396648" y="3378751"/>
            <a:ext cx="782798" cy="1167502"/>
            <a:chOff x="10343498" y="3721608"/>
            <a:chExt cx="782798" cy="1167502"/>
          </a:xfrm>
        </p:grpSpPr>
        <p:sp>
          <p:nvSpPr>
            <p:cNvPr id="30" name="Cylinder 29">
              <a:extLst>
                <a:ext uri="{FF2B5EF4-FFF2-40B4-BE49-F238E27FC236}">
                  <a16:creationId xmlns:a16="http://schemas.microsoft.com/office/drawing/2014/main" id="{D4328F44-C5EA-4129-B3F9-9EE5C23A3E05}"/>
                </a:ext>
              </a:extLst>
            </p:cNvPr>
            <p:cNvSpPr/>
            <p:nvPr/>
          </p:nvSpPr>
          <p:spPr bwMode="gray">
            <a:xfrm>
              <a:off x="10343498" y="4140245"/>
              <a:ext cx="782798" cy="748865"/>
            </a:xfrm>
            <a:prstGeom prst="can">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1" name="Arrow: Up-Down 30">
              <a:extLst>
                <a:ext uri="{FF2B5EF4-FFF2-40B4-BE49-F238E27FC236}">
                  <a16:creationId xmlns:a16="http://schemas.microsoft.com/office/drawing/2014/main" id="{190598EF-7F06-4270-A09A-1BD89B3BD000}"/>
                </a:ext>
              </a:extLst>
            </p:cNvPr>
            <p:cNvSpPr/>
            <p:nvPr/>
          </p:nvSpPr>
          <p:spPr bwMode="gray">
            <a:xfrm>
              <a:off x="10623787" y="3721608"/>
              <a:ext cx="230141" cy="453560"/>
            </a:xfrm>
            <a:prstGeom prst="upDownArrow">
              <a:avLst/>
            </a:prstGeom>
            <a:solidFill>
              <a:srgbClr val="E35500">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2" name="Group 31">
            <a:extLst>
              <a:ext uri="{FF2B5EF4-FFF2-40B4-BE49-F238E27FC236}">
                <a16:creationId xmlns:a16="http://schemas.microsoft.com/office/drawing/2014/main" id="{060A169F-64D9-425E-BF91-D8DBFE9ACBE5}"/>
              </a:ext>
            </a:extLst>
          </p:cNvPr>
          <p:cNvGrpSpPr/>
          <p:nvPr/>
        </p:nvGrpSpPr>
        <p:grpSpPr>
          <a:xfrm>
            <a:off x="8754402" y="1693993"/>
            <a:ext cx="782798" cy="1167502"/>
            <a:chOff x="10343498" y="3721608"/>
            <a:chExt cx="782798" cy="1167502"/>
          </a:xfrm>
        </p:grpSpPr>
        <p:sp>
          <p:nvSpPr>
            <p:cNvPr id="33" name="Cylinder 32">
              <a:extLst>
                <a:ext uri="{FF2B5EF4-FFF2-40B4-BE49-F238E27FC236}">
                  <a16:creationId xmlns:a16="http://schemas.microsoft.com/office/drawing/2014/main" id="{8191748E-DA1A-4ACF-8370-E93A17172199}"/>
                </a:ext>
              </a:extLst>
            </p:cNvPr>
            <p:cNvSpPr/>
            <p:nvPr/>
          </p:nvSpPr>
          <p:spPr bwMode="gray">
            <a:xfrm>
              <a:off x="10343498" y="4140245"/>
              <a:ext cx="782798" cy="748865"/>
            </a:xfrm>
            <a:prstGeom prst="can">
              <a:avLst/>
            </a:prstGeom>
            <a:solidFill>
              <a:srgbClr val="666666">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4" name="Arrow: Up-Down 33">
              <a:extLst>
                <a:ext uri="{FF2B5EF4-FFF2-40B4-BE49-F238E27FC236}">
                  <a16:creationId xmlns:a16="http://schemas.microsoft.com/office/drawing/2014/main" id="{FAFE3913-C8EF-4A33-A7D4-09C818439352}"/>
                </a:ext>
              </a:extLst>
            </p:cNvPr>
            <p:cNvSpPr/>
            <p:nvPr/>
          </p:nvSpPr>
          <p:spPr bwMode="gray">
            <a:xfrm>
              <a:off x="10623787" y="3721608"/>
              <a:ext cx="230141" cy="453560"/>
            </a:xfrm>
            <a:prstGeom prst="upDownArrow">
              <a:avLst/>
            </a:prstGeom>
            <a:solidFill>
              <a:srgbClr val="008FD3">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grpSp>
        <p:nvGrpSpPr>
          <p:cNvPr id="35" name="Group 34">
            <a:extLst>
              <a:ext uri="{FF2B5EF4-FFF2-40B4-BE49-F238E27FC236}">
                <a16:creationId xmlns:a16="http://schemas.microsoft.com/office/drawing/2014/main" id="{29B2A12A-00C7-4B7D-9D06-E480AB24953D}"/>
              </a:ext>
            </a:extLst>
          </p:cNvPr>
          <p:cNvGrpSpPr/>
          <p:nvPr/>
        </p:nvGrpSpPr>
        <p:grpSpPr>
          <a:xfrm>
            <a:off x="8754402" y="5182002"/>
            <a:ext cx="782798" cy="1167502"/>
            <a:chOff x="10343498" y="3721608"/>
            <a:chExt cx="782798" cy="1167502"/>
          </a:xfrm>
        </p:grpSpPr>
        <p:sp>
          <p:nvSpPr>
            <p:cNvPr id="36" name="Cylinder 35">
              <a:extLst>
                <a:ext uri="{FF2B5EF4-FFF2-40B4-BE49-F238E27FC236}">
                  <a16:creationId xmlns:a16="http://schemas.microsoft.com/office/drawing/2014/main" id="{FCB156BC-7E7C-4AC5-8F5F-932B89A19A76}"/>
                </a:ext>
              </a:extLst>
            </p:cNvPr>
            <p:cNvSpPr/>
            <p:nvPr/>
          </p:nvSpPr>
          <p:spPr bwMode="gray">
            <a:xfrm>
              <a:off x="10343498" y="4140245"/>
              <a:ext cx="782798" cy="748865"/>
            </a:xfrm>
            <a:prstGeom prst="can">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r>
                <a:rPr lang="de-DE" dirty="0"/>
                <a:t>Disk</a:t>
              </a:r>
            </a:p>
          </p:txBody>
        </p:sp>
        <p:sp>
          <p:nvSpPr>
            <p:cNvPr id="37" name="Arrow: Up-Down 36">
              <a:extLst>
                <a:ext uri="{FF2B5EF4-FFF2-40B4-BE49-F238E27FC236}">
                  <a16:creationId xmlns:a16="http://schemas.microsoft.com/office/drawing/2014/main" id="{68A42CCF-7131-43AF-B261-2023219CCD15}"/>
                </a:ext>
              </a:extLst>
            </p:cNvPr>
            <p:cNvSpPr/>
            <p:nvPr/>
          </p:nvSpPr>
          <p:spPr bwMode="gray">
            <a:xfrm>
              <a:off x="10623787" y="3721608"/>
              <a:ext cx="230141" cy="453560"/>
            </a:xfrm>
            <a:prstGeom prst="upDownArrow">
              <a:avLst/>
            </a:prstGeom>
            <a:solidFill>
              <a:srgbClr val="4FB81C">
                <a:hueOff val="0"/>
                <a:satOff val="0"/>
                <a:lumOff val="0"/>
                <a:alphaOff val="0"/>
              </a:srgbClr>
            </a:solidFill>
            <a:ln w="19050" cap="flat" cmpd="sng" algn="ctr">
              <a:solidFill>
                <a:srgbClr val="FFFFFF">
                  <a:hueOff val="0"/>
                  <a:satOff val="0"/>
                  <a:lumOff val="0"/>
                  <a:alphaOff val="0"/>
                </a:srgbClr>
              </a:solidFill>
              <a:prstDash val="solid"/>
            </a:ln>
            <a:effectLst/>
          </p:spPr>
          <p:txBody>
            <a:bodyPr spcFirstLastPara="0" vert="horz" wrap="square" lIns="118110" tIns="118110" rIns="118110" bIns="118110" numCol="1" spcCol="1270" anchor="ctr" anchorCtr="0">
              <a:noAutofit/>
            </a:bodyPr>
            <a:lstStyle/>
            <a:p>
              <a:endParaRPr lang="en-US" dirty="0" err="1"/>
            </a:p>
          </p:txBody>
        </p:sp>
      </p:grpSp>
    </p:spTree>
    <p:extLst>
      <p:ext uri="{BB962C8B-B14F-4D97-AF65-F5344CB8AC3E}">
        <p14:creationId xmlns:p14="http://schemas.microsoft.com/office/powerpoint/2010/main" val="4942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AB55-A7C0-41B5-934B-46B7E4A2CAFD}"/>
              </a:ext>
            </a:extLst>
          </p:cNvPr>
          <p:cNvSpPr>
            <a:spLocks noGrp="1"/>
          </p:cNvSpPr>
          <p:nvPr>
            <p:ph type="title"/>
          </p:nvPr>
        </p:nvSpPr>
        <p:spPr/>
        <p:txBody>
          <a:bodyPr/>
          <a:lstStyle/>
          <a:p>
            <a:r>
              <a:rPr lang="en-US" dirty="0" err="1"/>
              <a:t>StatefulSet</a:t>
            </a:r>
            <a:r>
              <a:rPr lang="en-US" dirty="0"/>
              <a:t> – basic structure</a:t>
            </a:r>
          </a:p>
        </p:txBody>
      </p:sp>
      <p:sp>
        <p:nvSpPr>
          <p:cNvPr id="5" name="Rectangle 4">
            <a:extLst>
              <a:ext uri="{FF2B5EF4-FFF2-40B4-BE49-F238E27FC236}">
                <a16:creationId xmlns:a16="http://schemas.microsoft.com/office/drawing/2014/main" id="{FD77C5CF-BE4B-478A-A781-7420FB3AEA0E}"/>
              </a:ext>
            </a:extLst>
          </p:cNvPr>
          <p:cNvSpPr/>
          <p:nvPr/>
        </p:nvSpPr>
        <p:spPr bwMode="gray">
          <a:xfrm>
            <a:off x="803295" y="1575325"/>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DCAE2677-8C80-4CA5-ACCB-ED702EC56FD0}"/>
              </a:ext>
            </a:extLst>
          </p:cNvPr>
          <p:cNvSpPr/>
          <p:nvPr/>
        </p:nvSpPr>
        <p:spPr bwMode="gray">
          <a:xfrm>
            <a:off x="803295" y="2258278"/>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AA2EF020-E38E-41BB-9D71-72838D5082F3}"/>
              </a:ext>
            </a:extLst>
          </p:cNvPr>
          <p:cNvSpPr/>
          <p:nvPr/>
        </p:nvSpPr>
        <p:spPr bwMode="gray">
          <a:xfrm>
            <a:off x="803295" y="2941231"/>
            <a:ext cx="5833704" cy="51746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63F65575-9D2B-45FF-86B7-CA9674299D67}"/>
              </a:ext>
            </a:extLst>
          </p:cNvPr>
          <p:cNvSpPr/>
          <p:nvPr/>
        </p:nvSpPr>
        <p:spPr bwMode="gray">
          <a:xfrm>
            <a:off x="803295" y="3624184"/>
            <a:ext cx="5833704" cy="2557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a:extLst>
              <a:ext uri="{FF2B5EF4-FFF2-40B4-BE49-F238E27FC236}">
                <a16:creationId xmlns:a16="http://schemas.microsoft.com/office/drawing/2014/main" id="{ED32052A-ACFD-4355-9BF3-477D954A0911}"/>
              </a:ext>
            </a:extLst>
          </p:cNvPr>
          <p:cNvSpPr/>
          <p:nvPr/>
        </p:nvSpPr>
        <p:spPr bwMode="gray">
          <a:xfrm>
            <a:off x="3261042" y="2956633"/>
            <a:ext cx="243704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347143C8-112C-4F79-9555-D590C04BE65A}"/>
              </a:ext>
            </a:extLst>
          </p:cNvPr>
          <p:cNvSpPr/>
          <p:nvPr/>
        </p:nvSpPr>
        <p:spPr bwMode="gray">
          <a:xfrm>
            <a:off x="3261042" y="4974610"/>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PodSpecTemplate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9503153A-A76A-4386-A271-38691F74BDE4}"/>
              </a:ext>
            </a:extLst>
          </p:cNvPr>
          <p:cNvSpPr/>
          <p:nvPr/>
        </p:nvSpPr>
        <p:spPr bwMode="gray">
          <a:xfrm>
            <a:off x="3261042" y="1590726"/>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apps/v1</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09F7F52-5AFB-4705-B7CD-54164F851F4E}"/>
              </a:ext>
            </a:extLst>
          </p:cNvPr>
          <p:cNvSpPr/>
          <p:nvPr/>
        </p:nvSpPr>
        <p:spPr bwMode="gray">
          <a:xfrm>
            <a:off x="3261042" y="2273679"/>
            <a:ext cx="243704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StatefulSet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Speech Bubble: Rectangle 17">
            <a:extLst>
              <a:ext uri="{FF2B5EF4-FFF2-40B4-BE49-F238E27FC236}">
                <a16:creationId xmlns:a16="http://schemas.microsoft.com/office/drawing/2014/main" id="{5E3D91B5-59FE-497D-A78B-08EDF732EE05}"/>
              </a:ext>
            </a:extLst>
          </p:cNvPr>
          <p:cNvSpPr/>
          <p:nvPr/>
        </p:nvSpPr>
        <p:spPr bwMode="gray">
          <a:xfrm>
            <a:off x="7378428" y="1706129"/>
            <a:ext cx="4101737" cy="469551"/>
          </a:xfrm>
          <a:prstGeom prst="wedgeRectCallout">
            <a:avLst>
              <a:gd name="adj1" fmla="val -79060"/>
              <a:gd name="adj2" fmla="val 2551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Common metadata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6255E7B9-312F-4D71-B663-B81DAA4ED5BF}"/>
              </a:ext>
            </a:extLst>
          </p:cNvPr>
          <p:cNvSpPr/>
          <p:nvPr/>
        </p:nvSpPr>
        <p:spPr bwMode="gray">
          <a:xfrm>
            <a:off x="3261042" y="5585951"/>
            <a:ext cx="3222054" cy="486666"/>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err="1">
                <a:ea typeface="Arial Unicode MS" pitchFamily="34" charset="-128"/>
                <a:cs typeface="Arial Unicode MS" pitchFamily="34" charset="-128"/>
              </a:rPr>
              <a:t>volumeClaimTemplate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1564FAB-44E1-4F70-9F49-589E17DD7CBC}"/>
              </a:ext>
            </a:extLst>
          </p:cNvPr>
          <p:cNvSpPr/>
          <p:nvPr/>
        </p:nvSpPr>
        <p:spPr bwMode="gray">
          <a:xfrm>
            <a:off x="3261042" y="4363269"/>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serviceName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751C7450-8066-4A75-B1C8-4DAF50636ABA}"/>
              </a:ext>
            </a:extLst>
          </p:cNvPr>
          <p:cNvSpPr/>
          <p:nvPr/>
        </p:nvSpPr>
        <p:spPr bwMode="gray">
          <a:xfrm>
            <a:off x="3261042" y="3769142"/>
            <a:ext cx="3222054" cy="48666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selector.matchLabels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4D872A90-62C1-424B-B6B1-628DFB2FB490}"/>
              </a:ext>
            </a:extLst>
          </p:cNvPr>
          <p:cNvSpPr/>
          <p:nvPr/>
        </p:nvSpPr>
        <p:spPr bwMode="gray">
          <a:xfrm>
            <a:off x="7466820" y="2913207"/>
            <a:ext cx="4101737" cy="469551"/>
          </a:xfrm>
          <a:prstGeom prst="wedgeRectCallout">
            <a:avLst>
              <a:gd name="adj1" fmla="val -71257"/>
              <a:gd name="adj2" fmla="val 16948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a:t>
            </a:r>
            <a:r>
              <a:rPr lang="en-US" sz="1800" kern="0" dirty="0">
                <a:ea typeface="Arial Unicode MS" pitchFamily="34" charset="-128"/>
                <a:cs typeface="Arial Unicode MS" pitchFamily="34" charset="-128"/>
              </a:rPr>
              <a:t>lector 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EE20B074-5DD0-41D6-87CA-5525630D14A5}"/>
              </a:ext>
            </a:extLst>
          </p:cNvPr>
          <p:cNvSpPr/>
          <p:nvPr/>
        </p:nvSpPr>
        <p:spPr bwMode="gray">
          <a:xfrm>
            <a:off x="7588740" y="3976871"/>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Name of the service that governs pods of the </a:t>
            </a:r>
            <a:r>
              <a:rPr lang="en-US" sz="1800" kern="0" dirty="0" err="1">
                <a:ea typeface="Arial Unicode MS" pitchFamily="34" charset="-128"/>
                <a:cs typeface="Arial Unicode MS" pitchFamily="34" charset="-128"/>
              </a:rPr>
              <a:t>StatefulSet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Speech Bubble: Rectangle 25">
            <a:extLst>
              <a:ext uri="{FF2B5EF4-FFF2-40B4-BE49-F238E27FC236}">
                <a16:creationId xmlns:a16="http://schemas.microsoft.com/office/drawing/2014/main" id="{F5FBB076-CD6C-4392-A285-0362B990F25A}"/>
              </a:ext>
            </a:extLst>
          </p:cNvPr>
          <p:cNvSpPr/>
          <p:nvPr/>
        </p:nvSpPr>
        <p:spPr bwMode="gray">
          <a:xfrm>
            <a:off x="7588739" y="4970190"/>
            <a:ext cx="4101737" cy="469551"/>
          </a:xfrm>
          <a:prstGeom prst="wedgeRectCallout">
            <a:avLst>
              <a:gd name="adj1" fmla="val -70142"/>
              <a:gd name="adj2" fmla="val 175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dirty="0">
                <a:ln>
                  <a:noFill/>
                </a:ln>
                <a:effectLst/>
                <a:uLnTx/>
                <a:uFillTx/>
                <a:ea typeface="Arial Unicode MS" pitchFamily="34" charset="-128"/>
                <a:cs typeface="Arial Unicode MS" pitchFamily="34" charset="-128"/>
              </a:rPr>
              <a:t>Similar to deployments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2AA0B79-9706-48CF-A2D2-B2D20219AF9A}"/>
              </a:ext>
            </a:extLst>
          </p:cNvPr>
          <p:cNvSpPr/>
          <p:nvPr/>
        </p:nvSpPr>
        <p:spPr bwMode="gray">
          <a:xfrm>
            <a:off x="7466819" y="5711792"/>
            <a:ext cx="4101737" cy="679864"/>
          </a:xfrm>
          <a:prstGeom prst="wedgeRectCallout">
            <a:avLst>
              <a:gd name="adj1" fmla="val -69473"/>
              <a:gd name="adj2" fmla="val -3304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Template for storage instantiated for and attached to every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6305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B412-9021-4A86-A6DD-6F5A12D36128}"/>
              </a:ext>
            </a:extLst>
          </p:cNvPr>
          <p:cNvSpPr>
            <a:spLocks noGrp="1"/>
          </p:cNvSpPr>
          <p:nvPr>
            <p:ph type="title"/>
          </p:nvPr>
        </p:nvSpPr>
        <p:spPr>
          <a:xfrm>
            <a:off x="504001" y="504000"/>
            <a:ext cx="11186476" cy="369332"/>
          </a:xfrm>
        </p:spPr>
        <p:txBody>
          <a:bodyPr/>
          <a:lstStyle/>
          <a:p>
            <a:r>
              <a:rPr lang="en-US" dirty="0" err="1"/>
              <a:t>StatefulSet</a:t>
            </a:r>
            <a:endParaRPr lang="en-US" dirty="0"/>
          </a:p>
        </p:txBody>
      </p:sp>
      <p:sp>
        <p:nvSpPr>
          <p:cNvPr id="3" name="Text Placeholder 2">
            <a:extLst>
              <a:ext uri="{FF2B5EF4-FFF2-40B4-BE49-F238E27FC236}">
                <a16:creationId xmlns:a16="http://schemas.microsoft.com/office/drawing/2014/main" id="{42386A7A-BD0D-4CF4-B6A9-696F4CF1E8BF}"/>
              </a:ext>
            </a:extLst>
          </p:cNvPr>
          <p:cNvSpPr txBox="1">
            <a:spLocks/>
          </p:cNvSpPr>
          <p:nvPr/>
        </p:nvSpPr>
        <p:spPr>
          <a:xfrm>
            <a:off x="504000" y="1124700"/>
            <a:ext cx="9737280"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To run </a:t>
            </a:r>
            <a:r>
              <a:rPr lang="en-US" dirty="0" err="1"/>
              <a:t>stateful</a:t>
            </a:r>
            <a:r>
              <a:rPr lang="en-US" dirty="0"/>
              <a:t> applications on Kubernetes, use resources of type “</a:t>
            </a:r>
            <a:r>
              <a:rPr lang="en-US" dirty="0" err="1"/>
              <a:t>StatefulSet</a:t>
            </a:r>
            <a:r>
              <a:rPr lang="en-US" dirty="0"/>
              <a:t>”</a:t>
            </a:r>
          </a:p>
          <a:p>
            <a:pPr lvl="1"/>
            <a:r>
              <a:rPr lang="en-US" dirty="0"/>
              <a:t>Similarly to deployments it can scale and perform rolling updates etc.</a:t>
            </a:r>
          </a:p>
          <a:p>
            <a:pPr lvl="1"/>
            <a:r>
              <a:rPr lang="en-US" dirty="0"/>
              <a:t>Provides guarantees about the ordering and uniqueness of replicas</a:t>
            </a:r>
          </a:p>
          <a:p>
            <a:pPr lvl="1"/>
            <a:r>
              <a:rPr lang="en-US" dirty="0"/>
              <a:t>Differentiating Features</a:t>
            </a:r>
          </a:p>
          <a:p>
            <a:pPr lvl="2"/>
            <a:r>
              <a:rPr lang="en-US" dirty="0"/>
              <a:t>Stable network identifiers for individuals</a:t>
            </a:r>
          </a:p>
          <a:p>
            <a:pPr lvl="2"/>
            <a:r>
              <a:rPr lang="en-US" dirty="0"/>
              <a:t>Stable storage, instantiated per individual replica</a:t>
            </a:r>
          </a:p>
          <a:p>
            <a:pPr lvl="2"/>
            <a:r>
              <a:rPr lang="en-US" dirty="0"/>
              <a:t>Ordinal index for pods</a:t>
            </a:r>
          </a:p>
          <a:p>
            <a:pPr lvl="2"/>
            <a:r>
              <a:rPr lang="en-US" dirty="0"/>
              <a:t>Ordered or parallel pod management strategy</a:t>
            </a:r>
          </a:p>
          <a:p>
            <a:pPr lvl="2"/>
            <a:r>
              <a:rPr lang="en-US" dirty="0"/>
              <a:t>Advanced update strategies</a:t>
            </a:r>
          </a:p>
          <a:p>
            <a:pPr lvl="2"/>
            <a:endParaRPr lang="en-US" dirty="0"/>
          </a:p>
        </p:txBody>
      </p:sp>
      <p:sp>
        <p:nvSpPr>
          <p:cNvPr id="4" name="Rectangle 3">
            <a:extLst>
              <a:ext uri="{FF2B5EF4-FFF2-40B4-BE49-F238E27FC236}">
                <a16:creationId xmlns:a16="http://schemas.microsoft.com/office/drawing/2014/main" id="{B23F2C85-AB33-44D9-9FA6-06E553C1C647}"/>
              </a:ext>
            </a:extLst>
          </p:cNvPr>
          <p:cNvSpPr/>
          <p:nvPr/>
        </p:nvSpPr>
        <p:spPr>
          <a:xfrm>
            <a:off x="504000" y="5647420"/>
            <a:ext cx="10889424" cy="415498"/>
          </a:xfrm>
          <a:prstGeom prst="rect">
            <a:avLst/>
          </a:prstGeom>
        </p:spPr>
        <p:txBody>
          <a:bodyPr wrap="square">
            <a:spAutoFit/>
          </a:bodyPr>
          <a:lstStyle/>
          <a:p>
            <a:r>
              <a:rPr lang="en-US" dirty="0"/>
              <a:t>More info: </a:t>
            </a:r>
            <a:r>
              <a:rPr lang="en-US" dirty="0">
                <a:hlinkClick r:id="rId3"/>
              </a:rPr>
              <a:t>https://kubernetes.io/docs/tutorials/stateful-application/basic-stateful-set</a:t>
            </a:r>
            <a:r>
              <a:rPr lang="en-US" dirty="0"/>
              <a:t> </a:t>
            </a:r>
          </a:p>
        </p:txBody>
      </p:sp>
    </p:spTree>
    <p:extLst>
      <p:ext uri="{BB962C8B-B14F-4D97-AF65-F5344CB8AC3E}">
        <p14:creationId xmlns:p14="http://schemas.microsoft.com/office/powerpoint/2010/main" val="38787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48D6-B428-49B2-924E-18EC96CF6113}"/>
              </a:ext>
            </a:extLst>
          </p:cNvPr>
          <p:cNvSpPr>
            <a:spLocks noGrp="1"/>
          </p:cNvSpPr>
          <p:nvPr>
            <p:ph type="title"/>
          </p:nvPr>
        </p:nvSpPr>
        <p:spPr>
          <a:xfrm>
            <a:off x="504001" y="504000"/>
            <a:ext cx="11186476" cy="369332"/>
          </a:xfrm>
        </p:spPr>
        <p:txBody>
          <a:bodyPr/>
          <a:lstStyle/>
          <a:p>
            <a:r>
              <a:rPr lang="en-US" dirty="0"/>
              <a:t>Headless Service</a:t>
            </a:r>
          </a:p>
        </p:txBody>
      </p:sp>
      <p:sp>
        <p:nvSpPr>
          <p:cNvPr id="4" name="Rectangle 3">
            <a:extLst>
              <a:ext uri="{FF2B5EF4-FFF2-40B4-BE49-F238E27FC236}">
                <a16:creationId xmlns:a16="http://schemas.microsoft.com/office/drawing/2014/main" id="{85374B6B-026E-42EB-AAC2-F74902A359B2}"/>
              </a:ext>
            </a:extLst>
          </p:cNvPr>
          <p:cNvSpPr/>
          <p:nvPr/>
        </p:nvSpPr>
        <p:spPr bwMode="gray">
          <a:xfrm>
            <a:off x="7022129" y="5566434"/>
            <a:ext cx="1117498" cy="7959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nginx-0</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4">
            <a:extLst>
              <a:ext uri="{FF2B5EF4-FFF2-40B4-BE49-F238E27FC236}">
                <a16:creationId xmlns:a16="http://schemas.microsoft.com/office/drawing/2014/main" id="{B6AD3138-68D3-4CEB-A8CE-AEE3DEA5E8DD}"/>
              </a:ext>
            </a:extLst>
          </p:cNvPr>
          <p:cNvSpPr/>
          <p:nvPr/>
        </p:nvSpPr>
        <p:spPr bwMode="gray">
          <a:xfrm>
            <a:off x="9675588" y="556643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nginx-2</a:t>
            </a:r>
          </a:p>
        </p:txBody>
      </p:sp>
      <p:sp>
        <p:nvSpPr>
          <p:cNvPr id="6" name="Rectangle 5">
            <a:extLst>
              <a:ext uri="{FF2B5EF4-FFF2-40B4-BE49-F238E27FC236}">
                <a16:creationId xmlns:a16="http://schemas.microsoft.com/office/drawing/2014/main" id="{1700FA8E-30E7-4F74-9A66-01BA8554BDAD}"/>
              </a:ext>
            </a:extLst>
          </p:cNvPr>
          <p:cNvSpPr/>
          <p:nvPr/>
        </p:nvSpPr>
        <p:spPr bwMode="gray">
          <a:xfrm>
            <a:off x="8348858" y="5566434"/>
            <a:ext cx="111749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nginx-1</a:t>
            </a:r>
          </a:p>
        </p:txBody>
      </p:sp>
      <p:sp>
        <p:nvSpPr>
          <p:cNvPr id="8" name="Arrow: Up-Down 7">
            <a:extLst>
              <a:ext uri="{FF2B5EF4-FFF2-40B4-BE49-F238E27FC236}">
                <a16:creationId xmlns:a16="http://schemas.microsoft.com/office/drawing/2014/main" id="{CCBD9CCE-EB58-49A9-ACBD-E375E5557E3B}"/>
              </a:ext>
            </a:extLst>
          </p:cNvPr>
          <p:cNvSpPr/>
          <p:nvPr/>
        </p:nvSpPr>
        <p:spPr bwMode="gray">
          <a:xfrm rot="1527349">
            <a:off x="7792950" y="4212948"/>
            <a:ext cx="222219" cy="1228185"/>
          </a:xfrm>
          <a:prstGeom prst="upDownArrow">
            <a:avLst/>
          </a:prstGeom>
          <a:ln>
            <a:headEnd/>
            <a:tailEnd/>
          </a:ln>
        </p:spPr>
        <p:style>
          <a:lnRef idx="1">
            <a:schemeClr val="accent4"/>
          </a:lnRef>
          <a:fillRef idx="2">
            <a:schemeClr val="accent4"/>
          </a:fillRef>
          <a:effectRef idx="1">
            <a:schemeClr val="accent4"/>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grpSp>
        <p:nvGrpSpPr>
          <p:cNvPr id="18" name="Group 17">
            <a:extLst>
              <a:ext uri="{FF2B5EF4-FFF2-40B4-BE49-F238E27FC236}">
                <a16:creationId xmlns:a16="http://schemas.microsoft.com/office/drawing/2014/main" id="{FAD99E3B-C64C-474C-8E9F-EF8E9FEBC75B}"/>
              </a:ext>
            </a:extLst>
          </p:cNvPr>
          <p:cNvGrpSpPr/>
          <p:nvPr/>
        </p:nvGrpSpPr>
        <p:grpSpPr>
          <a:xfrm>
            <a:off x="7811230" y="843471"/>
            <a:ext cx="2249770" cy="1106406"/>
            <a:chOff x="4894294" y="1144175"/>
            <a:chExt cx="2249770" cy="1106406"/>
          </a:xfrm>
        </p:grpSpPr>
        <p:sp>
          <p:nvSpPr>
            <p:cNvPr id="7" name="Cloud 6">
              <a:extLst>
                <a:ext uri="{FF2B5EF4-FFF2-40B4-BE49-F238E27FC236}">
                  <a16:creationId xmlns:a16="http://schemas.microsoft.com/office/drawing/2014/main" id="{979E5088-42B7-419B-9AFD-2793FF442079}"/>
                </a:ext>
              </a:extLst>
            </p:cNvPr>
            <p:cNvSpPr/>
            <p:nvPr/>
          </p:nvSpPr>
          <p:spPr bwMode="gray">
            <a:xfrm>
              <a:off x="4894294" y="1144175"/>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Graphic 8" descr="User">
              <a:extLst>
                <a:ext uri="{FF2B5EF4-FFF2-40B4-BE49-F238E27FC236}">
                  <a16:creationId xmlns:a16="http://schemas.microsoft.com/office/drawing/2014/main" id="{05E36B02-98D1-4936-AD0A-1C831B4906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1979" y="1259589"/>
              <a:ext cx="914400" cy="914400"/>
            </a:xfrm>
            <a:prstGeom prst="rect">
              <a:avLst/>
            </a:prstGeom>
          </p:spPr>
        </p:pic>
      </p:grpSp>
      <p:sp>
        <p:nvSpPr>
          <p:cNvPr id="10" name="Arrow: Up-Down 9">
            <a:extLst>
              <a:ext uri="{FF2B5EF4-FFF2-40B4-BE49-F238E27FC236}">
                <a16:creationId xmlns:a16="http://schemas.microsoft.com/office/drawing/2014/main" id="{88178F3F-42D6-4028-AFD4-0B34FB654F1D}"/>
              </a:ext>
            </a:extLst>
          </p:cNvPr>
          <p:cNvSpPr/>
          <p:nvPr/>
        </p:nvSpPr>
        <p:spPr bwMode="gray">
          <a:xfrm>
            <a:off x="8796497" y="4277091"/>
            <a:ext cx="222219" cy="1228185"/>
          </a:xfrm>
          <a:prstGeom prst="upDownArrow">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11" name="Arrow: Up-Down 10">
            <a:extLst>
              <a:ext uri="{FF2B5EF4-FFF2-40B4-BE49-F238E27FC236}">
                <a16:creationId xmlns:a16="http://schemas.microsoft.com/office/drawing/2014/main" id="{F77BCAAF-BD99-4A6A-9EAA-79AAD018CD4B}"/>
              </a:ext>
            </a:extLst>
          </p:cNvPr>
          <p:cNvSpPr/>
          <p:nvPr/>
        </p:nvSpPr>
        <p:spPr bwMode="gray">
          <a:xfrm rot="20805168">
            <a:off x="9932726" y="4197075"/>
            <a:ext cx="222219" cy="1228185"/>
          </a:xfrm>
          <a:prstGeom prst="upDownArrow">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ea typeface="Arial Unicode MS" pitchFamily="34" charset="-128"/>
            </a:endParaRPr>
          </a:p>
        </p:txBody>
      </p:sp>
      <p:sp>
        <p:nvSpPr>
          <p:cNvPr id="20" name="Rectangle: Rounded Corners 19">
            <a:extLst>
              <a:ext uri="{FF2B5EF4-FFF2-40B4-BE49-F238E27FC236}">
                <a16:creationId xmlns:a16="http://schemas.microsoft.com/office/drawing/2014/main" id="{2069EC24-085D-457E-9CCA-1F800929CAAC}"/>
              </a:ext>
            </a:extLst>
          </p:cNvPr>
          <p:cNvSpPr/>
          <p:nvPr/>
        </p:nvSpPr>
        <p:spPr bwMode="gray">
          <a:xfrm>
            <a:off x="6816852" y="2687091"/>
            <a:ext cx="4247388" cy="140055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“headless” service: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DNS: </a:t>
            </a:r>
            <a:r>
              <a:rPr lang="en-US" sz="1800" kern="0" dirty="0" err="1">
                <a:ea typeface="Arial Unicode MS" pitchFamily="34" charset="-128"/>
                <a:cs typeface="Arial Unicode MS" pitchFamily="34" charset="-128"/>
              </a:rPr>
              <a:t>nginx.default.svc.cluster.local</a:t>
            </a:r>
            <a:endParaRPr lang="en-US" sz="1800" kern="0" dirty="0">
              <a:ea typeface="Arial Unicode MS" pitchFamily="34" charset="-128"/>
              <a:cs typeface="Arial Unicode MS" pitchFamily="34" charset="-128"/>
            </a:endParaRPr>
          </a:p>
        </p:txBody>
      </p:sp>
      <p:sp>
        <p:nvSpPr>
          <p:cNvPr id="25" name="Arrow: Up-Down 24">
            <a:extLst>
              <a:ext uri="{FF2B5EF4-FFF2-40B4-BE49-F238E27FC236}">
                <a16:creationId xmlns:a16="http://schemas.microsoft.com/office/drawing/2014/main" id="{4D19573C-6069-4C38-B2DB-DC47979C3B86}"/>
              </a:ext>
            </a:extLst>
          </p:cNvPr>
          <p:cNvSpPr/>
          <p:nvPr/>
        </p:nvSpPr>
        <p:spPr bwMode="gray">
          <a:xfrm>
            <a:off x="8825005" y="2031506"/>
            <a:ext cx="222219" cy="555001"/>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7" name="Double Bracket 26">
            <a:extLst>
              <a:ext uri="{FF2B5EF4-FFF2-40B4-BE49-F238E27FC236}">
                <a16:creationId xmlns:a16="http://schemas.microsoft.com/office/drawing/2014/main" id="{7EBAFC0A-4FF7-4EA6-9A36-D30AFD18435B}"/>
              </a:ext>
            </a:extLst>
          </p:cNvPr>
          <p:cNvSpPr/>
          <p:nvPr/>
        </p:nvSpPr>
        <p:spPr>
          <a:xfrm>
            <a:off x="656443" y="1544905"/>
            <a:ext cx="5333339" cy="3884367"/>
          </a:xfrm>
          <a:prstGeom prst="bracketPair">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sz="1400" b="1" dirty="0" err="1"/>
              <a:t>nslookup</a:t>
            </a:r>
            <a:r>
              <a:rPr lang="en-US" sz="1400" b="1" dirty="0"/>
              <a:t> nginx-0.nginx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nginx-0.nginx</a:t>
            </a:r>
          </a:p>
          <a:p>
            <a:r>
              <a:rPr lang="en-US" sz="1400" dirty="0"/>
              <a:t>Address 1: 10.244.1.6</a:t>
            </a:r>
          </a:p>
          <a:p>
            <a:endParaRPr lang="en-US" sz="1400" dirty="0"/>
          </a:p>
          <a:p>
            <a:r>
              <a:rPr lang="en-US" sz="1400" b="1" dirty="0" err="1"/>
              <a:t>nslookup</a:t>
            </a:r>
            <a:r>
              <a:rPr lang="en-US" sz="1400" b="1" dirty="0"/>
              <a:t> nginx-1.nginx</a:t>
            </a:r>
          </a:p>
          <a:p>
            <a:r>
              <a:rPr lang="en-US" sz="1400" dirty="0"/>
              <a:t>Server:    10.0.0.10</a:t>
            </a:r>
          </a:p>
          <a:p>
            <a:r>
              <a:rPr lang="en-US" sz="1400" dirty="0"/>
              <a:t>Address 1: 10.0.0.10 </a:t>
            </a:r>
            <a:r>
              <a:rPr lang="en-US" sz="1400" dirty="0" err="1"/>
              <a:t>kube-dns.kube-system.svc.cluster.local</a:t>
            </a:r>
            <a:endParaRPr lang="en-US" sz="1400" dirty="0"/>
          </a:p>
          <a:p>
            <a:endParaRPr lang="en-US" sz="1400" dirty="0"/>
          </a:p>
          <a:p>
            <a:r>
              <a:rPr lang="en-US" sz="1400" dirty="0"/>
              <a:t>Name:      nginx-1.nginx</a:t>
            </a:r>
          </a:p>
          <a:p>
            <a:r>
              <a:rPr lang="en-US" sz="1400" dirty="0"/>
              <a:t>Address 1: 10.244.2.6</a:t>
            </a:r>
          </a:p>
        </p:txBody>
      </p:sp>
    </p:spTree>
    <p:extLst>
      <p:ext uri="{BB962C8B-B14F-4D97-AF65-F5344CB8AC3E}">
        <p14:creationId xmlns:p14="http://schemas.microsoft.com/office/powerpoint/2010/main" val="148263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Arial" panose="020B0604020202020204" pitchFamily="34" charset="0"/>
              <a:buChar char="•"/>
            </a:pPr>
            <a:r>
              <a:rPr lang="en-US" sz="1800" dirty="0"/>
              <a:t>Use the “</a:t>
            </a:r>
            <a:r>
              <a:rPr lang="en-US" sz="1800" dirty="0" err="1"/>
              <a:t>statefulset_with_svc.yaml</a:t>
            </a:r>
            <a:r>
              <a:rPr lang="en-US" sz="1800" dirty="0"/>
              <a:t>” file to deploy a </a:t>
            </a:r>
            <a:r>
              <a:rPr lang="en-US" sz="1800" dirty="0" err="1"/>
              <a:t>statefulset</a:t>
            </a:r>
            <a:r>
              <a:rPr lang="en-US" sz="1800" dirty="0"/>
              <a:t> + a corresponding headless service</a:t>
            </a:r>
          </a:p>
          <a:p>
            <a:pPr marL="342900" indent="-342900">
              <a:buFont typeface="Arial" panose="020B0604020202020204" pitchFamily="34" charset="0"/>
              <a:buChar char="•"/>
            </a:pPr>
            <a:r>
              <a:rPr lang="en-US" sz="1800" dirty="0"/>
              <a:t>The example is based on an </a:t>
            </a:r>
            <a:r>
              <a:rPr lang="en-US" sz="1800" dirty="0" err="1"/>
              <a:t>nginx</a:t>
            </a:r>
            <a:r>
              <a:rPr lang="en-US" sz="1800" dirty="0"/>
              <a:t> webserver and includes a </a:t>
            </a:r>
            <a:r>
              <a:rPr lang="en-US" sz="1800" dirty="0" err="1"/>
              <a:t>pvc</a:t>
            </a:r>
            <a:r>
              <a:rPr lang="en-US" sz="1800" dirty="0"/>
              <a:t> template</a:t>
            </a:r>
          </a:p>
          <a:p>
            <a:pPr marL="342900" indent="-342900">
              <a:buFont typeface="Arial" panose="020B0604020202020204" pitchFamily="34" charset="0"/>
              <a:buChar char="•"/>
            </a:pPr>
            <a:r>
              <a:rPr lang="en-US" sz="1800" dirty="0"/>
              <a:t>Show the </a:t>
            </a:r>
            <a:r>
              <a:rPr lang="en-US" sz="1800" dirty="0" err="1"/>
              <a:t>yaml</a:t>
            </a:r>
            <a:r>
              <a:rPr lang="en-US" sz="1800" dirty="0"/>
              <a:t> file, point out the “</a:t>
            </a:r>
            <a:r>
              <a:rPr lang="en-US" sz="1800" dirty="0" err="1"/>
              <a:t>clusterIP</a:t>
            </a:r>
            <a:r>
              <a:rPr lang="en-US" sz="1800" dirty="0"/>
              <a:t>: None” etc.</a:t>
            </a:r>
          </a:p>
          <a:p>
            <a:pPr marL="342900" indent="-342900">
              <a:buFont typeface="Arial" panose="020B0604020202020204" pitchFamily="34" charset="0"/>
              <a:buChar char="•"/>
            </a:pPr>
            <a:r>
              <a:rPr lang="en-US" sz="1800" dirty="0"/>
              <a:t>Show the ordinal index &amp; ordered creation of pods when scaling</a:t>
            </a:r>
          </a:p>
          <a:p>
            <a:pPr marL="342900" indent="-342900">
              <a:buFont typeface="Arial" panose="020B0604020202020204" pitchFamily="34" charset="0"/>
              <a:buChar char="•"/>
            </a:pPr>
            <a:r>
              <a:rPr lang="en-US" sz="1800" dirty="0"/>
              <a:t>Show the created PVCs</a:t>
            </a:r>
          </a:p>
          <a:p>
            <a:pPr marL="342900" indent="-342900">
              <a:buFont typeface="Arial" panose="020B0604020202020204" pitchFamily="34" charset="0"/>
              <a:buChar char="•"/>
            </a:pPr>
            <a:r>
              <a:rPr lang="en-US" sz="1800" dirty="0"/>
              <a:t>Write content to storage &amp; check it (</a:t>
            </a:r>
            <a:r>
              <a:rPr lang="en-US" sz="1800" dirty="0" err="1"/>
              <a:t>wget</a:t>
            </a:r>
            <a:r>
              <a:rPr lang="en-US" sz="1800" dirty="0"/>
              <a:t> localhost for index.html); adapt loop to number of replicas: </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web-$</a:t>
            </a:r>
            <a:r>
              <a:rPr lang="en-US" sz="1400" dirty="0" err="1"/>
              <a:t>i</a:t>
            </a:r>
            <a:r>
              <a:rPr lang="en-US" sz="1400" dirty="0"/>
              <a:t> -- </a:t>
            </a:r>
            <a:r>
              <a:rPr lang="en-US" sz="1400" dirty="0" err="1"/>
              <a:t>sh</a:t>
            </a:r>
            <a:r>
              <a:rPr lang="en-US" sz="1400" dirty="0"/>
              <a:t> -c 'echo $(hostname) &gt;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for </a:t>
            </a:r>
            <a:r>
              <a:rPr lang="en-US" sz="1400" dirty="0" err="1"/>
              <a:t>i</a:t>
            </a:r>
            <a:r>
              <a:rPr lang="en-US" sz="1400" dirty="0"/>
              <a:t> in 0 1; do </a:t>
            </a:r>
            <a:r>
              <a:rPr lang="en-US" sz="1400" dirty="0" err="1"/>
              <a:t>kubectl</a:t>
            </a:r>
            <a:r>
              <a:rPr lang="en-US" sz="1400" dirty="0"/>
              <a:t> exec -it web-$</a:t>
            </a:r>
            <a:r>
              <a:rPr lang="en-US" sz="1400" dirty="0" err="1"/>
              <a:t>i</a:t>
            </a:r>
            <a:r>
              <a:rPr lang="en-US" sz="1400" dirty="0"/>
              <a:t> -- cat /</a:t>
            </a:r>
            <a:r>
              <a:rPr lang="en-US" sz="1400" dirty="0" err="1"/>
              <a:t>usr</a:t>
            </a:r>
            <a:r>
              <a:rPr lang="en-US" sz="1400" dirty="0"/>
              <a:t>/share/</a:t>
            </a:r>
            <a:r>
              <a:rPr lang="en-US" sz="1400" dirty="0" err="1"/>
              <a:t>nginx</a:t>
            </a:r>
            <a:r>
              <a:rPr lang="en-US" sz="1400" dirty="0"/>
              <a:t>/html/index.html; done</a:t>
            </a:r>
          </a:p>
          <a:p>
            <a:pPr marL="522864" lvl="1" indent="-342900">
              <a:buFont typeface="Arial" panose="020B0604020202020204" pitchFamily="34" charset="0"/>
              <a:buChar char="•"/>
            </a:pPr>
            <a:r>
              <a:rPr lang="en-US" sz="1400" dirty="0"/>
              <a:t>Delete pods, wait for them to be re-created and curl again =&gt; output should not differ</a:t>
            </a:r>
          </a:p>
          <a:p>
            <a:pPr marL="342900" indent="-342900">
              <a:buFont typeface="Arial" panose="020B0604020202020204" pitchFamily="34" charset="0"/>
              <a:buChar char="•"/>
            </a:pPr>
            <a:r>
              <a:rPr lang="en-US" sz="1800" dirty="0"/>
              <a:t>Run a </a:t>
            </a:r>
            <a:r>
              <a:rPr lang="en-US" sz="1800" dirty="0" err="1"/>
              <a:t>tmp</a:t>
            </a:r>
            <a:r>
              <a:rPr lang="en-US" sz="1800" dirty="0"/>
              <a:t> </a:t>
            </a:r>
            <a:r>
              <a:rPr lang="en-US" sz="1800" dirty="0" err="1"/>
              <a:t>busybox</a:t>
            </a:r>
            <a:r>
              <a:rPr lang="en-US" sz="1800" dirty="0"/>
              <a:t> pod and use it for some </a:t>
            </a:r>
            <a:r>
              <a:rPr lang="en-US" sz="1800" dirty="0" err="1"/>
              <a:t>nslookup</a:t>
            </a:r>
            <a:r>
              <a:rPr lang="en-US" sz="1800" dirty="0"/>
              <a:t> commands. Show the internal addresses and how to access them</a:t>
            </a:r>
          </a:p>
          <a:p>
            <a:pPr marL="522864" lvl="1" indent="-342900">
              <a:buFont typeface="Arial" panose="020B0604020202020204" pitchFamily="34" charset="0"/>
              <a:buChar char="•"/>
            </a:pPr>
            <a:r>
              <a:rPr lang="en-US" sz="1600" dirty="0" err="1"/>
              <a:t>kubectl</a:t>
            </a:r>
            <a:r>
              <a:rPr lang="en-US" sz="1600" dirty="0"/>
              <a:t> run -</a:t>
            </a:r>
            <a:r>
              <a:rPr lang="en-US" sz="1600" dirty="0" err="1"/>
              <a:t>i</a:t>
            </a:r>
            <a:r>
              <a:rPr lang="en-US" sz="1600" dirty="0"/>
              <a:t> --</a:t>
            </a:r>
            <a:r>
              <a:rPr lang="en-US" sz="1600" dirty="0" err="1"/>
              <a:t>tty</a:t>
            </a:r>
            <a:r>
              <a:rPr lang="en-US" sz="1600" dirty="0"/>
              <a:t> --image </a:t>
            </a:r>
            <a:r>
              <a:rPr lang="en-US" sz="1600" dirty="0" err="1"/>
              <a:t>busybox</a:t>
            </a:r>
            <a:r>
              <a:rPr lang="en-US" sz="1600" dirty="0"/>
              <a:t> </a:t>
            </a:r>
            <a:r>
              <a:rPr lang="en-US" sz="1600" dirty="0" err="1"/>
              <a:t>dns</a:t>
            </a:r>
            <a:r>
              <a:rPr lang="en-US" sz="1600" dirty="0"/>
              <a:t>-test --restart=Never --</a:t>
            </a:r>
            <a:r>
              <a:rPr lang="en-US" sz="1600" dirty="0" err="1"/>
              <a:t>rm</a:t>
            </a:r>
            <a:r>
              <a:rPr lang="en-US" sz="1600" dirty="0"/>
              <a:t> /bin/</a:t>
            </a:r>
            <a:r>
              <a:rPr lang="en-US" sz="1600" dirty="0" err="1"/>
              <a:t>sh</a:t>
            </a:r>
            <a:r>
              <a:rPr lang="en-US" sz="1600" dirty="0"/>
              <a:t> </a:t>
            </a:r>
          </a:p>
          <a:p>
            <a:pPr marL="522864" lvl="1" indent="-342900">
              <a:buFont typeface="Arial" panose="020B0604020202020204" pitchFamily="34" charset="0"/>
              <a:buChar char="•"/>
            </a:pPr>
            <a:r>
              <a:rPr lang="en-US" sz="1600" dirty="0" err="1"/>
              <a:t>nslookup</a:t>
            </a:r>
            <a:r>
              <a:rPr lang="en-US" sz="1600" dirty="0"/>
              <a:t> web-0.nginx</a:t>
            </a:r>
          </a:p>
          <a:p>
            <a:pPr marL="522864" lvl="1" indent="-342900">
              <a:buFont typeface="Arial" panose="020B0604020202020204" pitchFamily="34" charset="0"/>
              <a:buChar char="•"/>
            </a:pPr>
            <a:r>
              <a:rPr lang="en-US" sz="1600" dirty="0" err="1"/>
              <a:t>nslookup</a:t>
            </a:r>
            <a:r>
              <a:rPr lang="en-US" sz="1600" dirty="0"/>
              <a:t> web-1.nginx</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1186</Words>
  <Application>Microsoft Office PowerPoint</Application>
  <PresentationFormat>Custom</PresentationFormat>
  <Paragraphs>132</Paragraphs>
  <Slides>9</Slides>
  <Notes>8</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Stateless Applications in K8s</vt:lpstr>
      <vt:lpstr>Stateful Applications in K8s</vt:lpstr>
      <vt:lpstr>Examples</vt:lpstr>
      <vt:lpstr>StatefulSet – basic structure</vt:lpstr>
      <vt:lpstr>StatefulSet</vt:lpstr>
      <vt:lpstr>Headless Service</vt:lpstr>
      <vt:lpstr>Demo Script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557</cp:revision>
  <dcterms:created xsi:type="dcterms:W3CDTF">2015-10-14T11:21:43Z</dcterms:created>
  <dcterms:modified xsi:type="dcterms:W3CDTF">2018-06-07T15:32:17Z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