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5" r:id="rId2"/>
    <p:sldId id="434" r:id="rId3"/>
    <p:sldId id="437" r:id="rId4"/>
    <p:sldId id="439" r:id="rId5"/>
    <p:sldId id="440" r:id="rId6"/>
    <p:sldId id="450" r:id="rId7"/>
    <p:sldId id="441" r:id="rId8"/>
    <p:sldId id="444" r:id="rId9"/>
    <p:sldId id="445" r:id="rId10"/>
    <p:sldId id="443" r:id="rId11"/>
    <p:sldId id="449" r:id="rId12"/>
    <p:sldId id="436" r:id="rId13"/>
    <p:sldId id="438" r:id="rId14"/>
    <p:sldId id="446" r:id="rId15"/>
    <p:sldId id="447" r:id="rId16"/>
    <p:sldId id="448"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12806"/>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6254" autoAdjust="0"/>
  </p:normalViewPr>
  <p:slideViewPr>
    <p:cSldViewPr snapToGrid="0" showGuides="1">
      <p:cViewPr varScale="1">
        <p:scale>
          <a:sx n="96" d="100"/>
          <a:sy n="96" d="100"/>
        </p:scale>
        <p:origin x="1530"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truncated</a:t>
            </a:r>
            <a:r>
              <a:rPr lang="de-DE" dirty="0"/>
              <a:t>: </a:t>
            </a:r>
            <a:r>
              <a:rPr lang="de-DE" dirty="0" err="1"/>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3994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8759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7303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86189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Start and run a new container</a:t>
            </a:r>
          </a:p>
          <a:p>
            <a:pPr lvl="1"/>
            <a:endParaRPr lang="en-US" sz="2000" dirty="0"/>
          </a:p>
          <a:p>
            <a:pPr lvl="1"/>
            <a:r>
              <a:rPr lang="en-US" sz="2000" dirty="0"/>
              <a:t>Reattach to a container</a:t>
            </a:r>
          </a:p>
          <a:p>
            <a:pPr lvl="1"/>
            <a:endParaRPr lang="en-US" sz="2000" dirty="0"/>
          </a:p>
          <a:p>
            <a:pPr lvl="1"/>
            <a:r>
              <a:rPr lang="en-US" sz="2000" dirty="0"/>
              <a:t>Forcibly stop a container</a:t>
            </a:r>
          </a:p>
          <a:p>
            <a:pPr lvl="1"/>
            <a:endParaRPr lang="en-US" sz="2000" dirty="0"/>
          </a:p>
          <a:p>
            <a:pPr lvl="1"/>
            <a:r>
              <a:rPr lang="en-US" sz="2000" dirty="0"/>
              <a:t>Restart a previously stopped container</a:t>
            </a:r>
          </a:p>
          <a:p>
            <a:pPr lvl="1"/>
            <a:endParaRPr lang="en-US" sz="2000" dirty="0"/>
          </a:p>
          <a:p>
            <a:pPr lvl="1"/>
            <a:r>
              <a:rPr lang="en-US" sz="2000" dirty="0"/>
              <a:t>Remove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attach </a:t>
            </a:r>
            <a:r>
              <a:rPr lang="en-US" sz="1400" i="1" dirty="0">
                <a:latin typeface="Courier New" panose="02070309020205020404" pitchFamily="49" charset="0"/>
                <a:cs typeface="Courier New" panose="02070309020205020404" pitchFamily="49" charset="0"/>
              </a:rPr>
              <a:t>&lt;container ID or name&gt;</a:t>
            </a:r>
          </a:p>
        </p:txBody>
      </p:sp>
      <p:sp>
        <p:nvSpPr>
          <p:cNvPr id="8" name="Rectangle: Rounded Corners 7"/>
          <p:cNvSpPr/>
          <p:nvPr/>
        </p:nvSpPr>
        <p:spPr bwMode="gray">
          <a:xfrm>
            <a:off x="981976" y="425735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981976" y="351068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10" name="Rectangle: Rounded Corners 9"/>
          <p:cNvSpPr/>
          <p:nvPr/>
        </p:nvSpPr>
        <p:spPr bwMode="gray">
          <a:xfrm>
            <a:off x="981976" y="50536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4" name="Rectangle: Rounded Corners 3"/>
          <p:cNvSpPr/>
          <p:nvPr/>
        </p:nvSpPr>
        <p:spPr bwMode="gray">
          <a:xfrm>
            <a:off x="8447783" y="1074790"/>
            <a:ext cx="2764715" cy="1205831"/>
          </a:xfrm>
          <a:prstGeom prst="roundRect">
            <a:avLst>
              <a:gd name="adj" fmla="val 7623"/>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Detaching</a:t>
            </a:r>
            <a:r>
              <a:rPr kumimoji="0" lang="en-US" sz="1800" b="0" i="0" u="none" strike="noStrike" kern="0" cap="none" spc="0" normalizeH="0" dirty="0">
                <a:ln>
                  <a:noFill/>
                </a:ln>
                <a:effectLst/>
                <a:uLnTx/>
                <a:uFillTx/>
                <a:ea typeface="Arial Unicode MS" pitchFamily="34" charset="-128"/>
                <a:cs typeface="Arial Unicode MS" pitchFamily="34" charset="-128"/>
              </a:rPr>
              <a:t> from a container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latin typeface="Arial Black" panose="020B0A04020102020204" pitchFamily="34" charset="0"/>
                <a:ea typeface="Arial Unicode MS" pitchFamily="34" charset="-128"/>
                <a:cs typeface="Arial Unicode MS" pitchFamily="34" charset="-128"/>
              </a:rPr>
              <a:t>Ctrl + P</a:t>
            </a:r>
            <a:r>
              <a:rPr lang="en-US" sz="1800" kern="0" dirty="0">
                <a:ea typeface="Arial Unicode MS" pitchFamily="34" charset="-128"/>
                <a:cs typeface="Arial Unicode MS" pitchFamily="34" charset="-128"/>
              </a:rPr>
              <a:t> then </a:t>
            </a:r>
            <a:r>
              <a:rPr lang="en-US" sz="1800" kern="0" dirty="0">
                <a:latin typeface="Arial Black" panose="020B0A04020102020204" pitchFamily="34" charset="0"/>
                <a:ea typeface="Arial Unicode MS" pitchFamily="34" charset="-128"/>
                <a:cs typeface="Arial Unicode MS" pitchFamily="34" charset="-128"/>
              </a:rPr>
              <a:t>Ctrl + Q</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47532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19999"/>
            <a:ext cx="11186477" cy="4640951"/>
          </a:xfrm>
        </p:spPr>
        <p:txBody>
          <a:bodyPr/>
          <a:lstStyle/>
          <a:p>
            <a:pPr lvl="1"/>
            <a:r>
              <a:rPr lang="en-US" sz="2000" dirty="0"/>
              <a:t>Run a command in an existing container</a:t>
            </a:r>
          </a:p>
          <a:p>
            <a:pPr lvl="1"/>
            <a:endParaRPr lang="en-US" sz="2000" dirty="0"/>
          </a:p>
          <a:p>
            <a:pPr lvl="1"/>
            <a:r>
              <a:rPr lang="en-US" sz="2000" dirty="0"/>
              <a:t>List running containers</a:t>
            </a:r>
          </a:p>
          <a:p>
            <a:pPr lvl="1"/>
            <a:endParaRPr lang="en-US" sz="2000" dirty="0"/>
          </a:p>
          <a:p>
            <a:pPr lvl="1"/>
            <a:r>
              <a:rPr lang="en-US" sz="2000" dirty="0"/>
              <a:t>List all containers (running and stopped)</a:t>
            </a:r>
          </a:p>
          <a:p>
            <a:pPr lvl="1"/>
            <a:endParaRPr lang="en-US" sz="2000" dirty="0"/>
          </a:p>
          <a:p>
            <a:pPr lvl="1"/>
            <a:r>
              <a:rPr lang="en-US" sz="2000" dirty="0"/>
              <a:t>Get the logs of a container</a:t>
            </a:r>
          </a:p>
          <a:p>
            <a:pPr lvl="1"/>
            <a:endParaRPr lang="en-US" sz="2000" dirty="0"/>
          </a:p>
          <a:p>
            <a:pPr lvl="1"/>
            <a:r>
              <a:rPr lang="en-US" sz="2000" dirty="0"/>
              <a:t>Get detailed information about a container</a:t>
            </a:r>
          </a:p>
          <a:p>
            <a:pPr lvl="1"/>
            <a:endParaRPr lang="en-US" sz="2000" dirty="0"/>
          </a:p>
        </p:txBody>
      </p:sp>
      <p:sp>
        <p:nvSpPr>
          <p:cNvPr id="3" name="Title 2"/>
          <p:cNvSpPr>
            <a:spLocks noGrp="1"/>
          </p:cNvSpPr>
          <p:nvPr>
            <p:ph type="title"/>
          </p:nvPr>
        </p:nvSpPr>
        <p:spPr/>
        <p:txBody>
          <a:bodyPr/>
          <a:lstStyle/>
          <a:p>
            <a:r>
              <a:rPr lang="en-US" dirty="0"/>
              <a:t>Commands for containers</a:t>
            </a:r>
          </a:p>
        </p:txBody>
      </p:sp>
      <p:sp>
        <p:nvSpPr>
          <p:cNvPr id="6" name="Rectangle: Rounded Corners 5"/>
          <p:cNvSpPr/>
          <p:nvPr/>
        </p:nvSpPr>
        <p:spPr bwMode="gray">
          <a:xfrm>
            <a:off x="981976" y="200410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p>
        </p:txBody>
      </p:sp>
      <p:sp>
        <p:nvSpPr>
          <p:cNvPr id="7" name="Rectangle: Rounded Corners 6"/>
          <p:cNvSpPr/>
          <p:nvPr/>
        </p:nvSpPr>
        <p:spPr bwMode="gray">
          <a:xfrm>
            <a:off x="981976" y="275077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endParaRPr lang="en-US" sz="1400" i="1" dirty="0">
              <a:latin typeface="Courier New" panose="02070309020205020404" pitchFamily="49" charset="0"/>
              <a:cs typeface="Courier New" panose="02070309020205020404" pitchFamily="49" charset="0"/>
            </a:endParaRPr>
          </a:p>
        </p:txBody>
      </p:sp>
      <p:sp>
        <p:nvSpPr>
          <p:cNvPr id="12" name="Rectangle: Rounded Corners 11"/>
          <p:cNvSpPr/>
          <p:nvPr/>
        </p:nvSpPr>
        <p:spPr bwMode="gray">
          <a:xfrm>
            <a:off x="981976" y="349744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ps</a:t>
            </a:r>
            <a:r>
              <a:rPr lang="en-US" sz="1400" b="1" dirty="0">
                <a:latin typeface="Courier New" panose="02070309020205020404" pitchFamily="49" charset="0"/>
                <a:cs typeface="Courier New" panose="02070309020205020404" pitchFamily="49" charset="0"/>
              </a:rPr>
              <a:t> -a</a:t>
            </a:r>
            <a:endParaRPr lang="en-US" sz="1400" i="1" dirty="0">
              <a:latin typeface="Courier New" panose="02070309020205020404" pitchFamily="49" charset="0"/>
              <a:cs typeface="Courier New" panose="02070309020205020404" pitchFamily="49" charset="0"/>
            </a:endParaRPr>
          </a:p>
        </p:txBody>
      </p:sp>
      <p:sp>
        <p:nvSpPr>
          <p:cNvPr id="13" name="Rectangle: Rounded Corners 12"/>
          <p:cNvSpPr/>
          <p:nvPr/>
        </p:nvSpPr>
        <p:spPr bwMode="gray">
          <a:xfrm>
            <a:off x="981976" y="424411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logs </a:t>
            </a:r>
            <a:r>
              <a:rPr lang="en-US" sz="1400" i="1" dirty="0">
                <a:latin typeface="Courier New" panose="02070309020205020404" pitchFamily="49" charset="0"/>
                <a:cs typeface="Courier New" panose="02070309020205020404" pitchFamily="49" charset="0"/>
              </a:rPr>
              <a:t>&lt;container ID or name&gt;</a:t>
            </a:r>
          </a:p>
        </p:txBody>
      </p:sp>
      <p:sp>
        <p:nvSpPr>
          <p:cNvPr id="14" name="Rectangle: Rounded Corners 13"/>
          <p:cNvSpPr/>
          <p:nvPr/>
        </p:nvSpPr>
        <p:spPr bwMode="gray">
          <a:xfrm>
            <a:off x="981976" y="499131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inspect </a:t>
            </a:r>
            <a:r>
              <a:rPr lang="en-US" sz="1400" i="1" dirty="0">
                <a:latin typeface="Courier New" panose="02070309020205020404" pitchFamily="49" charset="0"/>
                <a:cs typeface="Courier New" panose="02070309020205020404" pitchFamily="49" charset="0"/>
              </a:rPr>
              <a:t>&lt;container ID or name&gt;</a:t>
            </a:r>
          </a:p>
        </p:txBody>
      </p:sp>
    </p:spTree>
    <p:extLst>
      <p:ext uri="{BB962C8B-B14F-4D97-AF65-F5344CB8AC3E}">
        <p14:creationId xmlns:p14="http://schemas.microsoft.com/office/powerpoint/2010/main" val="191346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dirty="0"/>
              <a:t>Named volumes</a:t>
            </a:r>
          </a:p>
          <a:p>
            <a:pPr lvl="1"/>
            <a:r>
              <a:rPr lang="en-US" dirty="0"/>
              <a:t>Contents in container are merged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sp>
        <p:nvSpPr>
          <p:cNvPr id="4" name="Rectangle 3"/>
          <p:cNvSpPr/>
          <p:nvPr/>
        </p:nvSpPr>
        <p:spPr bwMode="gray">
          <a:xfrm>
            <a:off x="1978087" y="3267075"/>
            <a:ext cx="1495425" cy="419100"/>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4064062" y="3267075"/>
            <a:ext cx="1495425" cy="419100"/>
          </a:xfrm>
          <a:prstGeom prst="rect">
            <a:avLst/>
          </a:prstGeom>
          <a:solidFill>
            <a:schemeClr val="accent4">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6150037" y="3267075"/>
            <a:ext cx="1495425" cy="419100"/>
          </a:xfrm>
          <a:prstGeom prst="rect">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8236012" y="3267075"/>
            <a:ext cx="1495425" cy="419100"/>
          </a:xfrm>
          <a:prstGeom prst="rect">
            <a:avLst/>
          </a:prstGeom>
          <a:solidFill>
            <a:schemeClr val="accent1">
              <a:alpha val="20000"/>
            </a:schemeClr>
          </a:solidFill>
          <a:ln w="6350" algn="ctr">
            <a:noFill/>
            <a:miter lim="800000"/>
            <a:headEnd/>
            <a:tailEnd/>
          </a:ln>
          <a:effectLst>
            <a:softEdge rad="6350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tx2">
                    <a:lumMod val="90000"/>
                  </a:schemeClr>
                </a:solidFill>
                <a:effectLst/>
                <a:uLnTx/>
                <a:uFillTx/>
                <a:ea typeface="Arial Unicode MS" pitchFamily="34" charset="-128"/>
                <a:cs typeface="Arial Unicode MS" pitchFamily="34" charset="-128"/>
              </a:rPr>
              <a:t>container</a:t>
            </a:r>
            <a:endParaRPr kumimoji="0" lang="de-DE" sz="1800" b="0" i="0" u="none" strike="noStrike" kern="0" cap="none" spc="0" normalizeH="0" baseline="0" noProof="0" dirty="0">
              <a:ln>
                <a:noFill/>
              </a:ln>
              <a:solidFill>
                <a:schemeClr val="tx2">
                  <a:lumMod val="90000"/>
                </a:schemeClr>
              </a:solidFill>
              <a:effectLst/>
              <a:uLnTx/>
              <a:uFillTx/>
              <a:ea typeface="Arial Unicode MS" pitchFamily="34" charset="-128"/>
              <a:cs typeface="Arial Unicode MS" pitchFamily="34" charset="-128"/>
            </a:endParaRPr>
          </a:p>
        </p:txBody>
      </p:sp>
      <p:sp>
        <p:nvSpPr>
          <p:cNvPr id="11" name="Freeform: Shape 10"/>
          <p:cNvSpPr/>
          <p:nvPr/>
        </p:nvSpPr>
        <p:spPr bwMode="gray">
          <a:xfrm>
            <a:off x="657225" y="1914525"/>
            <a:ext cx="1857375" cy="1276350"/>
          </a:xfrm>
          <a:custGeom>
            <a:avLst/>
            <a:gdLst>
              <a:gd name="connsiteX0" fmla="*/ 0 w 1857375"/>
              <a:gd name="connsiteY0" fmla="*/ 0 h 1276350"/>
              <a:gd name="connsiteX1" fmla="*/ 981075 w 1857375"/>
              <a:gd name="connsiteY1" fmla="*/ 219075 h 1276350"/>
              <a:gd name="connsiteX2" fmla="*/ 1628775 w 1857375"/>
              <a:gd name="connsiteY2" fmla="*/ 695325 h 1276350"/>
              <a:gd name="connsiteX3" fmla="*/ 1857375 w 1857375"/>
              <a:gd name="connsiteY3" fmla="*/ 1276350 h 1276350"/>
            </a:gdLst>
            <a:ahLst/>
            <a:cxnLst>
              <a:cxn ang="0">
                <a:pos x="connsiteX0" y="connsiteY0"/>
              </a:cxn>
              <a:cxn ang="0">
                <a:pos x="connsiteX1" y="connsiteY1"/>
              </a:cxn>
              <a:cxn ang="0">
                <a:pos x="connsiteX2" y="connsiteY2"/>
              </a:cxn>
              <a:cxn ang="0">
                <a:pos x="connsiteX3" y="connsiteY3"/>
              </a:cxn>
            </a:cxnLst>
            <a:rect l="l" t="t" r="r" b="b"/>
            <a:pathLst>
              <a:path w="1857375" h="1276350">
                <a:moveTo>
                  <a:pt x="0" y="0"/>
                </a:moveTo>
                <a:cubicBezTo>
                  <a:pt x="354806" y="51594"/>
                  <a:pt x="709613" y="103188"/>
                  <a:pt x="981075" y="219075"/>
                </a:cubicBezTo>
                <a:cubicBezTo>
                  <a:pt x="1252537" y="334962"/>
                  <a:pt x="1482725" y="519113"/>
                  <a:pt x="1628775" y="695325"/>
                </a:cubicBezTo>
                <a:cubicBezTo>
                  <a:pt x="1774825" y="871537"/>
                  <a:pt x="1816100" y="1073943"/>
                  <a:pt x="1857375" y="1276350"/>
                </a:cubicBezTo>
              </a:path>
            </a:pathLst>
          </a:custGeom>
          <a:noFill/>
          <a:ln w="12700" algn="ctr">
            <a:solidFill>
              <a:schemeClr val="accent5">
                <a:lumMod val="50000"/>
              </a:schemeClr>
            </a:solidFill>
            <a:miter lim="800000"/>
            <a:headEnd/>
            <a:tailEnd type="stealth" w="lg" len="lg"/>
          </a:ln>
        </p:spPr>
        <p:txBody>
          <a:bodyPr rtlCol="0" anchor="ctr"/>
          <a:lstStyle/>
          <a:p>
            <a:pPr algn="ctr"/>
            <a:endParaRPr lang="de-DE"/>
          </a:p>
        </p:txBody>
      </p:sp>
      <p:sp>
        <p:nvSpPr>
          <p:cNvPr id="12" name="TextBox 11"/>
          <p:cNvSpPr txBox="1"/>
          <p:nvPr/>
        </p:nvSpPr>
        <p:spPr>
          <a:xfrm>
            <a:off x="1068133" y="1960305"/>
            <a:ext cx="1208664"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create</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3" name="Freeform: Shape 12"/>
          <p:cNvSpPr/>
          <p:nvPr/>
        </p:nvSpPr>
        <p:spPr bwMode="gray">
          <a:xfrm>
            <a:off x="2943225" y="2209766"/>
            <a:ext cx="1685925" cy="1009684"/>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14" name="TextBox 13"/>
          <p:cNvSpPr txBox="1"/>
          <p:nvPr/>
        </p:nvSpPr>
        <p:spPr>
          <a:xfrm>
            <a:off x="2915667" y="2617512"/>
            <a:ext cx="1115690"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start</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5" name="Freeform: Shape 14"/>
          <p:cNvSpPr/>
          <p:nvPr/>
        </p:nvSpPr>
        <p:spPr bwMode="gray">
          <a:xfrm>
            <a:off x="657226" y="1314450"/>
            <a:ext cx="4114800" cy="1905000"/>
          </a:xfrm>
          <a:custGeom>
            <a:avLst/>
            <a:gdLst>
              <a:gd name="connsiteX0" fmla="*/ 0 w 1857375"/>
              <a:gd name="connsiteY0" fmla="*/ 0 h 1276350"/>
              <a:gd name="connsiteX1" fmla="*/ 981075 w 1857375"/>
              <a:gd name="connsiteY1" fmla="*/ 219075 h 1276350"/>
              <a:gd name="connsiteX2" fmla="*/ 1628775 w 1857375"/>
              <a:gd name="connsiteY2" fmla="*/ 695325 h 1276350"/>
              <a:gd name="connsiteX3" fmla="*/ 1857375 w 1857375"/>
              <a:gd name="connsiteY3" fmla="*/ 1276350 h 1276350"/>
            </a:gdLst>
            <a:ahLst/>
            <a:cxnLst>
              <a:cxn ang="0">
                <a:pos x="connsiteX0" y="connsiteY0"/>
              </a:cxn>
              <a:cxn ang="0">
                <a:pos x="connsiteX1" y="connsiteY1"/>
              </a:cxn>
              <a:cxn ang="0">
                <a:pos x="connsiteX2" y="connsiteY2"/>
              </a:cxn>
              <a:cxn ang="0">
                <a:pos x="connsiteX3" y="connsiteY3"/>
              </a:cxn>
            </a:cxnLst>
            <a:rect l="l" t="t" r="r" b="b"/>
            <a:pathLst>
              <a:path w="1857375" h="1276350">
                <a:moveTo>
                  <a:pt x="0" y="0"/>
                </a:moveTo>
                <a:cubicBezTo>
                  <a:pt x="354806" y="51594"/>
                  <a:pt x="709613" y="103188"/>
                  <a:pt x="981075" y="219075"/>
                </a:cubicBezTo>
                <a:cubicBezTo>
                  <a:pt x="1252537" y="334962"/>
                  <a:pt x="1482725" y="519113"/>
                  <a:pt x="1628775" y="695325"/>
                </a:cubicBezTo>
                <a:cubicBezTo>
                  <a:pt x="1774825" y="871537"/>
                  <a:pt x="1816100" y="1073943"/>
                  <a:pt x="1857375" y="1276350"/>
                </a:cubicBezTo>
              </a:path>
            </a:pathLst>
          </a:custGeom>
          <a:noFill/>
          <a:ln w="12700" algn="ctr">
            <a:solidFill>
              <a:schemeClr val="accent5">
                <a:lumMod val="50000"/>
              </a:schemeClr>
            </a:solidFill>
            <a:miter lim="800000"/>
            <a:headEnd/>
            <a:tailEnd type="stealth" w="lg" len="lg"/>
          </a:ln>
        </p:spPr>
        <p:txBody>
          <a:bodyPr rtlCol="0" anchor="ctr"/>
          <a:lstStyle/>
          <a:p>
            <a:pPr algn="ctr"/>
            <a:endParaRPr lang="de-DE"/>
          </a:p>
        </p:txBody>
      </p:sp>
      <p:sp>
        <p:nvSpPr>
          <p:cNvPr id="16" name="TextBox 15"/>
          <p:cNvSpPr txBox="1"/>
          <p:nvPr/>
        </p:nvSpPr>
        <p:spPr>
          <a:xfrm>
            <a:off x="2121467" y="1522155"/>
            <a:ext cx="929742"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run</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7" name="Freeform: Shape 16"/>
          <p:cNvSpPr/>
          <p:nvPr/>
        </p:nvSpPr>
        <p:spPr bwMode="gray">
          <a:xfrm>
            <a:off x="5057775" y="2228816"/>
            <a:ext cx="1666875" cy="962059"/>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18" name="TextBox 17"/>
          <p:cNvSpPr txBox="1"/>
          <p:nvPr/>
        </p:nvSpPr>
        <p:spPr>
          <a:xfrm>
            <a:off x="5782059" y="2617512"/>
            <a:ext cx="1022716"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stop</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19" name="Freeform: Shape 18"/>
          <p:cNvSpPr/>
          <p:nvPr/>
        </p:nvSpPr>
        <p:spPr bwMode="gray">
          <a:xfrm flipH="1" flipV="1">
            <a:off x="5057774" y="3762375"/>
            <a:ext cx="1666875" cy="962059"/>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20" name="TextBox 19"/>
          <p:cNvSpPr txBox="1"/>
          <p:nvPr/>
        </p:nvSpPr>
        <p:spPr>
          <a:xfrm>
            <a:off x="4811774" y="4243404"/>
            <a:ext cx="1115690"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start</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
        <p:nvSpPr>
          <p:cNvPr id="21" name="Freeform: Shape 20"/>
          <p:cNvSpPr/>
          <p:nvPr/>
        </p:nvSpPr>
        <p:spPr bwMode="gray">
          <a:xfrm>
            <a:off x="7352341" y="2228782"/>
            <a:ext cx="1666875" cy="962059"/>
          </a:xfrm>
          <a:custGeom>
            <a:avLst/>
            <a:gdLst>
              <a:gd name="connsiteX0" fmla="*/ 0 w 1685925"/>
              <a:gd name="connsiteY0" fmla="*/ 981109 h 1009684"/>
              <a:gd name="connsiteX1" fmla="*/ 876300 w 1685925"/>
              <a:gd name="connsiteY1" fmla="*/ 34 h 1009684"/>
              <a:gd name="connsiteX2" fmla="*/ 1685925 w 1685925"/>
              <a:gd name="connsiteY2" fmla="*/ 1009684 h 1009684"/>
            </a:gdLst>
            <a:ahLst/>
            <a:cxnLst>
              <a:cxn ang="0">
                <a:pos x="connsiteX0" y="connsiteY0"/>
              </a:cxn>
              <a:cxn ang="0">
                <a:pos x="connsiteX1" y="connsiteY1"/>
              </a:cxn>
              <a:cxn ang="0">
                <a:pos x="connsiteX2" y="connsiteY2"/>
              </a:cxn>
            </a:cxnLst>
            <a:rect l="l" t="t" r="r" b="b"/>
            <a:pathLst>
              <a:path w="1685925" h="1009684">
                <a:moveTo>
                  <a:pt x="0" y="981109"/>
                </a:moveTo>
                <a:cubicBezTo>
                  <a:pt x="297656" y="488190"/>
                  <a:pt x="595313" y="-4728"/>
                  <a:pt x="876300" y="34"/>
                </a:cubicBezTo>
                <a:cubicBezTo>
                  <a:pt x="1157287" y="4796"/>
                  <a:pt x="1421606" y="507240"/>
                  <a:pt x="1685925" y="1009684"/>
                </a:cubicBezTo>
              </a:path>
            </a:pathLst>
          </a:custGeom>
          <a:noFill/>
          <a:ln w="6350" algn="ctr">
            <a:solidFill>
              <a:schemeClr val="accent5">
                <a:lumMod val="50000"/>
              </a:schemeClr>
            </a:solidFill>
            <a:miter lim="800000"/>
            <a:headEnd/>
            <a:tailEnd type="stealth" w="lg" len="lg"/>
          </a:ln>
        </p:spPr>
        <p:txBody>
          <a:bodyPr rtlCol="0" anchor="ctr"/>
          <a:lstStyle/>
          <a:p>
            <a:pPr algn="ctr"/>
            <a:endParaRPr lang="de-DE"/>
          </a:p>
        </p:txBody>
      </p:sp>
      <p:sp>
        <p:nvSpPr>
          <p:cNvPr id="22" name="TextBox 21"/>
          <p:cNvSpPr txBox="1"/>
          <p:nvPr/>
        </p:nvSpPr>
        <p:spPr>
          <a:xfrm>
            <a:off x="8234642" y="2617478"/>
            <a:ext cx="836768" cy="184666"/>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200" b="1" kern="0" dirty="0" err="1">
                <a:latin typeface="Courier New" panose="02070309020205020404" pitchFamily="49" charset="0"/>
                <a:ea typeface="Arial Unicode MS" pitchFamily="34" charset="-128"/>
                <a:cs typeface="Courier New" panose="02070309020205020404" pitchFamily="49" charset="0"/>
              </a:rPr>
              <a:t>docker</a:t>
            </a:r>
            <a:r>
              <a:rPr lang="de-DE" sz="1200" b="1" kern="0" dirty="0">
                <a:latin typeface="Courier New" panose="02070309020205020404" pitchFamily="49" charset="0"/>
                <a:ea typeface="Arial Unicode MS" pitchFamily="34" charset="-128"/>
                <a:cs typeface="Courier New" panose="02070309020205020404" pitchFamily="49" charset="0"/>
              </a:rPr>
              <a:t> </a:t>
            </a:r>
            <a:r>
              <a:rPr lang="de-DE" sz="1200" b="1" kern="0" dirty="0" err="1">
                <a:latin typeface="Courier New" panose="02070309020205020404" pitchFamily="49" charset="0"/>
                <a:ea typeface="Arial Unicode MS" pitchFamily="34" charset="-128"/>
                <a:cs typeface="Courier New" panose="02070309020205020404" pitchFamily="49" charset="0"/>
              </a:rPr>
              <a:t>rm</a:t>
            </a:r>
            <a:endParaRPr lang="de-DE" sz="1200" b="1" kern="0" dirty="0">
              <a:latin typeface="Courier New" panose="020703090202050204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29089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Run your first container</a:t>
            </a:r>
          </a:p>
        </p:txBody>
      </p:sp>
      <p:sp>
        <p:nvSpPr>
          <p:cNvPr id="4" name="Rectangle: Rounded Corners 3"/>
          <p:cNvSpPr/>
          <p:nvPr/>
        </p:nvSpPr>
        <p:spPr bwMode="gray">
          <a:xfrm>
            <a:off x="1934814" y="1457325"/>
            <a:ext cx="8324850" cy="421005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whalesay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cowsay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“Rick Astley"</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____________________________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&lt; Never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gonna</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give you up... &gt;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 o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8731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do not interact with the user</a:t>
            </a:r>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686176"/>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5048251"/>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221737"/>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643695"/>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886327"/>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7555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75611"/>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16351"/>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421501" y="3616351"/>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26163" y="5141964"/>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12331" y="4259545"/>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7668" y="3616351"/>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722003"/>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624384"/>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95976844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1378</Words>
  <Application>Microsoft Office PowerPoint</Application>
  <PresentationFormat>Custom</PresentationFormat>
  <Paragraphs>221</Paragraphs>
  <Slides>17</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Arial monospaced for SAP</vt:lpstr>
      <vt:lpstr>Arial Unicode MS</vt:lpstr>
      <vt:lpstr>Courier New</vt:lpstr>
      <vt:lpstr>Symbol</vt:lpstr>
      <vt:lpstr>Times New Roman</vt:lpstr>
      <vt:lpstr>wingdings</vt:lpstr>
      <vt:lpstr>wingdings</vt:lpstr>
      <vt:lpstr>SAP_2017_16x9_white</vt:lpstr>
      <vt:lpstr>PowerPoint Presentation</vt:lpstr>
      <vt:lpstr>PowerPoint Presentation</vt:lpstr>
      <vt:lpstr>Lifecycle of a container</vt:lpstr>
      <vt:lpstr>Run your first container</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Commands for containers</vt:lpstr>
      <vt:lpstr>Commands for containers</vt:lpstr>
      <vt:lpstr>PowerPoint Presentation</vt:lpstr>
      <vt:lpstr>Ports</vt:lpstr>
      <vt:lpstr>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357</cp:revision>
  <dcterms:created xsi:type="dcterms:W3CDTF">2015-10-14T11:21:43Z</dcterms:created>
  <dcterms:modified xsi:type="dcterms:W3CDTF">2018-02-05T16:07:44Z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