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51" r:id="rId3"/>
    <p:sldId id="452" r:id="rId4"/>
    <p:sldId id="453" r:id="rId5"/>
    <p:sldId id="454" r:id="rId6"/>
    <p:sldId id="455" r:id="rId7"/>
    <p:sldId id="456" r:id="rId8"/>
    <p:sldId id="458" r:id="rId9"/>
    <p:sldId id="459"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10" d="100"/>
          <a:sy n="110" d="100"/>
        </p:scale>
        <p:origin x="101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nsole.cloud.google.com/"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cloud.google.com/sdk/" TargetMode="External"/><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How to setup a</a:t>
            </a:r>
          </a:p>
          <a:p>
            <a:r>
              <a:rPr lang="en-US" dirty="0">
                <a:solidFill>
                  <a:schemeClr val="accent1"/>
                </a:solidFill>
              </a:rPr>
              <a:t>Dev-Cluster @GCP (via the web UI)</a:t>
            </a:r>
          </a:p>
        </p:txBody>
      </p:sp>
      <p:pic>
        <p:nvPicPr>
          <p:cNvPr id="1028" name="Picture 4" descr="Bildergebnis für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Logon to GCP (</a:t>
            </a:r>
            <a:r>
              <a:rPr lang="en-US" dirty="0">
                <a:hlinkClick r:id="rId2"/>
              </a:rPr>
              <a:t>https://console.cloud.google.com/</a:t>
            </a:r>
            <a:r>
              <a:rPr lang="en-US" dirty="0"/>
              <a:t>) </a:t>
            </a:r>
            <a:endParaRPr lang="en-US" dirty="0"/>
          </a:p>
        </p:txBody>
      </p:sp>
      <p:pic>
        <p:nvPicPr>
          <p:cNvPr id="1026" name="Picture 2" descr="C:\Users\d051945\AppData\Local\Temp\SNAGHTMLc6f23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564" y="1688919"/>
            <a:ext cx="4705350" cy="4229100"/>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2"/>
          <p:cNvSpPr/>
          <p:nvPr/>
        </p:nvSpPr>
        <p:spPr bwMode="gray">
          <a:xfrm>
            <a:off x="8834066" y="1152006"/>
            <a:ext cx="2856411" cy="815587"/>
          </a:xfrm>
          <a:prstGeom prst="wedgeRectCallout">
            <a:avLst>
              <a:gd name="adj1" fmla="val -82114"/>
              <a:gd name="adj2" fmla="val 4007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(1)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Make sure to select</a:t>
            </a:r>
            <a:r>
              <a:rPr kumimoji="0" lang="en-US" sz="1800" b="0" i="0" u="none" strike="noStrike" kern="0" cap="none" spc="0" normalizeH="0" noProof="0" dirty="0">
                <a:ln>
                  <a:noFill/>
                </a:ln>
                <a:effectLst/>
                <a:uLnTx/>
                <a:uFillTx/>
                <a:ea typeface="Arial Unicode MS" pitchFamily="34" charset="-128"/>
                <a:cs typeface="Arial Unicode MS" pitchFamily="34" charset="-128"/>
              </a:rPr>
              <a:t> the correct project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p:cNvSpPr/>
          <p:nvPr/>
        </p:nvSpPr>
        <p:spPr bwMode="gray">
          <a:xfrm>
            <a:off x="504001" y="1281125"/>
            <a:ext cx="2856411" cy="815587"/>
          </a:xfrm>
          <a:prstGeom prst="wedgeRectCallout">
            <a:avLst>
              <a:gd name="adj1" fmla="val 69410"/>
              <a:gd name="adj2" fmla="val 3153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(2)</a:t>
            </a:r>
            <a:r>
              <a:rPr kumimoji="0" lang="en-US" sz="1800" b="0" i="0" u="none" strike="noStrike" kern="0" cap="none" spc="0" normalizeH="0" noProof="0" dirty="0">
                <a:ln>
                  <a:noFill/>
                </a:ln>
                <a:effectLst/>
                <a:uLnTx/>
                <a:uFillTx/>
                <a:ea typeface="Arial Unicode MS" pitchFamily="34" charset="-128"/>
                <a:cs typeface="Arial Unicode MS" pitchFamily="34" charset="-128"/>
              </a:rPr>
              <a:t>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Open the “menu”</a:t>
            </a:r>
          </a:p>
        </p:txBody>
      </p:sp>
      <p:sp>
        <p:nvSpPr>
          <p:cNvPr id="11" name="Speech Bubble: Rectangle 10"/>
          <p:cNvSpPr/>
          <p:nvPr/>
        </p:nvSpPr>
        <p:spPr bwMode="gray">
          <a:xfrm>
            <a:off x="299350" y="4586028"/>
            <a:ext cx="2856411" cy="815587"/>
          </a:xfrm>
          <a:prstGeom prst="wedgeRectCallout">
            <a:avLst>
              <a:gd name="adj1" fmla="val 74593"/>
              <a:gd name="adj2" fmla="val 32603"/>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(3) Choose to the</a:t>
            </a:r>
            <a:r>
              <a:rPr kumimoji="0" lang="en-US" sz="1800" b="0" i="0" u="none" strike="noStrike" kern="0" cap="none" spc="0" normalizeH="0" noProof="0" dirty="0">
                <a:ln>
                  <a:noFill/>
                </a:ln>
                <a:effectLst/>
                <a:uLnTx/>
                <a:uFillTx/>
                <a:ea typeface="Arial Unicode MS" pitchFamily="34" charset="-128"/>
                <a:cs typeface="Arial Unicode MS" pitchFamily="34" charset="-128"/>
              </a:rPr>
              <a:t> “Kubernetes Engine”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Speech Bubble: Rectangle 11"/>
          <p:cNvSpPr/>
          <p:nvPr/>
        </p:nvSpPr>
        <p:spPr bwMode="gray">
          <a:xfrm>
            <a:off x="8524912" y="4636226"/>
            <a:ext cx="2856411" cy="815587"/>
          </a:xfrm>
          <a:prstGeom prst="wedgeRectCallout">
            <a:avLst>
              <a:gd name="adj1" fmla="val -101321"/>
              <a:gd name="adj2" fmla="val 27264"/>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(4) Click “create cluster” on the next screen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2728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creation dialogue (1)</a:t>
            </a:r>
          </a:p>
        </p:txBody>
      </p:sp>
      <p:pic>
        <p:nvPicPr>
          <p:cNvPr id="4" name="Picture 3"/>
          <p:cNvPicPr>
            <a:picLocks noChangeAspect="1"/>
          </p:cNvPicPr>
          <p:nvPr/>
        </p:nvPicPr>
        <p:blipFill>
          <a:blip r:embed="rId2"/>
          <a:stretch>
            <a:fillRect/>
          </a:stretch>
        </p:blipFill>
        <p:spPr>
          <a:xfrm>
            <a:off x="768764" y="1071154"/>
            <a:ext cx="3413709" cy="5186211"/>
          </a:xfrm>
          <a:prstGeom prst="rect">
            <a:avLst/>
          </a:prstGeom>
        </p:spPr>
      </p:pic>
      <p:sp>
        <p:nvSpPr>
          <p:cNvPr id="5" name="Speech Bubble: Rectangle 4"/>
          <p:cNvSpPr/>
          <p:nvPr/>
        </p:nvSpPr>
        <p:spPr bwMode="gray">
          <a:xfrm>
            <a:off x="5341929" y="1239091"/>
            <a:ext cx="2856411" cy="815587"/>
          </a:xfrm>
          <a:prstGeom prst="wedgeRectCallout">
            <a:avLst>
              <a:gd name="adj1" fmla="val -98273"/>
              <a:gd name="adj2" fmla="val 21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Give</a:t>
            </a:r>
            <a:r>
              <a:rPr kumimoji="0" lang="en-US" sz="1800" b="0" i="0" u="none" strike="noStrike" kern="0" cap="none" spc="0" normalizeH="0" noProof="0" dirty="0">
                <a:ln>
                  <a:noFill/>
                </a:ln>
                <a:effectLst/>
                <a:uLnTx/>
                <a:uFillTx/>
                <a:ea typeface="Arial Unicode MS" pitchFamily="34" charset="-128"/>
                <a:cs typeface="Arial Unicode MS" pitchFamily="34" charset="-128"/>
              </a:rPr>
              <a:t> the cluster a name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p:cNvSpPr/>
          <p:nvPr/>
        </p:nvSpPr>
        <p:spPr bwMode="gray">
          <a:xfrm>
            <a:off x="4823769" y="2549731"/>
            <a:ext cx="2856411" cy="815587"/>
          </a:xfrm>
          <a:prstGeom prst="wedgeRectCallout">
            <a:avLst>
              <a:gd name="adj1" fmla="val -82114"/>
              <a:gd name="adj2" fmla="val 4007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Decide which data center to use (e.g. Belgium)</a:t>
            </a:r>
          </a:p>
        </p:txBody>
      </p:sp>
      <p:sp>
        <p:nvSpPr>
          <p:cNvPr id="7" name="Speech Bubble: Rectangle 6"/>
          <p:cNvSpPr/>
          <p:nvPr/>
        </p:nvSpPr>
        <p:spPr bwMode="gray">
          <a:xfrm>
            <a:off x="5485620" y="3452577"/>
            <a:ext cx="2856411" cy="815587"/>
          </a:xfrm>
          <a:prstGeom prst="wedgeRectCallout">
            <a:avLst>
              <a:gd name="adj1" fmla="val -99797"/>
              <a:gd name="adj2" fmla="val -14379"/>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Choose your initial k8s version (upgrades are</a:t>
            </a:r>
            <a:r>
              <a:rPr kumimoji="0" lang="en-US" sz="1800" b="0" i="0" u="none" strike="noStrike" kern="0" cap="none" spc="0" normalizeH="0" noProof="0" dirty="0">
                <a:ln>
                  <a:noFill/>
                </a:ln>
                <a:effectLst/>
                <a:uLnTx/>
                <a:uFillTx/>
                <a:ea typeface="Arial Unicode MS" pitchFamily="34" charset="-128"/>
                <a:cs typeface="Arial Unicode MS" pitchFamily="34" charset="-128"/>
              </a:rPr>
              <a:t> possible later)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890178" y="4763217"/>
            <a:ext cx="3580003" cy="1372935"/>
          </a:xfrm>
          <a:prstGeom prst="wedgeRectCallout">
            <a:avLst>
              <a:gd name="adj1" fmla="val -102541"/>
              <a:gd name="adj2" fmla="val -72039"/>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Choose the size of your</a:t>
            </a:r>
            <a:r>
              <a:rPr kumimoji="0" lang="en-US" sz="1800" b="0" i="0" u="none" strike="noStrike" kern="0" cap="none" spc="0" normalizeH="0" noProof="0" dirty="0">
                <a:ln>
                  <a:noFill/>
                </a:ln>
                <a:effectLst/>
                <a:uLnTx/>
                <a:uFillTx/>
                <a:ea typeface="Arial Unicode MS" pitchFamily="34" charset="-128"/>
                <a:cs typeface="Arial Unicode MS" pitchFamily="34" charset="-128"/>
              </a:rPr>
              <a:t> cluster nodes (VM’s). You can add further pools with different VM sizes later.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0813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creation dialogue (2)</a:t>
            </a:r>
          </a:p>
        </p:txBody>
      </p:sp>
      <p:pic>
        <p:nvPicPr>
          <p:cNvPr id="3" name="Picture 2"/>
          <p:cNvPicPr>
            <a:picLocks noChangeAspect="1"/>
          </p:cNvPicPr>
          <p:nvPr/>
        </p:nvPicPr>
        <p:blipFill>
          <a:blip r:embed="rId2"/>
          <a:stretch>
            <a:fillRect/>
          </a:stretch>
        </p:blipFill>
        <p:spPr>
          <a:xfrm>
            <a:off x="504001" y="1123405"/>
            <a:ext cx="3230841" cy="5334000"/>
          </a:xfrm>
          <a:prstGeom prst="rect">
            <a:avLst/>
          </a:prstGeom>
        </p:spPr>
      </p:pic>
      <p:sp>
        <p:nvSpPr>
          <p:cNvPr id="5" name="Speech Bubble: Rectangle 4"/>
          <p:cNvSpPr/>
          <p:nvPr/>
        </p:nvSpPr>
        <p:spPr bwMode="gray">
          <a:xfrm>
            <a:off x="4566866" y="1123405"/>
            <a:ext cx="2966048" cy="818606"/>
          </a:xfrm>
          <a:prstGeom prst="wedgeRectCallout">
            <a:avLst>
              <a:gd name="adj1" fmla="val -82114"/>
              <a:gd name="adj2" fmla="val 4007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Check &amp; decide, if you want to use</a:t>
            </a:r>
            <a:r>
              <a:rPr kumimoji="0" lang="en-US" sz="1800" b="0" i="0" u="none" strike="noStrike" kern="0" cap="none" spc="0" normalizeH="0" noProof="0" dirty="0">
                <a:ln>
                  <a:noFill/>
                </a:ln>
                <a:effectLst/>
                <a:uLnTx/>
                <a:uFillTx/>
                <a:ea typeface="Arial Unicode MS" pitchFamily="34" charset="-128"/>
                <a:cs typeface="Arial Unicode MS" pitchFamily="34" charset="-128"/>
              </a:rPr>
              <a:t> dedicated beta features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p:cNvSpPr/>
          <p:nvPr/>
        </p:nvSpPr>
        <p:spPr bwMode="gray">
          <a:xfrm>
            <a:off x="4479780" y="2192084"/>
            <a:ext cx="2856411" cy="815587"/>
          </a:xfrm>
          <a:prstGeom prst="wedgeRectCallout">
            <a:avLst>
              <a:gd name="adj1" fmla="val -91870"/>
              <a:gd name="adj2" fmla="val 1231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Disable legacy</a:t>
            </a:r>
            <a:r>
              <a:rPr kumimoji="0" lang="en-US" sz="1800" b="0" i="0" u="none" strike="noStrike" kern="0" cap="none" spc="0" normalizeH="0" noProof="0" dirty="0">
                <a:ln>
                  <a:noFill/>
                </a:ln>
                <a:effectLst/>
                <a:uLnTx/>
                <a:uFillTx/>
                <a:ea typeface="Arial Unicode MS" pitchFamily="34" charset="-128"/>
                <a:cs typeface="Arial Unicode MS" pitchFamily="34" charset="-128"/>
              </a:rPr>
              <a:t> authorization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p:cNvSpPr/>
          <p:nvPr/>
        </p:nvSpPr>
        <p:spPr bwMode="gray">
          <a:xfrm>
            <a:off x="4383986" y="3790405"/>
            <a:ext cx="2856411" cy="815587"/>
          </a:xfrm>
          <a:prstGeom prst="wedgeRectCallout">
            <a:avLst>
              <a:gd name="adj1" fmla="val -82114"/>
              <a:gd name="adj2" fmla="val 4007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 high</a:t>
            </a:r>
            <a:r>
              <a:rPr kumimoji="0" lang="en-US" sz="1800" b="0" i="0" u="none" strike="noStrike" kern="0" cap="none" spc="0" normalizeH="0" noProof="0" dirty="0">
                <a:ln>
                  <a:noFill/>
                </a:ln>
                <a:effectLst/>
                <a:uLnTx/>
                <a:uFillTx/>
                <a:ea typeface="Arial Unicode MS" pitchFamily="34" charset="-128"/>
                <a:cs typeface="Arial Unicode MS" pitchFamily="34" charset="-128"/>
              </a:rPr>
              <a:t> availability needed, thus no additional zones required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4758455" y="4980932"/>
            <a:ext cx="2856411" cy="815587"/>
          </a:xfrm>
          <a:prstGeom prst="wedgeRectCallout">
            <a:avLst>
              <a:gd name="adj1" fmla="val -86077"/>
              <a:gd name="adj2" fmla="val 32603"/>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Disable basic authentication</a:t>
            </a:r>
          </a:p>
        </p:txBody>
      </p:sp>
    </p:spTree>
    <p:extLst>
      <p:ext uri="{BB962C8B-B14F-4D97-AF65-F5344CB8AC3E}">
        <p14:creationId xmlns:p14="http://schemas.microsoft.com/office/powerpoint/2010/main" val="182858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creation dialogue (3)</a:t>
            </a:r>
          </a:p>
        </p:txBody>
      </p:sp>
      <p:pic>
        <p:nvPicPr>
          <p:cNvPr id="3" name="Picture 2"/>
          <p:cNvPicPr>
            <a:picLocks noChangeAspect="1"/>
          </p:cNvPicPr>
          <p:nvPr/>
        </p:nvPicPr>
        <p:blipFill>
          <a:blip r:embed="rId2"/>
          <a:stretch>
            <a:fillRect/>
          </a:stretch>
        </p:blipFill>
        <p:spPr>
          <a:xfrm>
            <a:off x="504001" y="1071153"/>
            <a:ext cx="3469247" cy="5464629"/>
          </a:xfrm>
          <a:prstGeom prst="rect">
            <a:avLst/>
          </a:prstGeom>
        </p:spPr>
      </p:pic>
      <p:sp>
        <p:nvSpPr>
          <p:cNvPr id="5" name="Speech Bubble: Rectangle 4"/>
          <p:cNvSpPr/>
          <p:nvPr/>
        </p:nvSpPr>
        <p:spPr bwMode="gray">
          <a:xfrm>
            <a:off x="4749746" y="1071153"/>
            <a:ext cx="2856411" cy="815587"/>
          </a:xfrm>
          <a:prstGeom prst="wedgeRectCallout">
            <a:avLst>
              <a:gd name="adj1" fmla="val -82114"/>
              <a:gd name="adj2" fmla="val 4007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 value of 100GB boot</a:t>
            </a:r>
            <a:r>
              <a:rPr kumimoji="0" lang="en-US" sz="1800" b="0" i="0" u="none" strike="noStrike" kern="0" cap="none" spc="0" normalizeH="0" noProof="0" dirty="0">
                <a:ln>
                  <a:noFill/>
                </a:ln>
                <a:effectLst/>
                <a:uLnTx/>
                <a:uFillTx/>
                <a:ea typeface="Arial Unicode MS" pitchFamily="34" charset="-128"/>
                <a:cs typeface="Arial Unicode MS" pitchFamily="34" charset="-128"/>
              </a:rPr>
              <a:t> disk is ok</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p:cNvSpPr/>
          <p:nvPr/>
        </p:nvSpPr>
        <p:spPr bwMode="gray">
          <a:xfrm>
            <a:off x="4749745" y="2551612"/>
            <a:ext cx="3984951" cy="2150472"/>
          </a:xfrm>
          <a:prstGeom prst="wedgeRectCallout">
            <a:avLst>
              <a:gd name="adj1" fmla="val -82114"/>
              <a:gd name="adj2" fmla="val 4007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Enable master authorized</a:t>
            </a:r>
            <a:r>
              <a:rPr kumimoji="0" lang="en-US" sz="1800" b="0" i="0" u="none" strike="noStrike" kern="0" cap="none" spc="0" normalizeH="0" noProof="0" dirty="0">
                <a:ln>
                  <a:noFill/>
                </a:ln>
                <a:effectLst/>
                <a:uLnTx/>
                <a:uFillTx/>
                <a:ea typeface="Arial Unicode MS" pitchFamily="34" charset="-128"/>
                <a:cs typeface="Arial Unicode MS" pitchFamily="34" charset="-128"/>
              </a:rPr>
              <a:t> networks. The API server of the cluster will only accept incoming requests from corresponding source IPs.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SAP owned CIDR is 155.56.0.0/16</a:t>
            </a:r>
            <a:r>
              <a:rPr kumimoji="0" lang="en-US" sz="1800" b="0" i="0" u="none" strike="noStrike" kern="0" cap="none" spc="0" normalizeH="0" noProof="0" dirty="0">
                <a:ln>
                  <a:noFill/>
                </a:ln>
                <a:effectLst/>
                <a:uLnTx/>
                <a:uFillTx/>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p:cNvSpPr/>
          <p:nvPr/>
        </p:nvSpPr>
        <p:spPr bwMode="gray">
          <a:xfrm>
            <a:off x="4749746" y="4959162"/>
            <a:ext cx="3000883" cy="1215215"/>
          </a:xfrm>
          <a:prstGeom prst="wedgeRectCallout">
            <a:avLst>
              <a:gd name="adj1" fmla="val -84436"/>
              <a:gd name="adj2" fmla="val 28611"/>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Enable network policy to get the calico add-on. Required for exercises later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6281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creation dialogue (4)</a:t>
            </a:r>
          </a:p>
        </p:txBody>
      </p:sp>
      <p:pic>
        <p:nvPicPr>
          <p:cNvPr id="4" name="Picture 3"/>
          <p:cNvPicPr>
            <a:picLocks noChangeAspect="1"/>
          </p:cNvPicPr>
          <p:nvPr/>
        </p:nvPicPr>
        <p:blipFill>
          <a:blip r:embed="rId2"/>
          <a:stretch>
            <a:fillRect/>
          </a:stretch>
        </p:blipFill>
        <p:spPr>
          <a:xfrm>
            <a:off x="504001" y="1107118"/>
            <a:ext cx="4409524" cy="5009524"/>
          </a:xfrm>
          <a:prstGeom prst="rect">
            <a:avLst/>
          </a:prstGeom>
        </p:spPr>
      </p:pic>
      <p:sp>
        <p:nvSpPr>
          <p:cNvPr id="5" name="Speech Bubble: Rectangle 4"/>
          <p:cNvSpPr/>
          <p:nvPr/>
        </p:nvSpPr>
        <p:spPr bwMode="gray">
          <a:xfrm>
            <a:off x="5376763" y="1107118"/>
            <a:ext cx="3000883" cy="1156565"/>
          </a:xfrm>
          <a:prstGeom prst="wedgeRectCallout">
            <a:avLst>
              <a:gd name="adj1" fmla="val -82114"/>
              <a:gd name="adj2" fmla="val 4007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You need the http load balancing to get services</a:t>
            </a:r>
            <a:r>
              <a:rPr kumimoji="0" lang="en-US" sz="1800" b="0" i="0" u="none" strike="noStrike" kern="0" cap="none" spc="0" normalizeH="0" noProof="0" dirty="0">
                <a:ln>
                  <a:noFill/>
                </a:ln>
                <a:effectLst/>
                <a:uLnTx/>
                <a:uFillTx/>
                <a:ea typeface="Arial Unicode MS" pitchFamily="34" charset="-128"/>
                <a:cs typeface="Arial Unicode MS" pitchFamily="34" charset="-128"/>
              </a:rPr>
              <a:t> of type “</a:t>
            </a:r>
            <a:r>
              <a:rPr kumimoji="0" lang="en-US" sz="1800" b="0" i="0" u="none" strike="noStrike" kern="0" cap="none" spc="0" normalizeH="0" noProof="0" dirty="0" err="1">
                <a:ln>
                  <a:noFill/>
                </a:ln>
                <a:effectLst/>
                <a:uLnTx/>
                <a:uFillTx/>
                <a:ea typeface="Arial Unicode MS" pitchFamily="34" charset="-128"/>
                <a:cs typeface="Arial Unicode MS" pitchFamily="34" charset="-128"/>
              </a:rPr>
              <a:t>loadBalancer</a:t>
            </a:r>
            <a:r>
              <a:rPr kumimoji="0" lang="en-US" sz="1800" b="0" i="0" u="none" strike="noStrike" kern="0" cap="none" spc="0" normalizeH="0" noProof="0" dirty="0">
                <a:ln>
                  <a:noFill/>
                </a:ln>
                <a:effectLst/>
                <a:uLnTx/>
                <a:uFillTx/>
                <a:ea typeface="Arial Unicode MS" pitchFamily="34" charset="-128"/>
                <a:cs typeface="Arial Unicode MS" pitchFamily="34" charset="-128"/>
              </a:rPr>
              <a:t>” working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p:cNvSpPr/>
          <p:nvPr/>
        </p:nvSpPr>
        <p:spPr bwMode="gray">
          <a:xfrm>
            <a:off x="5166073" y="4870565"/>
            <a:ext cx="2856411" cy="815587"/>
          </a:xfrm>
          <a:prstGeom prst="wedgeRectCallout">
            <a:avLst>
              <a:gd name="adj1" fmla="val -82114"/>
              <a:gd name="adj2" fmla="val 4007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the cluster </a:t>
            </a:r>
            <a:r>
              <a:rPr kumimoji="0" lang="en-US" sz="1800" b="0" i="0" u="none" strike="noStrike" kern="0" cap="none" spc="0" normalizeH="0" baseline="0" noProof="0" dirty="0">
                <a:ln>
                  <a:noFill/>
                </a:ln>
                <a:effectLst/>
                <a:uLnTx/>
                <a:uFillTx/>
                <a:ea typeface="Arial Unicode MS" pitchFamily="34" charset="-128"/>
                <a:cs typeface="Arial Unicode MS" pitchFamily="34" charset="-128"/>
                <a:sym typeface="Wingdings" panose="05000000000000000000" pitchFamily="2" charset="2"/>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7855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the </a:t>
            </a:r>
            <a:r>
              <a:rPr lang="en-US" dirty="0" err="1"/>
              <a:t>kubeconfig</a:t>
            </a:r>
            <a:endParaRPr lang="en-US" dirty="0"/>
          </a:p>
        </p:txBody>
      </p:sp>
      <p:pic>
        <p:nvPicPr>
          <p:cNvPr id="3" name="Picture 2"/>
          <p:cNvPicPr>
            <a:picLocks noChangeAspect="1"/>
          </p:cNvPicPr>
          <p:nvPr/>
        </p:nvPicPr>
        <p:blipFill>
          <a:blip r:embed="rId2"/>
          <a:stretch>
            <a:fillRect/>
          </a:stretch>
        </p:blipFill>
        <p:spPr>
          <a:xfrm>
            <a:off x="288543" y="2207118"/>
            <a:ext cx="10590476" cy="2809524"/>
          </a:xfrm>
          <a:prstGeom prst="rect">
            <a:avLst/>
          </a:prstGeom>
        </p:spPr>
      </p:pic>
      <p:sp>
        <p:nvSpPr>
          <p:cNvPr id="4" name="Speech Bubble: Rectangle 3"/>
          <p:cNvSpPr/>
          <p:nvPr/>
        </p:nvSpPr>
        <p:spPr bwMode="gray">
          <a:xfrm>
            <a:off x="1229799" y="1132431"/>
            <a:ext cx="2856411" cy="815587"/>
          </a:xfrm>
          <a:prstGeom prst="wedgeRectCallout">
            <a:avLst>
              <a:gd name="adj1" fmla="val 26118"/>
              <a:gd name="adj2" fmla="val 73178"/>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Make sure, you’re on the right project</a:t>
            </a:r>
            <a:r>
              <a:rPr kumimoji="0" lang="en-US" sz="1800" b="0" i="0" u="none" strike="noStrike" kern="0" cap="none" spc="0" normalizeH="0" noProof="0" dirty="0">
                <a:ln>
                  <a:noFill/>
                </a:ln>
                <a:effectLst/>
                <a:uLnTx/>
                <a:uFillTx/>
                <a:ea typeface="Arial Unicode MS" pitchFamily="34" charset="-128"/>
                <a:cs typeface="Arial Unicode MS" pitchFamily="34" charset="-128"/>
              </a:rPr>
              <a:t> and open the </a:t>
            </a:r>
            <a:r>
              <a:rPr kumimoji="0" lang="en-US" sz="1800" b="0" i="0" u="none" strike="noStrike" kern="0" cap="none" spc="0" normalizeH="0" noProof="0" dirty="0" err="1">
                <a:ln>
                  <a:noFill/>
                </a:ln>
                <a:effectLst/>
                <a:uLnTx/>
                <a:uFillTx/>
                <a:ea typeface="Arial Unicode MS" pitchFamily="34" charset="-128"/>
                <a:cs typeface="Arial Unicode MS" pitchFamily="34" charset="-128"/>
              </a:rPr>
              <a:t>kubernetes</a:t>
            </a:r>
            <a:r>
              <a:rPr kumimoji="0" lang="en-US" sz="1800" b="0" i="0" u="none" strike="noStrike" kern="0" cap="none" spc="0" normalizeH="0" noProof="0" dirty="0">
                <a:ln>
                  <a:noFill/>
                </a:ln>
                <a:effectLst/>
                <a:uLnTx/>
                <a:uFillTx/>
                <a:ea typeface="Arial Unicode MS" pitchFamily="34" charset="-128"/>
                <a:cs typeface="Arial Unicode MS" pitchFamily="34" charset="-128"/>
              </a:rPr>
              <a:t> engine view</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7290965" y="5393079"/>
            <a:ext cx="2856411" cy="815587"/>
          </a:xfrm>
          <a:prstGeom prst="wedgeRectCallout">
            <a:avLst>
              <a:gd name="adj1" fmla="val 31301"/>
              <a:gd name="adj2" fmla="val -14037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Select</a:t>
            </a:r>
            <a:r>
              <a:rPr kumimoji="0" lang="en-US" sz="1800" b="0" i="0" u="none" strike="noStrike" kern="0" cap="none" spc="0" normalizeH="0" noProof="0" dirty="0">
                <a:ln>
                  <a:noFill/>
                </a:ln>
                <a:effectLst/>
                <a:uLnTx/>
                <a:uFillTx/>
                <a:ea typeface="Arial Unicode MS" pitchFamily="34" charset="-128"/>
                <a:cs typeface="Arial Unicode MS" pitchFamily="34" charset="-128"/>
              </a:rPr>
              <a:t> your cluster and click “connect”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1061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the </a:t>
            </a:r>
            <a:r>
              <a:rPr lang="en-US" dirty="0" err="1"/>
              <a:t>kubeconfig</a:t>
            </a:r>
            <a:endParaRPr lang="en-US" dirty="0"/>
          </a:p>
        </p:txBody>
      </p:sp>
      <p:pic>
        <p:nvPicPr>
          <p:cNvPr id="6" name="Picture 5"/>
          <p:cNvPicPr>
            <a:picLocks noChangeAspect="1"/>
          </p:cNvPicPr>
          <p:nvPr/>
        </p:nvPicPr>
        <p:blipFill>
          <a:blip r:embed="rId2"/>
          <a:stretch>
            <a:fillRect/>
          </a:stretch>
        </p:blipFill>
        <p:spPr>
          <a:xfrm>
            <a:off x="427004" y="1180547"/>
            <a:ext cx="5375210" cy="3260823"/>
          </a:xfrm>
          <a:prstGeom prst="rect">
            <a:avLst/>
          </a:prstGeom>
        </p:spPr>
      </p:pic>
      <p:sp>
        <p:nvSpPr>
          <p:cNvPr id="7" name="Speech Bubble: Rectangle 6"/>
          <p:cNvSpPr/>
          <p:nvPr/>
        </p:nvSpPr>
        <p:spPr bwMode="gray">
          <a:xfrm>
            <a:off x="6237227" y="1587434"/>
            <a:ext cx="3194156" cy="1129640"/>
          </a:xfrm>
          <a:prstGeom prst="wedgeRectCallout">
            <a:avLst>
              <a:gd name="adj1" fmla="val -82114"/>
              <a:gd name="adj2" fmla="val 4007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Copy</a:t>
            </a:r>
            <a:r>
              <a:rPr kumimoji="0" lang="en-US" sz="1800" b="0" i="0" u="none" strike="noStrike" kern="0" cap="none" spc="0" normalizeH="0" noProof="0" dirty="0">
                <a:ln>
                  <a:noFill/>
                </a:ln>
                <a:effectLst/>
                <a:uLnTx/>
                <a:uFillTx/>
                <a:ea typeface="Arial Unicode MS" pitchFamily="34" charset="-128"/>
                <a:cs typeface="Arial Unicode MS" pitchFamily="34" charset="-128"/>
              </a:rPr>
              <a:t> the </a:t>
            </a:r>
            <a:r>
              <a:rPr kumimoji="0" lang="en-US" sz="1800" b="0" i="0" u="none" strike="noStrike" kern="0" cap="none" spc="0" normalizeH="0" noProof="0" dirty="0" err="1">
                <a:ln>
                  <a:noFill/>
                </a:ln>
                <a:effectLst/>
                <a:uLnTx/>
                <a:uFillTx/>
                <a:ea typeface="Arial Unicode MS" pitchFamily="34" charset="-128"/>
                <a:cs typeface="Arial Unicode MS" pitchFamily="34" charset="-128"/>
              </a:rPr>
              <a:t>gcloud</a:t>
            </a:r>
            <a:r>
              <a:rPr kumimoji="0" lang="en-US" sz="1800" b="0" i="0" u="none" strike="noStrike" kern="0" cap="none" spc="0" normalizeH="0" noProof="0" dirty="0">
                <a:ln>
                  <a:noFill/>
                </a:ln>
                <a:effectLst/>
                <a:uLnTx/>
                <a:uFillTx/>
                <a:ea typeface="Arial Unicode MS" pitchFamily="34" charset="-128"/>
                <a:cs typeface="Arial Unicode MS" pitchFamily="34" charset="-128"/>
              </a:rPr>
              <a:t> command and run it locally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6354792" y="3936275"/>
            <a:ext cx="5062144" cy="2259874"/>
          </a:xfrm>
          <a:prstGeom prst="wedgeRectCallout">
            <a:avLst>
              <a:gd name="adj1" fmla="val -22935"/>
              <a:gd name="adj2" fmla="val -101734"/>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Prerequisites:</a:t>
            </a:r>
            <a:r>
              <a:rPr kumimoji="0" lang="en-US" sz="1800" b="0" i="0" u="none" strike="noStrike" kern="0" cap="none" spc="0" normalizeH="0" noProof="0" dirty="0">
                <a:ln>
                  <a:noFill/>
                </a:ln>
                <a:effectLst/>
                <a:uLnTx/>
                <a:uFillTx/>
                <a:ea typeface="Arial Unicode MS" pitchFamily="34" charset="-128"/>
                <a:cs typeface="Arial Unicode MS" pitchFamily="34" charset="-128"/>
              </a:rPr>
              <a:t> </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 Have a local </a:t>
            </a: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&amp; </a:t>
            </a:r>
            <a:r>
              <a:rPr lang="en-US" sz="1800" kern="0" dirty="0" err="1">
                <a:ea typeface="Arial Unicode MS" pitchFamily="34" charset="-128"/>
                <a:cs typeface="Arial Unicode MS" pitchFamily="34" charset="-128"/>
              </a:rPr>
              <a:t>gcloud</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sdk</a:t>
            </a: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gcloud</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sdk</a:t>
            </a:r>
            <a:r>
              <a:rPr lang="en-US" sz="1800" kern="0" dirty="0">
                <a:ea typeface="Arial Unicode MS" pitchFamily="34" charset="-128"/>
                <a:cs typeface="Arial Unicode MS" pitchFamily="34" charset="-128"/>
              </a:rPr>
              <a:t> needs to be initialized and connected to your GCP account &amp; project</a:t>
            </a:r>
          </a:p>
          <a:p>
            <a:pPr marL="285750" indent="-285750" defTabSz="914400" fontAlgn="base">
              <a:spcBef>
                <a:spcPct val="50000"/>
              </a:spcBef>
              <a:spcAft>
                <a:spcPct val="0"/>
              </a:spcAft>
              <a:buClr>
                <a:srgbClr val="F0AB00"/>
              </a:buClr>
              <a:buSzPct val="80000"/>
              <a:buFontTx/>
              <a:buChar char="-"/>
            </a:pPr>
            <a:r>
              <a:rPr lang="en-US" sz="1800" kern="0" dirty="0">
                <a:ea typeface="Arial Unicode MS" pitchFamily="34" charset="-128"/>
                <a:cs typeface="Arial Unicode MS" pitchFamily="34" charset="-128"/>
                <a:hlinkClick r:id="rId3"/>
              </a:rPr>
              <a:t>https://cloud.google.com/sdk/</a:t>
            </a:r>
            <a:r>
              <a:rPr lang="en-US" sz="1800" kern="0" dirty="0">
                <a:ea typeface="Arial Unicode MS" pitchFamily="34" charset="-128"/>
                <a:cs typeface="Arial Unicode MS" pitchFamily="34" charset="-128"/>
              </a:rPr>
              <a:t> </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07332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case you’re working with multiple clusters…</a:t>
            </a:r>
          </a:p>
        </p:txBody>
      </p:sp>
      <p:sp>
        <p:nvSpPr>
          <p:cNvPr id="3" name="TextBox 2"/>
          <p:cNvSpPr txBox="1"/>
          <p:nvPr/>
        </p:nvSpPr>
        <p:spPr>
          <a:xfrm>
            <a:off x="679268" y="1541417"/>
            <a:ext cx="9344297"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a:t>
            </a:r>
          </a:p>
          <a:p>
            <a:pPr marL="285750" indent="-285750" fontAlgn="base">
              <a:spcBef>
                <a:spcPct val="50000"/>
              </a:spcBef>
              <a:spcAft>
                <a:spcPct val="0"/>
              </a:spcAft>
              <a:buClr>
                <a:srgbClr val="F0AB00"/>
              </a:buClr>
              <a:buSzPct val="80000"/>
              <a:buFontTx/>
              <a:buChar char="-"/>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config get-contexts” </a:t>
            </a:r>
            <a:r>
              <a:rPr lang="en-US" sz="1800" kern="0" dirty="0">
                <a:ea typeface="Arial Unicode MS" pitchFamily="34" charset="-128"/>
                <a:cs typeface="Arial Unicode MS" pitchFamily="34" charset="-128"/>
                <a:sym typeface="Wingdings" panose="05000000000000000000" pitchFamily="2" charset="2"/>
              </a:rPr>
              <a:t> gives you all clusters to which you have locally stored config. Each is referred to as a </a:t>
            </a:r>
            <a:r>
              <a:rPr lang="en-US" sz="1800" kern="0">
                <a:ea typeface="Arial Unicode MS" pitchFamily="34" charset="-128"/>
                <a:cs typeface="Arial Unicode MS" pitchFamily="34" charset="-128"/>
                <a:sym typeface="Wingdings" panose="05000000000000000000" pitchFamily="2" charset="2"/>
              </a:rPr>
              <a:t>“context”</a:t>
            </a:r>
            <a:endParaRPr lang="en-US" sz="1800" kern="0" dirty="0">
              <a:ea typeface="Arial Unicode MS" pitchFamily="34" charset="-128"/>
              <a:cs typeface="Arial Unicode MS" pitchFamily="34" charset="-128"/>
              <a:sym typeface="Wingdings" panose="05000000000000000000" pitchFamily="2" charset="2"/>
            </a:endParaRPr>
          </a:p>
          <a:p>
            <a:pPr marL="285750" indent="-285750" fontAlgn="base">
              <a:spcBef>
                <a:spcPct val="50000"/>
              </a:spcBef>
              <a:spcAft>
                <a:spcPct val="0"/>
              </a:spcAft>
              <a:buClr>
                <a:srgbClr val="F0AB00"/>
              </a:buClr>
              <a:buSzPct val="80000"/>
              <a:buFontTx/>
              <a:buChar char="-"/>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config current-context” </a:t>
            </a:r>
            <a:r>
              <a:rPr lang="en-US" sz="1800" kern="0" dirty="0">
                <a:ea typeface="Arial Unicode MS" pitchFamily="34" charset="-128"/>
                <a:cs typeface="Arial Unicode MS" pitchFamily="34" charset="-128"/>
                <a:sym typeface="Wingdings" panose="05000000000000000000" pitchFamily="2" charset="2"/>
              </a:rPr>
              <a:t> get the currently used context</a:t>
            </a:r>
          </a:p>
          <a:p>
            <a:pPr marL="285750" indent="-285750" fontAlgn="base">
              <a:spcBef>
                <a:spcPct val="50000"/>
              </a:spcBef>
              <a:spcAft>
                <a:spcPct val="0"/>
              </a:spcAft>
              <a:buClr>
                <a:srgbClr val="F0AB00"/>
              </a:buClr>
              <a:buSzPct val="80000"/>
              <a:buFontTx/>
              <a:buChar char="-"/>
            </a:pPr>
            <a:r>
              <a:rPr lang="en-US" sz="1800" kern="0" dirty="0">
                <a:ea typeface="Arial Unicode MS" pitchFamily="34" charset="-128"/>
                <a:cs typeface="Arial Unicode MS" pitchFamily="34" charset="-128"/>
                <a:sym typeface="Wingdings" panose="05000000000000000000" pitchFamily="2" charset="2"/>
              </a:rPr>
              <a:t>“</a:t>
            </a:r>
            <a:r>
              <a:rPr lang="en-US" sz="1800" kern="0" dirty="0" err="1">
                <a:ea typeface="Arial Unicode MS" pitchFamily="34" charset="-128"/>
                <a:cs typeface="Arial Unicode MS" pitchFamily="34" charset="-128"/>
                <a:sym typeface="Wingdings" panose="05000000000000000000" pitchFamily="2" charset="2"/>
              </a:rPr>
              <a:t>kubectl</a:t>
            </a:r>
            <a:r>
              <a:rPr lang="en-US" sz="1800" kern="0" dirty="0">
                <a:ea typeface="Arial Unicode MS" pitchFamily="34" charset="-128"/>
                <a:cs typeface="Arial Unicode MS" pitchFamily="34" charset="-128"/>
                <a:sym typeface="Wingdings" panose="05000000000000000000" pitchFamily="2" charset="2"/>
              </a:rPr>
              <a:t> config use-context &lt;context-name&gt;”  switch to another context</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037193306"/>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367</Words>
  <Application>Microsoft Office PowerPoint</Application>
  <PresentationFormat>Custom</PresentationFormat>
  <Paragraphs>40</Paragraphs>
  <Slides>10</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Logon to GCP (https://console.cloud.google.com/) </vt:lpstr>
      <vt:lpstr>Cluster creation dialogue (1)</vt:lpstr>
      <vt:lpstr>Cluster creation dialogue (2)</vt:lpstr>
      <vt:lpstr>Cluster creation dialogue (3)</vt:lpstr>
      <vt:lpstr>Cluster creation dialogue (4)</vt:lpstr>
      <vt:lpstr>Get the kubeconfig</vt:lpstr>
      <vt:lpstr>Get the kubeconfig</vt:lpstr>
      <vt:lpstr>In case you’re working with multiple clusters…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395</cp:revision>
  <dcterms:created xsi:type="dcterms:W3CDTF">2015-10-14T11:21:43Z</dcterms:created>
  <dcterms:modified xsi:type="dcterms:W3CDTF">2018-03-15T15:56:46Z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