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4" r:id="rId2"/>
    <p:sldId id="382" r:id="rId3"/>
    <p:sldId id="436" r:id="rId4"/>
    <p:sldId id="437" r:id="rId5"/>
    <p:sldId id="441" r:id="rId6"/>
    <p:sldId id="438" r:id="rId7"/>
    <p:sldId id="439" r:id="rId8"/>
    <p:sldId id="440" r:id="rId9"/>
    <p:sldId id="442" r:id="rId10"/>
    <p:sldId id="464"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8E7"/>
    <a:srgbClr val="F0AB00"/>
    <a:srgbClr val="0F46A7"/>
    <a:srgbClr val="970A82"/>
    <a:srgbClr val="FF3399"/>
    <a:srgbClr val="FF0000"/>
    <a:srgbClr val="FFFFFF"/>
    <a:srgbClr val="FEE3A1"/>
    <a:srgbClr val="FFF1D0"/>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6" d="100"/>
          <a:sy n="126" d="100"/>
        </p:scale>
        <p:origin x="414" y="13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108651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docker.com/engine/reference/builder/#usag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Creating images with</a:t>
            </a:r>
            <a:br>
              <a:rPr lang="en-US" dirty="0"/>
            </a:br>
            <a:r>
              <a:rPr lang="en-US" dirty="0">
                <a:solidFill>
                  <a:schemeClr val="accent1"/>
                </a:solidFill>
              </a:rPr>
              <a:t>Dockerfiles</a:t>
            </a:r>
          </a:p>
        </p:txBody>
      </p:sp>
      <p:pic>
        <p:nvPicPr>
          <p:cNvPr id="5" name="Picture Placeholder 4"/>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#5  &amp; #6 – </a:t>
            </a:r>
            <a:r>
              <a:rPr lang="en-US" dirty="0" err="1"/>
              <a:t>Dockerfiles</a:t>
            </a:r>
            <a:endParaRPr lang="en-US" dirty="0"/>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452954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4000" y="1620000"/>
            <a:ext cx="6193134" cy="4230000"/>
          </a:xfrm>
        </p:spPr>
        <p:txBody>
          <a:bodyPr anchor="ctr"/>
          <a:lstStyle/>
          <a:p>
            <a:pPr lvl="0"/>
            <a:r>
              <a:rPr lang="en-US" dirty="0"/>
              <a:t>Creating a Docker image involves two things</a:t>
            </a:r>
          </a:p>
          <a:p>
            <a:pPr lvl="1"/>
            <a:r>
              <a:rPr lang="en-US" dirty="0"/>
              <a:t>A </a:t>
            </a:r>
            <a:r>
              <a:rPr lang="en-US" b="1" dirty="0"/>
              <a:t>Dockerfile</a:t>
            </a:r>
            <a:r>
              <a:rPr lang="en-US" dirty="0"/>
              <a:t> containing directives on how the image is meant to be built</a:t>
            </a:r>
          </a:p>
          <a:p>
            <a:pPr lvl="1"/>
            <a:r>
              <a:rPr lang="en-US" dirty="0"/>
              <a:t>A </a:t>
            </a:r>
            <a:r>
              <a:rPr lang="en-US" b="1" dirty="0"/>
              <a:t>build-context </a:t>
            </a:r>
            <a:r>
              <a:rPr lang="en-US" dirty="0"/>
              <a:t>(or PATH) which is a directory on your hard disk</a:t>
            </a:r>
          </a:p>
          <a:p>
            <a:pPr lvl="2"/>
            <a:r>
              <a:rPr lang="en-US" dirty="0"/>
              <a:t>every file to be added to the image must be inside the build-context</a:t>
            </a:r>
          </a:p>
          <a:p>
            <a:r>
              <a:rPr lang="en-US" dirty="0"/>
              <a:t>Image is built by the Docker daemon</a:t>
            </a:r>
          </a:p>
          <a:p>
            <a:pPr lvl="1"/>
            <a:r>
              <a:rPr lang="en-US" dirty="0"/>
              <a:t>the whole build-context is sent to the daemon</a:t>
            </a:r>
          </a:p>
          <a:p>
            <a:pPr lvl="1"/>
            <a:r>
              <a:rPr lang="en-US" dirty="0"/>
              <a:t>Dockerfile is processed</a:t>
            </a:r>
          </a:p>
          <a:p>
            <a:pPr lvl="1"/>
            <a:r>
              <a:rPr lang="en-US" dirty="0"/>
              <a:t>Image stored in the local image store</a:t>
            </a:r>
          </a:p>
        </p:txBody>
      </p:sp>
      <p:sp>
        <p:nvSpPr>
          <p:cNvPr id="4" name="Title 3"/>
          <p:cNvSpPr>
            <a:spLocks noGrp="1"/>
          </p:cNvSpPr>
          <p:nvPr>
            <p:ph type="title"/>
          </p:nvPr>
        </p:nvSpPr>
        <p:spPr/>
        <p:txBody>
          <a:bodyPr/>
          <a:lstStyle/>
          <a:p>
            <a:r>
              <a:rPr lang="en-US" dirty="0"/>
              <a:t>Building Docker images</a:t>
            </a:r>
          </a:p>
        </p:txBody>
      </p:sp>
      <p:sp>
        <p:nvSpPr>
          <p:cNvPr id="9" name="Text Placeholder 10"/>
          <p:cNvSpPr txBox="1">
            <a:spLocks/>
          </p:cNvSpPr>
          <p:nvPr/>
        </p:nvSpPr>
        <p:spPr bwMode="gray">
          <a:xfrm>
            <a:off x="7095535" y="4813668"/>
            <a:ext cx="4594942" cy="1036332"/>
          </a:xfrm>
          <a:prstGeom prst="rect">
            <a:avLst/>
          </a:prstGeom>
          <a:solidFill>
            <a:schemeClr val="bg1">
              <a:lumMod val="95000"/>
            </a:schemeClr>
          </a:solidFill>
        </p:spPr>
        <p:txBody>
          <a:bodyPr vert="horz" lIns="72000" tIns="72000" rIns="72000" bIns="7200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08000" indent="-457200" algn="just"/>
            <a:r>
              <a:rPr lang="en-US" sz="1400" b="1" dirty="0">
                <a:solidFill>
                  <a:srgbClr val="F0AB00"/>
                </a:solidFill>
              </a:rPr>
              <a:t>“</a:t>
            </a:r>
            <a:r>
              <a:rPr lang="en-US" sz="1400" b="1" dirty="0">
                <a:solidFill>
                  <a:schemeClr val="accent1"/>
                </a:solidFill>
              </a:rPr>
              <a:t>Warning:</a:t>
            </a:r>
            <a:r>
              <a:rPr lang="en-US" sz="1400" b="1" dirty="0"/>
              <a:t> Do not use your root directory, /, as the PATH as it causes the build to transfer the entire contents of your hard drive to the Docker daemon.”</a:t>
            </a:r>
          </a:p>
          <a:p>
            <a:pPr marL="108000" lvl="1" indent="0" algn="just">
              <a:buNone/>
            </a:pPr>
            <a:r>
              <a:rPr lang="en-US" sz="1000" dirty="0">
                <a:hlinkClick r:id="rId2"/>
              </a:rPr>
              <a:t>https://docs.docker.com/engine/reference/builder/#usage</a:t>
            </a:r>
            <a:endParaRPr lang="en-US" sz="1000" dirty="0"/>
          </a:p>
        </p:txBody>
      </p:sp>
      <p:grpSp>
        <p:nvGrpSpPr>
          <p:cNvPr id="19" name="Group 18"/>
          <p:cNvGrpSpPr/>
          <p:nvPr/>
        </p:nvGrpSpPr>
        <p:grpSpPr>
          <a:xfrm>
            <a:off x="9974965" y="1353214"/>
            <a:ext cx="1712359" cy="3193513"/>
            <a:chOff x="9872133" y="1353214"/>
            <a:chExt cx="1712359" cy="3193513"/>
          </a:xfrm>
        </p:grpSpPr>
        <p:sp>
          <p:nvSpPr>
            <p:cNvPr id="12" name="Rectangle 11"/>
            <p:cNvSpPr/>
            <p:nvPr/>
          </p:nvSpPr>
          <p:spPr bwMode="gray">
            <a:xfrm>
              <a:off x="9872133" y="1353214"/>
              <a:ext cx="1712359" cy="3193513"/>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3" name="Rectangle 12"/>
            <p:cNvSpPr/>
            <p:nvPr/>
          </p:nvSpPr>
          <p:spPr bwMode="gray">
            <a:xfrm>
              <a:off x="9974964" y="1821111"/>
              <a:ext cx="496424" cy="2637407"/>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sp>
          <p:nvSpPr>
            <p:cNvPr id="14" name="Rectangle: Rounded Corners 13"/>
            <p:cNvSpPr/>
            <p:nvPr/>
          </p:nvSpPr>
          <p:spPr bwMode="gray">
            <a:xfrm>
              <a:off x="10642600" y="1823726"/>
              <a:ext cx="848759" cy="2634792"/>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err="1">
                  <a:ea typeface="Arial Unicode MS" pitchFamily="34" charset="-128"/>
                  <a:cs typeface="Arial Unicode MS" pitchFamily="34" charset="-128"/>
                </a:rPr>
                <a:t>i</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mage storage</a:t>
              </a:r>
            </a:p>
          </p:txBody>
        </p:sp>
        <p:sp>
          <p:nvSpPr>
            <p:cNvPr id="15" name="Rectangle 14"/>
            <p:cNvSpPr/>
            <p:nvPr/>
          </p:nvSpPr>
          <p:spPr bwMode="gray">
            <a:xfrm>
              <a:off x="10720368" y="2030981"/>
              <a:ext cx="693221" cy="41588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my image</a:t>
              </a:r>
            </a:p>
          </p:txBody>
        </p:sp>
        <p:sp>
          <p:nvSpPr>
            <p:cNvPr id="18" name="Freeform: Shape 17"/>
            <p:cNvSpPr/>
            <p:nvPr/>
          </p:nvSpPr>
          <p:spPr bwMode="gray">
            <a:xfrm>
              <a:off x="10388600" y="2226733"/>
              <a:ext cx="331768" cy="914400"/>
            </a:xfrm>
            <a:custGeom>
              <a:avLst/>
              <a:gdLst>
                <a:gd name="connsiteX0" fmla="*/ 0 w 313267"/>
                <a:gd name="connsiteY0" fmla="*/ 872066 h 872066"/>
                <a:gd name="connsiteX1" fmla="*/ 211667 w 313267"/>
                <a:gd name="connsiteY1" fmla="*/ 668866 h 872066"/>
                <a:gd name="connsiteX2" fmla="*/ 33867 w 313267"/>
                <a:gd name="connsiteY2" fmla="*/ 169333 h 872066"/>
                <a:gd name="connsiteX3" fmla="*/ 313267 w 313267"/>
                <a:gd name="connsiteY3" fmla="*/ 0 h 872066"/>
              </a:gdLst>
              <a:ahLst/>
              <a:cxnLst>
                <a:cxn ang="0">
                  <a:pos x="connsiteX0" y="connsiteY0"/>
                </a:cxn>
                <a:cxn ang="0">
                  <a:pos x="connsiteX1" y="connsiteY1"/>
                </a:cxn>
                <a:cxn ang="0">
                  <a:pos x="connsiteX2" y="connsiteY2"/>
                </a:cxn>
                <a:cxn ang="0">
                  <a:pos x="connsiteX3" y="connsiteY3"/>
                </a:cxn>
              </a:cxnLst>
              <a:rect l="l" t="t" r="r" b="b"/>
              <a:pathLst>
                <a:path w="313267" h="872066">
                  <a:moveTo>
                    <a:pt x="0" y="872066"/>
                  </a:moveTo>
                  <a:cubicBezTo>
                    <a:pt x="103011" y="829027"/>
                    <a:pt x="206023" y="785988"/>
                    <a:pt x="211667" y="668866"/>
                  </a:cubicBezTo>
                  <a:cubicBezTo>
                    <a:pt x="217311" y="551744"/>
                    <a:pt x="16934" y="280811"/>
                    <a:pt x="33867" y="169333"/>
                  </a:cubicBezTo>
                  <a:cubicBezTo>
                    <a:pt x="50800" y="57855"/>
                    <a:pt x="182033" y="28927"/>
                    <a:pt x="313267" y="0"/>
                  </a:cubicBezTo>
                </a:path>
              </a:pathLst>
            </a:custGeom>
            <a:noFill/>
            <a:ln w="73025" algn="ctr">
              <a:solidFill>
                <a:schemeClr val="accent1"/>
              </a:solidFill>
              <a:miter lim="800000"/>
              <a:headEnd/>
              <a:tailEnd type="triangle" w="med" len="med"/>
            </a:ln>
          </p:spPr>
          <p:txBody>
            <a:bodyPr rtlCol="0" anchor="ctr"/>
            <a:lstStyle/>
            <a:p>
              <a:pPr algn="ctr"/>
              <a:endParaRPr lang="en-US" dirty="0"/>
            </a:p>
          </p:txBody>
        </p:sp>
      </p:grpSp>
      <p:sp>
        <p:nvSpPr>
          <p:cNvPr id="16" name="Arrow: Right 15"/>
          <p:cNvSpPr/>
          <p:nvPr/>
        </p:nvSpPr>
        <p:spPr bwMode="gray">
          <a:xfrm>
            <a:off x="8205432" y="2495747"/>
            <a:ext cx="1872364" cy="1288133"/>
          </a:xfrm>
          <a:prstGeom prst="rightArrow">
            <a:avLst/>
          </a:prstGeom>
          <a:solidFill>
            <a:schemeClr val="accent1">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effectLst/>
                <a:uLnTx/>
                <a:uFillTx/>
                <a:latin typeface="Courier New" panose="02070309020205020404" pitchFamily="49" charset="0"/>
                <a:ea typeface="Arial Unicode MS" pitchFamily="34" charset="-128"/>
                <a:cs typeface="Courier New" panose="02070309020205020404" pitchFamily="49" charset="0"/>
              </a:rPr>
              <a:t>docker build</a:t>
            </a:r>
          </a:p>
        </p:txBody>
      </p:sp>
      <p:pic>
        <p:nvPicPr>
          <p:cNvPr id="3" name="Picture 2"/>
          <p:cNvPicPr>
            <a:picLocks noChangeAspect="1"/>
          </p:cNvPicPr>
          <p:nvPr/>
        </p:nvPicPr>
        <p:blipFill>
          <a:blip r:embed="rId3"/>
          <a:stretch>
            <a:fillRect/>
          </a:stretch>
        </p:blipFill>
        <p:spPr>
          <a:xfrm>
            <a:off x="7268478" y="1821111"/>
            <a:ext cx="2033019" cy="2033019"/>
          </a:xfrm>
          <a:prstGeom prst="rect">
            <a:avLst/>
          </a:prstGeom>
        </p:spPr>
      </p:pic>
    </p:spTree>
    <p:extLst>
      <p:ext uri="{BB962C8B-B14F-4D97-AF65-F5344CB8AC3E}">
        <p14:creationId xmlns:p14="http://schemas.microsoft.com/office/powerpoint/2010/main" val="388643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Ingredients of a Dockerfile</a:t>
            </a:r>
          </a:p>
        </p:txBody>
      </p:sp>
      <p:pic>
        <p:nvPicPr>
          <p:cNvPr id="5" name="Picture 4"/>
          <p:cNvPicPr>
            <a:picLocks noChangeAspect="1"/>
          </p:cNvPicPr>
          <p:nvPr/>
        </p:nvPicPr>
        <p:blipFill>
          <a:blip r:embed="rId2"/>
          <a:stretch>
            <a:fillRect/>
          </a:stretch>
        </p:blipFill>
        <p:spPr>
          <a:xfrm>
            <a:off x="6975601" y="1415662"/>
            <a:ext cx="4714875" cy="4638675"/>
          </a:xfrm>
          <a:prstGeom prst="rect">
            <a:avLst/>
          </a:prstGeom>
        </p:spPr>
      </p:pic>
      <p:sp>
        <p:nvSpPr>
          <p:cNvPr id="6" name="Text Placeholder 10"/>
          <p:cNvSpPr txBox="1">
            <a:spLocks/>
          </p:cNvSpPr>
          <p:nvPr/>
        </p:nvSpPr>
        <p:spPr bwMode="gray">
          <a:xfrm>
            <a:off x="504001" y="1619999"/>
            <a:ext cx="6105805" cy="2760412"/>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First line: </a:t>
            </a:r>
            <a:r>
              <a:rPr lang="en-US" b="1" dirty="0"/>
              <a:t>FROM</a:t>
            </a:r>
          </a:p>
          <a:p>
            <a:pPr lvl="1"/>
            <a:r>
              <a:rPr lang="en-US" dirty="0"/>
              <a:t>Meta-data can be added as</a:t>
            </a:r>
            <a:r>
              <a:rPr lang="en-US" b="1" dirty="0"/>
              <a:t> LABEL</a:t>
            </a:r>
          </a:p>
          <a:p>
            <a:pPr lvl="1"/>
            <a:r>
              <a:rPr lang="en-US" dirty="0"/>
              <a:t>Environment variables can come in handy with </a:t>
            </a:r>
            <a:r>
              <a:rPr lang="en-US" b="1" dirty="0"/>
              <a:t>ENV</a:t>
            </a:r>
          </a:p>
          <a:p>
            <a:pPr lvl="1"/>
            <a:r>
              <a:rPr lang="en-US" dirty="0"/>
              <a:t>You can </a:t>
            </a:r>
            <a:r>
              <a:rPr lang="en-US" b="1" dirty="0"/>
              <a:t>ADD</a:t>
            </a:r>
            <a:r>
              <a:rPr lang="en-US" dirty="0"/>
              <a:t> or </a:t>
            </a:r>
            <a:r>
              <a:rPr lang="en-US" b="1" dirty="0"/>
              <a:t>COPY</a:t>
            </a:r>
            <a:r>
              <a:rPr lang="en-US" dirty="0"/>
              <a:t> files to the image</a:t>
            </a:r>
          </a:p>
          <a:p>
            <a:pPr lvl="1"/>
            <a:r>
              <a:rPr lang="en-US" dirty="0"/>
              <a:t>It is possible to </a:t>
            </a:r>
            <a:r>
              <a:rPr lang="en-US" b="1" dirty="0"/>
              <a:t>RUN</a:t>
            </a:r>
            <a:r>
              <a:rPr lang="en-US" dirty="0"/>
              <a:t> commands in the image</a:t>
            </a:r>
          </a:p>
          <a:p>
            <a:pPr lvl="1"/>
            <a:r>
              <a:rPr lang="en-US" dirty="0"/>
              <a:t>Do not forget to </a:t>
            </a:r>
            <a:r>
              <a:rPr lang="en-US" b="1" dirty="0"/>
              <a:t>EXPOSE</a:t>
            </a:r>
            <a:r>
              <a:rPr lang="en-US" dirty="0"/>
              <a:t> network ports</a:t>
            </a:r>
          </a:p>
          <a:p>
            <a:pPr lvl="1"/>
            <a:r>
              <a:rPr lang="en-US" dirty="0"/>
              <a:t>Containers start their life with a </a:t>
            </a:r>
            <a:r>
              <a:rPr lang="en-US" b="1" dirty="0"/>
              <a:t>CMD</a:t>
            </a:r>
            <a:r>
              <a:rPr lang="en-US" dirty="0"/>
              <a:t> or an </a:t>
            </a:r>
            <a:r>
              <a:rPr lang="en-US" b="1" dirty="0"/>
              <a:t>ENTRYPOINT</a:t>
            </a:r>
          </a:p>
        </p:txBody>
      </p:sp>
      <p:sp>
        <p:nvSpPr>
          <p:cNvPr id="8" name="Text Placeholder 10"/>
          <p:cNvSpPr txBox="1">
            <a:spLocks/>
          </p:cNvSpPr>
          <p:nvPr/>
        </p:nvSpPr>
        <p:spPr bwMode="gray">
          <a:xfrm>
            <a:off x="638984" y="4841965"/>
            <a:ext cx="5835838" cy="968531"/>
          </a:xfrm>
          <a:prstGeom prst="rect">
            <a:avLst/>
          </a:prstGeom>
          <a:solidFill>
            <a:schemeClr val="bg1">
              <a:lumMod val="95000"/>
            </a:schemeClr>
          </a:solidFill>
        </p:spPr>
        <p:txBody>
          <a:bodyPr vert="horz" lIns="72000" tIns="72000" rIns="72000" bIns="7200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lgn="just">
              <a:buNone/>
            </a:pPr>
            <a:r>
              <a:rPr lang="en-US" sz="1600" b="1" dirty="0"/>
              <a:t>Each line is executed in a temporary container which gets persisted as a new layer on top of the existing layers.</a:t>
            </a:r>
          </a:p>
          <a:p>
            <a:pPr lvl="1"/>
            <a:r>
              <a:rPr lang="en-US" sz="1600" b="1" dirty="0"/>
              <a:t>Remember the layer limit – keep it </a:t>
            </a:r>
            <a:r>
              <a:rPr lang="en-US" sz="1600" b="1" dirty="0">
                <a:solidFill>
                  <a:srgbClr val="F0AB00"/>
                </a:solidFill>
              </a:rPr>
              <a:t>short</a:t>
            </a:r>
            <a:r>
              <a:rPr lang="en-US" sz="1600" b="1" dirty="0"/>
              <a:t> and </a:t>
            </a:r>
            <a:r>
              <a:rPr lang="en-US" sz="1600" b="1" dirty="0">
                <a:solidFill>
                  <a:srgbClr val="F0AB00"/>
                </a:solidFill>
              </a:rPr>
              <a:t>simple</a:t>
            </a:r>
            <a:r>
              <a:rPr lang="en-US" sz="1600" b="1" dirty="0"/>
              <a:t>.</a:t>
            </a:r>
          </a:p>
        </p:txBody>
      </p:sp>
    </p:spTree>
    <p:extLst>
      <p:ext uri="{BB962C8B-B14F-4D97-AF65-F5344CB8AC3E}">
        <p14:creationId xmlns:p14="http://schemas.microsoft.com/office/powerpoint/2010/main" val="3743199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FROM</a:t>
            </a:r>
          </a:p>
          <a:p>
            <a:pPr lvl="1"/>
            <a:r>
              <a:rPr lang="en-US" dirty="0"/>
              <a:t>first line in a Dockerfile</a:t>
            </a:r>
          </a:p>
          <a:p>
            <a:pPr lvl="1"/>
            <a:r>
              <a:rPr lang="en-US" dirty="0"/>
              <a:t>specifies which image to build upon / to extend</a:t>
            </a:r>
          </a:p>
          <a:p>
            <a:pPr lvl="1"/>
            <a:r>
              <a:rPr lang="en-US" dirty="0"/>
              <a:t>special case:</a:t>
            </a:r>
            <a:r>
              <a:rPr lang="en-US" b="1" dirty="0"/>
              <a:t> FROM scratch</a:t>
            </a:r>
            <a:r>
              <a:rPr lang="en-US" dirty="0"/>
              <a:t> starts from scratch without any previous image</a:t>
            </a:r>
            <a:endParaRPr lang="en-US" b="1" dirty="0"/>
          </a:p>
        </p:txBody>
      </p:sp>
      <p:sp>
        <p:nvSpPr>
          <p:cNvPr id="4" name="Title 3"/>
          <p:cNvSpPr>
            <a:spLocks noGrp="1"/>
          </p:cNvSpPr>
          <p:nvPr>
            <p:ph type="title"/>
          </p:nvPr>
        </p:nvSpPr>
        <p:spPr/>
        <p:txBody>
          <a:bodyPr/>
          <a:lstStyle/>
          <a:p>
            <a:r>
              <a:rPr lang="en-US" dirty="0"/>
              <a:t>Dockerfile directives (1)</a:t>
            </a:r>
          </a:p>
        </p:txBody>
      </p:sp>
      <p:sp>
        <p:nvSpPr>
          <p:cNvPr id="7" name="Text Placeholder 1"/>
          <p:cNvSpPr txBox="1">
            <a:spLocks/>
          </p:cNvSpPr>
          <p:nvPr/>
        </p:nvSpPr>
        <p:spPr bwMode="gray">
          <a:xfrm>
            <a:off x="504000" y="3735000"/>
            <a:ext cx="5328000" cy="1967931"/>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FROM </a:t>
            </a:r>
            <a:r>
              <a:rPr lang="en-US" sz="1400" b="1" dirty="0" err="1">
                <a:latin typeface="Courier New" panose="02070309020205020404" pitchFamily="49" charset="0"/>
                <a:cs typeface="Courier New" panose="02070309020205020404" pitchFamily="49" charset="0"/>
              </a:rPr>
              <a:t>debian:jessie</a:t>
            </a:r>
            <a:endParaRPr lang="en-US" sz="1400" b="1" dirty="0">
              <a:latin typeface="Courier New" panose="02070309020205020404" pitchFamily="49" charset="0"/>
              <a:cs typeface="Courier New" panose="02070309020205020404" pitchFamily="49" charset="0"/>
            </a:endParaRPr>
          </a:p>
          <a:p>
            <a:pPr lvl="2"/>
            <a:r>
              <a:rPr lang="en-US" sz="1400" dirty="0"/>
              <a:t>will pull the a Debian image from Docker Hub and use it as base image</a:t>
            </a:r>
          </a:p>
          <a:p>
            <a:pPr lvl="1"/>
            <a:r>
              <a:rPr lang="en-US" sz="1400" b="1" dirty="0">
                <a:latin typeface="Courier New" panose="02070309020205020404" pitchFamily="49" charset="0"/>
                <a:cs typeface="Courier New" panose="02070309020205020404" pitchFamily="49" charset="0"/>
              </a:rPr>
              <a:t>FROM scratch</a:t>
            </a:r>
          </a:p>
          <a:p>
            <a:pPr lvl="2"/>
            <a:r>
              <a:rPr lang="en-US" sz="1400" dirty="0"/>
              <a:t>will start with an empty image</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ENV</a:t>
            </a:r>
          </a:p>
          <a:p>
            <a:pPr lvl="1"/>
            <a:r>
              <a:rPr lang="en-US" dirty="0"/>
              <a:t>Sets an environment variable</a:t>
            </a:r>
          </a:p>
          <a:p>
            <a:pPr lvl="1"/>
            <a:r>
              <a:rPr lang="en-US" dirty="0"/>
              <a:t>Will be present during the build process and in the final image</a:t>
            </a:r>
            <a:endParaRPr lang="en-US" b="1" dirty="0"/>
          </a:p>
        </p:txBody>
      </p:sp>
      <p:sp>
        <p:nvSpPr>
          <p:cNvPr id="9" name="Text Placeholder 1"/>
          <p:cNvSpPr txBox="1">
            <a:spLocks/>
          </p:cNvSpPr>
          <p:nvPr/>
        </p:nvSpPr>
        <p:spPr bwMode="gray">
          <a:xfrm>
            <a:off x="6362477" y="3735000"/>
            <a:ext cx="5328000" cy="1967931"/>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ENV </a:t>
            </a:r>
            <a:r>
              <a:rPr lang="en-US" sz="1400" b="1" dirty="0" err="1">
                <a:latin typeface="Courier New" panose="02070309020205020404" pitchFamily="49" charset="0"/>
                <a:cs typeface="Courier New" panose="02070309020205020404" pitchFamily="49" charset="0"/>
              </a:rPr>
              <a:t>http_proxy</a:t>
            </a:r>
            <a:r>
              <a:rPr lang="en-US" sz="1400" b="1" dirty="0">
                <a:latin typeface="Courier New" panose="02070309020205020404" pitchFamily="49" charset="0"/>
                <a:cs typeface="Courier New" panose="02070309020205020404" pitchFamily="49" charset="0"/>
              </a:rPr>
              <a:t> http://proxy:8080</a:t>
            </a:r>
          </a:p>
          <a:p>
            <a:pPr lvl="2"/>
            <a:r>
              <a:rPr lang="en-US" sz="1400" dirty="0"/>
              <a:t>will set the </a:t>
            </a:r>
            <a:r>
              <a:rPr lang="en-US" sz="1400" dirty="0" err="1"/>
              <a:t>http_proxy</a:t>
            </a:r>
            <a:r>
              <a:rPr lang="en-US" sz="1400" dirty="0"/>
              <a:t> environment while building the image and in the finished image</a:t>
            </a:r>
            <a:endParaRPr lang="en-US" sz="1400" b="1" dirty="0"/>
          </a:p>
        </p:txBody>
      </p:sp>
    </p:spTree>
    <p:extLst>
      <p:ext uri="{BB962C8B-B14F-4D97-AF65-F5344CB8AC3E}">
        <p14:creationId xmlns:p14="http://schemas.microsoft.com/office/powerpoint/2010/main" val="408448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2081143"/>
          </a:xfrm>
        </p:spPr>
        <p:txBody>
          <a:bodyPr lIns="36000" tIns="36000" rIns="36000" bIns="36000"/>
          <a:lstStyle/>
          <a:p>
            <a:r>
              <a:rPr lang="en-US" b="1" dirty="0"/>
              <a:t>LABEL</a:t>
            </a:r>
          </a:p>
          <a:p>
            <a:pPr lvl="1"/>
            <a:r>
              <a:rPr lang="en-US" dirty="0"/>
              <a:t>sets meta-data of an image</a:t>
            </a:r>
          </a:p>
          <a:p>
            <a:pPr lvl="1"/>
            <a:r>
              <a:rPr lang="en-US" dirty="0"/>
              <a:t>labels are key-value pairs</a:t>
            </a:r>
          </a:p>
        </p:txBody>
      </p:sp>
      <p:sp>
        <p:nvSpPr>
          <p:cNvPr id="4" name="Title 3"/>
          <p:cNvSpPr>
            <a:spLocks noGrp="1"/>
          </p:cNvSpPr>
          <p:nvPr>
            <p:ph type="title"/>
          </p:nvPr>
        </p:nvSpPr>
        <p:spPr/>
        <p:txBody>
          <a:bodyPr/>
          <a:lstStyle/>
          <a:p>
            <a:r>
              <a:rPr lang="en-US" dirty="0"/>
              <a:t>Dockerfile directives (2)</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LABEL maintainer="Homer Simpson"</a:t>
            </a:r>
          </a:p>
          <a:p>
            <a:pPr lvl="2"/>
            <a:r>
              <a:rPr lang="en-US" sz="1400" dirty="0"/>
              <a:t>adds a piece of meta-data to the image specifying the maintainer</a:t>
            </a:r>
            <a:endParaRPr lang="en-US" sz="1400" b="1" i="1" dirty="0"/>
          </a:p>
        </p:txBody>
      </p:sp>
    </p:spTree>
    <p:extLst>
      <p:ext uri="{BB962C8B-B14F-4D97-AF65-F5344CB8AC3E}">
        <p14:creationId xmlns:p14="http://schemas.microsoft.com/office/powerpoint/2010/main" val="250388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ADD</a:t>
            </a:r>
          </a:p>
          <a:p>
            <a:pPr lvl="1"/>
            <a:r>
              <a:rPr lang="en-US" dirty="0"/>
              <a:t>adds a file from the build-context to the image</a:t>
            </a:r>
          </a:p>
          <a:p>
            <a:pPr lvl="1"/>
            <a:r>
              <a:rPr lang="en-US" dirty="0"/>
              <a:t>can download files from a URL</a:t>
            </a:r>
          </a:p>
          <a:p>
            <a:pPr lvl="1"/>
            <a:r>
              <a:rPr lang="en-US" dirty="0"/>
              <a:t>will automatically extract archives</a:t>
            </a:r>
            <a:endParaRPr lang="en-US" b="1" dirty="0"/>
          </a:p>
        </p:txBody>
      </p:sp>
      <p:sp>
        <p:nvSpPr>
          <p:cNvPr id="4" name="Title 3"/>
          <p:cNvSpPr>
            <a:spLocks noGrp="1"/>
          </p:cNvSpPr>
          <p:nvPr>
            <p:ph type="title"/>
          </p:nvPr>
        </p:nvSpPr>
        <p:spPr/>
        <p:txBody>
          <a:bodyPr/>
          <a:lstStyle/>
          <a:p>
            <a:r>
              <a:rPr lang="en-US" dirty="0"/>
              <a:t>Dockerfile directives (3)</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ADD rootfs.tar.bz2 /</a:t>
            </a:r>
          </a:p>
          <a:p>
            <a:pPr lvl="2"/>
            <a:r>
              <a:rPr lang="en-US" sz="1400" dirty="0"/>
              <a:t>will extract the contents of rootfs.tar.bz2 to the root directory / of the image</a:t>
            </a:r>
          </a:p>
          <a:p>
            <a:pPr lvl="1"/>
            <a:r>
              <a:rPr lang="en-US" sz="1400" b="1" dirty="0">
                <a:latin typeface="Courier New" panose="02070309020205020404" pitchFamily="49" charset="0"/>
                <a:cs typeface="Courier New" panose="02070309020205020404" pitchFamily="49" charset="0"/>
              </a:rPr>
              <a:t>ADD http://plx172:1080/pic.jpg /</a:t>
            </a:r>
            <a:r>
              <a:rPr lang="en-US" sz="1400" b="1" dirty="0" err="1">
                <a:latin typeface="Courier New" panose="02070309020205020404" pitchFamily="49" charset="0"/>
                <a:cs typeface="Courier New" panose="02070309020205020404" pitchFamily="49" charset="0"/>
              </a:rPr>
              <a:t>usr</a:t>
            </a:r>
            <a:r>
              <a:rPr lang="en-US" sz="1400" b="1" dirty="0">
                <a:latin typeface="Courier New" panose="02070309020205020404" pitchFamily="49" charset="0"/>
                <a:cs typeface="Courier New" panose="02070309020205020404" pitchFamily="49" charset="0"/>
              </a:rPr>
              <a:t>/share/pics</a:t>
            </a:r>
          </a:p>
          <a:p>
            <a:pPr lvl="2"/>
            <a:r>
              <a:rPr lang="en-US" sz="1400" dirty="0"/>
              <a:t>will download a picture from plx172 and place it into the image at /</a:t>
            </a:r>
            <a:r>
              <a:rPr lang="en-US" sz="1400" dirty="0" err="1"/>
              <a:t>usr</a:t>
            </a:r>
            <a:r>
              <a:rPr lang="en-US" sz="1400" dirty="0"/>
              <a:t>/share/pics</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COPY</a:t>
            </a:r>
          </a:p>
          <a:p>
            <a:pPr lvl="1"/>
            <a:r>
              <a:rPr lang="en-US" dirty="0"/>
              <a:t>copies a file from the build-context to the image</a:t>
            </a:r>
          </a:p>
          <a:p>
            <a:pPr lvl="1"/>
            <a:r>
              <a:rPr lang="en-US" dirty="0"/>
              <a:t>no additional magic like the ADD command</a:t>
            </a:r>
          </a:p>
          <a:p>
            <a:pPr lvl="1"/>
            <a:r>
              <a:rPr lang="en-US" dirty="0"/>
              <a:t>does not copy files inside the image</a:t>
            </a:r>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COPY </a:t>
            </a:r>
            <a:r>
              <a:rPr lang="en-US" sz="1400" b="1" dirty="0" err="1">
                <a:latin typeface="Courier New" panose="02070309020205020404" pitchFamily="49" charset="0"/>
                <a:cs typeface="Courier New" panose="02070309020205020404" pitchFamily="49" charset="0"/>
              </a:rPr>
              <a:t>default.conf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etc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conf.d</a:t>
            </a:r>
            <a:r>
              <a:rPr lang="en-US" sz="1400" b="1" dirty="0">
                <a:latin typeface="Courier New" panose="02070309020205020404" pitchFamily="49" charset="0"/>
                <a:cs typeface="Courier New" panose="02070309020205020404" pitchFamily="49" charset="0"/>
              </a:rPr>
              <a:t>/</a:t>
            </a:r>
          </a:p>
          <a:p>
            <a:pPr lvl="2"/>
            <a:r>
              <a:rPr lang="en-US" sz="1400" dirty="0"/>
              <a:t>will copy the file </a:t>
            </a:r>
            <a:r>
              <a:rPr lang="en-US" sz="1400" dirty="0" err="1"/>
              <a:t>default.conf</a:t>
            </a:r>
            <a:r>
              <a:rPr lang="en-US" sz="1400" dirty="0"/>
              <a:t> into the image at /</a:t>
            </a:r>
            <a:r>
              <a:rPr lang="en-US" sz="1400" dirty="0" err="1"/>
              <a:t>etc</a:t>
            </a:r>
            <a:r>
              <a:rPr lang="en-US" sz="1400" dirty="0"/>
              <a:t>/</a:t>
            </a:r>
            <a:r>
              <a:rPr lang="en-US" sz="1400" dirty="0" err="1"/>
              <a:t>nginx</a:t>
            </a:r>
            <a:r>
              <a:rPr lang="en-US" sz="1400" dirty="0"/>
              <a:t>/</a:t>
            </a:r>
            <a:r>
              <a:rPr lang="en-US" sz="1400" dirty="0" err="1"/>
              <a:t>conf.d</a:t>
            </a:r>
            <a:r>
              <a:rPr lang="en-US" sz="1400" dirty="0"/>
              <a:t>/</a:t>
            </a:r>
            <a:r>
              <a:rPr lang="en-US" sz="1400" dirty="0" err="1"/>
              <a:t>default.conf</a:t>
            </a:r>
            <a:endParaRPr lang="en-US" sz="1400" b="1" dirty="0"/>
          </a:p>
        </p:txBody>
      </p:sp>
    </p:spTree>
    <p:extLst>
      <p:ext uri="{BB962C8B-B14F-4D97-AF65-F5344CB8AC3E}">
        <p14:creationId xmlns:p14="http://schemas.microsoft.com/office/powerpoint/2010/main" val="163052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RUN</a:t>
            </a:r>
          </a:p>
          <a:p>
            <a:pPr lvl="1"/>
            <a:r>
              <a:rPr lang="en-US" dirty="0"/>
              <a:t>runs the specified command in the image</a:t>
            </a:r>
          </a:p>
          <a:p>
            <a:pPr lvl="1"/>
            <a:r>
              <a:rPr lang="en-US" dirty="0"/>
              <a:t>command binary and shell must be present in the image</a:t>
            </a:r>
          </a:p>
        </p:txBody>
      </p:sp>
      <p:sp>
        <p:nvSpPr>
          <p:cNvPr id="4" name="Title 3"/>
          <p:cNvSpPr>
            <a:spLocks noGrp="1"/>
          </p:cNvSpPr>
          <p:nvPr>
            <p:ph type="title"/>
          </p:nvPr>
        </p:nvSpPr>
        <p:spPr/>
        <p:txBody>
          <a:bodyPr/>
          <a:lstStyle/>
          <a:p>
            <a:r>
              <a:rPr lang="en-US" dirty="0"/>
              <a:t>Dockerfile directives (4)</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RUN apt-get update</a:t>
            </a:r>
          </a:p>
          <a:p>
            <a:pPr lvl="2"/>
            <a:r>
              <a:rPr lang="en-US" sz="1400" dirty="0"/>
              <a:t>will run the Debian package manager and build its package cache inside the image</a:t>
            </a:r>
          </a:p>
          <a:p>
            <a:pPr lvl="1"/>
            <a:r>
              <a:rPr lang="en-US" sz="1400" b="1" dirty="0">
                <a:latin typeface="Courier New" panose="02070309020205020404" pitchFamily="49" charset="0"/>
                <a:cs typeface="Courier New" panose="02070309020205020404" pitchFamily="49" charset="0"/>
              </a:rPr>
              <a:t>RUN </a:t>
            </a:r>
            <a:r>
              <a:rPr lang="en-US" sz="1400" b="1" dirty="0" err="1">
                <a:latin typeface="Courier New" panose="02070309020205020404" pitchFamily="49" charset="0"/>
                <a:cs typeface="Courier New" panose="02070309020205020404" pitchFamily="49" charset="0"/>
              </a:rPr>
              <a:t>cp</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etc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nginx.conf</a:t>
            </a:r>
            <a:r>
              <a:rPr lang="en-US" sz="1400" b="1" dirty="0">
                <a:latin typeface="Courier New" panose="02070309020205020404" pitchFamily="49" charset="0"/>
                <a:cs typeface="Courier New" panose="02070309020205020404" pitchFamily="49" charset="0"/>
              </a:rPr>
              <a:t> /root</a:t>
            </a:r>
          </a:p>
          <a:p>
            <a:pPr lvl="2"/>
            <a:r>
              <a:rPr lang="en-US" sz="1400" dirty="0"/>
              <a:t>will copy the file /</a:t>
            </a:r>
            <a:r>
              <a:rPr lang="en-US" sz="1400" dirty="0" err="1"/>
              <a:t>etc</a:t>
            </a:r>
            <a:r>
              <a:rPr lang="en-US" sz="1400" dirty="0"/>
              <a:t>/</a:t>
            </a:r>
            <a:r>
              <a:rPr lang="en-US" sz="1400" dirty="0" err="1"/>
              <a:t>nginx</a:t>
            </a:r>
            <a:r>
              <a:rPr lang="en-US" sz="1400" dirty="0"/>
              <a:t>/</a:t>
            </a:r>
            <a:r>
              <a:rPr lang="en-US" sz="1400" dirty="0" err="1"/>
              <a:t>nginx.conf</a:t>
            </a:r>
            <a:r>
              <a:rPr lang="en-US" sz="1400" dirty="0"/>
              <a:t> within the image to the directory /root within the image</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EXPOSE</a:t>
            </a:r>
          </a:p>
          <a:p>
            <a:pPr lvl="1"/>
            <a:r>
              <a:rPr lang="en-US" dirty="0"/>
              <a:t>exposes a port</a:t>
            </a:r>
          </a:p>
          <a:p>
            <a:pPr lvl="1"/>
            <a:r>
              <a:rPr lang="en-US" dirty="0"/>
              <a:t>exposed ports can be automatically mapped by Docker</a:t>
            </a:r>
            <a:endParaRPr lang="en-US" b="1" dirty="0"/>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EXPOSE 80</a:t>
            </a:r>
          </a:p>
          <a:p>
            <a:pPr lvl="2"/>
            <a:r>
              <a:rPr lang="en-US" sz="1400" dirty="0"/>
              <a:t>will expose port 80 so that </a:t>
            </a:r>
            <a:r>
              <a:rPr lang="en-US" sz="1400" i="1" dirty="0"/>
              <a:t>“docker run -P” </a:t>
            </a:r>
            <a:r>
              <a:rPr lang="en-US" sz="1400" dirty="0"/>
              <a:t>can automatically map it to a port on the host</a:t>
            </a:r>
            <a:endParaRPr lang="en-US" sz="1400" b="1" dirty="0"/>
          </a:p>
        </p:txBody>
      </p:sp>
    </p:spTree>
    <p:extLst>
      <p:ext uri="{BB962C8B-B14F-4D97-AF65-F5344CB8AC3E}">
        <p14:creationId xmlns:p14="http://schemas.microsoft.com/office/powerpoint/2010/main" val="99024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2081143"/>
          </a:xfrm>
        </p:spPr>
        <p:txBody>
          <a:bodyPr lIns="36000" tIns="36000" rIns="36000" bIns="36000"/>
          <a:lstStyle/>
          <a:p>
            <a:r>
              <a:rPr lang="en-US" b="1" dirty="0"/>
              <a:t>CMD</a:t>
            </a:r>
          </a:p>
          <a:p>
            <a:pPr lvl="1"/>
            <a:r>
              <a:rPr lang="en-US" dirty="0"/>
              <a:t>specifies the command to run when a container is created from the image</a:t>
            </a:r>
          </a:p>
          <a:p>
            <a:pPr lvl="1"/>
            <a:r>
              <a:rPr lang="en-US" dirty="0"/>
              <a:t>is executed by a shell (/bin/</a:t>
            </a:r>
            <a:r>
              <a:rPr lang="en-US" dirty="0" err="1"/>
              <a:t>sh</a:t>
            </a:r>
            <a:r>
              <a:rPr lang="en-US" dirty="0"/>
              <a:t>)</a:t>
            </a:r>
          </a:p>
          <a:p>
            <a:pPr lvl="1"/>
            <a:r>
              <a:rPr lang="en-US" dirty="0"/>
              <a:t>all but the last CMD directive are ignored</a:t>
            </a:r>
          </a:p>
          <a:p>
            <a:pPr lvl="1"/>
            <a:r>
              <a:rPr lang="en-US" dirty="0"/>
              <a:t>can be overridden upon container instantiation</a:t>
            </a:r>
          </a:p>
        </p:txBody>
      </p:sp>
      <p:sp>
        <p:nvSpPr>
          <p:cNvPr id="4" name="Title 3"/>
          <p:cNvSpPr>
            <a:spLocks noGrp="1"/>
          </p:cNvSpPr>
          <p:nvPr>
            <p:ph type="title"/>
          </p:nvPr>
        </p:nvSpPr>
        <p:spPr/>
        <p:txBody>
          <a:bodyPr/>
          <a:lstStyle/>
          <a:p>
            <a:r>
              <a:rPr lang="en-US" dirty="0"/>
              <a:t>Dockerfile directives (5)</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CMD /bin/</a:t>
            </a:r>
            <a:r>
              <a:rPr lang="en-US" sz="1400" b="1" dirty="0" err="1">
                <a:latin typeface="Courier New" panose="02070309020205020404" pitchFamily="49" charset="0"/>
                <a:cs typeface="Courier New" panose="02070309020205020404" pitchFamily="49" charset="0"/>
              </a:rPr>
              <a:t>helloworld</a:t>
            </a:r>
            <a:endParaRPr lang="en-US" sz="1400" b="1" dirty="0">
              <a:latin typeface="Courier New" panose="02070309020205020404" pitchFamily="49" charset="0"/>
              <a:cs typeface="Courier New" panose="02070309020205020404" pitchFamily="49" charset="0"/>
            </a:endParaRPr>
          </a:p>
          <a:p>
            <a:pPr lvl="2"/>
            <a:r>
              <a:rPr lang="en-US" sz="1400" dirty="0"/>
              <a:t>will run a hello-world program when the container is started</a:t>
            </a:r>
          </a:p>
          <a:p>
            <a:pPr lvl="1"/>
            <a:r>
              <a:rPr lang="en-US" sz="1400" b="1" dirty="0">
                <a:latin typeface="Courier New" panose="02070309020205020404" pitchFamily="49" charset="0"/>
                <a:cs typeface="Courier New" panose="02070309020205020404" pitchFamily="49" charset="0"/>
              </a:rPr>
              <a:t>CMD ["</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 "-c", "daemon off;"]</a:t>
            </a:r>
          </a:p>
          <a:p>
            <a:pPr lvl="2"/>
            <a:r>
              <a:rPr lang="en-US" sz="1400" dirty="0"/>
              <a:t>will run the </a:t>
            </a:r>
            <a:r>
              <a:rPr lang="en-US" sz="1400" dirty="0" err="1"/>
              <a:t>nginx</a:t>
            </a:r>
            <a:r>
              <a:rPr lang="en-US" sz="1400" dirty="0"/>
              <a:t> binary with the arguments </a:t>
            </a:r>
            <a:r>
              <a:rPr lang="en-US" sz="1400" i="1" dirty="0"/>
              <a:t>“-c”</a:t>
            </a:r>
            <a:r>
              <a:rPr lang="en-US" sz="1400" dirty="0"/>
              <a:t> and </a:t>
            </a:r>
            <a:r>
              <a:rPr lang="en-US" sz="1400" i="1" dirty="0"/>
              <a:t>“daemon off;”</a:t>
            </a:r>
            <a:endParaRPr lang="en-US" sz="1400" b="1" i="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ENTRYPOINT</a:t>
            </a:r>
          </a:p>
          <a:p>
            <a:pPr lvl="1"/>
            <a:r>
              <a:rPr lang="en-US" dirty="0"/>
              <a:t>sets the program to be directly run when a container is created</a:t>
            </a:r>
          </a:p>
          <a:p>
            <a:pPr lvl="1"/>
            <a:r>
              <a:rPr lang="en-US" dirty="0"/>
              <a:t>cannot be overridden</a:t>
            </a:r>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ENTRYPOINT /</a:t>
            </a:r>
            <a:r>
              <a:rPr lang="en-US" sz="1400" b="1" dirty="0" err="1">
                <a:latin typeface="Courier New" panose="02070309020205020404" pitchFamily="49" charset="0"/>
                <a:cs typeface="Courier New" panose="02070309020205020404" pitchFamily="49" charset="0"/>
              </a:rPr>
              <a:t>usr</a:t>
            </a:r>
            <a:r>
              <a:rPr lang="en-US" sz="1400" b="1" dirty="0">
                <a:latin typeface="Courier New" panose="02070309020205020404" pitchFamily="49" charset="0"/>
                <a:cs typeface="Courier New" panose="02070309020205020404" pitchFamily="49" charset="0"/>
              </a:rPr>
              <a:t>/bin/</a:t>
            </a:r>
            <a:r>
              <a:rPr lang="en-US" sz="1400" b="1" dirty="0" err="1">
                <a:latin typeface="Courier New" panose="02070309020205020404" pitchFamily="49" charset="0"/>
                <a:cs typeface="Courier New" panose="02070309020205020404" pitchFamily="49" charset="0"/>
              </a:rPr>
              <a:t>nginx</a:t>
            </a:r>
            <a:endParaRPr lang="en-US" sz="1400" b="1" dirty="0">
              <a:latin typeface="Courier New" panose="02070309020205020404" pitchFamily="49" charset="0"/>
              <a:cs typeface="Courier New" panose="02070309020205020404" pitchFamily="49" charset="0"/>
            </a:endParaRPr>
          </a:p>
          <a:p>
            <a:pPr lvl="2"/>
            <a:r>
              <a:rPr lang="en-US" sz="1400" dirty="0"/>
              <a:t>starts </a:t>
            </a:r>
            <a:r>
              <a:rPr lang="en-US" sz="1400" dirty="0" err="1"/>
              <a:t>nginx</a:t>
            </a:r>
            <a:r>
              <a:rPr lang="en-US" sz="1400" dirty="0"/>
              <a:t> directly without using a shell to start it</a:t>
            </a:r>
          </a:p>
          <a:p>
            <a:pPr lvl="2"/>
            <a:endParaRPr lang="en-US" sz="1400" b="1" dirty="0"/>
          </a:p>
        </p:txBody>
      </p:sp>
    </p:spTree>
    <p:extLst>
      <p:ext uri="{BB962C8B-B14F-4D97-AF65-F5344CB8AC3E}">
        <p14:creationId xmlns:p14="http://schemas.microsoft.com/office/powerpoint/2010/main" val="122946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Bent-Up 2">
            <a:extLst>
              <a:ext uri="{FF2B5EF4-FFF2-40B4-BE49-F238E27FC236}">
                <a16:creationId xmlns:a16="http://schemas.microsoft.com/office/drawing/2014/main" id="{4FAE23BF-DE21-4BB6-BBF3-1DEA08D22075}"/>
              </a:ext>
            </a:extLst>
          </p:cNvPr>
          <p:cNvSpPr/>
          <p:nvPr/>
        </p:nvSpPr>
        <p:spPr bwMode="gray">
          <a:xfrm rot="5400000">
            <a:off x="2694903" y="3436875"/>
            <a:ext cx="1246106" cy="1579979"/>
          </a:xfrm>
          <a:prstGeom prst="bentUpArrow">
            <a:avLst/>
          </a:prstGeom>
          <a:solidFill>
            <a:schemeClr val="tx2"/>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4D461299-64D3-4D8C-97B5-40E5E794FE74}"/>
              </a:ext>
            </a:extLst>
          </p:cNvPr>
          <p:cNvSpPr>
            <a:spLocks noGrp="1"/>
          </p:cNvSpPr>
          <p:nvPr>
            <p:ph type="title"/>
          </p:nvPr>
        </p:nvSpPr>
        <p:spPr>
          <a:xfrm>
            <a:off x="530895" y="505938"/>
            <a:ext cx="11186476" cy="369332"/>
          </a:xfrm>
        </p:spPr>
        <p:txBody>
          <a:bodyPr/>
          <a:lstStyle/>
          <a:p>
            <a:r>
              <a:rPr lang="en-US" dirty="0" err="1"/>
              <a:t>Entrypoints</a:t>
            </a:r>
            <a:r>
              <a:rPr lang="en-US" dirty="0"/>
              <a:t>, CMDs and the container lifecycle</a:t>
            </a:r>
          </a:p>
        </p:txBody>
      </p:sp>
      <p:pic>
        <p:nvPicPr>
          <p:cNvPr id="4" name="Picture 3">
            <a:extLst>
              <a:ext uri="{FF2B5EF4-FFF2-40B4-BE49-F238E27FC236}">
                <a16:creationId xmlns:a16="http://schemas.microsoft.com/office/drawing/2014/main" id="{4136D8EA-497A-44E6-A493-E028EA6347FD}"/>
              </a:ext>
            </a:extLst>
          </p:cNvPr>
          <p:cNvPicPr>
            <a:picLocks noChangeAspect="1"/>
          </p:cNvPicPr>
          <p:nvPr/>
        </p:nvPicPr>
        <p:blipFill>
          <a:blip r:embed="rId2"/>
          <a:stretch>
            <a:fillRect/>
          </a:stretch>
        </p:blipFill>
        <p:spPr>
          <a:xfrm>
            <a:off x="1855700" y="2573153"/>
            <a:ext cx="1613647" cy="1124806"/>
          </a:xfrm>
          <a:prstGeom prst="rect">
            <a:avLst/>
          </a:prstGeom>
        </p:spPr>
      </p:pic>
      <p:pic>
        <p:nvPicPr>
          <p:cNvPr id="5" name="Picture 4">
            <a:extLst>
              <a:ext uri="{FF2B5EF4-FFF2-40B4-BE49-F238E27FC236}">
                <a16:creationId xmlns:a16="http://schemas.microsoft.com/office/drawing/2014/main" id="{A7B6F568-DB42-4874-8159-523596E2C094}"/>
              </a:ext>
            </a:extLst>
          </p:cNvPr>
          <p:cNvPicPr>
            <a:picLocks noChangeAspect="1"/>
          </p:cNvPicPr>
          <p:nvPr/>
        </p:nvPicPr>
        <p:blipFill>
          <a:blip r:embed="rId3"/>
          <a:stretch>
            <a:fillRect/>
          </a:stretch>
        </p:blipFill>
        <p:spPr>
          <a:xfrm>
            <a:off x="735111" y="1450158"/>
            <a:ext cx="1388484" cy="1039240"/>
          </a:xfrm>
          <a:prstGeom prst="rect">
            <a:avLst/>
          </a:prstGeom>
        </p:spPr>
      </p:pic>
      <p:cxnSp>
        <p:nvCxnSpPr>
          <p:cNvPr id="7" name="Connector: Elbow 6">
            <a:extLst>
              <a:ext uri="{FF2B5EF4-FFF2-40B4-BE49-F238E27FC236}">
                <a16:creationId xmlns:a16="http://schemas.microsoft.com/office/drawing/2014/main" id="{4BD66FB7-D909-41C9-91BD-F325C5C74BC2}"/>
              </a:ext>
            </a:extLst>
          </p:cNvPr>
          <p:cNvCxnSpPr>
            <a:stCxn id="5" idx="2"/>
            <a:endCxn id="4" idx="1"/>
          </p:cNvCxnSpPr>
          <p:nvPr/>
        </p:nvCxnSpPr>
        <p:spPr>
          <a:xfrm rot="16200000" flipH="1">
            <a:off x="1319447" y="2599303"/>
            <a:ext cx="646158" cy="426347"/>
          </a:xfrm>
          <a:prstGeom prst="bentConnector2">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tangle: Single Corner Snipped 9">
            <a:extLst>
              <a:ext uri="{FF2B5EF4-FFF2-40B4-BE49-F238E27FC236}">
                <a16:creationId xmlns:a16="http://schemas.microsoft.com/office/drawing/2014/main" id="{B8B04CA1-2DB0-4D9A-9975-81C6027B430A}"/>
              </a:ext>
            </a:extLst>
          </p:cNvPr>
          <p:cNvSpPr/>
          <p:nvPr/>
        </p:nvSpPr>
        <p:spPr bwMode="gray">
          <a:xfrm>
            <a:off x="7593110" y="1450158"/>
            <a:ext cx="1470212" cy="1156448"/>
          </a:xfrm>
          <a:prstGeom prst="snip1Rect">
            <a:avLst/>
          </a:prstGeom>
          <a:solidFill>
            <a:schemeClr val="accent3">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config.json</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16" name="Connector: Elbow 15">
            <a:extLst>
              <a:ext uri="{FF2B5EF4-FFF2-40B4-BE49-F238E27FC236}">
                <a16:creationId xmlns:a16="http://schemas.microsoft.com/office/drawing/2014/main" id="{F3F85A5F-4D7A-439E-89D9-851A78A2B144}"/>
              </a:ext>
            </a:extLst>
          </p:cNvPr>
          <p:cNvCxnSpPr>
            <a:stCxn id="4" idx="3"/>
            <a:endCxn id="10" idx="2"/>
          </p:cNvCxnSpPr>
          <p:nvPr/>
        </p:nvCxnSpPr>
        <p:spPr>
          <a:xfrm flipV="1">
            <a:off x="3469347" y="2028382"/>
            <a:ext cx="4123763" cy="1107174"/>
          </a:xfrm>
          <a:prstGeom prst="bentConnector3">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3029CC7-B361-454E-AECC-570757DE7154}"/>
              </a:ext>
            </a:extLst>
          </p:cNvPr>
          <p:cNvGrpSpPr/>
          <p:nvPr/>
        </p:nvGrpSpPr>
        <p:grpSpPr>
          <a:xfrm>
            <a:off x="5325043" y="1431394"/>
            <a:ext cx="2091988" cy="596153"/>
            <a:chOff x="5181603" y="1081759"/>
            <a:chExt cx="2091988" cy="596153"/>
          </a:xfrm>
        </p:grpSpPr>
        <p:pic>
          <p:nvPicPr>
            <p:cNvPr id="14" name="Graphic 13">
              <a:extLst>
                <a:ext uri="{FF2B5EF4-FFF2-40B4-BE49-F238E27FC236}">
                  <a16:creationId xmlns:a16="http://schemas.microsoft.com/office/drawing/2014/main" id="{DD3C745B-77A2-45D3-8122-FB55A5E2D2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1603" y="1081759"/>
              <a:ext cx="596153" cy="596153"/>
            </a:xfrm>
            <a:prstGeom prst="rect">
              <a:avLst/>
            </a:prstGeom>
          </p:spPr>
        </p:pic>
        <p:sp>
          <p:nvSpPr>
            <p:cNvPr id="17" name="TextBox 16">
              <a:extLst>
                <a:ext uri="{FF2B5EF4-FFF2-40B4-BE49-F238E27FC236}">
                  <a16:creationId xmlns:a16="http://schemas.microsoft.com/office/drawing/2014/main" id="{E1605948-03A4-4F2D-9EAF-B0BCEBE5C4F7}"/>
                </a:ext>
              </a:extLst>
            </p:cNvPr>
            <p:cNvSpPr txBox="1"/>
            <p:nvPr/>
          </p:nvSpPr>
          <p:spPr>
            <a:xfrm>
              <a:off x="5840506" y="1328444"/>
              <a:ext cx="1433085"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ENTRYPOINT?</a:t>
              </a:r>
            </a:p>
          </p:txBody>
        </p:sp>
      </p:grpSp>
      <p:sp>
        <p:nvSpPr>
          <p:cNvPr id="19" name="Thought Bubble: Cloud 18">
            <a:extLst>
              <a:ext uri="{FF2B5EF4-FFF2-40B4-BE49-F238E27FC236}">
                <a16:creationId xmlns:a16="http://schemas.microsoft.com/office/drawing/2014/main" id="{ECD6F3B9-0583-48BE-948C-AFF97B19CE79}"/>
              </a:ext>
            </a:extLst>
          </p:cNvPr>
          <p:cNvSpPr/>
          <p:nvPr/>
        </p:nvSpPr>
        <p:spPr bwMode="gray">
          <a:xfrm>
            <a:off x="2521156" y="1533022"/>
            <a:ext cx="2287610" cy="955456"/>
          </a:xfrm>
          <a:prstGeom prst="cloudCallout">
            <a:avLst/>
          </a:prstGeom>
          <a:solidFill>
            <a:schemeClr val="accent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ENTRYPOINT is </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/bin/bash</a:t>
            </a:r>
          </a:p>
        </p:txBody>
      </p:sp>
      <p:sp>
        <p:nvSpPr>
          <p:cNvPr id="20" name="Thought Bubble: Cloud 19">
            <a:extLst>
              <a:ext uri="{FF2B5EF4-FFF2-40B4-BE49-F238E27FC236}">
                <a16:creationId xmlns:a16="http://schemas.microsoft.com/office/drawing/2014/main" id="{D330936A-38D7-46F1-8B92-9AA010B0EB77}"/>
              </a:ext>
            </a:extLst>
          </p:cNvPr>
          <p:cNvSpPr/>
          <p:nvPr/>
        </p:nvSpPr>
        <p:spPr bwMode="gray">
          <a:xfrm>
            <a:off x="647441" y="3930359"/>
            <a:ext cx="2732258" cy="919559"/>
          </a:xfrm>
          <a:prstGeom prst="cloudCallout">
            <a:avLst>
              <a:gd name="adj1" fmla="val 13191"/>
              <a:gd name="adj2" fmla="val -71284"/>
            </a:avLst>
          </a:prstGeom>
          <a:solidFill>
            <a:schemeClr val="accent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CMD is </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nginx</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-c daemon off;</a:t>
            </a:r>
          </a:p>
        </p:txBody>
      </p:sp>
      <p:grpSp>
        <p:nvGrpSpPr>
          <p:cNvPr id="26" name="Group 25">
            <a:extLst>
              <a:ext uri="{FF2B5EF4-FFF2-40B4-BE49-F238E27FC236}">
                <a16:creationId xmlns:a16="http://schemas.microsoft.com/office/drawing/2014/main" id="{0465955D-8510-4AA7-B1E3-E1B19249A15F}"/>
              </a:ext>
            </a:extLst>
          </p:cNvPr>
          <p:cNvGrpSpPr/>
          <p:nvPr/>
        </p:nvGrpSpPr>
        <p:grpSpPr>
          <a:xfrm>
            <a:off x="6008602" y="1993578"/>
            <a:ext cx="1239190" cy="596153"/>
            <a:chOff x="5865162" y="1643943"/>
            <a:chExt cx="1239190" cy="596153"/>
          </a:xfrm>
        </p:grpSpPr>
        <p:pic>
          <p:nvPicPr>
            <p:cNvPr id="23" name="Graphic 22">
              <a:extLst>
                <a:ext uri="{FF2B5EF4-FFF2-40B4-BE49-F238E27FC236}">
                  <a16:creationId xmlns:a16="http://schemas.microsoft.com/office/drawing/2014/main" id="{CC4E2F79-BA68-4978-9832-2240281F77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65162" y="1643943"/>
              <a:ext cx="596153" cy="596153"/>
            </a:xfrm>
            <a:prstGeom prst="rect">
              <a:avLst/>
            </a:prstGeom>
          </p:spPr>
        </p:pic>
        <p:sp>
          <p:nvSpPr>
            <p:cNvPr id="24" name="TextBox 23">
              <a:extLst>
                <a:ext uri="{FF2B5EF4-FFF2-40B4-BE49-F238E27FC236}">
                  <a16:creationId xmlns:a16="http://schemas.microsoft.com/office/drawing/2014/main" id="{34FAF991-1923-48BB-B62A-ED65656FF942}"/>
                </a:ext>
              </a:extLst>
            </p:cNvPr>
            <p:cNvSpPr txBox="1"/>
            <p:nvPr/>
          </p:nvSpPr>
          <p:spPr>
            <a:xfrm>
              <a:off x="6524065" y="1890628"/>
              <a:ext cx="580287"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CMD?</a:t>
              </a:r>
            </a:p>
          </p:txBody>
        </p:sp>
      </p:grpSp>
      <p:pic>
        <p:nvPicPr>
          <p:cNvPr id="27" name="Picture 26">
            <a:extLst>
              <a:ext uri="{FF2B5EF4-FFF2-40B4-BE49-F238E27FC236}">
                <a16:creationId xmlns:a16="http://schemas.microsoft.com/office/drawing/2014/main" id="{D402FA9E-6831-48C1-AC09-15BCCC1ECA03}"/>
              </a:ext>
            </a:extLst>
          </p:cNvPr>
          <p:cNvPicPr>
            <a:picLocks noChangeAspect="1"/>
          </p:cNvPicPr>
          <p:nvPr/>
        </p:nvPicPr>
        <p:blipFill>
          <a:blip r:embed="rId6"/>
          <a:stretch>
            <a:fillRect/>
          </a:stretch>
        </p:blipFill>
        <p:spPr>
          <a:xfrm>
            <a:off x="4107946" y="3714732"/>
            <a:ext cx="3801311" cy="2270372"/>
          </a:xfrm>
          <a:prstGeom prst="rect">
            <a:avLst/>
          </a:prstGeom>
        </p:spPr>
      </p:pic>
      <p:sp>
        <p:nvSpPr>
          <p:cNvPr id="30" name="Rectangle 29">
            <a:extLst>
              <a:ext uri="{FF2B5EF4-FFF2-40B4-BE49-F238E27FC236}">
                <a16:creationId xmlns:a16="http://schemas.microsoft.com/office/drawing/2014/main" id="{755AADC9-3E5E-44FF-8648-ED418622A416}"/>
              </a:ext>
            </a:extLst>
          </p:cNvPr>
          <p:cNvSpPr/>
          <p:nvPr/>
        </p:nvSpPr>
        <p:spPr bwMode="gray">
          <a:xfrm>
            <a:off x="7900292" y="3930359"/>
            <a:ext cx="3023999" cy="413637"/>
          </a:xfrm>
          <a:prstGeom prst="rect">
            <a:avLst/>
          </a:prstGeom>
          <a:solidFill>
            <a:srgbClr val="002060"/>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b="1" kern="0" dirty="0">
                <a:solidFill>
                  <a:schemeClr val="bg1"/>
                </a:solidFill>
                <a:ea typeface="Arial Unicode MS" pitchFamily="34" charset="-128"/>
                <a:cs typeface="Arial Unicode MS" pitchFamily="34" charset="-128"/>
              </a:rPr>
              <a:t>PID 1</a:t>
            </a:r>
            <a:endParaRPr kumimoji="0" lang="en-US" sz="1400" b="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99443267-0821-4503-A681-68A18E66581A}"/>
              </a:ext>
            </a:extLst>
          </p:cNvPr>
          <p:cNvSpPr/>
          <p:nvPr/>
        </p:nvSpPr>
        <p:spPr bwMode="gray">
          <a:xfrm>
            <a:off x="7900292" y="4343996"/>
            <a:ext cx="3023999" cy="413637"/>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1" i="1" u="none" strike="noStrike" kern="0" cap="none" spc="0" normalizeH="0" baseline="0" noProof="0" dirty="0">
                <a:ln>
                  <a:noFill/>
                </a:ln>
                <a:effectLst/>
                <a:uLnTx/>
                <a:uFillTx/>
                <a:ea typeface="Arial Unicode MS" pitchFamily="34" charset="-128"/>
                <a:cs typeface="Arial Unicode MS" pitchFamily="34" charset="-128"/>
              </a:rPr>
              <a:t>ENTRYPOINT CMD</a:t>
            </a:r>
          </a:p>
        </p:txBody>
      </p:sp>
      <p:sp>
        <p:nvSpPr>
          <p:cNvPr id="29" name="Rectangle 28">
            <a:extLst>
              <a:ext uri="{FF2B5EF4-FFF2-40B4-BE49-F238E27FC236}">
                <a16:creationId xmlns:a16="http://schemas.microsoft.com/office/drawing/2014/main" id="{071165D1-0AAC-4563-82AE-7914C99E53FF}"/>
              </a:ext>
            </a:extLst>
          </p:cNvPr>
          <p:cNvSpPr/>
          <p:nvPr/>
        </p:nvSpPr>
        <p:spPr bwMode="gray">
          <a:xfrm>
            <a:off x="7900292" y="4343996"/>
            <a:ext cx="3023999" cy="413637"/>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1" i="1" u="none" strike="noStrike" kern="0" cap="none" spc="0" normalizeH="0" baseline="0" noProof="0" dirty="0">
                <a:ln>
                  <a:noFill/>
                </a:ln>
                <a:effectLst/>
                <a:uLnTx/>
                <a:uFillTx/>
                <a:ea typeface="Arial Unicode MS" pitchFamily="34" charset="-128"/>
                <a:cs typeface="Arial Unicode MS" pitchFamily="34" charset="-128"/>
              </a:rPr>
              <a:t>/bin/bash </a:t>
            </a: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nginx</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–c </a:t>
            </a: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deamon</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off;</a:t>
            </a:r>
          </a:p>
        </p:txBody>
      </p:sp>
      <p:sp>
        <p:nvSpPr>
          <p:cNvPr id="32" name="Speech Bubble: Rectangle 31">
            <a:extLst>
              <a:ext uri="{FF2B5EF4-FFF2-40B4-BE49-F238E27FC236}">
                <a16:creationId xmlns:a16="http://schemas.microsoft.com/office/drawing/2014/main" id="{5EB9CAAF-9D39-4743-93E5-CD9D7394171B}"/>
              </a:ext>
            </a:extLst>
          </p:cNvPr>
          <p:cNvSpPr/>
          <p:nvPr/>
        </p:nvSpPr>
        <p:spPr bwMode="gray">
          <a:xfrm>
            <a:off x="5531228" y="174957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create namespaces</a:t>
            </a:r>
          </a:p>
        </p:txBody>
      </p:sp>
      <p:sp>
        <p:nvSpPr>
          <p:cNvPr id="34" name="Speech Bubble: Rectangle 33">
            <a:extLst>
              <a:ext uri="{FF2B5EF4-FFF2-40B4-BE49-F238E27FC236}">
                <a16:creationId xmlns:a16="http://schemas.microsoft.com/office/drawing/2014/main" id="{B134053E-72B1-4AB2-9EDE-DBBF73A56236}"/>
              </a:ext>
            </a:extLst>
          </p:cNvPr>
          <p:cNvSpPr/>
          <p:nvPr/>
        </p:nvSpPr>
        <p:spPr bwMode="gray">
          <a:xfrm>
            <a:off x="5531227" y="174957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merge image layers…</a:t>
            </a:r>
          </a:p>
        </p:txBody>
      </p:sp>
      <p:sp>
        <p:nvSpPr>
          <p:cNvPr id="35" name="Speech Bubble: Rectangle 34">
            <a:extLst>
              <a:ext uri="{FF2B5EF4-FFF2-40B4-BE49-F238E27FC236}">
                <a16:creationId xmlns:a16="http://schemas.microsoft.com/office/drawing/2014/main" id="{9BB06837-8F3E-4FBD-A7E2-97E523758C9C}"/>
              </a:ext>
            </a:extLst>
          </p:cNvPr>
          <p:cNvSpPr/>
          <p:nvPr/>
        </p:nvSpPr>
        <p:spPr bwMode="gray">
          <a:xfrm>
            <a:off x="5531226" y="1745292"/>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set up </a:t>
            </a:r>
            <a:r>
              <a:rPr kumimoji="0" lang="en-US" sz="2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cgroups</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p>
        </p:txBody>
      </p:sp>
      <p:sp>
        <p:nvSpPr>
          <p:cNvPr id="36" name="Speech Bubble: Rectangle 35">
            <a:extLst>
              <a:ext uri="{FF2B5EF4-FFF2-40B4-BE49-F238E27FC236}">
                <a16:creationId xmlns:a16="http://schemas.microsoft.com/office/drawing/2014/main" id="{2D4D339D-D257-43DD-AA55-034FC324543F}"/>
              </a:ext>
            </a:extLst>
          </p:cNvPr>
          <p:cNvSpPr/>
          <p:nvPr/>
        </p:nvSpPr>
        <p:spPr bwMode="gray">
          <a:xfrm>
            <a:off x="5531224" y="1745292"/>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 some salt and pepper…</a:t>
            </a:r>
          </a:p>
        </p:txBody>
      </p:sp>
      <p:sp>
        <p:nvSpPr>
          <p:cNvPr id="37" name="Speech Bubble: Rectangle 36">
            <a:extLst>
              <a:ext uri="{FF2B5EF4-FFF2-40B4-BE49-F238E27FC236}">
                <a16:creationId xmlns:a16="http://schemas.microsoft.com/office/drawing/2014/main" id="{510C57B7-B63F-4751-A985-6D695820ECE3}"/>
              </a:ext>
            </a:extLst>
          </p:cNvPr>
          <p:cNvSpPr/>
          <p:nvPr/>
        </p:nvSpPr>
        <p:spPr bwMode="gray">
          <a:xfrm>
            <a:off x="5531222" y="173878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run </a:t>
            </a:r>
            <a:r>
              <a:rPr kumimoji="0" lang="en-US" sz="2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ENTRYPOINT</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with </a:t>
            </a:r>
            <a:r>
              <a:rPr kumimoji="0" lang="en-US" sz="2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CMD</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as argument</a:t>
            </a:r>
          </a:p>
        </p:txBody>
      </p:sp>
      <p:sp>
        <p:nvSpPr>
          <p:cNvPr id="40" name="Multiplication Sign 39">
            <a:extLst>
              <a:ext uri="{FF2B5EF4-FFF2-40B4-BE49-F238E27FC236}">
                <a16:creationId xmlns:a16="http://schemas.microsoft.com/office/drawing/2014/main" id="{B437DEFE-A875-426D-AC65-C21ACB6EEF87}"/>
              </a:ext>
            </a:extLst>
          </p:cNvPr>
          <p:cNvSpPr/>
          <p:nvPr/>
        </p:nvSpPr>
        <p:spPr bwMode="gray">
          <a:xfrm>
            <a:off x="8370471" y="3302176"/>
            <a:ext cx="2083639" cy="2083639"/>
          </a:xfrm>
          <a:prstGeom prst="mathMultiply">
            <a:avLst>
              <a:gd name="adj1" fmla="val 11656"/>
            </a:avLst>
          </a:prstGeom>
          <a:solidFill>
            <a:srgbClr val="FF0000"/>
          </a:solidFill>
          <a:ln w="444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2099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2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2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0"/>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childTnLst>
                                </p:cTn>
                              </p:par>
                            </p:childTnLst>
                          </p:cTn>
                        </p:par>
                        <p:par>
                          <p:cTn id="54" fill="hold">
                            <p:stCondLst>
                              <p:cond delay="1000"/>
                            </p:stCondLst>
                            <p:childTnLst>
                              <p:par>
                                <p:cTn id="55" presetID="10" presetClass="exit" presetSubtype="0" fill="hold" grpId="1" nodeType="afterEffect">
                                  <p:stCondLst>
                                    <p:cond delay="0"/>
                                  </p:stCondLst>
                                  <p:childTnLst>
                                    <p:animEffect transition="out" filter="fade">
                                      <p:cBhvr>
                                        <p:cTn id="56" dur="1000"/>
                                        <p:tgtEl>
                                          <p:spTgt spid="32"/>
                                        </p:tgtEl>
                                      </p:cBhvr>
                                    </p:animEffect>
                                    <p:set>
                                      <p:cBhvr>
                                        <p:cTn id="57" dur="1" fill="hold">
                                          <p:stCondLst>
                                            <p:cond delay="999"/>
                                          </p:stCondLst>
                                        </p:cTn>
                                        <p:tgtEl>
                                          <p:spTgt spid="32"/>
                                        </p:tgtEl>
                                        <p:attrNameLst>
                                          <p:attrName>style.visibility</p:attrName>
                                        </p:attrNameLst>
                                      </p:cBhvr>
                                      <p:to>
                                        <p:strVal val="hidden"/>
                                      </p:to>
                                    </p:set>
                                  </p:childTnLst>
                                </p:cTn>
                              </p:par>
                            </p:childTnLst>
                          </p:cTn>
                        </p:par>
                        <p:par>
                          <p:cTn id="58" fill="hold">
                            <p:stCondLst>
                              <p:cond delay="2000"/>
                            </p:stCondLst>
                            <p:childTnLst>
                              <p:par>
                                <p:cTn id="59" presetID="10"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childTnLst>
                                </p:cTn>
                              </p:par>
                            </p:childTnLst>
                          </p:cTn>
                        </p:par>
                        <p:par>
                          <p:cTn id="62" fill="hold">
                            <p:stCondLst>
                              <p:cond delay="3000"/>
                            </p:stCondLst>
                            <p:childTnLst>
                              <p:par>
                                <p:cTn id="63" presetID="10" presetClass="exit" presetSubtype="0" fill="hold" grpId="1" nodeType="afterEffect">
                                  <p:stCondLst>
                                    <p:cond delay="0"/>
                                  </p:stCondLst>
                                  <p:childTnLst>
                                    <p:animEffect transition="out" filter="fade">
                                      <p:cBhvr>
                                        <p:cTn id="64" dur="1000"/>
                                        <p:tgtEl>
                                          <p:spTgt spid="34"/>
                                        </p:tgtEl>
                                      </p:cBhvr>
                                    </p:animEffect>
                                    <p:set>
                                      <p:cBhvr>
                                        <p:cTn id="65" dur="1" fill="hold">
                                          <p:stCondLst>
                                            <p:cond delay="999"/>
                                          </p:stCondLst>
                                        </p:cTn>
                                        <p:tgtEl>
                                          <p:spTgt spid="34"/>
                                        </p:tgtEl>
                                        <p:attrNameLst>
                                          <p:attrName>style.visibility</p:attrName>
                                        </p:attrNameLst>
                                      </p:cBhvr>
                                      <p:to>
                                        <p:strVal val="hidden"/>
                                      </p:to>
                                    </p:set>
                                  </p:childTnLst>
                                </p:cTn>
                              </p:par>
                            </p:childTnLst>
                          </p:cTn>
                        </p:par>
                        <p:par>
                          <p:cTn id="66" fill="hold">
                            <p:stCondLst>
                              <p:cond delay="4000"/>
                            </p:stCondLst>
                            <p:childTnLst>
                              <p:par>
                                <p:cTn id="67" presetID="10" presetClass="entr" presetSubtype="0"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childTnLst>
                                </p:cTn>
                              </p:par>
                            </p:childTnLst>
                          </p:cTn>
                        </p:par>
                        <p:par>
                          <p:cTn id="70" fill="hold">
                            <p:stCondLst>
                              <p:cond delay="5000"/>
                            </p:stCondLst>
                            <p:childTnLst>
                              <p:par>
                                <p:cTn id="71" presetID="10" presetClass="exit" presetSubtype="0" fill="hold" grpId="1" nodeType="afterEffect">
                                  <p:stCondLst>
                                    <p:cond delay="0"/>
                                  </p:stCondLst>
                                  <p:childTnLst>
                                    <p:animEffect transition="out" filter="fade">
                                      <p:cBhvr>
                                        <p:cTn id="72" dur="1000"/>
                                        <p:tgtEl>
                                          <p:spTgt spid="35"/>
                                        </p:tgtEl>
                                      </p:cBhvr>
                                    </p:animEffect>
                                    <p:set>
                                      <p:cBhvr>
                                        <p:cTn id="73" dur="1" fill="hold">
                                          <p:stCondLst>
                                            <p:cond delay="999"/>
                                          </p:stCondLst>
                                        </p:cTn>
                                        <p:tgtEl>
                                          <p:spTgt spid="35"/>
                                        </p:tgtEl>
                                        <p:attrNameLst>
                                          <p:attrName>style.visibility</p:attrName>
                                        </p:attrNameLst>
                                      </p:cBhvr>
                                      <p:to>
                                        <p:strVal val="hidden"/>
                                      </p:to>
                                    </p:se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childTnLst>
                                </p:cTn>
                              </p:par>
                            </p:childTnLst>
                          </p:cTn>
                        </p:par>
                        <p:par>
                          <p:cTn id="78" fill="hold">
                            <p:stCondLst>
                              <p:cond delay="7000"/>
                            </p:stCondLst>
                            <p:childTnLst>
                              <p:par>
                                <p:cTn id="79" presetID="10" presetClass="exit" presetSubtype="0" fill="hold" grpId="1" nodeType="afterEffect">
                                  <p:stCondLst>
                                    <p:cond delay="0"/>
                                  </p:stCondLst>
                                  <p:childTnLst>
                                    <p:animEffect transition="out" filter="fade">
                                      <p:cBhvr>
                                        <p:cTn id="80" dur="1000"/>
                                        <p:tgtEl>
                                          <p:spTgt spid="36"/>
                                        </p:tgtEl>
                                      </p:cBhvr>
                                    </p:animEffect>
                                    <p:set>
                                      <p:cBhvr>
                                        <p:cTn id="81" dur="1" fill="hold">
                                          <p:stCondLst>
                                            <p:cond delay="999"/>
                                          </p:stCondLst>
                                        </p:cTn>
                                        <p:tgtEl>
                                          <p:spTgt spid="36"/>
                                        </p:tgtEl>
                                        <p:attrNameLst>
                                          <p:attrName>style.visibility</p:attrName>
                                        </p:attrNameLst>
                                      </p:cBhvr>
                                      <p:to>
                                        <p:strVal val="hidden"/>
                                      </p:to>
                                    </p:set>
                                  </p:childTnLst>
                                </p:cTn>
                              </p:par>
                            </p:childTnLst>
                          </p:cTn>
                        </p:par>
                        <p:par>
                          <p:cTn id="82" fill="hold">
                            <p:stCondLst>
                              <p:cond delay="8000"/>
                            </p:stCondLst>
                            <p:childTnLst>
                              <p:par>
                                <p:cTn id="83" presetID="10" presetClass="entr" presetSubtype="0"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1000"/>
                                        <p:tgtEl>
                                          <p:spTgt spid="37"/>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37"/>
                                        </p:tgtEl>
                                        <p:attrNameLst>
                                          <p:attrName>style.visibility</p:attrName>
                                        </p:attrNameLst>
                                      </p:cBhvr>
                                      <p:to>
                                        <p:strVal val="hidden"/>
                                      </p:to>
                                    </p:set>
                                  </p:childTnLst>
                                </p:cTn>
                              </p:par>
                              <p:par>
                                <p:cTn id="90" presetID="1" presetClass="entr" presetSubtype="0" fill="hold" grpId="0" nodeType="withEffect">
                                  <p:stCondLst>
                                    <p:cond delay="0"/>
                                  </p:stCondLst>
                                  <p:childTnLst>
                                    <p:set>
                                      <p:cBhvr>
                                        <p:cTn id="91" dur="1" fill="hold">
                                          <p:stCondLst>
                                            <p:cond delay="0"/>
                                          </p:stCondLst>
                                        </p:cTn>
                                        <p:tgtEl>
                                          <p:spTgt spid="3"/>
                                        </p:tgtEl>
                                        <p:attrNameLst>
                                          <p:attrName>style.visibility</p:attrName>
                                        </p:attrNameLst>
                                      </p:cBhvr>
                                      <p:to>
                                        <p:strVal val="visible"/>
                                      </p:to>
                                    </p:set>
                                  </p:childTnLst>
                                </p:cTn>
                              </p:par>
                              <p:par>
                                <p:cTn id="92" presetID="53" presetClass="entr" presetSubtype="16" fill="hold" nodeType="withEffect">
                                  <p:stCondLst>
                                    <p:cond delay="0"/>
                                  </p:stCondLst>
                                  <p:childTnLst>
                                    <p:set>
                                      <p:cBhvr>
                                        <p:cTn id="93" dur="1" fill="hold">
                                          <p:stCondLst>
                                            <p:cond delay="0"/>
                                          </p:stCondLst>
                                        </p:cTn>
                                        <p:tgtEl>
                                          <p:spTgt spid="27"/>
                                        </p:tgtEl>
                                        <p:attrNameLst>
                                          <p:attrName>style.visibility</p:attrName>
                                        </p:attrNameLst>
                                      </p:cBhvr>
                                      <p:to>
                                        <p:strVal val="visible"/>
                                      </p:to>
                                    </p:set>
                                    <p:anim calcmode="lin" valueType="num">
                                      <p:cBhvr>
                                        <p:cTn id="94" dur="300" fill="hold"/>
                                        <p:tgtEl>
                                          <p:spTgt spid="27"/>
                                        </p:tgtEl>
                                        <p:attrNameLst>
                                          <p:attrName>ppt_w</p:attrName>
                                        </p:attrNameLst>
                                      </p:cBhvr>
                                      <p:tavLst>
                                        <p:tav tm="0">
                                          <p:val>
                                            <p:fltVal val="0"/>
                                          </p:val>
                                        </p:tav>
                                        <p:tav tm="100000">
                                          <p:val>
                                            <p:strVal val="#ppt_w"/>
                                          </p:val>
                                        </p:tav>
                                      </p:tavLst>
                                    </p:anim>
                                    <p:anim calcmode="lin" valueType="num">
                                      <p:cBhvr>
                                        <p:cTn id="95" dur="300" fill="hold"/>
                                        <p:tgtEl>
                                          <p:spTgt spid="27"/>
                                        </p:tgtEl>
                                        <p:attrNameLst>
                                          <p:attrName>ppt_h</p:attrName>
                                        </p:attrNameLst>
                                      </p:cBhvr>
                                      <p:tavLst>
                                        <p:tav tm="0">
                                          <p:val>
                                            <p:fltVal val="0"/>
                                          </p:val>
                                        </p:tav>
                                        <p:tav tm="100000">
                                          <p:val>
                                            <p:strVal val="#ppt_h"/>
                                          </p:val>
                                        </p:tav>
                                      </p:tavLst>
                                    </p:anim>
                                    <p:animEffect transition="in" filter="fade">
                                      <p:cBhvr>
                                        <p:cTn id="96" dur="300"/>
                                        <p:tgtEl>
                                          <p:spTgt spid="27"/>
                                        </p:tgtEl>
                                      </p:cBhvr>
                                    </p:animEffect>
                                  </p:childTnLst>
                                </p:cTn>
                              </p:par>
                            </p:childTnLst>
                          </p:cTn>
                        </p:par>
                        <p:par>
                          <p:cTn id="97" fill="hold">
                            <p:stCondLst>
                              <p:cond delay="300"/>
                            </p:stCondLst>
                            <p:childTnLst>
                              <p:par>
                                <p:cTn id="98" presetID="1" presetClass="entr" presetSubtype="0" fill="hold" grpId="0" nodeType="afterEffect">
                                  <p:stCondLst>
                                    <p:cond delay="0"/>
                                  </p:stCondLst>
                                  <p:childTnLst>
                                    <p:set>
                                      <p:cBhvr>
                                        <p:cTn id="99" dur="1" fill="hold">
                                          <p:stCondLst>
                                            <p:cond delay="0"/>
                                          </p:stCondLst>
                                        </p:cTn>
                                        <p:tgtEl>
                                          <p:spTgt spid="30"/>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fade">
                                      <p:cBhvr>
                                        <p:cTn id="106" dur="500"/>
                                        <p:tgtEl>
                                          <p:spTgt spid="29"/>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30"/>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3"/>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31"/>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29"/>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40"/>
                                        </p:tgtEl>
                                        <p:attrNameLst>
                                          <p:attrName>style.visibility</p:attrName>
                                        </p:attrNameLst>
                                      </p:cBhvr>
                                      <p:to>
                                        <p:strVal val="hidden"/>
                                      </p:to>
                                    </p:set>
                                  </p:childTnLst>
                                </p:cTn>
                              </p:par>
                              <p:par>
                                <p:cTn id="123" presetID="31" presetClass="exit" presetSubtype="0" fill="hold" nodeType="withEffect">
                                  <p:stCondLst>
                                    <p:cond delay="0"/>
                                  </p:stCondLst>
                                  <p:childTnLst>
                                    <p:anim calcmode="lin" valueType="num">
                                      <p:cBhvr>
                                        <p:cTn id="124" dur="500"/>
                                        <p:tgtEl>
                                          <p:spTgt spid="27"/>
                                        </p:tgtEl>
                                        <p:attrNameLst>
                                          <p:attrName>ppt_w</p:attrName>
                                        </p:attrNameLst>
                                      </p:cBhvr>
                                      <p:tavLst>
                                        <p:tav tm="0">
                                          <p:val>
                                            <p:strVal val="ppt_w"/>
                                          </p:val>
                                        </p:tav>
                                        <p:tav tm="100000">
                                          <p:val>
                                            <p:fltVal val="0"/>
                                          </p:val>
                                        </p:tav>
                                      </p:tavLst>
                                    </p:anim>
                                    <p:anim calcmode="lin" valueType="num">
                                      <p:cBhvr>
                                        <p:cTn id="125" dur="500"/>
                                        <p:tgtEl>
                                          <p:spTgt spid="27"/>
                                        </p:tgtEl>
                                        <p:attrNameLst>
                                          <p:attrName>ppt_h</p:attrName>
                                        </p:attrNameLst>
                                      </p:cBhvr>
                                      <p:tavLst>
                                        <p:tav tm="0">
                                          <p:val>
                                            <p:strVal val="ppt_h"/>
                                          </p:val>
                                        </p:tav>
                                        <p:tav tm="100000">
                                          <p:val>
                                            <p:fltVal val="0"/>
                                          </p:val>
                                        </p:tav>
                                      </p:tavLst>
                                    </p:anim>
                                    <p:anim calcmode="lin" valueType="num">
                                      <p:cBhvr>
                                        <p:cTn id="126" dur="500"/>
                                        <p:tgtEl>
                                          <p:spTgt spid="27"/>
                                        </p:tgtEl>
                                        <p:attrNameLst>
                                          <p:attrName>style.rotation</p:attrName>
                                        </p:attrNameLst>
                                      </p:cBhvr>
                                      <p:tavLst>
                                        <p:tav tm="0">
                                          <p:val>
                                            <p:fltVal val="0"/>
                                          </p:val>
                                        </p:tav>
                                        <p:tav tm="100000">
                                          <p:val>
                                            <p:fltVal val="90"/>
                                          </p:val>
                                        </p:tav>
                                      </p:tavLst>
                                    </p:anim>
                                    <p:animEffect transition="out" filter="fade">
                                      <p:cBhvr>
                                        <p:cTn id="127" dur="500"/>
                                        <p:tgtEl>
                                          <p:spTgt spid="27"/>
                                        </p:tgtEl>
                                      </p:cBhvr>
                                    </p:animEffect>
                                    <p:set>
                                      <p:cBhvr>
                                        <p:cTn id="128"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animBg="1"/>
      <p:bldP spid="10" grpId="1" animBg="1"/>
      <p:bldP spid="19" grpId="0" animBg="1"/>
      <p:bldP spid="19" grpId="1" animBg="1"/>
      <p:bldP spid="20" grpId="0" animBg="1"/>
      <p:bldP spid="20" grpId="1" animBg="1"/>
      <p:bldP spid="30" grpId="0" animBg="1"/>
      <p:bldP spid="30" grpId="1" animBg="1"/>
      <p:bldP spid="31" grpId="0" animBg="1"/>
      <p:bldP spid="31" grpId="1" animBg="1"/>
      <p:bldP spid="29" grpId="0" animBg="1"/>
      <p:bldP spid="29" grpId="1" animBg="1"/>
      <p:bldP spid="32" grpId="0" animBg="1"/>
      <p:bldP spid="32" grpId="1" animBg="1"/>
      <p:bldP spid="34" grpId="0" animBg="1"/>
      <p:bldP spid="34" grpId="1" animBg="1"/>
      <p:bldP spid="35" grpId="0" animBg="1"/>
      <p:bldP spid="35" grpId="1" animBg="1"/>
      <p:bldP spid="36" grpId="0" animBg="1"/>
      <p:bldP spid="36" grpId="1" animBg="1"/>
      <p:bldP spid="37" grpId="0" animBg="1"/>
      <p:bldP spid="37" grpId="1" animBg="1"/>
      <p:bldP spid="40" grpId="0" animBg="1"/>
      <p:bldP spid="40" grpId="1" animBg="1"/>
    </p:bldLst>
  </p:timing>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816</Words>
  <Application>Microsoft Office PowerPoint</Application>
  <PresentationFormat>Custom</PresentationFormat>
  <Paragraphs>116</Paragraphs>
  <Slides>11</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Courier New</vt:lpstr>
      <vt:lpstr>Symbol</vt:lpstr>
      <vt:lpstr>wingdings</vt:lpstr>
      <vt:lpstr>wingdings</vt:lpstr>
      <vt:lpstr>SAP_2017_16x9_white</vt:lpstr>
      <vt:lpstr>PowerPoint Presentation</vt:lpstr>
      <vt:lpstr>Building Docker images</vt:lpstr>
      <vt:lpstr>Ingredients of a Dockerfile</vt:lpstr>
      <vt:lpstr>Dockerfile directives (1)</vt:lpstr>
      <vt:lpstr>Dockerfile directives (2)</vt:lpstr>
      <vt:lpstr>Dockerfile directives (3)</vt:lpstr>
      <vt:lpstr>Dockerfile directives (4)</vt:lpstr>
      <vt:lpstr>Dockerfile directives (5)</vt:lpstr>
      <vt:lpstr>Entrypoints, CMDs and the container lifecycle</vt:lpstr>
      <vt:lpstr>Exercise #5  &amp; #6 – Dockerfiles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Kahl, Hendrik</cp:lastModifiedBy>
  <cp:revision>379</cp:revision>
  <dcterms:created xsi:type="dcterms:W3CDTF">2015-10-14T11:21:43Z</dcterms:created>
  <dcterms:modified xsi:type="dcterms:W3CDTF">2018-08-01T13:22:21Z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