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2.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3.xml" ContentType="application/vnd.openxmlformats-officedocument.theme+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1.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 id="2147483777" r:id="rId2"/>
    <p:sldMasterId id="2147483811" r:id="rId3"/>
    <p:sldMasterId id="2147483827" r:id="rId4"/>
  </p:sldMasterIdLst>
  <p:notesMasterIdLst>
    <p:notesMasterId r:id="rId86"/>
  </p:notesMasterIdLst>
  <p:handoutMasterIdLst>
    <p:handoutMasterId r:id="rId87"/>
  </p:handoutMasterIdLst>
  <p:sldIdLst>
    <p:sldId id="433" r:id="rId5"/>
    <p:sldId id="451" r:id="rId6"/>
    <p:sldId id="868" r:id="rId7"/>
    <p:sldId id="872" r:id="rId8"/>
    <p:sldId id="884" r:id="rId9"/>
    <p:sldId id="883" r:id="rId10"/>
    <p:sldId id="882" r:id="rId11"/>
    <p:sldId id="912" r:id="rId12"/>
    <p:sldId id="885" r:id="rId13"/>
    <p:sldId id="913" r:id="rId14"/>
    <p:sldId id="909" r:id="rId15"/>
    <p:sldId id="899" r:id="rId16"/>
    <p:sldId id="907" r:id="rId17"/>
    <p:sldId id="875" r:id="rId18"/>
    <p:sldId id="902" r:id="rId19"/>
    <p:sldId id="904" r:id="rId20"/>
    <p:sldId id="906" r:id="rId21"/>
    <p:sldId id="878" r:id="rId22"/>
    <p:sldId id="914" r:id="rId23"/>
    <p:sldId id="921" r:id="rId24"/>
    <p:sldId id="923" r:id="rId25"/>
    <p:sldId id="925" r:id="rId26"/>
    <p:sldId id="916" r:id="rId27"/>
    <p:sldId id="924" r:id="rId28"/>
    <p:sldId id="905" r:id="rId29"/>
    <p:sldId id="917" r:id="rId30"/>
    <p:sldId id="918" r:id="rId31"/>
    <p:sldId id="926" r:id="rId32"/>
    <p:sldId id="927" r:id="rId33"/>
    <p:sldId id="928" r:id="rId34"/>
    <p:sldId id="929" r:id="rId35"/>
    <p:sldId id="915" r:id="rId36"/>
    <p:sldId id="922" r:id="rId37"/>
    <p:sldId id="452" r:id="rId38"/>
    <p:sldId id="450" r:id="rId39"/>
    <p:sldId id="449" r:id="rId40"/>
    <p:sldId id="919" r:id="rId41"/>
    <p:sldId id="920" r:id="rId42"/>
    <p:sldId id="911" r:id="rId43"/>
    <p:sldId id="895" r:id="rId44"/>
    <p:sldId id="910" r:id="rId45"/>
    <p:sldId id="900" r:id="rId46"/>
    <p:sldId id="897" r:id="rId47"/>
    <p:sldId id="896" r:id="rId48"/>
    <p:sldId id="908" r:id="rId49"/>
    <p:sldId id="894" r:id="rId50"/>
    <p:sldId id="901" r:id="rId51"/>
    <p:sldId id="903" r:id="rId52"/>
    <p:sldId id="898" r:id="rId53"/>
    <p:sldId id="887" r:id="rId54"/>
    <p:sldId id="877" r:id="rId55"/>
    <p:sldId id="888" r:id="rId56"/>
    <p:sldId id="889" r:id="rId57"/>
    <p:sldId id="890" r:id="rId58"/>
    <p:sldId id="891" r:id="rId59"/>
    <p:sldId id="892" r:id="rId60"/>
    <p:sldId id="893" r:id="rId61"/>
    <p:sldId id="880" r:id="rId62"/>
    <p:sldId id="879" r:id="rId63"/>
    <p:sldId id="876" r:id="rId64"/>
    <p:sldId id="874" r:id="rId65"/>
    <p:sldId id="870" r:id="rId66"/>
    <p:sldId id="871" r:id="rId67"/>
    <p:sldId id="865" r:id="rId68"/>
    <p:sldId id="867" r:id="rId69"/>
    <p:sldId id="378" r:id="rId70"/>
    <p:sldId id="866" r:id="rId71"/>
    <p:sldId id="869" r:id="rId72"/>
    <p:sldId id="873" r:id="rId73"/>
    <p:sldId id="441" r:id="rId74"/>
    <p:sldId id="447" r:id="rId75"/>
    <p:sldId id="437" r:id="rId76"/>
    <p:sldId id="445" r:id="rId77"/>
    <p:sldId id="438" r:id="rId78"/>
    <p:sldId id="446" r:id="rId79"/>
    <p:sldId id="443" r:id="rId80"/>
    <p:sldId id="440" r:id="rId81"/>
    <p:sldId id="436" r:id="rId82"/>
    <p:sldId id="448" r:id="rId83"/>
    <p:sldId id="444" r:id="rId84"/>
    <p:sldId id="265" r:id="rId85"/>
  </p:sldIdLst>
  <p:sldSz cx="12195175" cy="6858000"/>
  <p:notesSz cx="6797675" cy="9928225"/>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4FB81C"/>
    <a:srgbClr val="008FD3"/>
    <a:srgbClr val="4CC5FF"/>
    <a:srgbClr val="E35500"/>
    <a:srgbClr val="FFFFCC"/>
    <a:srgbClr val="6699FF"/>
    <a:srgbClr val="FECE59"/>
    <a:srgbClr val="0F46A7"/>
    <a:srgbClr val="970A82"/>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40" autoAdjust="0"/>
    <p:restoredTop sz="89053" autoAdjust="0"/>
  </p:normalViewPr>
  <p:slideViewPr>
    <p:cSldViewPr snapToGrid="0" showGuides="1">
      <p:cViewPr varScale="1">
        <p:scale>
          <a:sx n="77" d="100"/>
          <a:sy n="77" d="100"/>
        </p:scale>
        <p:origin x="1214" y="43"/>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 d="1"/>
        <a:sy n="1" d="1"/>
      </p:scale>
      <p:origin x="0" y="0"/>
    </p:cViewPr>
  </p:sorterViewPr>
  <p:notesViewPr>
    <p:cSldViewPr snapToGrid="0" showGuides="1">
      <p:cViewPr varScale="1">
        <p:scale>
          <a:sx n="99" d="100"/>
          <a:sy n="99" d="100"/>
        </p:scale>
        <p:origin x="3570" y="9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slide" Target="slides/slide80.xml"/><Relationship Id="rId89"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handoutMaster" Target="handoutMasters/handoutMaster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430091"/>
            <a:ext cx="2945659" cy="496411"/>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69875" y="665163"/>
            <a:ext cx="6257925" cy="35194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473523"/>
            <a:ext cx="5709333" cy="4954949"/>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31497" y="9702084"/>
            <a:ext cx="934681" cy="222970"/>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7106996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7311610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0323196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7573473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794010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9971346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4921429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8253469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5631625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ToDO</a:t>
            </a:r>
            <a:endParaRPr lang="en-US" dirty="0"/>
          </a:p>
          <a:p>
            <a:pPr marL="285750" indent="-285750">
              <a:buFontTx/>
              <a:buChar char="-"/>
            </a:pPr>
            <a:r>
              <a:rPr lang="en-US" dirty="0"/>
              <a:t>Adapt path …/data/</a:t>
            </a:r>
            <a:r>
              <a:rPr lang="en-US" dirty="0" err="1"/>
              <a:t>pgdata</a:t>
            </a:r>
            <a:endParaRPr lang="en-US" dirty="0"/>
          </a:p>
          <a:p>
            <a:pPr marL="285750" indent="-285750">
              <a:buFontTx/>
              <a:buChar char="-"/>
            </a:pPr>
            <a:r>
              <a:rPr lang="en-US" dirty="0"/>
              <a:t>Rename secret PD_PASSWORD ?</a:t>
            </a:r>
          </a:p>
          <a:p>
            <a:pPr marL="285750" indent="-285750">
              <a:buFontTx/>
              <a:buChar char="-"/>
            </a:pPr>
            <a:r>
              <a:rPr lang="en-US" dirty="0"/>
              <a:t>Secrets </a:t>
            </a:r>
            <a:r>
              <a:rPr lang="en-US" dirty="0">
                <a:sym typeface="Wingdings" panose="05000000000000000000" pitchFamily="2" charset="2"/>
              </a:rPr>
              <a:t> secret ?</a:t>
            </a:r>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6524686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705170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6722620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7386479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5237790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21176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361151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3730745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7628899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6634632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8691905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US" dirty="0"/>
              <a:t>Who is “talking” to </a:t>
            </a:r>
            <a:r>
              <a:rPr lang="en-US" dirty="0" err="1"/>
              <a:t>ads:db</a:t>
            </a:r>
            <a:r>
              <a:rPr lang="en-US" dirty="0"/>
              <a:t>? A: </a:t>
            </a:r>
            <a:r>
              <a:rPr lang="en-US" dirty="0" err="1"/>
              <a:t>ads:app</a:t>
            </a:r>
            <a:endParaRPr lang="en-US" dirty="0"/>
          </a:p>
          <a:p>
            <a:pPr marL="342900" indent="-342900">
              <a:buAutoNum type="arabicPeriod"/>
            </a:pPr>
            <a:r>
              <a:rPr lang="en-US" dirty="0"/>
              <a:t>In which direction does the traffic go? -&gt; Ingress</a:t>
            </a:r>
          </a:p>
          <a:p>
            <a:pPr marL="342900" indent="-342900">
              <a:buAutoNum type="arabicPeriod"/>
            </a:pPr>
            <a:r>
              <a:rPr lang="en-US" dirty="0"/>
              <a:t>Does </a:t>
            </a:r>
            <a:r>
              <a:rPr lang="en-US" dirty="0" err="1"/>
              <a:t>ads:db</a:t>
            </a:r>
            <a:r>
              <a:rPr lang="en-US" dirty="0"/>
              <a:t> talk to anybody by itself? -&gt; no Egress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29</a:t>
            </a:fld>
            <a:endParaRPr lang="de-DE" dirty="0"/>
          </a:p>
        </p:txBody>
      </p:sp>
    </p:spTree>
    <p:extLst>
      <p:ext uri="{BB962C8B-B14F-4D97-AF65-F5344CB8AC3E}">
        <p14:creationId xmlns:p14="http://schemas.microsoft.com/office/powerpoint/2010/main" val="4844931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30</a:t>
            </a:fld>
            <a:endParaRPr lang="de-DE" dirty="0"/>
          </a:p>
        </p:txBody>
      </p:sp>
    </p:spTree>
    <p:extLst>
      <p:ext uri="{BB962C8B-B14F-4D97-AF65-F5344CB8AC3E}">
        <p14:creationId xmlns:p14="http://schemas.microsoft.com/office/powerpoint/2010/main" val="4019534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617547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7027213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032961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1399638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Tx/>
              <a:buChar char="-"/>
            </a:pPr>
            <a:r>
              <a:rPr lang="en-US" dirty="0"/>
              <a:t>Show all namespaces in cluster</a:t>
            </a:r>
          </a:p>
          <a:p>
            <a:pPr marL="522900" lvl="1" indent="-342900">
              <a:buFontTx/>
              <a:buChar char="-"/>
            </a:pPr>
            <a:r>
              <a:rPr lang="en-US" dirty="0"/>
              <a:t>If not yet mentioned, explain that everyone has their own namespace. Please be a good citizen and don’t sabotage the others.</a:t>
            </a:r>
          </a:p>
          <a:p>
            <a:pPr marL="342900" indent="-342900">
              <a:buFontTx/>
              <a:buChar char="-"/>
            </a:pPr>
            <a:r>
              <a:rPr lang="en-US" dirty="0"/>
              <a:t>Query a pod from a dedicated namespace ( e.g. </a:t>
            </a:r>
            <a:r>
              <a:rPr lang="en-US" dirty="0" err="1"/>
              <a:t>kube</a:t>
            </a:r>
            <a:r>
              <a:rPr lang="en-US" dirty="0"/>
              <a:t>-system), explain “-n &lt;namespace</a:t>
            </a:r>
            <a:r>
              <a:rPr lang="en-US"/>
              <a:t>&gt;” flag</a:t>
            </a:r>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9292010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4522641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676404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9737448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4412495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0298739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3882498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4145235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6239872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2765701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0273958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07753641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2675810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65234263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6088403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02958534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50349307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086270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42766251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91927831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64290917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35686086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13410144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11546889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59042999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67755124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42141686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49096334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8096600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12617223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12159871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kern="1200" dirty="0" err="1">
                <a:solidFill>
                  <a:schemeClr val="tx1"/>
                </a:solidFill>
                <a:effectLst/>
                <a:latin typeface="+mn-lt"/>
                <a:ea typeface="+mn-ea"/>
                <a:cs typeface="+mn-cs"/>
              </a:rPr>
              <a:t>Integration_Stage</a:t>
            </a:r>
            <a:r>
              <a:rPr lang="en-US" sz="1400" b="0" i="0" kern="1200" dirty="0">
                <a:solidFill>
                  <a:schemeClr val="tx1"/>
                </a:solidFill>
                <a:effectLst/>
                <a:latin typeface="+mn-lt"/>
                <a:ea typeface="+mn-ea"/>
                <a:cs typeface="+mn-cs"/>
              </a:rPr>
              <a:t>/images/Exercise1_Overview_Classic.png</a:t>
            </a:r>
            <a:endParaRPr lang="en-US" b="0" dirty="0"/>
          </a:p>
        </p:txBody>
      </p:sp>
      <p:sp>
        <p:nvSpPr>
          <p:cNvPr id="4" name="Slide Number Placeholder 3"/>
          <p:cNvSpPr>
            <a:spLocks noGrp="1"/>
          </p:cNvSpPr>
          <p:nvPr>
            <p:ph type="sldNum" sz="quarter" idx="10"/>
          </p:nvPr>
        </p:nvSpPr>
        <p:spPr/>
        <p:txBody>
          <a:bodyPr/>
          <a:lstStyle/>
          <a:p>
            <a:fld id="{7D8C2C35-2B8A-446E-BEC0-FD36716C29AC}" type="slidenum">
              <a:rPr smtClean="0">
                <a:solidFill>
                  <a:prstClr val="black"/>
                </a:solidFill>
              </a:rPr>
              <a:pPr/>
              <a:t>65</a:t>
            </a:fld>
            <a:endParaRPr dirty="0">
              <a:solidFill>
                <a:prstClr val="black"/>
              </a:solidFill>
            </a:endParaRPr>
          </a:p>
        </p:txBody>
      </p:sp>
    </p:spTree>
    <p:extLst>
      <p:ext uri="{BB962C8B-B14F-4D97-AF65-F5344CB8AC3E}">
        <p14:creationId xmlns:p14="http://schemas.microsoft.com/office/powerpoint/2010/main" val="372977286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kern="1200" dirty="0" err="1">
                <a:solidFill>
                  <a:schemeClr val="tx1"/>
                </a:solidFill>
                <a:effectLst/>
                <a:latin typeface="+mn-lt"/>
                <a:ea typeface="+mn-ea"/>
                <a:cs typeface="+mn-cs"/>
              </a:rPr>
              <a:t>Integration_Stage</a:t>
            </a:r>
            <a:r>
              <a:rPr lang="en-US" sz="1400" b="0" i="0" kern="1200" dirty="0">
                <a:solidFill>
                  <a:schemeClr val="tx1"/>
                </a:solidFill>
                <a:effectLst/>
                <a:latin typeface="+mn-lt"/>
                <a:ea typeface="+mn-ea"/>
                <a:cs typeface="+mn-cs"/>
              </a:rPr>
              <a:t>/images/Exercise1_Overview_Classic.png</a:t>
            </a:r>
            <a:endParaRPr lang="en-US" b="0"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1000" b="0" i="0" u="none" strike="noStrike" kern="1200" cap="none" spc="0" normalizeH="0" baseline="0" noProof="0" smtClean="0">
                <a:ln>
                  <a:noFill/>
                </a:ln>
                <a:solidFill>
                  <a:prstClr val="black"/>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66</a:t>
            </a:fld>
            <a:endParaRPr kumimoji="0" lang="de-DE" sz="10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122471875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Recap: Pods can be considered as logical hosts and host 1..n containers.</a:t>
            </a:r>
          </a:p>
          <a:p>
            <a:endParaRPr lang="en-US" dirty="0"/>
          </a:p>
          <a:p>
            <a:r>
              <a:rPr lang="en-US" dirty="0"/>
              <a:t>Since every pod has its own IP address, it is possible to expose the same port on every pod (e.g. port 80 for a web server). Only within one pod you cannot expose the same port twice (so you cannot run 2 web server container in one pod and expose both on port 80).</a:t>
            </a:r>
          </a:p>
          <a:p>
            <a:endParaRPr lang="en-US" dirty="0"/>
          </a:p>
          <a:p>
            <a:r>
              <a:rPr lang="en-US" dirty="0"/>
              <a:t>Pods provide ephemeral (=non-persisted) storage. However pods are not meant to live forever. When they die, all the data inside is gone too. Use other resources to create persistent storage for your applications.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70</a:t>
            </a:fld>
            <a:endParaRPr lang="de-DE" dirty="0"/>
          </a:p>
        </p:txBody>
      </p:sp>
    </p:spTree>
    <p:extLst>
      <p:ext uri="{BB962C8B-B14F-4D97-AF65-F5344CB8AC3E}">
        <p14:creationId xmlns:p14="http://schemas.microsoft.com/office/powerpoint/2010/main" val="46304936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We said that a pod may consist of more than one container. But when should you use such a feature? The so called ‘sidecar’ pattern gives a few ideas:</a:t>
            </a:r>
          </a:p>
          <a:p>
            <a:pPr marL="285750" indent="-285750">
              <a:buFontTx/>
              <a:buChar char="-"/>
            </a:pPr>
            <a:r>
              <a:rPr lang="en-US" dirty="0"/>
              <a:t>In general there is always one ‘main’ container, often also referred to as the application container. This primary container hosts the core logic of your application. In our example this is a </a:t>
            </a:r>
            <a:r>
              <a:rPr lang="en-US" dirty="0" err="1"/>
              <a:t>ngnix</a:t>
            </a:r>
            <a:r>
              <a:rPr lang="en-US" dirty="0"/>
              <a:t> webserver</a:t>
            </a:r>
          </a:p>
          <a:p>
            <a:pPr marL="285750" indent="-285750">
              <a:buFontTx/>
              <a:buChar char="-"/>
            </a:pPr>
            <a:r>
              <a:rPr lang="en-US" dirty="0"/>
              <a:t>The 2</a:t>
            </a:r>
            <a:r>
              <a:rPr lang="en-US" baseline="30000" dirty="0"/>
              <a:t>nd</a:t>
            </a:r>
            <a:r>
              <a:rPr lang="en-US" dirty="0"/>
              <a:t> (sidecar) container provides augmentation to improve the application container. To do so, both container need to share certain resources like disk space or network.</a:t>
            </a:r>
          </a:p>
          <a:p>
            <a:pPr marL="0" indent="0">
              <a:buFontTx/>
              <a:buNone/>
            </a:pPr>
            <a:endParaRPr lang="en-US" dirty="0"/>
          </a:p>
          <a:p>
            <a:pPr marL="0" indent="0">
              <a:buFontTx/>
              <a:buNone/>
            </a:pPr>
            <a:r>
              <a:rPr lang="en-US" dirty="0"/>
              <a:t>Think of the following setup: You have a webserver serving on port 80 (plain http). To add https you would need to touch your application. Alternatively you could add a proxy container that augments your webserver with https. Simply let your primary container serve port 80 only to localhost and capture that traffic in your proxy container, which then provides https.</a:t>
            </a:r>
          </a:p>
          <a:p>
            <a:pPr marL="0" indent="0">
              <a:buFontTx/>
              <a:buNone/>
            </a:pPr>
            <a:endParaRPr lang="en-US" dirty="0"/>
          </a:p>
          <a:p>
            <a:pPr marL="0" indent="0">
              <a:buFontTx/>
              <a:buNone/>
            </a:pPr>
            <a:r>
              <a:rPr lang="en-US" dirty="0"/>
              <a:t>Another example would be a configuration update mechanism realized with a helper container. A </a:t>
            </a:r>
            <a:r>
              <a:rPr lang="en-US" dirty="0" err="1"/>
              <a:t>nginx</a:t>
            </a:r>
            <a:r>
              <a:rPr lang="en-US" dirty="0"/>
              <a:t> webserver reads its configuration from a file. If this file is updated, a restart would be required. Think of a helper container, which takes notice of the configuration change and restarts the </a:t>
            </a:r>
            <a:r>
              <a:rPr lang="en-US" dirty="0" err="1"/>
              <a:t>nginx</a:t>
            </a:r>
            <a:r>
              <a:rPr lang="en-US" dirty="0"/>
              <a:t> in order to make it re-load the configuration. This is possible, since both container share the same volume (disks) and also the process namespace (if configured properly).</a:t>
            </a:r>
          </a:p>
          <a:p>
            <a:pPr marL="285750" indent="-285750">
              <a:buFontTx/>
              <a:buChar cha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71</a:t>
            </a:fld>
            <a:endParaRPr lang="de-DE" dirty="0"/>
          </a:p>
        </p:txBody>
      </p:sp>
    </p:spTree>
    <p:extLst>
      <p:ext uri="{BB962C8B-B14F-4D97-AF65-F5344CB8AC3E}">
        <p14:creationId xmlns:p14="http://schemas.microsoft.com/office/powerpoint/2010/main" val="295575337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72</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88758466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a:t>
            </a:r>
            <a:r>
              <a:rPr lang="en-US" baseline="0" dirty="0"/>
              <a:t> for a resource with different structure: </a:t>
            </a:r>
            <a:r>
              <a:rPr lang="en-US" baseline="0" dirty="0" err="1"/>
              <a:t>configMap</a:t>
            </a:r>
            <a:endParaRPr lang="en-US" baseline="0" dirty="0"/>
          </a:p>
          <a:p>
            <a:r>
              <a:rPr lang="en-US" dirty="0" err="1"/>
              <a:t>configMaps</a:t>
            </a:r>
            <a:r>
              <a:rPr lang="en-US" dirty="0"/>
              <a:t> have no spec, but a data sections.</a:t>
            </a:r>
          </a:p>
          <a:p>
            <a:endParaRPr lang="en-US" dirty="0"/>
          </a:p>
          <a:p>
            <a:r>
              <a:rPr lang="en-US" dirty="0"/>
              <a:t>When looking at the </a:t>
            </a:r>
            <a:r>
              <a:rPr lang="en-US" dirty="0" err="1"/>
              <a:t>api</a:t>
            </a:r>
            <a:r>
              <a:rPr lang="en-US" dirty="0"/>
              <a:t> reference, you can see this basic structure too. Simply navigate to a resource, like pod, and see with fields and object there are. Usually fields have either a list or string/integer as values. Objects link to their object definition.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73</a:t>
            </a:fld>
            <a:endParaRPr lang="de-DE" dirty="0"/>
          </a:p>
        </p:txBody>
      </p:sp>
    </p:spTree>
    <p:extLst>
      <p:ext uri="{BB962C8B-B14F-4D97-AF65-F5344CB8AC3E}">
        <p14:creationId xmlns:p14="http://schemas.microsoft.com/office/powerpoint/2010/main" val="105279193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74</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96870552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http &amp; exec</a:t>
            </a:r>
            <a:r>
              <a:rPr lang="en-US" baseline="0" dirty="0"/>
              <a:t> liveness pods (see </a:t>
            </a:r>
            <a:r>
              <a:rPr lang="en-US" baseline="0" dirty="0" err="1"/>
              <a:t>pod_exec_liveness</a:t>
            </a:r>
            <a:r>
              <a:rPr lang="en-US" baseline="0" dirty="0"/>
              <a:t> &amp; </a:t>
            </a:r>
            <a:r>
              <a:rPr lang="en-US" baseline="0" dirty="0" err="1"/>
              <a:t>pod_http_liveness</a:t>
            </a:r>
            <a:r>
              <a:rPr lang="en-US" baseline="0" dirty="0"/>
              <a:t> </a:t>
            </a:r>
            <a:r>
              <a:rPr lang="en-US" baseline="0" dirty="0" err="1"/>
              <a:t>yaml</a:t>
            </a:r>
            <a:r>
              <a:rPr lang="en-US" baseline="0" dirty="0"/>
              <a:t> files in the solutions folder)</a:t>
            </a:r>
            <a:endParaRPr lang="en-US" dirty="0"/>
          </a:p>
          <a:p>
            <a:r>
              <a:rPr lang="en-US" dirty="0"/>
              <a:t>Consequence of failed probe:</a:t>
            </a:r>
          </a:p>
          <a:p>
            <a:pPr marL="285750" indent="-285750">
              <a:buFontTx/>
              <a:buChar char="-"/>
            </a:pPr>
            <a:r>
              <a:rPr lang="en-US" dirty="0"/>
              <a:t>liveness: kill the container and restart it depending on the restart policy.</a:t>
            </a:r>
          </a:p>
          <a:p>
            <a:pPr marL="285750" indent="-285750">
              <a:buFontTx/>
              <a:buChar char="-"/>
            </a:pPr>
            <a:r>
              <a:rPr lang="en-US" dirty="0"/>
              <a:t>Readiness: mark pod</a:t>
            </a:r>
            <a:r>
              <a:rPr lang="en-US" baseline="0" dirty="0"/>
              <a:t> as not ready and don’t route service traffic to it</a:t>
            </a:r>
            <a:endParaRPr lang="en-US" dirty="0"/>
          </a:p>
          <a:p>
            <a:r>
              <a:rPr lang="en-US" dirty="0"/>
              <a:t>Other options</a:t>
            </a:r>
            <a:r>
              <a:rPr lang="en-US" baseline="0" dirty="0"/>
              <a:t> for probes: </a:t>
            </a:r>
          </a:p>
          <a:p>
            <a:pPr marL="285750" indent="-285750">
              <a:buFontTx/>
              <a:buChar char="-"/>
            </a:pPr>
            <a:r>
              <a:rPr lang="en-US" baseline="0" dirty="0"/>
              <a:t>TCP: can a connection be opened successfully?</a:t>
            </a:r>
          </a:p>
          <a:p>
            <a:pPr marL="285750" indent="-285750">
              <a:buFontTx/>
              <a:buChar char="-"/>
            </a:pPr>
            <a:r>
              <a:rPr lang="en-US" baseline="0" dirty="0"/>
              <a:t>EXEC: run a command and evaluate return/exit code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75</a:t>
            </a:fld>
            <a:endParaRPr lang="de-DE" dirty="0"/>
          </a:p>
        </p:txBody>
      </p:sp>
    </p:spTree>
    <p:extLst>
      <p:ext uri="{BB962C8B-B14F-4D97-AF65-F5344CB8AC3E}">
        <p14:creationId xmlns:p14="http://schemas.microsoft.com/office/powerpoint/2010/main" val="395067211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Tx/>
              <a:buChar char="-"/>
            </a:pPr>
            <a:r>
              <a:rPr lang="en-US" dirty="0"/>
              <a:t>Create a pod: ~/</a:t>
            </a:r>
            <a:r>
              <a:rPr lang="en-US" dirty="0" err="1"/>
              <a:t>kubernetes</a:t>
            </a:r>
            <a:r>
              <a:rPr lang="en-US" dirty="0"/>
              <a:t>/demo/02_pod_exec_liveness.yaml</a:t>
            </a:r>
          </a:p>
          <a:p>
            <a:pPr marL="522900" lvl="1" indent="-342900">
              <a:buFontTx/>
              <a:buChar char="-"/>
            </a:pPr>
            <a:r>
              <a:rPr lang="en-US" dirty="0"/>
              <a:t>Discuss the probe and how it should fail</a:t>
            </a:r>
          </a:p>
          <a:p>
            <a:pPr marL="522900" lvl="1" indent="-342900">
              <a:buFontTx/>
              <a:buChar char="-"/>
            </a:pPr>
            <a:r>
              <a:rPr lang="en-US" dirty="0"/>
              <a:t>Show how it fails &amp; get restarted</a:t>
            </a:r>
          </a:p>
          <a:p>
            <a:pPr marL="522900" lvl="1" indent="-342900">
              <a:buFontTx/>
              <a:buChar char="-"/>
            </a:pPr>
            <a:r>
              <a:rPr lang="en-US" dirty="0"/>
              <a:t>Point out the failure threshold</a:t>
            </a:r>
          </a:p>
          <a:p>
            <a:pPr marL="342900" indent="-342900">
              <a:buFontTx/>
              <a:buChar char="-"/>
            </a:pPr>
            <a:r>
              <a:rPr lang="en-US" dirty="0"/>
              <a:t>Create a 2</a:t>
            </a:r>
            <a:r>
              <a:rPr lang="en-US" baseline="30000" dirty="0"/>
              <a:t>nd</a:t>
            </a:r>
            <a:r>
              <a:rPr lang="en-US" dirty="0"/>
              <a:t> pod, this time with a web server: ~/</a:t>
            </a:r>
            <a:r>
              <a:rPr lang="en-US" dirty="0" err="1"/>
              <a:t>kubernetes</a:t>
            </a:r>
            <a:r>
              <a:rPr lang="en-US" dirty="0"/>
              <a:t>/demo/02_pod_http_liveness.yaml</a:t>
            </a:r>
          </a:p>
          <a:p>
            <a:pPr marL="522900" lvl="1" indent="-342900">
              <a:buFontTx/>
              <a:buChar char="-"/>
            </a:pPr>
            <a:r>
              <a:rPr lang="en-US" dirty="0"/>
              <a:t>Explain the http probe and how it should fill up the logs</a:t>
            </a:r>
          </a:p>
          <a:p>
            <a:pPr marL="522900" marR="0" lvl="1" indent="-34290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Show logs of the container (will be the access log) and discuss the effect of the liveness probe</a:t>
            </a:r>
          </a:p>
          <a:p>
            <a:pPr marL="342900" indent="-342900">
              <a:buFontTx/>
              <a:buChar char="-"/>
            </a:pPr>
            <a:r>
              <a:rPr lang="en-US" dirty="0"/>
              <a:t>Access </a:t>
            </a:r>
            <a:r>
              <a:rPr lang="en-US" dirty="0" err="1"/>
              <a:t>nginx</a:t>
            </a:r>
            <a:r>
              <a:rPr lang="en-US" dirty="0"/>
              <a:t>:</a:t>
            </a:r>
          </a:p>
          <a:p>
            <a:pPr marL="522864" lvl="1" indent="-342900">
              <a:buFontTx/>
              <a:buChar char="-"/>
            </a:pPr>
            <a:r>
              <a:rPr lang="en-US" dirty="0"/>
              <a:t>Run  </a:t>
            </a:r>
            <a:r>
              <a:rPr lang="en-US" dirty="0" err="1"/>
              <a:t>kubectl</a:t>
            </a:r>
            <a:r>
              <a:rPr lang="en-US" dirty="0"/>
              <a:t> port-forward pod/</a:t>
            </a:r>
            <a:r>
              <a:rPr lang="en-US" dirty="0" err="1"/>
              <a:t>nginx</a:t>
            </a:r>
            <a:r>
              <a:rPr lang="en-US" dirty="0"/>
              <a:t>-liveness-pod 8080:80</a:t>
            </a:r>
          </a:p>
          <a:p>
            <a:pPr marL="522864" lvl="1" indent="-342900">
              <a:buFontTx/>
              <a:buChar char="-"/>
            </a:pPr>
            <a:r>
              <a:rPr lang="en-US" dirty="0"/>
              <a:t>Open a browser and connect to 127.0.0.1:8080</a:t>
            </a:r>
          </a:p>
          <a:p>
            <a:pPr marL="522864" lvl="1" indent="-342900">
              <a:buFontTx/>
              <a:buChar char="-"/>
            </a:pPr>
            <a:r>
              <a:rPr lang="en-US" dirty="0"/>
              <a:t>Port-forward is a nice command to test access to something that you don’t want to expose (yet). However it is not recommended for any production like setup as the traffic is routed via the cluster’s API server</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76</a:t>
            </a:fld>
            <a:endParaRPr lang="de-DE" dirty="0"/>
          </a:p>
        </p:txBody>
      </p:sp>
    </p:spTree>
    <p:extLst>
      <p:ext uri="{BB962C8B-B14F-4D97-AF65-F5344CB8AC3E}">
        <p14:creationId xmlns:p14="http://schemas.microsoft.com/office/powerpoint/2010/main" val="23272139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87420260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77</a:t>
            </a:fld>
            <a:endParaRPr lang="de-DE" dirty="0"/>
          </a:p>
        </p:txBody>
      </p:sp>
    </p:spTree>
    <p:extLst>
      <p:ext uri="{BB962C8B-B14F-4D97-AF65-F5344CB8AC3E}">
        <p14:creationId xmlns:p14="http://schemas.microsoft.com/office/powerpoint/2010/main" val="182781781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78</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09460548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Tx/>
              <a:buChar char="-"/>
            </a:pPr>
            <a:r>
              <a:rPr lang="en-US" dirty="0"/>
              <a:t>Show all namespaces in cluster</a:t>
            </a:r>
          </a:p>
          <a:p>
            <a:pPr marL="522900" lvl="1" indent="-342900">
              <a:buFontTx/>
              <a:buChar char="-"/>
            </a:pPr>
            <a:r>
              <a:rPr lang="en-US" dirty="0"/>
              <a:t>If not yet mentioned, explain that everyone has their own namespace. Please be a good citizen and don’t sabotage the others.</a:t>
            </a:r>
          </a:p>
          <a:p>
            <a:pPr marL="342900" indent="-342900">
              <a:buFontTx/>
              <a:buChar char="-"/>
            </a:pPr>
            <a:r>
              <a:rPr lang="en-US" dirty="0"/>
              <a:t>Query a pod from a dedicated namespace ( e.g. </a:t>
            </a:r>
            <a:r>
              <a:rPr lang="en-US" dirty="0" err="1"/>
              <a:t>kube</a:t>
            </a:r>
            <a:r>
              <a:rPr lang="en-US" dirty="0"/>
              <a:t>-system), explain “-n &lt;namespace</a:t>
            </a:r>
            <a:r>
              <a:rPr lang="en-US"/>
              <a:t>&gt;” flag</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79</a:t>
            </a:fld>
            <a:endParaRPr lang="de-DE" dirty="0"/>
          </a:p>
        </p:txBody>
      </p:sp>
    </p:spTree>
    <p:extLst>
      <p:ext uri="{BB962C8B-B14F-4D97-AF65-F5344CB8AC3E}">
        <p14:creationId xmlns:p14="http://schemas.microsoft.com/office/powerpoint/2010/main" val="98730334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80</a:t>
            </a:fld>
            <a:endParaRPr lang="de-DE" dirty="0"/>
          </a:p>
        </p:txBody>
      </p:sp>
    </p:spTree>
    <p:extLst>
      <p:ext uri="{BB962C8B-B14F-4D97-AF65-F5344CB8AC3E}">
        <p14:creationId xmlns:p14="http://schemas.microsoft.com/office/powerpoint/2010/main" val="248074575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81</a:t>
            </a:fld>
            <a:endParaRPr lang="de-DE" dirty="0"/>
          </a:p>
        </p:txBody>
      </p:sp>
      <p:sp>
        <p:nvSpPr>
          <p:cNvPr id="6" name="Slide Image Placeholder 5"/>
          <p:cNvSpPr>
            <a:spLocks noGrp="1" noRot="1" noChangeAspect="1"/>
          </p:cNvSpPr>
          <p:nvPr>
            <p:ph type="sldImg"/>
          </p:nvPr>
        </p:nvSpPr>
        <p:spPr>
          <a:xfrm>
            <a:off x="269875" y="665163"/>
            <a:ext cx="6257925" cy="3519487"/>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86465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8596259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208016"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9361256"/>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11545200" cy="756000"/>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8133317"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4228658"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0520160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8"/>
            <a:ext cx="5662800" cy="1720800"/>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6208016" y="1690688"/>
            <a:ext cx="5662800" cy="1720800"/>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
        <p:nvSpPr>
          <p:cNvPr id="11" name="Picture Placeholder 4"/>
          <p:cNvSpPr>
            <a:spLocks noGrp="1"/>
          </p:cNvSpPr>
          <p:nvPr>
            <p:ph type="pic" sz="quarter" idx="16"/>
          </p:nvPr>
        </p:nvSpPr>
        <p:spPr bwMode="gray">
          <a:xfrm>
            <a:off x="6208016"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Tree>
    <p:extLst>
      <p:ext uri="{BB962C8B-B14F-4D97-AF65-F5344CB8AC3E}">
        <p14:creationId xmlns:p14="http://schemas.microsoft.com/office/powerpoint/2010/main" val="196294234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219943277"/>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000"/>
            <a:ext cx="11545200" cy="4123436"/>
          </a:xfrm>
        </p:spPr>
        <p:txBody>
          <a:bodyPr>
            <a:spAutoFit/>
          </a:bodyPr>
          <a:lstStyle>
            <a:lvl1pPr>
              <a:spcBef>
                <a:spcPts val="24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extLst>
      <p:ext uri="{BB962C8B-B14F-4D97-AF65-F5344CB8AC3E}">
        <p14:creationId xmlns:p14="http://schemas.microsoft.com/office/powerpoint/2010/main" val="258029121"/>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2" name="TextBox 1"/>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buClr>
                <a:srgbClr val="000000"/>
              </a:buClr>
              <a:buFont typeface="Arial" pitchFamily="34" charset="0"/>
              <a:buChar char="©"/>
            </a:pPr>
            <a:r>
              <a:rPr lang="en-US" sz="1000" dirty="0">
                <a:solidFill>
                  <a:srgbClr val="000000"/>
                </a:solidFill>
              </a:rPr>
              <a:t>2013 SAP AG. All rights reserved.</a:t>
            </a:r>
          </a:p>
        </p:txBody>
      </p:sp>
      <p:sp>
        <p:nvSpPr>
          <p:cNvPr id="3" name="TextBox 2"/>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rgbClr val="FFD05C"/>
              </a:buClr>
              <a:buFont typeface="Arial" pitchFamily="34" charset="0"/>
              <a:buNone/>
            </a:pPr>
            <a:fld id="{0BDC132A-5C91-4078-9777-31DA19A62E0A}" type="slidenum">
              <a:rPr lang="en-US" sz="1000" smtClean="0">
                <a:solidFill>
                  <a:srgbClr val="000000"/>
                </a:solidFill>
              </a:rPr>
              <a:pPr marL="111503" indent="-111503" algn="r">
                <a:buClr>
                  <a:srgbClr val="FFD05C"/>
                </a:buClr>
                <a:buFont typeface="Arial" pitchFamily="34" charset="0"/>
                <a:buNone/>
              </a:pPr>
              <a:t>‹#›</a:t>
            </a:fld>
            <a:endParaRPr lang="en-US" sz="1000" dirty="0">
              <a:solidFill>
                <a:srgbClr val="000000"/>
              </a:solidFill>
            </a:endParaRPr>
          </a:p>
        </p:txBody>
      </p:sp>
    </p:spTree>
    <p:extLst>
      <p:ext uri="{BB962C8B-B14F-4D97-AF65-F5344CB8AC3E}">
        <p14:creationId xmlns:p14="http://schemas.microsoft.com/office/powerpoint/2010/main" val="4170804902"/>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1_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1" y="324000"/>
            <a:ext cx="7083441" cy="756000"/>
          </a:xfrm>
          <a:prstGeom prst="rect">
            <a:avLst/>
          </a:prstGeom>
        </p:spPr>
        <p:txBody>
          <a:bodyPr vert="horz" lIns="0" tIns="0" rIns="0" bIns="0" rtlCol="0" anchor="ctr" anchorCtr="0">
            <a:noAutofit/>
          </a:bodyPr>
          <a:lstStyle/>
          <a:p>
            <a:pPr>
              <a:spcBef>
                <a:spcPct val="0"/>
              </a:spcBef>
            </a:pPr>
            <a:r>
              <a:rPr lang="en-GB" sz="2899" b="1" dirty="0">
                <a:solidFill>
                  <a:srgbClr val="FFD05C"/>
                </a:solidFill>
              </a:rPr>
              <a:t>© </a:t>
            </a:r>
            <a:r>
              <a:rPr sz="2899" b="1" dirty="0">
                <a:solidFill>
                  <a:srgbClr val="FFD05C"/>
                </a:solidFill>
              </a:rPr>
              <a:t>2013 SAP AG. All rights reserved.</a:t>
            </a:r>
          </a:p>
        </p:txBody>
      </p:sp>
      <p:sp>
        <p:nvSpPr>
          <p:cNvPr id="5" name="TextBox 4"/>
          <p:cNvSpPr txBox="1"/>
          <p:nvPr userDrawn="1"/>
        </p:nvSpPr>
        <p:spPr bwMode="gray">
          <a:xfrm>
            <a:off x="324000" y="1691609"/>
            <a:ext cx="11547325" cy="2461643"/>
          </a:xfrm>
          <a:prstGeom prst="rect">
            <a:avLst/>
          </a:prstGeom>
          <a:noFill/>
        </p:spPr>
        <p:txBody>
          <a:bodyPr wrap="square" lIns="0" tIns="0" rIns="0" bIns="0" rtlCol="0">
            <a:spAutoFit/>
          </a:bodyPr>
          <a:lstStyle/>
          <a:p>
            <a:pPr defTabSz="914217">
              <a:spcBef>
                <a:spcPts val="1200"/>
              </a:spcBef>
            </a:pPr>
            <a:r>
              <a:rPr lang="en-US" sz="1200" noProof="1">
                <a:solidFill>
                  <a:srgbClr val="000000"/>
                </a:solidFill>
                <a:ea typeface="MS PGothic" pitchFamily="34" charset="-128"/>
              </a:rPr>
              <a:t>No part of this publication may be reproduced or transmitted in any form or for any purpose without the express permission of SAP AG. </a:t>
            </a:r>
            <a:br>
              <a:rPr lang="en-US" sz="1200" noProof="1">
                <a:solidFill>
                  <a:srgbClr val="000000"/>
                </a:solidFill>
                <a:ea typeface="MS PGothic" pitchFamily="34" charset="-128"/>
              </a:rPr>
            </a:br>
            <a:r>
              <a:rPr lang="en-US" sz="1200" noProof="1">
                <a:solidFill>
                  <a:srgbClr val="000000"/>
                </a:solidFill>
                <a:ea typeface="MS PGothic" pitchFamily="34" charset="-128"/>
              </a:rPr>
              <a:t>The information contained herein may be changed without prior notice.</a:t>
            </a:r>
          </a:p>
          <a:p>
            <a:pPr defTabSz="914217">
              <a:spcBef>
                <a:spcPts val="1200"/>
              </a:spcBef>
            </a:pPr>
            <a:r>
              <a:rPr lang="en-US" sz="1200" noProof="1">
                <a:solidFill>
                  <a:srgbClr val="000000"/>
                </a:solidFill>
                <a:ea typeface="MS PGothic" pitchFamily="34" charset="-128"/>
              </a:rPr>
              <a:t>Some software products marketed by SAP AG and its distributors contain proprietary software components of other software vendors.</a:t>
            </a:r>
          </a:p>
          <a:p>
            <a:pPr defTabSz="914217">
              <a:spcBef>
                <a:spcPts val="1200"/>
              </a:spcBef>
            </a:pPr>
            <a:r>
              <a:rPr lang="en-US" sz="1200" noProof="1">
                <a:solidFill>
                  <a:srgbClr val="000000"/>
                </a:solidFill>
                <a:ea typeface="MS PGothic" pitchFamily="34" charset="-128"/>
              </a:rPr>
              <a:t>National product specifications may vary.</a:t>
            </a:r>
          </a:p>
          <a:p>
            <a:pPr defTabSz="914217">
              <a:spcBef>
                <a:spcPts val="1200"/>
              </a:spcBef>
            </a:pPr>
            <a:r>
              <a:rPr lang="en-US" sz="1200" noProof="1">
                <a:solidFill>
                  <a:srgbClr val="000000"/>
                </a:solidFill>
                <a:ea typeface="MS PGothic" pitchFamily="34" charset="-128"/>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defTabSz="914217">
              <a:spcBef>
                <a:spcPts val="1200"/>
              </a:spcBef>
            </a:pPr>
            <a:r>
              <a:rPr lang="en-US" sz="1200" noProof="1">
                <a:solidFill>
                  <a:srgbClr val="000000"/>
                </a:solidFill>
                <a:ea typeface="MS PGothic" pitchFamily="34" charset="-128"/>
              </a:rPr>
              <a:t>SAP and other SAP products and services mentioned herein as well as their respective logos are trademarks or registered trademarks of SAP AG in Germany and other countries.  </a:t>
            </a:r>
            <a:br>
              <a:rPr lang="en-US" sz="1200" noProof="1">
                <a:solidFill>
                  <a:srgbClr val="000000"/>
                </a:solidFill>
                <a:ea typeface="MS PGothic" pitchFamily="34" charset="-128"/>
              </a:rPr>
            </a:br>
            <a:r>
              <a:rPr lang="en-US" sz="1200" noProof="1">
                <a:solidFill>
                  <a:srgbClr val="000000"/>
                </a:solidFill>
                <a:ea typeface="MS PGothic" pitchFamily="34" charset="-128"/>
              </a:rPr>
              <a:t>Please see </a:t>
            </a:r>
            <a:r>
              <a:rPr lang="en-US" sz="1200" noProof="1">
                <a:solidFill>
                  <a:srgbClr val="000000"/>
                </a:solidFill>
                <a:ea typeface="MS PGothic" pitchFamily="34" charset="-128"/>
                <a:hlinkClick r:id="rId2"/>
              </a:rPr>
              <a:t>http://www.sap.com/corporate-en/legal/copyright/index.epx#trademark</a:t>
            </a:r>
            <a:r>
              <a:rPr lang="en-US" sz="1200" noProof="1">
                <a:solidFill>
                  <a:srgbClr val="000000"/>
                </a:solidFill>
                <a:ea typeface="MS PGothic" pitchFamily="34" charset="-128"/>
              </a:rPr>
              <a:t> for additional trademark information and notices.</a:t>
            </a:r>
          </a:p>
        </p:txBody>
      </p:sp>
    </p:spTree>
    <p:extLst>
      <p:ext uri="{BB962C8B-B14F-4D97-AF65-F5344CB8AC3E}">
        <p14:creationId xmlns:p14="http://schemas.microsoft.com/office/powerpoint/2010/main" val="2650694112"/>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1_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9815222" cy="756000"/>
          </a:xfrm>
          <a:prstGeom prst="rect">
            <a:avLst/>
          </a:prstGeom>
        </p:spPr>
        <p:txBody>
          <a:bodyPr vert="horz" lIns="0" tIns="0" rIns="0" bIns="0" rtlCol="0" anchor="ctr" anchorCtr="0">
            <a:noAutofit/>
          </a:bodyPr>
          <a:lstStyle/>
          <a:p>
            <a:pPr>
              <a:spcBef>
                <a:spcPct val="0"/>
              </a:spcBef>
              <a:defRPr/>
            </a:pPr>
            <a:r>
              <a:rPr lang="en-GB" sz="2899" b="1" dirty="0">
                <a:solidFill>
                  <a:srgbClr val="FFD05C"/>
                </a:solidFill>
              </a:rPr>
              <a:t>© </a:t>
            </a:r>
            <a:r>
              <a:rPr sz="2899" b="1" dirty="0">
                <a:solidFill>
                  <a:srgbClr val="FFD05C"/>
                </a:solidFill>
              </a:rPr>
              <a:t>2013 SAP AG. Alle Rechte vorbehalten.</a:t>
            </a:r>
          </a:p>
        </p:txBody>
      </p:sp>
      <p:sp>
        <p:nvSpPr>
          <p:cNvPr id="8" name="TextBox 7"/>
          <p:cNvSpPr txBox="1"/>
          <p:nvPr userDrawn="1"/>
        </p:nvSpPr>
        <p:spPr bwMode="gray">
          <a:xfrm>
            <a:off x="324000" y="1691608"/>
            <a:ext cx="11547325" cy="2646265"/>
          </a:xfrm>
          <a:prstGeom prst="rect">
            <a:avLst/>
          </a:prstGeom>
          <a:noFill/>
        </p:spPr>
        <p:txBody>
          <a:bodyPr wrap="square" lIns="0" tIns="0" rIns="0" bIns="0" rtlCol="0">
            <a:spAutoFit/>
          </a:bodyPr>
          <a:lstStyle/>
          <a:p>
            <a:pPr defTabSz="914217">
              <a:spcBef>
                <a:spcPts val="1200"/>
              </a:spcBef>
            </a:pPr>
            <a:r>
              <a:rPr sz="1200" noProof="1">
                <a:solidFill>
                  <a:srgbClr val="000000"/>
                </a:solidFill>
                <a:ea typeface="MS PGothic" pitchFamily="34" charset="-128"/>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defTabSz="914217">
              <a:spcBef>
                <a:spcPts val="1200"/>
              </a:spcBef>
            </a:pPr>
            <a:r>
              <a:rPr sz="1200" noProof="1">
                <a:solidFill>
                  <a:srgbClr val="000000"/>
                </a:solidFill>
                <a:ea typeface="MS PGothic" pitchFamily="34" charset="-128"/>
              </a:rPr>
              <a:t>Einige der von der SAP AG und ihren Distributoren vermarkteten Softwareprodukte enthalten proprietäre Softwarekomponenten anderer Softwareanbieter.</a:t>
            </a:r>
          </a:p>
          <a:p>
            <a:pPr defTabSz="914217">
              <a:spcBef>
                <a:spcPts val="1200"/>
              </a:spcBef>
            </a:pPr>
            <a:r>
              <a:rPr sz="1200" noProof="1">
                <a:solidFill>
                  <a:srgbClr val="000000"/>
                </a:solidFill>
                <a:ea typeface="MS PGothic" pitchFamily="34" charset="-128"/>
              </a:rPr>
              <a:t>Produkte können länderspezifische Unterschiede aufweisen.</a:t>
            </a:r>
          </a:p>
          <a:p>
            <a:pPr defTabSz="914217">
              <a:spcBef>
                <a:spcPts val="1200"/>
              </a:spcBef>
            </a:pPr>
            <a:r>
              <a:rPr sz="1200" noProof="1">
                <a:solidFill>
                  <a:srgbClr val="000000"/>
                </a:solidFill>
                <a:ea typeface="MS PGothic" pitchFamily="34" charset="-128"/>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defTabSz="914217">
              <a:spcBef>
                <a:spcPts val="1200"/>
              </a:spcBef>
            </a:pPr>
            <a:r>
              <a:rPr sz="1200" noProof="1">
                <a:solidFill>
                  <a:srgbClr val="000000"/>
                </a:solidFill>
                <a:ea typeface="MS PGothic" pitchFamily="34" charset="-128"/>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sz="1200" noProof="1">
                <a:solidFill>
                  <a:srgbClr val="000000"/>
                </a:solidFill>
                <a:ea typeface="MS PGothic" pitchFamily="34" charset="-128"/>
                <a:hlinkClick r:id="rId2"/>
              </a:rPr>
              <a:t>http://www.sap.com/corporate-en/legal/copyright/index.epx#trademark</a:t>
            </a:r>
            <a:r>
              <a:rPr sz="1200" noProof="1">
                <a:solidFill>
                  <a:srgbClr val="000000"/>
                </a:solidFill>
                <a:ea typeface="MS PGothic" pitchFamily="34" charset="-128"/>
              </a:rPr>
              <a:t>.</a:t>
            </a:r>
          </a:p>
        </p:txBody>
      </p:sp>
    </p:spTree>
    <p:extLst>
      <p:ext uri="{BB962C8B-B14F-4D97-AF65-F5344CB8AC3E}">
        <p14:creationId xmlns:p14="http://schemas.microsoft.com/office/powerpoint/2010/main" val="3509632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56375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333661269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8" name="Rectangle 7"/>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61146927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7714930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Tree>
    <p:extLst>
      <p:ext uri="{BB962C8B-B14F-4D97-AF65-F5344CB8AC3E}">
        <p14:creationId xmlns:p14="http://schemas.microsoft.com/office/powerpoint/2010/main" val="1651854306"/>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
        <p:nvSpPr>
          <p:cNvPr id="9" name="Rectangle 8"/>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654461572"/>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43543332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163830498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2282632"/>
      </p:ext>
    </p:extLst>
  </p:cSld>
  <p:clrMapOvr>
    <a:masterClrMapping/>
  </p:clrMapOvr>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297642366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847135494"/>
      </p:ext>
    </p:extLst>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TextBox 4"/>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lgn="l">
              <a:buClr>
                <a:schemeClr val="tx1"/>
              </a:buClr>
              <a:buFont typeface="Arial" pitchFamily="34" charset="0"/>
              <a:buChar char="©"/>
              <a:tabLst/>
            </a:pPr>
            <a:r>
              <a:rPr lang="en-US" sz="1000" noProof="0" dirty="0">
                <a:solidFill>
                  <a:schemeClr val="tx1"/>
                </a:solidFill>
              </a:rPr>
              <a:t>2013 SAP AG. All rights reserved.</a:t>
            </a:r>
          </a:p>
        </p:txBody>
      </p:sp>
      <p:sp>
        <p:nvSpPr>
          <p:cNvPr id="6" name="TextBox 5"/>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chemeClr val="accent2"/>
              </a:buClr>
              <a:buFont typeface="Arial" pitchFamily="34" charset="0"/>
              <a:buNone/>
            </a:pPr>
            <a:fld id="{0BDC132A-5C91-4078-9777-31DA19A62E0A}" type="slidenum">
              <a:rPr lang="en-US" sz="1000" baseline="0" noProof="0" smtClean="0">
                <a:solidFill>
                  <a:schemeClr val="tx1"/>
                </a:solidFill>
              </a:rPr>
              <a:pPr marL="111503" indent="-111503" algn="r">
                <a:buClr>
                  <a:schemeClr val="accent2"/>
                </a:buClr>
                <a:buFont typeface="Arial" pitchFamily="34" charset="0"/>
                <a:buNone/>
              </a:pPr>
              <a:t>‹#›</a:t>
            </a:fld>
            <a:endParaRPr lang="en-US" sz="1000" noProof="0" dirty="0">
              <a:solidFill>
                <a:schemeClr val="tx1"/>
              </a:solidFill>
            </a:endParaRPr>
          </a:p>
        </p:txBody>
      </p:sp>
    </p:spTree>
    <p:extLst>
      <p:ext uri="{BB962C8B-B14F-4D97-AF65-F5344CB8AC3E}">
        <p14:creationId xmlns:p14="http://schemas.microsoft.com/office/powerpoint/2010/main" val="88317977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118806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US" sz="2899" b="1" kern="1200" noProof="0" dirty="0">
                <a:solidFill>
                  <a:schemeClr val="accent2"/>
                </a:solidFill>
                <a:latin typeface="+mj-lt"/>
                <a:ea typeface="+mj-ea"/>
                <a:cs typeface="+mj-cs"/>
              </a:rPr>
              <a:t>© 2016 SAP SE or an SAP affiliate company.</a:t>
            </a:r>
            <a:r>
              <a:rPr lang="en-US" sz="2899" b="1" kern="1200" baseline="0" noProof="0" dirty="0">
                <a:solidFill>
                  <a:schemeClr val="accent2"/>
                </a:solidFill>
                <a:latin typeface="+mj-lt"/>
                <a:ea typeface="+mj-ea"/>
                <a:cs typeface="+mj-cs"/>
              </a:rPr>
              <a:t> </a:t>
            </a:r>
            <a:r>
              <a:rPr lang="en-US" sz="2899" b="1" kern="1200" noProof="0" dirty="0">
                <a:solidFill>
                  <a:schemeClr val="accent2"/>
                </a:solidFill>
                <a:latin typeface="+mj-lt"/>
                <a:ea typeface="+mj-ea"/>
                <a:cs typeface="+mj-cs"/>
              </a:rPr>
              <a:t>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
        <p:nvSpPr>
          <p:cNvPr id="4" name="TextBox 3"/>
          <p:cNvSpPr txBox="1"/>
          <p:nvPr userDrawn="1"/>
        </p:nvSpPr>
        <p:spPr bwMode="gray">
          <a:xfrm>
            <a:off x="324001" y="324000"/>
            <a:ext cx="7083441"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 rights reserved.</a:t>
            </a:r>
          </a:p>
        </p:txBody>
      </p:sp>
      <p:sp>
        <p:nvSpPr>
          <p:cNvPr id="6" name="TextBox 5"/>
          <p:cNvSpPr txBox="1"/>
          <p:nvPr userDrawn="1"/>
        </p:nvSpPr>
        <p:spPr bwMode="gray">
          <a:xfrm>
            <a:off x="324000" y="1691609"/>
            <a:ext cx="11547325" cy="2461643"/>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The information contained herein may be changed without prior notice.</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National product specifications may vary.</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other countries.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Please see </a:t>
            </a:r>
            <a:r>
              <a:rPr lang="en-US" sz="1200" kern="1200" noProof="1">
                <a:solidFill>
                  <a:schemeClr val="tx1"/>
                </a:solidFill>
                <a:latin typeface="Arial"/>
                <a:ea typeface="MS PGothic" pitchFamily="34" charset="-128"/>
                <a:cs typeface="+mn-cs"/>
                <a:hlinkClick r:id="rId3"/>
              </a:rPr>
              <a:t>http://www.sap.com/corporate-en/legal/copyright/index.epx#trademark</a:t>
            </a:r>
            <a:r>
              <a:rPr lang="en-US" sz="1200" kern="1200" noProof="1">
                <a:solidFill>
                  <a:schemeClr val="tx1"/>
                </a:solidFill>
                <a:latin typeface="Arial"/>
                <a:ea typeface="MS PGothic" pitchFamily="34" charset="-128"/>
                <a:cs typeface="+mn-cs"/>
              </a:rPr>
              <a:t> for additional trademark information and notices.</a:t>
            </a:r>
          </a:p>
        </p:txBody>
      </p:sp>
    </p:spTree>
    <p:extLst>
      <p:ext uri="{BB962C8B-B14F-4D97-AF65-F5344CB8AC3E}">
        <p14:creationId xmlns:p14="http://schemas.microsoft.com/office/powerpoint/2010/main" val="297631221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de-DE" sz="2899" b="1" kern="1200" noProof="0" dirty="0">
                <a:solidFill>
                  <a:schemeClr val="accent2"/>
                </a:solidFill>
                <a:latin typeface="+mj-lt"/>
                <a:ea typeface="+mj-ea"/>
                <a:cs typeface="+mj-cs"/>
              </a:rPr>
              <a:t>© 2016 SAP SE oder ein SAP-Konzernunternehmen. </a:t>
            </a:r>
            <a:br>
              <a:rPr lang="de-DE" sz="2899" b="1" kern="1200" noProof="0" dirty="0">
                <a:solidFill>
                  <a:schemeClr val="accent2"/>
                </a:solidFill>
                <a:latin typeface="+mj-lt"/>
                <a:ea typeface="+mj-ea"/>
                <a:cs typeface="+mj-cs"/>
              </a:rPr>
            </a:br>
            <a:r>
              <a:rPr lang="de-DE" sz="2899" b="1" kern="1200" noProof="0" dirty="0">
                <a:solidFill>
                  <a:schemeClr val="accent2"/>
                </a:solidFill>
                <a:latin typeface="+mj-lt"/>
                <a:ea typeface="+mj-ea"/>
                <a:cs typeface="+mj-cs"/>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lang="de-DE" sz="12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nicht gestattet.</a:t>
            </a:r>
          </a:p>
          <a:p>
            <a:pPr>
              <a:spcBef>
                <a:spcPts val="1200"/>
              </a:spcBef>
            </a:pPr>
            <a:r>
              <a:rPr lang="de-DE" sz="12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Arial"/>
                <a:ea typeface="+mn-ea"/>
                <a:cs typeface="+mn-cs"/>
              </a:rPr>
            </a:b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von einem SAP-Konzernunternehmen) in Deutschland und verschiedenen anderen Ländern weltweit.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Weitere Hinweise und Informationen zum Markenrecht finden Sie unter </a:t>
            </a:r>
            <a:r>
              <a:rPr lang="de-DE" sz="1200" kern="1200" noProof="0" dirty="0">
                <a:solidFill>
                  <a:schemeClr val="tx1"/>
                </a:solidFill>
                <a:effectLst/>
                <a:latin typeface="Arial"/>
                <a:ea typeface="+mn-ea"/>
                <a:cs typeface="+mn-cs"/>
                <a:hlinkClick r:id="rId2"/>
              </a:rPr>
              <a:t>http://global.sap.com/corporate-de/legal/copyright/index.epx</a:t>
            </a:r>
            <a:r>
              <a:rPr lang="de-DE" sz="1200" kern="1200" noProof="0" dirty="0">
                <a:solidFill>
                  <a:schemeClr val="tx1"/>
                </a:solidFill>
                <a:effectLst/>
                <a:latin typeface="Arial"/>
                <a:ea typeface="+mn-ea"/>
                <a:cs typeface="+mn-cs"/>
              </a:rPr>
              <a:t>.</a:t>
            </a:r>
          </a:p>
          <a:p>
            <a:pPr>
              <a:spcBef>
                <a:spcPts val="1200"/>
              </a:spcBef>
            </a:pPr>
            <a:r>
              <a:rPr lang="de-DE" sz="1200" kern="1200" noProof="0" dirty="0">
                <a:solidFill>
                  <a:schemeClr val="tx1"/>
                </a:solidFill>
                <a:effectLst/>
                <a:latin typeface="Arial"/>
                <a:ea typeface="+mn-ea"/>
                <a:cs typeface="+mn-cs"/>
              </a:rPr>
              <a:t>Die von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Arial"/>
                <a:ea typeface="+mn-ea"/>
                <a:cs typeface="+mn-cs"/>
              </a:rPr>
              <a:t>Produkte können länderspezifische Unterschiede aufweisen.</a:t>
            </a:r>
          </a:p>
          <a:p>
            <a:pPr>
              <a:spcBef>
                <a:spcPts val="1200"/>
              </a:spcBef>
            </a:pPr>
            <a:r>
              <a:rPr lang="de-DE" sz="1200" kern="1200" noProof="0" dirty="0">
                <a:solidFill>
                  <a:schemeClr val="tx1"/>
                </a:solidFill>
                <a:effectLst/>
                <a:latin typeface="Arial"/>
                <a:ea typeface="+mn-ea"/>
                <a:cs typeface="+mn-cs"/>
              </a:rPr>
              <a:t>Die vorliegenden Unterlagen werden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einem SAP-Konzernunternehmen bereitgestellt und dienen ausschließlich zu Informationszwecken.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Arial"/>
                <a:ea typeface="+mn-ea"/>
                <a:cs typeface="+mn-cs"/>
              </a:rPr>
              <a:t> </a:t>
            </a:r>
            <a:r>
              <a:rPr lang="de-DE" sz="1200" kern="1200" noProof="0" dirty="0">
                <a:solidFill>
                  <a:schemeClr val="tx1"/>
                </a:solidFill>
                <a:effectLst/>
                <a:latin typeface="Arial"/>
                <a:ea typeface="+mn-ea"/>
                <a:cs typeface="+mn-cs"/>
              </a:rPr>
              <a:t>dieser Publikation.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Arial"/>
                <a:ea typeface="+mn-ea"/>
                <a:cs typeface="+mn-cs"/>
              </a:rPr>
              <a:t>Insbesondere sind 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Strategie und etwaige künftige Entwicklungen, Produkte und/oder Plattformen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ihrer Konzernunternehmen können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ihren Konzernunternehmen jederzeit und ohne Angabe von Gründen unangekündigt geändert werden.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
        <p:nvSpPr>
          <p:cNvPr id="4" name="TextBox 3"/>
          <p:cNvSpPr txBox="1"/>
          <p:nvPr userDrawn="1"/>
        </p:nvSpPr>
        <p:spPr bwMode="gray">
          <a:xfrm>
            <a:off x="324000" y="324000"/>
            <a:ext cx="9815222"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Alle Rechte vorbehalten.</a:t>
            </a:r>
          </a:p>
        </p:txBody>
      </p:sp>
      <p:sp>
        <p:nvSpPr>
          <p:cNvPr id="5" name="TextBox 4"/>
          <p:cNvSpPr txBox="1"/>
          <p:nvPr userDrawn="1"/>
        </p:nvSpPr>
        <p:spPr bwMode="gray">
          <a:xfrm>
            <a:off x="324000" y="1691608"/>
            <a:ext cx="11547325" cy="2646265"/>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Produkte können länderspezifische Unterschiede aufweisen.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de-DE" sz="1200" kern="1200" noProof="1">
                <a:solidFill>
                  <a:schemeClr val="tx1"/>
                </a:solidFill>
                <a:latin typeface="Arial"/>
                <a:ea typeface="MS PGothic" pitchFamily="34" charset="-128"/>
                <a:cs typeface="+mn-cs"/>
                <a:hlinkClick r:id="rId3"/>
              </a:rPr>
              <a:t>http://www.sap.com/corporate-en/legal/copyright/index.epx#trademark</a:t>
            </a:r>
            <a:r>
              <a:rPr lang="de-DE" sz="1200" kern="1200" noProof="1">
                <a:solidFill>
                  <a:schemeClr val="tx1"/>
                </a:solidFill>
                <a:latin typeface="Arial"/>
                <a:ea typeface="MS PGothic" pitchFamily="34" charset="-128"/>
                <a:cs typeface="+mn-cs"/>
              </a:rPr>
              <a:t>.</a:t>
            </a:r>
          </a:p>
        </p:txBody>
      </p:sp>
    </p:spTree>
    <p:extLst>
      <p:ext uri="{BB962C8B-B14F-4D97-AF65-F5344CB8AC3E}">
        <p14:creationId xmlns:p14="http://schemas.microsoft.com/office/powerpoint/2010/main" val="75966155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Agenda">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4862984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
        <p:nvSpPr>
          <p:cNvPr id="5" name="Rectangle 4"/>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Tree>
    <p:extLst>
      <p:ext uri="{BB962C8B-B14F-4D97-AF65-F5344CB8AC3E}">
        <p14:creationId xmlns:p14="http://schemas.microsoft.com/office/powerpoint/2010/main" val="232195181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11"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43247844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93748291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91218337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1_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6" name="Picture 5"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396674076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1_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63248714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1_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Thank you</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5482"/>
            <a:ext cx="11545200" cy="1846231"/>
          </a:xfrm>
        </p:spPr>
        <p:txBody>
          <a:bodyPr anchor="b" anchorCtr="0">
            <a:noAutofit/>
          </a:bodyPr>
          <a:lstStyle>
            <a:lvl1pPr>
              <a:spcBef>
                <a:spcPts val="0"/>
              </a:spcBef>
              <a:defRPr sz="20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378343635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_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12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pPr lvl="2"/>
            <a:r>
              <a:rPr lang="en-US" dirty="0"/>
              <a:t>Third Level</a:t>
            </a:r>
          </a:p>
          <a:p>
            <a:pPr lvl="3"/>
            <a:r>
              <a:rPr lang="en-US" dirty="0"/>
              <a:t>Fourth Level</a:t>
            </a:r>
          </a:p>
          <a:p>
            <a:endParaRPr lang="en-US" dirty="0"/>
          </a:p>
        </p:txBody>
      </p:sp>
    </p:spTree>
    <p:extLst>
      <p:ext uri="{BB962C8B-B14F-4D97-AF65-F5344CB8AC3E}">
        <p14:creationId xmlns:p14="http://schemas.microsoft.com/office/powerpoint/2010/main" val="145903153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Tree>
    <p:extLst>
      <p:ext uri="{BB962C8B-B14F-4D97-AF65-F5344CB8AC3E}">
        <p14:creationId xmlns:p14="http://schemas.microsoft.com/office/powerpoint/2010/main" val="64015937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4454511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208016"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7991532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11545200" cy="756000"/>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8133317"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4228658"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46330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8"/>
            <a:ext cx="5662800" cy="1720800"/>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6208016" y="1690688"/>
            <a:ext cx="5662800" cy="1720800"/>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
        <p:nvSpPr>
          <p:cNvPr id="11" name="Picture Placeholder 4"/>
          <p:cNvSpPr>
            <a:spLocks noGrp="1"/>
          </p:cNvSpPr>
          <p:nvPr>
            <p:ph type="pic" sz="quarter" idx="16"/>
          </p:nvPr>
        </p:nvSpPr>
        <p:spPr bwMode="gray">
          <a:xfrm>
            <a:off x="6208016"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Tree>
    <p:extLst>
      <p:ext uri="{BB962C8B-B14F-4D97-AF65-F5344CB8AC3E}">
        <p14:creationId xmlns:p14="http://schemas.microsoft.com/office/powerpoint/2010/main" val="10740159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58224188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000"/>
            <a:ext cx="11545200" cy="4123436"/>
          </a:xfrm>
        </p:spPr>
        <p:txBody>
          <a:bodyPr>
            <a:spAutoFit/>
          </a:bodyPr>
          <a:lstStyle>
            <a:lvl1pPr>
              <a:spcBef>
                <a:spcPts val="24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extLst>
      <p:ext uri="{BB962C8B-B14F-4D97-AF65-F5344CB8AC3E}">
        <p14:creationId xmlns:p14="http://schemas.microsoft.com/office/powerpoint/2010/main" val="279459215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2" name="TextBox 1"/>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lgn="l">
              <a:buClr>
                <a:schemeClr val="tx1"/>
              </a:buClr>
              <a:buFont typeface="Arial" pitchFamily="34" charset="0"/>
              <a:buChar char="©"/>
              <a:tabLst/>
            </a:pPr>
            <a:r>
              <a:rPr lang="en-US" sz="1000" noProof="0" dirty="0">
                <a:solidFill>
                  <a:schemeClr val="tx1"/>
                </a:solidFill>
              </a:rPr>
              <a:t>2013 SAP AG. All rights reserved.</a:t>
            </a:r>
          </a:p>
        </p:txBody>
      </p:sp>
      <p:sp>
        <p:nvSpPr>
          <p:cNvPr id="3" name="TextBox 2"/>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chemeClr val="accent2"/>
              </a:buClr>
              <a:buFont typeface="Arial" pitchFamily="34" charset="0"/>
              <a:buNone/>
            </a:pPr>
            <a:fld id="{0BDC132A-5C91-4078-9777-31DA19A62E0A}" type="slidenum">
              <a:rPr lang="en-US" sz="1000" baseline="0" noProof="0" smtClean="0">
                <a:solidFill>
                  <a:schemeClr val="tx1"/>
                </a:solidFill>
              </a:rPr>
              <a:pPr marL="111503" indent="-111503" algn="r">
                <a:buClr>
                  <a:schemeClr val="accent2"/>
                </a:buClr>
                <a:buFont typeface="Arial" pitchFamily="34" charset="0"/>
                <a:buNone/>
              </a:pPr>
              <a:t>‹#›</a:t>
            </a:fld>
            <a:endParaRPr lang="en-US" sz="1000" noProof="0" dirty="0">
              <a:solidFill>
                <a:schemeClr val="tx1"/>
              </a:solidFill>
            </a:endParaRPr>
          </a:p>
        </p:txBody>
      </p:sp>
    </p:spTree>
    <p:extLst>
      <p:ext uri="{BB962C8B-B14F-4D97-AF65-F5344CB8AC3E}">
        <p14:creationId xmlns:p14="http://schemas.microsoft.com/office/powerpoint/2010/main" val="167994136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1" y="324000"/>
            <a:ext cx="7083441"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 rights reserved.</a:t>
            </a:r>
          </a:p>
        </p:txBody>
      </p:sp>
      <p:sp>
        <p:nvSpPr>
          <p:cNvPr id="5" name="TextBox 4"/>
          <p:cNvSpPr txBox="1"/>
          <p:nvPr userDrawn="1"/>
        </p:nvSpPr>
        <p:spPr bwMode="gray">
          <a:xfrm>
            <a:off x="324000" y="1691609"/>
            <a:ext cx="11547325" cy="2461643"/>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The information contained herein may be changed without prior notice.</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National product specifications may vary.</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other countries.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Please see </a:t>
            </a:r>
            <a:r>
              <a:rPr lang="en-US" sz="1200" kern="1200" noProof="1">
                <a:solidFill>
                  <a:schemeClr val="tx1"/>
                </a:solidFill>
                <a:latin typeface="Arial"/>
                <a:ea typeface="MS PGothic" pitchFamily="34" charset="-128"/>
                <a:cs typeface="+mn-cs"/>
                <a:hlinkClick r:id="rId2"/>
              </a:rPr>
              <a:t>http://www.sap.com/corporate-en/legal/copyright/index.epx#trademark</a:t>
            </a:r>
            <a:r>
              <a:rPr lang="en-US" sz="1200" kern="1200" noProof="1">
                <a:solidFill>
                  <a:schemeClr val="tx1"/>
                </a:solidFill>
                <a:latin typeface="Arial"/>
                <a:ea typeface="MS PGothic" pitchFamily="34" charset="-128"/>
                <a:cs typeface="+mn-cs"/>
              </a:rPr>
              <a:t> for additional trademark information and notices.</a:t>
            </a:r>
          </a:p>
        </p:txBody>
      </p:sp>
    </p:spTree>
    <p:extLst>
      <p:ext uri="{BB962C8B-B14F-4D97-AF65-F5344CB8AC3E}">
        <p14:creationId xmlns:p14="http://schemas.microsoft.com/office/powerpoint/2010/main" val="686097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9815222"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Alle Rechte vorbehalten.</a:t>
            </a:r>
          </a:p>
        </p:txBody>
      </p:sp>
      <p:sp>
        <p:nvSpPr>
          <p:cNvPr id="8" name="TextBox 7"/>
          <p:cNvSpPr txBox="1"/>
          <p:nvPr userDrawn="1"/>
        </p:nvSpPr>
        <p:spPr bwMode="gray">
          <a:xfrm>
            <a:off x="324000" y="1691608"/>
            <a:ext cx="11547325" cy="2646265"/>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Produkte können länderspezifische Unterschiede aufweisen.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de-DE" sz="1200" kern="1200" noProof="1">
                <a:solidFill>
                  <a:schemeClr val="tx1"/>
                </a:solidFill>
                <a:latin typeface="Arial"/>
                <a:ea typeface="MS PGothic" pitchFamily="34" charset="-128"/>
                <a:cs typeface="+mn-cs"/>
                <a:hlinkClick r:id="rId2"/>
              </a:rPr>
              <a:t>http://www.sap.com/corporate-en/legal/copyright/index.epx#trademark</a:t>
            </a:r>
            <a:r>
              <a:rPr lang="de-DE" sz="1200" kern="1200" noProof="1">
                <a:solidFill>
                  <a:schemeClr val="tx1"/>
                </a:solidFill>
                <a:latin typeface="Arial"/>
                <a:ea typeface="MS PGothic" pitchFamily="34" charset="-128"/>
                <a:cs typeface="+mn-cs"/>
              </a:rPr>
              <a:t>.</a:t>
            </a:r>
          </a:p>
        </p:txBody>
      </p:sp>
    </p:spTree>
    <p:extLst>
      <p:ext uri="{BB962C8B-B14F-4D97-AF65-F5344CB8AC3E}">
        <p14:creationId xmlns:p14="http://schemas.microsoft.com/office/powerpoint/2010/main" val="147168298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160130124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186573853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276169882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Tree>
    <p:extLst>
      <p:ext uri="{BB962C8B-B14F-4D97-AF65-F5344CB8AC3E}">
        <p14:creationId xmlns:p14="http://schemas.microsoft.com/office/powerpoint/2010/main" val="122907294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Tree>
    <p:extLst>
      <p:ext uri="{BB962C8B-B14F-4D97-AF65-F5344CB8AC3E}">
        <p14:creationId xmlns:p14="http://schemas.microsoft.com/office/powerpoint/2010/main" val="2677669718"/>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13698419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318276259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68032677"/>
      </p:ext>
    </p:extLst>
  </p:cSld>
  <p:clrMapOvr>
    <a:masterClrMapping/>
  </p:clrMapOvr>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873372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218074861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7894354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868495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US" sz="2899" b="1" kern="1200" noProof="0" dirty="0">
                <a:solidFill>
                  <a:schemeClr val="accent2"/>
                </a:solidFill>
                <a:latin typeface="+mj-lt"/>
                <a:ea typeface="+mj-ea"/>
                <a:cs typeface="+mj-cs"/>
              </a:rPr>
              <a:t>© 2016 SAP SE or an SAP affiliate company.</a:t>
            </a:r>
            <a:r>
              <a:rPr lang="en-US" sz="2899" b="1" kern="1200" baseline="0" noProof="0" dirty="0">
                <a:solidFill>
                  <a:schemeClr val="accent2"/>
                </a:solidFill>
                <a:latin typeface="+mj-lt"/>
                <a:ea typeface="+mj-ea"/>
                <a:cs typeface="+mj-cs"/>
              </a:rPr>
              <a:t> </a:t>
            </a:r>
            <a:r>
              <a:rPr lang="en-US" sz="2899" b="1" kern="1200" noProof="0" dirty="0">
                <a:solidFill>
                  <a:schemeClr val="accent2"/>
                </a:solidFill>
                <a:latin typeface="+mj-lt"/>
                <a:ea typeface="+mj-ea"/>
                <a:cs typeface="+mj-cs"/>
              </a:rPr>
              <a:t>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373123899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de-DE" sz="2899" b="1" kern="1200" noProof="0" dirty="0">
                <a:solidFill>
                  <a:schemeClr val="accent2"/>
                </a:solidFill>
                <a:latin typeface="+mj-lt"/>
                <a:ea typeface="+mj-ea"/>
                <a:cs typeface="+mj-cs"/>
              </a:rPr>
              <a:t>© 2016 SAP SE oder ein SAP-Konzernunternehmen. </a:t>
            </a:r>
            <a:br>
              <a:rPr lang="de-DE" sz="2899" b="1" kern="1200" noProof="0" dirty="0">
                <a:solidFill>
                  <a:schemeClr val="accent2"/>
                </a:solidFill>
                <a:latin typeface="+mj-lt"/>
                <a:ea typeface="+mj-ea"/>
                <a:cs typeface="+mj-cs"/>
              </a:rPr>
            </a:br>
            <a:r>
              <a:rPr lang="de-DE" sz="2899" b="1" kern="1200" noProof="0" dirty="0">
                <a:solidFill>
                  <a:schemeClr val="accent2"/>
                </a:solidFill>
                <a:latin typeface="+mj-lt"/>
                <a:ea typeface="+mj-ea"/>
                <a:cs typeface="+mj-cs"/>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lang="de-DE" sz="12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nicht gestattet.</a:t>
            </a:r>
          </a:p>
          <a:p>
            <a:pPr>
              <a:spcBef>
                <a:spcPts val="1200"/>
              </a:spcBef>
            </a:pPr>
            <a:r>
              <a:rPr lang="de-DE" sz="12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Arial"/>
                <a:ea typeface="+mn-ea"/>
                <a:cs typeface="+mn-cs"/>
              </a:rPr>
            </a:b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von einem SAP-Konzernunternehmen) in Deutschland und verschiedenen anderen Ländern weltweit.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Weitere Hinweise und Informationen zum Markenrecht finden Sie unter </a:t>
            </a:r>
            <a:r>
              <a:rPr lang="de-DE" sz="1200" kern="1200" noProof="0" dirty="0">
                <a:solidFill>
                  <a:schemeClr val="tx1"/>
                </a:solidFill>
                <a:effectLst/>
                <a:latin typeface="Arial"/>
                <a:ea typeface="+mn-ea"/>
                <a:cs typeface="+mn-cs"/>
                <a:hlinkClick r:id="rId2"/>
              </a:rPr>
              <a:t>http://global.sap.com/corporate-de/legal/copyright/index.epx</a:t>
            </a:r>
            <a:r>
              <a:rPr lang="de-DE" sz="1200" kern="1200" noProof="0" dirty="0">
                <a:solidFill>
                  <a:schemeClr val="tx1"/>
                </a:solidFill>
                <a:effectLst/>
                <a:latin typeface="Arial"/>
                <a:ea typeface="+mn-ea"/>
                <a:cs typeface="+mn-cs"/>
              </a:rPr>
              <a:t>.</a:t>
            </a:r>
          </a:p>
          <a:p>
            <a:pPr>
              <a:spcBef>
                <a:spcPts val="1200"/>
              </a:spcBef>
            </a:pPr>
            <a:r>
              <a:rPr lang="de-DE" sz="1200" kern="1200" noProof="0" dirty="0">
                <a:solidFill>
                  <a:schemeClr val="tx1"/>
                </a:solidFill>
                <a:effectLst/>
                <a:latin typeface="Arial"/>
                <a:ea typeface="+mn-ea"/>
                <a:cs typeface="+mn-cs"/>
              </a:rPr>
              <a:t>Die von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Arial"/>
                <a:ea typeface="+mn-ea"/>
                <a:cs typeface="+mn-cs"/>
              </a:rPr>
              <a:t>Produkte können länderspezifische Unterschiede aufweisen.</a:t>
            </a:r>
          </a:p>
          <a:p>
            <a:pPr>
              <a:spcBef>
                <a:spcPts val="1200"/>
              </a:spcBef>
            </a:pPr>
            <a:r>
              <a:rPr lang="de-DE" sz="1200" kern="1200" noProof="0" dirty="0">
                <a:solidFill>
                  <a:schemeClr val="tx1"/>
                </a:solidFill>
                <a:effectLst/>
                <a:latin typeface="Arial"/>
                <a:ea typeface="+mn-ea"/>
                <a:cs typeface="+mn-cs"/>
              </a:rPr>
              <a:t>Die vorliegenden Unterlagen werden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einem SAP-Konzernunternehmen bereitgestellt und dienen ausschließlich zu Informationszwecken.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Arial"/>
                <a:ea typeface="+mn-ea"/>
                <a:cs typeface="+mn-cs"/>
              </a:rPr>
              <a:t> </a:t>
            </a:r>
            <a:r>
              <a:rPr lang="de-DE" sz="1200" kern="1200" noProof="0" dirty="0">
                <a:solidFill>
                  <a:schemeClr val="tx1"/>
                </a:solidFill>
                <a:effectLst/>
                <a:latin typeface="Arial"/>
                <a:ea typeface="+mn-ea"/>
                <a:cs typeface="+mn-cs"/>
              </a:rPr>
              <a:t>dieser Publikation.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Arial"/>
                <a:ea typeface="+mn-ea"/>
                <a:cs typeface="+mn-cs"/>
              </a:rPr>
              <a:t>Insbesondere sind 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Strategie und etwaige künftige Entwicklungen, Produkte und/oder Plattformen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ihrer Konzernunternehmen können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ihren Konzernunternehmen jederzeit und ohne Angabe von Gründen unangekündigt geändert werden.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extLst>
      <p:ext uri="{BB962C8B-B14F-4D97-AF65-F5344CB8AC3E}">
        <p14:creationId xmlns:p14="http://schemas.microsoft.com/office/powerpoint/2010/main" val="308149271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415168537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8" name="Rectangle 7"/>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3120921410"/>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1" name="Picture 10"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714391321"/>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rgbClr val="000000"/>
                  </a:solidFill>
                </a:rPr>
                <a:t>Exercise</a:t>
              </a:r>
              <a:endParaRPr lang="en-US" sz="4299" dirty="0">
                <a:solidFill>
                  <a:srgbClr val="000000"/>
                </a:solidFill>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rgbClr val="000000"/>
                  </a:solidFill>
                </a:rPr>
                <a:t>Exercise</a:t>
              </a:r>
              <a:endParaRPr lang="en-US" sz="4299" dirty="0">
                <a:solidFill>
                  <a:srgbClr val="000000"/>
                </a:solidFill>
              </a:endParaRPr>
            </a:p>
          </p:txBody>
        </p:sp>
      </p:grpSp>
    </p:spTree>
    <p:extLst>
      <p:ext uri="{BB962C8B-B14F-4D97-AF65-F5344CB8AC3E}">
        <p14:creationId xmlns:p14="http://schemas.microsoft.com/office/powerpoint/2010/main" val="539143513"/>
      </p:ext>
    </p:extLst>
  </p:cSld>
  <p:clrMapOvr>
    <a:masterClrMapping/>
  </p:clrMapOvr>
  <p:hf hdr="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
        <p:nvSpPr>
          <p:cNvPr id="9" name="Rectangle 8"/>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2058041543"/>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13953234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115736842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62594588"/>
      </p:ext>
    </p:extLst>
  </p:cSld>
  <p:clrMapOvr>
    <a:masterClrMapping/>
  </p:clrMapOvr>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55635858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2984605871"/>
      </p:ext>
    </p:extLst>
  </p:cSld>
  <p:clrMapOvr>
    <a:masterClrMapping/>
  </p:clrMapOvr>
  <p:hf hdr="0" ftr="0" dt="0"/>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sp>
        <p:nvSpPr>
          <p:cNvPr id="5" name="TextBox 4"/>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buClr>
                <a:srgbClr val="000000"/>
              </a:buClr>
              <a:buFont typeface="Arial" pitchFamily="34" charset="0"/>
              <a:buChar char="©"/>
            </a:pPr>
            <a:r>
              <a:rPr lang="en-US" sz="1000" dirty="0">
                <a:solidFill>
                  <a:srgbClr val="000000"/>
                </a:solidFill>
              </a:rPr>
              <a:t>2013 SAP AG. All rights reserved.</a:t>
            </a:r>
          </a:p>
        </p:txBody>
      </p:sp>
      <p:sp>
        <p:nvSpPr>
          <p:cNvPr id="6" name="TextBox 5"/>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rgbClr val="FFD05C"/>
              </a:buClr>
              <a:buFont typeface="Arial" pitchFamily="34" charset="0"/>
              <a:buNone/>
            </a:pPr>
            <a:fld id="{0BDC132A-5C91-4078-9777-31DA19A62E0A}" type="slidenum">
              <a:rPr lang="en-US" sz="1000" smtClean="0">
                <a:solidFill>
                  <a:srgbClr val="000000"/>
                </a:solidFill>
              </a:rPr>
              <a:pPr marL="111503" indent="-111503" algn="r">
                <a:buClr>
                  <a:srgbClr val="FFD05C"/>
                </a:buClr>
                <a:buFont typeface="Arial" pitchFamily="34" charset="0"/>
                <a:buNone/>
              </a:pPr>
              <a:t>‹#›</a:t>
            </a:fld>
            <a:endParaRPr lang="en-US" sz="1000" dirty="0">
              <a:solidFill>
                <a:srgbClr val="000000"/>
              </a:solidFill>
            </a:endParaRPr>
          </a:p>
        </p:txBody>
      </p:sp>
    </p:spTree>
    <p:extLst>
      <p:ext uri="{BB962C8B-B14F-4D97-AF65-F5344CB8AC3E}">
        <p14:creationId xmlns:p14="http://schemas.microsoft.com/office/powerpoint/2010/main" val="53740527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1307653"/>
      </p:ext>
    </p:extLst>
  </p:cSld>
  <p:clrMapOvr>
    <a:masterClrMapping/>
  </p:clrMapOvr>
  <p:hf hdr="0" ftr="0" dt="0"/>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spcBef>
                <a:spcPct val="0"/>
              </a:spcBef>
            </a:pPr>
            <a:r>
              <a:rPr lang="en-US" sz="2899" b="1" dirty="0">
                <a:solidFill>
                  <a:srgbClr val="FFD05C"/>
                </a:solidFill>
              </a:rPr>
              <a:t>© 2016 SAP SE or an SAP affiliate company. 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dirty="0">
                <a:solidFill>
                  <a:srgbClr val="000000"/>
                </a:solidFill>
                <a:ea typeface="Arial Unicode MS" panose="020B0604020202020204" pitchFamily="34" charset="-128"/>
              </a:rPr>
              <a:t>No part of this publication may be reproduced or transmitted in any form or for any purpose without the express permission of SAP SE or an SAP affiliate company.</a:t>
            </a:r>
          </a:p>
          <a:p>
            <a:pPr>
              <a:spcBef>
                <a:spcPts val="1200"/>
              </a:spcBef>
            </a:pPr>
            <a:r>
              <a:rPr lang="en-US" sz="1200" dirty="0">
                <a:solidFill>
                  <a:srgbClr val="000000"/>
                </a:solidFill>
                <a:ea typeface="Arial Unicode MS" panose="020B0604020202020204" pitchFamily="34" charset="-128"/>
              </a:rPr>
              <a:t>SAP and other SAP products and services mentioned herein as well as their respective logos are trademarks or registered trademarks of SAP SE (or an SAP affiliate company) in Germany and other countries. Please see </a:t>
            </a:r>
            <a:r>
              <a:rPr lang="en-US" sz="1200" dirty="0">
                <a:solidFill>
                  <a:srgbClr val="000000"/>
                </a:solidFill>
                <a:ea typeface="Arial Unicode MS" panose="020B0604020202020204" pitchFamily="34" charset="-128"/>
                <a:hlinkClick r:id="rId2"/>
              </a:rPr>
              <a:t>http://global12.sap.com/corporate-en/legal/copyright/index.epx</a:t>
            </a:r>
            <a:r>
              <a:rPr lang="en-US" sz="1200" dirty="0">
                <a:solidFill>
                  <a:srgbClr val="000000"/>
                </a:solidFill>
                <a:ea typeface="Arial Unicode MS" panose="020B0604020202020204" pitchFamily="34" charset="-128"/>
              </a:rPr>
              <a:t> for additional trademark information and notices.</a:t>
            </a:r>
          </a:p>
          <a:p>
            <a:pPr>
              <a:spcBef>
                <a:spcPts val="1200"/>
              </a:spcBef>
            </a:pPr>
            <a:r>
              <a:rPr lang="en-US" sz="1200" dirty="0">
                <a:solidFill>
                  <a:srgbClr val="000000"/>
                </a:solidFill>
                <a:ea typeface="Arial Unicode MS" panose="020B0604020202020204" pitchFamily="34" charset="-128"/>
              </a:rPr>
              <a:t>Some software products marketed by SAP SE and its distributors contain proprietary software components of other software vendors.</a:t>
            </a:r>
          </a:p>
          <a:p>
            <a:pPr>
              <a:spcBef>
                <a:spcPts val="1200"/>
              </a:spcBef>
            </a:pPr>
            <a:r>
              <a:rPr lang="en-US" sz="1200" dirty="0">
                <a:solidFill>
                  <a:srgbClr val="000000"/>
                </a:solidFill>
                <a:ea typeface="Arial Unicode MS" panose="020B0604020202020204" pitchFamily="34" charset="-128"/>
              </a:rPr>
              <a:t>National product specifications may vary.</a:t>
            </a:r>
          </a:p>
          <a:p>
            <a:pPr>
              <a:spcBef>
                <a:spcPts val="1200"/>
              </a:spcBef>
            </a:pPr>
            <a:r>
              <a:rPr lang="en-US" sz="1200" dirty="0">
                <a:solidFill>
                  <a:srgbClr val="000000"/>
                </a:solidFill>
                <a:ea typeface="Arial Unicode MS" panose="020B0604020202020204" pitchFamily="34" charset="-128"/>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dirty="0">
                <a:solidFill>
                  <a:srgbClr val="000000"/>
                </a:solidFill>
                <a:ea typeface="Arial Unicode MS" panose="020B0604020202020204" pitchFamily="34" charset="-128"/>
              </a:rPr>
              <a:t>In particular, SAP SE or its affiliated companies have no obligation to pursue any course of business outlined in this document or any related presentation, or to develop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
        <p:nvSpPr>
          <p:cNvPr id="4" name="TextBox 3"/>
          <p:cNvSpPr txBox="1"/>
          <p:nvPr userDrawn="1"/>
        </p:nvSpPr>
        <p:spPr bwMode="gray">
          <a:xfrm>
            <a:off x="324001" y="324000"/>
            <a:ext cx="7083441" cy="756000"/>
          </a:xfrm>
          <a:prstGeom prst="rect">
            <a:avLst/>
          </a:prstGeom>
        </p:spPr>
        <p:txBody>
          <a:bodyPr vert="horz" lIns="0" tIns="0" rIns="0" bIns="0" rtlCol="0" anchor="ctr" anchorCtr="0">
            <a:noAutofit/>
          </a:bodyPr>
          <a:lstStyle/>
          <a:p>
            <a:pPr>
              <a:spcBef>
                <a:spcPct val="0"/>
              </a:spcBef>
            </a:pPr>
            <a:r>
              <a:rPr lang="en-GB" sz="2899" b="1" dirty="0">
                <a:solidFill>
                  <a:srgbClr val="FFD05C"/>
                </a:solidFill>
              </a:rPr>
              <a:t>© </a:t>
            </a:r>
            <a:r>
              <a:rPr sz="2899" b="1" dirty="0">
                <a:solidFill>
                  <a:srgbClr val="FFD05C"/>
                </a:solidFill>
              </a:rPr>
              <a:t>2013 SAP AG. All rights reserved.</a:t>
            </a:r>
          </a:p>
        </p:txBody>
      </p:sp>
      <p:sp>
        <p:nvSpPr>
          <p:cNvPr id="6" name="TextBox 5"/>
          <p:cNvSpPr txBox="1"/>
          <p:nvPr userDrawn="1"/>
        </p:nvSpPr>
        <p:spPr bwMode="gray">
          <a:xfrm>
            <a:off x="324000" y="1691609"/>
            <a:ext cx="11547325" cy="2461643"/>
          </a:xfrm>
          <a:prstGeom prst="rect">
            <a:avLst/>
          </a:prstGeom>
          <a:noFill/>
        </p:spPr>
        <p:txBody>
          <a:bodyPr wrap="square" lIns="0" tIns="0" rIns="0" bIns="0" rtlCol="0">
            <a:spAutoFit/>
          </a:bodyPr>
          <a:lstStyle/>
          <a:p>
            <a:pPr defTabSz="914217">
              <a:spcBef>
                <a:spcPts val="1200"/>
              </a:spcBef>
            </a:pPr>
            <a:r>
              <a:rPr lang="en-US" sz="1200" noProof="1">
                <a:solidFill>
                  <a:srgbClr val="000000"/>
                </a:solidFill>
                <a:ea typeface="MS PGothic" pitchFamily="34" charset="-128"/>
              </a:rPr>
              <a:t>No part of this publication may be reproduced or transmitted in any form or for any purpose without the express permission of SAP AG. </a:t>
            </a:r>
            <a:br>
              <a:rPr lang="en-US" sz="1200" noProof="1">
                <a:solidFill>
                  <a:srgbClr val="000000"/>
                </a:solidFill>
                <a:ea typeface="MS PGothic" pitchFamily="34" charset="-128"/>
              </a:rPr>
            </a:br>
            <a:r>
              <a:rPr lang="en-US" sz="1200" noProof="1">
                <a:solidFill>
                  <a:srgbClr val="000000"/>
                </a:solidFill>
                <a:ea typeface="MS PGothic" pitchFamily="34" charset="-128"/>
              </a:rPr>
              <a:t>The information contained herein may be changed without prior notice.</a:t>
            </a:r>
          </a:p>
          <a:p>
            <a:pPr defTabSz="914217">
              <a:spcBef>
                <a:spcPts val="1200"/>
              </a:spcBef>
            </a:pPr>
            <a:r>
              <a:rPr lang="en-US" sz="1200" noProof="1">
                <a:solidFill>
                  <a:srgbClr val="000000"/>
                </a:solidFill>
                <a:ea typeface="MS PGothic" pitchFamily="34" charset="-128"/>
              </a:rPr>
              <a:t>Some software products marketed by SAP AG and its distributors contain proprietary software components of other software vendors.</a:t>
            </a:r>
          </a:p>
          <a:p>
            <a:pPr defTabSz="914217">
              <a:spcBef>
                <a:spcPts val="1200"/>
              </a:spcBef>
            </a:pPr>
            <a:r>
              <a:rPr lang="en-US" sz="1200" noProof="1">
                <a:solidFill>
                  <a:srgbClr val="000000"/>
                </a:solidFill>
                <a:ea typeface="MS PGothic" pitchFamily="34" charset="-128"/>
              </a:rPr>
              <a:t>National product specifications may vary.</a:t>
            </a:r>
          </a:p>
          <a:p>
            <a:pPr defTabSz="914217">
              <a:spcBef>
                <a:spcPts val="1200"/>
              </a:spcBef>
            </a:pPr>
            <a:r>
              <a:rPr lang="en-US" sz="1200" noProof="1">
                <a:solidFill>
                  <a:srgbClr val="000000"/>
                </a:solidFill>
                <a:ea typeface="MS PGothic" pitchFamily="34" charset="-128"/>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defTabSz="914217">
              <a:spcBef>
                <a:spcPts val="1200"/>
              </a:spcBef>
            </a:pPr>
            <a:r>
              <a:rPr lang="en-US" sz="1200" noProof="1">
                <a:solidFill>
                  <a:srgbClr val="000000"/>
                </a:solidFill>
                <a:ea typeface="MS PGothic" pitchFamily="34" charset="-128"/>
              </a:rPr>
              <a:t>SAP and other SAP products and services mentioned herein as well as their respective logos are trademarks or registered trademarks of SAP AG in Germany and other countries.  </a:t>
            </a:r>
            <a:br>
              <a:rPr lang="en-US" sz="1200" noProof="1">
                <a:solidFill>
                  <a:srgbClr val="000000"/>
                </a:solidFill>
                <a:ea typeface="MS PGothic" pitchFamily="34" charset="-128"/>
              </a:rPr>
            </a:br>
            <a:r>
              <a:rPr lang="en-US" sz="1200" noProof="1">
                <a:solidFill>
                  <a:srgbClr val="000000"/>
                </a:solidFill>
                <a:ea typeface="MS PGothic" pitchFamily="34" charset="-128"/>
              </a:rPr>
              <a:t>Please see </a:t>
            </a:r>
            <a:r>
              <a:rPr lang="en-US" sz="1200" noProof="1">
                <a:solidFill>
                  <a:srgbClr val="000000"/>
                </a:solidFill>
                <a:ea typeface="MS PGothic" pitchFamily="34" charset="-128"/>
                <a:hlinkClick r:id="rId3"/>
              </a:rPr>
              <a:t>http://www.sap.com/corporate-en/legal/copyright/index.epx#trademark</a:t>
            </a:r>
            <a:r>
              <a:rPr lang="en-US" sz="1200" noProof="1">
                <a:solidFill>
                  <a:srgbClr val="000000"/>
                </a:solidFill>
                <a:ea typeface="MS PGothic" pitchFamily="34" charset="-128"/>
              </a:rPr>
              <a:t> for additional trademark information and notices.</a:t>
            </a:r>
          </a:p>
        </p:txBody>
      </p:sp>
    </p:spTree>
    <p:extLst>
      <p:ext uri="{BB962C8B-B14F-4D97-AF65-F5344CB8AC3E}">
        <p14:creationId xmlns:p14="http://schemas.microsoft.com/office/powerpoint/2010/main" val="410345087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spcBef>
                <a:spcPct val="0"/>
              </a:spcBef>
              <a:defRPr/>
            </a:pPr>
            <a:r>
              <a:rPr sz="2899" b="1" dirty="0">
                <a:solidFill>
                  <a:srgbClr val="FFD05C"/>
                </a:solidFill>
              </a:rPr>
              <a:t>© 2016 SAP SE oder ein SAP-Konzernunternehmen. </a:t>
            </a:r>
            <a:br>
              <a:rPr sz="2899" b="1" dirty="0">
                <a:solidFill>
                  <a:srgbClr val="FFD05C"/>
                </a:solidFill>
              </a:rPr>
            </a:br>
            <a:r>
              <a:rPr sz="2899" b="1" dirty="0">
                <a:solidFill>
                  <a:srgbClr val="FFD05C"/>
                </a:solidFill>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sz="1200" dirty="0">
                <a:solidFill>
                  <a:srgbClr val="000000"/>
                </a:solidFill>
              </a:rPr>
              <a:t>Weitergabe und Vervielfältigung dieser Publikation oder von Teilen daraus sind, zu welchem Zweck und in welcher Form auch immer, ohne die ausdrückliche schriftliche Genehmigung durch </a:t>
            </a:r>
            <a:r>
              <a:rPr lang="en-US" sz="1200" dirty="0">
                <a:solidFill>
                  <a:srgbClr val="000000"/>
                </a:solidFill>
                <a:ea typeface="Arial Unicode MS" panose="020B0604020202020204" pitchFamily="34" charset="-128"/>
              </a:rPr>
              <a:t>SAP SE </a:t>
            </a:r>
            <a:r>
              <a:rPr sz="1200" dirty="0">
                <a:solidFill>
                  <a:srgbClr val="000000"/>
                </a:solidFill>
              </a:rPr>
              <a:t>oder ein SAP-Konzernunternehmen nicht gestattet.</a:t>
            </a:r>
          </a:p>
          <a:p>
            <a:pPr>
              <a:spcBef>
                <a:spcPts val="1200"/>
              </a:spcBef>
            </a:pPr>
            <a:r>
              <a:rPr sz="1200" dirty="0">
                <a:solidFill>
                  <a:srgbClr val="000000"/>
                </a:solidFill>
              </a:rPr>
              <a:t>SAP und andere in diesem Dokument erwähnte Produkte und Dienstleistungen von SAP sowie die dazugehörigen Logos sind Marken oder eingetragene Marken der </a:t>
            </a:r>
            <a:br>
              <a:rPr sz="1200" dirty="0">
                <a:solidFill>
                  <a:srgbClr val="000000"/>
                </a:solidFill>
              </a:rPr>
            </a:br>
            <a:r>
              <a:rPr lang="en-US" sz="1200" dirty="0">
                <a:solidFill>
                  <a:srgbClr val="000000"/>
                </a:solidFill>
                <a:ea typeface="Arial Unicode MS" panose="020B0604020202020204" pitchFamily="34" charset="-128"/>
              </a:rPr>
              <a:t>SAP SE </a:t>
            </a:r>
            <a:r>
              <a:rPr sz="1200" dirty="0">
                <a:solidFill>
                  <a:srgbClr val="000000"/>
                </a:solidFill>
              </a:rPr>
              <a:t>(oder von einem SAP-Konzernunternehmen) in Deutschland und verschiedenen anderen Ländern weltweit. </a:t>
            </a:r>
            <a:br>
              <a:rPr sz="1200" dirty="0">
                <a:solidFill>
                  <a:srgbClr val="000000"/>
                </a:solidFill>
              </a:rPr>
            </a:br>
            <a:r>
              <a:rPr sz="1200" dirty="0">
                <a:solidFill>
                  <a:srgbClr val="000000"/>
                </a:solidFill>
              </a:rPr>
              <a:t>Weitere Hinweise und Informationen zum Markenrecht finden Sie unter </a:t>
            </a:r>
            <a:r>
              <a:rPr sz="1200" dirty="0">
                <a:solidFill>
                  <a:srgbClr val="000000"/>
                </a:solidFill>
                <a:hlinkClick r:id="rId2"/>
              </a:rPr>
              <a:t>http://global.sap.com/corporate-de/legal/copyright/index.epx</a:t>
            </a:r>
            <a:r>
              <a:rPr sz="1200" dirty="0">
                <a:solidFill>
                  <a:srgbClr val="000000"/>
                </a:solidFill>
              </a:rPr>
              <a:t>.</a:t>
            </a:r>
          </a:p>
          <a:p>
            <a:pPr>
              <a:spcBef>
                <a:spcPts val="1200"/>
              </a:spcBef>
            </a:pPr>
            <a:r>
              <a:rPr sz="1200" dirty="0">
                <a:solidFill>
                  <a:srgbClr val="000000"/>
                </a:solidFill>
              </a:rPr>
              <a:t>Die von </a:t>
            </a:r>
            <a:r>
              <a:rPr lang="en-US" sz="1200" dirty="0">
                <a:solidFill>
                  <a:srgbClr val="000000"/>
                </a:solidFill>
                <a:ea typeface="Arial Unicode MS" panose="020B0604020202020204" pitchFamily="34" charset="-128"/>
              </a:rPr>
              <a:t>SAP SE </a:t>
            </a:r>
            <a:r>
              <a:rPr sz="1200" dirty="0">
                <a:solidFill>
                  <a:srgbClr val="000000"/>
                </a:solidFill>
              </a:rPr>
              <a:t>oder deren Vertriebsfirmen angebotenen Softwareprodukte können Softwarekomponenten auch anderer Softwarehersteller enthalten.</a:t>
            </a:r>
          </a:p>
          <a:p>
            <a:pPr>
              <a:spcBef>
                <a:spcPts val="1200"/>
              </a:spcBef>
            </a:pPr>
            <a:r>
              <a:rPr sz="1200" dirty="0">
                <a:solidFill>
                  <a:srgbClr val="000000"/>
                </a:solidFill>
              </a:rPr>
              <a:t>Produkte können länderspezifische Unterschiede aufweisen.</a:t>
            </a:r>
          </a:p>
          <a:p>
            <a:pPr>
              <a:spcBef>
                <a:spcPts val="1200"/>
              </a:spcBef>
            </a:pPr>
            <a:r>
              <a:rPr sz="1200" dirty="0">
                <a:solidFill>
                  <a:srgbClr val="000000"/>
                </a:solidFill>
              </a:rPr>
              <a:t>Die vorliegenden Unterlagen werden von der </a:t>
            </a:r>
            <a:r>
              <a:rPr lang="en-US" sz="1200" dirty="0">
                <a:solidFill>
                  <a:srgbClr val="000000"/>
                </a:solidFill>
                <a:ea typeface="Arial Unicode MS" panose="020B0604020202020204" pitchFamily="34" charset="-128"/>
              </a:rPr>
              <a:t>SAP SE </a:t>
            </a:r>
            <a:r>
              <a:rPr sz="1200" dirty="0">
                <a:solidFill>
                  <a:srgbClr val="000000"/>
                </a:solidFill>
              </a:rPr>
              <a:t>oder einem SAP-Konzernunternehmen bereitgestellt und dienen ausschließlich zu Informationszwecken. </a:t>
            </a:r>
            <a:br>
              <a:rPr sz="1200" dirty="0">
                <a:solidFill>
                  <a:srgbClr val="000000"/>
                </a:solidFill>
              </a:rPr>
            </a:br>
            <a:r>
              <a:rPr sz="1200" dirty="0">
                <a:solidFill>
                  <a:srgbClr val="000000"/>
                </a:solidFill>
              </a:rPr>
              <a:t>Die </a:t>
            </a:r>
            <a:r>
              <a:rPr lang="en-US" sz="1200" dirty="0">
                <a:solidFill>
                  <a:srgbClr val="000000"/>
                </a:solidFill>
                <a:ea typeface="Arial Unicode MS" panose="020B0604020202020204" pitchFamily="34" charset="-128"/>
              </a:rPr>
              <a:t>SAP SE </a:t>
            </a:r>
            <a:r>
              <a:rPr sz="1200" dirty="0">
                <a:solidFill>
                  <a:srgbClr val="000000"/>
                </a:solidFill>
              </a:rPr>
              <a:t>oder ihre Konzernunternehmen übernehmen keinerlei Haftung oder Gewährleistung für Fehler oder Unvollständigkeiten in  dieser Publikation. </a:t>
            </a:r>
            <a:br>
              <a:rPr sz="1200" dirty="0">
                <a:solidFill>
                  <a:srgbClr val="000000"/>
                </a:solidFill>
              </a:rPr>
            </a:br>
            <a:r>
              <a:rPr sz="1200" dirty="0">
                <a:solidFill>
                  <a:srgbClr val="000000"/>
                </a:solidFill>
              </a:rPr>
              <a:t>Die </a:t>
            </a:r>
            <a:r>
              <a:rPr lang="en-US" sz="1200" dirty="0">
                <a:solidFill>
                  <a:srgbClr val="000000"/>
                </a:solidFill>
                <a:ea typeface="Arial Unicode MS" panose="020B0604020202020204" pitchFamily="34" charset="-128"/>
              </a:rPr>
              <a:t>SAP SE </a:t>
            </a:r>
            <a:r>
              <a:rPr sz="1200" dirty="0">
                <a:solidFill>
                  <a:srgbClr val="000000"/>
                </a:solidFill>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sz="1200" dirty="0">
                <a:solidFill>
                  <a:srgbClr val="000000"/>
                </a:solidFill>
              </a:rPr>
              <a:t>Insbesondere sind die </a:t>
            </a:r>
            <a:r>
              <a:rPr lang="en-US" sz="1200" dirty="0">
                <a:solidFill>
                  <a:srgbClr val="000000"/>
                </a:solidFill>
                <a:ea typeface="Arial Unicode MS" panose="020B0604020202020204" pitchFamily="34" charset="-128"/>
              </a:rPr>
              <a:t>SAP SE </a:t>
            </a:r>
            <a:r>
              <a:rPr sz="1200" dirty="0">
                <a:solidFill>
                  <a:srgbClr val="000000"/>
                </a:solidFill>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sz="1200" dirty="0">
                <a:solidFill>
                  <a:srgbClr val="000000"/>
                </a:solidFill>
              </a:rPr>
            </a:br>
            <a:r>
              <a:rPr sz="1200" dirty="0">
                <a:solidFill>
                  <a:srgbClr val="000000"/>
                </a:solidFill>
              </a:rPr>
              <a:t>die Strategie und etwaige künftige Entwicklungen, Produkte und/oder Plattformen der </a:t>
            </a:r>
            <a:r>
              <a:rPr lang="en-US" sz="1200" dirty="0">
                <a:solidFill>
                  <a:srgbClr val="000000"/>
                </a:solidFill>
                <a:ea typeface="Arial Unicode MS" panose="020B0604020202020204" pitchFamily="34" charset="-128"/>
              </a:rPr>
              <a:t>SAP SE </a:t>
            </a:r>
            <a:r>
              <a:rPr sz="1200" dirty="0">
                <a:solidFill>
                  <a:srgbClr val="000000"/>
                </a:solidFill>
              </a:rPr>
              <a:t>oder ihrer Konzernunternehmen können von der </a:t>
            </a:r>
            <a:r>
              <a:rPr lang="en-US" sz="1200" dirty="0">
                <a:solidFill>
                  <a:srgbClr val="000000"/>
                </a:solidFill>
                <a:ea typeface="Arial Unicode MS" panose="020B0604020202020204" pitchFamily="34" charset="-128"/>
              </a:rPr>
              <a:t>SAP SE </a:t>
            </a:r>
            <a:r>
              <a:rPr sz="1200" dirty="0">
                <a:solidFill>
                  <a:srgbClr val="000000"/>
                </a:solidFill>
              </a:rPr>
              <a:t>oder ihren Konzernunternehmen jederzeit und ohne Angabe von Gründen unangekündigt geändert werden. </a:t>
            </a:r>
            <a:br>
              <a:rPr sz="1200" dirty="0">
                <a:solidFill>
                  <a:srgbClr val="000000"/>
                </a:solidFill>
              </a:rPr>
            </a:br>
            <a:r>
              <a:rPr sz="1200" dirty="0">
                <a:solidFill>
                  <a:srgbClr val="000000"/>
                </a:solidFill>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
        <p:nvSpPr>
          <p:cNvPr id="4" name="TextBox 3"/>
          <p:cNvSpPr txBox="1"/>
          <p:nvPr userDrawn="1"/>
        </p:nvSpPr>
        <p:spPr bwMode="gray">
          <a:xfrm>
            <a:off x="324000" y="324000"/>
            <a:ext cx="9815222" cy="756000"/>
          </a:xfrm>
          <a:prstGeom prst="rect">
            <a:avLst/>
          </a:prstGeom>
        </p:spPr>
        <p:txBody>
          <a:bodyPr vert="horz" lIns="0" tIns="0" rIns="0" bIns="0" rtlCol="0" anchor="ctr" anchorCtr="0">
            <a:noAutofit/>
          </a:bodyPr>
          <a:lstStyle/>
          <a:p>
            <a:pPr>
              <a:spcBef>
                <a:spcPct val="0"/>
              </a:spcBef>
              <a:defRPr/>
            </a:pPr>
            <a:r>
              <a:rPr lang="en-GB" sz="2899" b="1" dirty="0">
                <a:solidFill>
                  <a:srgbClr val="FFD05C"/>
                </a:solidFill>
              </a:rPr>
              <a:t>© </a:t>
            </a:r>
            <a:r>
              <a:rPr sz="2899" b="1" dirty="0">
                <a:solidFill>
                  <a:srgbClr val="FFD05C"/>
                </a:solidFill>
              </a:rPr>
              <a:t>2013 SAP AG. Alle Rechte vorbehalten.</a:t>
            </a:r>
          </a:p>
        </p:txBody>
      </p:sp>
      <p:sp>
        <p:nvSpPr>
          <p:cNvPr id="5" name="TextBox 4"/>
          <p:cNvSpPr txBox="1"/>
          <p:nvPr userDrawn="1"/>
        </p:nvSpPr>
        <p:spPr bwMode="gray">
          <a:xfrm>
            <a:off x="324000" y="1691608"/>
            <a:ext cx="11547325" cy="2646265"/>
          </a:xfrm>
          <a:prstGeom prst="rect">
            <a:avLst/>
          </a:prstGeom>
          <a:noFill/>
        </p:spPr>
        <p:txBody>
          <a:bodyPr wrap="square" lIns="0" tIns="0" rIns="0" bIns="0" rtlCol="0">
            <a:spAutoFit/>
          </a:bodyPr>
          <a:lstStyle/>
          <a:p>
            <a:pPr defTabSz="914217">
              <a:spcBef>
                <a:spcPts val="1200"/>
              </a:spcBef>
            </a:pPr>
            <a:r>
              <a:rPr sz="1200" noProof="1">
                <a:solidFill>
                  <a:srgbClr val="000000"/>
                </a:solidFill>
                <a:ea typeface="MS PGothic" pitchFamily="34" charset="-128"/>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defTabSz="914217">
              <a:spcBef>
                <a:spcPts val="1200"/>
              </a:spcBef>
            </a:pPr>
            <a:r>
              <a:rPr sz="1200" noProof="1">
                <a:solidFill>
                  <a:srgbClr val="000000"/>
                </a:solidFill>
                <a:ea typeface="MS PGothic" pitchFamily="34" charset="-128"/>
              </a:rPr>
              <a:t>Einige der von der SAP AG und ihren Distributoren vermarkteten Softwareprodukte enthalten proprietäre Softwarekomponenten anderer Softwareanbieter.</a:t>
            </a:r>
          </a:p>
          <a:p>
            <a:pPr defTabSz="914217">
              <a:spcBef>
                <a:spcPts val="1200"/>
              </a:spcBef>
            </a:pPr>
            <a:r>
              <a:rPr sz="1200" noProof="1">
                <a:solidFill>
                  <a:srgbClr val="000000"/>
                </a:solidFill>
                <a:ea typeface="MS PGothic" pitchFamily="34" charset="-128"/>
              </a:rPr>
              <a:t>Produkte können länderspezifische Unterschiede aufweisen.</a:t>
            </a:r>
          </a:p>
          <a:p>
            <a:pPr defTabSz="914217">
              <a:spcBef>
                <a:spcPts val="1200"/>
              </a:spcBef>
            </a:pPr>
            <a:r>
              <a:rPr sz="1200" noProof="1">
                <a:solidFill>
                  <a:srgbClr val="000000"/>
                </a:solidFill>
                <a:ea typeface="MS PGothic" pitchFamily="34" charset="-128"/>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defTabSz="914217">
              <a:spcBef>
                <a:spcPts val="1200"/>
              </a:spcBef>
            </a:pPr>
            <a:r>
              <a:rPr sz="1200" noProof="1">
                <a:solidFill>
                  <a:srgbClr val="000000"/>
                </a:solidFill>
                <a:ea typeface="MS PGothic" pitchFamily="34" charset="-128"/>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sz="1200" noProof="1">
                <a:solidFill>
                  <a:srgbClr val="000000"/>
                </a:solidFill>
                <a:ea typeface="MS PGothic" pitchFamily="34" charset="-128"/>
                <a:hlinkClick r:id="rId3"/>
              </a:rPr>
              <a:t>http://www.sap.com/corporate-en/legal/copyright/index.epx#trademark</a:t>
            </a:r>
            <a:r>
              <a:rPr sz="1200" noProof="1">
                <a:solidFill>
                  <a:srgbClr val="000000"/>
                </a:solidFill>
                <a:ea typeface="MS PGothic" pitchFamily="34" charset="-128"/>
              </a:rPr>
              <a:t>.</a:t>
            </a:r>
          </a:p>
        </p:txBody>
      </p:sp>
    </p:spTree>
    <p:extLst>
      <p:ext uri="{BB962C8B-B14F-4D97-AF65-F5344CB8AC3E}">
        <p14:creationId xmlns:p14="http://schemas.microsoft.com/office/powerpoint/2010/main" val="225522494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4706939" y="1692001"/>
            <a:ext cx="7164387" cy="4392000"/>
          </a:xfrm>
          <a:solidFill>
            <a:schemeClr val="bg1">
              <a:lumMod val="95000"/>
            </a:schemeClr>
          </a:solidFill>
        </p:spPr>
        <p:txBody>
          <a:bodyPr vert="horz" lIns="0" tIns="1543147" rIns="0" bIns="0" rtlCol="0" anchor="t" anchorCtr="0">
            <a:noAutofit/>
          </a:bodyPr>
          <a:lstStyle>
            <a:lvl1pPr marL="0" indent="0" algn="ctr" defTabSz="1088558"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692001"/>
            <a:ext cx="4224188"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Tree>
    <p:extLst>
      <p:ext uri="{BB962C8B-B14F-4D97-AF65-F5344CB8AC3E}">
        <p14:creationId xmlns:p14="http://schemas.microsoft.com/office/powerpoint/2010/main" val="2727927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
        <p:nvSpPr>
          <p:cNvPr id="5" name="Rectangle 4"/>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Tree>
    <p:extLst>
      <p:ext uri="{BB962C8B-B14F-4D97-AF65-F5344CB8AC3E}">
        <p14:creationId xmlns:p14="http://schemas.microsoft.com/office/powerpoint/2010/main" val="314592145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11"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29916232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05057227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58420695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1_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6" name="Picture 5"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266740722"/>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1_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970680584"/>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1_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Thank you</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5482"/>
            <a:ext cx="11545200" cy="1846231"/>
          </a:xfrm>
        </p:spPr>
        <p:txBody>
          <a:bodyPr anchor="b" anchorCtr="0">
            <a:noAutofit/>
          </a:bodyPr>
          <a:lstStyle>
            <a:lvl1pPr>
              <a:spcBef>
                <a:spcPts val="0"/>
              </a:spcBef>
              <a:defRPr sz="20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422399595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2_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12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pPr lvl="2"/>
            <a:r>
              <a:rPr lang="en-US" dirty="0"/>
              <a:t>Third Level</a:t>
            </a:r>
          </a:p>
          <a:p>
            <a:pPr lvl="3"/>
            <a:r>
              <a:rPr lang="en-US" dirty="0"/>
              <a:t>Fourth Level</a:t>
            </a:r>
          </a:p>
          <a:p>
            <a:endParaRPr lang="en-US" dirty="0"/>
          </a:p>
        </p:txBody>
      </p:sp>
    </p:spTree>
    <p:extLst>
      <p:ext uri="{BB962C8B-B14F-4D97-AF65-F5344CB8AC3E}">
        <p14:creationId xmlns:p14="http://schemas.microsoft.com/office/powerpoint/2010/main" val="243183476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Tree>
    <p:extLst>
      <p:ext uri="{BB962C8B-B14F-4D97-AF65-F5344CB8AC3E}">
        <p14:creationId xmlns:p14="http://schemas.microsoft.com/office/powerpoint/2010/main" val="183335653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1_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8539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26" Type="http://schemas.openxmlformats.org/officeDocument/2006/relationships/slideLayout" Target="../slideLayouts/slideLayout53.xml"/><Relationship Id="rId3" Type="http://schemas.openxmlformats.org/officeDocument/2006/relationships/slideLayout" Target="../slideLayouts/slideLayout30.xml"/><Relationship Id="rId21" Type="http://schemas.openxmlformats.org/officeDocument/2006/relationships/slideLayout" Target="../slideLayouts/slideLayout48.xml"/><Relationship Id="rId34" Type="http://schemas.openxmlformats.org/officeDocument/2006/relationships/theme" Target="../theme/theme2.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5" Type="http://schemas.openxmlformats.org/officeDocument/2006/relationships/slideLayout" Target="../slideLayouts/slideLayout52.xml"/><Relationship Id="rId33" Type="http://schemas.openxmlformats.org/officeDocument/2006/relationships/slideLayout" Target="../slideLayouts/slideLayout60.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29" Type="http://schemas.openxmlformats.org/officeDocument/2006/relationships/slideLayout" Target="../slideLayouts/slideLayout56.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slideLayout" Target="../slideLayouts/slideLayout51.xml"/><Relationship Id="rId32" Type="http://schemas.openxmlformats.org/officeDocument/2006/relationships/slideLayout" Target="../slideLayouts/slideLayout59.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slideLayout" Target="../slideLayouts/slideLayout50.xml"/><Relationship Id="rId28" Type="http://schemas.openxmlformats.org/officeDocument/2006/relationships/slideLayout" Target="../slideLayouts/slideLayout55.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31" Type="http://schemas.openxmlformats.org/officeDocument/2006/relationships/slideLayout" Target="../slideLayouts/slideLayout58.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 Id="rId27" Type="http://schemas.openxmlformats.org/officeDocument/2006/relationships/slideLayout" Target="../slideLayouts/slideLayout54.xml"/><Relationship Id="rId30" Type="http://schemas.openxmlformats.org/officeDocument/2006/relationships/slideLayout" Target="../slideLayouts/slideLayout5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theme" Target="../theme/theme3.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2.xml"/><Relationship Id="rId13" Type="http://schemas.openxmlformats.org/officeDocument/2006/relationships/slideLayout" Target="../slideLayouts/slideLayout87.xml"/><Relationship Id="rId18" Type="http://schemas.openxmlformats.org/officeDocument/2006/relationships/slideLayout" Target="../slideLayouts/slideLayout92.xml"/><Relationship Id="rId26" Type="http://schemas.openxmlformats.org/officeDocument/2006/relationships/slideLayout" Target="../slideLayouts/slideLayout100.xml"/><Relationship Id="rId3" Type="http://schemas.openxmlformats.org/officeDocument/2006/relationships/slideLayout" Target="../slideLayouts/slideLayout77.xml"/><Relationship Id="rId21" Type="http://schemas.openxmlformats.org/officeDocument/2006/relationships/slideLayout" Target="../slideLayouts/slideLayout95.xml"/><Relationship Id="rId34" Type="http://schemas.openxmlformats.org/officeDocument/2006/relationships/theme" Target="../theme/theme4.xml"/><Relationship Id="rId7" Type="http://schemas.openxmlformats.org/officeDocument/2006/relationships/slideLayout" Target="../slideLayouts/slideLayout81.xml"/><Relationship Id="rId12" Type="http://schemas.openxmlformats.org/officeDocument/2006/relationships/slideLayout" Target="../slideLayouts/slideLayout86.xml"/><Relationship Id="rId17" Type="http://schemas.openxmlformats.org/officeDocument/2006/relationships/slideLayout" Target="../slideLayouts/slideLayout91.xml"/><Relationship Id="rId25" Type="http://schemas.openxmlformats.org/officeDocument/2006/relationships/slideLayout" Target="../slideLayouts/slideLayout99.xml"/><Relationship Id="rId33" Type="http://schemas.openxmlformats.org/officeDocument/2006/relationships/slideLayout" Target="../slideLayouts/slideLayout107.xml"/><Relationship Id="rId2" Type="http://schemas.openxmlformats.org/officeDocument/2006/relationships/slideLayout" Target="../slideLayouts/slideLayout76.xml"/><Relationship Id="rId16" Type="http://schemas.openxmlformats.org/officeDocument/2006/relationships/slideLayout" Target="../slideLayouts/slideLayout90.xml"/><Relationship Id="rId20" Type="http://schemas.openxmlformats.org/officeDocument/2006/relationships/slideLayout" Target="../slideLayouts/slideLayout94.xml"/><Relationship Id="rId29" Type="http://schemas.openxmlformats.org/officeDocument/2006/relationships/slideLayout" Target="../slideLayouts/slideLayout103.xml"/><Relationship Id="rId1" Type="http://schemas.openxmlformats.org/officeDocument/2006/relationships/slideLayout" Target="../slideLayouts/slideLayout75.xml"/><Relationship Id="rId6" Type="http://schemas.openxmlformats.org/officeDocument/2006/relationships/slideLayout" Target="../slideLayouts/slideLayout80.xml"/><Relationship Id="rId11" Type="http://schemas.openxmlformats.org/officeDocument/2006/relationships/slideLayout" Target="../slideLayouts/slideLayout85.xml"/><Relationship Id="rId24" Type="http://schemas.openxmlformats.org/officeDocument/2006/relationships/slideLayout" Target="../slideLayouts/slideLayout98.xml"/><Relationship Id="rId32" Type="http://schemas.openxmlformats.org/officeDocument/2006/relationships/slideLayout" Target="../slideLayouts/slideLayout106.xml"/><Relationship Id="rId5" Type="http://schemas.openxmlformats.org/officeDocument/2006/relationships/slideLayout" Target="../slideLayouts/slideLayout79.xml"/><Relationship Id="rId15" Type="http://schemas.openxmlformats.org/officeDocument/2006/relationships/slideLayout" Target="../slideLayouts/slideLayout89.xml"/><Relationship Id="rId23" Type="http://schemas.openxmlformats.org/officeDocument/2006/relationships/slideLayout" Target="../slideLayouts/slideLayout97.xml"/><Relationship Id="rId28" Type="http://schemas.openxmlformats.org/officeDocument/2006/relationships/slideLayout" Target="../slideLayouts/slideLayout102.xml"/><Relationship Id="rId10" Type="http://schemas.openxmlformats.org/officeDocument/2006/relationships/slideLayout" Target="../slideLayouts/slideLayout84.xml"/><Relationship Id="rId19" Type="http://schemas.openxmlformats.org/officeDocument/2006/relationships/slideLayout" Target="../slideLayouts/slideLayout93.xml"/><Relationship Id="rId31" Type="http://schemas.openxmlformats.org/officeDocument/2006/relationships/slideLayout" Target="../slideLayouts/slideLayout105.xml"/><Relationship Id="rId4" Type="http://schemas.openxmlformats.org/officeDocument/2006/relationships/slideLayout" Target="../slideLayouts/slideLayout78.xml"/><Relationship Id="rId9" Type="http://schemas.openxmlformats.org/officeDocument/2006/relationships/slideLayout" Target="../slideLayouts/slideLayout83.xml"/><Relationship Id="rId14" Type="http://schemas.openxmlformats.org/officeDocument/2006/relationships/slideLayout" Target="../slideLayouts/slideLayout88.xml"/><Relationship Id="rId22" Type="http://schemas.openxmlformats.org/officeDocument/2006/relationships/slideLayout" Target="../slideLayouts/slideLayout96.xml"/><Relationship Id="rId27" Type="http://schemas.openxmlformats.org/officeDocument/2006/relationships/slideLayout" Target="../slideLayouts/slideLayout101.xml"/><Relationship Id="rId30" Type="http://schemas.openxmlformats.org/officeDocument/2006/relationships/slideLayout" Target="../slideLayouts/slideLayout10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 id="2147483826" r:id="rId27"/>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772599971"/>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 id="2147483795" r:id="rId18"/>
    <p:sldLayoutId id="2147483796" r:id="rId19"/>
    <p:sldLayoutId id="2147483797" r:id="rId20"/>
    <p:sldLayoutId id="2147483798" r:id="rId21"/>
    <p:sldLayoutId id="2147483799" r:id="rId22"/>
    <p:sldLayoutId id="2147483800" r:id="rId23"/>
    <p:sldLayoutId id="2147483801" r:id="rId24"/>
    <p:sldLayoutId id="2147483802" r:id="rId25"/>
    <p:sldLayoutId id="2147483803" r:id="rId26"/>
    <p:sldLayoutId id="2147483804" r:id="rId27"/>
    <p:sldLayoutId id="2147483805" r:id="rId28"/>
    <p:sldLayoutId id="2147483806" r:id="rId29"/>
    <p:sldLayoutId id="2147483807" r:id="rId30"/>
    <p:sldLayoutId id="2147483808" r:id="rId31"/>
    <p:sldLayoutId id="2147483809" r:id="rId32"/>
    <p:sldLayoutId id="2147483810" r:id="rId33"/>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1008829176"/>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900" kern="0" dirty="0" err="1">
              <a:solidFill>
                <a:srgbClr val="000000"/>
              </a:solidFill>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buClr>
                <a:srgbClr val="FFFFFF"/>
              </a:buClr>
              <a:buFont typeface="Arial" pitchFamily="34" charset="0"/>
              <a:buChar char="©"/>
            </a:pPr>
            <a:r>
              <a:rPr lang="en-US" sz="900" dirty="0">
                <a:solidFill>
                  <a:srgbClr val="FFFFFF"/>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rgbClr val="FFD05C"/>
              </a:buClr>
              <a:buFont typeface="Arial" pitchFamily="34" charset="0"/>
              <a:buNone/>
            </a:pPr>
            <a:fld id="{0BDC132A-5C91-4078-9777-31DA19A62E0A}" type="slidenum">
              <a:rPr lang="en-US" sz="900" smtClean="0">
                <a:solidFill>
                  <a:srgbClr val="FFFFFF"/>
                </a:solidFill>
              </a:rPr>
              <a:pPr marL="111503" indent="-111503" algn="r">
                <a:buClr>
                  <a:srgbClr val="FFD05C"/>
                </a:buClr>
                <a:buFont typeface="Arial" pitchFamily="34" charset="0"/>
                <a:buNone/>
              </a:pPr>
              <a:t>‹#›</a:t>
            </a:fld>
            <a:endParaRPr lang="en-US" sz="900" dirty="0">
              <a:solidFill>
                <a:srgbClr val="FFFFFF"/>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lang="en-US" sz="900" kern="0" dirty="0">
                <a:solidFill>
                  <a:srgbClr val="FFFFFF"/>
                </a:solidFil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900" kern="0" dirty="0" err="1">
              <a:solidFill>
                <a:srgbClr val="000000"/>
              </a:solidFill>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buClr>
                <a:srgbClr val="FFFFFF"/>
              </a:buClr>
              <a:buFont typeface="Arial" pitchFamily="34" charset="0"/>
              <a:buChar char="©"/>
            </a:pPr>
            <a:r>
              <a:rPr lang="en-US" sz="900" dirty="0">
                <a:solidFill>
                  <a:srgbClr val="FFFFFF"/>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rgbClr val="FFD05C"/>
              </a:buClr>
              <a:buFont typeface="Arial" pitchFamily="34" charset="0"/>
              <a:buNone/>
            </a:pPr>
            <a:fld id="{0BDC132A-5C91-4078-9777-31DA19A62E0A}" type="slidenum">
              <a:rPr lang="en-US" sz="900" smtClean="0">
                <a:solidFill>
                  <a:srgbClr val="FFFFFF"/>
                </a:solidFill>
              </a:rPr>
              <a:pPr marL="111503" indent="-111503" algn="r">
                <a:buClr>
                  <a:srgbClr val="FFD05C"/>
                </a:buClr>
                <a:buFont typeface="Arial" pitchFamily="34" charset="0"/>
                <a:buNone/>
              </a:pPr>
              <a:t>‹#›</a:t>
            </a:fld>
            <a:endParaRPr lang="en-US" sz="900" dirty="0">
              <a:solidFill>
                <a:srgbClr val="FFFFFF"/>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lang="en-US" sz="900" kern="0" dirty="0">
                <a:solidFill>
                  <a:srgbClr val="FFFFFF"/>
                </a:solidFill>
                <a:ea typeface="Arial Unicode MS"/>
                <a:cs typeface="Arial Unicode MS" pitchFamily="34" charset="-128"/>
                <a:sym typeface="Arial"/>
              </a:rPr>
              <a:t>Internal</a:t>
            </a:r>
          </a:p>
        </p:txBody>
      </p:sp>
    </p:spTree>
    <p:extLst>
      <p:ext uri="{BB962C8B-B14F-4D97-AF65-F5344CB8AC3E}">
        <p14:creationId xmlns:p14="http://schemas.microsoft.com/office/powerpoint/2010/main" val="2146218337"/>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 id="2147483844" r:id="rId17"/>
    <p:sldLayoutId id="2147483845" r:id="rId18"/>
    <p:sldLayoutId id="2147483846" r:id="rId19"/>
    <p:sldLayoutId id="2147483847" r:id="rId20"/>
    <p:sldLayoutId id="2147483848" r:id="rId21"/>
    <p:sldLayoutId id="2147483849" r:id="rId22"/>
    <p:sldLayoutId id="2147483850" r:id="rId23"/>
    <p:sldLayoutId id="2147483851" r:id="rId24"/>
    <p:sldLayoutId id="2147483852" r:id="rId25"/>
    <p:sldLayoutId id="2147483853" r:id="rId26"/>
    <p:sldLayoutId id="2147483854" r:id="rId27"/>
    <p:sldLayoutId id="2147483855" r:id="rId28"/>
    <p:sldLayoutId id="2147483856" r:id="rId29"/>
    <p:sldLayoutId id="2147483857" r:id="rId30"/>
    <p:sldLayoutId id="2147483858" r:id="rId31"/>
    <p:sldLayoutId id="2147483859" r:id="rId32"/>
    <p:sldLayoutId id="2147483860" r:id="rId33"/>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svg"/></Relationships>
</file>

<file path=ppt/slides/_rels/slide1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18.svg"/><Relationship Id="rId11" Type="http://schemas.openxmlformats.org/officeDocument/2006/relationships/image" Target="../media/image20.svg"/><Relationship Id="rId5" Type="http://schemas.openxmlformats.org/officeDocument/2006/relationships/image" Target="../media/image17.png"/><Relationship Id="rId10" Type="http://schemas.openxmlformats.org/officeDocument/2006/relationships/image" Target="../media/image19.png"/><Relationship Id="rId4" Type="http://schemas.openxmlformats.org/officeDocument/2006/relationships/image" Target="../media/image11.png"/><Relationship Id="rId9"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1.png"/><Relationship Id="rId7"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8.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8.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8.xml"/><Relationship Id="rId6" Type="http://schemas.openxmlformats.org/officeDocument/2006/relationships/image" Target="../media/image18.svg"/><Relationship Id="rId11" Type="http://schemas.openxmlformats.org/officeDocument/2006/relationships/image" Target="../media/image16.svg"/><Relationship Id="rId5" Type="http://schemas.openxmlformats.org/officeDocument/2006/relationships/image" Target="../media/image17.png"/><Relationship Id="rId10" Type="http://schemas.openxmlformats.org/officeDocument/2006/relationships/image" Target="../media/image15.png"/><Relationship Id="rId4" Type="http://schemas.openxmlformats.org/officeDocument/2006/relationships/image" Target="../media/image11.png"/><Relationship Id="rId9"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1.png"/><Relationship Id="rId7" Type="http://schemas.openxmlformats.org/officeDocument/2006/relationships/image" Target="../media/image13.svg"/><Relationship Id="rId2" Type="http://schemas.openxmlformats.org/officeDocument/2006/relationships/notesSlide" Target="../notesSlides/notesSlide20.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18.svg"/><Relationship Id="rId10" Type="http://schemas.openxmlformats.org/officeDocument/2006/relationships/image" Target="../media/image16.svg"/><Relationship Id="rId4" Type="http://schemas.openxmlformats.org/officeDocument/2006/relationships/image" Target="../media/image17.png"/><Relationship Id="rId9"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1.png"/><Relationship Id="rId7"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8.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8.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10.png"/><Relationship Id="rId7" Type="http://schemas.openxmlformats.org/officeDocument/2006/relationships/image" Target="../media/image12.png"/><Relationship Id="rId12" Type="http://schemas.openxmlformats.org/officeDocument/2006/relationships/image" Target="../media/image20.svg"/><Relationship Id="rId2" Type="http://schemas.openxmlformats.org/officeDocument/2006/relationships/notesSlide" Target="../notesSlides/notesSlide30.xml"/><Relationship Id="rId1" Type="http://schemas.openxmlformats.org/officeDocument/2006/relationships/slideLayout" Target="../slideLayouts/slideLayout8.xml"/><Relationship Id="rId6" Type="http://schemas.openxmlformats.org/officeDocument/2006/relationships/image" Target="../media/image18.svg"/><Relationship Id="rId11" Type="http://schemas.openxmlformats.org/officeDocument/2006/relationships/image" Target="../media/image19.png"/><Relationship Id="rId5" Type="http://schemas.openxmlformats.org/officeDocument/2006/relationships/image" Target="../media/image17.png"/><Relationship Id="rId10" Type="http://schemas.openxmlformats.org/officeDocument/2006/relationships/image" Target="../media/image14.png"/><Relationship Id="rId4" Type="http://schemas.openxmlformats.org/officeDocument/2006/relationships/image" Target="../media/image11.png"/><Relationship Id="rId9" Type="http://schemas.openxmlformats.org/officeDocument/2006/relationships/image" Target="../media/image13.svg"/></Relationships>
</file>

<file path=ppt/slides/_rels/slide3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11.png"/><Relationship Id="rId7" Type="http://schemas.openxmlformats.org/officeDocument/2006/relationships/image" Target="../media/image30.svg"/><Relationship Id="rId2" Type="http://schemas.openxmlformats.org/officeDocument/2006/relationships/notesSlide" Target="../notesSlides/notesSlide31.xml"/><Relationship Id="rId1" Type="http://schemas.openxmlformats.org/officeDocument/2006/relationships/slideLayout" Target="../slideLayouts/slideLayout8.xml"/><Relationship Id="rId6" Type="http://schemas.openxmlformats.org/officeDocument/2006/relationships/image" Target="../media/image12.png"/><Relationship Id="rId11" Type="http://schemas.openxmlformats.org/officeDocument/2006/relationships/image" Target="../media/image20.svg"/><Relationship Id="rId5" Type="http://schemas.openxmlformats.org/officeDocument/2006/relationships/image" Target="../media/image18.svg"/><Relationship Id="rId10" Type="http://schemas.openxmlformats.org/officeDocument/2006/relationships/image" Target="../media/image19.png"/><Relationship Id="rId4" Type="http://schemas.openxmlformats.org/officeDocument/2006/relationships/image" Target="../media/image17.png"/><Relationship Id="rId9" Type="http://schemas.openxmlformats.org/officeDocument/2006/relationships/image" Target="../media/image14.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10.png"/></Relationships>
</file>

<file path=ppt/slides/_rels/slide3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1.png"/><Relationship Id="rId7" Type="http://schemas.openxmlformats.org/officeDocument/2006/relationships/image" Target="../media/image13.svg"/><Relationship Id="rId2" Type="http://schemas.openxmlformats.org/officeDocument/2006/relationships/notesSlide" Target="../notesSlides/notesSlide35.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18.svg"/><Relationship Id="rId10" Type="http://schemas.openxmlformats.org/officeDocument/2006/relationships/image" Target="../media/image20.svg"/><Relationship Id="rId4" Type="http://schemas.openxmlformats.org/officeDocument/2006/relationships/image" Target="../media/image17.png"/><Relationship Id="rId9" Type="http://schemas.openxmlformats.org/officeDocument/2006/relationships/image" Target="../media/image19.png"/></Relationships>
</file>

<file path=ppt/slides/_rels/slide3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1.png"/><Relationship Id="rId7" Type="http://schemas.openxmlformats.org/officeDocument/2006/relationships/image" Target="../media/image13.svg"/><Relationship Id="rId2" Type="http://schemas.openxmlformats.org/officeDocument/2006/relationships/notesSlide" Target="../notesSlides/notesSlide36.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33.svg"/><Relationship Id="rId10" Type="http://schemas.openxmlformats.org/officeDocument/2006/relationships/image" Target="../media/image35.svg"/><Relationship Id="rId4" Type="http://schemas.openxmlformats.org/officeDocument/2006/relationships/image" Target="../media/image32.png"/><Relationship Id="rId9" Type="http://schemas.openxmlformats.org/officeDocument/2006/relationships/image" Target="../media/image34.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40.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11.png"/><Relationship Id="rId7" Type="http://schemas.openxmlformats.org/officeDocument/2006/relationships/image" Target="../media/image13.svg"/><Relationship Id="rId2" Type="http://schemas.openxmlformats.org/officeDocument/2006/relationships/notesSlide" Target="../notesSlides/notesSlide37.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36.svg"/><Relationship Id="rId4" Type="http://schemas.openxmlformats.org/officeDocument/2006/relationships/image" Target="../media/image32.png"/><Relationship Id="rId9" Type="http://schemas.openxmlformats.org/officeDocument/2006/relationships/image" Target="../media/image37.svg"/></Relationships>
</file>

<file path=ppt/slides/_rels/slide41.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11.png"/><Relationship Id="rId7" Type="http://schemas.openxmlformats.org/officeDocument/2006/relationships/image" Target="../media/image13.svg"/><Relationship Id="rId2" Type="http://schemas.openxmlformats.org/officeDocument/2006/relationships/notesSlide" Target="../notesSlides/notesSlide38.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36.svg"/><Relationship Id="rId4" Type="http://schemas.openxmlformats.org/officeDocument/2006/relationships/image" Target="../media/image32.png"/><Relationship Id="rId9" Type="http://schemas.openxmlformats.org/officeDocument/2006/relationships/image" Target="../media/image37.svg"/></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9.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4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notesSlide" Target="../notesSlides/notesSlide40.xml"/><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37.svg"/><Relationship Id="rId10" Type="http://schemas.openxmlformats.org/officeDocument/2006/relationships/image" Target="../media/image36.svg"/><Relationship Id="rId4" Type="http://schemas.openxmlformats.org/officeDocument/2006/relationships/image" Target="../media/image34.png"/><Relationship Id="rId9" Type="http://schemas.openxmlformats.org/officeDocument/2006/relationships/image" Target="../media/image32.png"/></Relationships>
</file>

<file path=ppt/slides/_rels/slide44.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10.png"/><Relationship Id="rId7" Type="http://schemas.openxmlformats.org/officeDocument/2006/relationships/image" Target="../media/image32.png"/><Relationship Id="rId2" Type="http://schemas.openxmlformats.org/officeDocument/2006/relationships/notesSlide" Target="../notesSlides/notesSlide41.xml"/><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39.svg"/><Relationship Id="rId10" Type="http://schemas.openxmlformats.org/officeDocument/2006/relationships/image" Target="../media/image13.svg"/><Relationship Id="rId4" Type="http://schemas.openxmlformats.org/officeDocument/2006/relationships/image" Target="../media/image38.png"/><Relationship Id="rId9" Type="http://schemas.openxmlformats.org/officeDocument/2006/relationships/image" Target="../media/image12.png"/></Relationships>
</file>

<file path=ppt/slides/_rels/slide4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42.xml"/><Relationship Id="rId1" Type="http://schemas.openxmlformats.org/officeDocument/2006/relationships/slideLayout" Target="../slideLayouts/slideLayout8.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svg"/></Relationships>
</file>

<file path=ppt/slides/_rels/slide46.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0.png"/><Relationship Id="rId7" Type="http://schemas.openxmlformats.org/officeDocument/2006/relationships/image" Target="../media/image15.png"/><Relationship Id="rId2" Type="http://schemas.openxmlformats.org/officeDocument/2006/relationships/notesSlide" Target="../notesSlides/notesSlide43.xml"/><Relationship Id="rId1" Type="http://schemas.openxmlformats.org/officeDocument/2006/relationships/slideLayout" Target="../slideLayouts/slideLayout8.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png"/></Relationships>
</file>

<file path=ppt/slides/_rels/slide47.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0.png"/><Relationship Id="rId7"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8.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png"/></Relationships>
</file>

<file path=ppt/slides/_rels/slide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5.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svg"/><Relationship Id="rId2" Type="http://schemas.openxmlformats.org/officeDocument/2006/relationships/notesSlide" Target="../notesSlides/notesSlide47.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16.svg"/><Relationship Id="rId4" Type="http://schemas.openxmlformats.org/officeDocument/2006/relationships/image" Target="../media/image15.png"/></Relationships>
</file>

<file path=ppt/slides/_rels/slide51.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10.png"/><Relationship Id="rId7" Type="http://schemas.openxmlformats.org/officeDocument/2006/relationships/image" Target="../media/image13.svg"/><Relationship Id="rId2" Type="http://schemas.openxmlformats.org/officeDocument/2006/relationships/notesSlide" Target="../notesSlides/notesSlide48.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37.svg"/><Relationship Id="rId4" Type="http://schemas.openxmlformats.org/officeDocument/2006/relationships/image" Target="../media/image34.png"/><Relationship Id="rId9" Type="http://schemas.openxmlformats.org/officeDocument/2006/relationships/image" Target="../media/image36.sv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svg"/><Relationship Id="rId2" Type="http://schemas.openxmlformats.org/officeDocument/2006/relationships/notesSlide" Target="../notesSlides/notesSlide52.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16.svg"/><Relationship Id="rId4" Type="http://schemas.openxmlformats.org/officeDocument/2006/relationships/image" Target="../media/image15.png"/></Relationships>
</file>

<file path=ppt/slides/_rels/slide56.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10.png"/><Relationship Id="rId7" Type="http://schemas.openxmlformats.org/officeDocument/2006/relationships/image" Target="../media/image13.svg"/><Relationship Id="rId2" Type="http://schemas.openxmlformats.org/officeDocument/2006/relationships/notesSlide" Target="../notesSlides/notesSlide53.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37.svg"/><Relationship Id="rId4" Type="http://schemas.openxmlformats.org/officeDocument/2006/relationships/image" Target="../media/image34.png"/><Relationship Id="rId9" Type="http://schemas.openxmlformats.org/officeDocument/2006/relationships/image" Target="../media/image36.sv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svg"/><Relationship Id="rId2" Type="http://schemas.openxmlformats.org/officeDocument/2006/relationships/notesSlide" Target="../notesSlides/notesSlide55.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16.svg"/><Relationship Id="rId4" Type="http://schemas.openxmlformats.org/officeDocument/2006/relationships/image" Target="../media/image15.png"/></Relationships>
</file>

<file path=ppt/slides/_rels/slide59.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56.xml"/><Relationship Id="rId1" Type="http://schemas.openxmlformats.org/officeDocument/2006/relationships/slideLayout" Target="../slideLayouts/slideLayout8.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svg"/><Relationship Id="rId2" Type="http://schemas.openxmlformats.org/officeDocument/2006/relationships/notesSlide" Target="../notesSlides/notesSlide57.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16.svg"/><Relationship Id="rId4" Type="http://schemas.openxmlformats.org/officeDocument/2006/relationships/image" Target="../media/image15.png"/></Relationships>
</file>

<file path=ppt/slides/_rels/slide6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svg"/><Relationship Id="rId2" Type="http://schemas.openxmlformats.org/officeDocument/2006/relationships/notesSlide" Target="../notesSlides/notesSlide58.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16.svg"/><Relationship Id="rId4" Type="http://schemas.openxmlformats.org/officeDocument/2006/relationships/image" Target="../media/image15.png"/></Relationships>
</file>

<file path=ppt/slides/_rels/slide6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9.xml"/><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0.xml"/><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3" Type="http://schemas.openxmlformats.org/officeDocument/2006/relationships/hyperlink" Target="https://bulletinboard-ads-production.cfapps.sap.hana.ondemand.com/static/index.html" TargetMode="External"/><Relationship Id="rId2" Type="http://schemas.openxmlformats.org/officeDocument/2006/relationships/image" Target="../media/image40.png"/><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2.xml"/></Relationships>
</file>

<file path=ppt/slides/_rels/slide6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5.xml"/></Relationships>
</file>

<file path=ppt/slides/_rels/slide6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themeOverride" Target="../theme/themeOverride1.xml"/><Relationship Id="rId4" Type="http://schemas.openxmlformats.org/officeDocument/2006/relationships/image" Target="../media/image11.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7.xml"/><Relationship Id="rId1" Type="http://schemas.openxmlformats.org/officeDocument/2006/relationships/slideLayout" Target="../slideLayouts/slideLayout5.xml"/><Relationship Id="rId4" Type="http://schemas.openxmlformats.org/officeDocument/2006/relationships/hyperlink" Target="https://kubernetes.io/docs/api-reference/v1.8/#pod-v1-core" TargetMode="Externa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9.xml"/><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2.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a:xfrm>
            <a:off x="288000" y="4024430"/>
            <a:ext cx="10899174" cy="997196"/>
          </a:xfrm>
        </p:spPr>
        <p:txBody>
          <a:bodyPr/>
          <a:lstStyle/>
          <a:p>
            <a:r>
              <a:rPr lang="en-US" dirty="0"/>
              <a:t>Kubernetes</a:t>
            </a:r>
            <a:br>
              <a:rPr lang="en-US" dirty="0"/>
            </a:br>
            <a:r>
              <a:rPr lang="en-US" dirty="0">
                <a:solidFill>
                  <a:schemeClr val="accent1"/>
                </a:solidFill>
              </a:rPr>
              <a:t>Microservice-based sample app: </a:t>
            </a:r>
            <a:r>
              <a:rPr lang="en-US" dirty="0" err="1">
                <a:solidFill>
                  <a:schemeClr val="accent1"/>
                </a:solidFill>
              </a:rPr>
              <a:t>Bulletinboard</a:t>
            </a:r>
            <a:endParaRPr lang="en-US" dirty="0">
              <a:solidFill>
                <a:schemeClr val="accent1"/>
              </a:solidFill>
            </a:endParaRPr>
          </a:p>
        </p:txBody>
      </p:sp>
      <p:pic>
        <p:nvPicPr>
          <p:cNvPr id="3" name="Picture Placeholder 2"/>
          <p:cNvPicPr>
            <a:picLocks noGrp="1" noChangeAspect="1"/>
          </p:cNvPicPr>
          <p:nvPr>
            <p:ph type="pic" sz="quarter" idx="12"/>
          </p:nvPr>
        </p:nvPicPr>
        <p:blipFill>
          <a:blip r:embed="rId3"/>
          <a:srcRect t="3112" b="3112"/>
          <a:stretch>
            <a:fillRect/>
          </a:stretch>
        </p:blipFill>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 overall</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a:t>
              </a:r>
              <a:br>
                <a:rPr lang="de-DE" sz="1400" kern="0" dirty="0">
                  <a:solidFill>
                    <a:srgbClr val="E35500"/>
                  </a:solidFill>
                  <a:ea typeface="Arial Unicode MS" pitchFamily="34" charset="-128"/>
                  <a:cs typeface="Arial Unicode MS" pitchFamily="34" charset="-128"/>
                </a:rPr>
              </a:br>
              <a:r>
                <a:rPr lang="de-DE" sz="1400" kern="0" dirty="0">
                  <a:solidFill>
                    <a:srgbClr val="E35500"/>
                  </a:solidFill>
                  <a:ea typeface="Arial Unicode MS" pitchFamily="34" charset="-128"/>
                  <a:cs typeface="Arial Unicode MS" pitchFamily="34" charset="-128"/>
                </a:rPr>
                <a:t>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20050" y="1332763"/>
            <a:ext cx="403319" cy="403319"/>
          </a:xfrm>
          <a:prstGeom prst="rect">
            <a:avLst/>
          </a:prstGeom>
        </p:spPr>
      </p:pic>
      <p:pic>
        <p:nvPicPr>
          <p:cNvPr id="119" name="Picture 118">
            <a:extLst>
              <a:ext uri="{FF2B5EF4-FFF2-40B4-BE49-F238E27FC236}">
                <a16:creationId xmlns:a16="http://schemas.microsoft.com/office/drawing/2014/main" id="{F41D4064-C621-4611-8159-A5CBE56EFF91}"/>
              </a:ext>
            </a:extLst>
          </p:cNvPr>
          <p:cNvPicPr>
            <a:picLocks noChangeAspect="1"/>
          </p:cNvPicPr>
          <p:nvPr/>
        </p:nvPicPr>
        <p:blipFill>
          <a:blip r:embed="rId4"/>
          <a:stretch>
            <a:fillRect/>
          </a:stretch>
        </p:blipFill>
        <p:spPr>
          <a:xfrm>
            <a:off x="11313100" y="1341926"/>
            <a:ext cx="501015" cy="487680"/>
          </a:xfrm>
          <a:prstGeom prst="rect">
            <a:avLst/>
          </a:prstGeom>
        </p:spPr>
      </p:pic>
    </p:spTree>
    <p:extLst>
      <p:ext uri="{BB962C8B-B14F-4D97-AF65-F5344CB8AC3E}">
        <p14:creationId xmlns:p14="http://schemas.microsoft.com/office/powerpoint/2010/main" val="1982099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19"/>
                                        </p:tgtEl>
                                        <p:attrNameLst>
                                          <p:attrName>style.visibility</p:attrName>
                                        </p:attrNameLst>
                                      </p:cBhvr>
                                      <p:to>
                                        <p:strVal val="visible"/>
                                      </p:to>
                                    </p:set>
                                    <p:anim calcmode="lin" valueType="num">
                                      <p:cBhvr additive="base">
                                        <p:cTn id="7" dur="500" fill="hold"/>
                                        <p:tgtEl>
                                          <p:spTgt spid="119"/>
                                        </p:tgtEl>
                                        <p:attrNameLst>
                                          <p:attrName>ppt_x</p:attrName>
                                        </p:attrNameLst>
                                      </p:cBhvr>
                                      <p:tavLst>
                                        <p:tav tm="0">
                                          <p:val>
                                            <p:strVal val="#ppt_x"/>
                                          </p:val>
                                        </p:tav>
                                        <p:tav tm="100000">
                                          <p:val>
                                            <p:strVal val="#ppt_x"/>
                                          </p:val>
                                        </p:tav>
                                      </p:tavLst>
                                    </p:anim>
                                    <p:anim calcmode="lin" valueType="num">
                                      <p:cBhvr additive="base">
                                        <p:cTn id="8" dur="500" fill="hold"/>
                                        <p:tgtEl>
                                          <p:spTgt spid="1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35994" y="1384647"/>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“ads DB“</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HTTPS/ REST</a:t>
              </a:r>
              <a:endParaRPr lang="de-DE" kern="0" dirty="0">
                <a:solidFill>
                  <a:schemeClr val="bg2">
                    <a:lumMod val="50000"/>
                  </a:schemeClr>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4"/>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a:solidFill>
            <a:schemeClr val="bg2">
              <a:lumMod val="90000"/>
            </a:schemeClr>
          </a:solidFill>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a:grpFill/>
            <a:ln>
              <a:solidFill>
                <a:schemeClr val="bg2">
                  <a:lumMod val="50000"/>
                </a:schemeClr>
              </a:solidFill>
            </a:ln>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sp>
        <p:nvSpPr>
          <p:cNvPr id="63" name="Rounded Rectangle 14">
            <a:extLst>
              <a:ext uri="{FF2B5EF4-FFF2-40B4-BE49-F238E27FC236}">
                <a16:creationId xmlns:a16="http://schemas.microsoft.com/office/drawing/2014/main" id="{2FA1EE19-5C4C-4142-8911-ECB7CFBADFA5}"/>
              </a:ext>
            </a:extLst>
          </p:cNvPr>
          <p:cNvSpPr/>
          <p:nvPr/>
        </p:nvSpPr>
        <p:spPr bwMode="gray">
          <a:xfrm>
            <a:off x="8304509" y="236270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3336" y="2619918"/>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1040" y="2066326"/>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1998" y="2292300"/>
            <a:ext cx="150305" cy="146304"/>
          </a:xfrm>
          <a:prstGeom prst="rect">
            <a:avLst/>
          </a:prstGeom>
          <a:solidFill>
            <a:schemeClr val="bg2">
              <a:lumMod val="90000"/>
            </a:schemeClr>
          </a:solidFill>
        </p:spPr>
      </p:pic>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615811"/>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358601"/>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062219"/>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319160"/>
            <a:ext cx="150305" cy="146304"/>
          </a:xfrm>
          <a:prstGeom prst="rect">
            <a:avLst/>
          </a:prstGeom>
        </p:spPr>
      </p:pic>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chemeClr val="tx1">
              <a:lumMod val="75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a:t>
            </a:r>
            <a:br>
              <a:rPr lang="de-DE" sz="1400" kern="0" dirty="0">
                <a:solidFill>
                  <a:schemeClr val="bg2">
                    <a:lumMod val="50000"/>
                  </a:schemeClr>
                </a:solidFill>
                <a:latin typeface="Arial"/>
                <a:ea typeface="Arial Unicode MS" pitchFamily="34" charset="-128"/>
                <a:cs typeface="Arial Unicode MS" pitchFamily="34" charset="-128"/>
              </a:rPr>
            </a:br>
            <a:r>
              <a:rPr lang="de-DE" sz="1400" kern="0" dirty="0" err="1">
                <a:solidFill>
                  <a:schemeClr val="bg2">
                    <a:lumMod val="50000"/>
                  </a:schemeClr>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a:ln>
              <a:solidFill>
                <a:schemeClr val="bg2">
                  <a:lumMod val="50000"/>
                </a:schemeClr>
              </a:solidFill>
            </a:ln>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p:spPr>
        </p:pic>
      </p:grpSp>
      <p:sp>
        <p:nvSpPr>
          <p:cNvPr id="121" name="Rounded Rectangle 14">
            <a:extLst>
              <a:ext uri="{FF2B5EF4-FFF2-40B4-BE49-F238E27FC236}">
                <a16:creationId xmlns:a16="http://schemas.microsoft.com/office/drawing/2014/main" id="{E683ACFD-3A5A-4DC8-A247-C3BC21A60B25}"/>
              </a:ext>
            </a:extLst>
          </p:cNvPr>
          <p:cNvSpPr/>
          <p:nvPr/>
        </p:nvSpPr>
        <p:spPr bwMode="gray">
          <a:xfrm>
            <a:off x="4656663" y="2958951"/>
            <a:ext cx="548827" cy="296202"/>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08546" y="3448986"/>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21135" y="2910728"/>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65032" y="3311915"/>
            <a:ext cx="548827" cy="294470"/>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08848" y="3118081"/>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36136" y="3247986"/>
            <a:ext cx="150305" cy="146304"/>
          </a:xfrm>
          <a:prstGeom prst="rect">
            <a:avLst/>
          </a:prstGeom>
        </p:spPr>
      </p:pic>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a:grpFill/>
            <a:ln>
              <a:solidFill>
                <a:schemeClr val="bg2">
                  <a:lumMod val="50000"/>
                </a:schemeClr>
              </a:solidFill>
            </a:ln>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a:grpFill/>
            <a:ln>
              <a:solidFill>
                <a:schemeClr val="bg2">
                  <a:lumMod val="50000"/>
                </a:schemeClr>
              </a:solidFill>
            </a:ln>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a:grpFill/>
            <a:ln>
              <a:solidFill>
                <a:schemeClr val="bg2">
                  <a:lumMod val="50000"/>
                </a:schemeClr>
              </a:solidFill>
            </a:ln>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a:grpFill/>
            <a:ln>
              <a:solidFill>
                <a:schemeClr val="bg2">
                  <a:lumMod val="50000"/>
                </a:schemeClr>
              </a:solidFill>
            </a:ln>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020050" y="1332763"/>
            <a:ext cx="403319" cy="403319"/>
          </a:xfrm>
          <a:prstGeom prst="rect">
            <a:avLst/>
          </a:prstGeom>
        </p:spPr>
      </p:pic>
      <p:cxnSp>
        <p:nvCxnSpPr>
          <p:cNvPr id="119" name="Straight Connector 118">
            <a:extLst>
              <a:ext uri="{FF2B5EF4-FFF2-40B4-BE49-F238E27FC236}">
                <a16:creationId xmlns:a16="http://schemas.microsoft.com/office/drawing/2014/main" id="{78DF7868-D858-4548-9E66-03C7D100E546}"/>
              </a:ext>
            </a:extLst>
          </p:cNvPr>
          <p:cNvCxnSpPr>
            <a:cxnSpLocks/>
          </p:cNvCxnSpPr>
          <p:nvPr/>
        </p:nvCxnSpPr>
        <p:spPr>
          <a:xfrm>
            <a:off x="6498121" y="4182948"/>
            <a:ext cx="1" cy="68628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42" name="Rectangle 141">
            <a:extLst>
              <a:ext uri="{FF2B5EF4-FFF2-40B4-BE49-F238E27FC236}">
                <a16:creationId xmlns:a16="http://schemas.microsoft.com/office/drawing/2014/main" id="{7C38D67C-2321-4695-9C65-7D593DC2A7BA}"/>
              </a:ext>
            </a:extLst>
          </p:cNvPr>
          <p:cNvSpPr/>
          <p:nvPr/>
        </p:nvSpPr>
        <p:spPr bwMode="gray">
          <a:xfrm>
            <a:off x="4531911" y="4047565"/>
            <a:ext cx="3345866" cy="2366670"/>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0" name="Cylinder 119">
            <a:extLst>
              <a:ext uri="{FF2B5EF4-FFF2-40B4-BE49-F238E27FC236}">
                <a16:creationId xmlns:a16="http://schemas.microsoft.com/office/drawing/2014/main" id="{1E094E06-3458-41A4-AFDE-195A86316545}"/>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solidFill>
                  <a:schemeClr val="bg2">
                    <a:lumMod val="50000"/>
                  </a:schemeClr>
                </a:solidFill>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solidFill>
                <a:schemeClr val="bg2">
                  <a:lumMod val="50000"/>
                </a:schemeClr>
              </a:solidFill>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spTree>
    <p:extLst>
      <p:ext uri="{BB962C8B-B14F-4D97-AF65-F5344CB8AC3E}">
        <p14:creationId xmlns:p14="http://schemas.microsoft.com/office/powerpoint/2010/main" val="2448425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4"/>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5022293" y="3957671"/>
            <a:ext cx="250508" cy="243840"/>
          </a:xfrm>
          <a:prstGeom prst="rect">
            <a:avLst/>
          </a:prstGeom>
        </p:spPr>
      </p:pic>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4"/>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4"/>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4"/>
          <a:stretch>
            <a:fillRect/>
          </a:stretch>
        </p:blipFill>
        <p:spPr>
          <a:xfrm>
            <a:off x="1791120" y="5057930"/>
            <a:ext cx="150305" cy="146304"/>
          </a:xfrm>
          <a:prstGeom prst="rect">
            <a:avLst/>
          </a:prstGeom>
        </p:spPr>
      </p:pic>
      <p:sp>
        <p:nvSpPr>
          <p:cNvPr id="27" name="Rectangle 26">
            <a:extLst>
              <a:ext uri="{FF2B5EF4-FFF2-40B4-BE49-F238E27FC236}">
                <a16:creationId xmlns:a16="http://schemas.microsoft.com/office/drawing/2014/main" id="{22878268-ED2E-463A-B93C-0DF19543D988}"/>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31" name="Picture 30">
            <a:extLst>
              <a:ext uri="{FF2B5EF4-FFF2-40B4-BE49-F238E27FC236}">
                <a16:creationId xmlns:a16="http://schemas.microsoft.com/office/drawing/2014/main" id="{26B7D9E3-46E0-4070-AAFB-8ED9BF46BAA7}"/>
              </a:ext>
            </a:extLst>
          </p:cNvPr>
          <p:cNvPicPr>
            <a:picLocks noChangeAspect="1"/>
          </p:cNvPicPr>
          <p:nvPr/>
        </p:nvPicPr>
        <p:blipFill>
          <a:blip r:embed="rId4"/>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1774803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4"/>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4"/>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4"/>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4"/>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4"/>
          <a:stretch>
            <a:fillRect/>
          </a:stretch>
        </p:blipFill>
        <p:spPr>
          <a:xfrm>
            <a:off x="1791120" y="5057930"/>
            <a:ext cx="150305" cy="146304"/>
          </a:xfrm>
          <a:prstGeom prst="rect">
            <a:avLst/>
          </a:prstGeom>
        </p:spPr>
      </p:pic>
      <p:sp>
        <p:nvSpPr>
          <p:cNvPr id="27" name="Rectangle 26">
            <a:extLst>
              <a:ext uri="{FF2B5EF4-FFF2-40B4-BE49-F238E27FC236}">
                <a16:creationId xmlns:a16="http://schemas.microsoft.com/office/drawing/2014/main" id="{22878268-ED2E-463A-B93C-0DF19543D988}"/>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31" name="Picture 30">
            <a:extLst>
              <a:ext uri="{FF2B5EF4-FFF2-40B4-BE49-F238E27FC236}">
                <a16:creationId xmlns:a16="http://schemas.microsoft.com/office/drawing/2014/main" id="{74564037-843F-4A34-B32A-4C8423D524E2}"/>
              </a:ext>
            </a:extLst>
          </p:cNvPr>
          <p:cNvPicPr>
            <a:picLocks noChangeAspect="1"/>
          </p:cNvPicPr>
          <p:nvPr/>
        </p:nvPicPr>
        <p:blipFill>
          <a:blip r:embed="rId4"/>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2846438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ads DB</a:t>
            </a:r>
          </a:p>
        </p:txBody>
      </p:sp>
      <p:sp>
        <p:nvSpPr>
          <p:cNvPr id="80" name="Rounded Rectangle 14">
            <a:extLst>
              <a:ext uri="{FF2B5EF4-FFF2-40B4-BE49-F238E27FC236}">
                <a16:creationId xmlns:a16="http://schemas.microsoft.com/office/drawing/2014/main" id="{E6334B7C-9E3F-4DE3-A1F3-2F4D1412D7C6}"/>
              </a:ext>
            </a:extLst>
          </p:cNvPr>
          <p:cNvSpPr/>
          <p:nvPr/>
        </p:nvSpPr>
        <p:spPr bwMode="gray">
          <a:xfrm>
            <a:off x="1199866" y="1121190"/>
            <a:ext cx="1710195" cy="1217038"/>
          </a:xfrm>
          <a:prstGeom prst="roundRect">
            <a:avLst/>
          </a:prstGeom>
          <a:solidFill>
            <a:schemeClr val="tx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err="1">
                <a:solidFill>
                  <a:srgbClr val="000000"/>
                </a:solidFill>
                <a:latin typeface="Arial"/>
                <a:ea typeface="Arial Unicode MS" pitchFamily="34" charset="-128"/>
                <a:cs typeface="Arial Unicode MS" pitchFamily="34" charset="-128"/>
              </a:rPr>
              <a:t>Statefulset</a:t>
            </a:r>
            <a:r>
              <a:rPr lang="en-US" sz="18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‘ads-</a:t>
            </a:r>
            <a:r>
              <a:rPr lang="en-US" sz="1800" kern="0" dirty="0" err="1">
                <a:solidFill>
                  <a:srgbClr val="000000"/>
                </a:solidFill>
                <a:latin typeface="Arial"/>
                <a:ea typeface="Arial Unicode MS" pitchFamily="34" charset="-128"/>
                <a:cs typeface="Arial Unicode MS" pitchFamily="34" charset="-128"/>
              </a:rPr>
              <a:t>db</a:t>
            </a:r>
            <a:r>
              <a:rPr lang="en-US" sz="1800" kern="0" dirty="0">
                <a:solidFill>
                  <a:srgbClr val="000000"/>
                </a:solidFill>
                <a:latin typeface="Arial"/>
                <a:ea typeface="Arial Unicode MS" pitchFamily="34" charset="-128"/>
                <a:cs typeface="Arial Unicode MS" pitchFamily="34" charset="-128"/>
              </a:rPr>
              <a:t>’</a:t>
            </a:r>
          </a:p>
        </p:txBody>
      </p:sp>
      <p:sp>
        <p:nvSpPr>
          <p:cNvPr id="83" name="Rounded Rectangle 14">
            <a:extLst>
              <a:ext uri="{FF2B5EF4-FFF2-40B4-BE49-F238E27FC236}">
                <a16:creationId xmlns:a16="http://schemas.microsoft.com/office/drawing/2014/main" id="{FA1D01A9-DD51-4253-A9B0-92D435E8E188}"/>
              </a:ext>
            </a:extLst>
          </p:cNvPr>
          <p:cNvSpPr/>
          <p:nvPr/>
        </p:nvSpPr>
        <p:spPr bwMode="gray">
          <a:xfrm>
            <a:off x="3513879" y="3284334"/>
            <a:ext cx="1291726" cy="842914"/>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r>
              <a:rPr lang="en-US" sz="1000" kern="0" dirty="0">
                <a:solidFill>
                  <a:srgbClr val="000000"/>
                </a:solidFill>
                <a:latin typeface="Arial"/>
                <a:ea typeface="Arial Unicode MS" pitchFamily="34" charset="-128"/>
                <a:cs typeface="Arial Unicode MS" pitchFamily="34" charset="-128"/>
              </a:rPr>
              <a:t>’</a:t>
            </a:r>
          </a:p>
        </p:txBody>
      </p:sp>
      <p:sp>
        <p:nvSpPr>
          <p:cNvPr id="85" name="Rounded Rectangle 14">
            <a:extLst>
              <a:ext uri="{FF2B5EF4-FFF2-40B4-BE49-F238E27FC236}">
                <a16:creationId xmlns:a16="http://schemas.microsoft.com/office/drawing/2014/main" id="{74694129-2B5B-4F4A-88C5-EFA9EEE29C8A}"/>
              </a:ext>
            </a:extLst>
          </p:cNvPr>
          <p:cNvSpPr/>
          <p:nvPr/>
        </p:nvSpPr>
        <p:spPr bwMode="gray">
          <a:xfrm>
            <a:off x="3513879" y="2338228"/>
            <a:ext cx="1291726" cy="842915"/>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-headless’</a:t>
            </a:r>
          </a:p>
        </p:txBody>
      </p:sp>
      <p:sp>
        <p:nvSpPr>
          <p:cNvPr id="87" name="Rounded Rectangle 14">
            <a:extLst>
              <a:ext uri="{FF2B5EF4-FFF2-40B4-BE49-F238E27FC236}">
                <a16:creationId xmlns:a16="http://schemas.microsoft.com/office/drawing/2014/main" id="{E712BC0A-5C2B-46A2-99E9-E89DBB5A2093}"/>
              </a:ext>
            </a:extLst>
          </p:cNvPr>
          <p:cNvSpPr/>
          <p:nvPr/>
        </p:nvSpPr>
        <p:spPr bwMode="gray">
          <a:xfrm>
            <a:off x="3513879" y="4245562"/>
            <a:ext cx="1291726" cy="842914"/>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-config’</a:t>
            </a:r>
          </a:p>
        </p:txBody>
      </p:sp>
      <p:sp>
        <p:nvSpPr>
          <p:cNvPr id="88" name="Rounded Rectangle 14">
            <a:extLst>
              <a:ext uri="{FF2B5EF4-FFF2-40B4-BE49-F238E27FC236}">
                <a16:creationId xmlns:a16="http://schemas.microsoft.com/office/drawing/2014/main" id="{7B86B1BD-52F9-4B5E-893C-661FB4BAE3B0}"/>
              </a:ext>
            </a:extLst>
          </p:cNvPr>
          <p:cNvSpPr/>
          <p:nvPr/>
        </p:nvSpPr>
        <p:spPr bwMode="gray">
          <a:xfrm>
            <a:off x="3513879" y="5206790"/>
            <a:ext cx="1291726" cy="842914"/>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a:t>
            </a:r>
          </a:p>
        </p:txBody>
      </p:sp>
      <p:cxnSp>
        <p:nvCxnSpPr>
          <p:cNvPr id="90" name="Connector: Elbow 89">
            <a:extLst>
              <a:ext uri="{FF2B5EF4-FFF2-40B4-BE49-F238E27FC236}">
                <a16:creationId xmlns:a16="http://schemas.microsoft.com/office/drawing/2014/main" id="{D5A32DE2-144F-43E0-B4A4-22BD6739E469}"/>
              </a:ext>
            </a:extLst>
          </p:cNvPr>
          <p:cNvCxnSpPr/>
          <p:nvPr/>
        </p:nvCxnSpPr>
        <p:spPr>
          <a:xfrm>
            <a:off x="2029034" y="2338228"/>
            <a:ext cx="1484845" cy="438344"/>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BC0BAF6A-35BD-4A5C-93FE-1BA91BB8B0A3}"/>
              </a:ext>
            </a:extLst>
          </p:cNvPr>
          <p:cNvCxnSpPr>
            <a:cxnSpLocks/>
            <a:endCxn id="83" idx="1"/>
          </p:cNvCxnSpPr>
          <p:nvPr/>
        </p:nvCxnSpPr>
        <p:spPr>
          <a:xfrm>
            <a:off x="2029034" y="2777508"/>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4EB89574-0B7F-4F84-ACC7-90EF8A38F10A}"/>
              </a:ext>
            </a:extLst>
          </p:cNvPr>
          <p:cNvCxnSpPr>
            <a:cxnSpLocks/>
          </p:cNvCxnSpPr>
          <p:nvPr/>
        </p:nvCxnSpPr>
        <p:spPr>
          <a:xfrm>
            <a:off x="2029033" y="3717756"/>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1B969B34-42CC-4CC8-AD7B-B094FFAE9137}"/>
              </a:ext>
            </a:extLst>
          </p:cNvPr>
          <p:cNvCxnSpPr>
            <a:cxnSpLocks/>
          </p:cNvCxnSpPr>
          <p:nvPr/>
        </p:nvCxnSpPr>
        <p:spPr>
          <a:xfrm>
            <a:off x="2029033" y="4645833"/>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702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 - labels</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4"/>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4"/>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4"/>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4"/>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4"/>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411483" y="240109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411569" y="273721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nvGrpSpPr>
          <p:cNvPr id="46" name="Group 45">
            <a:extLst>
              <a:ext uri="{FF2B5EF4-FFF2-40B4-BE49-F238E27FC236}">
                <a16:creationId xmlns:a16="http://schemas.microsoft.com/office/drawing/2014/main" id="{F46750E2-D75E-429F-A4D5-1DCB56108398}"/>
              </a:ext>
            </a:extLst>
          </p:cNvPr>
          <p:cNvGrpSpPr/>
          <p:nvPr/>
        </p:nvGrpSpPr>
        <p:grpSpPr>
          <a:xfrm>
            <a:off x="5701146" y="5670962"/>
            <a:ext cx="163175" cy="194488"/>
            <a:chOff x="6717848" y="3493140"/>
            <a:chExt cx="163175" cy="194488"/>
          </a:xfrm>
        </p:grpSpPr>
        <p:sp>
          <p:nvSpPr>
            <p:cNvPr id="47" name="Arrow: Pentagon 46">
              <a:extLst>
                <a:ext uri="{FF2B5EF4-FFF2-40B4-BE49-F238E27FC236}">
                  <a16:creationId xmlns:a16="http://schemas.microsoft.com/office/drawing/2014/main" id="{01406AE9-2528-464E-8FE9-2A3CE3CAC312}"/>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Arrow: Pentagon 47">
              <a:extLst>
                <a:ext uri="{FF2B5EF4-FFF2-40B4-BE49-F238E27FC236}">
                  <a16:creationId xmlns:a16="http://schemas.microsoft.com/office/drawing/2014/main" id="{B48C2CD9-F887-466A-AF7B-4605EB62EE4B}"/>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49" name="Group 48">
            <a:extLst>
              <a:ext uri="{FF2B5EF4-FFF2-40B4-BE49-F238E27FC236}">
                <a16:creationId xmlns:a16="http://schemas.microsoft.com/office/drawing/2014/main" id="{7D1792C1-9AC9-42B0-A470-D4EB5114FDB6}"/>
              </a:ext>
            </a:extLst>
          </p:cNvPr>
          <p:cNvGrpSpPr/>
          <p:nvPr/>
        </p:nvGrpSpPr>
        <p:grpSpPr>
          <a:xfrm>
            <a:off x="5188627" y="5359349"/>
            <a:ext cx="163175" cy="194488"/>
            <a:chOff x="6717848" y="3493140"/>
            <a:chExt cx="163175" cy="194488"/>
          </a:xfrm>
        </p:grpSpPr>
        <p:sp>
          <p:nvSpPr>
            <p:cNvPr id="50" name="Arrow: Pentagon 49">
              <a:extLst>
                <a:ext uri="{FF2B5EF4-FFF2-40B4-BE49-F238E27FC236}">
                  <a16:creationId xmlns:a16="http://schemas.microsoft.com/office/drawing/2014/main" id="{5DF7366E-6097-403A-866D-3D12676AFF5C}"/>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D403AF81-BA02-4059-8E98-5C89F09A830F}"/>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E47DDA2C-1BB6-4E06-9E8E-F5E2F5D8FC37}"/>
              </a:ext>
            </a:extLst>
          </p:cNvPr>
          <p:cNvGrpSpPr/>
          <p:nvPr/>
        </p:nvGrpSpPr>
        <p:grpSpPr>
          <a:xfrm>
            <a:off x="4733537" y="2922906"/>
            <a:ext cx="163175" cy="194488"/>
            <a:chOff x="6717848" y="3493140"/>
            <a:chExt cx="163175" cy="194488"/>
          </a:xfrm>
        </p:grpSpPr>
        <p:sp>
          <p:nvSpPr>
            <p:cNvPr id="53" name="Arrow: Pentagon 52">
              <a:extLst>
                <a:ext uri="{FF2B5EF4-FFF2-40B4-BE49-F238E27FC236}">
                  <a16:creationId xmlns:a16="http://schemas.microsoft.com/office/drawing/2014/main" id="{7464051D-63A4-4046-82C4-E2F48B49D708}"/>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4" name="Arrow: Pentagon 53">
              <a:extLst>
                <a:ext uri="{FF2B5EF4-FFF2-40B4-BE49-F238E27FC236}">
                  <a16:creationId xmlns:a16="http://schemas.microsoft.com/office/drawing/2014/main" id="{E5A3224E-C2D4-4887-982B-BA0FFF49AFF9}"/>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5" name="Group 54">
            <a:extLst>
              <a:ext uri="{FF2B5EF4-FFF2-40B4-BE49-F238E27FC236}">
                <a16:creationId xmlns:a16="http://schemas.microsoft.com/office/drawing/2014/main" id="{D9BF9EBF-4C26-41DC-A01B-9DFD6480F2C7}"/>
              </a:ext>
            </a:extLst>
          </p:cNvPr>
          <p:cNvGrpSpPr/>
          <p:nvPr/>
        </p:nvGrpSpPr>
        <p:grpSpPr>
          <a:xfrm>
            <a:off x="1810095" y="4243443"/>
            <a:ext cx="163175" cy="194488"/>
            <a:chOff x="6717848" y="3493140"/>
            <a:chExt cx="163175" cy="194488"/>
          </a:xfrm>
        </p:grpSpPr>
        <p:sp>
          <p:nvSpPr>
            <p:cNvPr id="56" name="Arrow: Pentagon 55">
              <a:extLst>
                <a:ext uri="{FF2B5EF4-FFF2-40B4-BE49-F238E27FC236}">
                  <a16:creationId xmlns:a16="http://schemas.microsoft.com/office/drawing/2014/main" id="{5E72397A-BAD0-46E2-BF53-4484DF2E4B51}"/>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7" name="Arrow: Pentagon 56">
              <a:extLst>
                <a:ext uri="{FF2B5EF4-FFF2-40B4-BE49-F238E27FC236}">
                  <a16:creationId xmlns:a16="http://schemas.microsoft.com/office/drawing/2014/main" id="{3302853A-3F6D-4771-A2F4-6949D3AD4DC3}"/>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8" name="Group 57">
            <a:extLst>
              <a:ext uri="{FF2B5EF4-FFF2-40B4-BE49-F238E27FC236}">
                <a16:creationId xmlns:a16="http://schemas.microsoft.com/office/drawing/2014/main" id="{D757138E-00C9-4D23-A374-9FB3AAC27BEC}"/>
              </a:ext>
            </a:extLst>
          </p:cNvPr>
          <p:cNvGrpSpPr/>
          <p:nvPr/>
        </p:nvGrpSpPr>
        <p:grpSpPr>
          <a:xfrm>
            <a:off x="1821723" y="4805674"/>
            <a:ext cx="163175" cy="194488"/>
            <a:chOff x="6717848" y="3493140"/>
            <a:chExt cx="163175" cy="194488"/>
          </a:xfrm>
        </p:grpSpPr>
        <p:sp>
          <p:nvSpPr>
            <p:cNvPr id="59" name="Arrow: Pentagon 58">
              <a:extLst>
                <a:ext uri="{FF2B5EF4-FFF2-40B4-BE49-F238E27FC236}">
                  <a16:creationId xmlns:a16="http://schemas.microsoft.com/office/drawing/2014/main" id="{E80E7482-6C48-4950-996A-4B3308918004}"/>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0" name="Arrow: Pentagon 59">
              <a:extLst>
                <a:ext uri="{FF2B5EF4-FFF2-40B4-BE49-F238E27FC236}">
                  <a16:creationId xmlns:a16="http://schemas.microsoft.com/office/drawing/2014/main" id="{242A919A-BE46-48CC-BC7E-FBA959BE7730}"/>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61" name="Group 60">
            <a:extLst>
              <a:ext uri="{FF2B5EF4-FFF2-40B4-BE49-F238E27FC236}">
                <a16:creationId xmlns:a16="http://schemas.microsoft.com/office/drawing/2014/main" id="{ACB01D0E-22C5-4F3B-A705-2C112AAFDDAE}"/>
              </a:ext>
            </a:extLst>
          </p:cNvPr>
          <p:cNvGrpSpPr/>
          <p:nvPr/>
        </p:nvGrpSpPr>
        <p:grpSpPr>
          <a:xfrm>
            <a:off x="1829831" y="5362837"/>
            <a:ext cx="163175" cy="194488"/>
            <a:chOff x="6717848" y="3493140"/>
            <a:chExt cx="163175" cy="194488"/>
          </a:xfrm>
        </p:grpSpPr>
        <p:sp>
          <p:nvSpPr>
            <p:cNvPr id="62" name="Arrow: Pentagon 61">
              <a:extLst>
                <a:ext uri="{FF2B5EF4-FFF2-40B4-BE49-F238E27FC236}">
                  <a16:creationId xmlns:a16="http://schemas.microsoft.com/office/drawing/2014/main" id="{B2CA1E4C-0293-4778-83B1-264180574EBE}"/>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3" name="Arrow: Pentagon 62">
              <a:extLst>
                <a:ext uri="{FF2B5EF4-FFF2-40B4-BE49-F238E27FC236}">
                  <a16:creationId xmlns:a16="http://schemas.microsoft.com/office/drawing/2014/main" id="{52ADC94C-83A2-4E49-934D-CBEBFD62ED81}"/>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pic>
        <p:nvPicPr>
          <p:cNvPr id="64" name="Picture 63">
            <a:extLst>
              <a:ext uri="{FF2B5EF4-FFF2-40B4-BE49-F238E27FC236}">
                <a16:creationId xmlns:a16="http://schemas.microsoft.com/office/drawing/2014/main" id="{639DFB97-1F9A-4C92-B42C-7346B66B6D89}"/>
              </a:ext>
            </a:extLst>
          </p:cNvPr>
          <p:cNvPicPr>
            <a:picLocks noChangeAspect="1"/>
          </p:cNvPicPr>
          <p:nvPr/>
        </p:nvPicPr>
        <p:blipFill>
          <a:blip r:embed="rId4"/>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2102783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 – details labels &amp; selector</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1443884" y="2178392"/>
            <a:ext cx="5502925" cy="358981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3802134" y="2261695"/>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779875" y="2769488"/>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779961" y="3105608"/>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316292" y="3657596"/>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64" name="Arrow: Pentagon 63">
            <a:extLst>
              <a:ext uri="{FF2B5EF4-FFF2-40B4-BE49-F238E27FC236}">
                <a16:creationId xmlns:a16="http://schemas.microsoft.com/office/drawing/2014/main" id="{C8ECFAC9-543D-4D75-97F7-552315C08E1F}"/>
              </a:ext>
            </a:extLst>
          </p:cNvPr>
          <p:cNvSpPr/>
          <p:nvPr/>
        </p:nvSpPr>
        <p:spPr bwMode="gray">
          <a:xfrm flipH="1">
            <a:off x="4021807" y="385484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5" name="Arrow: Pentagon 64">
            <a:extLst>
              <a:ext uri="{FF2B5EF4-FFF2-40B4-BE49-F238E27FC236}">
                <a16:creationId xmlns:a16="http://schemas.microsoft.com/office/drawing/2014/main" id="{D246A4AE-1A5F-4330-86B4-6E5B3B860BBC}"/>
              </a:ext>
            </a:extLst>
          </p:cNvPr>
          <p:cNvSpPr/>
          <p:nvPr/>
        </p:nvSpPr>
        <p:spPr bwMode="gray">
          <a:xfrm flipH="1">
            <a:off x="4021893" y="419096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2758534" y="4122496"/>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10443" y="4885457"/>
            <a:ext cx="292622" cy="292622"/>
          </a:xfrm>
          <a:prstGeom prst="rect">
            <a:avLst/>
          </a:prstGeom>
        </p:spPr>
      </p:pic>
      <p:sp>
        <p:nvSpPr>
          <p:cNvPr id="95" name="TextBox 94">
            <a:extLst>
              <a:ext uri="{FF2B5EF4-FFF2-40B4-BE49-F238E27FC236}">
                <a16:creationId xmlns:a16="http://schemas.microsoft.com/office/drawing/2014/main" id="{EBAA4D23-0B10-4510-9A89-D3B5BDE8CB86}"/>
              </a:ext>
            </a:extLst>
          </p:cNvPr>
          <p:cNvSpPr txBox="1"/>
          <p:nvPr/>
        </p:nvSpPr>
        <p:spPr>
          <a:xfrm>
            <a:off x="2747391" y="3740899"/>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4" name="Flowchart: Document 3">
            <a:extLst>
              <a:ext uri="{FF2B5EF4-FFF2-40B4-BE49-F238E27FC236}">
                <a16:creationId xmlns:a16="http://schemas.microsoft.com/office/drawing/2014/main" id="{784CEC2C-E6C9-412F-857D-5736D7ADFB27}"/>
              </a:ext>
            </a:extLst>
          </p:cNvPr>
          <p:cNvSpPr/>
          <p:nvPr/>
        </p:nvSpPr>
        <p:spPr bwMode="gray">
          <a:xfrm>
            <a:off x="1966946" y="2303888"/>
            <a:ext cx="1212621" cy="692435"/>
          </a:xfrm>
          <a:prstGeom prst="flowChartDocument">
            <a:avLst/>
          </a:prstGeom>
          <a:solidFill>
            <a:srgbClr val="FFFFCC"/>
          </a:solidFill>
          <a:ln w="9525" algn="ctr">
            <a:solidFill>
              <a:schemeClr val="bg1"/>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de-DE" sz="900" b="1" kern="0" dirty="0">
                <a:solidFill>
                  <a:schemeClr val="bg1"/>
                </a:solidFill>
                <a:ea typeface="Arial Unicode MS" pitchFamily="34" charset="-128"/>
                <a:cs typeface="Arial Unicode MS" pitchFamily="34" charset="-128"/>
              </a:rPr>
              <a:t>s</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elector</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component</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pic>
        <p:nvPicPr>
          <p:cNvPr id="69" name="Picture 68">
            <a:extLst>
              <a:ext uri="{FF2B5EF4-FFF2-40B4-BE49-F238E27FC236}">
                <a16:creationId xmlns:a16="http://schemas.microsoft.com/office/drawing/2014/main" id="{5B4D6F10-5D39-4F96-9628-C1781D332074}"/>
              </a:ext>
            </a:extLst>
          </p:cNvPr>
          <p:cNvPicPr>
            <a:picLocks noChangeAspect="1"/>
          </p:cNvPicPr>
          <p:nvPr/>
        </p:nvPicPr>
        <p:blipFill>
          <a:blip r:embed="rId4"/>
          <a:stretch>
            <a:fillRect/>
          </a:stretch>
        </p:blipFill>
        <p:spPr>
          <a:xfrm>
            <a:off x="4690063" y="3785730"/>
            <a:ext cx="150305" cy="146304"/>
          </a:xfrm>
          <a:prstGeom prst="rect">
            <a:avLst/>
          </a:prstGeom>
        </p:spPr>
      </p:pic>
      <p:pic>
        <p:nvPicPr>
          <p:cNvPr id="70" name="Picture 69">
            <a:extLst>
              <a:ext uri="{FF2B5EF4-FFF2-40B4-BE49-F238E27FC236}">
                <a16:creationId xmlns:a16="http://schemas.microsoft.com/office/drawing/2014/main" id="{B1530BC0-E894-4A5F-A1E8-539772AF89E6}"/>
              </a:ext>
            </a:extLst>
          </p:cNvPr>
          <p:cNvPicPr>
            <a:picLocks noChangeAspect="1"/>
          </p:cNvPicPr>
          <p:nvPr/>
        </p:nvPicPr>
        <p:blipFill>
          <a:blip r:embed="rId4"/>
          <a:stretch>
            <a:fillRect/>
          </a:stretch>
        </p:blipFill>
        <p:spPr>
          <a:xfrm>
            <a:off x="4689632" y="4122496"/>
            <a:ext cx="150305" cy="146304"/>
          </a:xfrm>
          <a:prstGeom prst="rect">
            <a:avLst/>
          </a:prstGeom>
        </p:spPr>
      </p:pic>
      <p:pic>
        <p:nvPicPr>
          <p:cNvPr id="71" name="Picture 70">
            <a:extLst>
              <a:ext uri="{FF2B5EF4-FFF2-40B4-BE49-F238E27FC236}">
                <a16:creationId xmlns:a16="http://schemas.microsoft.com/office/drawing/2014/main" id="{D280D108-D8FB-4B5A-B27E-7E85D67F9C9A}"/>
              </a:ext>
            </a:extLst>
          </p:cNvPr>
          <p:cNvPicPr>
            <a:picLocks noChangeAspect="1"/>
          </p:cNvPicPr>
          <p:nvPr/>
        </p:nvPicPr>
        <p:blipFill>
          <a:blip r:embed="rId4"/>
          <a:stretch>
            <a:fillRect/>
          </a:stretch>
        </p:blipFill>
        <p:spPr>
          <a:xfrm>
            <a:off x="7469871" y="2707772"/>
            <a:ext cx="150305" cy="146304"/>
          </a:xfrm>
          <a:prstGeom prst="rect">
            <a:avLst/>
          </a:prstGeom>
        </p:spPr>
      </p:pic>
      <p:pic>
        <p:nvPicPr>
          <p:cNvPr id="72" name="Picture 71">
            <a:extLst>
              <a:ext uri="{FF2B5EF4-FFF2-40B4-BE49-F238E27FC236}">
                <a16:creationId xmlns:a16="http://schemas.microsoft.com/office/drawing/2014/main" id="{AD836BC0-CFBF-4AB2-AB7C-361C1EEF4176}"/>
              </a:ext>
            </a:extLst>
          </p:cNvPr>
          <p:cNvPicPr>
            <a:picLocks noChangeAspect="1"/>
          </p:cNvPicPr>
          <p:nvPr/>
        </p:nvPicPr>
        <p:blipFill>
          <a:blip r:embed="rId4"/>
          <a:stretch>
            <a:fillRect/>
          </a:stretch>
        </p:blipFill>
        <p:spPr>
          <a:xfrm>
            <a:off x="7448087" y="3032456"/>
            <a:ext cx="150305" cy="146304"/>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3986892" y="3569350"/>
            <a:ext cx="250508" cy="243840"/>
          </a:xfrm>
          <a:prstGeom prst="rect">
            <a:avLst/>
          </a:prstGeom>
        </p:spPr>
      </p:pic>
      <p:pic>
        <p:nvPicPr>
          <p:cNvPr id="22" name="Picture 21">
            <a:extLst>
              <a:ext uri="{FF2B5EF4-FFF2-40B4-BE49-F238E27FC236}">
                <a16:creationId xmlns:a16="http://schemas.microsoft.com/office/drawing/2014/main" id="{828AD81E-771C-483A-8964-B044208CF632}"/>
              </a:ext>
            </a:extLst>
          </p:cNvPr>
          <p:cNvPicPr>
            <a:picLocks noChangeAspect="1"/>
          </p:cNvPicPr>
          <p:nvPr/>
        </p:nvPicPr>
        <p:blipFill>
          <a:blip r:embed="rId4"/>
          <a:stretch>
            <a:fillRect/>
          </a:stretch>
        </p:blipFill>
        <p:spPr>
          <a:xfrm>
            <a:off x="6612911" y="2168377"/>
            <a:ext cx="250508" cy="243840"/>
          </a:xfrm>
          <a:prstGeom prst="rect">
            <a:avLst/>
          </a:prstGeom>
        </p:spPr>
      </p:pic>
      <p:pic>
        <p:nvPicPr>
          <p:cNvPr id="23" name="Picture 22">
            <a:extLst>
              <a:ext uri="{FF2B5EF4-FFF2-40B4-BE49-F238E27FC236}">
                <a16:creationId xmlns:a16="http://schemas.microsoft.com/office/drawing/2014/main" id="{CA928D7D-D8E6-4EF8-8FDD-AEBE0C1C5BF2}"/>
              </a:ext>
            </a:extLst>
          </p:cNvPr>
          <p:cNvPicPr>
            <a:picLocks noChangeAspect="1"/>
          </p:cNvPicPr>
          <p:nvPr/>
        </p:nvPicPr>
        <p:blipFill>
          <a:blip r:embed="rId4"/>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1766757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 - labels</a:t>
            </a:r>
          </a:p>
        </p:txBody>
      </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7574400" y="929398"/>
            <a:ext cx="781420" cy="760622"/>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3"/>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411483" y="240109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411569" y="273721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nvGrpSpPr>
          <p:cNvPr id="46" name="Group 45">
            <a:extLst>
              <a:ext uri="{FF2B5EF4-FFF2-40B4-BE49-F238E27FC236}">
                <a16:creationId xmlns:a16="http://schemas.microsoft.com/office/drawing/2014/main" id="{F46750E2-D75E-429F-A4D5-1DCB56108398}"/>
              </a:ext>
            </a:extLst>
          </p:cNvPr>
          <p:cNvGrpSpPr/>
          <p:nvPr/>
        </p:nvGrpSpPr>
        <p:grpSpPr>
          <a:xfrm>
            <a:off x="5701146" y="5670962"/>
            <a:ext cx="163175" cy="194488"/>
            <a:chOff x="6717848" y="3493140"/>
            <a:chExt cx="163175" cy="194488"/>
          </a:xfrm>
        </p:grpSpPr>
        <p:sp>
          <p:nvSpPr>
            <p:cNvPr id="47" name="Arrow: Pentagon 46">
              <a:extLst>
                <a:ext uri="{FF2B5EF4-FFF2-40B4-BE49-F238E27FC236}">
                  <a16:creationId xmlns:a16="http://schemas.microsoft.com/office/drawing/2014/main" id="{01406AE9-2528-464E-8FE9-2A3CE3CAC312}"/>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Arrow: Pentagon 47">
              <a:extLst>
                <a:ext uri="{FF2B5EF4-FFF2-40B4-BE49-F238E27FC236}">
                  <a16:creationId xmlns:a16="http://schemas.microsoft.com/office/drawing/2014/main" id="{B48C2CD9-F887-466A-AF7B-4605EB62EE4B}"/>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49" name="Group 48">
            <a:extLst>
              <a:ext uri="{FF2B5EF4-FFF2-40B4-BE49-F238E27FC236}">
                <a16:creationId xmlns:a16="http://schemas.microsoft.com/office/drawing/2014/main" id="{7D1792C1-9AC9-42B0-A470-D4EB5114FDB6}"/>
              </a:ext>
            </a:extLst>
          </p:cNvPr>
          <p:cNvGrpSpPr/>
          <p:nvPr/>
        </p:nvGrpSpPr>
        <p:grpSpPr>
          <a:xfrm>
            <a:off x="5188627" y="5359349"/>
            <a:ext cx="163175" cy="194488"/>
            <a:chOff x="6717848" y="3493140"/>
            <a:chExt cx="163175" cy="194488"/>
          </a:xfrm>
        </p:grpSpPr>
        <p:sp>
          <p:nvSpPr>
            <p:cNvPr id="50" name="Arrow: Pentagon 49">
              <a:extLst>
                <a:ext uri="{FF2B5EF4-FFF2-40B4-BE49-F238E27FC236}">
                  <a16:creationId xmlns:a16="http://schemas.microsoft.com/office/drawing/2014/main" id="{5DF7366E-6097-403A-866D-3D12676AFF5C}"/>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D403AF81-BA02-4059-8E98-5C89F09A830F}"/>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E47DDA2C-1BB6-4E06-9E8E-F5E2F5D8FC37}"/>
              </a:ext>
            </a:extLst>
          </p:cNvPr>
          <p:cNvGrpSpPr/>
          <p:nvPr/>
        </p:nvGrpSpPr>
        <p:grpSpPr>
          <a:xfrm>
            <a:off x="4733537" y="2922906"/>
            <a:ext cx="163175" cy="194488"/>
            <a:chOff x="6717848" y="3493140"/>
            <a:chExt cx="163175" cy="194488"/>
          </a:xfrm>
        </p:grpSpPr>
        <p:sp>
          <p:nvSpPr>
            <p:cNvPr id="53" name="Arrow: Pentagon 52">
              <a:extLst>
                <a:ext uri="{FF2B5EF4-FFF2-40B4-BE49-F238E27FC236}">
                  <a16:creationId xmlns:a16="http://schemas.microsoft.com/office/drawing/2014/main" id="{7464051D-63A4-4046-82C4-E2F48B49D708}"/>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4" name="Arrow: Pentagon 53">
              <a:extLst>
                <a:ext uri="{FF2B5EF4-FFF2-40B4-BE49-F238E27FC236}">
                  <a16:creationId xmlns:a16="http://schemas.microsoft.com/office/drawing/2014/main" id="{E5A3224E-C2D4-4887-982B-BA0FFF49AFF9}"/>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5" name="Group 54">
            <a:extLst>
              <a:ext uri="{FF2B5EF4-FFF2-40B4-BE49-F238E27FC236}">
                <a16:creationId xmlns:a16="http://schemas.microsoft.com/office/drawing/2014/main" id="{D9BF9EBF-4C26-41DC-A01B-9DFD6480F2C7}"/>
              </a:ext>
            </a:extLst>
          </p:cNvPr>
          <p:cNvGrpSpPr/>
          <p:nvPr/>
        </p:nvGrpSpPr>
        <p:grpSpPr>
          <a:xfrm>
            <a:off x="1810095" y="4243443"/>
            <a:ext cx="163175" cy="194488"/>
            <a:chOff x="6717848" y="3493140"/>
            <a:chExt cx="163175" cy="194488"/>
          </a:xfrm>
        </p:grpSpPr>
        <p:sp>
          <p:nvSpPr>
            <p:cNvPr id="56" name="Arrow: Pentagon 55">
              <a:extLst>
                <a:ext uri="{FF2B5EF4-FFF2-40B4-BE49-F238E27FC236}">
                  <a16:creationId xmlns:a16="http://schemas.microsoft.com/office/drawing/2014/main" id="{5E72397A-BAD0-46E2-BF53-4484DF2E4B51}"/>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7" name="Arrow: Pentagon 56">
              <a:extLst>
                <a:ext uri="{FF2B5EF4-FFF2-40B4-BE49-F238E27FC236}">
                  <a16:creationId xmlns:a16="http://schemas.microsoft.com/office/drawing/2014/main" id="{3302853A-3F6D-4771-A2F4-6949D3AD4DC3}"/>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8" name="Group 57">
            <a:extLst>
              <a:ext uri="{FF2B5EF4-FFF2-40B4-BE49-F238E27FC236}">
                <a16:creationId xmlns:a16="http://schemas.microsoft.com/office/drawing/2014/main" id="{D757138E-00C9-4D23-A374-9FB3AAC27BEC}"/>
              </a:ext>
            </a:extLst>
          </p:cNvPr>
          <p:cNvGrpSpPr/>
          <p:nvPr/>
        </p:nvGrpSpPr>
        <p:grpSpPr>
          <a:xfrm>
            <a:off x="1821723" y="4805674"/>
            <a:ext cx="163175" cy="194488"/>
            <a:chOff x="6717848" y="3493140"/>
            <a:chExt cx="163175" cy="194488"/>
          </a:xfrm>
        </p:grpSpPr>
        <p:sp>
          <p:nvSpPr>
            <p:cNvPr id="59" name="Arrow: Pentagon 58">
              <a:extLst>
                <a:ext uri="{FF2B5EF4-FFF2-40B4-BE49-F238E27FC236}">
                  <a16:creationId xmlns:a16="http://schemas.microsoft.com/office/drawing/2014/main" id="{E80E7482-6C48-4950-996A-4B3308918004}"/>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0" name="Arrow: Pentagon 59">
              <a:extLst>
                <a:ext uri="{FF2B5EF4-FFF2-40B4-BE49-F238E27FC236}">
                  <a16:creationId xmlns:a16="http://schemas.microsoft.com/office/drawing/2014/main" id="{242A919A-BE46-48CC-BC7E-FBA959BE7730}"/>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61" name="Group 60">
            <a:extLst>
              <a:ext uri="{FF2B5EF4-FFF2-40B4-BE49-F238E27FC236}">
                <a16:creationId xmlns:a16="http://schemas.microsoft.com/office/drawing/2014/main" id="{ACB01D0E-22C5-4F3B-A705-2C112AAFDDAE}"/>
              </a:ext>
            </a:extLst>
          </p:cNvPr>
          <p:cNvGrpSpPr/>
          <p:nvPr/>
        </p:nvGrpSpPr>
        <p:grpSpPr>
          <a:xfrm>
            <a:off x="1829831" y="5362837"/>
            <a:ext cx="163175" cy="194488"/>
            <a:chOff x="6717848" y="3493140"/>
            <a:chExt cx="163175" cy="194488"/>
          </a:xfrm>
        </p:grpSpPr>
        <p:sp>
          <p:nvSpPr>
            <p:cNvPr id="62" name="Arrow: Pentagon 61">
              <a:extLst>
                <a:ext uri="{FF2B5EF4-FFF2-40B4-BE49-F238E27FC236}">
                  <a16:creationId xmlns:a16="http://schemas.microsoft.com/office/drawing/2014/main" id="{B2CA1E4C-0293-4778-83B1-264180574EBE}"/>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3" name="Arrow: Pentagon 62">
              <a:extLst>
                <a:ext uri="{FF2B5EF4-FFF2-40B4-BE49-F238E27FC236}">
                  <a16:creationId xmlns:a16="http://schemas.microsoft.com/office/drawing/2014/main" id="{52ADC94C-83A2-4E49-934D-CBEBFD62ED81}"/>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pic>
        <p:nvPicPr>
          <p:cNvPr id="5" name="Picture 4">
            <a:extLst>
              <a:ext uri="{FF2B5EF4-FFF2-40B4-BE49-F238E27FC236}">
                <a16:creationId xmlns:a16="http://schemas.microsoft.com/office/drawing/2014/main" id="{FF3FBEBD-1025-46F9-9BB2-DE55037074F0}"/>
              </a:ext>
            </a:extLst>
          </p:cNvPr>
          <p:cNvPicPr>
            <a:picLocks noChangeAspect="1"/>
          </p:cNvPicPr>
          <p:nvPr/>
        </p:nvPicPr>
        <p:blipFill>
          <a:blip r:embed="rId5"/>
          <a:stretch>
            <a:fillRect/>
          </a:stretch>
        </p:blipFill>
        <p:spPr>
          <a:xfrm>
            <a:off x="409116" y="1044583"/>
            <a:ext cx="10285714" cy="1495238"/>
          </a:xfrm>
          <a:prstGeom prst="rect">
            <a:avLst/>
          </a:prstGeom>
          <a:ln w="12700">
            <a:solidFill>
              <a:schemeClr val="bg1">
                <a:lumMod val="50000"/>
                <a:lumOff val="50000"/>
              </a:schemeClr>
            </a:solidFill>
          </a:ln>
        </p:spPr>
      </p:pic>
      <p:pic>
        <p:nvPicPr>
          <p:cNvPr id="2" name="Picture 1">
            <a:extLst>
              <a:ext uri="{FF2B5EF4-FFF2-40B4-BE49-F238E27FC236}">
                <a16:creationId xmlns:a16="http://schemas.microsoft.com/office/drawing/2014/main" id="{02E96712-019B-4B35-9AB3-E545CBEFB11E}"/>
              </a:ext>
            </a:extLst>
          </p:cNvPr>
          <p:cNvPicPr>
            <a:picLocks noChangeAspect="1"/>
          </p:cNvPicPr>
          <p:nvPr/>
        </p:nvPicPr>
        <p:blipFill>
          <a:blip r:embed="rId6"/>
          <a:stretch>
            <a:fillRect/>
          </a:stretch>
        </p:blipFill>
        <p:spPr>
          <a:xfrm>
            <a:off x="823695" y="929398"/>
            <a:ext cx="5720000" cy="5371429"/>
          </a:xfrm>
          <a:prstGeom prst="rect">
            <a:avLst/>
          </a:prstGeom>
          <a:ln>
            <a:solidFill>
              <a:schemeClr val="bg1">
                <a:lumMod val="50000"/>
                <a:lumOff val="50000"/>
              </a:schemeClr>
            </a:solidFill>
          </a:ln>
        </p:spPr>
      </p:pic>
      <p:pic>
        <p:nvPicPr>
          <p:cNvPr id="3" name="Picture 2">
            <a:extLst>
              <a:ext uri="{FF2B5EF4-FFF2-40B4-BE49-F238E27FC236}">
                <a16:creationId xmlns:a16="http://schemas.microsoft.com/office/drawing/2014/main" id="{F071F0CC-70AE-4642-97F8-994BF236D03D}"/>
              </a:ext>
            </a:extLst>
          </p:cNvPr>
          <p:cNvPicPr>
            <a:picLocks noChangeAspect="1"/>
          </p:cNvPicPr>
          <p:nvPr/>
        </p:nvPicPr>
        <p:blipFill>
          <a:blip r:embed="rId7"/>
          <a:stretch>
            <a:fillRect/>
          </a:stretch>
        </p:blipFill>
        <p:spPr>
          <a:xfrm>
            <a:off x="3151685" y="1380051"/>
            <a:ext cx="5771429" cy="4920000"/>
          </a:xfrm>
          <a:prstGeom prst="rect">
            <a:avLst/>
          </a:prstGeom>
          <a:ln>
            <a:solidFill>
              <a:schemeClr val="bg1">
                <a:lumMod val="50000"/>
                <a:lumOff val="50000"/>
              </a:schemeClr>
            </a:solidFill>
          </a:ln>
        </p:spPr>
      </p:pic>
      <p:pic>
        <p:nvPicPr>
          <p:cNvPr id="4" name="Picture 3">
            <a:extLst>
              <a:ext uri="{FF2B5EF4-FFF2-40B4-BE49-F238E27FC236}">
                <a16:creationId xmlns:a16="http://schemas.microsoft.com/office/drawing/2014/main" id="{7281217D-A2F4-4931-AE4F-A49E29FEADE0}"/>
              </a:ext>
            </a:extLst>
          </p:cNvPr>
          <p:cNvPicPr>
            <a:picLocks noChangeAspect="1"/>
          </p:cNvPicPr>
          <p:nvPr/>
        </p:nvPicPr>
        <p:blipFill>
          <a:blip r:embed="rId8"/>
          <a:stretch>
            <a:fillRect/>
          </a:stretch>
        </p:blipFill>
        <p:spPr>
          <a:xfrm>
            <a:off x="6210478" y="1561093"/>
            <a:ext cx="5731429" cy="5102857"/>
          </a:xfrm>
          <a:prstGeom prst="rect">
            <a:avLst/>
          </a:prstGeom>
          <a:ln>
            <a:solidFill>
              <a:schemeClr val="bg1">
                <a:lumMod val="50000"/>
                <a:lumOff val="50000"/>
              </a:schemeClr>
            </a:solidFill>
          </a:ln>
        </p:spPr>
      </p:pic>
    </p:spTree>
    <p:extLst>
      <p:ext uri="{BB962C8B-B14F-4D97-AF65-F5344CB8AC3E}">
        <p14:creationId xmlns:p14="http://schemas.microsoft.com/office/powerpoint/2010/main" val="3126437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- 2</a:t>
            </a:r>
          </a:p>
        </p:txBody>
      </p:sp>
      <p:pic>
        <p:nvPicPr>
          <p:cNvPr id="3" name="Picture 2">
            <a:extLst>
              <a:ext uri="{FF2B5EF4-FFF2-40B4-BE49-F238E27FC236}">
                <a16:creationId xmlns:a16="http://schemas.microsoft.com/office/drawing/2014/main" id="{17B463EF-4A8C-4BE8-AA12-A0A85630CC96}"/>
              </a:ext>
            </a:extLst>
          </p:cNvPr>
          <p:cNvPicPr>
            <a:picLocks noChangeAspect="1"/>
          </p:cNvPicPr>
          <p:nvPr/>
        </p:nvPicPr>
        <p:blipFill>
          <a:blip r:embed="rId3"/>
          <a:stretch>
            <a:fillRect/>
          </a:stretch>
        </p:blipFill>
        <p:spPr>
          <a:xfrm>
            <a:off x="437456" y="1347279"/>
            <a:ext cx="2245714" cy="4954286"/>
          </a:xfrm>
          <a:prstGeom prst="rect">
            <a:avLst/>
          </a:prstGeom>
        </p:spPr>
      </p:pic>
      <p:pic>
        <p:nvPicPr>
          <p:cNvPr id="6" name="Picture 5">
            <a:extLst>
              <a:ext uri="{FF2B5EF4-FFF2-40B4-BE49-F238E27FC236}">
                <a16:creationId xmlns:a16="http://schemas.microsoft.com/office/drawing/2014/main" id="{03014EB1-8A20-490C-9C00-11C47248BF2D}"/>
              </a:ext>
            </a:extLst>
          </p:cNvPr>
          <p:cNvPicPr>
            <a:picLocks noChangeAspect="1"/>
          </p:cNvPicPr>
          <p:nvPr/>
        </p:nvPicPr>
        <p:blipFill>
          <a:blip r:embed="rId4"/>
          <a:stretch>
            <a:fillRect/>
          </a:stretch>
        </p:blipFill>
        <p:spPr>
          <a:xfrm>
            <a:off x="5658008" y="2858263"/>
            <a:ext cx="3394286" cy="1525714"/>
          </a:xfrm>
          <a:prstGeom prst="rect">
            <a:avLst/>
          </a:prstGeom>
        </p:spPr>
      </p:pic>
      <p:pic>
        <p:nvPicPr>
          <p:cNvPr id="8" name="Picture 7">
            <a:extLst>
              <a:ext uri="{FF2B5EF4-FFF2-40B4-BE49-F238E27FC236}">
                <a16:creationId xmlns:a16="http://schemas.microsoft.com/office/drawing/2014/main" id="{24B0ADB7-B3A5-4AEF-9B66-D0DB990F0D8F}"/>
              </a:ext>
            </a:extLst>
          </p:cNvPr>
          <p:cNvPicPr>
            <a:picLocks noChangeAspect="1"/>
          </p:cNvPicPr>
          <p:nvPr/>
        </p:nvPicPr>
        <p:blipFill>
          <a:blip r:embed="rId5"/>
          <a:stretch>
            <a:fillRect/>
          </a:stretch>
        </p:blipFill>
        <p:spPr>
          <a:xfrm>
            <a:off x="5658008" y="4657544"/>
            <a:ext cx="1440000" cy="861429"/>
          </a:xfrm>
          <a:prstGeom prst="rect">
            <a:avLst/>
          </a:prstGeom>
        </p:spPr>
      </p:pic>
      <p:pic>
        <p:nvPicPr>
          <p:cNvPr id="22" name="Picture 21">
            <a:extLst>
              <a:ext uri="{FF2B5EF4-FFF2-40B4-BE49-F238E27FC236}">
                <a16:creationId xmlns:a16="http://schemas.microsoft.com/office/drawing/2014/main" id="{94F514B4-A1F3-4DD2-A65B-840976038852}"/>
              </a:ext>
            </a:extLst>
          </p:cNvPr>
          <p:cNvPicPr>
            <a:picLocks noChangeAspect="1"/>
          </p:cNvPicPr>
          <p:nvPr/>
        </p:nvPicPr>
        <p:blipFill>
          <a:blip r:embed="rId6"/>
          <a:stretch>
            <a:fillRect/>
          </a:stretch>
        </p:blipFill>
        <p:spPr>
          <a:xfrm>
            <a:off x="5658008" y="5785970"/>
            <a:ext cx="1710000" cy="925714"/>
          </a:xfrm>
          <a:prstGeom prst="rect">
            <a:avLst/>
          </a:prstGeom>
        </p:spPr>
      </p:pic>
      <p:pic>
        <p:nvPicPr>
          <p:cNvPr id="39" name="Picture 38">
            <a:extLst>
              <a:ext uri="{FF2B5EF4-FFF2-40B4-BE49-F238E27FC236}">
                <a16:creationId xmlns:a16="http://schemas.microsoft.com/office/drawing/2014/main" id="{5F2D049E-9742-4D4C-8227-FC4B646EB912}"/>
              </a:ext>
            </a:extLst>
          </p:cNvPr>
          <p:cNvPicPr>
            <a:picLocks noChangeAspect="1"/>
          </p:cNvPicPr>
          <p:nvPr/>
        </p:nvPicPr>
        <p:blipFill>
          <a:blip r:embed="rId7"/>
          <a:stretch>
            <a:fillRect/>
          </a:stretch>
        </p:blipFill>
        <p:spPr>
          <a:xfrm>
            <a:off x="5658008" y="1249458"/>
            <a:ext cx="1148571" cy="1354286"/>
          </a:xfrm>
          <a:prstGeom prst="rect">
            <a:avLst/>
          </a:prstGeom>
        </p:spPr>
      </p:pic>
      <p:cxnSp>
        <p:nvCxnSpPr>
          <p:cNvPr id="57" name="Straight Connector 56">
            <a:extLst>
              <a:ext uri="{FF2B5EF4-FFF2-40B4-BE49-F238E27FC236}">
                <a16:creationId xmlns:a16="http://schemas.microsoft.com/office/drawing/2014/main" id="{5DD4E050-3125-4D22-A30C-9C37EEEBF1BB}"/>
              </a:ext>
            </a:extLst>
          </p:cNvPr>
          <p:cNvCxnSpPr>
            <a:cxnSpLocks/>
          </p:cNvCxnSpPr>
          <p:nvPr/>
        </p:nvCxnSpPr>
        <p:spPr>
          <a:xfrm flipV="1">
            <a:off x="1727947" y="1624869"/>
            <a:ext cx="4128247" cy="508302"/>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9E4F5F7-6EC0-4874-BFF1-2826BBA2ED9B}"/>
              </a:ext>
            </a:extLst>
          </p:cNvPr>
          <p:cNvCxnSpPr>
            <a:cxnSpLocks/>
          </p:cNvCxnSpPr>
          <p:nvPr/>
        </p:nvCxnSpPr>
        <p:spPr>
          <a:xfrm flipV="1">
            <a:off x="1527494" y="3230003"/>
            <a:ext cx="4328700" cy="199001"/>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14B6A3B-2F94-4185-8374-B0030CE4A891}"/>
              </a:ext>
            </a:extLst>
          </p:cNvPr>
          <p:cNvCxnSpPr>
            <a:cxnSpLocks/>
          </p:cNvCxnSpPr>
          <p:nvPr/>
        </p:nvCxnSpPr>
        <p:spPr>
          <a:xfrm>
            <a:off x="1808629" y="4793879"/>
            <a:ext cx="4047565" cy="251767"/>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47DF6D0-E4DB-446F-A6D0-4FA68E92D3CB}"/>
              </a:ext>
            </a:extLst>
          </p:cNvPr>
          <p:cNvCxnSpPr>
            <a:cxnSpLocks/>
          </p:cNvCxnSpPr>
          <p:nvPr/>
        </p:nvCxnSpPr>
        <p:spPr>
          <a:xfrm>
            <a:off x="1808629" y="5251076"/>
            <a:ext cx="4047565" cy="906323"/>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296307EB-07E7-43FE-ACE8-2B5F21B06A93}"/>
              </a:ext>
            </a:extLst>
          </p:cNvPr>
          <p:cNvSpPr txBox="1"/>
          <p:nvPr/>
        </p:nvSpPr>
        <p:spPr>
          <a:xfrm>
            <a:off x="437456" y="1176061"/>
            <a:ext cx="2245714"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ads-db.yaml</a:t>
            </a:r>
            <a:endParaRPr lang="de-DE" sz="1100" kern="0" dirty="0">
              <a:solidFill>
                <a:schemeClr val="bg1"/>
              </a:solidFill>
              <a:ea typeface="Arial Unicode MS" pitchFamily="34" charset="-128"/>
              <a:cs typeface="Arial Unicode MS" pitchFamily="34" charset="-128"/>
            </a:endParaRPr>
          </a:p>
        </p:txBody>
      </p:sp>
      <p:sp>
        <p:nvSpPr>
          <p:cNvPr id="13" name="TextBox 12">
            <a:extLst>
              <a:ext uri="{FF2B5EF4-FFF2-40B4-BE49-F238E27FC236}">
                <a16:creationId xmlns:a16="http://schemas.microsoft.com/office/drawing/2014/main" id="{1C3CB69F-46F9-4538-8723-0FA6B7692259}"/>
              </a:ext>
            </a:extLst>
          </p:cNvPr>
          <p:cNvSpPr txBox="1"/>
          <p:nvPr/>
        </p:nvSpPr>
        <p:spPr>
          <a:xfrm>
            <a:off x="5658008" y="893464"/>
            <a:ext cx="1148571" cy="353943"/>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ads-db-service</a:t>
            </a:r>
            <a:r>
              <a:rPr lang="de-DE" sz="1200" kern="0" dirty="0" err="1">
                <a:solidFill>
                  <a:schemeClr val="bg1"/>
                </a:solidFill>
                <a:ea typeface="Arial Unicode MS" pitchFamily="34" charset="-128"/>
                <a:cs typeface="Arial Unicode MS" pitchFamily="34" charset="-128"/>
              </a:rPr>
              <a:t>.yaml</a:t>
            </a:r>
            <a:endParaRPr lang="de-DE" sz="1200" kern="0" dirty="0">
              <a:solidFill>
                <a:schemeClr val="bg1"/>
              </a:solidFill>
              <a:ea typeface="Arial Unicode MS" pitchFamily="34" charset="-128"/>
              <a:cs typeface="Arial Unicode MS" pitchFamily="34" charset="-128"/>
            </a:endParaRPr>
          </a:p>
        </p:txBody>
      </p:sp>
      <p:sp>
        <p:nvSpPr>
          <p:cNvPr id="16" name="TextBox 15">
            <a:extLst>
              <a:ext uri="{FF2B5EF4-FFF2-40B4-BE49-F238E27FC236}">
                <a16:creationId xmlns:a16="http://schemas.microsoft.com/office/drawing/2014/main" id="{E838FD71-AC4C-4771-880B-A4CAAD153099}"/>
              </a:ext>
            </a:extLst>
          </p:cNvPr>
          <p:cNvSpPr txBox="1"/>
          <p:nvPr/>
        </p:nvSpPr>
        <p:spPr>
          <a:xfrm>
            <a:off x="5658008" y="2699459"/>
            <a:ext cx="3394286"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ads-db-init.yaml</a:t>
            </a:r>
            <a:endParaRPr lang="de-DE" sz="1100" kern="0" dirty="0">
              <a:solidFill>
                <a:schemeClr val="bg1"/>
              </a:solidFill>
              <a:ea typeface="Arial Unicode MS" pitchFamily="34" charset="-128"/>
              <a:cs typeface="Arial Unicode MS" pitchFamily="34" charset="-128"/>
            </a:endParaRPr>
          </a:p>
        </p:txBody>
      </p:sp>
      <p:sp>
        <p:nvSpPr>
          <p:cNvPr id="17" name="TextBox 16">
            <a:extLst>
              <a:ext uri="{FF2B5EF4-FFF2-40B4-BE49-F238E27FC236}">
                <a16:creationId xmlns:a16="http://schemas.microsoft.com/office/drawing/2014/main" id="{CF76EC56-D55F-4AE8-9106-A2B2BAEE3AA9}"/>
              </a:ext>
            </a:extLst>
          </p:cNvPr>
          <p:cNvSpPr txBox="1"/>
          <p:nvPr/>
        </p:nvSpPr>
        <p:spPr>
          <a:xfrm>
            <a:off x="5664141" y="4488173"/>
            <a:ext cx="1433867" cy="169371"/>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ads-db-config.yaml</a:t>
            </a:r>
            <a:endParaRPr lang="de-DE" sz="1100" kern="0" dirty="0">
              <a:solidFill>
                <a:schemeClr val="bg1"/>
              </a:solidFill>
              <a:ea typeface="Arial Unicode MS" pitchFamily="34" charset="-128"/>
              <a:cs typeface="Arial Unicode MS" pitchFamily="34" charset="-128"/>
            </a:endParaRPr>
          </a:p>
        </p:txBody>
      </p:sp>
      <p:sp>
        <p:nvSpPr>
          <p:cNvPr id="18" name="TextBox 17">
            <a:extLst>
              <a:ext uri="{FF2B5EF4-FFF2-40B4-BE49-F238E27FC236}">
                <a16:creationId xmlns:a16="http://schemas.microsoft.com/office/drawing/2014/main" id="{8F4291AB-B194-428E-8DF4-FD9064D1632E}"/>
              </a:ext>
            </a:extLst>
          </p:cNvPr>
          <p:cNvSpPr txBox="1"/>
          <p:nvPr/>
        </p:nvSpPr>
        <p:spPr>
          <a:xfrm>
            <a:off x="5664141" y="5628400"/>
            <a:ext cx="1703867" cy="169371"/>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ads-db-secret.yaml</a:t>
            </a:r>
            <a:endParaRPr lang="de-DE" sz="1100" kern="0" dirty="0">
              <a:solidFill>
                <a:schemeClr val="bg1"/>
              </a:solidFil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576A49F1-1558-4BB8-A734-715D56A0AF5F}"/>
              </a:ext>
            </a:extLst>
          </p:cNvPr>
          <p:cNvSpPr txBox="1"/>
          <p:nvPr/>
        </p:nvSpPr>
        <p:spPr>
          <a:xfrm>
            <a:off x="3322670" y="1401122"/>
            <a:ext cx="1148571" cy="553998"/>
          </a:xfrm>
          <a:prstGeom prst="rect">
            <a:avLst/>
          </a:prstGeom>
          <a:solidFill>
            <a:schemeClr val="accent1"/>
          </a:solidFill>
        </p:spPr>
        <p:txBody>
          <a:bodyPr wrap="square" lIns="0" tIns="0" rIns="0" bIns="0" rtlCol="0">
            <a:spAutoFit/>
          </a:bodyPr>
          <a:lstStyle/>
          <a:p>
            <a:pPr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To</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be</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adapted</a:t>
            </a:r>
            <a:r>
              <a:rPr lang="de-DE" sz="1800" kern="0" dirty="0">
                <a:ea typeface="Arial Unicode MS" pitchFamily="34" charset="-128"/>
                <a:cs typeface="Arial Unicode MS" pitchFamily="34" charset="-128"/>
              </a:rPr>
              <a:t> !</a:t>
            </a:r>
          </a:p>
        </p:txBody>
      </p:sp>
    </p:spTree>
    <p:extLst>
      <p:ext uri="{BB962C8B-B14F-4D97-AF65-F5344CB8AC3E}">
        <p14:creationId xmlns:p14="http://schemas.microsoft.com/office/powerpoint/2010/main" val="2885181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“ads app”</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4"/>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a:solidFill>
            <a:schemeClr val="bg2">
              <a:lumMod val="90000"/>
            </a:schemeClr>
          </a:solidFill>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a:grpFill/>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a:solidFill>
            <a:schemeClr val="bg2">
              <a:lumMod val="90000"/>
            </a:schemeClr>
          </a:solidFill>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a:grpFill/>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a:grpFill/>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a:solidFill>
            <a:schemeClr val="bg2">
              <a:lumMod val="90000"/>
            </a:schemeClr>
          </a:solidFill>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a:grpFill/>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a:grpFill/>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2">
                    <a:lumMod val="50000"/>
                  </a:schemeClr>
                </a:solidFill>
                <a:ea typeface="Arial Unicode MS" pitchFamily="34" charset="-128"/>
                <a:cs typeface="Arial Unicode MS" pitchFamily="34" charset="-128"/>
              </a:rPr>
              <a:t>postgresql</a:t>
            </a:r>
            <a:endParaRPr lang="de-DE" sz="1400" kern="0" dirty="0">
              <a:solidFill>
                <a:schemeClr val="bg2">
                  <a:lumMod val="50000"/>
                </a:schemeClr>
              </a:solidFill>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a:solidFill>
            <a:schemeClr val="bg2">
              <a:lumMod val="90000"/>
            </a:schemeClr>
          </a:solidFill>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a:grpFill/>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solidFill>
                  <a:schemeClr val="bg2">
                    <a:lumMod val="50000"/>
                  </a:schemeClr>
                </a:solidFill>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solidFill>
                <a:schemeClr val="bg2">
                  <a:lumMod val="50000"/>
                </a:schemeClr>
              </a:solidFill>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a:solidFill>
            <a:schemeClr val="bg2">
              <a:lumMod val="90000"/>
            </a:schemeClr>
          </a:solidFill>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a:grpFill/>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a:solidFill>
            <a:schemeClr val="bg2">
              <a:lumMod val="90000"/>
            </a:schemeClr>
          </a:solidFill>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a:grpFill/>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a:grpFill/>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a:grpFill/>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a:grpFill/>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a:grpFill/>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a:grpFill/>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020050" y="1332763"/>
            <a:ext cx="403319" cy="403319"/>
          </a:xfrm>
          <a:prstGeom prst="rect">
            <a:avLst/>
          </a:prstGeom>
        </p:spPr>
      </p:pic>
      <p:sp>
        <p:nvSpPr>
          <p:cNvPr id="119" name="Rectangle 118">
            <a:extLst>
              <a:ext uri="{FF2B5EF4-FFF2-40B4-BE49-F238E27FC236}">
                <a16:creationId xmlns:a16="http://schemas.microsoft.com/office/drawing/2014/main" id="{7ACDECDF-0A8A-4E66-91B8-9BE90F58778E}"/>
              </a:ext>
            </a:extLst>
          </p:cNvPr>
          <p:cNvSpPr/>
          <p:nvPr/>
        </p:nvSpPr>
        <p:spPr bwMode="gray">
          <a:xfrm>
            <a:off x="4531911" y="1497520"/>
            <a:ext cx="3345866" cy="2456868"/>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2" name="TextBox 141">
            <a:extLst>
              <a:ext uri="{FF2B5EF4-FFF2-40B4-BE49-F238E27FC236}">
                <a16:creationId xmlns:a16="http://schemas.microsoft.com/office/drawing/2014/main" id="{30F49010-3B37-4E97-8EA0-32DF02CDC44D}"/>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43" name="Rectangle 142">
            <a:extLst>
              <a:ext uri="{FF2B5EF4-FFF2-40B4-BE49-F238E27FC236}">
                <a16:creationId xmlns:a16="http://schemas.microsoft.com/office/drawing/2014/main" id="{C33E5695-D890-459A-97D0-978B32EE87E5}"/>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845362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9737280" cy="4727460"/>
          </a:xfrm>
        </p:spPr>
        <p:txBody>
          <a:bodyPr/>
          <a:lstStyle/>
          <a:p>
            <a:pPr lvl="1"/>
            <a:r>
              <a:rPr lang="en-US" dirty="0"/>
              <a:t>Xxx</a:t>
            </a:r>
          </a:p>
          <a:p>
            <a:pPr lvl="1"/>
            <a:r>
              <a:rPr lang="en-US" dirty="0" err="1"/>
              <a:t>yyy</a:t>
            </a:r>
            <a:endParaRPr lang="en-US" dirty="0"/>
          </a:p>
          <a:p>
            <a:pPr lvl="2"/>
            <a:r>
              <a:rPr lang="en-US" dirty="0"/>
              <a:t>ccc</a:t>
            </a:r>
          </a:p>
          <a:p>
            <a:pPr lvl="2"/>
            <a:r>
              <a:rPr lang="en-US" dirty="0" err="1"/>
              <a:t>bbb</a:t>
            </a:r>
            <a:endParaRPr lang="en-US" dirty="0"/>
          </a:p>
          <a:p>
            <a:pPr lvl="1"/>
            <a:endParaRPr lang="en-US" dirty="0"/>
          </a:p>
        </p:txBody>
      </p:sp>
      <p:sp>
        <p:nvSpPr>
          <p:cNvPr id="2" name="Title 1"/>
          <p:cNvSpPr>
            <a:spLocks noGrp="1"/>
          </p:cNvSpPr>
          <p:nvPr>
            <p:ph type="title"/>
          </p:nvPr>
        </p:nvSpPr>
        <p:spPr/>
        <p:txBody>
          <a:bodyPr/>
          <a:lstStyle/>
          <a:p>
            <a:r>
              <a:rPr lang="en-US" dirty="0"/>
              <a:t>xxx</a:t>
            </a:r>
          </a:p>
        </p:txBody>
      </p:sp>
    </p:spTree>
    <p:extLst>
      <p:ext uri="{BB962C8B-B14F-4D97-AF65-F5344CB8AC3E}">
        <p14:creationId xmlns:p14="http://schemas.microsoft.com/office/powerpoint/2010/main" val="339406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“ads app”</a:t>
            </a:r>
          </a:p>
        </p:txBody>
      </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a:solidFill>
            <a:schemeClr val="bg2">
              <a:lumMod val="90000"/>
            </a:schemeClr>
          </a:solidFill>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8195" y="2483258"/>
              <a:ext cx="150305" cy="146304"/>
            </a:xfrm>
            <a:prstGeom prst="rect">
              <a:avLst/>
            </a:prstGeom>
            <a:grpFill/>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a:solidFill>
            <a:schemeClr val="bg2">
              <a:lumMod val="90000"/>
            </a:schemeClr>
          </a:solidFill>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a:grpFill/>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a:grpFill/>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a:solidFill>
            <a:schemeClr val="bg2">
              <a:lumMod val="90000"/>
            </a:schemeClr>
          </a:solidFill>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a:grpFill/>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a:grpFill/>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2">
                    <a:lumMod val="50000"/>
                  </a:schemeClr>
                </a:solidFill>
                <a:ea typeface="Arial Unicode MS" pitchFamily="34" charset="-128"/>
                <a:cs typeface="Arial Unicode MS" pitchFamily="34" charset="-128"/>
              </a:rPr>
              <a:t>postgresql</a:t>
            </a:r>
            <a:endParaRPr lang="de-DE" sz="1400" kern="0" dirty="0">
              <a:solidFill>
                <a:schemeClr val="bg2">
                  <a:lumMod val="50000"/>
                </a:schemeClr>
              </a:solidFill>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a:solidFill>
            <a:schemeClr val="bg2">
              <a:lumMod val="90000"/>
            </a:schemeClr>
          </a:solidFill>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a:grpFill/>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solidFill>
                  <a:schemeClr val="bg2">
                    <a:lumMod val="50000"/>
                  </a:schemeClr>
                </a:solidFill>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solidFill>
                <a:schemeClr val="bg2">
                  <a:lumMod val="50000"/>
                </a:schemeClr>
              </a:solidFill>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a:solidFill>
            <a:schemeClr val="bg2">
              <a:lumMod val="90000"/>
            </a:schemeClr>
          </a:solidFill>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a:grpFill/>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a:solidFill>
            <a:schemeClr val="bg2">
              <a:lumMod val="90000"/>
            </a:schemeClr>
          </a:solidFill>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3"/>
            <a:stretch>
              <a:fillRect/>
            </a:stretch>
          </p:blipFill>
          <p:spPr>
            <a:xfrm>
              <a:off x="5131580" y="5343683"/>
              <a:ext cx="150305" cy="146304"/>
            </a:xfrm>
            <a:prstGeom prst="rect">
              <a:avLst/>
            </a:prstGeom>
            <a:grpFill/>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3"/>
            <a:stretch>
              <a:fillRect/>
            </a:stretch>
          </p:blipFill>
          <p:spPr>
            <a:xfrm>
              <a:off x="5146581" y="5680941"/>
              <a:ext cx="150305" cy="146304"/>
            </a:xfrm>
            <a:prstGeom prst="rect">
              <a:avLst/>
            </a:prstGeom>
            <a:grpFill/>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3"/>
            <a:stretch>
              <a:fillRect/>
            </a:stretch>
          </p:blipFill>
          <p:spPr>
            <a:xfrm>
              <a:off x="5131580" y="5343683"/>
              <a:ext cx="150305" cy="146304"/>
            </a:xfrm>
            <a:prstGeom prst="rect">
              <a:avLst/>
            </a:prstGeom>
            <a:grpFill/>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3"/>
            <a:stretch>
              <a:fillRect/>
            </a:stretch>
          </p:blipFill>
          <p:spPr>
            <a:xfrm>
              <a:off x="5146581" y="5680941"/>
              <a:ext cx="150305" cy="146304"/>
            </a:xfrm>
            <a:prstGeom prst="rect">
              <a:avLst/>
            </a:prstGeom>
            <a:grpFill/>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3"/>
            <a:stretch>
              <a:fillRect/>
            </a:stretch>
          </p:blipFill>
          <p:spPr>
            <a:xfrm>
              <a:off x="5131580" y="5343683"/>
              <a:ext cx="150305" cy="146304"/>
            </a:xfrm>
            <a:prstGeom prst="rect">
              <a:avLst/>
            </a:prstGeom>
            <a:grpFill/>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3"/>
            <a:stretch>
              <a:fillRect/>
            </a:stretch>
          </p:blipFill>
          <p:spPr>
            <a:xfrm>
              <a:off x="5146581" y="5680941"/>
              <a:ext cx="150305" cy="146304"/>
            </a:xfrm>
            <a:prstGeom prst="rect">
              <a:avLst/>
            </a:prstGeom>
            <a:grpFill/>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020050" y="1332763"/>
            <a:ext cx="403319" cy="403319"/>
          </a:xfrm>
          <a:prstGeom prst="rect">
            <a:avLst/>
          </a:prstGeom>
        </p:spPr>
      </p:pic>
      <p:sp>
        <p:nvSpPr>
          <p:cNvPr id="119" name="Rectangle 118">
            <a:extLst>
              <a:ext uri="{FF2B5EF4-FFF2-40B4-BE49-F238E27FC236}">
                <a16:creationId xmlns:a16="http://schemas.microsoft.com/office/drawing/2014/main" id="{7ACDECDF-0A8A-4E66-91B8-9BE90F58778E}"/>
              </a:ext>
            </a:extLst>
          </p:cNvPr>
          <p:cNvSpPr/>
          <p:nvPr/>
        </p:nvSpPr>
        <p:spPr bwMode="gray">
          <a:xfrm>
            <a:off x="4531911" y="1497520"/>
            <a:ext cx="3345866" cy="2456868"/>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2" name="TextBox 141">
            <a:extLst>
              <a:ext uri="{FF2B5EF4-FFF2-40B4-BE49-F238E27FC236}">
                <a16:creationId xmlns:a16="http://schemas.microsoft.com/office/drawing/2014/main" id="{30F49010-3B37-4E97-8EA0-32DF02CDC44D}"/>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43" name="Rectangle 142">
            <a:extLst>
              <a:ext uri="{FF2B5EF4-FFF2-40B4-BE49-F238E27FC236}">
                <a16:creationId xmlns:a16="http://schemas.microsoft.com/office/drawing/2014/main" id="{C33E5695-D890-459A-97D0-978B32EE87E5}"/>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0585473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app</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848889"/>
            <a:ext cx="3494681" cy="23677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6" y="6000207"/>
            <a:ext cx="186442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endParaRPr lang="de-DE" sz="1200" kern="0" dirty="0">
              <a:ea typeface="Arial Unicode MS" pitchFamily="34" charset="-128"/>
              <a:cs typeface="Arial Unicode MS" pitchFamily="34" charset="-128"/>
            </a:endParaRPr>
          </a:p>
        </p:txBody>
      </p:sp>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491595" y="382341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4229321"/>
            <a:ext cx="250508" cy="243840"/>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089876"/>
            <a:ext cx="1105172" cy="75197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ads-app-config-</a:t>
            </a:r>
            <a:r>
              <a:rPr lang="en-US" sz="1000" kern="0" dirty="0" err="1">
                <a:solidFill>
                  <a:srgbClr val="000000"/>
                </a:solidFill>
                <a:latin typeface="Arial"/>
                <a:ea typeface="Arial Unicode MS" pitchFamily="34" charset="-128"/>
                <a:cs typeface="Arial Unicode MS" pitchFamily="34" charset="-128"/>
              </a:rPr>
              <a:t>envs</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465862"/>
            <a:ext cx="391869" cy="0"/>
          </a:xfrm>
          <a:prstGeom prst="line">
            <a:avLst/>
          </a:prstGeom>
          <a:ln w="127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036604"/>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3"/>
            <a:ext cx="1113617" cy="751973"/>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ads-app-config-files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1653767"/>
            <a:ext cx="5869665" cy="470023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4" name="Rounded Rectangle 14">
            <a:extLst>
              <a:ext uri="{FF2B5EF4-FFF2-40B4-BE49-F238E27FC236}">
                <a16:creationId xmlns:a16="http://schemas.microsoft.com/office/drawing/2014/main" id="{EF37B6CE-2893-42B3-A080-84E13D80D2BE}"/>
              </a:ext>
            </a:extLst>
          </p:cNvPr>
          <p:cNvSpPr/>
          <p:nvPr/>
        </p:nvSpPr>
        <p:spPr bwMode="gray">
          <a:xfrm>
            <a:off x="3034885" y="406308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3" name="Rounded Rectangle 14">
            <a:extLst>
              <a:ext uri="{FF2B5EF4-FFF2-40B4-BE49-F238E27FC236}">
                <a16:creationId xmlns:a16="http://schemas.microsoft.com/office/drawing/2014/main" id="{F2B40E8A-B420-497E-90B5-E72E0010B229}"/>
              </a:ext>
            </a:extLst>
          </p:cNvPr>
          <p:cNvSpPr/>
          <p:nvPr/>
        </p:nvSpPr>
        <p:spPr bwMode="gray">
          <a:xfrm>
            <a:off x="2915268" y="416462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25701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1" name="Rectangle 80">
            <a:extLst>
              <a:ext uri="{FF2B5EF4-FFF2-40B4-BE49-F238E27FC236}">
                <a16:creationId xmlns:a16="http://schemas.microsoft.com/office/drawing/2014/main" id="{FEFD03CA-9160-4B49-AE66-318FE016CD48}"/>
              </a:ext>
            </a:extLst>
          </p:cNvPr>
          <p:cNvSpPr/>
          <p:nvPr/>
        </p:nvSpPr>
        <p:spPr bwMode="gray">
          <a:xfrm>
            <a:off x="3347183" y="4636222"/>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82" name="Picture 81">
            <a:extLst>
              <a:ext uri="{FF2B5EF4-FFF2-40B4-BE49-F238E27FC236}">
                <a16:creationId xmlns:a16="http://schemas.microsoft.com/office/drawing/2014/main" id="{D49DB82B-75AF-4D0C-ADD6-73ECB511D1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57921" y="5199407"/>
            <a:ext cx="292622" cy="292622"/>
          </a:xfrm>
          <a:prstGeom prst="rect">
            <a:avLst/>
          </a:prstGeom>
        </p:spPr>
      </p:pic>
      <p:sp>
        <p:nvSpPr>
          <p:cNvPr id="80" name="TextBox 79">
            <a:extLst>
              <a:ext uri="{FF2B5EF4-FFF2-40B4-BE49-F238E27FC236}">
                <a16:creationId xmlns:a16="http://schemas.microsoft.com/office/drawing/2014/main" id="{8B3D303C-CFE8-416C-ABBA-4C2C7939D4D9}"/>
              </a:ext>
            </a:extLst>
          </p:cNvPr>
          <p:cNvSpPr txBox="1"/>
          <p:nvPr/>
        </p:nvSpPr>
        <p:spPr>
          <a:xfrm>
            <a:off x="3053478" y="5591630"/>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86" name="Picture 85">
            <a:extLst>
              <a:ext uri="{FF2B5EF4-FFF2-40B4-BE49-F238E27FC236}">
                <a16:creationId xmlns:a16="http://schemas.microsoft.com/office/drawing/2014/main" id="{700E6711-13CC-414A-9954-F903B5A57C5B}"/>
              </a:ext>
            </a:extLst>
          </p:cNvPr>
          <p:cNvPicPr>
            <a:picLocks noChangeAspect="1"/>
          </p:cNvPicPr>
          <p:nvPr/>
        </p:nvPicPr>
        <p:blipFill>
          <a:blip r:embed="rId3"/>
          <a:stretch>
            <a:fillRect/>
          </a:stretch>
        </p:blipFill>
        <p:spPr>
          <a:xfrm>
            <a:off x="5268825" y="3994149"/>
            <a:ext cx="250508" cy="243840"/>
          </a:xfrm>
          <a:prstGeom prst="rect">
            <a:avLst/>
          </a:prstGeom>
        </p:spPr>
      </p:pic>
      <p:pic>
        <p:nvPicPr>
          <p:cNvPr id="87" name="Picture 86">
            <a:extLst>
              <a:ext uri="{FF2B5EF4-FFF2-40B4-BE49-F238E27FC236}">
                <a16:creationId xmlns:a16="http://schemas.microsoft.com/office/drawing/2014/main" id="{371FF267-1B90-468A-AFFD-2F30931DBCEB}"/>
              </a:ext>
            </a:extLst>
          </p:cNvPr>
          <p:cNvPicPr>
            <a:picLocks noChangeAspect="1"/>
          </p:cNvPicPr>
          <p:nvPr/>
        </p:nvPicPr>
        <p:blipFill>
          <a:blip r:embed="rId3"/>
          <a:stretch>
            <a:fillRect/>
          </a:stretch>
        </p:blipFill>
        <p:spPr>
          <a:xfrm>
            <a:off x="5147547" y="4096231"/>
            <a:ext cx="250508" cy="243840"/>
          </a:xfrm>
          <a:prstGeom prst="rect">
            <a:avLst/>
          </a:prstGeom>
        </p:spPr>
      </p:pic>
      <p:pic>
        <p:nvPicPr>
          <p:cNvPr id="85" name="Picture 84">
            <a:extLst>
              <a:ext uri="{FF2B5EF4-FFF2-40B4-BE49-F238E27FC236}">
                <a16:creationId xmlns:a16="http://schemas.microsoft.com/office/drawing/2014/main" id="{FB812CD7-FD2A-42D0-A094-42D9AF949D13}"/>
              </a:ext>
            </a:extLst>
          </p:cNvPr>
          <p:cNvPicPr>
            <a:picLocks noChangeAspect="1"/>
          </p:cNvPicPr>
          <p:nvPr/>
        </p:nvPicPr>
        <p:blipFill>
          <a:blip r:embed="rId3"/>
          <a:stretch>
            <a:fillRect/>
          </a:stretch>
        </p:blipFill>
        <p:spPr>
          <a:xfrm>
            <a:off x="5022851" y="4207251"/>
            <a:ext cx="250508" cy="243840"/>
          </a:xfrm>
          <a:prstGeom prst="rect">
            <a:avLst/>
          </a:prstGeom>
        </p:spPr>
      </p:pic>
      <p:pic>
        <p:nvPicPr>
          <p:cNvPr id="103" name="Picture 102">
            <a:extLst>
              <a:ext uri="{FF2B5EF4-FFF2-40B4-BE49-F238E27FC236}">
                <a16:creationId xmlns:a16="http://schemas.microsoft.com/office/drawing/2014/main" id="{DD678622-BCCC-4588-B16D-505049D20BA6}"/>
              </a:ext>
            </a:extLst>
          </p:cNvPr>
          <p:cNvPicPr>
            <a:picLocks noChangeAspect="1"/>
          </p:cNvPicPr>
          <p:nvPr/>
        </p:nvPicPr>
        <p:blipFill>
          <a:blip r:embed="rId3"/>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18388766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app</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848889"/>
            <a:ext cx="3494681" cy="23677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6" y="6000207"/>
            <a:ext cx="186442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endParaRPr lang="de-DE" sz="1200" kern="0" dirty="0">
              <a:ea typeface="Arial Unicode MS" pitchFamily="34" charset="-128"/>
              <a:cs typeface="Arial Unicode MS" pitchFamily="34" charset="-128"/>
            </a:endParaRPr>
          </a:p>
        </p:txBody>
      </p:sp>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491595" y="382341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4229321"/>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7478" y="1552498"/>
            <a:ext cx="5077" cy="53253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1941425" y="1357845"/>
            <a:ext cx="476246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a:solidFill>
                  <a:srgbClr val="4FB81C"/>
                </a:solidFill>
                <a:ea typeface="Arial Unicode MS" pitchFamily="34" charset="-128"/>
                <a:cs typeface="Arial Unicode MS" pitchFamily="34" charset="-128"/>
              </a:rPr>
              <a:t>ads.ingress</a:t>
            </a:r>
            <a:r>
              <a:rPr lang="de-DE" sz="1200" kern="0" dirty="0">
                <a:solidFill>
                  <a:schemeClr val="bg1"/>
                </a:solidFill>
                <a:ea typeface="Arial Unicode MS" pitchFamily="34" charset="-128"/>
                <a:cs typeface="Arial Unicode MS" pitchFamily="34" charset="-128"/>
              </a:rPr>
              <a:t>.ccdev01.k8s-train.shoot.canary.k8s-hana.ondemand.com</a:t>
            </a:r>
          </a:p>
        </p:txBody>
      </p:sp>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089876"/>
            <a:ext cx="1105172" cy="75197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ads-app-config-</a:t>
            </a:r>
            <a:r>
              <a:rPr lang="en-US" sz="1000" kern="0" dirty="0" err="1">
                <a:solidFill>
                  <a:srgbClr val="000000"/>
                </a:solidFill>
                <a:latin typeface="Arial"/>
                <a:ea typeface="Arial Unicode MS" pitchFamily="34" charset="-128"/>
                <a:cs typeface="Arial Unicode MS" pitchFamily="34" charset="-128"/>
              </a:rPr>
              <a:t>envs</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465862"/>
            <a:ext cx="391869" cy="0"/>
          </a:xfrm>
          <a:prstGeom prst="line">
            <a:avLst/>
          </a:prstGeom>
          <a:ln w="127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036604"/>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3"/>
            <a:ext cx="1113617" cy="751973"/>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ads-app-config-files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1653767"/>
            <a:ext cx="5869665" cy="470023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4" name="Rounded Rectangle 14">
            <a:extLst>
              <a:ext uri="{FF2B5EF4-FFF2-40B4-BE49-F238E27FC236}">
                <a16:creationId xmlns:a16="http://schemas.microsoft.com/office/drawing/2014/main" id="{EF37B6CE-2893-42B3-A080-84E13D80D2BE}"/>
              </a:ext>
            </a:extLst>
          </p:cNvPr>
          <p:cNvSpPr/>
          <p:nvPr/>
        </p:nvSpPr>
        <p:spPr bwMode="gray">
          <a:xfrm>
            <a:off x="3034885" y="406308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3" name="Rounded Rectangle 14">
            <a:extLst>
              <a:ext uri="{FF2B5EF4-FFF2-40B4-BE49-F238E27FC236}">
                <a16:creationId xmlns:a16="http://schemas.microsoft.com/office/drawing/2014/main" id="{F2B40E8A-B420-497E-90B5-E72E0010B229}"/>
              </a:ext>
            </a:extLst>
          </p:cNvPr>
          <p:cNvSpPr/>
          <p:nvPr/>
        </p:nvSpPr>
        <p:spPr bwMode="gray">
          <a:xfrm>
            <a:off x="2915268" y="416462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25701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cxnSpLocks/>
            <a:endCxn id="94" idx="0"/>
          </p:cNvCxnSpPr>
          <p:nvPr/>
        </p:nvCxnSpPr>
        <p:spPr>
          <a:xfrm flipH="1">
            <a:off x="4021436" y="2453287"/>
            <a:ext cx="5431" cy="1803725"/>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FEFD03CA-9160-4B49-AE66-318FE016CD48}"/>
              </a:ext>
            </a:extLst>
          </p:cNvPr>
          <p:cNvSpPr/>
          <p:nvPr/>
        </p:nvSpPr>
        <p:spPr bwMode="gray">
          <a:xfrm>
            <a:off x="3347183" y="4636222"/>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82" name="Picture 81">
            <a:extLst>
              <a:ext uri="{FF2B5EF4-FFF2-40B4-BE49-F238E27FC236}">
                <a16:creationId xmlns:a16="http://schemas.microsoft.com/office/drawing/2014/main" id="{D49DB82B-75AF-4D0C-ADD6-73ECB511D1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57921" y="5199407"/>
            <a:ext cx="292622" cy="292622"/>
          </a:xfrm>
          <a:prstGeom prst="rect">
            <a:avLst/>
          </a:prstGeom>
        </p:spPr>
      </p:pic>
      <p:sp>
        <p:nvSpPr>
          <p:cNvPr id="80" name="TextBox 79">
            <a:extLst>
              <a:ext uri="{FF2B5EF4-FFF2-40B4-BE49-F238E27FC236}">
                <a16:creationId xmlns:a16="http://schemas.microsoft.com/office/drawing/2014/main" id="{8B3D303C-CFE8-416C-ABBA-4C2C7939D4D9}"/>
              </a:ext>
            </a:extLst>
          </p:cNvPr>
          <p:cNvSpPr txBox="1"/>
          <p:nvPr/>
        </p:nvSpPr>
        <p:spPr>
          <a:xfrm>
            <a:off x="3053478" y="5591630"/>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86" name="Picture 85">
            <a:extLst>
              <a:ext uri="{FF2B5EF4-FFF2-40B4-BE49-F238E27FC236}">
                <a16:creationId xmlns:a16="http://schemas.microsoft.com/office/drawing/2014/main" id="{700E6711-13CC-414A-9954-F903B5A57C5B}"/>
              </a:ext>
            </a:extLst>
          </p:cNvPr>
          <p:cNvPicPr>
            <a:picLocks noChangeAspect="1"/>
          </p:cNvPicPr>
          <p:nvPr/>
        </p:nvPicPr>
        <p:blipFill>
          <a:blip r:embed="rId3"/>
          <a:stretch>
            <a:fillRect/>
          </a:stretch>
        </p:blipFill>
        <p:spPr>
          <a:xfrm>
            <a:off x="5268825" y="3994149"/>
            <a:ext cx="250508" cy="243840"/>
          </a:xfrm>
          <a:prstGeom prst="rect">
            <a:avLst/>
          </a:prstGeom>
        </p:spPr>
      </p:pic>
      <p:pic>
        <p:nvPicPr>
          <p:cNvPr id="87" name="Picture 86">
            <a:extLst>
              <a:ext uri="{FF2B5EF4-FFF2-40B4-BE49-F238E27FC236}">
                <a16:creationId xmlns:a16="http://schemas.microsoft.com/office/drawing/2014/main" id="{371FF267-1B90-468A-AFFD-2F30931DBCEB}"/>
              </a:ext>
            </a:extLst>
          </p:cNvPr>
          <p:cNvPicPr>
            <a:picLocks noChangeAspect="1"/>
          </p:cNvPicPr>
          <p:nvPr/>
        </p:nvPicPr>
        <p:blipFill>
          <a:blip r:embed="rId3"/>
          <a:stretch>
            <a:fillRect/>
          </a:stretch>
        </p:blipFill>
        <p:spPr>
          <a:xfrm>
            <a:off x="5147547" y="4096231"/>
            <a:ext cx="250508" cy="243840"/>
          </a:xfrm>
          <a:prstGeom prst="rect">
            <a:avLst/>
          </a:prstGeom>
        </p:spPr>
      </p:pic>
      <p:pic>
        <p:nvPicPr>
          <p:cNvPr id="85" name="Picture 84">
            <a:extLst>
              <a:ext uri="{FF2B5EF4-FFF2-40B4-BE49-F238E27FC236}">
                <a16:creationId xmlns:a16="http://schemas.microsoft.com/office/drawing/2014/main" id="{FB812CD7-FD2A-42D0-A094-42D9AF949D13}"/>
              </a:ext>
            </a:extLst>
          </p:cNvPr>
          <p:cNvPicPr>
            <a:picLocks noChangeAspect="1"/>
          </p:cNvPicPr>
          <p:nvPr/>
        </p:nvPicPr>
        <p:blipFill>
          <a:blip r:embed="rId3"/>
          <a:stretch>
            <a:fillRect/>
          </a:stretch>
        </p:blipFill>
        <p:spPr>
          <a:xfrm>
            <a:off x="5022851" y="4207251"/>
            <a:ext cx="250508" cy="243840"/>
          </a:xfrm>
          <a:prstGeom prst="rect">
            <a:avLst/>
          </a:prstGeom>
        </p:spPr>
      </p:pic>
      <p:sp>
        <p:nvSpPr>
          <p:cNvPr id="98" name="Rounded Rectangle 14">
            <a:extLst>
              <a:ext uri="{FF2B5EF4-FFF2-40B4-BE49-F238E27FC236}">
                <a16:creationId xmlns:a16="http://schemas.microsoft.com/office/drawing/2014/main" id="{DEB5F13B-3B5B-42D8-8002-5330D7CA649A}"/>
              </a:ext>
            </a:extLst>
          </p:cNvPr>
          <p:cNvSpPr/>
          <p:nvPr/>
        </p:nvSpPr>
        <p:spPr bwMode="gray">
          <a:xfrm>
            <a:off x="3260513" y="1992943"/>
            <a:ext cx="1554611" cy="670688"/>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ingress:</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ads-app-ingress</a:t>
            </a:r>
            <a:endParaRPr lang="en-US" sz="1000" kern="0" dirty="0">
              <a:solidFill>
                <a:srgbClr val="000000"/>
              </a:solidFill>
              <a:latin typeface="Arial"/>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965027"/>
            <a:ext cx="1554611" cy="670688"/>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ads-app-service</a:t>
            </a:r>
            <a:endParaRPr lang="en-US" sz="1000" kern="0" dirty="0">
              <a:solidFill>
                <a:srgbClr val="000000"/>
              </a:solidFill>
              <a:latin typeface="Arial"/>
              <a:ea typeface="Arial Unicode MS" pitchFamily="34" charset="-128"/>
              <a:cs typeface="Arial Unicode MS" pitchFamily="34" charset="-128"/>
            </a:endParaRPr>
          </a:p>
        </p:txBody>
      </p:sp>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867690"/>
            <a:ext cx="250508" cy="243840"/>
          </a:xfrm>
          <a:prstGeom prst="rect">
            <a:avLst/>
          </a:prstGeom>
        </p:spPr>
      </p:pic>
      <p:pic>
        <p:nvPicPr>
          <p:cNvPr id="99" name="Picture 98">
            <a:extLst>
              <a:ext uri="{FF2B5EF4-FFF2-40B4-BE49-F238E27FC236}">
                <a16:creationId xmlns:a16="http://schemas.microsoft.com/office/drawing/2014/main" id="{88795C02-ECDB-48EC-9764-4648A9A33FAF}"/>
              </a:ext>
            </a:extLst>
          </p:cNvPr>
          <p:cNvPicPr>
            <a:picLocks noChangeAspect="1"/>
          </p:cNvPicPr>
          <p:nvPr/>
        </p:nvPicPr>
        <p:blipFill>
          <a:blip r:embed="rId3"/>
          <a:stretch>
            <a:fillRect/>
          </a:stretch>
        </p:blipFill>
        <p:spPr>
          <a:xfrm>
            <a:off x="4665545" y="1900553"/>
            <a:ext cx="250508" cy="243840"/>
          </a:xfrm>
          <a:prstGeom prst="rect">
            <a:avLst/>
          </a:prstGeom>
        </p:spPr>
      </p:pic>
      <p:pic>
        <p:nvPicPr>
          <p:cNvPr id="103" name="Picture 102">
            <a:extLst>
              <a:ext uri="{FF2B5EF4-FFF2-40B4-BE49-F238E27FC236}">
                <a16:creationId xmlns:a16="http://schemas.microsoft.com/office/drawing/2014/main" id="{DD678622-BCCC-4588-B16D-505049D20BA6}"/>
              </a:ext>
            </a:extLst>
          </p:cNvPr>
          <p:cNvPicPr>
            <a:picLocks noChangeAspect="1"/>
          </p:cNvPicPr>
          <p:nvPr/>
        </p:nvPicPr>
        <p:blipFill>
          <a:blip r:embed="rId3"/>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22965668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Ads app</a:t>
            </a:r>
          </a:p>
        </p:txBody>
      </p:sp>
      <p:sp>
        <p:nvSpPr>
          <p:cNvPr id="80" name="Rounded Rectangle 14">
            <a:extLst>
              <a:ext uri="{FF2B5EF4-FFF2-40B4-BE49-F238E27FC236}">
                <a16:creationId xmlns:a16="http://schemas.microsoft.com/office/drawing/2014/main" id="{E6334B7C-9E3F-4DE3-A1F3-2F4D1412D7C6}"/>
              </a:ext>
            </a:extLst>
          </p:cNvPr>
          <p:cNvSpPr/>
          <p:nvPr/>
        </p:nvSpPr>
        <p:spPr bwMode="gray">
          <a:xfrm>
            <a:off x="1199866" y="1121190"/>
            <a:ext cx="1710195" cy="1217038"/>
          </a:xfrm>
          <a:prstGeom prst="roundRect">
            <a:avLst/>
          </a:prstGeom>
          <a:solidFill>
            <a:schemeClr val="tx1">
              <a:lumMod val="5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deployment:</a:t>
            </a:r>
          </a:p>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‘ads-app’</a:t>
            </a:r>
          </a:p>
        </p:txBody>
      </p:sp>
      <p:sp>
        <p:nvSpPr>
          <p:cNvPr id="83" name="Rounded Rectangle 14">
            <a:extLst>
              <a:ext uri="{FF2B5EF4-FFF2-40B4-BE49-F238E27FC236}">
                <a16:creationId xmlns:a16="http://schemas.microsoft.com/office/drawing/2014/main" id="{FA1D01A9-DD51-4253-A9B0-92D435E8E188}"/>
              </a:ext>
            </a:extLst>
          </p:cNvPr>
          <p:cNvSpPr/>
          <p:nvPr/>
        </p:nvSpPr>
        <p:spPr bwMode="gray">
          <a:xfrm>
            <a:off x="3513879" y="2850153"/>
            <a:ext cx="1291726" cy="842914"/>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‘ads-app-config-</a:t>
            </a:r>
            <a:r>
              <a:rPr lang="en-US" sz="1000" kern="0" dirty="0" err="1">
                <a:solidFill>
                  <a:srgbClr val="000000"/>
                </a:solidFill>
                <a:latin typeface="Arial"/>
                <a:ea typeface="Arial Unicode MS" pitchFamily="34" charset="-128"/>
                <a:cs typeface="Arial Unicode MS" pitchFamily="34" charset="-128"/>
              </a:rPr>
              <a:t>envs</a:t>
            </a:r>
            <a:r>
              <a:rPr lang="en-US" sz="1000" kern="0" dirty="0">
                <a:solidFill>
                  <a:srgbClr val="000000"/>
                </a:solidFill>
                <a:latin typeface="Arial"/>
                <a:ea typeface="Arial Unicode MS" pitchFamily="34" charset="-128"/>
                <a:cs typeface="Arial Unicode MS" pitchFamily="34" charset="-128"/>
              </a:rPr>
              <a:t>’</a:t>
            </a:r>
          </a:p>
        </p:txBody>
      </p:sp>
      <p:sp>
        <p:nvSpPr>
          <p:cNvPr id="87" name="Rounded Rectangle 14">
            <a:extLst>
              <a:ext uri="{FF2B5EF4-FFF2-40B4-BE49-F238E27FC236}">
                <a16:creationId xmlns:a16="http://schemas.microsoft.com/office/drawing/2014/main" id="{E712BC0A-5C2B-46A2-99E9-E89DBB5A2093}"/>
              </a:ext>
            </a:extLst>
          </p:cNvPr>
          <p:cNvSpPr/>
          <p:nvPr/>
        </p:nvSpPr>
        <p:spPr bwMode="gray">
          <a:xfrm>
            <a:off x="3513879" y="3811381"/>
            <a:ext cx="1291726" cy="842914"/>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‘ads-app-config-files’</a:t>
            </a:r>
          </a:p>
        </p:txBody>
      </p:sp>
      <p:cxnSp>
        <p:nvCxnSpPr>
          <p:cNvPr id="92" name="Connector: Elbow 91">
            <a:extLst>
              <a:ext uri="{FF2B5EF4-FFF2-40B4-BE49-F238E27FC236}">
                <a16:creationId xmlns:a16="http://schemas.microsoft.com/office/drawing/2014/main" id="{BC0BAF6A-35BD-4A5C-93FE-1BA91BB8B0A3}"/>
              </a:ext>
            </a:extLst>
          </p:cNvPr>
          <p:cNvCxnSpPr>
            <a:cxnSpLocks/>
            <a:endCxn id="83" idx="1"/>
          </p:cNvCxnSpPr>
          <p:nvPr/>
        </p:nvCxnSpPr>
        <p:spPr>
          <a:xfrm>
            <a:off x="2029034" y="2343327"/>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4EB89574-0B7F-4F84-ACC7-90EF8A38F10A}"/>
              </a:ext>
            </a:extLst>
          </p:cNvPr>
          <p:cNvCxnSpPr>
            <a:cxnSpLocks/>
          </p:cNvCxnSpPr>
          <p:nvPr/>
        </p:nvCxnSpPr>
        <p:spPr>
          <a:xfrm>
            <a:off x="2029033" y="3283575"/>
            <a:ext cx="1484845" cy="928283"/>
          </a:xfrm>
          <a:prstGeom prst="bentConnector3">
            <a:avLst>
              <a:gd name="adj1" fmla="val 555"/>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00530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app - labels</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848889"/>
            <a:ext cx="3494681" cy="23677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6" y="6000207"/>
            <a:ext cx="1864427"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endParaRPr lang="de-DE" sz="1200" kern="0" dirty="0">
              <a:ea typeface="Arial Unicode MS" pitchFamily="34" charset="-128"/>
              <a:cs typeface="Arial Unicode MS" pitchFamily="34" charset="-128"/>
            </a:endParaRPr>
          </a:p>
        </p:txBody>
      </p:sp>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491595" y="382341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4229321"/>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7478" y="1552498"/>
            <a:ext cx="5077" cy="53253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1941425" y="1357845"/>
            <a:ext cx="476246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a:solidFill>
                  <a:srgbClr val="00B050"/>
                </a:solidFill>
                <a:ea typeface="Arial Unicode MS" pitchFamily="34" charset="-128"/>
                <a:cs typeface="Arial Unicode MS" pitchFamily="34" charset="-128"/>
              </a:rPr>
              <a:t>ads.ingress</a:t>
            </a:r>
            <a:r>
              <a:rPr lang="de-DE" sz="1200" kern="0" dirty="0">
                <a:solidFill>
                  <a:schemeClr val="bg1"/>
                </a:solidFill>
                <a:ea typeface="Arial Unicode MS" pitchFamily="34" charset="-128"/>
                <a:cs typeface="Arial Unicode MS" pitchFamily="34" charset="-128"/>
              </a:rPr>
              <a:t>.ccdev01.k8s-train.shoot.canary.k8s-hana.ondemand.com</a:t>
            </a:r>
          </a:p>
        </p:txBody>
      </p:sp>
      <p:sp>
        <p:nvSpPr>
          <p:cNvPr id="43" name="Rectangle 42">
            <a:extLst>
              <a:ext uri="{FF2B5EF4-FFF2-40B4-BE49-F238E27FC236}">
                <a16:creationId xmlns:a16="http://schemas.microsoft.com/office/drawing/2014/main" id="{82FEEC2C-27FC-49D2-907F-32B9C0486513}"/>
              </a:ext>
            </a:extLst>
          </p:cNvPr>
          <p:cNvSpPr/>
          <p:nvPr/>
        </p:nvSpPr>
        <p:spPr bwMode="gray">
          <a:xfrm>
            <a:off x="708751" y="1653767"/>
            <a:ext cx="5869665" cy="470023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411483" y="175641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411569" y="209253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lang="de-DE" sz="700" b="1" kern="0" dirty="0" err="1">
                <a:solidFill>
                  <a:schemeClr val="bg1"/>
                </a:solidFill>
                <a:ea typeface="Arial Unicode MS" pitchFamily="34" charset="-128"/>
                <a:cs typeface="Arial Unicode MS" pitchFamily="34" charset="-128"/>
              </a:rPr>
              <a:t>app</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nvGrpSpPr>
          <p:cNvPr id="46" name="Group 45">
            <a:extLst>
              <a:ext uri="{FF2B5EF4-FFF2-40B4-BE49-F238E27FC236}">
                <a16:creationId xmlns:a16="http://schemas.microsoft.com/office/drawing/2014/main" id="{F46750E2-D75E-429F-A4D5-1DCB56108398}"/>
              </a:ext>
            </a:extLst>
          </p:cNvPr>
          <p:cNvGrpSpPr/>
          <p:nvPr/>
        </p:nvGrpSpPr>
        <p:grpSpPr>
          <a:xfrm>
            <a:off x="5701146" y="5763054"/>
            <a:ext cx="163175" cy="194488"/>
            <a:chOff x="6717848" y="3493140"/>
            <a:chExt cx="163175" cy="194488"/>
          </a:xfrm>
        </p:grpSpPr>
        <p:sp>
          <p:nvSpPr>
            <p:cNvPr id="47" name="Arrow: Pentagon 46">
              <a:extLst>
                <a:ext uri="{FF2B5EF4-FFF2-40B4-BE49-F238E27FC236}">
                  <a16:creationId xmlns:a16="http://schemas.microsoft.com/office/drawing/2014/main" id="{01406AE9-2528-464E-8FE9-2A3CE3CAC312}"/>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Arrow: Pentagon 47">
              <a:extLst>
                <a:ext uri="{FF2B5EF4-FFF2-40B4-BE49-F238E27FC236}">
                  <a16:creationId xmlns:a16="http://schemas.microsoft.com/office/drawing/2014/main" id="{B48C2CD9-F887-466A-AF7B-4605EB62EE4B}"/>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sp>
        <p:nvSpPr>
          <p:cNvPr id="84" name="Rounded Rectangle 14">
            <a:extLst>
              <a:ext uri="{FF2B5EF4-FFF2-40B4-BE49-F238E27FC236}">
                <a16:creationId xmlns:a16="http://schemas.microsoft.com/office/drawing/2014/main" id="{EF37B6CE-2893-42B3-A080-84E13D80D2BE}"/>
              </a:ext>
            </a:extLst>
          </p:cNvPr>
          <p:cNvSpPr/>
          <p:nvPr/>
        </p:nvSpPr>
        <p:spPr bwMode="gray">
          <a:xfrm>
            <a:off x="3034885" y="406308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3" name="Rounded Rectangle 14">
            <a:extLst>
              <a:ext uri="{FF2B5EF4-FFF2-40B4-BE49-F238E27FC236}">
                <a16:creationId xmlns:a16="http://schemas.microsoft.com/office/drawing/2014/main" id="{F2B40E8A-B420-497E-90B5-E72E0010B229}"/>
              </a:ext>
            </a:extLst>
          </p:cNvPr>
          <p:cNvSpPr/>
          <p:nvPr/>
        </p:nvSpPr>
        <p:spPr bwMode="gray">
          <a:xfrm>
            <a:off x="2915268" y="416462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257012"/>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cxnSpLocks/>
            <a:endCxn id="94" idx="0"/>
          </p:cNvCxnSpPr>
          <p:nvPr/>
        </p:nvCxnSpPr>
        <p:spPr>
          <a:xfrm flipH="1">
            <a:off x="4021436" y="2453287"/>
            <a:ext cx="5431" cy="1803725"/>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9" name="Group 48">
            <a:extLst>
              <a:ext uri="{FF2B5EF4-FFF2-40B4-BE49-F238E27FC236}">
                <a16:creationId xmlns:a16="http://schemas.microsoft.com/office/drawing/2014/main" id="{7D1792C1-9AC9-42B0-A470-D4EB5114FDB6}"/>
              </a:ext>
            </a:extLst>
          </p:cNvPr>
          <p:cNvGrpSpPr/>
          <p:nvPr/>
        </p:nvGrpSpPr>
        <p:grpSpPr>
          <a:xfrm>
            <a:off x="5188627" y="5451441"/>
            <a:ext cx="163175" cy="194488"/>
            <a:chOff x="6717848" y="3493140"/>
            <a:chExt cx="163175" cy="194488"/>
          </a:xfrm>
        </p:grpSpPr>
        <p:sp>
          <p:nvSpPr>
            <p:cNvPr id="50" name="Arrow: Pentagon 49">
              <a:extLst>
                <a:ext uri="{FF2B5EF4-FFF2-40B4-BE49-F238E27FC236}">
                  <a16:creationId xmlns:a16="http://schemas.microsoft.com/office/drawing/2014/main" id="{5DF7366E-6097-403A-866D-3D12676AFF5C}"/>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D403AF81-BA02-4059-8E98-5C89F09A830F}"/>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sp>
        <p:nvSpPr>
          <p:cNvPr id="81" name="Rectangle 80">
            <a:extLst>
              <a:ext uri="{FF2B5EF4-FFF2-40B4-BE49-F238E27FC236}">
                <a16:creationId xmlns:a16="http://schemas.microsoft.com/office/drawing/2014/main" id="{FEFD03CA-9160-4B49-AE66-318FE016CD48}"/>
              </a:ext>
            </a:extLst>
          </p:cNvPr>
          <p:cNvSpPr/>
          <p:nvPr/>
        </p:nvSpPr>
        <p:spPr bwMode="gray">
          <a:xfrm>
            <a:off x="3347183" y="4636222"/>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82" name="Picture 81">
            <a:extLst>
              <a:ext uri="{FF2B5EF4-FFF2-40B4-BE49-F238E27FC236}">
                <a16:creationId xmlns:a16="http://schemas.microsoft.com/office/drawing/2014/main" id="{D49DB82B-75AF-4D0C-ADD6-73ECB511D1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57921" y="5199407"/>
            <a:ext cx="292622" cy="292622"/>
          </a:xfrm>
          <a:prstGeom prst="rect">
            <a:avLst/>
          </a:prstGeom>
        </p:spPr>
      </p:pic>
      <p:sp>
        <p:nvSpPr>
          <p:cNvPr id="80" name="TextBox 79">
            <a:extLst>
              <a:ext uri="{FF2B5EF4-FFF2-40B4-BE49-F238E27FC236}">
                <a16:creationId xmlns:a16="http://schemas.microsoft.com/office/drawing/2014/main" id="{8B3D303C-CFE8-416C-ABBA-4C2C7939D4D9}"/>
              </a:ext>
            </a:extLst>
          </p:cNvPr>
          <p:cNvSpPr txBox="1"/>
          <p:nvPr/>
        </p:nvSpPr>
        <p:spPr>
          <a:xfrm>
            <a:off x="3053478" y="5591630"/>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86" name="Picture 85">
            <a:extLst>
              <a:ext uri="{FF2B5EF4-FFF2-40B4-BE49-F238E27FC236}">
                <a16:creationId xmlns:a16="http://schemas.microsoft.com/office/drawing/2014/main" id="{700E6711-13CC-414A-9954-F903B5A57C5B}"/>
              </a:ext>
            </a:extLst>
          </p:cNvPr>
          <p:cNvPicPr>
            <a:picLocks noChangeAspect="1"/>
          </p:cNvPicPr>
          <p:nvPr/>
        </p:nvPicPr>
        <p:blipFill>
          <a:blip r:embed="rId3"/>
          <a:stretch>
            <a:fillRect/>
          </a:stretch>
        </p:blipFill>
        <p:spPr>
          <a:xfrm>
            <a:off x="5268825" y="3994149"/>
            <a:ext cx="250508" cy="243840"/>
          </a:xfrm>
          <a:prstGeom prst="rect">
            <a:avLst/>
          </a:prstGeom>
        </p:spPr>
      </p:pic>
      <p:pic>
        <p:nvPicPr>
          <p:cNvPr id="87" name="Picture 86">
            <a:extLst>
              <a:ext uri="{FF2B5EF4-FFF2-40B4-BE49-F238E27FC236}">
                <a16:creationId xmlns:a16="http://schemas.microsoft.com/office/drawing/2014/main" id="{371FF267-1B90-468A-AFFD-2F30931DBCEB}"/>
              </a:ext>
            </a:extLst>
          </p:cNvPr>
          <p:cNvPicPr>
            <a:picLocks noChangeAspect="1"/>
          </p:cNvPicPr>
          <p:nvPr/>
        </p:nvPicPr>
        <p:blipFill>
          <a:blip r:embed="rId3"/>
          <a:stretch>
            <a:fillRect/>
          </a:stretch>
        </p:blipFill>
        <p:spPr>
          <a:xfrm>
            <a:off x="5147547" y="4096231"/>
            <a:ext cx="250508" cy="243840"/>
          </a:xfrm>
          <a:prstGeom prst="rect">
            <a:avLst/>
          </a:prstGeom>
        </p:spPr>
      </p:pic>
      <p:pic>
        <p:nvPicPr>
          <p:cNvPr id="85" name="Picture 84">
            <a:extLst>
              <a:ext uri="{FF2B5EF4-FFF2-40B4-BE49-F238E27FC236}">
                <a16:creationId xmlns:a16="http://schemas.microsoft.com/office/drawing/2014/main" id="{FB812CD7-FD2A-42D0-A094-42D9AF949D13}"/>
              </a:ext>
            </a:extLst>
          </p:cNvPr>
          <p:cNvPicPr>
            <a:picLocks noChangeAspect="1"/>
          </p:cNvPicPr>
          <p:nvPr/>
        </p:nvPicPr>
        <p:blipFill>
          <a:blip r:embed="rId3"/>
          <a:stretch>
            <a:fillRect/>
          </a:stretch>
        </p:blipFill>
        <p:spPr>
          <a:xfrm>
            <a:off x="5022851" y="4207251"/>
            <a:ext cx="250508" cy="243840"/>
          </a:xfrm>
          <a:prstGeom prst="rect">
            <a:avLst/>
          </a:prstGeom>
        </p:spPr>
      </p:pic>
      <p:grpSp>
        <p:nvGrpSpPr>
          <p:cNvPr id="88" name="Group 87">
            <a:extLst>
              <a:ext uri="{FF2B5EF4-FFF2-40B4-BE49-F238E27FC236}">
                <a16:creationId xmlns:a16="http://schemas.microsoft.com/office/drawing/2014/main" id="{06B2DD49-5C1E-419E-B785-5B67B7DDE1C0}"/>
              </a:ext>
            </a:extLst>
          </p:cNvPr>
          <p:cNvGrpSpPr/>
          <p:nvPr/>
        </p:nvGrpSpPr>
        <p:grpSpPr>
          <a:xfrm>
            <a:off x="5288400" y="5248610"/>
            <a:ext cx="163175" cy="194488"/>
            <a:chOff x="6717848" y="3493140"/>
            <a:chExt cx="163175" cy="194488"/>
          </a:xfrm>
        </p:grpSpPr>
        <p:sp>
          <p:nvSpPr>
            <p:cNvPr id="89" name="Arrow: Pentagon 88">
              <a:extLst>
                <a:ext uri="{FF2B5EF4-FFF2-40B4-BE49-F238E27FC236}">
                  <a16:creationId xmlns:a16="http://schemas.microsoft.com/office/drawing/2014/main" id="{2D1FB9CF-46A4-404B-8D28-FDE829C07E1A}"/>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0" name="Arrow: Pentagon 89">
              <a:extLst>
                <a:ext uri="{FF2B5EF4-FFF2-40B4-BE49-F238E27FC236}">
                  <a16:creationId xmlns:a16="http://schemas.microsoft.com/office/drawing/2014/main" id="{85952000-6BFB-4391-9565-F5ED7677DF2E}"/>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91" name="Group 90">
            <a:extLst>
              <a:ext uri="{FF2B5EF4-FFF2-40B4-BE49-F238E27FC236}">
                <a16:creationId xmlns:a16="http://schemas.microsoft.com/office/drawing/2014/main" id="{136CC2CC-5D5C-4B9B-8330-D81A33605682}"/>
              </a:ext>
            </a:extLst>
          </p:cNvPr>
          <p:cNvGrpSpPr/>
          <p:nvPr/>
        </p:nvGrpSpPr>
        <p:grpSpPr>
          <a:xfrm>
            <a:off x="5400231" y="5044678"/>
            <a:ext cx="163175" cy="194488"/>
            <a:chOff x="6717848" y="3493140"/>
            <a:chExt cx="163175" cy="194488"/>
          </a:xfrm>
        </p:grpSpPr>
        <p:sp>
          <p:nvSpPr>
            <p:cNvPr id="92" name="Arrow: Pentagon 91">
              <a:extLst>
                <a:ext uri="{FF2B5EF4-FFF2-40B4-BE49-F238E27FC236}">
                  <a16:creationId xmlns:a16="http://schemas.microsoft.com/office/drawing/2014/main" id="{0B7B8EDB-6371-4B1D-8E2F-08C763859961}"/>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3" name="Arrow: Pentagon 92">
              <a:extLst>
                <a:ext uri="{FF2B5EF4-FFF2-40B4-BE49-F238E27FC236}">
                  <a16:creationId xmlns:a16="http://schemas.microsoft.com/office/drawing/2014/main" id="{D37D570C-6681-4808-988F-1153CC1DD48C}"/>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sp>
        <p:nvSpPr>
          <p:cNvPr id="98" name="Rounded Rectangle 14">
            <a:extLst>
              <a:ext uri="{FF2B5EF4-FFF2-40B4-BE49-F238E27FC236}">
                <a16:creationId xmlns:a16="http://schemas.microsoft.com/office/drawing/2014/main" id="{DEB5F13B-3B5B-42D8-8002-5330D7CA649A}"/>
              </a:ext>
            </a:extLst>
          </p:cNvPr>
          <p:cNvSpPr/>
          <p:nvPr/>
        </p:nvSpPr>
        <p:spPr bwMode="gray">
          <a:xfrm>
            <a:off x="3260513" y="1992943"/>
            <a:ext cx="1554611" cy="670688"/>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ingress:</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ads-app-ingress</a:t>
            </a:r>
            <a:endParaRPr lang="en-US" sz="1000" kern="0" dirty="0">
              <a:solidFill>
                <a:srgbClr val="000000"/>
              </a:solidFill>
              <a:latin typeface="Arial"/>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965027"/>
            <a:ext cx="1554611" cy="670688"/>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ads-app-service</a:t>
            </a:r>
            <a:endParaRPr lang="en-US" sz="1000" kern="0" dirty="0">
              <a:solidFill>
                <a:srgbClr val="000000"/>
              </a:solidFill>
              <a:latin typeface="Arial"/>
              <a:ea typeface="Arial Unicode MS" pitchFamily="34" charset="-128"/>
              <a:cs typeface="Arial Unicode MS" pitchFamily="34" charset="-128"/>
            </a:endParaRPr>
          </a:p>
        </p:txBody>
      </p:sp>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867690"/>
            <a:ext cx="250508" cy="243840"/>
          </a:xfrm>
          <a:prstGeom prst="rect">
            <a:avLst/>
          </a:prstGeom>
        </p:spPr>
      </p:pic>
      <p:grpSp>
        <p:nvGrpSpPr>
          <p:cNvPr id="52" name="Group 51">
            <a:extLst>
              <a:ext uri="{FF2B5EF4-FFF2-40B4-BE49-F238E27FC236}">
                <a16:creationId xmlns:a16="http://schemas.microsoft.com/office/drawing/2014/main" id="{E47DDA2C-1BB6-4E06-9E8E-F5E2F5D8FC37}"/>
              </a:ext>
            </a:extLst>
          </p:cNvPr>
          <p:cNvGrpSpPr/>
          <p:nvPr/>
        </p:nvGrpSpPr>
        <p:grpSpPr>
          <a:xfrm>
            <a:off x="4733537" y="3324173"/>
            <a:ext cx="163175" cy="194488"/>
            <a:chOff x="6717848" y="3493140"/>
            <a:chExt cx="163175" cy="194488"/>
          </a:xfrm>
        </p:grpSpPr>
        <p:sp>
          <p:nvSpPr>
            <p:cNvPr id="53" name="Arrow: Pentagon 52">
              <a:extLst>
                <a:ext uri="{FF2B5EF4-FFF2-40B4-BE49-F238E27FC236}">
                  <a16:creationId xmlns:a16="http://schemas.microsoft.com/office/drawing/2014/main" id="{7464051D-63A4-4046-82C4-E2F48B49D708}"/>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4" name="Arrow: Pentagon 53">
              <a:extLst>
                <a:ext uri="{FF2B5EF4-FFF2-40B4-BE49-F238E27FC236}">
                  <a16:creationId xmlns:a16="http://schemas.microsoft.com/office/drawing/2014/main" id="{E5A3224E-C2D4-4887-982B-BA0FFF49AFF9}"/>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pic>
        <p:nvPicPr>
          <p:cNvPr id="99" name="Picture 98">
            <a:extLst>
              <a:ext uri="{FF2B5EF4-FFF2-40B4-BE49-F238E27FC236}">
                <a16:creationId xmlns:a16="http://schemas.microsoft.com/office/drawing/2014/main" id="{88795C02-ECDB-48EC-9764-4648A9A33FAF}"/>
              </a:ext>
            </a:extLst>
          </p:cNvPr>
          <p:cNvPicPr>
            <a:picLocks noChangeAspect="1"/>
          </p:cNvPicPr>
          <p:nvPr/>
        </p:nvPicPr>
        <p:blipFill>
          <a:blip r:embed="rId3"/>
          <a:stretch>
            <a:fillRect/>
          </a:stretch>
        </p:blipFill>
        <p:spPr>
          <a:xfrm>
            <a:off x="4665545" y="1900553"/>
            <a:ext cx="250508" cy="243840"/>
          </a:xfrm>
          <a:prstGeom prst="rect">
            <a:avLst/>
          </a:prstGeom>
        </p:spPr>
      </p:pic>
      <p:grpSp>
        <p:nvGrpSpPr>
          <p:cNvPr id="100" name="Group 99">
            <a:extLst>
              <a:ext uri="{FF2B5EF4-FFF2-40B4-BE49-F238E27FC236}">
                <a16:creationId xmlns:a16="http://schemas.microsoft.com/office/drawing/2014/main" id="{276AF346-4F24-45D2-A759-ECBBE43432A1}"/>
              </a:ext>
            </a:extLst>
          </p:cNvPr>
          <p:cNvGrpSpPr/>
          <p:nvPr/>
        </p:nvGrpSpPr>
        <p:grpSpPr>
          <a:xfrm>
            <a:off x="4752878" y="2357036"/>
            <a:ext cx="163175" cy="194488"/>
            <a:chOff x="6717848" y="3493140"/>
            <a:chExt cx="163175" cy="194488"/>
          </a:xfrm>
        </p:grpSpPr>
        <p:sp>
          <p:nvSpPr>
            <p:cNvPr id="101" name="Arrow: Pentagon 100">
              <a:extLst>
                <a:ext uri="{FF2B5EF4-FFF2-40B4-BE49-F238E27FC236}">
                  <a16:creationId xmlns:a16="http://schemas.microsoft.com/office/drawing/2014/main" id="{AD0D8402-9017-4D60-B4A4-722A573E98D1}"/>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02" name="Arrow: Pentagon 101">
              <a:extLst>
                <a:ext uri="{FF2B5EF4-FFF2-40B4-BE49-F238E27FC236}">
                  <a16:creationId xmlns:a16="http://schemas.microsoft.com/office/drawing/2014/main" id="{782CF548-91A8-43C5-AF31-BFB37FD487D8}"/>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sp>
        <p:nvSpPr>
          <p:cNvPr id="64" name="Rounded Rectangle 14">
            <a:extLst>
              <a:ext uri="{FF2B5EF4-FFF2-40B4-BE49-F238E27FC236}">
                <a16:creationId xmlns:a16="http://schemas.microsoft.com/office/drawing/2014/main" id="{2F19E92B-F70A-40AA-BB43-E44FF0202E6A}"/>
              </a:ext>
            </a:extLst>
          </p:cNvPr>
          <p:cNvSpPr/>
          <p:nvPr/>
        </p:nvSpPr>
        <p:spPr bwMode="gray">
          <a:xfrm>
            <a:off x="763097" y="4089876"/>
            <a:ext cx="1105172" cy="75197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ads-app-config-</a:t>
            </a:r>
            <a:r>
              <a:rPr lang="en-US" sz="1000" kern="0" dirty="0" err="1">
                <a:solidFill>
                  <a:srgbClr val="000000"/>
                </a:solidFill>
                <a:latin typeface="Arial"/>
                <a:ea typeface="Arial Unicode MS" pitchFamily="34" charset="-128"/>
                <a:cs typeface="Arial Unicode MS" pitchFamily="34" charset="-128"/>
              </a:rPr>
              <a:t>envs</a:t>
            </a:r>
            <a:endParaRPr lang="en-US" sz="1000" kern="0" dirty="0">
              <a:solidFill>
                <a:srgbClr val="000000"/>
              </a:solidFill>
              <a:latin typeface="Arial"/>
              <a:ea typeface="Arial Unicode MS" pitchFamily="34" charset="-128"/>
              <a:cs typeface="Arial Unicode MS" pitchFamily="34" charset="-128"/>
            </a:endParaRPr>
          </a:p>
        </p:txBody>
      </p:sp>
      <p:cxnSp>
        <p:nvCxnSpPr>
          <p:cNvPr id="65" name="Straight Connector 64">
            <a:extLst>
              <a:ext uri="{FF2B5EF4-FFF2-40B4-BE49-F238E27FC236}">
                <a16:creationId xmlns:a16="http://schemas.microsoft.com/office/drawing/2014/main" id="{E2123450-7AD8-4DC8-B692-4DA45C06CFD9}"/>
              </a:ext>
            </a:extLst>
          </p:cNvPr>
          <p:cNvCxnSpPr>
            <a:cxnSpLocks/>
            <a:stCxn id="64" idx="3"/>
          </p:cNvCxnSpPr>
          <p:nvPr/>
        </p:nvCxnSpPr>
        <p:spPr>
          <a:xfrm>
            <a:off x="1868269" y="4465862"/>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Picture 65">
            <a:extLst>
              <a:ext uri="{FF2B5EF4-FFF2-40B4-BE49-F238E27FC236}">
                <a16:creationId xmlns:a16="http://schemas.microsoft.com/office/drawing/2014/main" id="{8EF1F78E-47A2-4460-9E67-6C014542765C}"/>
              </a:ext>
            </a:extLst>
          </p:cNvPr>
          <p:cNvPicPr>
            <a:picLocks noChangeAspect="1"/>
          </p:cNvPicPr>
          <p:nvPr/>
        </p:nvPicPr>
        <p:blipFill>
          <a:blip r:embed="rId3"/>
          <a:stretch>
            <a:fillRect/>
          </a:stretch>
        </p:blipFill>
        <p:spPr>
          <a:xfrm>
            <a:off x="1779863" y="4036604"/>
            <a:ext cx="150305" cy="146304"/>
          </a:xfrm>
          <a:prstGeom prst="rect">
            <a:avLst/>
          </a:prstGeom>
        </p:spPr>
      </p:pic>
      <p:sp>
        <p:nvSpPr>
          <p:cNvPr id="67" name="Rounded Rectangle 14">
            <a:extLst>
              <a:ext uri="{FF2B5EF4-FFF2-40B4-BE49-F238E27FC236}">
                <a16:creationId xmlns:a16="http://schemas.microsoft.com/office/drawing/2014/main" id="{63541D54-54BA-4AC9-919E-2F7AE765A366}"/>
              </a:ext>
            </a:extLst>
          </p:cNvPr>
          <p:cNvSpPr/>
          <p:nvPr/>
        </p:nvSpPr>
        <p:spPr bwMode="gray">
          <a:xfrm>
            <a:off x="754653" y="5108323"/>
            <a:ext cx="1113617" cy="751973"/>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ads-app-config-files</a:t>
            </a:r>
          </a:p>
        </p:txBody>
      </p:sp>
      <p:cxnSp>
        <p:nvCxnSpPr>
          <p:cNvPr id="68" name="Straight Connector 67">
            <a:extLst>
              <a:ext uri="{FF2B5EF4-FFF2-40B4-BE49-F238E27FC236}">
                <a16:creationId xmlns:a16="http://schemas.microsoft.com/office/drawing/2014/main" id="{7AC422D9-30B2-426A-8DE5-DB529D32617E}"/>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9" name="Picture 68">
            <a:extLst>
              <a:ext uri="{FF2B5EF4-FFF2-40B4-BE49-F238E27FC236}">
                <a16:creationId xmlns:a16="http://schemas.microsoft.com/office/drawing/2014/main" id="{DB33823E-AF87-4187-9EE7-EC92220F3277}"/>
              </a:ext>
            </a:extLst>
          </p:cNvPr>
          <p:cNvPicPr>
            <a:picLocks noChangeAspect="1"/>
          </p:cNvPicPr>
          <p:nvPr/>
        </p:nvPicPr>
        <p:blipFill>
          <a:blip r:embed="rId3"/>
          <a:stretch>
            <a:fillRect/>
          </a:stretch>
        </p:blipFill>
        <p:spPr>
          <a:xfrm>
            <a:off x="1791120" y="5057930"/>
            <a:ext cx="150305" cy="146304"/>
          </a:xfrm>
          <a:prstGeom prst="rect">
            <a:avLst/>
          </a:prstGeom>
        </p:spPr>
      </p:pic>
      <p:grpSp>
        <p:nvGrpSpPr>
          <p:cNvPr id="58" name="Group 57">
            <a:extLst>
              <a:ext uri="{FF2B5EF4-FFF2-40B4-BE49-F238E27FC236}">
                <a16:creationId xmlns:a16="http://schemas.microsoft.com/office/drawing/2014/main" id="{D757138E-00C9-4D23-A374-9FB3AAC27BEC}"/>
              </a:ext>
            </a:extLst>
          </p:cNvPr>
          <p:cNvGrpSpPr/>
          <p:nvPr/>
        </p:nvGrpSpPr>
        <p:grpSpPr>
          <a:xfrm>
            <a:off x="1806944" y="4537850"/>
            <a:ext cx="169753" cy="194488"/>
            <a:chOff x="6717848" y="3493140"/>
            <a:chExt cx="169753" cy="194488"/>
          </a:xfrm>
        </p:grpSpPr>
        <p:sp>
          <p:nvSpPr>
            <p:cNvPr id="59" name="Arrow: Pentagon 58">
              <a:extLst>
                <a:ext uri="{FF2B5EF4-FFF2-40B4-BE49-F238E27FC236}">
                  <a16:creationId xmlns:a16="http://schemas.microsoft.com/office/drawing/2014/main" id="{E80E7482-6C48-4950-996A-4B3308918004}"/>
                </a:ext>
              </a:extLst>
            </p:cNvPr>
            <p:cNvSpPr/>
            <p:nvPr/>
          </p:nvSpPr>
          <p:spPr bwMode="gray">
            <a:xfrm flipH="1">
              <a:off x="6724426"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0" name="Arrow: Pentagon 59">
              <a:extLst>
                <a:ext uri="{FF2B5EF4-FFF2-40B4-BE49-F238E27FC236}">
                  <a16:creationId xmlns:a16="http://schemas.microsoft.com/office/drawing/2014/main" id="{242A919A-BE46-48CC-BC7E-FBA959BE7730}"/>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61" name="Group 60">
            <a:extLst>
              <a:ext uri="{FF2B5EF4-FFF2-40B4-BE49-F238E27FC236}">
                <a16:creationId xmlns:a16="http://schemas.microsoft.com/office/drawing/2014/main" id="{ACB01D0E-22C5-4F3B-A705-2C112AAFDDAE}"/>
              </a:ext>
            </a:extLst>
          </p:cNvPr>
          <p:cNvGrpSpPr/>
          <p:nvPr/>
        </p:nvGrpSpPr>
        <p:grpSpPr>
          <a:xfrm>
            <a:off x="1823260" y="5546231"/>
            <a:ext cx="163175" cy="194488"/>
            <a:chOff x="6717848" y="3493140"/>
            <a:chExt cx="163175" cy="194488"/>
          </a:xfrm>
        </p:grpSpPr>
        <p:sp>
          <p:nvSpPr>
            <p:cNvPr id="62" name="Arrow: Pentagon 61">
              <a:extLst>
                <a:ext uri="{FF2B5EF4-FFF2-40B4-BE49-F238E27FC236}">
                  <a16:creationId xmlns:a16="http://schemas.microsoft.com/office/drawing/2014/main" id="{B2CA1E4C-0293-4778-83B1-264180574EBE}"/>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3" name="Arrow: Pentagon 62">
              <a:extLst>
                <a:ext uri="{FF2B5EF4-FFF2-40B4-BE49-F238E27FC236}">
                  <a16:creationId xmlns:a16="http://schemas.microsoft.com/office/drawing/2014/main" id="{52ADC94C-83A2-4E49-934D-CBEBFD62ED81}"/>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pic>
        <p:nvPicPr>
          <p:cNvPr id="70" name="Picture 69">
            <a:extLst>
              <a:ext uri="{FF2B5EF4-FFF2-40B4-BE49-F238E27FC236}">
                <a16:creationId xmlns:a16="http://schemas.microsoft.com/office/drawing/2014/main" id="{1CCDE151-395E-4452-AC05-D1A8E7A75347}"/>
              </a:ext>
            </a:extLst>
          </p:cNvPr>
          <p:cNvPicPr>
            <a:picLocks noChangeAspect="1"/>
          </p:cNvPicPr>
          <p:nvPr/>
        </p:nvPicPr>
        <p:blipFill>
          <a:blip r:embed="rId3"/>
          <a:stretch>
            <a:fillRect/>
          </a:stretch>
        </p:blipFill>
        <p:spPr>
          <a:xfrm>
            <a:off x="7714706" y="1230093"/>
            <a:ext cx="501015" cy="487680"/>
          </a:xfrm>
          <a:prstGeom prst="rect">
            <a:avLst/>
          </a:prstGeom>
        </p:spPr>
      </p:pic>
    </p:spTree>
    <p:extLst>
      <p:ext uri="{BB962C8B-B14F-4D97-AF65-F5344CB8AC3E}">
        <p14:creationId xmlns:p14="http://schemas.microsoft.com/office/powerpoint/2010/main" val="19682453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289112" y="1230093"/>
            <a:ext cx="11685493"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 - labels</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753024" y="2178391"/>
            <a:ext cx="10172700" cy="3953467"/>
          </a:xfrm>
          <a:prstGeom prst="roundRect">
            <a:avLst/>
          </a:prstGeom>
          <a:solidFill>
            <a:schemeClr val="tx1">
              <a:lumMod val="50000"/>
            </a:schemeClr>
          </a:solidFill>
          <a:ln w="12700">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4639111" y="2225890"/>
            <a:ext cx="1546119"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ads-app</a:t>
            </a:r>
            <a:endParaRPr lang="de-DE" sz="1200" kern="0" dirty="0">
              <a:ea typeface="Arial Unicode MS" pitchFamily="34" charset="-128"/>
              <a:cs typeface="Arial Unicode MS" pitchFamily="34" charset="-128"/>
            </a:endParaRPr>
          </a:p>
        </p:txBody>
      </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10535228" y="2155548"/>
            <a:ext cx="250508" cy="243840"/>
          </a:xfrm>
          <a:prstGeom prst="rect">
            <a:avLst/>
          </a:prstGeom>
        </p:spPr>
      </p:pic>
      <p:sp>
        <p:nvSpPr>
          <p:cNvPr id="40" name="Arrow: Pentagon 39">
            <a:extLst>
              <a:ext uri="{FF2B5EF4-FFF2-40B4-BE49-F238E27FC236}">
                <a16:creationId xmlns:a16="http://schemas.microsoft.com/office/drawing/2014/main" id="{D8CBEAFD-7CBC-48F3-8FE3-7FAA14650BC0}"/>
              </a:ext>
            </a:extLst>
          </p:cNvPr>
          <p:cNvSpPr/>
          <p:nvPr/>
        </p:nvSpPr>
        <p:spPr bwMode="gray">
          <a:xfrm flipH="1">
            <a:off x="10785736" y="2699688"/>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10785822" y="3035808"/>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lang="de-DE" sz="600" b="1" kern="0" dirty="0" err="1">
                <a:solidFill>
                  <a:schemeClr val="bg1"/>
                </a:solidFill>
                <a:ea typeface="Arial Unicode MS" pitchFamily="34" charset="-128"/>
                <a:cs typeface="Arial Unicode MS" pitchFamily="34" charset="-128"/>
              </a:rPr>
              <a:t>app</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 name="Rectangle 2">
            <a:extLst>
              <a:ext uri="{FF2B5EF4-FFF2-40B4-BE49-F238E27FC236}">
                <a16:creationId xmlns:a16="http://schemas.microsoft.com/office/drawing/2014/main" id="{D35E94DC-3D6D-4B0D-B435-0EC6EE20E5C3}"/>
              </a:ext>
            </a:extLst>
          </p:cNvPr>
          <p:cNvSpPr/>
          <p:nvPr/>
        </p:nvSpPr>
        <p:spPr bwMode="gray">
          <a:xfrm>
            <a:off x="1260964" y="3173506"/>
            <a:ext cx="8629347" cy="2642667"/>
          </a:xfrm>
          <a:prstGeom prst="rect">
            <a:avLst/>
          </a:prstGeom>
          <a:solidFill>
            <a:schemeClr val="bg1">
              <a:lumMod val="50000"/>
              <a:lumOff val="50000"/>
            </a:schemeClr>
          </a:solidFill>
          <a:ln w="1270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6" name="Arrow: Pentagon 65">
            <a:extLst>
              <a:ext uri="{FF2B5EF4-FFF2-40B4-BE49-F238E27FC236}">
                <a16:creationId xmlns:a16="http://schemas.microsoft.com/office/drawing/2014/main" id="{33F78888-6938-4194-A41F-61E279DCE88A}"/>
              </a:ext>
            </a:extLst>
          </p:cNvPr>
          <p:cNvSpPr/>
          <p:nvPr/>
        </p:nvSpPr>
        <p:spPr bwMode="gray">
          <a:xfrm flipH="1">
            <a:off x="9721589" y="3429000"/>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7" name="Arrow: Pentagon 66">
            <a:extLst>
              <a:ext uri="{FF2B5EF4-FFF2-40B4-BE49-F238E27FC236}">
                <a16:creationId xmlns:a16="http://schemas.microsoft.com/office/drawing/2014/main" id="{2BE0DB7D-1DFA-47E2-9E4D-CFCE9F410070}"/>
              </a:ext>
            </a:extLst>
          </p:cNvPr>
          <p:cNvSpPr/>
          <p:nvPr/>
        </p:nvSpPr>
        <p:spPr bwMode="gray">
          <a:xfrm flipH="1">
            <a:off x="9721675" y="3765120"/>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lang="de-DE" sz="600" b="1" kern="0" dirty="0" err="1">
                <a:solidFill>
                  <a:schemeClr val="bg1"/>
                </a:solidFill>
                <a:ea typeface="Arial Unicode MS" pitchFamily="34" charset="-128"/>
                <a:cs typeface="Arial Unicode MS" pitchFamily="34" charset="-128"/>
              </a:rPr>
              <a:t>app</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8" name="TextBox 67">
            <a:extLst>
              <a:ext uri="{FF2B5EF4-FFF2-40B4-BE49-F238E27FC236}">
                <a16:creationId xmlns:a16="http://schemas.microsoft.com/office/drawing/2014/main" id="{A6BF7251-342B-47C7-B9EC-EE5DFB5C034F}"/>
              </a:ext>
            </a:extLst>
          </p:cNvPr>
          <p:cNvSpPr txBox="1"/>
          <p:nvPr/>
        </p:nvSpPr>
        <p:spPr>
          <a:xfrm>
            <a:off x="4303356" y="3202167"/>
            <a:ext cx="1767039"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replicaset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-xx</a:t>
            </a:r>
          </a:p>
        </p:txBody>
      </p:sp>
      <p:sp>
        <p:nvSpPr>
          <p:cNvPr id="22" name="Flowchart: Document 21">
            <a:extLst>
              <a:ext uri="{FF2B5EF4-FFF2-40B4-BE49-F238E27FC236}">
                <a16:creationId xmlns:a16="http://schemas.microsoft.com/office/drawing/2014/main" id="{89FED040-74FB-459F-B142-C5EADDEABFC7}"/>
              </a:ext>
            </a:extLst>
          </p:cNvPr>
          <p:cNvSpPr/>
          <p:nvPr/>
        </p:nvSpPr>
        <p:spPr bwMode="gray">
          <a:xfrm>
            <a:off x="1260965" y="2303888"/>
            <a:ext cx="1212621" cy="692435"/>
          </a:xfrm>
          <a:prstGeom prst="flowChartDocument">
            <a:avLst/>
          </a:prstGeom>
          <a:solidFill>
            <a:srgbClr val="FFFFCC"/>
          </a:solidFill>
          <a:ln w="9525" algn="ctr">
            <a:solidFill>
              <a:schemeClr val="bg1"/>
            </a:solid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de-DE" sz="900" b="1" kern="0" dirty="0">
                <a:solidFill>
                  <a:schemeClr val="bg1"/>
                </a:solidFill>
                <a:ea typeface="Arial Unicode MS" pitchFamily="34" charset="-128"/>
                <a:cs typeface="Arial Unicode MS" pitchFamily="34" charset="-128"/>
              </a:rPr>
              <a:t>s</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elector</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component</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b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9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app</a:t>
            </a:r>
            <a:endParaRPr kumimoji="0" lang="de-DE" sz="9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1457318" y="4034111"/>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64" name="Arrow: Pentagon 63">
            <a:extLst>
              <a:ext uri="{FF2B5EF4-FFF2-40B4-BE49-F238E27FC236}">
                <a16:creationId xmlns:a16="http://schemas.microsoft.com/office/drawing/2014/main" id="{C8ECFAC9-543D-4D75-97F7-552315C08E1F}"/>
              </a:ext>
            </a:extLst>
          </p:cNvPr>
          <p:cNvSpPr/>
          <p:nvPr/>
        </p:nvSpPr>
        <p:spPr bwMode="gray">
          <a:xfrm flipH="1">
            <a:off x="3162833" y="423135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5" name="Arrow: Pentagon 64">
            <a:extLst>
              <a:ext uri="{FF2B5EF4-FFF2-40B4-BE49-F238E27FC236}">
                <a16:creationId xmlns:a16="http://schemas.microsoft.com/office/drawing/2014/main" id="{D246A4AE-1A5F-4330-86B4-6E5B3B860BBC}"/>
              </a:ext>
            </a:extLst>
          </p:cNvPr>
          <p:cNvSpPr/>
          <p:nvPr/>
        </p:nvSpPr>
        <p:spPr bwMode="gray">
          <a:xfrm flipH="1">
            <a:off x="3162919" y="456747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app</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1753618" y="4110080"/>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yx</a:t>
            </a:r>
            <a:r>
              <a:rPr lang="de-DE" sz="1200" kern="0" dirty="0">
                <a:ea typeface="Arial Unicode MS" pitchFamily="34" charset="-128"/>
                <a:cs typeface="Arial Unicode MS" pitchFamily="34" charset="-128"/>
              </a:rPr>
              <a:t> </a:t>
            </a:r>
          </a:p>
        </p:txBody>
      </p:sp>
      <p:sp>
        <p:nvSpPr>
          <p:cNvPr id="23" name="Rectangle 22">
            <a:extLst>
              <a:ext uri="{FF2B5EF4-FFF2-40B4-BE49-F238E27FC236}">
                <a16:creationId xmlns:a16="http://schemas.microsoft.com/office/drawing/2014/main" id="{8F638E9E-A5FA-431C-9717-7D66AC15EF59}"/>
              </a:ext>
            </a:extLst>
          </p:cNvPr>
          <p:cNvSpPr/>
          <p:nvPr/>
        </p:nvSpPr>
        <p:spPr bwMode="gray">
          <a:xfrm>
            <a:off x="1666020" y="462820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100" kern="0" dirty="0">
                <a:solidFill>
                  <a:srgbClr val="000000"/>
                </a:solidFill>
                <a:latin typeface="Arial"/>
                <a:ea typeface="Arial Unicode MS" pitchFamily="34" charset="-128"/>
                <a:cs typeface="Arial Unicode MS" pitchFamily="34" charset="-128"/>
              </a:rPr>
              <a:t>Docker </a:t>
            </a:r>
            <a:r>
              <a:rPr lang="de-DE" sz="1100" kern="0" dirty="0" err="1">
                <a:solidFill>
                  <a:srgbClr val="000000"/>
                </a:solidFill>
                <a:latin typeface="Arial"/>
                <a:ea typeface="Arial Unicode MS" pitchFamily="34" charset="-128"/>
                <a:cs typeface="Arial Unicode MS" pitchFamily="34" charset="-128"/>
              </a:rPr>
              <a:t>container</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err="1">
                <a:solidFill>
                  <a:srgbClr val="000000"/>
                </a:solidFill>
                <a:latin typeface="Arial"/>
                <a:ea typeface="Arial Unicode MS" pitchFamily="34" charset="-128"/>
                <a:cs typeface="Arial Unicode MS" pitchFamily="34" charset="-128"/>
              </a:rPr>
              <a:t>bulletinboard</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a:solidFill>
                  <a:srgbClr val="000000"/>
                </a:solidFill>
                <a:latin typeface="Arial"/>
                <a:ea typeface="Arial Unicode MS" pitchFamily="34" charset="-128"/>
                <a:cs typeface="Arial Unicode MS" pitchFamily="34" charset="-128"/>
              </a:rPr>
              <a:t>ads:v.0x</a:t>
            </a:r>
            <a:endParaRPr kumimoji="0" lang="de-DE" sz="11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66270" y="5206897"/>
            <a:ext cx="292622" cy="292622"/>
          </a:xfrm>
          <a:prstGeom prst="rect">
            <a:avLst/>
          </a:prstGeom>
        </p:spPr>
      </p:pic>
      <p:sp>
        <p:nvSpPr>
          <p:cNvPr id="26" name="Rounded Rectangle 14">
            <a:extLst>
              <a:ext uri="{FF2B5EF4-FFF2-40B4-BE49-F238E27FC236}">
                <a16:creationId xmlns:a16="http://schemas.microsoft.com/office/drawing/2014/main" id="{75441862-44AE-43C4-A17A-3D4F97CA5396}"/>
              </a:ext>
            </a:extLst>
          </p:cNvPr>
          <p:cNvSpPr/>
          <p:nvPr/>
        </p:nvSpPr>
        <p:spPr bwMode="gray">
          <a:xfrm>
            <a:off x="4041055" y="4034111"/>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7" name="Arrow: Pentagon 26">
            <a:extLst>
              <a:ext uri="{FF2B5EF4-FFF2-40B4-BE49-F238E27FC236}">
                <a16:creationId xmlns:a16="http://schemas.microsoft.com/office/drawing/2014/main" id="{8F6A15E4-D28A-4EF8-8FBA-4D27D67BE70E}"/>
              </a:ext>
            </a:extLst>
          </p:cNvPr>
          <p:cNvSpPr/>
          <p:nvPr/>
        </p:nvSpPr>
        <p:spPr bwMode="gray">
          <a:xfrm flipH="1">
            <a:off x="5746570" y="423135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28" name="Arrow: Pentagon 27">
            <a:extLst>
              <a:ext uri="{FF2B5EF4-FFF2-40B4-BE49-F238E27FC236}">
                <a16:creationId xmlns:a16="http://schemas.microsoft.com/office/drawing/2014/main" id="{C5BFCA34-83BE-43BC-86C8-F13ED1CB5BC8}"/>
              </a:ext>
            </a:extLst>
          </p:cNvPr>
          <p:cNvSpPr/>
          <p:nvPr/>
        </p:nvSpPr>
        <p:spPr bwMode="gray">
          <a:xfrm flipH="1">
            <a:off x="5746656" y="456747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app</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29" name="TextBox 28">
            <a:extLst>
              <a:ext uri="{FF2B5EF4-FFF2-40B4-BE49-F238E27FC236}">
                <a16:creationId xmlns:a16="http://schemas.microsoft.com/office/drawing/2014/main" id="{E947967A-789C-47D1-B3A6-3C87CAB37C2D}"/>
              </a:ext>
            </a:extLst>
          </p:cNvPr>
          <p:cNvSpPr txBox="1"/>
          <p:nvPr/>
        </p:nvSpPr>
        <p:spPr>
          <a:xfrm>
            <a:off x="4337355" y="4110080"/>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sp>
        <p:nvSpPr>
          <p:cNvPr id="30" name="Rectangle 29">
            <a:extLst>
              <a:ext uri="{FF2B5EF4-FFF2-40B4-BE49-F238E27FC236}">
                <a16:creationId xmlns:a16="http://schemas.microsoft.com/office/drawing/2014/main" id="{B8269BCB-22AF-4A75-819C-ABCE732E7693}"/>
              </a:ext>
            </a:extLst>
          </p:cNvPr>
          <p:cNvSpPr/>
          <p:nvPr/>
        </p:nvSpPr>
        <p:spPr bwMode="gray">
          <a:xfrm>
            <a:off x="4249757" y="462820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100" kern="0" dirty="0">
                <a:solidFill>
                  <a:srgbClr val="000000"/>
                </a:solidFill>
                <a:latin typeface="Arial"/>
                <a:ea typeface="Arial Unicode MS" pitchFamily="34" charset="-128"/>
                <a:cs typeface="Arial Unicode MS" pitchFamily="34" charset="-128"/>
              </a:rPr>
              <a:t>Docker </a:t>
            </a:r>
            <a:r>
              <a:rPr lang="de-DE" sz="1100" kern="0" dirty="0" err="1">
                <a:solidFill>
                  <a:srgbClr val="000000"/>
                </a:solidFill>
                <a:latin typeface="Arial"/>
                <a:ea typeface="Arial Unicode MS" pitchFamily="34" charset="-128"/>
                <a:cs typeface="Arial Unicode MS" pitchFamily="34" charset="-128"/>
              </a:rPr>
              <a:t>container</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err="1">
                <a:solidFill>
                  <a:srgbClr val="000000"/>
                </a:solidFill>
                <a:latin typeface="Arial"/>
                <a:ea typeface="Arial Unicode MS" pitchFamily="34" charset="-128"/>
                <a:cs typeface="Arial Unicode MS" pitchFamily="34" charset="-128"/>
              </a:rPr>
              <a:t>bulletinboard</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a:solidFill>
                  <a:srgbClr val="000000"/>
                </a:solidFill>
                <a:latin typeface="Arial"/>
                <a:ea typeface="Arial Unicode MS" pitchFamily="34" charset="-128"/>
                <a:cs typeface="Arial Unicode MS" pitchFamily="34" charset="-128"/>
              </a:rPr>
              <a:t>ads:v0.x</a:t>
            </a:r>
            <a:endParaRPr kumimoji="0" lang="de-DE" sz="11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31" name="Picture 30">
            <a:extLst>
              <a:ext uri="{FF2B5EF4-FFF2-40B4-BE49-F238E27FC236}">
                <a16:creationId xmlns:a16="http://schemas.microsoft.com/office/drawing/2014/main" id="{4406D392-4978-4A10-8036-646B454E386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50007" y="5206897"/>
            <a:ext cx="292622" cy="292622"/>
          </a:xfrm>
          <a:prstGeom prst="rect">
            <a:avLst/>
          </a:prstGeom>
        </p:spPr>
      </p:pic>
      <p:sp>
        <p:nvSpPr>
          <p:cNvPr id="34" name="Rounded Rectangle 14">
            <a:extLst>
              <a:ext uri="{FF2B5EF4-FFF2-40B4-BE49-F238E27FC236}">
                <a16:creationId xmlns:a16="http://schemas.microsoft.com/office/drawing/2014/main" id="{9FBFCA2B-7F06-4BFE-B533-0C353DD4FF04}"/>
              </a:ext>
            </a:extLst>
          </p:cNvPr>
          <p:cNvSpPr/>
          <p:nvPr/>
        </p:nvSpPr>
        <p:spPr bwMode="gray">
          <a:xfrm>
            <a:off x="6671702" y="4034111"/>
            <a:ext cx="1861004" cy="1621677"/>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Arrow: Pentagon 35">
            <a:extLst>
              <a:ext uri="{FF2B5EF4-FFF2-40B4-BE49-F238E27FC236}">
                <a16:creationId xmlns:a16="http://schemas.microsoft.com/office/drawing/2014/main" id="{A272CB8C-849F-45F1-91B2-31D672E985E9}"/>
              </a:ext>
            </a:extLst>
          </p:cNvPr>
          <p:cNvSpPr/>
          <p:nvPr/>
        </p:nvSpPr>
        <p:spPr bwMode="gray">
          <a:xfrm flipH="1">
            <a:off x="8377217" y="423135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600" b="1" kern="0" dirty="0">
                <a:solidFill>
                  <a:schemeClr val="bg1"/>
                </a:solidFill>
                <a:ea typeface="Arial Unicode MS" pitchFamily="34" charset="-128"/>
                <a:cs typeface="Arial Unicode MS" pitchFamily="34" charset="-128"/>
              </a:rPr>
              <a:t>c</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7" name="Arrow: Pentagon 36">
            <a:extLst>
              <a:ext uri="{FF2B5EF4-FFF2-40B4-BE49-F238E27FC236}">
                <a16:creationId xmlns:a16="http://schemas.microsoft.com/office/drawing/2014/main" id="{46D57CEF-AC0C-442F-AB0D-DCD59495EECB}"/>
              </a:ext>
            </a:extLst>
          </p:cNvPr>
          <p:cNvSpPr/>
          <p:nvPr/>
        </p:nvSpPr>
        <p:spPr bwMode="gray">
          <a:xfrm flipH="1">
            <a:off x="8377303" y="4567476"/>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6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6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8" name="TextBox 37">
            <a:extLst>
              <a:ext uri="{FF2B5EF4-FFF2-40B4-BE49-F238E27FC236}">
                <a16:creationId xmlns:a16="http://schemas.microsoft.com/office/drawing/2014/main" id="{10721797-95A5-42E1-9C4A-520E9ED5DD8A}"/>
              </a:ext>
            </a:extLst>
          </p:cNvPr>
          <p:cNvSpPr txBox="1"/>
          <p:nvPr/>
        </p:nvSpPr>
        <p:spPr>
          <a:xfrm>
            <a:off x="6968002" y="4110080"/>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yz</a:t>
            </a:r>
            <a:r>
              <a:rPr lang="de-DE" sz="1200" kern="0" dirty="0">
                <a:ea typeface="Arial Unicode MS" pitchFamily="34" charset="-128"/>
                <a:cs typeface="Arial Unicode MS" pitchFamily="34" charset="-128"/>
              </a:rPr>
              <a:t> </a:t>
            </a:r>
          </a:p>
        </p:txBody>
      </p:sp>
      <p:sp>
        <p:nvSpPr>
          <p:cNvPr id="39" name="Rectangle 38">
            <a:extLst>
              <a:ext uri="{FF2B5EF4-FFF2-40B4-BE49-F238E27FC236}">
                <a16:creationId xmlns:a16="http://schemas.microsoft.com/office/drawing/2014/main" id="{66C5A635-D9B7-41E6-91F2-FD06DAB747FD}"/>
              </a:ext>
            </a:extLst>
          </p:cNvPr>
          <p:cNvSpPr/>
          <p:nvPr/>
        </p:nvSpPr>
        <p:spPr bwMode="gray">
          <a:xfrm>
            <a:off x="6880404" y="462820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100" kern="0" dirty="0">
                <a:solidFill>
                  <a:srgbClr val="000000"/>
                </a:solidFill>
                <a:latin typeface="Arial"/>
                <a:ea typeface="Arial Unicode MS" pitchFamily="34" charset="-128"/>
                <a:cs typeface="Arial Unicode MS" pitchFamily="34" charset="-128"/>
              </a:rPr>
              <a:t>Docker </a:t>
            </a:r>
            <a:r>
              <a:rPr lang="de-DE" sz="1100" kern="0" dirty="0" err="1">
                <a:solidFill>
                  <a:srgbClr val="000000"/>
                </a:solidFill>
                <a:latin typeface="Arial"/>
                <a:ea typeface="Arial Unicode MS" pitchFamily="34" charset="-128"/>
                <a:cs typeface="Arial Unicode MS" pitchFamily="34" charset="-128"/>
              </a:rPr>
              <a:t>container</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err="1">
                <a:solidFill>
                  <a:srgbClr val="000000"/>
                </a:solidFill>
                <a:latin typeface="Arial"/>
                <a:ea typeface="Arial Unicode MS" pitchFamily="34" charset="-128"/>
                <a:cs typeface="Arial Unicode MS" pitchFamily="34" charset="-128"/>
              </a:rPr>
              <a:t>bulletinboard</a:t>
            </a:r>
            <a:r>
              <a:rPr lang="de-DE" sz="1100" kern="0" dirty="0">
                <a:solidFill>
                  <a:srgbClr val="000000"/>
                </a:solidFill>
                <a:latin typeface="Arial"/>
                <a:ea typeface="Arial Unicode MS" pitchFamily="34" charset="-128"/>
                <a:cs typeface="Arial Unicode MS" pitchFamily="34" charset="-128"/>
              </a:rPr>
              <a:t>-</a:t>
            </a:r>
            <a:br>
              <a:rPr lang="de-DE" sz="1100" kern="0" dirty="0">
                <a:solidFill>
                  <a:srgbClr val="000000"/>
                </a:solidFill>
                <a:latin typeface="Arial"/>
                <a:ea typeface="Arial Unicode MS" pitchFamily="34" charset="-128"/>
                <a:cs typeface="Arial Unicode MS" pitchFamily="34" charset="-128"/>
              </a:rPr>
            </a:br>
            <a:r>
              <a:rPr lang="de-DE" sz="1100" kern="0" dirty="0">
                <a:solidFill>
                  <a:srgbClr val="000000"/>
                </a:solidFill>
                <a:latin typeface="Arial"/>
                <a:ea typeface="Arial Unicode MS" pitchFamily="34" charset="-128"/>
                <a:cs typeface="Arial Unicode MS" pitchFamily="34" charset="-128"/>
              </a:rPr>
              <a:t>ads:v.0x</a:t>
            </a:r>
            <a:endParaRPr kumimoji="0" lang="de-DE" sz="11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42" name="Picture 41">
            <a:extLst>
              <a:ext uri="{FF2B5EF4-FFF2-40B4-BE49-F238E27FC236}">
                <a16:creationId xmlns:a16="http://schemas.microsoft.com/office/drawing/2014/main" id="{1F61A9F0-9537-4CC8-83B7-24ECC2ED0D8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80654" y="5206897"/>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9765057" y="3035788"/>
            <a:ext cx="250508" cy="243840"/>
          </a:xfrm>
          <a:prstGeom prst="rect">
            <a:avLst/>
          </a:prstGeom>
        </p:spPr>
      </p:pic>
      <p:pic>
        <p:nvPicPr>
          <p:cNvPr id="43" name="Picture 42">
            <a:extLst>
              <a:ext uri="{FF2B5EF4-FFF2-40B4-BE49-F238E27FC236}">
                <a16:creationId xmlns:a16="http://schemas.microsoft.com/office/drawing/2014/main" id="{375BCB48-B1E9-4F17-8F9E-C9DEA4FC5197}"/>
              </a:ext>
            </a:extLst>
          </p:cNvPr>
          <p:cNvPicPr>
            <a:picLocks noChangeAspect="1"/>
          </p:cNvPicPr>
          <p:nvPr/>
        </p:nvPicPr>
        <p:blipFill>
          <a:blip r:embed="rId3"/>
          <a:stretch>
            <a:fillRect/>
          </a:stretch>
        </p:blipFill>
        <p:spPr>
          <a:xfrm>
            <a:off x="3108801" y="3947999"/>
            <a:ext cx="250508" cy="243840"/>
          </a:xfrm>
          <a:prstGeom prst="rect">
            <a:avLst/>
          </a:prstGeom>
        </p:spPr>
      </p:pic>
      <p:pic>
        <p:nvPicPr>
          <p:cNvPr id="44" name="Picture 43">
            <a:extLst>
              <a:ext uri="{FF2B5EF4-FFF2-40B4-BE49-F238E27FC236}">
                <a16:creationId xmlns:a16="http://schemas.microsoft.com/office/drawing/2014/main" id="{5BC46577-74EA-47AD-A887-E35ABE06653C}"/>
              </a:ext>
            </a:extLst>
          </p:cNvPr>
          <p:cNvPicPr>
            <a:picLocks noChangeAspect="1"/>
          </p:cNvPicPr>
          <p:nvPr/>
        </p:nvPicPr>
        <p:blipFill>
          <a:blip r:embed="rId3"/>
          <a:stretch>
            <a:fillRect/>
          </a:stretch>
        </p:blipFill>
        <p:spPr>
          <a:xfrm>
            <a:off x="5695986" y="3939835"/>
            <a:ext cx="250508" cy="243840"/>
          </a:xfrm>
          <a:prstGeom prst="rect">
            <a:avLst/>
          </a:prstGeom>
        </p:spPr>
      </p:pic>
      <p:pic>
        <p:nvPicPr>
          <p:cNvPr id="45" name="Picture 44">
            <a:extLst>
              <a:ext uri="{FF2B5EF4-FFF2-40B4-BE49-F238E27FC236}">
                <a16:creationId xmlns:a16="http://schemas.microsoft.com/office/drawing/2014/main" id="{BD83AB4D-5DE9-4A1A-8C04-76A25652469B}"/>
              </a:ext>
            </a:extLst>
          </p:cNvPr>
          <p:cNvPicPr>
            <a:picLocks noChangeAspect="1"/>
          </p:cNvPicPr>
          <p:nvPr/>
        </p:nvPicPr>
        <p:blipFill>
          <a:blip r:embed="rId3"/>
          <a:stretch>
            <a:fillRect/>
          </a:stretch>
        </p:blipFill>
        <p:spPr>
          <a:xfrm>
            <a:off x="8335489" y="3957119"/>
            <a:ext cx="250508" cy="243840"/>
          </a:xfrm>
          <a:prstGeom prst="rect">
            <a:avLst/>
          </a:prstGeom>
        </p:spPr>
      </p:pic>
      <p:pic>
        <p:nvPicPr>
          <p:cNvPr id="46" name="Picture 45">
            <a:extLst>
              <a:ext uri="{FF2B5EF4-FFF2-40B4-BE49-F238E27FC236}">
                <a16:creationId xmlns:a16="http://schemas.microsoft.com/office/drawing/2014/main" id="{326F0329-5CCD-43F8-992E-9FDA0D09EDF8}"/>
              </a:ext>
            </a:extLst>
          </p:cNvPr>
          <p:cNvPicPr>
            <a:picLocks noChangeAspect="1"/>
          </p:cNvPicPr>
          <p:nvPr/>
        </p:nvPicPr>
        <p:blipFill>
          <a:blip r:embed="rId3"/>
          <a:stretch>
            <a:fillRect/>
          </a:stretch>
        </p:blipFill>
        <p:spPr>
          <a:xfrm>
            <a:off x="11405048" y="1230093"/>
            <a:ext cx="501015" cy="487680"/>
          </a:xfrm>
          <a:prstGeom prst="rect">
            <a:avLst/>
          </a:prstGeom>
        </p:spPr>
      </p:pic>
    </p:spTree>
    <p:extLst>
      <p:ext uri="{BB962C8B-B14F-4D97-AF65-F5344CB8AC3E}">
        <p14:creationId xmlns:p14="http://schemas.microsoft.com/office/powerpoint/2010/main" val="9898787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 - labels</a:t>
            </a:r>
          </a:p>
        </p:txBody>
      </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7574400" y="929398"/>
            <a:ext cx="781420" cy="760622"/>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3"/>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43" name="Rectangle 42">
            <a:extLst>
              <a:ext uri="{FF2B5EF4-FFF2-40B4-BE49-F238E27FC236}">
                <a16:creationId xmlns:a16="http://schemas.microsoft.com/office/drawing/2014/main" id="{82FEEC2C-27FC-49D2-907F-32B9C0486513}"/>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6411483" y="240109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6411569" y="273721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nvGrpSpPr>
          <p:cNvPr id="46" name="Group 45">
            <a:extLst>
              <a:ext uri="{FF2B5EF4-FFF2-40B4-BE49-F238E27FC236}">
                <a16:creationId xmlns:a16="http://schemas.microsoft.com/office/drawing/2014/main" id="{F46750E2-D75E-429F-A4D5-1DCB56108398}"/>
              </a:ext>
            </a:extLst>
          </p:cNvPr>
          <p:cNvGrpSpPr/>
          <p:nvPr/>
        </p:nvGrpSpPr>
        <p:grpSpPr>
          <a:xfrm>
            <a:off x="5701146" y="5670962"/>
            <a:ext cx="163175" cy="194488"/>
            <a:chOff x="6717848" y="3493140"/>
            <a:chExt cx="163175" cy="194488"/>
          </a:xfrm>
        </p:grpSpPr>
        <p:sp>
          <p:nvSpPr>
            <p:cNvPr id="47" name="Arrow: Pentagon 46">
              <a:extLst>
                <a:ext uri="{FF2B5EF4-FFF2-40B4-BE49-F238E27FC236}">
                  <a16:creationId xmlns:a16="http://schemas.microsoft.com/office/drawing/2014/main" id="{01406AE9-2528-464E-8FE9-2A3CE3CAC312}"/>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Arrow: Pentagon 47">
              <a:extLst>
                <a:ext uri="{FF2B5EF4-FFF2-40B4-BE49-F238E27FC236}">
                  <a16:creationId xmlns:a16="http://schemas.microsoft.com/office/drawing/2014/main" id="{B48C2CD9-F887-466A-AF7B-4605EB62EE4B}"/>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49" name="Group 48">
            <a:extLst>
              <a:ext uri="{FF2B5EF4-FFF2-40B4-BE49-F238E27FC236}">
                <a16:creationId xmlns:a16="http://schemas.microsoft.com/office/drawing/2014/main" id="{7D1792C1-9AC9-42B0-A470-D4EB5114FDB6}"/>
              </a:ext>
            </a:extLst>
          </p:cNvPr>
          <p:cNvGrpSpPr/>
          <p:nvPr/>
        </p:nvGrpSpPr>
        <p:grpSpPr>
          <a:xfrm>
            <a:off x="5188627" y="5359349"/>
            <a:ext cx="163175" cy="194488"/>
            <a:chOff x="6717848" y="3493140"/>
            <a:chExt cx="163175" cy="194488"/>
          </a:xfrm>
        </p:grpSpPr>
        <p:sp>
          <p:nvSpPr>
            <p:cNvPr id="50" name="Arrow: Pentagon 49">
              <a:extLst>
                <a:ext uri="{FF2B5EF4-FFF2-40B4-BE49-F238E27FC236}">
                  <a16:creationId xmlns:a16="http://schemas.microsoft.com/office/drawing/2014/main" id="{5DF7366E-6097-403A-866D-3D12676AFF5C}"/>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D403AF81-BA02-4059-8E98-5C89F09A830F}"/>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E47DDA2C-1BB6-4E06-9E8E-F5E2F5D8FC37}"/>
              </a:ext>
            </a:extLst>
          </p:cNvPr>
          <p:cNvGrpSpPr/>
          <p:nvPr/>
        </p:nvGrpSpPr>
        <p:grpSpPr>
          <a:xfrm>
            <a:off x="4733537" y="2922906"/>
            <a:ext cx="163175" cy="194488"/>
            <a:chOff x="6717848" y="3493140"/>
            <a:chExt cx="163175" cy="194488"/>
          </a:xfrm>
        </p:grpSpPr>
        <p:sp>
          <p:nvSpPr>
            <p:cNvPr id="53" name="Arrow: Pentagon 52">
              <a:extLst>
                <a:ext uri="{FF2B5EF4-FFF2-40B4-BE49-F238E27FC236}">
                  <a16:creationId xmlns:a16="http://schemas.microsoft.com/office/drawing/2014/main" id="{7464051D-63A4-4046-82C4-E2F48B49D708}"/>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4" name="Arrow: Pentagon 53">
              <a:extLst>
                <a:ext uri="{FF2B5EF4-FFF2-40B4-BE49-F238E27FC236}">
                  <a16:creationId xmlns:a16="http://schemas.microsoft.com/office/drawing/2014/main" id="{E5A3224E-C2D4-4887-982B-BA0FFF49AFF9}"/>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5" name="Group 54">
            <a:extLst>
              <a:ext uri="{FF2B5EF4-FFF2-40B4-BE49-F238E27FC236}">
                <a16:creationId xmlns:a16="http://schemas.microsoft.com/office/drawing/2014/main" id="{D9BF9EBF-4C26-41DC-A01B-9DFD6480F2C7}"/>
              </a:ext>
            </a:extLst>
          </p:cNvPr>
          <p:cNvGrpSpPr/>
          <p:nvPr/>
        </p:nvGrpSpPr>
        <p:grpSpPr>
          <a:xfrm>
            <a:off x="1810095" y="4243443"/>
            <a:ext cx="163175" cy="194488"/>
            <a:chOff x="6717848" y="3493140"/>
            <a:chExt cx="163175" cy="194488"/>
          </a:xfrm>
        </p:grpSpPr>
        <p:sp>
          <p:nvSpPr>
            <p:cNvPr id="56" name="Arrow: Pentagon 55">
              <a:extLst>
                <a:ext uri="{FF2B5EF4-FFF2-40B4-BE49-F238E27FC236}">
                  <a16:creationId xmlns:a16="http://schemas.microsoft.com/office/drawing/2014/main" id="{5E72397A-BAD0-46E2-BF53-4484DF2E4B51}"/>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7" name="Arrow: Pentagon 56">
              <a:extLst>
                <a:ext uri="{FF2B5EF4-FFF2-40B4-BE49-F238E27FC236}">
                  <a16:creationId xmlns:a16="http://schemas.microsoft.com/office/drawing/2014/main" id="{3302853A-3F6D-4771-A2F4-6949D3AD4DC3}"/>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58" name="Group 57">
            <a:extLst>
              <a:ext uri="{FF2B5EF4-FFF2-40B4-BE49-F238E27FC236}">
                <a16:creationId xmlns:a16="http://schemas.microsoft.com/office/drawing/2014/main" id="{D757138E-00C9-4D23-A374-9FB3AAC27BEC}"/>
              </a:ext>
            </a:extLst>
          </p:cNvPr>
          <p:cNvGrpSpPr/>
          <p:nvPr/>
        </p:nvGrpSpPr>
        <p:grpSpPr>
          <a:xfrm>
            <a:off x="1821723" y="4805674"/>
            <a:ext cx="163175" cy="194488"/>
            <a:chOff x="6717848" y="3493140"/>
            <a:chExt cx="163175" cy="194488"/>
          </a:xfrm>
        </p:grpSpPr>
        <p:sp>
          <p:nvSpPr>
            <p:cNvPr id="59" name="Arrow: Pentagon 58">
              <a:extLst>
                <a:ext uri="{FF2B5EF4-FFF2-40B4-BE49-F238E27FC236}">
                  <a16:creationId xmlns:a16="http://schemas.microsoft.com/office/drawing/2014/main" id="{E80E7482-6C48-4950-996A-4B3308918004}"/>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0" name="Arrow: Pentagon 59">
              <a:extLst>
                <a:ext uri="{FF2B5EF4-FFF2-40B4-BE49-F238E27FC236}">
                  <a16:creationId xmlns:a16="http://schemas.microsoft.com/office/drawing/2014/main" id="{242A919A-BE46-48CC-BC7E-FBA959BE7730}"/>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grpSp>
        <p:nvGrpSpPr>
          <p:cNvPr id="61" name="Group 60">
            <a:extLst>
              <a:ext uri="{FF2B5EF4-FFF2-40B4-BE49-F238E27FC236}">
                <a16:creationId xmlns:a16="http://schemas.microsoft.com/office/drawing/2014/main" id="{ACB01D0E-22C5-4F3B-A705-2C112AAFDDAE}"/>
              </a:ext>
            </a:extLst>
          </p:cNvPr>
          <p:cNvGrpSpPr/>
          <p:nvPr/>
        </p:nvGrpSpPr>
        <p:grpSpPr>
          <a:xfrm>
            <a:off x="1829831" y="5362837"/>
            <a:ext cx="163175" cy="194488"/>
            <a:chOff x="6717848" y="3493140"/>
            <a:chExt cx="163175" cy="194488"/>
          </a:xfrm>
        </p:grpSpPr>
        <p:sp>
          <p:nvSpPr>
            <p:cNvPr id="62" name="Arrow: Pentagon 61">
              <a:extLst>
                <a:ext uri="{FF2B5EF4-FFF2-40B4-BE49-F238E27FC236}">
                  <a16:creationId xmlns:a16="http://schemas.microsoft.com/office/drawing/2014/main" id="{B2CA1E4C-0293-4778-83B1-264180574EBE}"/>
                </a:ext>
              </a:extLst>
            </p:cNvPr>
            <p:cNvSpPr/>
            <p:nvPr/>
          </p:nvSpPr>
          <p:spPr bwMode="gray">
            <a:xfrm flipH="1">
              <a:off x="6717848" y="3493140"/>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63" name="Arrow: Pentagon 62">
              <a:extLst>
                <a:ext uri="{FF2B5EF4-FFF2-40B4-BE49-F238E27FC236}">
                  <a16:creationId xmlns:a16="http://schemas.microsoft.com/office/drawing/2014/main" id="{52ADC94C-83A2-4E49-934D-CBEBFD62ED81}"/>
                </a:ext>
              </a:extLst>
            </p:cNvPr>
            <p:cNvSpPr/>
            <p:nvPr/>
          </p:nvSpPr>
          <p:spPr bwMode="gray">
            <a:xfrm flipH="1">
              <a:off x="6717848" y="3603451"/>
              <a:ext cx="163175" cy="84177"/>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grpSp>
      <p:pic>
        <p:nvPicPr>
          <p:cNvPr id="5" name="Picture 4">
            <a:extLst>
              <a:ext uri="{FF2B5EF4-FFF2-40B4-BE49-F238E27FC236}">
                <a16:creationId xmlns:a16="http://schemas.microsoft.com/office/drawing/2014/main" id="{FF3FBEBD-1025-46F9-9BB2-DE55037074F0}"/>
              </a:ext>
            </a:extLst>
          </p:cNvPr>
          <p:cNvPicPr>
            <a:picLocks noChangeAspect="1"/>
          </p:cNvPicPr>
          <p:nvPr/>
        </p:nvPicPr>
        <p:blipFill>
          <a:blip r:embed="rId5"/>
          <a:stretch>
            <a:fillRect/>
          </a:stretch>
        </p:blipFill>
        <p:spPr>
          <a:xfrm>
            <a:off x="409116" y="1044583"/>
            <a:ext cx="10285714" cy="1495238"/>
          </a:xfrm>
          <a:prstGeom prst="rect">
            <a:avLst/>
          </a:prstGeom>
          <a:ln w="12700">
            <a:solidFill>
              <a:schemeClr val="bg1">
                <a:lumMod val="50000"/>
                <a:lumOff val="50000"/>
              </a:schemeClr>
            </a:solidFill>
          </a:ln>
        </p:spPr>
      </p:pic>
      <p:pic>
        <p:nvPicPr>
          <p:cNvPr id="2" name="Picture 1">
            <a:extLst>
              <a:ext uri="{FF2B5EF4-FFF2-40B4-BE49-F238E27FC236}">
                <a16:creationId xmlns:a16="http://schemas.microsoft.com/office/drawing/2014/main" id="{02E96712-019B-4B35-9AB3-E545CBEFB11E}"/>
              </a:ext>
            </a:extLst>
          </p:cNvPr>
          <p:cNvPicPr>
            <a:picLocks noChangeAspect="1"/>
          </p:cNvPicPr>
          <p:nvPr/>
        </p:nvPicPr>
        <p:blipFill>
          <a:blip r:embed="rId6"/>
          <a:stretch>
            <a:fillRect/>
          </a:stretch>
        </p:blipFill>
        <p:spPr>
          <a:xfrm>
            <a:off x="823695" y="929398"/>
            <a:ext cx="5720000" cy="5371429"/>
          </a:xfrm>
          <a:prstGeom prst="rect">
            <a:avLst/>
          </a:prstGeom>
          <a:ln>
            <a:solidFill>
              <a:schemeClr val="bg1">
                <a:lumMod val="50000"/>
                <a:lumOff val="50000"/>
              </a:schemeClr>
            </a:solidFill>
          </a:ln>
        </p:spPr>
      </p:pic>
      <p:pic>
        <p:nvPicPr>
          <p:cNvPr id="3" name="Picture 2">
            <a:extLst>
              <a:ext uri="{FF2B5EF4-FFF2-40B4-BE49-F238E27FC236}">
                <a16:creationId xmlns:a16="http://schemas.microsoft.com/office/drawing/2014/main" id="{F071F0CC-70AE-4642-97F8-994BF236D03D}"/>
              </a:ext>
            </a:extLst>
          </p:cNvPr>
          <p:cNvPicPr>
            <a:picLocks noChangeAspect="1"/>
          </p:cNvPicPr>
          <p:nvPr/>
        </p:nvPicPr>
        <p:blipFill>
          <a:blip r:embed="rId7"/>
          <a:stretch>
            <a:fillRect/>
          </a:stretch>
        </p:blipFill>
        <p:spPr>
          <a:xfrm>
            <a:off x="3151685" y="1380051"/>
            <a:ext cx="5771429" cy="4920000"/>
          </a:xfrm>
          <a:prstGeom prst="rect">
            <a:avLst/>
          </a:prstGeom>
          <a:ln>
            <a:solidFill>
              <a:schemeClr val="bg1">
                <a:lumMod val="50000"/>
                <a:lumOff val="50000"/>
              </a:schemeClr>
            </a:solidFill>
          </a:ln>
        </p:spPr>
      </p:pic>
      <p:pic>
        <p:nvPicPr>
          <p:cNvPr id="4" name="Picture 3">
            <a:extLst>
              <a:ext uri="{FF2B5EF4-FFF2-40B4-BE49-F238E27FC236}">
                <a16:creationId xmlns:a16="http://schemas.microsoft.com/office/drawing/2014/main" id="{7281217D-A2F4-4931-AE4F-A49E29FEADE0}"/>
              </a:ext>
            </a:extLst>
          </p:cNvPr>
          <p:cNvPicPr>
            <a:picLocks noChangeAspect="1"/>
          </p:cNvPicPr>
          <p:nvPr/>
        </p:nvPicPr>
        <p:blipFill>
          <a:blip r:embed="rId8"/>
          <a:stretch>
            <a:fillRect/>
          </a:stretch>
        </p:blipFill>
        <p:spPr>
          <a:xfrm>
            <a:off x="6210478" y="1561093"/>
            <a:ext cx="5731429" cy="5102857"/>
          </a:xfrm>
          <a:prstGeom prst="rect">
            <a:avLst/>
          </a:prstGeom>
          <a:ln>
            <a:solidFill>
              <a:schemeClr val="bg1">
                <a:lumMod val="50000"/>
                <a:lumOff val="50000"/>
              </a:schemeClr>
            </a:solidFill>
          </a:ln>
        </p:spPr>
      </p:pic>
    </p:spTree>
    <p:extLst>
      <p:ext uri="{BB962C8B-B14F-4D97-AF65-F5344CB8AC3E}">
        <p14:creationId xmlns:p14="http://schemas.microsoft.com/office/powerpoint/2010/main" val="215131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- 2</a:t>
            </a:r>
          </a:p>
        </p:txBody>
      </p:sp>
      <p:pic>
        <p:nvPicPr>
          <p:cNvPr id="3" name="Picture 2">
            <a:extLst>
              <a:ext uri="{FF2B5EF4-FFF2-40B4-BE49-F238E27FC236}">
                <a16:creationId xmlns:a16="http://schemas.microsoft.com/office/drawing/2014/main" id="{17B463EF-4A8C-4BE8-AA12-A0A85630CC96}"/>
              </a:ext>
            </a:extLst>
          </p:cNvPr>
          <p:cNvPicPr>
            <a:picLocks noChangeAspect="1"/>
          </p:cNvPicPr>
          <p:nvPr/>
        </p:nvPicPr>
        <p:blipFill>
          <a:blip r:embed="rId3"/>
          <a:stretch>
            <a:fillRect/>
          </a:stretch>
        </p:blipFill>
        <p:spPr>
          <a:xfrm>
            <a:off x="437456" y="1347279"/>
            <a:ext cx="2245714" cy="4954286"/>
          </a:xfrm>
          <a:prstGeom prst="rect">
            <a:avLst/>
          </a:prstGeom>
        </p:spPr>
      </p:pic>
      <p:pic>
        <p:nvPicPr>
          <p:cNvPr id="6" name="Picture 5">
            <a:extLst>
              <a:ext uri="{FF2B5EF4-FFF2-40B4-BE49-F238E27FC236}">
                <a16:creationId xmlns:a16="http://schemas.microsoft.com/office/drawing/2014/main" id="{03014EB1-8A20-490C-9C00-11C47248BF2D}"/>
              </a:ext>
            </a:extLst>
          </p:cNvPr>
          <p:cNvPicPr>
            <a:picLocks noChangeAspect="1"/>
          </p:cNvPicPr>
          <p:nvPr/>
        </p:nvPicPr>
        <p:blipFill>
          <a:blip r:embed="rId4"/>
          <a:stretch>
            <a:fillRect/>
          </a:stretch>
        </p:blipFill>
        <p:spPr>
          <a:xfrm>
            <a:off x="5658008" y="2858263"/>
            <a:ext cx="3394286" cy="1525714"/>
          </a:xfrm>
          <a:prstGeom prst="rect">
            <a:avLst/>
          </a:prstGeom>
        </p:spPr>
      </p:pic>
      <p:pic>
        <p:nvPicPr>
          <p:cNvPr id="8" name="Picture 7">
            <a:extLst>
              <a:ext uri="{FF2B5EF4-FFF2-40B4-BE49-F238E27FC236}">
                <a16:creationId xmlns:a16="http://schemas.microsoft.com/office/drawing/2014/main" id="{24B0ADB7-B3A5-4AEF-9B66-D0DB990F0D8F}"/>
              </a:ext>
            </a:extLst>
          </p:cNvPr>
          <p:cNvPicPr>
            <a:picLocks noChangeAspect="1"/>
          </p:cNvPicPr>
          <p:nvPr/>
        </p:nvPicPr>
        <p:blipFill>
          <a:blip r:embed="rId5"/>
          <a:stretch>
            <a:fillRect/>
          </a:stretch>
        </p:blipFill>
        <p:spPr>
          <a:xfrm>
            <a:off x="5658008" y="4657544"/>
            <a:ext cx="1440000" cy="861429"/>
          </a:xfrm>
          <a:prstGeom prst="rect">
            <a:avLst/>
          </a:prstGeom>
        </p:spPr>
      </p:pic>
      <p:pic>
        <p:nvPicPr>
          <p:cNvPr id="22" name="Picture 21">
            <a:extLst>
              <a:ext uri="{FF2B5EF4-FFF2-40B4-BE49-F238E27FC236}">
                <a16:creationId xmlns:a16="http://schemas.microsoft.com/office/drawing/2014/main" id="{94F514B4-A1F3-4DD2-A65B-840976038852}"/>
              </a:ext>
            </a:extLst>
          </p:cNvPr>
          <p:cNvPicPr>
            <a:picLocks noChangeAspect="1"/>
          </p:cNvPicPr>
          <p:nvPr/>
        </p:nvPicPr>
        <p:blipFill>
          <a:blip r:embed="rId6"/>
          <a:stretch>
            <a:fillRect/>
          </a:stretch>
        </p:blipFill>
        <p:spPr>
          <a:xfrm>
            <a:off x="5658008" y="5785970"/>
            <a:ext cx="1710000" cy="925714"/>
          </a:xfrm>
          <a:prstGeom prst="rect">
            <a:avLst/>
          </a:prstGeom>
        </p:spPr>
      </p:pic>
      <p:pic>
        <p:nvPicPr>
          <p:cNvPr id="39" name="Picture 38">
            <a:extLst>
              <a:ext uri="{FF2B5EF4-FFF2-40B4-BE49-F238E27FC236}">
                <a16:creationId xmlns:a16="http://schemas.microsoft.com/office/drawing/2014/main" id="{5F2D049E-9742-4D4C-8227-FC4B646EB912}"/>
              </a:ext>
            </a:extLst>
          </p:cNvPr>
          <p:cNvPicPr>
            <a:picLocks noChangeAspect="1"/>
          </p:cNvPicPr>
          <p:nvPr/>
        </p:nvPicPr>
        <p:blipFill>
          <a:blip r:embed="rId7"/>
          <a:stretch>
            <a:fillRect/>
          </a:stretch>
        </p:blipFill>
        <p:spPr>
          <a:xfrm>
            <a:off x="5658008" y="1249458"/>
            <a:ext cx="1148571" cy="1354286"/>
          </a:xfrm>
          <a:prstGeom prst="rect">
            <a:avLst/>
          </a:prstGeom>
        </p:spPr>
      </p:pic>
      <p:cxnSp>
        <p:nvCxnSpPr>
          <p:cNvPr id="57" name="Straight Connector 56">
            <a:extLst>
              <a:ext uri="{FF2B5EF4-FFF2-40B4-BE49-F238E27FC236}">
                <a16:creationId xmlns:a16="http://schemas.microsoft.com/office/drawing/2014/main" id="{5DD4E050-3125-4D22-A30C-9C37EEEBF1BB}"/>
              </a:ext>
            </a:extLst>
          </p:cNvPr>
          <p:cNvCxnSpPr>
            <a:cxnSpLocks/>
          </p:cNvCxnSpPr>
          <p:nvPr/>
        </p:nvCxnSpPr>
        <p:spPr>
          <a:xfrm flipV="1">
            <a:off x="1727947" y="1624869"/>
            <a:ext cx="4128247" cy="508302"/>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9E4F5F7-6EC0-4874-BFF1-2826BBA2ED9B}"/>
              </a:ext>
            </a:extLst>
          </p:cNvPr>
          <p:cNvCxnSpPr>
            <a:cxnSpLocks/>
          </p:cNvCxnSpPr>
          <p:nvPr/>
        </p:nvCxnSpPr>
        <p:spPr>
          <a:xfrm flipV="1">
            <a:off x="1527494" y="3230003"/>
            <a:ext cx="4328700" cy="199001"/>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14B6A3B-2F94-4185-8374-B0030CE4A891}"/>
              </a:ext>
            </a:extLst>
          </p:cNvPr>
          <p:cNvCxnSpPr>
            <a:cxnSpLocks/>
          </p:cNvCxnSpPr>
          <p:nvPr/>
        </p:nvCxnSpPr>
        <p:spPr>
          <a:xfrm>
            <a:off x="1808629" y="4793879"/>
            <a:ext cx="4047565" cy="251767"/>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47DF6D0-E4DB-446F-A6D0-4FA68E92D3CB}"/>
              </a:ext>
            </a:extLst>
          </p:cNvPr>
          <p:cNvCxnSpPr>
            <a:cxnSpLocks/>
          </p:cNvCxnSpPr>
          <p:nvPr/>
        </p:nvCxnSpPr>
        <p:spPr>
          <a:xfrm>
            <a:off x="1808629" y="5251076"/>
            <a:ext cx="4047565" cy="906323"/>
          </a:xfrm>
          <a:prstGeom prst="line">
            <a:avLst/>
          </a:prstGeom>
          <a:ln w="3175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296307EB-07E7-43FE-ACE8-2B5F21B06A93}"/>
              </a:ext>
            </a:extLst>
          </p:cNvPr>
          <p:cNvSpPr txBox="1"/>
          <p:nvPr/>
        </p:nvSpPr>
        <p:spPr>
          <a:xfrm>
            <a:off x="437456" y="1176061"/>
            <a:ext cx="2245714"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ads-db.yaml</a:t>
            </a:r>
            <a:endParaRPr lang="de-DE" sz="1100" kern="0" dirty="0">
              <a:solidFill>
                <a:schemeClr val="bg1"/>
              </a:solidFill>
              <a:ea typeface="Arial Unicode MS" pitchFamily="34" charset="-128"/>
              <a:cs typeface="Arial Unicode MS" pitchFamily="34" charset="-128"/>
            </a:endParaRPr>
          </a:p>
        </p:txBody>
      </p:sp>
      <p:sp>
        <p:nvSpPr>
          <p:cNvPr id="13" name="TextBox 12">
            <a:extLst>
              <a:ext uri="{FF2B5EF4-FFF2-40B4-BE49-F238E27FC236}">
                <a16:creationId xmlns:a16="http://schemas.microsoft.com/office/drawing/2014/main" id="{1C3CB69F-46F9-4538-8723-0FA6B7692259}"/>
              </a:ext>
            </a:extLst>
          </p:cNvPr>
          <p:cNvSpPr txBox="1"/>
          <p:nvPr/>
        </p:nvSpPr>
        <p:spPr>
          <a:xfrm>
            <a:off x="5658008" y="893464"/>
            <a:ext cx="1148571" cy="353943"/>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ads-db-service</a:t>
            </a:r>
            <a:r>
              <a:rPr lang="de-DE" sz="1200" kern="0" dirty="0" err="1">
                <a:solidFill>
                  <a:schemeClr val="bg1"/>
                </a:solidFill>
                <a:ea typeface="Arial Unicode MS" pitchFamily="34" charset="-128"/>
                <a:cs typeface="Arial Unicode MS" pitchFamily="34" charset="-128"/>
              </a:rPr>
              <a:t>.yaml</a:t>
            </a:r>
            <a:endParaRPr lang="de-DE" sz="1200" kern="0" dirty="0">
              <a:solidFill>
                <a:schemeClr val="bg1"/>
              </a:solidFill>
              <a:ea typeface="Arial Unicode MS" pitchFamily="34" charset="-128"/>
              <a:cs typeface="Arial Unicode MS" pitchFamily="34" charset="-128"/>
            </a:endParaRPr>
          </a:p>
        </p:txBody>
      </p:sp>
      <p:sp>
        <p:nvSpPr>
          <p:cNvPr id="16" name="TextBox 15">
            <a:extLst>
              <a:ext uri="{FF2B5EF4-FFF2-40B4-BE49-F238E27FC236}">
                <a16:creationId xmlns:a16="http://schemas.microsoft.com/office/drawing/2014/main" id="{E838FD71-AC4C-4771-880B-A4CAAD153099}"/>
              </a:ext>
            </a:extLst>
          </p:cNvPr>
          <p:cNvSpPr txBox="1"/>
          <p:nvPr/>
        </p:nvSpPr>
        <p:spPr>
          <a:xfrm>
            <a:off x="5658008" y="2699459"/>
            <a:ext cx="3394286"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ads-db-init.yaml</a:t>
            </a:r>
            <a:endParaRPr lang="de-DE" sz="1100" kern="0" dirty="0">
              <a:solidFill>
                <a:schemeClr val="bg1"/>
              </a:solidFill>
              <a:ea typeface="Arial Unicode MS" pitchFamily="34" charset="-128"/>
              <a:cs typeface="Arial Unicode MS" pitchFamily="34" charset="-128"/>
            </a:endParaRPr>
          </a:p>
        </p:txBody>
      </p:sp>
      <p:sp>
        <p:nvSpPr>
          <p:cNvPr id="17" name="TextBox 16">
            <a:extLst>
              <a:ext uri="{FF2B5EF4-FFF2-40B4-BE49-F238E27FC236}">
                <a16:creationId xmlns:a16="http://schemas.microsoft.com/office/drawing/2014/main" id="{CF76EC56-D55F-4AE8-9106-A2B2BAEE3AA9}"/>
              </a:ext>
            </a:extLst>
          </p:cNvPr>
          <p:cNvSpPr txBox="1"/>
          <p:nvPr/>
        </p:nvSpPr>
        <p:spPr>
          <a:xfrm>
            <a:off x="5664141" y="4488173"/>
            <a:ext cx="1433867" cy="169371"/>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ads-db-config.yaml</a:t>
            </a:r>
            <a:endParaRPr lang="de-DE" sz="1100" kern="0" dirty="0">
              <a:solidFill>
                <a:schemeClr val="bg1"/>
              </a:solidFill>
              <a:ea typeface="Arial Unicode MS" pitchFamily="34" charset="-128"/>
              <a:cs typeface="Arial Unicode MS" pitchFamily="34" charset="-128"/>
            </a:endParaRPr>
          </a:p>
        </p:txBody>
      </p:sp>
      <p:sp>
        <p:nvSpPr>
          <p:cNvPr id="18" name="TextBox 17">
            <a:extLst>
              <a:ext uri="{FF2B5EF4-FFF2-40B4-BE49-F238E27FC236}">
                <a16:creationId xmlns:a16="http://schemas.microsoft.com/office/drawing/2014/main" id="{8F4291AB-B194-428E-8DF4-FD9064D1632E}"/>
              </a:ext>
            </a:extLst>
          </p:cNvPr>
          <p:cNvSpPr txBox="1"/>
          <p:nvPr/>
        </p:nvSpPr>
        <p:spPr>
          <a:xfrm>
            <a:off x="5664141" y="5628400"/>
            <a:ext cx="1703867" cy="169371"/>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ads-db-secret.yaml</a:t>
            </a:r>
            <a:endParaRPr lang="de-DE" sz="1100" kern="0" dirty="0">
              <a:solidFill>
                <a:schemeClr val="bg1"/>
              </a:solidFill>
              <a:ea typeface="Arial Unicode MS" pitchFamily="34" charset="-128"/>
              <a:cs typeface="Arial Unicode MS" pitchFamily="34" charset="-128"/>
            </a:endParaRPr>
          </a:p>
        </p:txBody>
      </p:sp>
    </p:spTree>
    <p:extLst>
      <p:ext uri="{BB962C8B-B14F-4D97-AF65-F5344CB8AC3E}">
        <p14:creationId xmlns:p14="http://schemas.microsoft.com/office/powerpoint/2010/main" val="40310054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0258D-FCE3-453D-B02E-FA78D5B651D9}"/>
              </a:ext>
            </a:extLst>
          </p:cNvPr>
          <p:cNvSpPr>
            <a:spLocks noGrp="1"/>
          </p:cNvSpPr>
          <p:nvPr>
            <p:ph type="title"/>
          </p:nvPr>
        </p:nvSpPr>
        <p:spPr/>
        <p:txBody>
          <a:bodyPr/>
          <a:lstStyle/>
          <a:p>
            <a:r>
              <a:rPr lang="en-US" dirty="0"/>
              <a:t>More on Network Policies</a:t>
            </a:r>
          </a:p>
        </p:txBody>
      </p:sp>
      <p:sp>
        <p:nvSpPr>
          <p:cNvPr id="3" name="TextBox 2">
            <a:extLst>
              <a:ext uri="{FF2B5EF4-FFF2-40B4-BE49-F238E27FC236}">
                <a16:creationId xmlns:a16="http://schemas.microsoft.com/office/drawing/2014/main" id="{3CAD70D4-21BA-41FD-B4F3-C0909E6819F3}"/>
              </a:ext>
            </a:extLst>
          </p:cNvPr>
          <p:cNvSpPr txBox="1"/>
          <p:nvPr/>
        </p:nvSpPr>
        <p:spPr>
          <a:xfrm>
            <a:off x="504001" y="1311965"/>
            <a:ext cx="5479356" cy="3877985"/>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2 </a:t>
            </a:r>
            <a:r>
              <a:rPr lang="en-US" sz="1800" kern="0" dirty="0" err="1">
                <a:ea typeface="Arial Unicode MS" pitchFamily="34" charset="-128"/>
                <a:cs typeface="Arial Unicode MS" pitchFamily="34" charset="-128"/>
              </a:rPr>
              <a:t>policyTypes</a:t>
            </a:r>
            <a:r>
              <a:rPr lang="en-US" sz="1800" kern="0" dirty="0">
                <a:ea typeface="Arial Unicode MS" pitchFamily="34" charset="-128"/>
                <a:cs typeface="Arial Unicode MS" pitchFamily="34" charset="-128"/>
              </a:rPr>
              <a:t>: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Ingress: rules for incoming traffic</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Egress: rules for outgoing traffic</a:t>
            </a: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3 kinds of Rules: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err="1">
                <a:ea typeface="Arial Unicode MS" pitchFamily="34" charset="-128"/>
                <a:cs typeface="Arial Unicode MS" pitchFamily="34" charset="-128"/>
              </a:rPr>
              <a:t>ipBlock</a:t>
            </a:r>
            <a:r>
              <a:rPr lang="en-US" sz="1800" kern="0" dirty="0">
                <a:ea typeface="Arial Unicode MS" pitchFamily="34" charset="-128"/>
                <a:cs typeface="Arial Unicode MS" pitchFamily="34" charset="-128"/>
              </a:rPr>
              <a:t>: range of IP addresses given as CIDR</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err="1">
                <a:ea typeface="Arial Unicode MS" pitchFamily="34" charset="-128"/>
                <a:cs typeface="Arial Unicode MS" pitchFamily="34" charset="-128"/>
              </a:rPr>
              <a:t>podSelector</a:t>
            </a:r>
            <a:r>
              <a:rPr lang="en-US" sz="1800" kern="0" dirty="0">
                <a:ea typeface="Arial Unicode MS" pitchFamily="34" charset="-128"/>
                <a:cs typeface="Arial Unicode MS" pitchFamily="34" charset="-128"/>
              </a:rPr>
              <a:t>: labels of Pods allowed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err="1">
                <a:ea typeface="Arial Unicode MS" pitchFamily="34" charset="-128"/>
                <a:cs typeface="Arial Unicode MS" pitchFamily="34" charset="-128"/>
              </a:rPr>
              <a:t>namespaceSelector</a:t>
            </a:r>
            <a:r>
              <a:rPr lang="en-US" sz="1800" kern="0" dirty="0">
                <a:ea typeface="Arial Unicode MS" pitchFamily="34" charset="-128"/>
                <a:cs typeface="Arial Unicode MS" pitchFamily="34" charset="-128"/>
              </a:rPr>
              <a:t>: labels of Namespaces</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Last two can be combined to specify certain pods in certain </a:t>
            </a:r>
            <a:r>
              <a:rPr lang="en-US" sz="1800" kern="0" dirty="0" err="1">
                <a:ea typeface="Arial Unicode MS" pitchFamily="34" charset="-128"/>
                <a:cs typeface="Arial Unicode MS" pitchFamily="34" charset="-128"/>
              </a:rPr>
              <a:t>namespases</a:t>
            </a:r>
            <a:r>
              <a:rPr lang="en-US" sz="1800" kern="0" dirty="0">
                <a:ea typeface="Arial Unicode MS" pitchFamily="34" charset="-128"/>
                <a:cs typeface="Arial Unicode MS" pitchFamily="34" charset="-128"/>
              </a:rPr>
              <a:t> (since 1.11)</a:t>
            </a:r>
          </a:p>
        </p:txBody>
      </p:sp>
    </p:spTree>
    <p:extLst>
      <p:ext uri="{BB962C8B-B14F-4D97-AF65-F5344CB8AC3E}">
        <p14:creationId xmlns:p14="http://schemas.microsoft.com/office/powerpoint/2010/main" val="17460573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AA82B-916F-4B6B-AD1B-D90B158247BF}"/>
              </a:ext>
            </a:extLst>
          </p:cNvPr>
          <p:cNvSpPr>
            <a:spLocks noGrp="1"/>
          </p:cNvSpPr>
          <p:nvPr>
            <p:ph type="title"/>
          </p:nvPr>
        </p:nvSpPr>
        <p:spPr>
          <a:xfrm>
            <a:off x="504001" y="504000"/>
            <a:ext cx="11186476" cy="369332"/>
          </a:xfrm>
        </p:spPr>
        <p:txBody>
          <a:bodyPr/>
          <a:lstStyle/>
          <a:p>
            <a:r>
              <a:rPr lang="en-US" dirty="0"/>
              <a:t>Network Policy for </a:t>
            </a:r>
            <a:r>
              <a:rPr lang="en-US" dirty="0" err="1"/>
              <a:t>Ads:DB</a:t>
            </a:r>
            <a:endParaRPr lang="en-US" dirty="0"/>
          </a:p>
        </p:txBody>
      </p:sp>
      <p:sp>
        <p:nvSpPr>
          <p:cNvPr id="7" name="Rounded Rectangle 14">
            <a:extLst>
              <a:ext uri="{FF2B5EF4-FFF2-40B4-BE49-F238E27FC236}">
                <a16:creationId xmlns:a16="http://schemas.microsoft.com/office/drawing/2014/main" id="{E2F71FCD-6BCD-4FBB-8A06-26F5072A14B1}"/>
              </a:ext>
            </a:extLst>
          </p:cNvPr>
          <p:cNvSpPr/>
          <p:nvPr/>
        </p:nvSpPr>
        <p:spPr bwMode="gray">
          <a:xfrm>
            <a:off x="4760897" y="4445718"/>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8" name="TextBox 7">
            <a:extLst>
              <a:ext uri="{FF2B5EF4-FFF2-40B4-BE49-F238E27FC236}">
                <a16:creationId xmlns:a16="http://schemas.microsoft.com/office/drawing/2014/main" id="{C8DCA559-9AB1-4712-AA71-E8A8FD1679E0}"/>
              </a:ext>
            </a:extLst>
          </p:cNvPr>
          <p:cNvSpPr txBox="1"/>
          <p:nvPr/>
        </p:nvSpPr>
        <p:spPr>
          <a:xfrm>
            <a:off x="5093672" y="5950379"/>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9" name="Cylinder 8">
            <a:extLst>
              <a:ext uri="{FF2B5EF4-FFF2-40B4-BE49-F238E27FC236}">
                <a16:creationId xmlns:a16="http://schemas.microsoft.com/office/drawing/2014/main" id="{730605FB-7470-4FA1-909A-A24B3B4A8C12}"/>
              </a:ext>
            </a:extLst>
          </p:cNvPr>
          <p:cNvSpPr/>
          <p:nvPr/>
        </p:nvSpPr>
        <p:spPr bwMode="gray">
          <a:xfrm>
            <a:off x="5450635" y="4778963"/>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1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0" name="Straight Connector 9">
            <a:extLst>
              <a:ext uri="{FF2B5EF4-FFF2-40B4-BE49-F238E27FC236}">
                <a16:creationId xmlns:a16="http://schemas.microsoft.com/office/drawing/2014/main" id="{42D8D22B-4A20-4638-ACD1-37B97C3EEE27}"/>
              </a:ext>
            </a:extLst>
          </p:cNvPr>
          <p:cNvCxnSpPr>
            <a:cxnSpLocks/>
            <a:stCxn id="58" idx="2"/>
            <a:endCxn id="7" idx="0"/>
          </p:cNvCxnSpPr>
          <p:nvPr/>
        </p:nvCxnSpPr>
        <p:spPr>
          <a:xfrm>
            <a:off x="5970398" y="2876559"/>
            <a:ext cx="0" cy="1569159"/>
          </a:xfrm>
          <a:prstGeom prst="line">
            <a:avLst/>
          </a:prstGeom>
          <a:ln w="38100">
            <a:solidFill>
              <a:srgbClr val="E35500"/>
            </a:solidFill>
            <a:headEnd type="none" w="med" len="med"/>
            <a:tailEnd type="none" w="lg" len="lg"/>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309F12EB-E9F6-40AC-A4E6-072B8FA141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2544" y="5550816"/>
            <a:ext cx="292622" cy="292622"/>
          </a:xfrm>
          <a:prstGeom prst="rect">
            <a:avLst/>
          </a:prstGeom>
        </p:spPr>
      </p:pic>
      <p:pic>
        <p:nvPicPr>
          <p:cNvPr id="13" name="Picture 12">
            <a:extLst>
              <a:ext uri="{FF2B5EF4-FFF2-40B4-BE49-F238E27FC236}">
                <a16:creationId xmlns:a16="http://schemas.microsoft.com/office/drawing/2014/main" id="{A917D72D-8D8F-474F-B991-2358B1E0633D}"/>
              </a:ext>
            </a:extLst>
          </p:cNvPr>
          <p:cNvPicPr>
            <a:picLocks noChangeAspect="1"/>
          </p:cNvPicPr>
          <p:nvPr/>
        </p:nvPicPr>
        <p:blipFill>
          <a:blip r:embed="rId4"/>
          <a:stretch>
            <a:fillRect/>
          </a:stretch>
        </p:blipFill>
        <p:spPr>
          <a:xfrm>
            <a:off x="6971255" y="4377405"/>
            <a:ext cx="250508" cy="243840"/>
          </a:xfrm>
          <a:prstGeom prst="rect">
            <a:avLst/>
          </a:prstGeom>
        </p:spPr>
      </p:pic>
      <p:cxnSp>
        <p:nvCxnSpPr>
          <p:cNvPr id="15" name="Straight Connector 14">
            <a:extLst>
              <a:ext uri="{FF2B5EF4-FFF2-40B4-BE49-F238E27FC236}">
                <a16:creationId xmlns:a16="http://schemas.microsoft.com/office/drawing/2014/main" id="{ACDEEE61-485D-4C0A-B318-63FFCD7D05CA}"/>
              </a:ext>
            </a:extLst>
          </p:cNvPr>
          <p:cNvCxnSpPr>
            <a:cxnSpLocks/>
            <a:stCxn id="58" idx="2"/>
            <a:endCxn id="7" idx="0"/>
          </p:cNvCxnSpPr>
          <p:nvPr/>
        </p:nvCxnSpPr>
        <p:spPr>
          <a:xfrm>
            <a:off x="5970398" y="2876559"/>
            <a:ext cx="0" cy="1569159"/>
          </a:xfrm>
          <a:prstGeom prst="line">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27" name="Arrow: Pentagon 26">
            <a:extLst>
              <a:ext uri="{FF2B5EF4-FFF2-40B4-BE49-F238E27FC236}">
                <a16:creationId xmlns:a16="http://schemas.microsoft.com/office/drawing/2014/main" id="{AAAFAF95-A62A-4F9B-9309-9A8240A68769}"/>
              </a:ext>
            </a:extLst>
          </p:cNvPr>
          <p:cNvSpPr/>
          <p:nvPr/>
        </p:nvSpPr>
        <p:spPr bwMode="gray">
          <a:xfrm flipH="1">
            <a:off x="6971255" y="4849770"/>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28" name="Arrow: Pentagon 27">
            <a:extLst>
              <a:ext uri="{FF2B5EF4-FFF2-40B4-BE49-F238E27FC236}">
                <a16:creationId xmlns:a16="http://schemas.microsoft.com/office/drawing/2014/main" id="{C120A09F-45FE-451A-B6A8-29A26E04799D}"/>
              </a:ext>
            </a:extLst>
          </p:cNvPr>
          <p:cNvSpPr/>
          <p:nvPr/>
        </p:nvSpPr>
        <p:spPr bwMode="gray">
          <a:xfrm flipH="1">
            <a:off x="6971341" y="5185890"/>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8" name="Rounded Rectangle 14">
            <a:extLst>
              <a:ext uri="{FF2B5EF4-FFF2-40B4-BE49-F238E27FC236}">
                <a16:creationId xmlns:a16="http://schemas.microsoft.com/office/drawing/2014/main" id="{497224E5-5B9E-40D3-A88E-8F9CB848C862}"/>
              </a:ext>
            </a:extLst>
          </p:cNvPr>
          <p:cNvSpPr/>
          <p:nvPr/>
        </p:nvSpPr>
        <p:spPr bwMode="gray">
          <a:xfrm>
            <a:off x="4760897" y="1273274"/>
            <a:ext cx="2419002" cy="1603285"/>
          </a:xfrm>
          <a:prstGeom prst="roundRect">
            <a:avLst/>
          </a:prstGeom>
          <a:solidFill>
            <a:schemeClr val="tx1">
              <a:lumMod val="7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59" name="Rectangle 58">
            <a:extLst>
              <a:ext uri="{FF2B5EF4-FFF2-40B4-BE49-F238E27FC236}">
                <a16:creationId xmlns:a16="http://schemas.microsoft.com/office/drawing/2014/main" id="{A49FD08D-A494-49DD-BBC7-72A9B10F7816}"/>
              </a:ext>
            </a:extLst>
          </p:cNvPr>
          <p:cNvSpPr/>
          <p:nvPr/>
        </p:nvSpPr>
        <p:spPr bwMode="gray">
          <a:xfrm>
            <a:off x="5296145" y="1652484"/>
            <a:ext cx="1346561" cy="736567"/>
          </a:xfrm>
          <a:prstGeom prst="rect">
            <a:avLst/>
          </a:prstGeom>
          <a:solidFill>
            <a:schemeClr val="tx1">
              <a:lumMod val="75000"/>
            </a:schemeClr>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60" name="Picture 59">
            <a:extLst>
              <a:ext uri="{FF2B5EF4-FFF2-40B4-BE49-F238E27FC236}">
                <a16:creationId xmlns:a16="http://schemas.microsoft.com/office/drawing/2014/main" id="{4E6A02BC-73D8-4A48-A50D-6F559213D4E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06883" y="2215669"/>
            <a:ext cx="292622" cy="292622"/>
          </a:xfrm>
          <a:prstGeom prst="rect">
            <a:avLst/>
          </a:prstGeom>
        </p:spPr>
      </p:pic>
      <p:sp>
        <p:nvSpPr>
          <p:cNvPr id="61" name="TextBox 60">
            <a:extLst>
              <a:ext uri="{FF2B5EF4-FFF2-40B4-BE49-F238E27FC236}">
                <a16:creationId xmlns:a16="http://schemas.microsoft.com/office/drawing/2014/main" id="{7D518615-EF75-4273-A505-E079DB0C7F2B}"/>
              </a:ext>
            </a:extLst>
          </p:cNvPr>
          <p:cNvSpPr txBox="1"/>
          <p:nvPr/>
        </p:nvSpPr>
        <p:spPr>
          <a:xfrm>
            <a:off x="5002440" y="2607892"/>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62" name="Picture 61">
            <a:extLst>
              <a:ext uri="{FF2B5EF4-FFF2-40B4-BE49-F238E27FC236}">
                <a16:creationId xmlns:a16="http://schemas.microsoft.com/office/drawing/2014/main" id="{F2E3FE77-EF27-465E-BA6F-71540603A742}"/>
              </a:ext>
            </a:extLst>
          </p:cNvPr>
          <p:cNvPicPr>
            <a:picLocks noChangeAspect="1"/>
          </p:cNvPicPr>
          <p:nvPr/>
        </p:nvPicPr>
        <p:blipFill>
          <a:blip r:embed="rId4"/>
          <a:stretch>
            <a:fillRect/>
          </a:stretch>
        </p:blipFill>
        <p:spPr>
          <a:xfrm>
            <a:off x="6971813" y="1223513"/>
            <a:ext cx="250508" cy="243840"/>
          </a:xfrm>
          <a:prstGeom prst="rect">
            <a:avLst/>
          </a:prstGeom>
        </p:spPr>
      </p:pic>
      <p:sp>
        <p:nvSpPr>
          <p:cNvPr id="70" name="Arrow: Pentagon 69">
            <a:extLst>
              <a:ext uri="{FF2B5EF4-FFF2-40B4-BE49-F238E27FC236}">
                <a16:creationId xmlns:a16="http://schemas.microsoft.com/office/drawing/2014/main" id="{D3D5C2F7-A067-4E6F-8E94-9B4F4961EDC2}"/>
              </a:ext>
            </a:extLst>
          </p:cNvPr>
          <p:cNvSpPr/>
          <p:nvPr/>
        </p:nvSpPr>
        <p:spPr bwMode="gray">
          <a:xfrm flipH="1">
            <a:off x="6971169" y="165748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71" name="Arrow: Pentagon 70">
            <a:extLst>
              <a:ext uri="{FF2B5EF4-FFF2-40B4-BE49-F238E27FC236}">
                <a16:creationId xmlns:a16="http://schemas.microsoft.com/office/drawing/2014/main" id="{248E6953-AACF-45A9-A976-653BD5F55E2F}"/>
              </a:ext>
            </a:extLst>
          </p:cNvPr>
          <p:cNvSpPr/>
          <p:nvPr/>
        </p:nvSpPr>
        <p:spPr bwMode="gray">
          <a:xfrm flipH="1">
            <a:off x="6971255" y="199360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lang="de-DE" sz="700" b="1" kern="0" dirty="0" err="1">
                <a:solidFill>
                  <a:schemeClr val="bg1"/>
                </a:solidFill>
                <a:ea typeface="Arial Unicode MS" pitchFamily="34" charset="-128"/>
                <a:cs typeface="Arial Unicode MS" pitchFamily="34" charset="-128"/>
              </a:rPr>
              <a:t>app</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72" name="TextBox 71">
            <a:extLst>
              <a:ext uri="{FF2B5EF4-FFF2-40B4-BE49-F238E27FC236}">
                <a16:creationId xmlns:a16="http://schemas.microsoft.com/office/drawing/2014/main" id="{03EE0504-2A60-48B7-BDFA-ED74AB0364C6}"/>
              </a:ext>
            </a:extLst>
          </p:cNvPr>
          <p:cNvSpPr txBox="1"/>
          <p:nvPr/>
        </p:nvSpPr>
        <p:spPr>
          <a:xfrm>
            <a:off x="367748" y="1467353"/>
            <a:ext cx="2971799" cy="1938992"/>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Pods </a:t>
            </a:r>
            <a:r>
              <a:rPr lang="en-US" sz="1800" kern="0" dirty="0" err="1">
                <a:ea typeface="Arial Unicode MS" pitchFamily="34" charset="-128"/>
                <a:cs typeface="Arial Unicode MS" pitchFamily="34" charset="-128"/>
              </a:rPr>
              <a:t>Ads:DB</a:t>
            </a:r>
            <a:r>
              <a:rPr lang="en-US" sz="1800" kern="0" dirty="0">
                <a:ea typeface="Arial Unicode MS" pitchFamily="34" charset="-128"/>
                <a:cs typeface="Arial Unicode MS" pitchFamily="34" charset="-128"/>
              </a:rPr>
              <a:t> only receives requests from </a:t>
            </a:r>
            <a:r>
              <a:rPr lang="en-US" sz="1800" kern="0" dirty="0" err="1">
                <a:ea typeface="Arial Unicode MS" pitchFamily="34" charset="-128"/>
                <a:cs typeface="Arial Unicode MS" pitchFamily="34" charset="-128"/>
              </a:rPr>
              <a:t>Ads:App</a:t>
            </a: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Pods </a:t>
            </a:r>
            <a:r>
              <a:rPr lang="en-US" sz="1800" kern="0" dirty="0" err="1">
                <a:ea typeface="Arial Unicode MS" pitchFamily="34" charset="-128"/>
                <a:cs typeface="Arial Unicode MS" pitchFamily="34" charset="-128"/>
              </a:rPr>
              <a:t>Ads:DB</a:t>
            </a:r>
            <a:r>
              <a:rPr lang="en-US" sz="1800" kern="0" dirty="0">
                <a:ea typeface="Arial Unicode MS" pitchFamily="34" charset="-128"/>
                <a:cs typeface="Arial Unicode MS" pitchFamily="34" charset="-128"/>
              </a:rPr>
              <a:t> don’t send any requests to anybody.</a:t>
            </a:r>
          </a:p>
        </p:txBody>
      </p:sp>
      <p:sp>
        <p:nvSpPr>
          <p:cNvPr id="74" name="TextBox 73">
            <a:extLst>
              <a:ext uri="{FF2B5EF4-FFF2-40B4-BE49-F238E27FC236}">
                <a16:creationId xmlns:a16="http://schemas.microsoft.com/office/drawing/2014/main" id="{368902FF-86D4-4881-A42B-22CEE428F679}"/>
              </a:ext>
            </a:extLst>
          </p:cNvPr>
          <p:cNvSpPr txBox="1"/>
          <p:nvPr/>
        </p:nvSpPr>
        <p:spPr>
          <a:xfrm>
            <a:off x="10048078" y="1143000"/>
            <a:ext cx="1954779" cy="180049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Ingress: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Allow traffic from </a:t>
            </a:r>
            <a:r>
              <a:rPr lang="en-US" sz="1800" kern="0" dirty="0" err="1">
                <a:ea typeface="Arial Unicode MS" pitchFamily="34" charset="-128"/>
                <a:cs typeface="Arial Unicode MS" pitchFamily="34" charset="-128"/>
              </a:rPr>
              <a:t>ads:app</a:t>
            </a: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Egress:</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no egress traffic</a:t>
            </a:r>
          </a:p>
        </p:txBody>
      </p:sp>
    </p:spTree>
    <p:extLst>
      <p:ext uri="{BB962C8B-B14F-4D97-AF65-F5344CB8AC3E}">
        <p14:creationId xmlns:p14="http://schemas.microsoft.com/office/powerpoint/2010/main" val="456577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10"/>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2">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2">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61" grpId="0"/>
      <p:bldP spid="70" grpId="0" animBg="1"/>
      <p:bldP spid="71" grpId="0" animBg="1"/>
      <p:bldP spid="7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pic>
        <p:nvPicPr>
          <p:cNvPr id="6" name="Picture 5">
            <a:extLst>
              <a:ext uri="{FF2B5EF4-FFF2-40B4-BE49-F238E27FC236}">
                <a16:creationId xmlns:a16="http://schemas.microsoft.com/office/drawing/2014/main" id="{E5890B50-4677-4B18-A312-FADD0C473BEA}"/>
              </a:ext>
            </a:extLst>
          </p:cNvPr>
          <p:cNvPicPr>
            <a:picLocks noChangeAspect="1"/>
          </p:cNvPicPr>
          <p:nvPr/>
        </p:nvPicPr>
        <p:blipFill>
          <a:blip r:embed="rId3"/>
          <a:stretch>
            <a:fillRect/>
          </a:stretch>
        </p:blipFill>
        <p:spPr>
          <a:xfrm>
            <a:off x="2238703" y="1771841"/>
            <a:ext cx="7942000" cy="4129714"/>
          </a:xfrm>
          <a:prstGeom prst="rect">
            <a:avLst/>
          </a:prstGeom>
        </p:spPr>
      </p:pic>
      <p:cxnSp>
        <p:nvCxnSpPr>
          <p:cNvPr id="8" name="Straight Connector 7">
            <a:extLst>
              <a:ext uri="{FF2B5EF4-FFF2-40B4-BE49-F238E27FC236}">
                <a16:creationId xmlns:a16="http://schemas.microsoft.com/office/drawing/2014/main" id="{9E199B26-A15E-414D-B89E-687DE6C73179}"/>
              </a:ext>
            </a:extLst>
          </p:cNvPr>
          <p:cNvCxnSpPr/>
          <p:nvPr/>
        </p:nvCxnSpPr>
        <p:spPr>
          <a:xfrm flipV="1">
            <a:off x="8600090" y="3547241"/>
            <a:ext cx="101687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CBA2852-DA83-43D3-9DFC-BB0BB3CDE7D2}"/>
              </a:ext>
            </a:extLst>
          </p:cNvPr>
          <p:cNvCxnSpPr>
            <a:cxnSpLocks/>
          </p:cNvCxnSpPr>
          <p:nvPr/>
        </p:nvCxnSpPr>
        <p:spPr>
          <a:xfrm>
            <a:off x="8521262" y="3547241"/>
            <a:ext cx="115876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063E59D-A525-4CA8-B346-76230440F55F}"/>
              </a:ext>
            </a:extLst>
          </p:cNvPr>
          <p:cNvCxnSpPr/>
          <p:nvPr/>
        </p:nvCxnSpPr>
        <p:spPr>
          <a:xfrm flipV="1">
            <a:off x="7309946" y="4953000"/>
            <a:ext cx="101687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17BC0B7-BED7-48F2-B833-B2A8381D8D51}"/>
              </a:ext>
            </a:extLst>
          </p:cNvPr>
          <p:cNvCxnSpPr>
            <a:cxnSpLocks/>
          </p:cNvCxnSpPr>
          <p:nvPr/>
        </p:nvCxnSpPr>
        <p:spPr>
          <a:xfrm>
            <a:off x="7231118" y="4953000"/>
            <a:ext cx="115876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7A9D528-86FA-40A5-BB30-E3435BC3D2AB}"/>
              </a:ext>
            </a:extLst>
          </p:cNvPr>
          <p:cNvCxnSpPr>
            <a:cxnSpLocks/>
          </p:cNvCxnSpPr>
          <p:nvPr/>
        </p:nvCxnSpPr>
        <p:spPr>
          <a:xfrm>
            <a:off x="6498021" y="2430516"/>
            <a:ext cx="1765739" cy="0"/>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69DD5CE-8444-402C-AE18-E1CD13811A8D}"/>
              </a:ext>
            </a:extLst>
          </p:cNvPr>
          <p:cNvCxnSpPr>
            <a:cxnSpLocks/>
          </p:cNvCxnSpPr>
          <p:nvPr/>
        </p:nvCxnSpPr>
        <p:spPr>
          <a:xfrm>
            <a:off x="8734096" y="5018688"/>
            <a:ext cx="945932" cy="0"/>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9233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fill="hold"/>
                                        <p:tgtEl>
                                          <p:spTgt spid="27"/>
                                        </p:tgtEl>
                                        <p:attrNameLst>
                                          <p:attrName>ppt_x</p:attrName>
                                        </p:attrNameLst>
                                      </p:cBhvr>
                                      <p:tavLst>
                                        <p:tav tm="0">
                                          <p:val>
                                            <p:strVal val="#ppt_x"/>
                                          </p:val>
                                        </p:tav>
                                        <p:tav tm="100000">
                                          <p:val>
                                            <p:strVal val="#ppt_x"/>
                                          </p:val>
                                        </p:tav>
                                      </p:tavLst>
                                    </p:anim>
                                    <p:anim calcmode="lin" valueType="num">
                                      <p:cBhvr additive="base">
                                        <p:cTn id="24" dur="500" fill="hold"/>
                                        <p:tgtEl>
                                          <p:spTgt spid="27"/>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500" fill="hold"/>
                                        <p:tgtEl>
                                          <p:spTgt spid="31"/>
                                        </p:tgtEl>
                                        <p:attrNameLst>
                                          <p:attrName>ppt_x</p:attrName>
                                        </p:attrNameLst>
                                      </p:cBhvr>
                                      <p:tavLst>
                                        <p:tav tm="0">
                                          <p:val>
                                            <p:strVal val="#ppt_x"/>
                                          </p:val>
                                        </p:tav>
                                        <p:tav tm="100000">
                                          <p:val>
                                            <p:strVal val="#ppt_x"/>
                                          </p:val>
                                        </p:tav>
                                      </p:tavLst>
                                    </p:anim>
                                    <p:anim calcmode="lin" valueType="num">
                                      <p:cBhvr additive="base">
                                        <p:cTn id="2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Diagonal Corners Snipped 67">
            <a:extLst>
              <a:ext uri="{FF2B5EF4-FFF2-40B4-BE49-F238E27FC236}">
                <a16:creationId xmlns:a16="http://schemas.microsoft.com/office/drawing/2014/main" id="{DFBA9D44-0804-41D9-A390-92FCC2572E69}"/>
              </a:ext>
            </a:extLst>
          </p:cNvPr>
          <p:cNvSpPr/>
          <p:nvPr/>
        </p:nvSpPr>
        <p:spPr bwMode="gray">
          <a:xfrm>
            <a:off x="5492696" y="1032723"/>
            <a:ext cx="4299245" cy="5436703"/>
          </a:xfrm>
          <a:prstGeom prst="snip2DiagRect">
            <a:avLst>
              <a:gd name="adj1" fmla="val 17105"/>
              <a:gd name="adj2" fmla="val 16667"/>
            </a:avLst>
          </a:prstGeom>
          <a:solidFill>
            <a:schemeClr val="accent3">
              <a:lumMod val="20000"/>
              <a:lumOff val="80000"/>
            </a:schemeClr>
          </a:solidFill>
          <a:ln w="6350" algn="ctr">
            <a:noFill/>
            <a:miter lim="800000"/>
            <a:headEnd/>
            <a:tailEnd/>
          </a:ln>
        </p:spPr>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pic>
        <p:nvPicPr>
          <p:cNvPr id="69" name="Picture 68">
            <a:extLst>
              <a:ext uri="{FF2B5EF4-FFF2-40B4-BE49-F238E27FC236}">
                <a16:creationId xmlns:a16="http://schemas.microsoft.com/office/drawing/2014/main" id="{C56DB904-634C-44EE-9EF7-B43239815604}"/>
              </a:ext>
            </a:extLst>
          </p:cNvPr>
          <p:cNvPicPr>
            <a:picLocks noChangeAspect="1"/>
          </p:cNvPicPr>
          <p:nvPr/>
        </p:nvPicPr>
        <p:blipFill>
          <a:blip r:embed="rId3"/>
          <a:stretch>
            <a:fillRect/>
          </a:stretch>
        </p:blipFill>
        <p:spPr>
          <a:xfrm>
            <a:off x="9662328" y="1663060"/>
            <a:ext cx="250508" cy="243840"/>
          </a:xfrm>
          <a:prstGeom prst="rect">
            <a:avLst/>
          </a:prstGeom>
        </p:spPr>
      </p:pic>
      <p:sp>
        <p:nvSpPr>
          <p:cNvPr id="41" name="Rectangle: Diagonal Corners Snipped 40">
            <a:extLst>
              <a:ext uri="{FF2B5EF4-FFF2-40B4-BE49-F238E27FC236}">
                <a16:creationId xmlns:a16="http://schemas.microsoft.com/office/drawing/2014/main" id="{9AD031E7-B448-4F21-85B1-604964511A56}"/>
              </a:ext>
            </a:extLst>
          </p:cNvPr>
          <p:cNvSpPr/>
          <p:nvPr/>
        </p:nvSpPr>
        <p:spPr bwMode="gray">
          <a:xfrm>
            <a:off x="715979" y="1032723"/>
            <a:ext cx="4299245" cy="5436703"/>
          </a:xfrm>
          <a:prstGeom prst="snip2DiagRect">
            <a:avLst>
              <a:gd name="adj1" fmla="val 17105"/>
              <a:gd name="adj2" fmla="val 16667"/>
            </a:avLst>
          </a:prstGeom>
          <a:solidFill>
            <a:schemeClr val="accent3">
              <a:lumMod val="20000"/>
              <a:lumOff val="80000"/>
            </a:schemeClr>
          </a:solidFill>
          <a:ln w="6350" algn="ctr">
            <a:noFill/>
            <a:miter lim="800000"/>
            <a:headEnd/>
            <a:tailEnd/>
          </a:ln>
        </p:spPr>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endParaRPr>
          </a:p>
        </p:txBody>
      </p:sp>
      <p:sp>
        <p:nvSpPr>
          <p:cNvPr id="2" name="Title 1">
            <a:extLst>
              <a:ext uri="{FF2B5EF4-FFF2-40B4-BE49-F238E27FC236}">
                <a16:creationId xmlns:a16="http://schemas.microsoft.com/office/drawing/2014/main" id="{1E43ED6A-BF0B-49A7-84B7-CD9AAEB90E95}"/>
              </a:ext>
            </a:extLst>
          </p:cNvPr>
          <p:cNvSpPr>
            <a:spLocks noGrp="1"/>
          </p:cNvSpPr>
          <p:nvPr>
            <p:ph type="title"/>
          </p:nvPr>
        </p:nvSpPr>
        <p:spPr/>
        <p:txBody>
          <a:bodyPr/>
          <a:lstStyle/>
          <a:p>
            <a:r>
              <a:rPr lang="en-US" dirty="0"/>
              <a:t>Network Policies for </a:t>
            </a:r>
            <a:r>
              <a:rPr lang="en-US" dirty="0" err="1"/>
              <a:t>Ads:App</a:t>
            </a:r>
            <a:endParaRPr lang="en-US" dirty="0"/>
          </a:p>
        </p:txBody>
      </p:sp>
      <p:sp>
        <p:nvSpPr>
          <p:cNvPr id="4" name="Rounded Rectangle 14">
            <a:extLst>
              <a:ext uri="{FF2B5EF4-FFF2-40B4-BE49-F238E27FC236}">
                <a16:creationId xmlns:a16="http://schemas.microsoft.com/office/drawing/2014/main" id="{B982C7B8-775C-45EA-9CA7-85F7CEEAE41C}"/>
              </a:ext>
            </a:extLst>
          </p:cNvPr>
          <p:cNvSpPr/>
          <p:nvPr/>
        </p:nvSpPr>
        <p:spPr bwMode="gray">
          <a:xfrm>
            <a:off x="6224732" y="4457550"/>
            <a:ext cx="2419002" cy="1742222"/>
          </a:xfrm>
          <a:prstGeom prst="roundRect">
            <a:avLst/>
          </a:prstGeom>
          <a:solidFill>
            <a:schemeClr val="tx1">
              <a:lumMod val="7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5" name="TextBox 4">
            <a:extLst>
              <a:ext uri="{FF2B5EF4-FFF2-40B4-BE49-F238E27FC236}">
                <a16:creationId xmlns:a16="http://schemas.microsoft.com/office/drawing/2014/main" id="{F1A51F52-5544-4F39-B3FD-5CB01480D601}"/>
              </a:ext>
            </a:extLst>
          </p:cNvPr>
          <p:cNvSpPr txBox="1"/>
          <p:nvPr/>
        </p:nvSpPr>
        <p:spPr>
          <a:xfrm>
            <a:off x="6557507" y="5962211"/>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6" name="Cylinder 5">
            <a:extLst>
              <a:ext uri="{FF2B5EF4-FFF2-40B4-BE49-F238E27FC236}">
                <a16:creationId xmlns:a16="http://schemas.microsoft.com/office/drawing/2014/main" id="{6E2E7D2A-DC80-45E4-A882-B4CB685D15E4}"/>
              </a:ext>
            </a:extLst>
          </p:cNvPr>
          <p:cNvSpPr/>
          <p:nvPr/>
        </p:nvSpPr>
        <p:spPr bwMode="gray">
          <a:xfrm>
            <a:off x="6914470" y="4790795"/>
            <a:ext cx="998220" cy="1004248"/>
          </a:xfrm>
          <a:prstGeom prst="can">
            <a:avLst/>
          </a:prstGeom>
          <a:solidFill>
            <a:schemeClr val="tx1">
              <a:lumMod val="75000"/>
            </a:schemeClr>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1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8" name="Picture 7">
            <a:extLst>
              <a:ext uri="{FF2B5EF4-FFF2-40B4-BE49-F238E27FC236}">
                <a16:creationId xmlns:a16="http://schemas.microsoft.com/office/drawing/2014/main" id="{4E2ADBD0-8540-4E00-8DBC-C4CE41D5CFD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66379" y="5562648"/>
            <a:ext cx="292622" cy="292622"/>
          </a:xfrm>
          <a:prstGeom prst="rect">
            <a:avLst/>
          </a:prstGeom>
        </p:spPr>
      </p:pic>
      <p:pic>
        <p:nvPicPr>
          <p:cNvPr id="9" name="Picture 8">
            <a:extLst>
              <a:ext uri="{FF2B5EF4-FFF2-40B4-BE49-F238E27FC236}">
                <a16:creationId xmlns:a16="http://schemas.microsoft.com/office/drawing/2014/main" id="{007B5792-0F02-40D4-AEBA-FF5401AA3503}"/>
              </a:ext>
            </a:extLst>
          </p:cNvPr>
          <p:cNvPicPr>
            <a:picLocks noChangeAspect="1"/>
          </p:cNvPicPr>
          <p:nvPr/>
        </p:nvPicPr>
        <p:blipFill>
          <a:blip r:embed="rId3"/>
          <a:stretch>
            <a:fillRect/>
          </a:stretch>
        </p:blipFill>
        <p:spPr>
          <a:xfrm>
            <a:off x="8435090" y="4389237"/>
            <a:ext cx="250508" cy="243840"/>
          </a:xfrm>
          <a:prstGeom prst="rect">
            <a:avLst/>
          </a:prstGeom>
        </p:spPr>
      </p:pic>
      <p:cxnSp>
        <p:nvCxnSpPr>
          <p:cNvPr id="11" name="Straight Connector 10">
            <a:extLst>
              <a:ext uri="{FF2B5EF4-FFF2-40B4-BE49-F238E27FC236}">
                <a16:creationId xmlns:a16="http://schemas.microsoft.com/office/drawing/2014/main" id="{275784E2-8F8D-4F33-9544-558198CA3442}"/>
              </a:ext>
            </a:extLst>
          </p:cNvPr>
          <p:cNvCxnSpPr>
            <a:cxnSpLocks/>
            <a:stCxn id="16" idx="2"/>
            <a:endCxn id="4" idx="0"/>
          </p:cNvCxnSpPr>
          <p:nvPr/>
        </p:nvCxnSpPr>
        <p:spPr>
          <a:xfrm>
            <a:off x="7434233" y="2888391"/>
            <a:ext cx="0" cy="1569159"/>
          </a:xfrm>
          <a:prstGeom prst="line">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12" name="Arrow: Pentagon 11">
            <a:extLst>
              <a:ext uri="{FF2B5EF4-FFF2-40B4-BE49-F238E27FC236}">
                <a16:creationId xmlns:a16="http://schemas.microsoft.com/office/drawing/2014/main" id="{B9E797F7-5A26-4D76-A722-AD859963455A}"/>
              </a:ext>
            </a:extLst>
          </p:cNvPr>
          <p:cNvSpPr/>
          <p:nvPr/>
        </p:nvSpPr>
        <p:spPr bwMode="gray">
          <a:xfrm flipH="1">
            <a:off x="8435090" y="4861602"/>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3" name="Arrow: Pentagon 12">
            <a:extLst>
              <a:ext uri="{FF2B5EF4-FFF2-40B4-BE49-F238E27FC236}">
                <a16:creationId xmlns:a16="http://schemas.microsoft.com/office/drawing/2014/main" id="{936B066D-2400-4CF9-BFF8-817D958859CB}"/>
              </a:ext>
            </a:extLst>
          </p:cNvPr>
          <p:cNvSpPr/>
          <p:nvPr/>
        </p:nvSpPr>
        <p:spPr bwMode="gray">
          <a:xfrm flipH="1">
            <a:off x="8435176" y="5197722"/>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16" name="Rounded Rectangle 14">
            <a:extLst>
              <a:ext uri="{FF2B5EF4-FFF2-40B4-BE49-F238E27FC236}">
                <a16:creationId xmlns:a16="http://schemas.microsoft.com/office/drawing/2014/main" id="{7BFACE1D-9B46-45F9-8AA1-D16D15D39C5D}"/>
              </a:ext>
            </a:extLst>
          </p:cNvPr>
          <p:cNvSpPr/>
          <p:nvPr/>
        </p:nvSpPr>
        <p:spPr bwMode="gray">
          <a:xfrm>
            <a:off x="6224732" y="1285106"/>
            <a:ext cx="2419002" cy="1603285"/>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5167495D-596D-4B34-B79D-210EC7E982E4}"/>
              </a:ext>
            </a:extLst>
          </p:cNvPr>
          <p:cNvSpPr/>
          <p:nvPr/>
        </p:nvSpPr>
        <p:spPr bwMode="gray">
          <a:xfrm>
            <a:off x="6759980" y="1664316"/>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8" name="Picture 17">
            <a:extLst>
              <a:ext uri="{FF2B5EF4-FFF2-40B4-BE49-F238E27FC236}">
                <a16:creationId xmlns:a16="http://schemas.microsoft.com/office/drawing/2014/main" id="{A890082E-5C72-4C60-8955-09AFE4C2D34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70718" y="2227501"/>
            <a:ext cx="292622" cy="292622"/>
          </a:xfrm>
          <a:prstGeom prst="rect">
            <a:avLst/>
          </a:prstGeom>
        </p:spPr>
      </p:pic>
      <p:sp>
        <p:nvSpPr>
          <p:cNvPr id="19" name="TextBox 18">
            <a:extLst>
              <a:ext uri="{FF2B5EF4-FFF2-40B4-BE49-F238E27FC236}">
                <a16:creationId xmlns:a16="http://schemas.microsoft.com/office/drawing/2014/main" id="{C9E4AE79-1C27-4930-968D-E1784DB60885}"/>
              </a:ext>
            </a:extLst>
          </p:cNvPr>
          <p:cNvSpPr txBox="1"/>
          <p:nvPr/>
        </p:nvSpPr>
        <p:spPr>
          <a:xfrm>
            <a:off x="6466275" y="2619724"/>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a:t>
            </a:r>
            <a:r>
              <a:rPr lang="de-DE" sz="1200" kern="0" dirty="0">
                <a:ea typeface="Arial Unicode MS" pitchFamily="34" charset="-128"/>
                <a:cs typeface="Arial Unicode MS" pitchFamily="34" charset="-128"/>
              </a:rPr>
              <a:t>-</a:t>
            </a:r>
            <a:r>
              <a:rPr lang="de-DE" sz="1200" kern="0" dirty="0" err="1">
                <a:ea typeface="Arial Unicode MS" pitchFamily="34" charset="-128"/>
                <a:cs typeface="Arial Unicode MS" pitchFamily="34" charset="-128"/>
              </a:rPr>
              <a:t>app</a:t>
            </a:r>
            <a:r>
              <a:rPr lang="de-DE" sz="1200" kern="0" dirty="0">
                <a:ea typeface="Arial Unicode MS" pitchFamily="34" charset="-128"/>
                <a:cs typeface="Arial Unicode MS" pitchFamily="34" charset="-128"/>
              </a:rPr>
              <a:t>-xx-</a:t>
            </a:r>
            <a:r>
              <a:rPr lang="de-DE" sz="1200" kern="0" dirty="0" err="1">
                <a:ea typeface="Arial Unicode MS" pitchFamily="34" charset="-128"/>
                <a:cs typeface="Arial Unicode MS" pitchFamily="34" charset="-128"/>
              </a:rPr>
              <a:t>yy</a:t>
            </a:r>
            <a:r>
              <a:rPr lang="de-DE" sz="1200" kern="0" dirty="0">
                <a:ea typeface="Arial Unicode MS" pitchFamily="34" charset="-128"/>
                <a:cs typeface="Arial Unicode MS" pitchFamily="34" charset="-128"/>
              </a:rPr>
              <a:t> </a:t>
            </a:r>
          </a:p>
        </p:txBody>
      </p:sp>
      <p:pic>
        <p:nvPicPr>
          <p:cNvPr id="20" name="Picture 19">
            <a:extLst>
              <a:ext uri="{FF2B5EF4-FFF2-40B4-BE49-F238E27FC236}">
                <a16:creationId xmlns:a16="http://schemas.microsoft.com/office/drawing/2014/main" id="{5F25877A-9F7B-4501-934B-F56D749C32D2}"/>
              </a:ext>
            </a:extLst>
          </p:cNvPr>
          <p:cNvPicPr>
            <a:picLocks noChangeAspect="1"/>
          </p:cNvPicPr>
          <p:nvPr/>
        </p:nvPicPr>
        <p:blipFill>
          <a:blip r:embed="rId3"/>
          <a:stretch>
            <a:fillRect/>
          </a:stretch>
        </p:blipFill>
        <p:spPr>
          <a:xfrm>
            <a:off x="8435648" y="1235345"/>
            <a:ext cx="250508" cy="243840"/>
          </a:xfrm>
          <a:prstGeom prst="rect">
            <a:avLst/>
          </a:prstGeom>
        </p:spPr>
      </p:pic>
      <p:sp>
        <p:nvSpPr>
          <p:cNvPr id="22" name="Arrow: Pentagon 21">
            <a:extLst>
              <a:ext uri="{FF2B5EF4-FFF2-40B4-BE49-F238E27FC236}">
                <a16:creationId xmlns:a16="http://schemas.microsoft.com/office/drawing/2014/main" id="{78BC032A-71B1-4A66-8DF5-E30F0C53A086}"/>
              </a:ext>
            </a:extLst>
          </p:cNvPr>
          <p:cNvSpPr/>
          <p:nvPr/>
        </p:nvSpPr>
        <p:spPr bwMode="gray">
          <a:xfrm flipH="1">
            <a:off x="8435004" y="1669313"/>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23" name="Arrow: Pentagon 22">
            <a:extLst>
              <a:ext uri="{FF2B5EF4-FFF2-40B4-BE49-F238E27FC236}">
                <a16:creationId xmlns:a16="http://schemas.microsoft.com/office/drawing/2014/main" id="{E032D416-A520-48E6-BEDE-395685DAFFBF}"/>
              </a:ext>
            </a:extLst>
          </p:cNvPr>
          <p:cNvSpPr/>
          <p:nvPr/>
        </p:nvSpPr>
        <p:spPr bwMode="gray">
          <a:xfrm flipH="1">
            <a:off x="8435090" y="2005433"/>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lang="de-DE" sz="700" b="1" kern="0" dirty="0" err="1">
                <a:solidFill>
                  <a:schemeClr val="bg1"/>
                </a:solidFill>
                <a:ea typeface="Arial Unicode MS" pitchFamily="34" charset="-128"/>
                <a:cs typeface="Arial Unicode MS" pitchFamily="34" charset="-128"/>
              </a:rPr>
              <a:t>app</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24" name="Rounded Rectangle 14">
            <a:extLst>
              <a:ext uri="{FF2B5EF4-FFF2-40B4-BE49-F238E27FC236}">
                <a16:creationId xmlns:a16="http://schemas.microsoft.com/office/drawing/2014/main" id="{896EBBB6-C0B0-412D-AB39-D0D8CD45D09C}"/>
              </a:ext>
            </a:extLst>
          </p:cNvPr>
          <p:cNvSpPr/>
          <p:nvPr/>
        </p:nvSpPr>
        <p:spPr bwMode="gray">
          <a:xfrm>
            <a:off x="1469839" y="4596487"/>
            <a:ext cx="2419002" cy="1603285"/>
          </a:xfrm>
          <a:prstGeom prst="roundRect">
            <a:avLst/>
          </a:prstGeom>
          <a:solidFill>
            <a:schemeClr val="tx1">
              <a:lumMod val="7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5" name="Rectangle 24">
            <a:extLst>
              <a:ext uri="{FF2B5EF4-FFF2-40B4-BE49-F238E27FC236}">
                <a16:creationId xmlns:a16="http://schemas.microsoft.com/office/drawing/2014/main" id="{E451EE06-E97B-4A17-8DF4-2913371B201A}"/>
              </a:ext>
            </a:extLst>
          </p:cNvPr>
          <p:cNvSpPr/>
          <p:nvPr/>
        </p:nvSpPr>
        <p:spPr bwMode="gray">
          <a:xfrm>
            <a:off x="2005087" y="4975697"/>
            <a:ext cx="1346561" cy="736567"/>
          </a:xfrm>
          <a:prstGeom prst="rect">
            <a:avLst/>
          </a:prstGeom>
          <a:solidFill>
            <a:schemeClr val="tx1">
              <a:lumMod val="75000"/>
            </a:schemeClr>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a:solidFill>
                  <a:srgbClr val="000000"/>
                </a:solidFill>
                <a:latin typeface="Arial"/>
                <a:ea typeface="Arial Unicode MS" pitchFamily="34" charset="-128"/>
                <a:cs typeface="Arial Unicode MS" pitchFamily="34" charset="-128"/>
              </a:rPr>
              <a:t>Kube-DNS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28" name="Picture 27">
            <a:extLst>
              <a:ext uri="{FF2B5EF4-FFF2-40B4-BE49-F238E27FC236}">
                <a16:creationId xmlns:a16="http://schemas.microsoft.com/office/drawing/2014/main" id="{D68B8C77-0B47-4F75-8B89-63C27B27B691}"/>
              </a:ext>
            </a:extLst>
          </p:cNvPr>
          <p:cNvPicPr>
            <a:picLocks noChangeAspect="1"/>
          </p:cNvPicPr>
          <p:nvPr/>
        </p:nvPicPr>
        <p:blipFill>
          <a:blip r:embed="rId3"/>
          <a:stretch>
            <a:fillRect/>
          </a:stretch>
        </p:blipFill>
        <p:spPr>
          <a:xfrm>
            <a:off x="3680755" y="4546726"/>
            <a:ext cx="250508" cy="243840"/>
          </a:xfrm>
          <a:prstGeom prst="rect">
            <a:avLst/>
          </a:prstGeom>
        </p:spPr>
      </p:pic>
      <p:cxnSp>
        <p:nvCxnSpPr>
          <p:cNvPr id="29" name="Straight Connector 28">
            <a:extLst>
              <a:ext uri="{FF2B5EF4-FFF2-40B4-BE49-F238E27FC236}">
                <a16:creationId xmlns:a16="http://schemas.microsoft.com/office/drawing/2014/main" id="{D0A41120-1584-49FF-83AE-34D7741EC29F}"/>
              </a:ext>
            </a:extLst>
          </p:cNvPr>
          <p:cNvCxnSpPr>
            <a:cxnSpLocks/>
            <a:stCxn id="16" idx="2"/>
            <a:endCxn id="24" idx="3"/>
          </p:cNvCxnSpPr>
          <p:nvPr/>
        </p:nvCxnSpPr>
        <p:spPr>
          <a:xfrm flipH="1">
            <a:off x="3888841" y="2888391"/>
            <a:ext cx="3545392" cy="2509739"/>
          </a:xfrm>
          <a:prstGeom prst="line">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sp>
        <p:nvSpPr>
          <p:cNvPr id="32" name="Arrow: Pentagon 31">
            <a:extLst>
              <a:ext uri="{FF2B5EF4-FFF2-40B4-BE49-F238E27FC236}">
                <a16:creationId xmlns:a16="http://schemas.microsoft.com/office/drawing/2014/main" id="{64E0C7A8-7CC9-4BD4-8F13-387F7CF805B5}"/>
              </a:ext>
            </a:extLst>
          </p:cNvPr>
          <p:cNvSpPr/>
          <p:nvPr/>
        </p:nvSpPr>
        <p:spPr bwMode="gray">
          <a:xfrm flipH="1">
            <a:off x="3680724" y="4827379"/>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k8s-app</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kube</a:t>
            </a:r>
            <a:r>
              <a:rPr lang="de-DE" sz="700" b="1" kern="0" dirty="0">
                <a:solidFill>
                  <a:schemeClr val="bg1"/>
                </a:solidFill>
                <a:ea typeface="Arial Unicode MS" pitchFamily="34" charset="-128"/>
                <a:cs typeface="Arial Unicode MS" pitchFamily="34" charset="-128"/>
              </a:rPr>
              <a:t>-</a:t>
            </a:r>
            <a:r>
              <a:rPr lang="de-DE" sz="700" b="1" kern="0" dirty="0" err="1">
                <a:solidFill>
                  <a:schemeClr val="bg1"/>
                </a:solidFill>
                <a:ea typeface="Arial Unicode MS" pitchFamily="34" charset="-128"/>
                <a:cs typeface="Arial Unicode MS" pitchFamily="34" charset="-128"/>
              </a:rPr>
              <a:t>dns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3" name="Rounded Rectangle 14">
            <a:extLst>
              <a:ext uri="{FF2B5EF4-FFF2-40B4-BE49-F238E27FC236}">
                <a16:creationId xmlns:a16="http://schemas.microsoft.com/office/drawing/2014/main" id="{99A4BFA8-7DD8-4718-A59A-34D43ED494D5}"/>
              </a:ext>
            </a:extLst>
          </p:cNvPr>
          <p:cNvSpPr/>
          <p:nvPr/>
        </p:nvSpPr>
        <p:spPr bwMode="gray">
          <a:xfrm>
            <a:off x="1469839" y="1285106"/>
            <a:ext cx="2419002" cy="1603285"/>
          </a:xfrm>
          <a:prstGeom prst="roundRect">
            <a:avLst/>
          </a:prstGeom>
          <a:solidFill>
            <a:schemeClr val="tx1">
              <a:lumMod val="7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4" name="Rectangle 33">
            <a:extLst>
              <a:ext uri="{FF2B5EF4-FFF2-40B4-BE49-F238E27FC236}">
                <a16:creationId xmlns:a16="http://schemas.microsoft.com/office/drawing/2014/main" id="{831D8F1C-63AD-4319-A0C6-7C550FEC27A5}"/>
              </a:ext>
            </a:extLst>
          </p:cNvPr>
          <p:cNvSpPr/>
          <p:nvPr/>
        </p:nvSpPr>
        <p:spPr bwMode="gray">
          <a:xfrm>
            <a:off x="2005087" y="1664316"/>
            <a:ext cx="1346561" cy="736567"/>
          </a:xfrm>
          <a:prstGeom prst="rect">
            <a:avLst/>
          </a:prstGeom>
          <a:solidFill>
            <a:schemeClr val="tx1">
              <a:lumMod val="75000"/>
            </a:schemeClr>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a:solidFill>
                  <a:srgbClr val="000000"/>
                </a:solidFill>
                <a:latin typeface="Arial"/>
                <a:ea typeface="Arial Unicode MS" pitchFamily="34" charset="-128"/>
                <a:cs typeface="Arial Unicode MS" pitchFamily="34" charset="-128"/>
              </a:rPr>
              <a:t>Ingress-controller</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35" name="Picture 34">
            <a:extLst>
              <a:ext uri="{FF2B5EF4-FFF2-40B4-BE49-F238E27FC236}">
                <a16:creationId xmlns:a16="http://schemas.microsoft.com/office/drawing/2014/main" id="{63AC2142-695F-4160-8D85-65342F77982F}"/>
              </a:ext>
            </a:extLst>
          </p:cNvPr>
          <p:cNvPicPr>
            <a:picLocks noChangeAspect="1"/>
          </p:cNvPicPr>
          <p:nvPr/>
        </p:nvPicPr>
        <p:blipFill>
          <a:blip r:embed="rId3"/>
          <a:stretch>
            <a:fillRect/>
          </a:stretch>
        </p:blipFill>
        <p:spPr>
          <a:xfrm>
            <a:off x="3680755" y="1235345"/>
            <a:ext cx="250508" cy="243840"/>
          </a:xfrm>
          <a:prstGeom prst="rect">
            <a:avLst/>
          </a:prstGeom>
        </p:spPr>
      </p:pic>
      <p:sp>
        <p:nvSpPr>
          <p:cNvPr id="36" name="Arrow: Pentagon 35">
            <a:extLst>
              <a:ext uri="{FF2B5EF4-FFF2-40B4-BE49-F238E27FC236}">
                <a16:creationId xmlns:a16="http://schemas.microsoft.com/office/drawing/2014/main" id="{B476ADBC-AF56-4D9E-A364-88C51DE9B53B}"/>
              </a:ext>
            </a:extLst>
          </p:cNvPr>
          <p:cNvSpPr/>
          <p:nvPr/>
        </p:nvSpPr>
        <p:spPr bwMode="gray">
          <a:xfrm flipH="1">
            <a:off x="3680724" y="1515998"/>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err="1">
                <a:solidFill>
                  <a:schemeClr val="bg1"/>
                </a:solidFill>
                <a:ea typeface="Arial Unicode MS" pitchFamily="34" charset="-128"/>
                <a:cs typeface="Arial Unicode MS" pitchFamily="34" charset="-128"/>
              </a:rPr>
              <a:t>app</a:t>
            </a:r>
            <a:r>
              <a:rPr lang="de-DE" sz="700" b="1" kern="0" dirty="0">
                <a:solidFill>
                  <a:schemeClr val="bg1"/>
                </a:solidFill>
                <a:ea typeface="Arial Unicode MS" pitchFamily="34" charset="-128"/>
                <a:cs typeface="Arial Unicode MS" pitchFamily="34" charset="-128"/>
              </a:rPr>
              <a: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nginx</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-ingress</a:t>
            </a:r>
          </a:p>
        </p:txBody>
      </p:sp>
      <p:sp>
        <p:nvSpPr>
          <p:cNvPr id="42" name="Arrow: Pentagon 41">
            <a:extLst>
              <a:ext uri="{FF2B5EF4-FFF2-40B4-BE49-F238E27FC236}">
                <a16:creationId xmlns:a16="http://schemas.microsoft.com/office/drawing/2014/main" id="{A51B1770-FC5A-4A2E-B22B-0071F363D17D}"/>
              </a:ext>
            </a:extLst>
          </p:cNvPr>
          <p:cNvSpPr/>
          <p:nvPr/>
        </p:nvSpPr>
        <p:spPr bwMode="gray">
          <a:xfrm flipH="1">
            <a:off x="4664753" y="207717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err="1">
                <a:solidFill>
                  <a:schemeClr val="bg1"/>
                </a:solidFill>
                <a:ea typeface="Arial Unicode MS" pitchFamily="34" charset="-128"/>
                <a:cs typeface="Arial Unicode MS" pitchFamily="34" charset="-128"/>
              </a:rPr>
              <a:t>name:kube-system</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8" name="Rectangle 47">
            <a:extLst>
              <a:ext uri="{FF2B5EF4-FFF2-40B4-BE49-F238E27FC236}">
                <a16:creationId xmlns:a16="http://schemas.microsoft.com/office/drawing/2014/main" id="{E3428C6B-004A-43F6-A62F-C2B2BDD3DFAD}"/>
              </a:ext>
            </a:extLst>
          </p:cNvPr>
          <p:cNvSpPr/>
          <p:nvPr/>
        </p:nvSpPr>
        <p:spPr>
          <a:xfrm>
            <a:off x="1565543" y="2573557"/>
            <a:ext cx="439544" cy="276999"/>
          </a:xfrm>
          <a:prstGeom prst="rect">
            <a:avLst/>
          </a:prstGeom>
        </p:spPr>
        <p:txBody>
          <a:bodyPr wrap="none">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49" name="Rectangle 48">
            <a:extLst>
              <a:ext uri="{FF2B5EF4-FFF2-40B4-BE49-F238E27FC236}">
                <a16:creationId xmlns:a16="http://schemas.microsoft.com/office/drawing/2014/main" id="{85098800-D38B-4A53-8680-4F26F0578061}"/>
              </a:ext>
            </a:extLst>
          </p:cNvPr>
          <p:cNvSpPr/>
          <p:nvPr/>
        </p:nvSpPr>
        <p:spPr>
          <a:xfrm>
            <a:off x="1565543" y="5916044"/>
            <a:ext cx="439544" cy="276999"/>
          </a:xfrm>
          <a:prstGeom prst="rect">
            <a:avLst/>
          </a:prstGeom>
        </p:spPr>
        <p:txBody>
          <a:bodyPr wrap="none">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51" name="Arrow: Pentagon 50">
            <a:extLst>
              <a:ext uri="{FF2B5EF4-FFF2-40B4-BE49-F238E27FC236}">
                <a16:creationId xmlns:a16="http://schemas.microsoft.com/office/drawing/2014/main" id="{A7592580-36F9-4ADD-B46E-125055F01F07}"/>
              </a:ext>
            </a:extLst>
          </p:cNvPr>
          <p:cNvSpPr/>
          <p:nvPr/>
        </p:nvSpPr>
        <p:spPr bwMode="gray">
          <a:xfrm flipH="1">
            <a:off x="3679598" y="1848832"/>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component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controller</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52" name="Arrow: Pentagon 51">
            <a:extLst>
              <a:ext uri="{FF2B5EF4-FFF2-40B4-BE49-F238E27FC236}">
                <a16:creationId xmlns:a16="http://schemas.microsoft.com/office/drawing/2014/main" id="{C3CDB666-1235-4BC4-A874-D23185139D74}"/>
              </a:ext>
            </a:extLst>
          </p:cNvPr>
          <p:cNvSpPr/>
          <p:nvPr/>
        </p:nvSpPr>
        <p:spPr bwMode="gray">
          <a:xfrm flipH="1">
            <a:off x="3679598" y="2175992"/>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err="1">
                <a:solidFill>
                  <a:schemeClr val="bg1"/>
                </a:solidFill>
                <a:ea typeface="Arial Unicode MS" pitchFamily="34" charset="-128"/>
                <a:cs typeface="Arial Unicode MS" pitchFamily="34" charset="-128"/>
              </a:rPr>
              <a:t>origin</a:t>
            </a:r>
            <a:r>
              <a:rPr lang="de-DE" sz="700" b="1" kern="0" dirty="0">
                <a:solidFill>
                  <a:schemeClr val="bg1"/>
                </a:solidFill>
                <a:ea typeface="Arial Unicode MS" pitchFamily="34" charset="-128"/>
                <a:cs typeface="Arial Unicode MS" pitchFamily="34" charset="-128"/>
              </a:rPr>
              <a:t>: </a:t>
            </a:r>
            <a:r>
              <a:rPr lang="de-DE" sz="700" b="1" kern="0" dirty="0" err="1">
                <a:solidFill>
                  <a:schemeClr val="bg1"/>
                </a:solidFill>
                <a:ea typeface="Arial Unicode MS" pitchFamily="34" charset="-128"/>
                <a:cs typeface="Arial Unicode MS" pitchFamily="34" charset="-128"/>
              </a:rPr>
              <a:t>gardener</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cxnSp>
        <p:nvCxnSpPr>
          <p:cNvPr id="53" name="Straight Connector 52">
            <a:extLst>
              <a:ext uri="{FF2B5EF4-FFF2-40B4-BE49-F238E27FC236}">
                <a16:creationId xmlns:a16="http://schemas.microsoft.com/office/drawing/2014/main" id="{2D953581-4B05-4FC9-AF11-7C4620BC854E}"/>
              </a:ext>
            </a:extLst>
          </p:cNvPr>
          <p:cNvCxnSpPr>
            <a:cxnSpLocks/>
            <a:endCxn id="33" idx="1"/>
          </p:cNvCxnSpPr>
          <p:nvPr/>
        </p:nvCxnSpPr>
        <p:spPr>
          <a:xfrm>
            <a:off x="504001" y="2086749"/>
            <a:ext cx="965838" cy="0"/>
          </a:xfrm>
          <a:prstGeom prst="line">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EFB6B29-26AA-4EA2-AD27-A86D4B33093A}"/>
              </a:ext>
            </a:extLst>
          </p:cNvPr>
          <p:cNvCxnSpPr>
            <a:cxnSpLocks/>
            <a:endCxn id="16" idx="1"/>
          </p:cNvCxnSpPr>
          <p:nvPr/>
        </p:nvCxnSpPr>
        <p:spPr>
          <a:xfrm rot="5400000" flipH="1" flipV="1">
            <a:off x="5415552" y="2353328"/>
            <a:ext cx="1075759" cy="542602"/>
          </a:xfrm>
          <a:prstGeom prst="bentConnector2">
            <a:avLst/>
          </a:prstGeom>
          <a:ln w="38100">
            <a:solidFill>
              <a:srgbClr val="E35500"/>
            </a:solidFill>
            <a:prstDash val="dash"/>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60" name="Straight Connector 55">
            <a:extLst>
              <a:ext uri="{FF2B5EF4-FFF2-40B4-BE49-F238E27FC236}">
                <a16:creationId xmlns:a16="http://schemas.microsoft.com/office/drawing/2014/main" id="{BF47EC81-A8B2-4D93-BDBD-F9F0830662C8}"/>
              </a:ext>
            </a:extLst>
          </p:cNvPr>
          <p:cNvCxnSpPr>
            <a:cxnSpLocks/>
            <a:stCxn id="33" idx="2"/>
          </p:cNvCxnSpPr>
          <p:nvPr/>
        </p:nvCxnSpPr>
        <p:spPr>
          <a:xfrm rot="16200000" flipH="1">
            <a:off x="4043676" y="1524055"/>
            <a:ext cx="274118" cy="3002790"/>
          </a:xfrm>
          <a:prstGeom prst="bentConnector2">
            <a:avLst/>
          </a:prstGeom>
          <a:ln w="38100">
            <a:solidFill>
              <a:srgbClr val="E35500"/>
            </a:solidFill>
            <a:prstDash val="dash"/>
            <a:headEnd type="none" w="med" len="med"/>
            <a:tailEnd type="none" w="lg" len="lg"/>
          </a:ln>
        </p:spPr>
        <p:style>
          <a:lnRef idx="1">
            <a:schemeClr val="accent1"/>
          </a:lnRef>
          <a:fillRef idx="0">
            <a:schemeClr val="accent1"/>
          </a:fillRef>
          <a:effectRef idx="0">
            <a:schemeClr val="accent1"/>
          </a:effectRef>
          <a:fontRef idx="minor">
            <a:schemeClr val="tx1"/>
          </a:fontRef>
        </p:style>
      </p:cxnSp>
      <p:pic>
        <p:nvPicPr>
          <p:cNvPr id="66" name="Picture 65">
            <a:extLst>
              <a:ext uri="{FF2B5EF4-FFF2-40B4-BE49-F238E27FC236}">
                <a16:creationId xmlns:a16="http://schemas.microsoft.com/office/drawing/2014/main" id="{A5271004-80B4-4DEF-8E69-CEE5C315698B}"/>
              </a:ext>
            </a:extLst>
          </p:cNvPr>
          <p:cNvPicPr>
            <a:picLocks noChangeAspect="1"/>
          </p:cNvPicPr>
          <p:nvPr/>
        </p:nvPicPr>
        <p:blipFill>
          <a:blip r:embed="rId3"/>
          <a:stretch>
            <a:fillRect/>
          </a:stretch>
        </p:blipFill>
        <p:spPr>
          <a:xfrm>
            <a:off x="4885611" y="1663060"/>
            <a:ext cx="250508" cy="243840"/>
          </a:xfrm>
          <a:prstGeom prst="rect">
            <a:avLst/>
          </a:prstGeom>
        </p:spPr>
      </p:pic>
      <p:sp>
        <p:nvSpPr>
          <p:cNvPr id="71" name="Rectangle 70">
            <a:extLst>
              <a:ext uri="{FF2B5EF4-FFF2-40B4-BE49-F238E27FC236}">
                <a16:creationId xmlns:a16="http://schemas.microsoft.com/office/drawing/2014/main" id="{11C3F9DE-11B2-4EFB-BED9-6E36298D209C}"/>
              </a:ext>
            </a:extLst>
          </p:cNvPr>
          <p:cNvSpPr/>
          <p:nvPr/>
        </p:nvSpPr>
        <p:spPr>
          <a:xfrm>
            <a:off x="444738" y="3749664"/>
            <a:ext cx="2246178" cy="707886"/>
          </a:xfrm>
          <a:prstGeom prst="rect">
            <a:avLst/>
          </a:prstGeom>
        </p:spPr>
        <p:txBody>
          <a:bodyPr wrap="square">
            <a:spAutoFit/>
          </a:bodyPr>
          <a:lstStyle/>
          <a:p>
            <a:pPr algn="ctr" defTabSz="914400" fontAlgn="base">
              <a:spcBef>
                <a:spcPct val="50000"/>
              </a:spcBef>
              <a:spcAft>
                <a:spcPct val="0"/>
              </a:spcAft>
              <a:buClr>
                <a:srgbClr val="F0AB00"/>
              </a:buClr>
              <a:buSzPct val="80000"/>
            </a:pPr>
            <a:r>
              <a:rPr lang="en-US" sz="2000" kern="0" dirty="0">
                <a:solidFill>
                  <a:schemeClr val="bg1"/>
                </a:solidFill>
                <a:ea typeface="Arial Unicode MS" pitchFamily="34" charset="-128"/>
                <a:cs typeface="Arial Unicode MS" pitchFamily="34" charset="-128"/>
              </a:rPr>
              <a:t>Namespace:</a:t>
            </a:r>
            <a:br>
              <a:rPr lang="en-US" sz="2000" kern="0" dirty="0">
                <a:solidFill>
                  <a:schemeClr val="bg1"/>
                </a:solidFill>
                <a:ea typeface="Arial Unicode MS" pitchFamily="34" charset="-128"/>
                <a:cs typeface="Arial Unicode MS" pitchFamily="34" charset="-128"/>
              </a:rPr>
            </a:br>
            <a:r>
              <a:rPr lang="en-US" sz="2000" kern="0" dirty="0" err="1">
                <a:solidFill>
                  <a:schemeClr val="bg1"/>
                </a:solidFill>
                <a:ea typeface="Arial Unicode MS" pitchFamily="34" charset="-128"/>
                <a:cs typeface="Arial Unicode MS" pitchFamily="34" charset="-128"/>
              </a:rPr>
              <a:t>kube</a:t>
            </a:r>
            <a:r>
              <a:rPr lang="en-US" sz="2000" kern="0" dirty="0">
                <a:solidFill>
                  <a:schemeClr val="bg1"/>
                </a:solidFill>
                <a:ea typeface="Arial Unicode MS" pitchFamily="34" charset="-128"/>
                <a:cs typeface="Arial Unicode MS" pitchFamily="34" charset="-128"/>
              </a:rPr>
              <a:t>-system</a:t>
            </a:r>
          </a:p>
        </p:txBody>
      </p:sp>
      <p:sp>
        <p:nvSpPr>
          <p:cNvPr id="73" name="Rectangle 72">
            <a:extLst>
              <a:ext uri="{FF2B5EF4-FFF2-40B4-BE49-F238E27FC236}">
                <a16:creationId xmlns:a16="http://schemas.microsoft.com/office/drawing/2014/main" id="{CF9F5D70-8ADE-4CC9-93FE-E3A61325538D}"/>
              </a:ext>
            </a:extLst>
          </p:cNvPr>
          <p:cNvSpPr/>
          <p:nvPr/>
        </p:nvSpPr>
        <p:spPr>
          <a:xfrm>
            <a:off x="7766379" y="3694992"/>
            <a:ext cx="2246178" cy="707886"/>
          </a:xfrm>
          <a:prstGeom prst="rect">
            <a:avLst/>
          </a:prstGeom>
        </p:spPr>
        <p:txBody>
          <a:bodyPr wrap="square">
            <a:spAutoFit/>
          </a:bodyPr>
          <a:lstStyle/>
          <a:p>
            <a:pPr algn="ctr" defTabSz="914400" fontAlgn="base">
              <a:spcBef>
                <a:spcPct val="50000"/>
              </a:spcBef>
              <a:spcAft>
                <a:spcPct val="0"/>
              </a:spcAft>
              <a:buClr>
                <a:srgbClr val="F0AB00"/>
              </a:buClr>
              <a:buSzPct val="80000"/>
            </a:pPr>
            <a:r>
              <a:rPr lang="en-US" sz="2000" kern="0" dirty="0">
                <a:solidFill>
                  <a:schemeClr val="bg1"/>
                </a:solidFill>
                <a:ea typeface="Arial Unicode MS" pitchFamily="34" charset="-128"/>
                <a:cs typeface="Arial Unicode MS" pitchFamily="34" charset="-128"/>
              </a:rPr>
              <a:t>Namespace:</a:t>
            </a:r>
            <a:br>
              <a:rPr lang="en-US" sz="2000" kern="0" dirty="0">
                <a:solidFill>
                  <a:schemeClr val="bg1"/>
                </a:solidFill>
                <a:ea typeface="Arial Unicode MS" pitchFamily="34" charset="-128"/>
                <a:cs typeface="Arial Unicode MS" pitchFamily="34" charset="-128"/>
              </a:rPr>
            </a:br>
            <a:r>
              <a:rPr lang="en-US" sz="2000" kern="0" dirty="0">
                <a:solidFill>
                  <a:schemeClr val="bg1"/>
                </a:solidFill>
                <a:ea typeface="Arial Unicode MS" pitchFamily="34" charset="-128"/>
                <a:cs typeface="Arial Unicode MS" pitchFamily="34" charset="-128"/>
              </a:rPr>
              <a:t>&lt;your Space&gt;</a:t>
            </a:r>
          </a:p>
        </p:txBody>
      </p:sp>
      <p:sp>
        <p:nvSpPr>
          <p:cNvPr id="74" name="TextBox 73">
            <a:extLst>
              <a:ext uri="{FF2B5EF4-FFF2-40B4-BE49-F238E27FC236}">
                <a16:creationId xmlns:a16="http://schemas.microsoft.com/office/drawing/2014/main" id="{6DC7F497-A771-489D-AA97-2864A0ADB869}"/>
              </a:ext>
            </a:extLst>
          </p:cNvPr>
          <p:cNvSpPr txBox="1"/>
          <p:nvPr/>
        </p:nvSpPr>
        <p:spPr>
          <a:xfrm>
            <a:off x="7561811" y="2944637"/>
            <a:ext cx="1746385"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solidFill>
                  <a:srgbClr val="E35500"/>
                </a:solidFill>
                <a:ea typeface="Arial Unicode MS" pitchFamily="34" charset="-128"/>
                <a:cs typeface="Arial Unicode MS" pitchFamily="34" charset="-128"/>
              </a:rPr>
              <a:t>Request to:</a:t>
            </a:r>
            <a:br>
              <a:rPr lang="en-US" sz="1800" kern="0" dirty="0">
                <a:solidFill>
                  <a:srgbClr val="E35500"/>
                </a:solidFill>
                <a:ea typeface="Arial Unicode MS" pitchFamily="34" charset="-128"/>
                <a:cs typeface="Arial Unicode MS" pitchFamily="34" charset="-128"/>
              </a:rPr>
            </a:br>
            <a:r>
              <a:rPr lang="en-US" sz="1800" kern="0" dirty="0">
                <a:solidFill>
                  <a:srgbClr val="E35500"/>
                </a:solidFill>
                <a:ea typeface="Arial Unicode MS" pitchFamily="34" charset="-128"/>
                <a:cs typeface="Arial Unicode MS" pitchFamily="34" charset="-128"/>
              </a:rPr>
              <a:t>ads-db-0….</a:t>
            </a:r>
          </a:p>
        </p:txBody>
      </p:sp>
      <p:sp>
        <p:nvSpPr>
          <p:cNvPr id="75" name="TextBox 74">
            <a:extLst>
              <a:ext uri="{FF2B5EF4-FFF2-40B4-BE49-F238E27FC236}">
                <a16:creationId xmlns:a16="http://schemas.microsoft.com/office/drawing/2014/main" id="{CA5D7DEF-6C0F-4CFB-8A2B-7759B60A9FE2}"/>
              </a:ext>
            </a:extLst>
          </p:cNvPr>
          <p:cNvSpPr txBox="1"/>
          <p:nvPr/>
        </p:nvSpPr>
        <p:spPr>
          <a:xfrm>
            <a:off x="2705304" y="3835239"/>
            <a:ext cx="2201409"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solidFill>
                  <a:srgbClr val="E35500"/>
                </a:solidFill>
                <a:ea typeface="Arial Unicode MS" pitchFamily="34" charset="-128"/>
                <a:cs typeface="Arial Unicode MS" pitchFamily="34" charset="-128"/>
              </a:rPr>
              <a:t>Request to </a:t>
            </a:r>
            <a:r>
              <a:rPr lang="en-US" sz="1800" kern="0" dirty="0" err="1">
                <a:solidFill>
                  <a:srgbClr val="E35500"/>
                </a:solidFill>
                <a:ea typeface="Arial Unicode MS" pitchFamily="34" charset="-128"/>
                <a:cs typeface="Arial Unicode MS" pitchFamily="34" charset="-128"/>
              </a:rPr>
              <a:t>dns</a:t>
            </a:r>
            <a:r>
              <a:rPr lang="en-US" sz="1800" kern="0" dirty="0">
                <a:solidFill>
                  <a:srgbClr val="E35500"/>
                </a:solidFill>
                <a:ea typeface="Arial Unicode MS" pitchFamily="34" charset="-128"/>
                <a:cs typeface="Arial Unicode MS" pitchFamily="34" charset="-128"/>
              </a:rPr>
              <a:t>:</a:t>
            </a:r>
            <a:br>
              <a:rPr lang="en-US" sz="1800" kern="0" dirty="0">
                <a:solidFill>
                  <a:srgbClr val="E35500"/>
                </a:solidFill>
                <a:ea typeface="Arial Unicode MS" pitchFamily="34" charset="-128"/>
                <a:cs typeface="Arial Unicode MS" pitchFamily="34" charset="-128"/>
              </a:rPr>
            </a:br>
            <a:r>
              <a:rPr lang="en-US" sz="1800" kern="0" dirty="0">
                <a:solidFill>
                  <a:srgbClr val="E35500"/>
                </a:solidFill>
                <a:ea typeface="Arial Unicode MS" pitchFamily="34" charset="-128"/>
                <a:cs typeface="Arial Unicode MS" pitchFamily="34" charset="-128"/>
              </a:rPr>
              <a:t>get </a:t>
            </a:r>
            <a:r>
              <a:rPr lang="en-US" sz="1800" kern="0" dirty="0" err="1">
                <a:solidFill>
                  <a:srgbClr val="E35500"/>
                </a:solidFill>
                <a:ea typeface="Arial Unicode MS" pitchFamily="34" charset="-128"/>
                <a:cs typeface="Arial Unicode MS" pitchFamily="34" charset="-128"/>
              </a:rPr>
              <a:t>ip</a:t>
            </a:r>
            <a:r>
              <a:rPr lang="en-US" sz="1800" kern="0" dirty="0">
                <a:solidFill>
                  <a:srgbClr val="E35500"/>
                </a:solidFill>
                <a:ea typeface="Arial Unicode MS" pitchFamily="34" charset="-128"/>
                <a:cs typeface="Arial Unicode MS" pitchFamily="34" charset="-128"/>
              </a:rPr>
              <a:t> of ads-db-0….</a:t>
            </a:r>
          </a:p>
        </p:txBody>
      </p:sp>
      <p:sp>
        <p:nvSpPr>
          <p:cNvPr id="76" name="TextBox 75">
            <a:extLst>
              <a:ext uri="{FF2B5EF4-FFF2-40B4-BE49-F238E27FC236}">
                <a16:creationId xmlns:a16="http://schemas.microsoft.com/office/drawing/2014/main" id="{DA295665-6BA5-4557-8D5A-8CB92567D962}"/>
              </a:ext>
            </a:extLst>
          </p:cNvPr>
          <p:cNvSpPr txBox="1"/>
          <p:nvPr/>
        </p:nvSpPr>
        <p:spPr>
          <a:xfrm>
            <a:off x="10048078" y="1143000"/>
            <a:ext cx="1954779" cy="360098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Ingress: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Allow traffic from ingress-controller in </a:t>
            </a:r>
            <a:r>
              <a:rPr lang="en-US" sz="1800" kern="0" dirty="0" err="1">
                <a:ea typeface="Arial Unicode MS" pitchFamily="34" charset="-128"/>
                <a:cs typeface="Arial Unicode MS" pitchFamily="34" charset="-128"/>
              </a:rPr>
              <a:t>kube</a:t>
            </a:r>
            <a:r>
              <a:rPr lang="en-US" sz="1800" kern="0" dirty="0">
                <a:ea typeface="Arial Unicode MS" pitchFamily="34" charset="-128"/>
                <a:cs typeface="Arial Unicode MS" pitchFamily="34" charset="-128"/>
              </a:rPr>
              <a:t>-system namespace</a:t>
            </a:r>
          </a:p>
          <a:p>
            <a:pP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Egress:</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Allow traffic to </a:t>
            </a:r>
            <a:r>
              <a:rPr lang="en-US" sz="1800" kern="0" dirty="0" err="1">
                <a:ea typeface="Arial Unicode MS" pitchFamily="34" charset="-128"/>
                <a:cs typeface="Arial Unicode MS" pitchFamily="34" charset="-128"/>
              </a:rPr>
              <a:t>kube</a:t>
            </a:r>
            <a:r>
              <a:rPr lang="en-US" sz="1800" kern="0" dirty="0">
                <a:ea typeface="Arial Unicode MS" pitchFamily="34" charset="-128"/>
                <a:cs typeface="Arial Unicode MS" pitchFamily="34" charset="-128"/>
              </a:rPr>
              <a:t>-DNS </a:t>
            </a:r>
          </a:p>
          <a:p>
            <a:pPr marL="285750" indent="-285750" fontAlgn="base">
              <a:spcBef>
                <a:spcPct val="50000"/>
              </a:spcBef>
              <a:spcAft>
                <a:spcPct val="0"/>
              </a:spcAft>
              <a:buClr>
                <a:srgbClr val="F0AB00"/>
              </a:buClr>
              <a:buSzPct val="80000"/>
              <a:buFont typeface="Arial" panose="020B0604020202020204" pitchFamily="34" charset="0"/>
              <a:buChar char="•"/>
            </a:pPr>
            <a:r>
              <a:rPr lang="en-US" sz="1800" kern="0" dirty="0">
                <a:ea typeface="Arial Unicode MS" pitchFamily="34" charset="-128"/>
                <a:cs typeface="Arial Unicode MS" pitchFamily="34" charset="-128"/>
              </a:rPr>
              <a:t>Allow traffic to </a:t>
            </a:r>
            <a:r>
              <a:rPr lang="en-US" sz="1800" kern="0" dirty="0" err="1">
                <a:ea typeface="Arial Unicode MS" pitchFamily="34" charset="-128"/>
                <a:cs typeface="Arial Unicode MS" pitchFamily="34" charset="-128"/>
              </a:rPr>
              <a:t>Ads:DB</a:t>
            </a:r>
            <a:endParaRPr lang="en-US" sz="18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2718720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41" grpId="0" animBg="1"/>
      <p:bldP spid="24" grpId="0" animBg="1"/>
      <p:bldP spid="25" grpId="0" animBg="1"/>
      <p:bldP spid="32" grpId="0" animBg="1"/>
      <p:bldP spid="33" grpId="0" animBg="1"/>
      <p:bldP spid="34" grpId="0" animBg="1"/>
      <p:bldP spid="36" grpId="0" animBg="1"/>
      <p:bldP spid="42" grpId="0" animBg="1"/>
      <p:bldP spid="48" grpId="0"/>
      <p:bldP spid="49" grpId="0"/>
      <p:bldP spid="51" grpId="0" animBg="1"/>
      <p:bldP spid="52" grpId="0" animBg="1"/>
      <p:bldP spid="74" grpId="0"/>
      <p:bldP spid="75" grpId="0"/>
      <p:bldP spid="7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8A9EDA-D4FB-4F49-B422-E2C2303E5204}"/>
              </a:ext>
            </a:extLst>
          </p:cNvPr>
          <p:cNvSpPr>
            <a:spLocks noGrp="1"/>
          </p:cNvSpPr>
          <p:nvPr>
            <p:ph type="ctrTitle"/>
          </p:nvPr>
        </p:nvSpPr>
        <p:spPr/>
        <p:txBody>
          <a:bodyPr/>
          <a:lstStyle/>
          <a:p>
            <a:r>
              <a:rPr lang="en-US" dirty="0"/>
              <a:t>Exercise 3: Network policies &amp; TLS</a:t>
            </a:r>
          </a:p>
        </p:txBody>
      </p:sp>
    </p:spTree>
    <p:extLst>
      <p:ext uri="{BB962C8B-B14F-4D97-AF65-F5344CB8AC3E}">
        <p14:creationId xmlns:p14="http://schemas.microsoft.com/office/powerpoint/2010/main" val="15778985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“users app + DB with helm”</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4666105" y="2066376"/>
            <a:ext cx="677593" cy="760946"/>
            <a:chOff x="8310706" y="2257284"/>
            <a:chExt cx="677593" cy="760946"/>
          </a:xfrm>
          <a:solidFill>
            <a:schemeClr val="bg2">
              <a:lumMod val="90000"/>
            </a:schemeClr>
          </a:solidFill>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a:noFill/>
          </p:spPr>
        </p:pic>
      </p:grpSp>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a:noFill/>
        </p:spPr>
      </p:pic>
      <p:grpSp>
        <p:nvGrpSpPr>
          <p:cNvPr id="22" name="Group 21">
            <a:extLst>
              <a:ext uri="{FF2B5EF4-FFF2-40B4-BE49-F238E27FC236}">
                <a16:creationId xmlns:a16="http://schemas.microsoft.com/office/drawing/2014/main" id="{93DD6C49-9688-4643-ADC2-CD920100D031}"/>
              </a:ext>
            </a:extLst>
          </p:cNvPr>
          <p:cNvGrpSpPr/>
          <p:nvPr/>
        </p:nvGrpSpPr>
        <p:grpSpPr>
          <a:xfrm>
            <a:off x="829722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7">
              <a:extLst>
                <a:ext uri="{96DAC541-7B7A-43D3-8B79-37D633B846F1}">
                  <asvg:svgBlip xmlns:asvg="http://schemas.microsoft.com/office/drawing/2016/SVG/main" r:embed="rId9"/>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a:solidFill>
            <a:schemeClr val="bg2">
              <a:lumMod val="90000"/>
            </a:schemeClr>
          </a:solidFill>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a:grpFill/>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a:noFill/>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a:t>
            </a:r>
            <a:br>
              <a:rPr lang="de-DE" sz="1400" kern="0" dirty="0">
                <a:solidFill>
                  <a:schemeClr val="bg2">
                    <a:lumMod val="50000"/>
                  </a:schemeClr>
                </a:solidFill>
                <a:latin typeface="Arial"/>
                <a:ea typeface="Arial Unicode MS" pitchFamily="34" charset="-128"/>
                <a:cs typeface="Arial Unicode MS" pitchFamily="34" charset="-128"/>
              </a:rPr>
            </a:br>
            <a:r>
              <a:rPr lang="de-DE" sz="1400" kern="0" dirty="0" err="1">
                <a:solidFill>
                  <a:schemeClr val="bg2">
                    <a:lumMod val="50000"/>
                  </a:schemeClr>
                </a:solidFill>
                <a:latin typeface="Arial"/>
                <a:ea typeface="Arial Unicode MS" pitchFamily="34" charset="-128"/>
                <a:cs typeface="Arial Unicode MS" pitchFamily="34" charset="-128"/>
              </a:rPr>
              <a:t>ads</a:t>
            </a:r>
            <a:endParaRPr lang="de-DE" sz="1400" kern="0" dirty="0">
              <a:solidFill>
                <a:schemeClr val="bg2">
                  <a:lumMod val="50000"/>
                </a:schemeClr>
              </a:solidFill>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solidFill>
                <a:schemeClr val="bg2">
                  <a:lumMod val="50000"/>
                </a:schemeClr>
              </a:solid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2">
                    <a:lumMod val="50000"/>
                  </a:schemeClr>
                </a:solidFill>
                <a:ea typeface="Arial Unicode MS" pitchFamily="34" charset="-128"/>
                <a:cs typeface="Arial Unicode MS" pitchFamily="34" charset="-128"/>
              </a:rPr>
              <a:t>postgresql</a:t>
            </a:r>
            <a:endParaRPr lang="de-DE" sz="1400" kern="0" dirty="0">
              <a:solidFill>
                <a:schemeClr val="bg2">
                  <a:lumMod val="50000"/>
                </a:schemeClr>
              </a:solidFill>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a:solidFill>
            <a:schemeClr val="bg2">
              <a:lumMod val="90000"/>
            </a:schemeClr>
          </a:solidFill>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a:grpFill/>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ea typeface="Arial Unicode MS" pitchFamily="34" charset="-128"/>
                <a:cs typeface="Arial Unicode MS" pitchFamily="34" charset="-128"/>
              </a:rPr>
              <a:t>postgresql</a:t>
            </a:r>
            <a:endParaRPr lang="de-DE" sz="1400" kern="0" dirty="0">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a:solidFill>
            <a:schemeClr val="bg2">
              <a:lumMod val="90000"/>
            </a:schemeClr>
          </a:solidFill>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a:noFill/>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a:noFill/>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828737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4669299" y="291538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a:noFill/>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a:noFill/>
          </p:spPr>
        </p:pic>
      </p:grpSp>
      <p:sp>
        <p:nvSpPr>
          <p:cNvPr id="136" name="Rounded Rectangle 14">
            <a:extLst>
              <a:ext uri="{FF2B5EF4-FFF2-40B4-BE49-F238E27FC236}">
                <a16:creationId xmlns:a16="http://schemas.microsoft.com/office/drawing/2014/main" id="{96D69A34-90DE-4E07-B6D1-328C8C59B4BB}"/>
              </a:ext>
            </a:extLst>
          </p:cNvPr>
          <p:cNvSpPr/>
          <p:nvPr/>
        </p:nvSpPr>
        <p:spPr bwMode="gray">
          <a:xfrm>
            <a:off x="8315284" y="5388502"/>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8867167" y="5878537"/>
            <a:ext cx="119911"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8779756" y="5340279"/>
            <a:ext cx="150305" cy="146304"/>
          </a:xfrm>
          <a:prstGeom prst="rect">
            <a:avLst/>
          </a:prstGeom>
          <a:noFill/>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8323653" y="5741466"/>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8867469" y="5547632"/>
            <a:ext cx="112028" cy="1"/>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8794757" y="5677537"/>
            <a:ext cx="150305" cy="146304"/>
          </a:xfrm>
          <a:prstGeom prst="rect">
            <a:avLst/>
          </a:prstGeom>
          <a:noFill/>
        </p:spPr>
      </p:pic>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020050" y="1332763"/>
            <a:ext cx="403319" cy="403319"/>
          </a:xfrm>
          <a:prstGeom prst="rect">
            <a:avLst/>
          </a:prstGeom>
        </p:spPr>
      </p:pic>
      <p:sp>
        <p:nvSpPr>
          <p:cNvPr id="144" name="Rectangle 143">
            <a:extLst>
              <a:ext uri="{FF2B5EF4-FFF2-40B4-BE49-F238E27FC236}">
                <a16:creationId xmlns:a16="http://schemas.microsoft.com/office/drawing/2014/main" id="{8C856A76-AE21-4162-8D0A-FE14ED2B80B1}"/>
              </a:ext>
            </a:extLst>
          </p:cNvPr>
          <p:cNvSpPr/>
          <p:nvPr/>
        </p:nvSpPr>
        <p:spPr bwMode="gray">
          <a:xfrm>
            <a:off x="4531911" y="1497520"/>
            <a:ext cx="3345866" cy="2456868"/>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5" name="TextBox 144">
            <a:extLst>
              <a:ext uri="{FF2B5EF4-FFF2-40B4-BE49-F238E27FC236}">
                <a16:creationId xmlns:a16="http://schemas.microsoft.com/office/drawing/2014/main" id="{0C658D7B-387B-4CE8-B207-8F8F40D96F2F}"/>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46" name="Rectangle 145">
            <a:extLst>
              <a:ext uri="{FF2B5EF4-FFF2-40B4-BE49-F238E27FC236}">
                <a16:creationId xmlns:a16="http://schemas.microsoft.com/office/drawing/2014/main" id="{44AD1571-C83D-472F-90E9-D9D78BFF4623}"/>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7" name="TextBox 146">
            <a:extLst>
              <a:ext uri="{FF2B5EF4-FFF2-40B4-BE49-F238E27FC236}">
                <a16:creationId xmlns:a16="http://schemas.microsoft.com/office/drawing/2014/main" id="{8BEEF6D1-F79D-443F-A1AE-32E9164E3421}"/>
              </a:ext>
            </a:extLst>
          </p:cNvPr>
          <p:cNvSpPr txBox="1"/>
          <p:nvPr/>
        </p:nvSpPr>
        <p:spPr>
          <a:xfrm>
            <a:off x="7160792" y="3145422"/>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pic>
        <p:nvPicPr>
          <p:cNvPr id="149" name="Picture 148">
            <a:extLst>
              <a:ext uri="{FF2B5EF4-FFF2-40B4-BE49-F238E27FC236}">
                <a16:creationId xmlns:a16="http://schemas.microsoft.com/office/drawing/2014/main" id="{0245C36C-6171-480F-9582-CF159E54DB07}"/>
              </a:ext>
            </a:extLst>
          </p:cNvPr>
          <p:cNvPicPr>
            <a:picLocks noChangeAspect="1"/>
          </p:cNvPicPr>
          <p:nvPr/>
        </p:nvPicPr>
        <p:blipFill>
          <a:blip r:embed="rId4"/>
          <a:stretch>
            <a:fillRect/>
          </a:stretch>
        </p:blipFill>
        <p:spPr>
          <a:xfrm>
            <a:off x="10360173" y="4150534"/>
            <a:ext cx="150305" cy="146304"/>
          </a:xfrm>
          <a:prstGeom prst="rect">
            <a:avLst/>
          </a:prstGeom>
        </p:spPr>
      </p:pic>
      <p:pic>
        <p:nvPicPr>
          <p:cNvPr id="119" name="Picture 118">
            <a:extLst>
              <a:ext uri="{FF2B5EF4-FFF2-40B4-BE49-F238E27FC236}">
                <a16:creationId xmlns:a16="http://schemas.microsoft.com/office/drawing/2014/main" id="{0008A2B3-F82B-45EE-AD55-5995E020B429}"/>
              </a:ext>
            </a:extLst>
          </p:cNvPr>
          <p:cNvPicPr>
            <a:picLocks noChangeAspect="1"/>
          </p:cNvPicPr>
          <p:nvPr/>
        </p:nvPicPr>
        <p:blipFill>
          <a:blip r:embed="rId4"/>
          <a:stretch>
            <a:fillRect/>
          </a:stretch>
        </p:blipFill>
        <p:spPr>
          <a:xfrm>
            <a:off x="11304759" y="1329167"/>
            <a:ext cx="501015" cy="487680"/>
          </a:xfrm>
          <a:prstGeom prst="rect">
            <a:avLst/>
          </a:prstGeom>
        </p:spPr>
      </p:pic>
      <p:sp>
        <p:nvSpPr>
          <p:cNvPr id="148" name="Rectangle 147">
            <a:extLst>
              <a:ext uri="{FF2B5EF4-FFF2-40B4-BE49-F238E27FC236}">
                <a16:creationId xmlns:a16="http://schemas.microsoft.com/office/drawing/2014/main" id="{5B74881F-AB94-4C7B-A336-61CE72A9C387}"/>
              </a:ext>
            </a:extLst>
          </p:cNvPr>
          <p:cNvSpPr/>
          <p:nvPr/>
        </p:nvSpPr>
        <p:spPr bwMode="gray">
          <a:xfrm>
            <a:off x="8096061" y="1497521"/>
            <a:ext cx="3374280" cy="491671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94217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“users app + DB with helm”</a:t>
            </a:r>
          </a:p>
        </p:txBody>
      </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4666105" y="2066376"/>
            <a:ext cx="677593" cy="760946"/>
            <a:chOff x="8310706" y="2257284"/>
            <a:chExt cx="677593" cy="760946"/>
          </a:xfrm>
          <a:solidFill>
            <a:schemeClr val="bg2">
              <a:lumMod val="90000"/>
            </a:schemeClr>
          </a:solidFill>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8195" y="2483258"/>
              <a:ext cx="150305" cy="146304"/>
            </a:xfrm>
            <a:prstGeom prst="rect">
              <a:avLst/>
            </a:prstGeom>
            <a:noFill/>
          </p:spPr>
        </p:pic>
      </p:grpSp>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a:noFill/>
        </p:spPr>
      </p:pic>
      <p:grpSp>
        <p:nvGrpSpPr>
          <p:cNvPr id="22" name="Group 21">
            <a:extLst>
              <a:ext uri="{FF2B5EF4-FFF2-40B4-BE49-F238E27FC236}">
                <a16:creationId xmlns:a16="http://schemas.microsoft.com/office/drawing/2014/main" id="{93DD6C49-9688-4643-ADC2-CD920100D031}"/>
              </a:ext>
            </a:extLst>
          </p:cNvPr>
          <p:cNvGrpSpPr/>
          <p:nvPr/>
        </p:nvGrpSpPr>
        <p:grpSpPr>
          <a:xfrm>
            <a:off x="829722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8"/>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a:solidFill>
            <a:schemeClr val="bg2">
              <a:lumMod val="90000"/>
            </a:schemeClr>
          </a:solidFill>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a:grpFill/>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a:noFill/>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a:t>
            </a:r>
            <a:br>
              <a:rPr lang="de-DE" sz="1400" kern="0" dirty="0">
                <a:solidFill>
                  <a:schemeClr val="bg2">
                    <a:lumMod val="50000"/>
                  </a:schemeClr>
                </a:solidFill>
                <a:latin typeface="Arial"/>
                <a:ea typeface="Arial Unicode MS" pitchFamily="34" charset="-128"/>
                <a:cs typeface="Arial Unicode MS" pitchFamily="34" charset="-128"/>
              </a:rPr>
            </a:br>
            <a:r>
              <a:rPr lang="de-DE" sz="1400" kern="0" dirty="0" err="1">
                <a:solidFill>
                  <a:schemeClr val="bg2">
                    <a:lumMod val="50000"/>
                  </a:schemeClr>
                </a:solidFill>
                <a:latin typeface="Arial"/>
                <a:ea typeface="Arial Unicode MS" pitchFamily="34" charset="-128"/>
                <a:cs typeface="Arial Unicode MS" pitchFamily="34" charset="-128"/>
              </a:rPr>
              <a:t>ads</a:t>
            </a:r>
            <a:endParaRPr lang="de-DE" sz="1400" kern="0" dirty="0">
              <a:solidFill>
                <a:schemeClr val="bg2">
                  <a:lumMod val="50000"/>
                </a:schemeClr>
              </a:solidFill>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solidFill>
                <a:schemeClr val="bg2">
                  <a:lumMod val="50000"/>
                </a:schemeClr>
              </a:solid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chemeClr val="bg2">
                    <a:lumMod val="50000"/>
                  </a:schemeClr>
                </a:solidFill>
                <a:ea typeface="Arial Unicode MS" pitchFamily="34" charset="-128"/>
                <a:cs typeface="Arial Unicode MS" pitchFamily="34" charset="-128"/>
              </a:rPr>
              <a:t>postgresql</a:t>
            </a:r>
            <a:endParaRPr lang="de-DE" sz="1400" kern="0" dirty="0">
              <a:solidFill>
                <a:schemeClr val="bg2">
                  <a:lumMod val="50000"/>
                </a:schemeClr>
              </a:solidFill>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a:solidFill>
            <a:schemeClr val="bg2">
              <a:lumMod val="90000"/>
            </a:schemeClr>
          </a:solidFill>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a:grpFill/>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ea typeface="Arial Unicode MS" pitchFamily="34" charset="-128"/>
                <a:cs typeface="Arial Unicode MS" pitchFamily="34" charset="-128"/>
              </a:rPr>
              <a:t>postgresql</a:t>
            </a:r>
            <a:endParaRPr lang="de-DE" sz="1400" kern="0" dirty="0">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a:solidFill>
            <a:schemeClr val="bg2">
              <a:lumMod val="90000"/>
            </a:schemeClr>
          </a:solidFill>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3"/>
            <a:stretch>
              <a:fillRect/>
            </a:stretch>
          </p:blipFill>
          <p:spPr>
            <a:xfrm>
              <a:off x="5131580" y="5343683"/>
              <a:ext cx="150305" cy="146304"/>
            </a:xfrm>
            <a:prstGeom prst="rect">
              <a:avLst/>
            </a:prstGeom>
            <a:noFill/>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3"/>
            <a:stretch>
              <a:fillRect/>
            </a:stretch>
          </p:blipFill>
          <p:spPr>
            <a:xfrm>
              <a:off x="5146581" y="5680941"/>
              <a:ext cx="150305" cy="146304"/>
            </a:xfrm>
            <a:prstGeom prst="rect">
              <a:avLst/>
            </a:prstGeom>
            <a:noFill/>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828737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4669299" y="291538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3"/>
            <a:stretch>
              <a:fillRect/>
            </a:stretch>
          </p:blipFill>
          <p:spPr>
            <a:xfrm>
              <a:off x="5131580" y="5343683"/>
              <a:ext cx="150305" cy="146304"/>
            </a:xfrm>
            <a:prstGeom prst="rect">
              <a:avLst/>
            </a:prstGeom>
            <a:noFill/>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3"/>
            <a:stretch>
              <a:fillRect/>
            </a:stretch>
          </p:blipFill>
          <p:spPr>
            <a:xfrm>
              <a:off x="5146581" y="5680941"/>
              <a:ext cx="150305" cy="146304"/>
            </a:xfrm>
            <a:prstGeom prst="rect">
              <a:avLst/>
            </a:prstGeom>
            <a:noFill/>
          </p:spPr>
        </p:pic>
      </p:grpSp>
      <p:sp>
        <p:nvSpPr>
          <p:cNvPr id="136" name="Rounded Rectangle 14">
            <a:extLst>
              <a:ext uri="{FF2B5EF4-FFF2-40B4-BE49-F238E27FC236}">
                <a16:creationId xmlns:a16="http://schemas.microsoft.com/office/drawing/2014/main" id="{96D69A34-90DE-4E07-B6D1-328C8C59B4BB}"/>
              </a:ext>
            </a:extLst>
          </p:cNvPr>
          <p:cNvSpPr/>
          <p:nvPr/>
        </p:nvSpPr>
        <p:spPr bwMode="gray">
          <a:xfrm>
            <a:off x="8315284" y="5388502"/>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8867167" y="5878537"/>
            <a:ext cx="119911"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3"/>
          <a:stretch>
            <a:fillRect/>
          </a:stretch>
        </p:blipFill>
        <p:spPr>
          <a:xfrm>
            <a:off x="8779756" y="5340279"/>
            <a:ext cx="150305" cy="146304"/>
          </a:xfrm>
          <a:prstGeom prst="rect">
            <a:avLst/>
          </a:prstGeom>
          <a:noFill/>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8323653" y="5741466"/>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8867469" y="5547632"/>
            <a:ext cx="112028" cy="1"/>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3"/>
          <a:stretch>
            <a:fillRect/>
          </a:stretch>
        </p:blipFill>
        <p:spPr>
          <a:xfrm>
            <a:off x="8794757" y="5677537"/>
            <a:ext cx="150305" cy="146304"/>
          </a:xfrm>
          <a:prstGeom prst="rect">
            <a:avLst/>
          </a:prstGeom>
          <a:noFill/>
        </p:spPr>
      </p:pic>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020050" y="1332763"/>
            <a:ext cx="403319" cy="403319"/>
          </a:xfrm>
          <a:prstGeom prst="rect">
            <a:avLst/>
          </a:prstGeom>
        </p:spPr>
      </p:pic>
      <p:sp>
        <p:nvSpPr>
          <p:cNvPr id="144" name="Rectangle 143">
            <a:extLst>
              <a:ext uri="{FF2B5EF4-FFF2-40B4-BE49-F238E27FC236}">
                <a16:creationId xmlns:a16="http://schemas.microsoft.com/office/drawing/2014/main" id="{8C856A76-AE21-4162-8D0A-FE14ED2B80B1}"/>
              </a:ext>
            </a:extLst>
          </p:cNvPr>
          <p:cNvSpPr/>
          <p:nvPr/>
        </p:nvSpPr>
        <p:spPr bwMode="gray">
          <a:xfrm>
            <a:off x="4531911" y="1497520"/>
            <a:ext cx="3345866" cy="2456868"/>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5" name="TextBox 144">
            <a:extLst>
              <a:ext uri="{FF2B5EF4-FFF2-40B4-BE49-F238E27FC236}">
                <a16:creationId xmlns:a16="http://schemas.microsoft.com/office/drawing/2014/main" id="{0C658D7B-387B-4CE8-B207-8F8F40D96F2F}"/>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46" name="Rectangle 145">
            <a:extLst>
              <a:ext uri="{FF2B5EF4-FFF2-40B4-BE49-F238E27FC236}">
                <a16:creationId xmlns:a16="http://schemas.microsoft.com/office/drawing/2014/main" id="{44AD1571-C83D-472F-90E9-D9D78BFF4623}"/>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7" name="TextBox 146">
            <a:extLst>
              <a:ext uri="{FF2B5EF4-FFF2-40B4-BE49-F238E27FC236}">
                <a16:creationId xmlns:a16="http://schemas.microsoft.com/office/drawing/2014/main" id="{8BEEF6D1-F79D-443F-A1AE-32E9164E3421}"/>
              </a:ext>
            </a:extLst>
          </p:cNvPr>
          <p:cNvSpPr txBox="1"/>
          <p:nvPr/>
        </p:nvSpPr>
        <p:spPr>
          <a:xfrm>
            <a:off x="7160792" y="3145422"/>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pic>
        <p:nvPicPr>
          <p:cNvPr id="149" name="Picture 148">
            <a:extLst>
              <a:ext uri="{FF2B5EF4-FFF2-40B4-BE49-F238E27FC236}">
                <a16:creationId xmlns:a16="http://schemas.microsoft.com/office/drawing/2014/main" id="{0245C36C-6171-480F-9582-CF159E54DB07}"/>
              </a:ext>
            </a:extLst>
          </p:cNvPr>
          <p:cNvPicPr>
            <a:picLocks noChangeAspect="1"/>
          </p:cNvPicPr>
          <p:nvPr/>
        </p:nvPicPr>
        <p:blipFill>
          <a:blip r:embed="rId3"/>
          <a:stretch>
            <a:fillRect/>
          </a:stretch>
        </p:blipFill>
        <p:spPr>
          <a:xfrm>
            <a:off x="10360173" y="4150534"/>
            <a:ext cx="150305" cy="146304"/>
          </a:xfrm>
          <a:prstGeom prst="rect">
            <a:avLst/>
          </a:prstGeom>
        </p:spPr>
      </p:pic>
      <p:pic>
        <p:nvPicPr>
          <p:cNvPr id="119" name="Picture 118">
            <a:extLst>
              <a:ext uri="{FF2B5EF4-FFF2-40B4-BE49-F238E27FC236}">
                <a16:creationId xmlns:a16="http://schemas.microsoft.com/office/drawing/2014/main" id="{F6170F83-4BE8-4330-B455-3739197D0DED}"/>
              </a:ext>
            </a:extLst>
          </p:cNvPr>
          <p:cNvPicPr>
            <a:picLocks noChangeAspect="1"/>
          </p:cNvPicPr>
          <p:nvPr/>
        </p:nvPicPr>
        <p:blipFill>
          <a:blip r:embed="rId3"/>
          <a:stretch>
            <a:fillRect/>
          </a:stretch>
        </p:blipFill>
        <p:spPr>
          <a:xfrm>
            <a:off x="11304759" y="1329167"/>
            <a:ext cx="501015" cy="487680"/>
          </a:xfrm>
          <a:prstGeom prst="rect">
            <a:avLst/>
          </a:prstGeom>
        </p:spPr>
      </p:pic>
      <p:sp>
        <p:nvSpPr>
          <p:cNvPr id="148" name="Rectangle 147">
            <a:extLst>
              <a:ext uri="{FF2B5EF4-FFF2-40B4-BE49-F238E27FC236}">
                <a16:creationId xmlns:a16="http://schemas.microsoft.com/office/drawing/2014/main" id="{5B74881F-AB94-4C7B-A336-61CE72A9C387}"/>
              </a:ext>
            </a:extLst>
          </p:cNvPr>
          <p:cNvSpPr/>
          <p:nvPr/>
        </p:nvSpPr>
        <p:spPr bwMode="gray">
          <a:xfrm>
            <a:off x="8096061" y="1497521"/>
            <a:ext cx="3374280" cy="491671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8379850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in exercise #0x</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accent4"/>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nginx</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nginx</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nginx</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content</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config</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tls</a:t>
              </a:r>
              <a:r>
                <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 </a:t>
              </a: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certs</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endParaRPr>
          </a:p>
        </p:txBody>
      </p:sp>
    </p:spTree>
    <p:extLst>
      <p:ext uri="{BB962C8B-B14F-4D97-AF65-F5344CB8AC3E}">
        <p14:creationId xmlns:p14="http://schemas.microsoft.com/office/powerpoint/2010/main" val="11647033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8A9EDA-D4FB-4F49-B422-E2C2303E5204}"/>
              </a:ext>
            </a:extLst>
          </p:cNvPr>
          <p:cNvSpPr>
            <a:spLocks noGrp="1"/>
          </p:cNvSpPr>
          <p:nvPr>
            <p:ph type="ctrTitle"/>
          </p:nvPr>
        </p:nvSpPr>
        <p:spPr/>
        <p:txBody>
          <a:bodyPr/>
          <a:lstStyle/>
          <a:p>
            <a:r>
              <a:rPr lang="de-DE" dirty="0"/>
              <a:t>Appendix</a:t>
            </a:r>
          </a:p>
        </p:txBody>
      </p:sp>
    </p:spTree>
    <p:extLst>
      <p:ext uri="{BB962C8B-B14F-4D97-AF65-F5344CB8AC3E}">
        <p14:creationId xmlns:p14="http://schemas.microsoft.com/office/powerpoint/2010/main" val="39978935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35453992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 overall</a:t>
            </a:r>
          </a:p>
        </p:txBody>
      </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43C37E1-A4C8-4746-9F32-2A19327A1A7E}"/>
              </a:ext>
            </a:extLst>
          </p:cNvPr>
          <p:cNvSpPr txBox="1"/>
          <p:nvPr/>
        </p:nvSpPr>
        <p:spPr>
          <a:xfrm>
            <a:off x="4648551" y="1542247"/>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cxnSpLocks/>
          </p:cNvCxnSpPr>
          <p:nvPr/>
        </p:nvCxnSpPr>
        <p:spPr>
          <a:xfrm>
            <a:off x="3699223" y="1796495"/>
            <a:ext cx="2524484" cy="3270"/>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8195" y="248325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a:t>
              </a:r>
              <a:br>
                <a:rPr lang="de-DE" sz="1400" kern="0" dirty="0">
                  <a:solidFill>
                    <a:srgbClr val="E35500"/>
                  </a:solidFill>
                  <a:ea typeface="Arial Unicode MS" pitchFamily="34" charset="-128"/>
                  <a:cs typeface="Arial Unicode MS" pitchFamily="34" charset="-128"/>
                </a:rPr>
              </a:br>
              <a:r>
                <a:rPr lang="de-DE" sz="1400" kern="0" dirty="0">
                  <a:solidFill>
                    <a:srgbClr val="E35500"/>
                  </a:solidFill>
                  <a:ea typeface="Arial Unicode MS" pitchFamily="34" charset="-128"/>
                  <a:cs typeface="Arial Unicode MS" pitchFamily="34" charset="-128"/>
                </a:rPr>
                <a:t>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3"/>
            <a:stretch>
              <a:fillRect/>
            </a:stretch>
          </p:blipFill>
          <p:spPr>
            <a:xfrm>
              <a:off x="5146581" y="5680941"/>
              <a:ext cx="150305" cy="146304"/>
            </a:xfrm>
            <a:prstGeom prst="rect">
              <a:avLst/>
            </a:prstGeom>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3"/>
            <a:stretch>
              <a:fillRect/>
            </a:stretch>
          </p:blipFill>
          <p:spPr>
            <a:xfrm>
              <a:off x="5146581" y="5680941"/>
              <a:ext cx="150305" cy="146304"/>
            </a:xfrm>
            <a:prstGeom prst="rect">
              <a:avLst/>
            </a:prstGeom>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020050" y="1332763"/>
            <a:ext cx="403319" cy="403319"/>
          </a:xfrm>
          <a:prstGeom prst="rect">
            <a:avLst/>
          </a:prstGeom>
        </p:spPr>
      </p:pic>
      <p:pic>
        <p:nvPicPr>
          <p:cNvPr id="119" name="Picture 118">
            <a:extLst>
              <a:ext uri="{FF2B5EF4-FFF2-40B4-BE49-F238E27FC236}">
                <a16:creationId xmlns:a16="http://schemas.microsoft.com/office/drawing/2014/main" id="{726900A1-C251-4F28-B55E-D95A33273D33}"/>
              </a:ext>
            </a:extLst>
          </p:cNvPr>
          <p:cNvPicPr>
            <a:picLocks noChangeAspect="1"/>
          </p:cNvPicPr>
          <p:nvPr/>
        </p:nvPicPr>
        <p:blipFill>
          <a:blip r:embed="rId9"/>
          <a:stretch>
            <a:fillRect/>
          </a:stretch>
        </p:blipFill>
        <p:spPr>
          <a:xfrm>
            <a:off x="2805171" y="1474571"/>
            <a:ext cx="824286" cy="658571"/>
          </a:xfrm>
          <a:prstGeom prst="rect">
            <a:avLst/>
          </a:prstGeom>
        </p:spPr>
      </p:pic>
    </p:spTree>
    <p:extLst>
      <p:ext uri="{BB962C8B-B14F-4D97-AF65-F5344CB8AC3E}">
        <p14:creationId xmlns:p14="http://schemas.microsoft.com/office/powerpoint/2010/main" val="39606236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35994" y="1384647"/>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“ads DB“</a:t>
            </a:r>
          </a:p>
        </p:txBody>
      </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a:solidFill>
            <a:schemeClr val="bg2">
              <a:lumMod val="90000"/>
            </a:schemeClr>
          </a:solidFill>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a:grpFill/>
            <a:ln>
              <a:solidFill>
                <a:schemeClr val="bg2">
                  <a:lumMod val="50000"/>
                </a:schemeClr>
              </a:solidFill>
            </a:ln>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sp>
        <p:nvSpPr>
          <p:cNvPr id="63" name="Rounded Rectangle 14">
            <a:extLst>
              <a:ext uri="{FF2B5EF4-FFF2-40B4-BE49-F238E27FC236}">
                <a16:creationId xmlns:a16="http://schemas.microsoft.com/office/drawing/2014/main" id="{2FA1EE19-5C4C-4142-8911-ECB7CFBADFA5}"/>
              </a:ext>
            </a:extLst>
          </p:cNvPr>
          <p:cNvSpPr/>
          <p:nvPr/>
        </p:nvSpPr>
        <p:spPr bwMode="gray">
          <a:xfrm>
            <a:off x="8304509" y="236270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3336" y="2619918"/>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1040" y="2066326"/>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1998" y="2292300"/>
            <a:ext cx="150305" cy="146304"/>
          </a:xfrm>
          <a:prstGeom prst="rect">
            <a:avLst/>
          </a:prstGeom>
          <a:solidFill>
            <a:schemeClr val="bg2">
              <a:lumMod val="90000"/>
            </a:schemeClr>
          </a:solidFill>
        </p:spPr>
      </p:pic>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p:spPr>
      </p:pic>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615811"/>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358601"/>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062219"/>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319160"/>
            <a:ext cx="150305" cy="146304"/>
          </a:xfrm>
          <a:prstGeom prst="rect">
            <a:avLst/>
          </a:prstGeom>
        </p:spPr>
      </p:pic>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chemeClr val="tx1">
              <a:lumMod val="75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a:t>
            </a:r>
            <a:br>
              <a:rPr lang="de-DE" sz="1400" kern="0" dirty="0">
                <a:solidFill>
                  <a:schemeClr val="bg2">
                    <a:lumMod val="50000"/>
                  </a:schemeClr>
                </a:solidFill>
                <a:latin typeface="Arial"/>
                <a:ea typeface="Arial Unicode MS" pitchFamily="34" charset="-128"/>
                <a:cs typeface="Arial Unicode MS" pitchFamily="34" charset="-128"/>
              </a:rPr>
            </a:br>
            <a:r>
              <a:rPr lang="de-DE" sz="1400" kern="0" dirty="0" err="1">
                <a:solidFill>
                  <a:schemeClr val="bg2">
                    <a:lumMod val="50000"/>
                  </a:schemeClr>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a:ln>
              <a:solidFill>
                <a:schemeClr val="bg2">
                  <a:lumMod val="50000"/>
                </a:schemeClr>
              </a:solidFill>
            </a:ln>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3"/>
            <a:stretch>
              <a:fillRect/>
            </a:stretch>
          </p:blipFill>
          <p:spPr>
            <a:xfrm>
              <a:off x="5146581" y="5680941"/>
              <a:ext cx="150305" cy="146304"/>
            </a:xfrm>
            <a:prstGeom prst="rect">
              <a:avLst/>
            </a:prstGeom>
          </p:spPr>
        </p:pic>
      </p:grpSp>
      <p:sp>
        <p:nvSpPr>
          <p:cNvPr id="121" name="Rounded Rectangle 14">
            <a:extLst>
              <a:ext uri="{FF2B5EF4-FFF2-40B4-BE49-F238E27FC236}">
                <a16:creationId xmlns:a16="http://schemas.microsoft.com/office/drawing/2014/main" id="{E683ACFD-3A5A-4DC8-A247-C3BC21A60B25}"/>
              </a:ext>
            </a:extLst>
          </p:cNvPr>
          <p:cNvSpPr/>
          <p:nvPr/>
        </p:nvSpPr>
        <p:spPr bwMode="gray">
          <a:xfrm>
            <a:off x="4656663" y="2958951"/>
            <a:ext cx="548827" cy="296202"/>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08546" y="3448986"/>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3"/>
          <a:stretch>
            <a:fillRect/>
          </a:stretch>
        </p:blipFill>
        <p:spPr>
          <a:xfrm>
            <a:off x="5121135" y="2910728"/>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65032" y="3311915"/>
            <a:ext cx="548827" cy="294470"/>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08848" y="3118081"/>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3"/>
          <a:stretch>
            <a:fillRect/>
          </a:stretch>
        </p:blipFill>
        <p:spPr>
          <a:xfrm>
            <a:off x="5136136" y="3247986"/>
            <a:ext cx="150305" cy="146304"/>
          </a:xfrm>
          <a:prstGeom prst="rect">
            <a:avLst/>
          </a:prstGeom>
        </p:spPr>
      </p:pic>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3"/>
            <a:stretch>
              <a:fillRect/>
            </a:stretch>
          </p:blipFill>
          <p:spPr>
            <a:xfrm>
              <a:off x="5131580" y="5343683"/>
              <a:ext cx="150305" cy="146304"/>
            </a:xfrm>
            <a:prstGeom prst="rect">
              <a:avLst/>
            </a:prstGeom>
            <a:grpFill/>
            <a:ln>
              <a:solidFill>
                <a:schemeClr val="bg2">
                  <a:lumMod val="50000"/>
                </a:schemeClr>
              </a:solidFill>
            </a:ln>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3"/>
            <a:stretch>
              <a:fillRect/>
            </a:stretch>
          </p:blipFill>
          <p:spPr>
            <a:xfrm>
              <a:off x="5146581" y="5680941"/>
              <a:ext cx="150305" cy="146304"/>
            </a:xfrm>
            <a:prstGeom prst="rect">
              <a:avLst/>
            </a:prstGeom>
            <a:grpFill/>
            <a:ln>
              <a:solidFill>
                <a:schemeClr val="bg2">
                  <a:lumMod val="50000"/>
                </a:schemeClr>
              </a:solidFill>
            </a:ln>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3"/>
            <a:stretch>
              <a:fillRect/>
            </a:stretch>
          </p:blipFill>
          <p:spPr>
            <a:xfrm>
              <a:off x="5131580" y="5343683"/>
              <a:ext cx="150305" cy="146304"/>
            </a:xfrm>
            <a:prstGeom prst="rect">
              <a:avLst/>
            </a:prstGeom>
            <a:grpFill/>
            <a:ln>
              <a:solidFill>
                <a:schemeClr val="bg2">
                  <a:lumMod val="50000"/>
                </a:schemeClr>
              </a:solidFill>
            </a:ln>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3"/>
            <a:stretch>
              <a:fillRect/>
            </a:stretch>
          </p:blipFill>
          <p:spPr>
            <a:xfrm>
              <a:off x="5146581" y="5680941"/>
              <a:ext cx="150305" cy="146304"/>
            </a:xfrm>
            <a:prstGeom prst="rect">
              <a:avLst/>
            </a:prstGeom>
            <a:grpFill/>
            <a:ln>
              <a:solidFill>
                <a:schemeClr val="bg2">
                  <a:lumMod val="50000"/>
                </a:schemeClr>
              </a:solidFill>
            </a:ln>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020050" y="1332763"/>
            <a:ext cx="403319" cy="403319"/>
          </a:xfrm>
          <a:prstGeom prst="rect">
            <a:avLst/>
          </a:prstGeom>
        </p:spPr>
      </p:pic>
      <p:cxnSp>
        <p:nvCxnSpPr>
          <p:cNvPr id="119" name="Straight Connector 118">
            <a:extLst>
              <a:ext uri="{FF2B5EF4-FFF2-40B4-BE49-F238E27FC236}">
                <a16:creationId xmlns:a16="http://schemas.microsoft.com/office/drawing/2014/main" id="{78DF7868-D858-4548-9E66-03C7D100E546}"/>
              </a:ext>
            </a:extLst>
          </p:cNvPr>
          <p:cNvCxnSpPr>
            <a:cxnSpLocks/>
          </p:cNvCxnSpPr>
          <p:nvPr/>
        </p:nvCxnSpPr>
        <p:spPr>
          <a:xfrm>
            <a:off x="6498121" y="4182948"/>
            <a:ext cx="1" cy="68628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p:spPr>
        </p:pic>
      </p:grpSp>
      <p:sp>
        <p:nvSpPr>
          <p:cNvPr id="142" name="Rectangle 141">
            <a:extLst>
              <a:ext uri="{FF2B5EF4-FFF2-40B4-BE49-F238E27FC236}">
                <a16:creationId xmlns:a16="http://schemas.microsoft.com/office/drawing/2014/main" id="{7C38D67C-2321-4695-9C65-7D593DC2A7BA}"/>
              </a:ext>
            </a:extLst>
          </p:cNvPr>
          <p:cNvSpPr/>
          <p:nvPr/>
        </p:nvSpPr>
        <p:spPr bwMode="gray">
          <a:xfrm>
            <a:off x="4531911" y="4047565"/>
            <a:ext cx="3345866" cy="2366670"/>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0" name="Cylinder 119">
            <a:extLst>
              <a:ext uri="{FF2B5EF4-FFF2-40B4-BE49-F238E27FC236}">
                <a16:creationId xmlns:a16="http://schemas.microsoft.com/office/drawing/2014/main" id="{1E094E06-3458-41A4-AFDE-195A86316545}"/>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solidFill>
                  <a:schemeClr val="bg2">
                    <a:lumMod val="50000"/>
                  </a:schemeClr>
                </a:solidFill>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solidFill>
                <a:schemeClr val="bg2">
                  <a:lumMod val="50000"/>
                </a:schemeClr>
              </a:solidFill>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spTree>
    <p:extLst>
      <p:ext uri="{BB962C8B-B14F-4D97-AF65-F5344CB8AC3E}">
        <p14:creationId xmlns:p14="http://schemas.microsoft.com/office/powerpoint/2010/main" val="32063086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35994" y="1384647"/>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a:solidFill>
            <a:schemeClr val="bg2">
              <a:lumMod val="90000"/>
            </a:schemeClr>
          </a:solidFill>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a:grpFill/>
            <a:ln>
              <a:solidFill>
                <a:schemeClr val="bg2">
                  <a:lumMod val="50000"/>
                </a:schemeClr>
              </a:solidFill>
            </a:ln>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sp>
        <p:nvSpPr>
          <p:cNvPr id="63" name="Rounded Rectangle 14">
            <a:extLst>
              <a:ext uri="{FF2B5EF4-FFF2-40B4-BE49-F238E27FC236}">
                <a16:creationId xmlns:a16="http://schemas.microsoft.com/office/drawing/2014/main" id="{2FA1EE19-5C4C-4142-8911-ECB7CFBADFA5}"/>
              </a:ext>
            </a:extLst>
          </p:cNvPr>
          <p:cNvSpPr/>
          <p:nvPr/>
        </p:nvSpPr>
        <p:spPr bwMode="gray">
          <a:xfrm>
            <a:off x="8304509" y="2362708"/>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3336" y="2619918"/>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1040" y="2066326"/>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1998" y="2292300"/>
            <a:ext cx="150305" cy="146304"/>
          </a:xfrm>
          <a:prstGeom prst="rect">
            <a:avLst/>
          </a:prstGeom>
          <a:solidFill>
            <a:schemeClr val="bg2">
              <a:lumMod val="90000"/>
            </a:schemeClr>
          </a:solidFill>
        </p:spPr>
      </p:pic>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solidFill>
            <a:schemeClr val="bg2">
              <a:lumMod val="90000"/>
            </a:schemeClr>
          </a:solid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p:spPr>
      </p:pic>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615811"/>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358601"/>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062219"/>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319160"/>
            <a:ext cx="150305" cy="146304"/>
          </a:xfrm>
          <a:prstGeom prst="rect">
            <a:avLst/>
          </a:prstGeom>
        </p:spPr>
      </p:pic>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chemeClr val="tx1">
              <a:lumMod val="75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de-DE" sz="1800" kern="0" dirty="0" err="1">
                <a:solidFill>
                  <a:srgbClr val="000000"/>
                </a:solidFill>
                <a:latin typeface="Arial"/>
                <a:ea typeface="Arial Unicode MS" pitchFamily="34" charset="-128"/>
                <a:cs typeface="Arial Unicode MS" pitchFamily="34" charset="-128"/>
              </a:rPr>
              <a:t>postgresql</a:t>
            </a:r>
            <a:endParaRPr lang="de-DE" sz="1800" kern="0" dirty="0">
              <a:solidFill>
                <a:srgbClr val="000000"/>
              </a:solidFill>
              <a:latin typeface="Arial"/>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a:ln>
              <a:solidFill>
                <a:schemeClr val="bg2">
                  <a:lumMod val="50000"/>
                </a:schemeClr>
              </a:solidFill>
            </a:ln>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3"/>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3"/>
            <a:stretch>
              <a:fillRect/>
            </a:stretch>
          </p:blipFill>
          <p:spPr>
            <a:xfrm>
              <a:off x="5146581" y="5680941"/>
              <a:ext cx="150305" cy="146304"/>
            </a:xfrm>
            <a:prstGeom prst="rect">
              <a:avLst/>
            </a:prstGeom>
          </p:spPr>
        </p:pic>
      </p:grpSp>
      <p:sp>
        <p:nvSpPr>
          <p:cNvPr id="121" name="Rounded Rectangle 14">
            <a:extLst>
              <a:ext uri="{FF2B5EF4-FFF2-40B4-BE49-F238E27FC236}">
                <a16:creationId xmlns:a16="http://schemas.microsoft.com/office/drawing/2014/main" id="{E683ACFD-3A5A-4DC8-A247-C3BC21A60B25}"/>
              </a:ext>
            </a:extLst>
          </p:cNvPr>
          <p:cNvSpPr/>
          <p:nvPr/>
        </p:nvSpPr>
        <p:spPr bwMode="gray">
          <a:xfrm>
            <a:off x="4656663" y="2958951"/>
            <a:ext cx="548827" cy="296202"/>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08546" y="3448986"/>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3"/>
          <a:stretch>
            <a:fillRect/>
          </a:stretch>
        </p:blipFill>
        <p:spPr>
          <a:xfrm>
            <a:off x="5121135" y="2910728"/>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65032" y="3311915"/>
            <a:ext cx="548827" cy="294470"/>
          </a:xfrm>
          <a:prstGeom prst="roundRect">
            <a:avLst/>
          </a:prstGeom>
          <a:solidFill>
            <a:schemeClr val="bg2">
              <a:lumMod val="90000"/>
            </a:schemeClr>
          </a:solid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08848" y="3118081"/>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3"/>
          <a:stretch>
            <a:fillRect/>
          </a:stretch>
        </p:blipFill>
        <p:spPr>
          <a:xfrm>
            <a:off x="5136136" y="3247986"/>
            <a:ext cx="150305" cy="146304"/>
          </a:xfrm>
          <a:prstGeom prst="rect">
            <a:avLst/>
          </a:prstGeom>
        </p:spPr>
      </p:pic>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3"/>
            <a:stretch>
              <a:fillRect/>
            </a:stretch>
          </p:blipFill>
          <p:spPr>
            <a:xfrm>
              <a:off x="5131580" y="5343683"/>
              <a:ext cx="150305" cy="146304"/>
            </a:xfrm>
            <a:prstGeom prst="rect">
              <a:avLst/>
            </a:prstGeom>
            <a:grpFill/>
            <a:ln>
              <a:solidFill>
                <a:schemeClr val="bg2">
                  <a:lumMod val="50000"/>
                </a:schemeClr>
              </a:solidFill>
            </a:ln>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3"/>
            <a:stretch>
              <a:fillRect/>
            </a:stretch>
          </p:blipFill>
          <p:spPr>
            <a:xfrm>
              <a:off x="5146581" y="5680941"/>
              <a:ext cx="150305" cy="146304"/>
            </a:xfrm>
            <a:prstGeom prst="rect">
              <a:avLst/>
            </a:prstGeom>
            <a:grpFill/>
            <a:ln>
              <a:solidFill>
                <a:schemeClr val="bg2">
                  <a:lumMod val="50000"/>
                </a:schemeClr>
              </a:solidFill>
            </a:ln>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3"/>
            <a:stretch>
              <a:fillRect/>
            </a:stretch>
          </p:blipFill>
          <p:spPr>
            <a:xfrm>
              <a:off x="5131580" y="5343683"/>
              <a:ext cx="150305" cy="146304"/>
            </a:xfrm>
            <a:prstGeom prst="rect">
              <a:avLst/>
            </a:prstGeom>
            <a:grpFill/>
            <a:ln>
              <a:solidFill>
                <a:schemeClr val="bg2">
                  <a:lumMod val="50000"/>
                </a:schemeClr>
              </a:solidFill>
            </a:ln>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bg2">
                  <a:lumMod val="50000"/>
                </a:schemeClr>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3"/>
            <a:stretch>
              <a:fillRect/>
            </a:stretch>
          </p:blipFill>
          <p:spPr>
            <a:xfrm>
              <a:off x="5146581" y="5680941"/>
              <a:ext cx="150305" cy="146304"/>
            </a:xfrm>
            <a:prstGeom prst="rect">
              <a:avLst/>
            </a:prstGeom>
            <a:grpFill/>
            <a:ln>
              <a:solidFill>
                <a:schemeClr val="bg2">
                  <a:lumMod val="50000"/>
                </a:schemeClr>
              </a:solidFill>
            </a:ln>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020050" y="1332763"/>
            <a:ext cx="403319" cy="403319"/>
          </a:xfrm>
          <a:prstGeom prst="rect">
            <a:avLst/>
          </a:prstGeom>
        </p:spPr>
      </p:pic>
      <p:cxnSp>
        <p:nvCxnSpPr>
          <p:cNvPr id="119" name="Straight Connector 118">
            <a:extLst>
              <a:ext uri="{FF2B5EF4-FFF2-40B4-BE49-F238E27FC236}">
                <a16:creationId xmlns:a16="http://schemas.microsoft.com/office/drawing/2014/main" id="{78DF7868-D858-4548-9E66-03C7D100E546}"/>
              </a:ext>
            </a:extLst>
          </p:cNvPr>
          <p:cNvCxnSpPr>
            <a:cxnSpLocks/>
          </p:cNvCxnSpPr>
          <p:nvPr/>
        </p:nvCxnSpPr>
        <p:spPr>
          <a:xfrm>
            <a:off x="6498121" y="4182948"/>
            <a:ext cx="1" cy="68628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p:spPr>
        </p:pic>
      </p:grpSp>
      <p:sp>
        <p:nvSpPr>
          <p:cNvPr id="142" name="Rectangle 141">
            <a:extLst>
              <a:ext uri="{FF2B5EF4-FFF2-40B4-BE49-F238E27FC236}">
                <a16:creationId xmlns:a16="http://schemas.microsoft.com/office/drawing/2014/main" id="{7C38D67C-2321-4695-9C65-7D593DC2A7BA}"/>
              </a:ext>
            </a:extLst>
          </p:cNvPr>
          <p:cNvSpPr/>
          <p:nvPr/>
        </p:nvSpPr>
        <p:spPr bwMode="gray">
          <a:xfrm>
            <a:off x="4531911" y="4047565"/>
            <a:ext cx="3345866" cy="2366670"/>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689365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How to bring </a:t>
            </a:r>
            <a:r>
              <a:rPr lang="en-US" dirty="0" err="1"/>
              <a:t>bulletinboard</a:t>
            </a:r>
            <a:r>
              <a:rPr lang="en-US" dirty="0"/>
              <a:t> into K8s ?</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84" name="Group 83">
            <a:extLst>
              <a:ext uri="{FF2B5EF4-FFF2-40B4-BE49-F238E27FC236}">
                <a16:creationId xmlns:a16="http://schemas.microsoft.com/office/drawing/2014/main" id="{FD8EA436-B1D4-43D4-A5AE-47308BBBD387}"/>
              </a:ext>
            </a:extLst>
          </p:cNvPr>
          <p:cNvGrpSpPr/>
          <p:nvPr/>
        </p:nvGrpSpPr>
        <p:grpSpPr>
          <a:xfrm>
            <a:off x="2939177" y="1799765"/>
            <a:ext cx="3558946" cy="1063716"/>
            <a:chOff x="2939177" y="1799765"/>
            <a:chExt cx="3558946" cy="1063716"/>
          </a:xfrm>
        </p:grpSpPr>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a:off x="6498122" y="1799765"/>
              <a:ext cx="1" cy="605030"/>
            </a:xfrm>
            <a:prstGeom prst="line">
              <a:avLst/>
            </a:prstGeom>
            <a:ln w="3810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82" name="Group 81">
              <a:extLst>
                <a:ext uri="{FF2B5EF4-FFF2-40B4-BE49-F238E27FC236}">
                  <a16:creationId xmlns:a16="http://schemas.microsoft.com/office/drawing/2014/main" id="{4D0194AC-DFC2-402B-A349-73E5501FAB2C}"/>
                </a:ext>
              </a:extLst>
            </p:cNvPr>
            <p:cNvGrpSpPr/>
            <p:nvPr/>
          </p:nvGrpSpPr>
          <p:grpSpPr>
            <a:xfrm>
              <a:off x="2939177" y="1799765"/>
              <a:ext cx="3558945" cy="1063716"/>
              <a:chOff x="2939177" y="1799765"/>
              <a:chExt cx="3558945"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cxnSpLocks/>
                <a:stCxn id="2" idx="3"/>
              </p:cNvCxnSpPr>
              <p:nvPr/>
            </p:nvCxnSpPr>
            <p:spPr>
              <a:xfrm flipV="1">
                <a:off x="2939177" y="1799765"/>
                <a:ext cx="3558945" cy="795374"/>
              </a:xfrm>
              <a:prstGeom prst="bentConnector3">
                <a:avLst/>
              </a:prstGeom>
              <a:ln w="44450">
                <a:solidFill>
                  <a:srgbClr val="E35500"/>
                </a:solidFill>
                <a:headEnd type="triangle" w="med" len="med"/>
                <a:tailEnd type="none"/>
              </a:ln>
            </p:spPr>
            <p:style>
              <a:lnRef idx="1">
                <a:schemeClr val="accent1"/>
              </a:lnRef>
              <a:fillRef idx="0">
                <a:schemeClr val="accent1"/>
              </a:fillRef>
              <a:effectRef idx="0">
                <a:schemeClr val="accent1"/>
              </a:effectRef>
              <a:fontRef idx="minor">
                <a:schemeClr val="tx1"/>
              </a:fontRef>
            </p:style>
          </p:cxnSp>
        </p:grpSp>
      </p:grpSp>
      <p:grpSp>
        <p:nvGrpSpPr>
          <p:cNvPr id="85" name="Group 84">
            <a:extLst>
              <a:ext uri="{FF2B5EF4-FFF2-40B4-BE49-F238E27FC236}">
                <a16:creationId xmlns:a16="http://schemas.microsoft.com/office/drawing/2014/main" id="{6364B226-50DF-4B39-9149-3AAF12C2AC0C}"/>
              </a:ext>
            </a:extLst>
          </p:cNvPr>
          <p:cNvGrpSpPr/>
          <p:nvPr/>
        </p:nvGrpSpPr>
        <p:grpSpPr>
          <a:xfrm>
            <a:off x="7312088" y="1547090"/>
            <a:ext cx="2853400" cy="1380607"/>
            <a:chOff x="7312088" y="1547090"/>
            <a:chExt cx="2853400" cy="1380607"/>
          </a:xfrm>
        </p:grpSpPr>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1799765"/>
              <a:ext cx="0" cy="614211"/>
            </a:xfrm>
            <a:prstGeom prst="line">
              <a:avLst/>
            </a:prstGeom>
            <a:ln w="38100">
              <a:solidFill>
                <a:srgbClr val="E355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83" name="Group 82">
              <a:extLst>
                <a:ext uri="{FF2B5EF4-FFF2-40B4-BE49-F238E27FC236}">
                  <a16:creationId xmlns:a16="http://schemas.microsoft.com/office/drawing/2014/main" id="{47A6CC2F-84DC-4994-8143-02C6A1C8335E}"/>
                </a:ext>
              </a:extLst>
            </p:cNvPr>
            <p:cNvGrpSpPr/>
            <p:nvPr/>
          </p:nvGrpSpPr>
          <p:grpSpPr>
            <a:xfrm>
              <a:off x="7312088" y="1547090"/>
              <a:ext cx="2853400" cy="1380607"/>
              <a:chOff x="7312088" y="1547090"/>
              <a:chExt cx="285340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17" idx="3"/>
              </p:cNvCxnSpPr>
              <p:nvPr/>
            </p:nvCxnSpPr>
            <p:spPr>
              <a:xfrm flipV="1">
                <a:off x="7312088" y="1799765"/>
                <a:ext cx="2853400" cy="1127932"/>
              </a:xfrm>
              <a:prstGeom prst="bentConnector3">
                <a:avLst>
                  <a:gd name="adj1" fmla="val 27615"/>
                </a:avLst>
              </a:prstGeom>
              <a:ln w="44450">
                <a:solidFill>
                  <a:srgbClr val="E35500"/>
                </a:solidFill>
                <a:headEnd type="triangle" w="med" len="med"/>
                <a:tailEnd type="none"/>
              </a:ln>
            </p:spPr>
            <p:style>
              <a:lnRef idx="1">
                <a:schemeClr val="accent1"/>
              </a:lnRef>
              <a:fillRef idx="0">
                <a:schemeClr val="accent1"/>
              </a:fillRef>
              <a:effectRef idx="0">
                <a:schemeClr val="accent1"/>
              </a:effectRef>
              <a:fontRef idx="minor">
                <a:schemeClr val="tx1"/>
              </a:fontRef>
            </p:style>
          </p:cxnSp>
        </p:grp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EFAFB6DC-EE69-46A3-B32F-CAD9A08DB3ED}"/>
              </a:ext>
            </a:extLst>
          </p:cNvPr>
          <p:cNvPicPr>
            <a:picLocks noChangeAspect="1"/>
          </p:cNvPicPr>
          <p:nvPr/>
        </p:nvPicPr>
        <p:blipFill>
          <a:blip r:embed="rId4"/>
          <a:stretch>
            <a:fillRect/>
          </a:stretch>
        </p:blipFill>
        <p:spPr>
          <a:xfrm>
            <a:off x="11313100" y="1248124"/>
            <a:ext cx="501015" cy="487680"/>
          </a:xfrm>
          <a:prstGeom prst="rect">
            <a:avLst/>
          </a:prstGeom>
        </p:spPr>
      </p:pic>
    </p:spTree>
    <p:extLst>
      <p:ext uri="{BB962C8B-B14F-4D97-AF65-F5344CB8AC3E}">
        <p14:creationId xmlns:p14="http://schemas.microsoft.com/office/powerpoint/2010/main" val="3249369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ppt_x"/>
                                          </p:val>
                                        </p:tav>
                                        <p:tav tm="100000">
                                          <p:val>
                                            <p:strVal val="#ppt_x"/>
                                          </p:val>
                                        </p:tav>
                                      </p:tavLst>
                                    </p:anim>
                                    <p:anim calcmode="lin" valueType="num">
                                      <p:cBhvr additive="base">
                                        <p:cTn id="16" dur="50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fill="hold"/>
                                        <p:tgtEl>
                                          <p:spTgt spid="34"/>
                                        </p:tgtEl>
                                        <p:attrNameLst>
                                          <p:attrName>ppt_x</p:attrName>
                                        </p:attrNameLst>
                                      </p:cBhvr>
                                      <p:tavLst>
                                        <p:tav tm="0">
                                          <p:val>
                                            <p:strVal val="#ppt_x"/>
                                          </p:val>
                                        </p:tav>
                                        <p:tav tm="100000">
                                          <p:val>
                                            <p:strVal val="#ppt_x"/>
                                          </p:val>
                                        </p:tav>
                                      </p:tavLst>
                                    </p:anim>
                                    <p:anim calcmode="lin" valueType="num">
                                      <p:cBhvr additive="base">
                                        <p:cTn id="24" dur="5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ppt_x"/>
                                          </p:val>
                                        </p:tav>
                                        <p:tav tm="100000">
                                          <p:val>
                                            <p:strVal val="#ppt_x"/>
                                          </p:val>
                                        </p:tav>
                                      </p:tavLst>
                                    </p:anim>
                                    <p:anim calcmode="lin" valueType="num">
                                      <p:cBhvr additive="base">
                                        <p:cTn id="2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84"/>
                                        </p:tgtEl>
                                        <p:attrNameLst>
                                          <p:attrName>style.visibility</p:attrName>
                                        </p:attrNameLst>
                                      </p:cBhvr>
                                      <p:to>
                                        <p:strVal val="visible"/>
                                      </p:to>
                                    </p:set>
                                    <p:anim calcmode="lin" valueType="num">
                                      <p:cBhvr additive="base">
                                        <p:cTn id="33" dur="500" fill="hold"/>
                                        <p:tgtEl>
                                          <p:spTgt spid="84"/>
                                        </p:tgtEl>
                                        <p:attrNameLst>
                                          <p:attrName>ppt_x</p:attrName>
                                        </p:attrNameLst>
                                      </p:cBhvr>
                                      <p:tavLst>
                                        <p:tav tm="0">
                                          <p:val>
                                            <p:strVal val="#ppt_x"/>
                                          </p:val>
                                        </p:tav>
                                        <p:tav tm="100000">
                                          <p:val>
                                            <p:strVal val="#ppt_x"/>
                                          </p:val>
                                        </p:tav>
                                      </p:tavLst>
                                    </p:anim>
                                    <p:anim calcmode="lin" valueType="num">
                                      <p:cBhvr additive="base">
                                        <p:cTn id="34" dur="500" fill="hold"/>
                                        <p:tgtEl>
                                          <p:spTgt spid="84"/>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85"/>
                                        </p:tgtEl>
                                        <p:attrNameLst>
                                          <p:attrName>style.visibility</p:attrName>
                                        </p:attrNameLst>
                                      </p:cBhvr>
                                      <p:to>
                                        <p:strVal val="visible"/>
                                      </p:to>
                                    </p:set>
                                    <p:anim calcmode="lin" valueType="num">
                                      <p:cBhvr additive="base">
                                        <p:cTn id="37" dur="500" fill="hold"/>
                                        <p:tgtEl>
                                          <p:spTgt spid="85"/>
                                        </p:tgtEl>
                                        <p:attrNameLst>
                                          <p:attrName>ppt_x</p:attrName>
                                        </p:attrNameLst>
                                      </p:cBhvr>
                                      <p:tavLst>
                                        <p:tav tm="0">
                                          <p:val>
                                            <p:strVal val="#ppt_x"/>
                                          </p:val>
                                        </p:tav>
                                        <p:tav tm="100000">
                                          <p:val>
                                            <p:strVal val="#ppt_x"/>
                                          </p:val>
                                        </p:tav>
                                      </p:tavLst>
                                    </p:anim>
                                    <p:anim calcmode="lin" valueType="num">
                                      <p:cBhvr additive="base">
                                        <p:cTn id="38" dur="500" fill="hold"/>
                                        <p:tgtEl>
                                          <p:spTgt spid="85"/>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7"/>
                                        </p:tgtEl>
                                        <p:attrNameLst>
                                          <p:attrName>style.visibility</p:attrName>
                                        </p:attrNameLst>
                                      </p:cBhvr>
                                      <p:to>
                                        <p:strVal val="visible"/>
                                      </p:to>
                                    </p:set>
                                    <p:anim calcmode="lin" valueType="num">
                                      <p:cBhvr additive="base">
                                        <p:cTn id="41" dur="500" fill="hold"/>
                                        <p:tgtEl>
                                          <p:spTgt spid="27"/>
                                        </p:tgtEl>
                                        <p:attrNameLst>
                                          <p:attrName>ppt_x</p:attrName>
                                        </p:attrNameLst>
                                      </p:cBhvr>
                                      <p:tavLst>
                                        <p:tav tm="0">
                                          <p:val>
                                            <p:strVal val="#ppt_x"/>
                                          </p:val>
                                        </p:tav>
                                        <p:tav tm="100000">
                                          <p:val>
                                            <p:strVal val="#ppt_x"/>
                                          </p:val>
                                        </p:tav>
                                      </p:tavLst>
                                    </p:anim>
                                    <p:anim calcmode="lin" valueType="num">
                                      <p:cBhvr additive="base">
                                        <p:cTn id="4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7" grpId="0" animBg="1"/>
      <p:bldP spid="15" grpId="0" animBg="1"/>
      <p:bldP spid="21"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a:t>
              </a:r>
              <a:br>
                <a:rPr lang="de-DE" sz="1400" kern="0" dirty="0">
                  <a:solidFill>
                    <a:schemeClr val="tx2"/>
                  </a:solidFill>
                  <a:ea typeface="Arial Unicode MS" pitchFamily="34" charset="-128"/>
                  <a:cs typeface="Arial Unicode MS" pitchFamily="34" charset="-128"/>
                </a:rPr>
              </a:br>
              <a:r>
                <a:rPr lang="de-DE" sz="1400" kern="0" dirty="0">
                  <a:solidFill>
                    <a:schemeClr val="tx2"/>
                  </a:solidFill>
                  <a:ea typeface="Arial Unicode MS" pitchFamily="34" charset="-128"/>
                  <a:cs typeface="Arial Unicode MS" pitchFamily="34" charset="-128"/>
                </a:rPr>
                <a:t>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0"/>
            <a:endCxn id="19" idx="1"/>
          </p:cNvCxnSpPr>
          <p:nvPr/>
        </p:nvCxnSpPr>
        <p:spPr>
          <a:xfrm>
            <a:off x="6498121" y="4182948"/>
            <a:ext cx="1" cy="68628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3"/>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3"/>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3"/>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p:spPr>
        </p:pic>
      </p:grpSp>
      <p:grpSp>
        <p:nvGrpSpPr>
          <p:cNvPr id="39" name="Group 38">
            <a:extLst>
              <a:ext uri="{FF2B5EF4-FFF2-40B4-BE49-F238E27FC236}">
                <a16:creationId xmlns:a16="http://schemas.microsoft.com/office/drawing/2014/main" id="{6397FCCA-5F76-4B57-AED0-088EA59C32EE}"/>
              </a:ext>
            </a:extLst>
          </p:cNvPr>
          <p:cNvGrpSpPr/>
          <p:nvPr/>
        </p:nvGrpSpPr>
        <p:grpSpPr>
          <a:xfrm>
            <a:off x="4667108" y="5554189"/>
            <a:ext cx="677593" cy="512787"/>
            <a:chOff x="4667108" y="5554189"/>
            <a:chExt cx="677593" cy="512787"/>
          </a:xfrm>
        </p:grpSpPr>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3"/>
            <a:stretch>
              <a:fillRect/>
            </a:stretch>
          </p:blipFill>
          <p:spPr>
            <a:xfrm>
              <a:off x="5131580" y="5554189"/>
              <a:ext cx="150305" cy="146304"/>
            </a:xfrm>
            <a:prstGeom prst="rect">
              <a:avLst/>
            </a:prstGeom>
          </p:spPr>
        </p:pic>
      </p:grp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2">
              <a:lumMod val="90000"/>
            </a:schemeClr>
          </a:solidFill>
          <a:ln>
            <a:solidFill>
              <a:schemeClr val="tx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tx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2">
              <a:lumMod val="90000"/>
            </a:schemeClr>
          </a:solidFill>
          <a:ln>
            <a:solidFill>
              <a:schemeClr val="tx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cxnSp>
        <p:nvCxnSpPr>
          <p:cNvPr id="93" name="Straight Connector 92">
            <a:extLst>
              <a:ext uri="{FF2B5EF4-FFF2-40B4-BE49-F238E27FC236}">
                <a16:creationId xmlns:a16="http://schemas.microsoft.com/office/drawing/2014/main" id="{4C7320CB-B68E-4F9D-9039-63C1BC280080}"/>
              </a:ext>
            </a:extLst>
          </p:cNvPr>
          <p:cNvCxnSpPr>
            <a:cxnSpLocks/>
            <a:endCxn id="42" idx="0"/>
          </p:cNvCxnSpPr>
          <p:nvPr/>
        </p:nvCxnSpPr>
        <p:spPr>
          <a:xfrm>
            <a:off x="6498121" y="3432291"/>
            <a:ext cx="0" cy="75065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E2F37A33-81B6-4C30-B3AB-5C9F1C697260}"/>
              </a:ext>
            </a:extLst>
          </p:cNvPr>
          <p:cNvSpPr/>
          <p:nvPr/>
        </p:nvSpPr>
        <p:spPr bwMode="gray">
          <a:xfrm>
            <a:off x="4531911" y="4047565"/>
            <a:ext cx="3345866" cy="2366670"/>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13472" y="1332763"/>
            <a:ext cx="403319" cy="403319"/>
          </a:xfrm>
          <a:prstGeom prst="rect">
            <a:avLst/>
          </a:prstGeom>
        </p:spPr>
      </p:pic>
    </p:spTree>
    <p:extLst>
      <p:ext uri="{BB962C8B-B14F-4D97-AF65-F5344CB8AC3E}">
        <p14:creationId xmlns:p14="http://schemas.microsoft.com/office/powerpoint/2010/main" val="250701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a:t>
              </a:r>
              <a:br>
                <a:rPr lang="de-DE" sz="1400" kern="0" dirty="0">
                  <a:solidFill>
                    <a:schemeClr val="tx2"/>
                  </a:solidFill>
                  <a:ea typeface="Arial Unicode MS" pitchFamily="34" charset="-128"/>
                  <a:cs typeface="Arial Unicode MS" pitchFamily="34" charset="-128"/>
                </a:rPr>
              </a:br>
              <a:r>
                <a:rPr lang="de-DE" sz="1400" kern="0" dirty="0">
                  <a:solidFill>
                    <a:schemeClr val="tx2"/>
                  </a:solidFill>
                  <a:ea typeface="Arial Unicode MS" pitchFamily="34" charset="-128"/>
                  <a:cs typeface="Arial Unicode MS" pitchFamily="34" charset="-128"/>
                </a:rPr>
                <a:t>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0"/>
            <a:endCxn id="19" idx="1"/>
          </p:cNvCxnSpPr>
          <p:nvPr/>
        </p:nvCxnSpPr>
        <p:spPr>
          <a:xfrm>
            <a:off x="6498121" y="4182948"/>
            <a:ext cx="1" cy="68628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3"/>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3"/>
            <a:stretch>
              <a:fillRect/>
            </a:stretch>
          </p:blipFill>
          <p:spPr>
            <a:xfrm>
              <a:off x="6672525" y="4134249"/>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3"/>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3"/>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3"/>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3"/>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3"/>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3"/>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3"/>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3"/>
            <a:stretch>
              <a:fillRect/>
            </a:stretch>
          </p:blipFill>
          <p:spPr>
            <a:xfrm>
              <a:off x="5119243" y="4738192"/>
              <a:ext cx="150305" cy="146304"/>
            </a:xfrm>
            <a:prstGeom prst="rect">
              <a:avLst/>
            </a:prstGeom>
          </p:spPr>
        </p:pic>
      </p:grpSp>
      <p:grpSp>
        <p:nvGrpSpPr>
          <p:cNvPr id="39" name="Group 38">
            <a:extLst>
              <a:ext uri="{FF2B5EF4-FFF2-40B4-BE49-F238E27FC236}">
                <a16:creationId xmlns:a16="http://schemas.microsoft.com/office/drawing/2014/main" id="{6397FCCA-5F76-4B57-AED0-088EA59C32EE}"/>
              </a:ext>
            </a:extLst>
          </p:cNvPr>
          <p:cNvGrpSpPr/>
          <p:nvPr/>
        </p:nvGrpSpPr>
        <p:grpSpPr>
          <a:xfrm>
            <a:off x="4667108" y="5554189"/>
            <a:ext cx="677593" cy="512787"/>
            <a:chOff x="4667108" y="5554189"/>
            <a:chExt cx="677593" cy="512787"/>
          </a:xfrm>
        </p:grpSpPr>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3"/>
            <a:stretch>
              <a:fillRect/>
            </a:stretch>
          </p:blipFill>
          <p:spPr>
            <a:xfrm>
              <a:off x="5131580" y="5554189"/>
              <a:ext cx="150305" cy="146304"/>
            </a:xfrm>
            <a:prstGeom prst="rect">
              <a:avLst/>
            </a:prstGeom>
          </p:spPr>
        </p:pic>
      </p:grp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3"/>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2">
              <a:lumMod val="90000"/>
            </a:schemeClr>
          </a:solidFill>
          <a:ln>
            <a:solidFill>
              <a:schemeClr val="tx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3"/>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tx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3"/>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2">
              <a:lumMod val="90000"/>
            </a:schemeClr>
          </a:solidFill>
          <a:ln>
            <a:solidFill>
              <a:schemeClr val="tx2"/>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3"/>
          <a:stretch>
            <a:fillRect/>
          </a:stretch>
        </p:blipFill>
        <p:spPr>
          <a:xfrm>
            <a:off x="11054251" y="2060500"/>
            <a:ext cx="250508" cy="243840"/>
          </a:xfrm>
          <a:prstGeom prst="rect">
            <a:avLst/>
          </a:prstGeom>
        </p:spPr>
      </p:pic>
      <p:cxnSp>
        <p:nvCxnSpPr>
          <p:cNvPr id="93" name="Straight Connector 92">
            <a:extLst>
              <a:ext uri="{FF2B5EF4-FFF2-40B4-BE49-F238E27FC236}">
                <a16:creationId xmlns:a16="http://schemas.microsoft.com/office/drawing/2014/main" id="{4C7320CB-B68E-4F9D-9039-63C1BC280080}"/>
              </a:ext>
            </a:extLst>
          </p:cNvPr>
          <p:cNvCxnSpPr>
            <a:cxnSpLocks/>
            <a:endCxn id="42" idx="0"/>
          </p:cNvCxnSpPr>
          <p:nvPr/>
        </p:nvCxnSpPr>
        <p:spPr>
          <a:xfrm>
            <a:off x="6498121" y="3432291"/>
            <a:ext cx="0" cy="75065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E2F37A33-81B6-4C30-B3AB-5C9F1C697260}"/>
              </a:ext>
            </a:extLst>
          </p:cNvPr>
          <p:cNvSpPr/>
          <p:nvPr/>
        </p:nvSpPr>
        <p:spPr bwMode="gray">
          <a:xfrm>
            <a:off x="4531911" y="4047565"/>
            <a:ext cx="3345866" cy="2366670"/>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13472" y="1332763"/>
            <a:ext cx="403319" cy="403319"/>
          </a:xfrm>
          <a:prstGeom prst="rect">
            <a:avLst/>
          </a:prstGeom>
        </p:spPr>
      </p:pic>
    </p:spTree>
    <p:extLst>
      <p:ext uri="{BB962C8B-B14F-4D97-AF65-F5344CB8AC3E}">
        <p14:creationId xmlns:p14="http://schemas.microsoft.com/office/powerpoint/2010/main" val="8628530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ads DB</a:t>
            </a:r>
          </a:p>
        </p:txBody>
      </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7574400" y="929398"/>
            <a:ext cx="781420" cy="760622"/>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0" name="Rectangle 19">
            <a:extLst>
              <a:ext uri="{FF2B5EF4-FFF2-40B4-BE49-F238E27FC236}">
                <a16:creationId xmlns:a16="http://schemas.microsoft.com/office/drawing/2014/main" id="{85CB0A18-B95E-4955-8D96-748B306BC07F}"/>
              </a:ext>
            </a:extLst>
          </p:cNvPr>
          <p:cNvSpPr/>
          <p:nvPr/>
        </p:nvSpPr>
        <p:spPr bwMode="gray">
          <a:xfrm>
            <a:off x="708751" y="2164299"/>
            <a:ext cx="5869665" cy="4189701"/>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550908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2"/>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6"/>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6"/>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6"/>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a:solidFill>
            <a:schemeClr val="tx2"/>
          </a:solidFill>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6"/>
            <a:stretch>
              <a:fillRect/>
            </a:stretch>
          </p:blipFill>
          <p:spPr>
            <a:xfrm>
              <a:off x="6672525" y="4134249"/>
              <a:ext cx="150305" cy="146304"/>
            </a:xfrm>
            <a:prstGeom prst="rect">
              <a:avLst/>
            </a:prstGeom>
            <a:grpFill/>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6"/>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6"/>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6"/>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6"/>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6"/>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6"/>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6"/>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6"/>
            <a:stretch>
              <a:fillRect/>
            </a:stretch>
          </p:blipFill>
          <p:spPr>
            <a:xfrm>
              <a:off x="5119243" y="4738192"/>
              <a:ext cx="150305" cy="146304"/>
            </a:xfrm>
            <a:prstGeom prst="rect">
              <a:avLst/>
            </a:prstGeom>
          </p:spPr>
        </p:pic>
      </p:grpSp>
      <p:grpSp>
        <p:nvGrpSpPr>
          <p:cNvPr id="39" name="Group 38">
            <a:extLst>
              <a:ext uri="{FF2B5EF4-FFF2-40B4-BE49-F238E27FC236}">
                <a16:creationId xmlns:a16="http://schemas.microsoft.com/office/drawing/2014/main" id="{6397FCCA-5F76-4B57-AED0-088EA59C32EE}"/>
              </a:ext>
            </a:extLst>
          </p:cNvPr>
          <p:cNvGrpSpPr/>
          <p:nvPr/>
        </p:nvGrpSpPr>
        <p:grpSpPr>
          <a:xfrm>
            <a:off x="4667108" y="5554189"/>
            <a:ext cx="677593" cy="512787"/>
            <a:chOff x="4667108" y="5554189"/>
            <a:chExt cx="677593" cy="512787"/>
          </a:xfrm>
        </p:grpSpPr>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6"/>
            <a:stretch>
              <a:fillRect/>
            </a:stretch>
          </p:blipFill>
          <p:spPr>
            <a:xfrm>
              <a:off x="5131580" y="5554189"/>
              <a:ext cx="150305" cy="146304"/>
            </a:xfrm>
            <a:prstGeom prst="rect">
              <a:avLst/>
            </a:prstGeom>
          </p:spPr>
        </p:pic>
      </p:grp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6"/>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tx2"/>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6"/>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6"/>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6"/>
          <a:stretch>
            <a:fillRect/>
          </a:stretch>
        </p:blipFill>
        <p:spPr>
          <a:xfrm>
            <a:off x="11054251" y="2060500"/>
            <a:ext cx="250508" cy="243840"/>
          </a:xfrm>
          <a:prstGeom prst="rect">
            <a:avLst/>
          </a:prstGeom>
        </p:spPr>
      </p:pic>
      <p:sp>
        <p:nvSpPr>
          <p:cNvPr id="93" name="Rectangle 92">
            <a:extLst>
              <a:ext uri="{FF2B5EF4-FFF2-40B4-BE49-F238E27FC236}">
                <a16:creationId xmlns:a16="http://schemas.microsoft.com/office/drawing/2014/main" id="{1C3EB475-53AB-4FBD-B007-FB174F3FD396}"/>
              </a:ext>
            </a:extLst>
          </p:cNvPr>
          <p:cNvSpPr/>
          <p:nvPr/>
        </p:nvSpPr>
        <p:spPr bwMode="gray">
          <a:xfrm>
            <a:off x="4531911" y="1497520"/>
            <a:ext cx="3345866" cy="2456868"/>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4" name="TextBox 93">
            <a:extLst>
              <a:ext uri="{FF2B5EF4-FFF2-40B4-BE49-F238E27FC236}">
                <a16:creationId xmlns:a16="http://schemas.microsoft.com/office/drawing/2014/main" id="{9AF19287-201E-491E-95CD-D75956F79090}"/>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95" name="Rectangle 94">
            <a:extLst>
              <a:ext uri="{FF2B5EF4-FFF2-40B4-BE49-F238E27FC236}">
                <a16:creationId xmlns:a16="http://schemas.microsoft.com/office/drawing/2014/main" id="{1F9E9824-A4C5-40A8-AACA-D8EF01167915}"/>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2" name="TextBox 101">
            <a:extLst>
              <a:ext uri="{FF2B5EF4-FFF2-40B4-BE49-F238E27FC236}">
                <a16:creationId xmlns:a16="http://schemas.microsoft.com/office/drawing/2014/main" id="{CE43EA6B-C61C-426D-B0AA-9102C968C89C}"/>
              </a:ext>
            </a:extLst>
          </p:cNvPr>
          <p:cNvSpPr txBox="1"/>
          <p:nvPr/>
        </p:nvSpPr>
        <p:spPr>
          <a:xfrm>
            <a:off x="7160792" y="3145422"/>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103" name="Rectangle 102">
            <a:extLst>
              <a:ext uri="{FF2B5EF4-FFF2-40B4-BE49-F238E27FC236}">
                <a16:creationId xmlns:a16="http://schemas.microsoft.com/office/drawing/2014/main" id="{EDE36657-746A-4EE8-B450-5888EF7D6F2A}"/>
              </a:ext>
            </a:extLst>
          </p:cNvPr>
          <p:cNvSpPr/>
          <p:nvPr/>
        </p:nvSpPr>
        <p:spPr bwMode="gray">
          <a:xfrm>
            <a:off x="8185711" y="1497521"/>
            <a:ext cx="3284630" cy="491671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8845079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2"/>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6"/>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6"/>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6"/>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6"/>
            <a:stretch>
              <a:fillRect/>
            </a:stretch>
          </p:blipFill>
          <p:spPr>
            <a:xfrm>
              <a:off x="6672525" y="4134249"/>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6"/>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6"/>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6"/>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a:solidFill>
            <a:schemeClr val="tx2"/>
          </a:solidFill>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a:grpFill/>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grp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grpFill/>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6"/>
            <a:stretch>
              <a:fillRect/>
            </a:stretch>
          </p:blipFill>
          <p:spPr>
            <a:xfrm>
              <a:off x="8804961" y="4729104"/>
              <a:ext cx="150305" cy="146304"/>
            </a:xfrm>
            <a:prstGeom prst="rect">
              <a:avLst/>
            </a:prstGeom>
            <a:grpFill/>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6"/>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chemeClr val="bg1"/>
                  </a:solidFill>
                  <a:latin typeface="Arial"/>
                  <a:ea typeface="Arial Unicode MS" pitchFamily="34" charset="-128"/>
                  <a:cs typeface="Arial Unicode MS" pitchFamily="34" charset="-128"/>
                </a:rPr>
                <a:t>nwp</a:t>
              </a:r>
              <a:endParaRPr lang="en-US" sz="1000" kern="0" dirty="0">
                <a:solidFill>
                  <a:schemeClr val="bg1"/>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6"/>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6"/>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6"/>
            <a:stretch>
              <a:fillRect/>
            </a:stretch>
          </p:blipFill>
          <p:spPr>
            <a:xfrm>
              <a:off x="5119243" y="4738192"/>
              <a:ext cx="150305" cy="146304"/>
            </a:xfrm>
            <a:prstGeom prst="rect">
              <a:avLst/>
            </a:prstGeom>
          </p:spPr>
        </p:pic>
      </p:grpSp>
      <p:grpSp>
        <p:nvGrpSpPr>
          <p:cNvPr id="39" name="Group 38">
            <a:extLst>
              <a:ext uri="{FF2B5EF4-FFF2-40B4-BE49-F238E27FC236}">
                <a16:creationId xmlns:a16="http://schemas.microsoft.com/office/drawing/2014/main" id="{6397FCCA-5F76-4B57-AED0-088EA59C32EE}"/>
              </a:ext>
            </a:extLst>
          </p:cNvPr>
          <p:cNvGrpSpPr/>
          <p:nvPr/>
        </p:nvGrpSpPr>
        <p:grpSpPr>
          <a:xfrm>
            <a:off x="4667108" y="5554189"/>
            <a:ext cx="677593" cy="512787"/>
            <a:chOff x="4667108" y="5554189"/>
            <a:chExt cx="677593" cy="512787"/>
          </a:xfrm>
        </p:grpSpPr>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6"/>
            <a:stretch>
              <a:fillRect/>
            </a:stretch>
          </p:blipFill>
          <p:spPr>
            <a:xfrm>
              <a:off x="5131580" y="5554189"/>
              <a:ext cx="150305" cy="146304"/>
            </a:xfrm>
            <a:prstGeom prst="rect">
              <a:avLst/>
            </a:prstGeom>
          </p:spPr>
        </p:pic>
      </p:grp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6"/>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6"/>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tx2"/>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6"/>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2"/>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tx2"/>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6"/>
          <a:stretch>
            <a:fillRect/>
          </a:stretch>
        </p:blipFill>
        <p:spPr>
          <a:xfrm>
            <a:off x="11054251" y="2060500"/>
            <a:ext cx="250508" cy="243840"/>
          </a:xfrm>
          <a:prstGeom prst="rect">
            <a:avLst/>
          </a:prstGeom>
        </p:spPr>
      </p:pic>
      <p:sp>
        <p:nvSpPr>
          <p:cNvPr id="93" name="Rectangle 92">
            <a:extLst>
              <a:ext uri="{FF2B5EF4-FFF2-40B4-BE49-F238E27FC236}">
                <a16:creationId xmlns:a16="http://schemas.microsoft.com/office/drawing/2014/main" id="{8FBF3433-C609-4B8B-91AC-7980A8DA81B4}"/>
              </a:ext>
            </a:extLst>
          </p:cNvPr>
          <p:cNvSpPr/>
          <p:nvPr/>
        </p:nvSpPr>
        <p:spPr bwMode="gray">
          <a:xfrm>
            <a:off x="4531911" y="1497520"/>
            <a:ext cx="3345866" cy="2456868"/>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4" name="TextBox 93">
            <a:extLst>
              <a:ext uri="{FF2B5EF4-FFF2-40B4-BE49-F238E27FC236}">
                <a16:creationId xmlns:a16="http://schemas.microsoft.com/office/drawing/2014/main" id="{B5ACA438-F9A3-46FF-83D7-FF9580669FA3}"/>
              </a:ext>
            </a:extLst>
          </p:cNvPr>
          <p:cNvSpPr txBox="1"/>
          <p:nvPr/>
        </p:nvSpPr>
        <p:spPr>
          <a:xfrm>
            <a:off x="7149712" y="5544230"/>
            <a:ext cx="543694" cy="11079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7200" kern="0" dirty="0">
                <a:solidFill>
                  <a:srgbClr val="00B050"/>
                </a:solidFill>
                <a:latin typeface="Wingdings" panose="05000000000000000000" pitchFamily="2" charset="2"/>
                <a:ea typeface="Arial Unicode MS" pitchFamily="34" charset="-128"/>
                <a:cs typeface="Arial Unicode MS" pitchFamily="34" charset="-128"/>
              </a:rPr>
              <a:t>ü</a:t>
            </a:r>
          </a:p>
        </p:txBody>
      </p:sp>
      <p:sp>
        <p:nvSpPr>
          <p:cNvPr id="95" name="Rectangle 94">
            <a:extLst>
              <a:ext uri="{FF2B5EF4-FFF2-40B4-BE49-F238E27FC236}">
                <a16:creationId xmlns:a16="http://schemas.microsoft.com/office/drawing/2014/main" id="{2DA30737-9DC3-4F0C-85E3-84398F0430AF}"/>
              </a:ext>
            </a:extLst>
          </p:cNvPr>
          <p:cNvSpPr/>
          <p:nvPr/>
        </p:nvSpPr>
        <p:spPr bwMode="gray">
          <a:xfrm>
            <a:off x="4531911" y="4047565"/>
            <a:ext cx="3345866" cy="2366670"/>
          </a:xfrm>
          <a:prstGeom prst="rect">
            <a:avLst/>
          </a:prstGeom>
          <a:noFill/>
          <a:ln w="19050" algn="ctr">
            <a:solidFill>
              <a:srgbClr val="00B05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974817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4"/>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4"/>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4"/>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4"/>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grpSp>
        <p:nvGrpSpPr>
          <p:cNvPr id="39" name="Group 38">
            <a:extLst>
              <a:ext uri="{FF2B5EF4-FFF2-40B4-BE49-F238E27FC236}">
                <a16:creationId xmlns:a16="http://schemas.microsoft.com/office/drawing/2014/main" id="{6397FCCA-5F76-4B57-AED0-088EA59C32EE}"/>
              </a:ext>
            </a:extLst>
          </p:cNvPr>
          <p:cNvGrpSpPr/>
          <p:nvPr/>
        </p:nvGrpSpPr>
        <p:grpSpPr>
          <a:xfrm>
            <a:off x="4667108" y="5554189"/>
            <a:ext cx="677593" cy="512787"/>
            <a:chOff x="4667108" y="5554189"/>
            <a:chExt cx="677593" cy="512787"/>
          </a:xfrm>
        </p:grpSpPr>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4"/>
            <a:stretch>
              <a:fillRect/>
            </a:stretch>
          </p:blipFill>
          <p:spPr>
            <a:xfrm>
              <a:off x="5131580" y="555418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9" idx="1"/>
          </p:cNvCxnSpPr>
          <p:nvPr/>
        </p:nvCxnSpPr>
        <p:spPr>
          <a:xfrm flipH="1">
            <a:off x="6498122" y="3280272"/>
            <a:ext cx="5093" cy="15889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13472" y="1332763"/>
            <a:ext cx="403319" cy="403319"/>
          </a:xfrm>
          <a:prstGeom prst="rect">
            <a:avLst/>
          </a:prstGeom>
        </p:spPr>
      </p:pic>
    </p:spTree>
    <p:extLst>
      <p:ext uri="{BB962C8B-B14F-4D97-AF65-F5344CB8AC3E}">
        <p14:creationId xmlns:p14="http://schemas.microsoft.com/office/powerpoint/2010/main" val="244375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ppt_x"/>
                                          </p:val>
                                        </p:tav>
                                        <p:tav tm="100000">
                                          <p:val>
                                            <p:strVal val="#ppt_x"/>
                                          </p:val>
                                        </p:tav>
                                      </p:tavLst>
                                    </p:anim>
                                    <p:anim calcmode="lin" valueType="num">
                                      <p:cBhvr additive="base">
                                        <p:cTn id="8"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9"/>
                                        </p:tgtEl>
                                        <p:attrNameLst>
                                          <p:attrName>style.visibility</p:attrName>
                                        </p:attrNameLst>
                                      </p:cBhvr>
                                      <p:to>
                                        <p:strVal val="visible"/>
                                      </p:to>
                                    </p:set>
                                    <p:anim calcmode="lin" valueType="num">
                                      <p:cBhvr additive="base">
                                        <p:cTn id="21" dur="500" fill="hold"/>
                                        <p:tgtEl>
                                          <p:spTgt spid="49"/>
                                        </p:tgtEl>
                                        <p:attrNameLst>
                                          <p:attrName>ppt_x</p:attrName>
                                        </p:attrNameLst>
                                      </p:cBhvr>
                                      <p:tavLst>
                                        <p:tav tm="0">
                                          <p:val>
                                            <p:strVal val="#ppt_x"/>
                                          </p:val>
                                        </p:tav>
                                        <p:tav tm="100000">
                                          <p:val>
                                            <p:strVal val="#ppt_x"/>
                                          </p:val>
                                        </p:tav>
                                      </p:tavLst>
                                    </p:anim>
                                    <p:anim calcmode="lin" valueType="num">
                                      <p:cBhvr additive="base">
                                        <p:cTn id="22" dur="500" fill="hold"/>
                                        <p:tgtEl>
                                          <p:spTgt spid="49"/>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60"/>
                                        </p:tgtEl>
                                        <p:attrNameLst>
                                          <p:attrName>style.visibility</p:attrName>
                                        </p:attrNameLst>
                                      </p:cBhvr>
                                      <p:to>
                                        <p:strVal val="visible"/>
                                      </p:to>
                                    </p:set>
                                    <p:anim calcmode="lin" valueType="num">
                                      <p:cBhvr additive="base">
                                        <p:cTn id="25" dur="500" fill="hold"/>
                                        <p:tgtEl>
                                          <p:spTgt spid="60"/>
                                        </p:tgtEl>
                                        <p:attrNameLst>
                                          <p:attrName>ppt_x</p:attrName>
                                        </p:attrNameLst>
                                      </p:cBhvr>
                                      <p:tavLst>
                                        <p:tav tm="0">
                                          <p:val>
                                            <p:strVal val="#ppt_x"/>
                                          </p:val>
                                        </p:tav>
                                        <p:tav tm="100000">
                                          <p:val>
                                            <p:strVal val="#ppt_x"/>
                                          </p:val>
                                        </p:tav>
                                      </p:tavLst>
                                    </p:anim>
                                    <p:anim calcmode="lin" valueType="num">
                                      <p:cBhvr additive="base">
                                        <p:cTn id="26" dur="500" fill="hold"/>
                                        <p:tgtEl>
                                          <p:spTgt spid="60"/>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5"/>
                                        </p:tgtEl>
                                        <p:attrNameLst>
                                          <p:attrName>style.visibility</p:attrName>
                                        </p:attrNameLst>
                                      </p:cBhvr>
                                      <p:to>
                                        <p:strVal val="visible"/>
                                      </p:to>
                                    </p:set>
                                    <p:anim calcmode="lin" valueType="num">
                                      <p:cBhvr additive="base">
                                        <p:cTn id="29" dur="500" fill="hold"/>
                                        <p:tgtEl>
                                          <p:spTgt spid="65"/>
                                        </p:tgtEl>
                                        <p:attrNameLst>
                                          <p:attrName>ppt_x</p:attrName>
                                        </p:attrNameLst>
                                      </p:cBhvr>
                                      <p:tavLst>
                                        <p:tav tm="0">
                                          <p:val>
                                            <p:strVal val="#ppt_x"/>
                                          </p:val>
                                        </p:tav>
                                        <p:tav tm="100000">
                                          <p:val>
                                            <p:strVal val="#ppt_x"/>
                                          </p:val>
                                        </p:tav>
                                      </p:tavLst>
                                    </p:anim>
                                    <p:anim calcmode="lin" valueType="num">
                                      <p:cBhvr additive="base">
                                        <p:cTn id="30"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anim calcmode="lin" valueType="num">
                                      <p:cBhvr additive="base">
                                        <p:cTn id="35" dur="500" fill="hold"/>
                                        <p:tgtEl>
                                          <p:spTgt spid="27"/>
                                        </p:tgtEl>
                                        <p:attrNameLst>
                                          <p:attrName>ppt_x</p:attrName>
                                        </p:attrNameLst>
                                      </p:cBhvr>
                                      <p:tavLst>
                                        <p:tav tm="0">
                                          <p:val>
                                            <p:strVal val="#ppt_x"/>
                                          </p:val>
                                        </p:tav>
                                        <p:tav tm="100000">
                                          <p:val>
                                            <p:strVal val="#ppt_x"/>
                                          </p:val>
                                        </p:tav>
                                      </p:tavLst>
                                    </p:anim>
                                    <p:anim calcmode="lin" valueType="num">
                                      <p:cBhvr additive="base">
                                        <p:cTn id="3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4"/>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4"/>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4"/>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4"/>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4"/>
          <a:stretch>
            <a:fillRect/>
          </a:stretch>
        </p:blipFill>
        <p:spPr>
          <a:xfrm>
            <a:off x="5131580" y="5554189"/>
            <a:ext cx="150305" cy="146304"/>
          </a:xfrm>
          <a:prstGeom prst="rect">
            <a:avLst/>
          </a:prstGeom>
        </p:spPr>
      </p:pic>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013472" y="1332763"/>
            <a:ext cx="403319" cy="403319"/>
          </a:xfrm>
          <a:prstGeom prst="rect">
            <a:avLst/>
          </a:prstGeom>
        </p:spPr>
      </p:pic>
    </p:spTree>
    <p:extLst>
      <p:ext uri="{BB962C8B-B14F-4D97-AF65-F5344CB8AC3E}">
        <p14:creationId xmlns:p14="http://schemas.microsoft.com/office/powerpoint/2010/main" val="2844664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fill="hold"/>
                                        <p:tgtEl>
                                          <p:spTgt spid="34"/>
                                        </p:tgtEl>
                                        <p:attrNameLst>
                                          <p:attrName>ppt_x</p:attrName>
                                        </p:attrNameLst>
                                      </p:cBhvr>
                                      <p:tavLst>
                                        <p:tav tm="0">
                                          <p:val>
                                            <p:strVal val="#ppt_x"/>
                                          </p:val>
                                        </p:tav>
                                        <p:tav tm="100000">
                                          <p:val>
                                            <p:strVal val="#ppt_x"/>
                                          </p:val>
                                        </p:tav>
                                      </p:tavLst>
                                    </p:anim>
                                    <p:anim calcmode="lin" valueType="num">
                                      <p:cBhvr additive="base">
                                        <p:cTn id="24" dur="5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5"/>
                                        </p:tgtEl>
                                        <p:attrNameLst>
                                          <p:attrName>style.visibility</p:attrName>
                                        </p:attrNameLst>
                                      </p:cBhvr>
                                      <p:to>
                                        <p:strVal val="visible"/>
                                      </p:to>
                                    </p:set>
                                    <p:anim calcmode="lin" valueType="num">
                                      <p:cBhvr additive="base">
                                        <p:cTn id="35" dur="500" fill="hold"/>
                                        <p:tgtEl>
                                          <p:spTgt spid="75"/>
                                        </p:tgtEl>
                                        <p:attrNameLst>
                                          <p:attrName>ppt_x</p:attrName>
                                        </p:attrNameLst>
                                      </p:cBhvr>
                                      <p:tavLst>
                                        <p:tav tm="0">
                                          <p:val>
                                            <p:strVal val="#ppt_x"/>
                                          </p:val>
                                        </p:tav>
                                        <p:tav tm="100000">
                                          <p:val>
                                            <p:strVal val="#ppt_x"/>
                                          </p:val>
                                        </p:tav>
                                      </p:tavLst>
                                    </p:anim>
                                    <p:anim calcmode="lin" valueType="num">
                                      <p:cBhvr additive="base">
                                        <p:cTn id="36"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76"/>
                                        </p:tgtEl>
                                        <p:attrNameLst>
                                          <p:attrName>style.visibility</p:attrName>
                                        </p:attrNameLst>
                                      </p:cBhvr>
                                      <p:to>
                                        <p:strVal val="visible"/>
                                      </p:to>
                                    </p:set>
                                    <p:anim calcmode="lin" valueType="num">
                                      <p:cBhvr additive="base">
                                        <p:cTn id="45" dur="500" fill="hold"/>
                                        <p:tgtEl>
                                          <p:spTgt spid="76"/>
                                        </p:tgtEl>
                                        <p:attrNameLst>
                                          <p:attrName>ppt_x</p:attrName>
                                        </p:attrNameLst>
                                      </p:cBhvr>
                                      <p:tavLst>
                                        <p:tav tm="0">
                                          <p:val>
                                            <p:strVal val="#ppt_x"/>
                                          </p:val>
                                        </p:tav>
                                        <p:tav tm="100000">
                                          <p:val>
                                            <p:strVal val="#ppt_x"/>
                                          </p:val>
                                        </p:tav>
                                      </p:tavLst>
                                    </p:anim>
                                    <p:anim calcmode="lin" valueType="num">
                                      <p:cBhvr additive="base">
                                        <p:cTn id="46" dur="500" fill="hold"/>
                                        <p:tgtEl>
                                          <p:spTgt spid="76"/>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4"/>
                                        </p:tgtEl>
                                        <p:attrNameLst>
                                          <p:attrName>style.visibility</p:attrName>
                                        </p:attrNameLst>
                                      </p:cBhvr>
                                      <p:to>
                                        <p:strVal val="visible"/>
                                      </p:to>
                                    </p:set>
                                    <p:anim calcmode="lin" valueType="num">
                                      <p:cBhvr additive="base">
                                        <p:cTn id="49" dur="500" fill="hold"/>
                                        <p:tgtEl>
                                          <p:spTgt spid="4"/>
                                        </p:tgtEl>
                                        <p:attrNameLst>
                                          <p:attrName>ppt_x</p:attrName>
                                        </p:attrNameLst>
                                      </p:cBhvr>
                                      <p:tavLst>
                                        <p:tav tm="0">
                                          <p:val>
                                            <p:strVal val="#ppt_x"/>
                                          </p:val>
                                        </p:tav>
                                        <p:tav tm="100000">
                                          <p:val>
                                            <p:strVal val="#ppt_x"/>
                                          </p:val>
                                        </p:tav>
                                      </p:tavLst>
                                    </p:anim>
                                    <p:anim calcmode="lin" valueType="num">
                                      <p:cBhvr additive="base">
                                        <p:cTn id="50" dur="500" fill="hold"/>
                                        <p:tgtEl>
                                          <p:spTgt spid="4"/>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77"/>
                                        </p:tgtEl>
                                        <p:attrNameLst>
                                          <p:attrName>style.visibility</p:attrName>
                                        </p:attrNameLst>
                                      </p:cBhvr>
                                      <p:to>
                                        <p:strVal val="visible"/>
                                      </p:to>
                                    </p:set>
                                    <p:anim calcmode="lin" valueType="num">
                                      <p:cBhvr additive="base">
                                        <p:cTn id="53" dur="500" fill="hold"/>
                                        <p:tgtEl>
                                          <p:spTgt spid="77"/>
                                        </p:tgtEl>
                                        <p:attrNameLst>
                                          <p:attrName>ppt_x</p:attrName>
                                        </p:attrNameLst>
                                      </p:cBhvr>
                                      <p:tavLst>
                                        <p:tav tm="0">
                                          <p:val>
                                            <p:strVal val="#ppt_x"/>
                                          </p:val>
                                        </p:tav>
                                        <p:tav tm="100000">
                                          <p:val>
                                            <p:strVal val="#ppt_x"/>
                                          </p:val>
                                        </p:tav>
                                      </p:tavLst>
                                    </p:anim>
                                    <p:anim calcmode="lin" valueType="num">
                                      <p:cBhvr additive="base">
                                        <p:cTn id="54" dur="500" fill="hold"/>
                                        <p:tgtEl>
                                          <p:spTgt spid="77"/>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anim calcmode="lin" valueType="num">
                                      <p:cBhvr additive="base">
                                        <p:cTn id="57" dur="500" fill="hold"/>
                                        <p:tgtEl>
                                          <p:spTgt spid="36"/>
                                        </p:tgtEl>
                                        <p:attrNameLst>
                                          <p:attrName>ppt_x</p:attrName>
                                        </p:attrNameLst>
                                      </p:cBhvr>
                                      <p:tavLst>
                                        <p:tav tm="0">
                                          <p:val>
                                            <p:strVal val="#ppt_x"/>
                                          </p:val>
                                        </p:tav>
                                        <p:tav tm="100000">
                                          <p:val>
                                            <p:strVal val="#ppt_x"/>
                                          </p:val>
                                        </p:tav>
                                      </p:tavLst>
                                    </p:anim>
                                    <p:anim calcmode="lin" valueType="num">
                                      <p:cBhvr additive="base">
                                        <p:cTn id="58" dur="500" fill="hold"/>
                                        <p:tgtEl>
                                          <p:spTgt spid="36"/>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anim calcmode="lin" valueType="num">
                                      <p:cBhvr additive="base">
                                        <p:cTn id="65" dur="500" fill="hold"/>
                                        <p:tgtEl>
                                          <p:spTgt spid="18"/>
                                        </p:tgtEl>
                                        <p:attrNameLst>
                                          <p:attrName>ppt_x</p:attrName>
                                        </p:attrNameLst>
                                      </p:cBhvr>
                                      <p:tavLst>
                                        <p:tav tm="0">
                                          <p:val>
                                            <p:strVal val="#ppt_x"/>
                                          </p:val>
                                        </p:tav>
                                        <p:tav tm="100000">
                                          <p:val>
                                            <p:strVal val="#ppt_x"/>
                                          </p:val>
                                        </p:tav>
                                      </p:tavLst>
                                    </p:anim>
                                    <p:anim calcmode="lin" valueType="num">
                                      <p:cBhvr additive="base">
                                        <p:cTn id="66" dur="500" fill="hold"/>
                                        <p:tgtEl>
                                          <p:spTgt spid="18"/>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79"/>
                                        </p:tgtEl>
                                        <p:attrNameLst>
                                          <p:attrName>style.visibility</p:attrName>
                                        </p:attrNameLst>
                                      </p:cBhvr>
                                      <p:to>
                                        <p:strVal val="visible"/>
                                      </p:to>
                                    </p:set>
                                    <p:anim calcmode="lin" valueType="num">
                                      <p:cBhvr additive="base">
                                        <p:cTn id="69" dur="500" fill="hold"/>
                                        <p:tgtEl>
                                          <p:spTgt spid="79"/>
                                        </p:tgtEl>
                                        <p:attrNameLst>
                                          <p:attrName>ppt_x</p:attrName>
                                        </p:attrNameLst>
                                      </p:cBhvr>
                                      <p:tavLst>
                                        <p:tav tm="0">
                                          <p:val>
                                            <p:strVal val="#ppt_x"/>
                                          </p:val>
                                        </p:tav>
                                        <p:tav tm="100000">
                                          <p:val>
                                            <p:strVal val="#ppt_x"/>
                                          </p:val>
                                        </p:tav>
                                      </p:tavLst>
                                    </p:anim>
                                    <p:anim calcmode="lin" valueType="num">
                                      <p:cBhvr additive="base">
                                        <p:cTn id="70" dur="500" fill="hold"/>
                                        <p:tgtEl>
                                          <p:spTgt spid="79"/>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anim calcmode="lin" valueType="num">
                                      <p:cBhvr additive="base">
                                        <p:cTn id="73" dur="500" fill="hold"/>
                                        <p:tgtEl>
                                          <p:spTgt spid="35"/>
                                        </p:tgtEl>
                                        <p:attrNameLst>
                                          <p:attrName>ppt_x</p:attrName>
                                        </p:attrNameLst>
                                      </p:cBhvr>
                                      <p:tavLst>
                                        <p:tav tm="0">
                                          <p:val>
                                            <p:strVal val="#ppt_x"/>
                                          </p:val>
                                        </p:tav>
                                        <p:tav tm="100000">
                                          <p:val>
                                            <p:strVal val="#ppt_x"/>
                                          </p:val>
                                        </p:tav>
                                      </p:tavLst>
                                    </p:anim>
                                    <p:anim calcmode="lin" valueType="num">
                                      <p:cBhvr additive="base">
                                        <p:cTn id="74" dur="500" fill="hold"/>
                                        <p:tgtEl>
                                          <p:spTgt spid="35"/>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37"/>
                                        </p:tgtEl>
                                        <p:attrNameLst>
                                          <p:attrName>style.visibility</p:attrName>
                                        </p:attrNameLst>
                                      </p:cBhvr>
                                      <p:to>
                                        <p:strVal val="visible"/>
                                      </p:to>
                                    </p:set>
                                    <p:anim calcmode="lin" valueType="num">
                                      <p:cBhvr additive="base">
                                        <p:cTn id="77" dur="500" fill="hold"/>
                                        <p:tgtEl>
                                          <p:spTgt spid="37"/>
                                        </p:tgtEl>
                                        <p:attrNameLst>
                                          <p:attrName>ppt_x</p:attrName>
                                        </p:attrNameLst>
                                      </p:cBhvr>
                                      <p:tavLst>
                                        <p:tav tm="0">
                                          <p:val>
                                            <p:strVal val="#ppt_x"/>
                                          </p:val>
                                        </p:tav>
                                        <p:tav tm="100000">
                                          <p:val>
                                            <p:strVal val="#ppt_x"/>
                                          </p:val>
                                        </p:tav>
                                      </p:tavLst>
                                    </p:anim>
                                    <p:anim calcmode="lin" valueType="num">
                                      <p:cBhvr additive="base">
                                        <p:cTn id="78" dur="500" fill="hold"/>
                                        <p:tgtEl>
                                          <p:spTgt spid="37"/>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20"/>
                                        </p:tgtEl>
                                        <p:attrNameLst>
                                          <p:attrName>style.visibility</p:attrName>
                                        </p:attrNameLst>
                                      </p:cBhvr>
                                      <p:to>
                                        <p:strVal val="visible"/>
                                      </p:to>
                                    </p:set>
                                    <p:anim calcmode="lin" valueType="num">
                                      <p:cBhvr additive="base">
                                        <p:cTn id="81" dur="500" fill="hold"/>
                                        <p:tgtEl>
                                          <p:spTgt spid="20"/>
                                        </p:tgtEl>
                                        <p:attrNameLst>
                                          <p:attrName>ppt_x</p:attrName>
                                        </p:attrNameLst>
                                      </p:cBhvr>
                                      <p:tavLst>
                                        <p:tav tm="0">
                                          <p:val>
                                            <p:strVal val="#ppt_x"/>
                                          </p:val>
                                        </p:tav>
                                        <p:tav tm="100000">
                                          <p:val>
                                            <p:strVal val="#ppt_x"/>
                                          </p:val>
                                        </p:tav>
                                      </p:tavLst>
                                    </p:anim>
                                    <p:anim calcmode="lin" valueType="num">
                                      <p:cBhvr additive="base">
                                        <p:cTn id="82" dur="500" fill="hold"/>
                                        <p:tgtEl>
                                          <p:spTgt spid="20"/>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78"/>
                                        </p:tgtEl>
                                        <p:attrNameLst>
                                          <p:attrName>style.visibility</p:attrName>
                                        </p:attrNameLst>
                                      </p:cBhvr>
                                      <p:to>
                                        <p:strVal val="visible"/>
                                      </p:to>
                                    </p:set>
                                    <p:anim calcmode="lin" valueType="num">
                                      <p:cBhvr additive="base">
                                        <p:cTn id="85" dur="500" fill="hold"/>
                                        <p:tgtEl>
                                          <p:spTgt spid="78"/>
                                        </p:tgtEl>
                                        <p:attrNameLst>
                                          <p:attrName>ppt_x</p:attrName>
                                        </p:attrNameLst>
                                      </p:cBhvr>
                                      <p:tavLst>
                                        <p:tav tm="0">
                                          <p:val>
                                            <p:strVal val="#ppt_x"/>
                                          </p:val>
                                        </p:tav>
                                        <p:tav tm="100000">
                                          <p:val>
                                            <p:strVal val="#ppt_x"/>
                                          </p:val>
                                        </p:tav>
                                      </p:tavLst>
                                    </p:anim>
                                    <p:anim calcmode="lin" valueType="num">
                                      <p:cBhvr additive="base">
                                        <p:cTn id="86"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40"/>
                                        </p:tgtEl>
                                        <p:attrNameLst>
                                          <p:attrName>style.visibility</p:attrName>
                                        </p:attrNameLst>
                                      </p:cBhvr>
                                      <p:to>
                                        <p:strVal val="visible"/>
                                      </p:to>
                                    </p:set>
                                    <p:anim calcmode="lin" valueType="num">
                                      <p:cBhvr additive="base">
                                        <p:cTn id="91" dur="500" fill="hold"/>
                                        <p:tgtEl>
                                          <p:spTgt spid="40"/>
                                        </p:tgtEl>
                                        <p:attrNameLst>
                                          <p:attrName>ppt_x</p:attrName>
                                        </p:attrNameLst>
                                      </p:cBhvr>
                                      <p:tavLst>
                                        <p:tav tm="0">
                                          <p:val>
                                            <p:strVal val="#ppt_x"/>
                                          </p:val>
                                        </p:tav>
                                        <p:tav tm="100000">
                                          <p:val>
                                            <p:strVal val="#ppt_x"/>
                                          </p:val>
                                        </p:tav>
                                      </p:tavLst>
                                    </p:anim>
                                    <p:anim calcmode="lin" valueType="num">
                                      <p:cBhvr additive="base">
                                        <p:cTn id="92" dur="500" fill="hold"/>
                                        <p:tgtEl>
                                          <p:spTgt spid="40"/>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51"/>
                                        </p:tgtEl>
                                        <p:attrNameLst>
                                          <p:attrName>style.visibility</p:attrName>
                                        </p:attrNameLst>
                                      </p:cBhvr>
                                      <p:to>
                                        <p:strVal val="visible"/>
                                      </p:to>
                                    </p:set>
                                    <p:anim calcmode="lin" valueType="num">
                                      <p:cBhvr additive="base">
                                        <p:cTn id="95" dur="500" fill="hold"/>
                                        <p:tgtEl>
                                          <p:spTgt spid="51"/>
                                        </p:tgtEl>
                                        <p:attrNameLst>
                                          <p:attrName>ppt_x</p:attrName>
                                        </p:attrNameLst>
                                      </p:cBhvr>
                                      <p:tavLst>
                                        <p:tav tm="0">
                                          <p:val>
                                            <p:strVal val="#ppt_x"/>
                                          </p:val>
                                        </p:tav>
                                        <p:tav tm="100000">
                                          <p:val>
                                            <p:strVal val="#ppt_x"/>
                                          </p:val>
                                        </p:tav>
                                      </p:tavLst>
                                    </p:anim>
                                    <p:anim calcmode="lin" valueType="num">
                                      <p:cBhvr additive="base">
                                        <p:cTn id="96"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nodeType="clickEffect">
                                  <p:stCondLst>
                                    <p:cond delay="0"/>
                                  </p:stCondLst>
                                  <p:childTnLst>
                                    <p:set>
                                      <p:cBhvr>
                                        <p:cTn id="100" dur="1" fill="hold">
                                          <p:stCondLst>
                                            <p:cond delay="0"/>
                                          </p:stCondLst>
                                        </p:cTn>
                                        <p:tgtEl>
                                          <p:spTgt spid="8"/>
                                        </p:tgtEl>
                                        <p:attrNameLst>
                                          <p:attrName>style.visibility</p:attrName>
                                        </p:attrNameLst>
                                      </p:cBhvr>
                                      <p:to>
                                        <p:strVal val="visible"/>
                                      </p:to>
                                    </p:set>
                                    <p:anim calcmode="lin" valueType="num">
                                      <p:cBhvr additive="base">
                                        <p:cTn id="101" dur="500" fill="hold"/>
                                        <p:tgtEl>
                                          <p:spTgt spid="8"/>
                                        </p:tgtEl>
                                        <p:attrNameLst>
                                          <p:attrName>ppt_x</p:attrName>
                                        </p:attrNameLst>
                                      </p:cBhvr>
                                      <p:tavLst>
                                        <p:tav tm="0">
                                          <p:val>
                                            <p:strVal val="#ppt_x"/>
                                          </p:val>
                                        </p:tav>
                                        <p:tav tm="100000">
                                          <p:val>
                                            <p:strVal val="#ppt_x"/>
                                          </p:val>
                                        </p:tav>
                                      </p:tavLst>
                                    </p:anim>
                                    <p:anim calcmode="lin" valueType="num">
                                      <p:cBhvr additive="base">
                                        <p:cTn id="102" dur="500" fill="hold"/>
                                        <p:tgtEl>
                                          <p:spTgt spid="8"/>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49"/>
                                        </p:tgtEl>
                                        <p:attrNameLst>
                                          <p:attrName>style.visibility</p:attrName>
                                        </p:attrNameLst>
                                      </p:cBhvr>
                                      <p:to>
                                        <p:strVal val="visible"/>
                                      </p:to>
                                    </p:set>
                                    <p:anim calcmode="lin" valueType="num">
                                      <p:cBhvr additive="base">
                                        <p:cTn id="105" dur="500" fill="hold"/>
                                        <p:tgtEl>
                                          <p:spTgt spid="49"/>
                                        </p:tgtEl>
                                        <p:attrNameLst>
                                          <p:attrName>ppt_x</p:attrName>
                                        </p:attrNameLst>
                                      </p:cBhvr>
                                      <p:tavLst>
                                        <p:tav tm="0">
                                          <p:val>
                                            <p:strVal val="#ppt_x"/>
                                          </p:val>
                                        </p:tav>
                                        <p:tav tm="100000">
                                          <p:val>
                                            <p:strVal val="#ppt_x"/>
                                          </p:val>
                                        </p:tav>
                                      </p:tavLst>
                                    </p:anim>
                                    <p:anim calcmode="lin" valueType="num">
                                      <p:cBhvr additive="base">
                                        <p:cTn id="106" dur="500" fill="hold"/>
                                        <p:tgtEl>
                                          <p:spTgt spid="49"/>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10"/>
                                        </p:tgtEl>
                                        <p:attrNameLst>
                                          <p:attrName>style.visibility</p:attrName>
                                        </p:attrNameLst>
                                      </p:cBhvr>
                                      <p:to>
                                        <p:strVal val="visible"/>
                                      </p:to>
                                    </p:set>
                                    <p:anim calcmode="lin" valueType="num">
                                      <p:cBhvr additive="base">
                                        <p:cTn id="109" dur="500" fill="hold"/>
                                        <p:tgtEl>
                                          <p:spTgt spid="10"/>
                                        </p:tgtEl>
                                        <p:attrNameLst>
                                          <p:attrName>ppt_x</p:attrName>
                                        </p:attrNameLst>
                                      </p:cBhvr>
                                      <p:tavLst>
                                        <p:tav tm="0">
                                          <p:val>
                                            <p:strVal val="#ppt_x"/>
                                          </p:val>
                                        </p:tav>
                                        <p:tav tm="100000">
                                          <p:val>
                                            <p:strVal val="#ppt_x"/>
                                          </p:val>
                                        </p:tav>
                                      </p:tavLst>
                                    </p:anim>
                                    <p:anim calcmode="lin" valueType="num">
                                      <p:cBhvr additive="base">
                                        <p:cTn id="110" dur="500" fill="hold"/>
                                        <p:tgtEl>
                                          <p:spTgt spid="10"/>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9"/>
                                        </p:tgtEl>
                                        <p:attrNameLst>
                                          <p:attrName>style.visibility</p:attrName>
                                        </p:attrNameLst>
                                      </p:cBhvr>
                                      <p:to>
                                        <p:strVal val="visible"/>
                                      </p:to>
                                    </p:set>
                                    <p:anim calcmode="lin" valueType="num">
                                      <p:cBhvr additive="base">
                                        <p:cTn id="113" dur="500" fill="hold"/>
                                        <p:tgtEl>
                                          <p:spTgt spid="9"/>
                                        </p:tgtEl>
                                        <p:attrNameLst>
                                          <p:attrName>ppt_x</p:attrName>
                                        </p:attrNameLst>
                                      </p:cBhvr>
                                      <p:tavLst>
                                        <p:tav tm="0">
                                          <p:val>
                                            <p:strVal val="#ppt_x"/>
                                          </p:val>
                                        </p:tav>
                                        <p:tav tm="100000">
                                          <p:val>
                                            <p:strVal val="#ppt_x"/>
                                          </p:val>
                                        </p:tav>
                                      </p:tavLst>
                                    </p:anim>
                                    <p:anim calcmode="lin" valueType="num">
                                      <p:cBhvr additive="base">
                                        <p:cTn id="114" dur="500" fill="hold"/>
                                        <p:tgtEl>
                                          <p:spTgt spid="9"/>
                                        </p:tgtEl>
                                        <p:attrNameLst>
                                          <p:attrName>ppt_y</p:attrName>
                                        </p:attrNameLst>
                                      </p:cBhvr>
                                      <p:tavLst>
                                        <p:tav tm="0">
                                          <p:val>
                                            <p:strVal val="1+#ppt_h/2"/>
                                          </p:val>
                                        </p:tav>
                                        <p:tav tm="100000">
                                          <p:val>
                                            <p:strVal val="#ppt_y"/>
                                          </p:val>
                                        </p:tav>
                                      </p:tavLst>
                                    </p:anim>
                                  </p:childTnLst>
                                </p:cTn>
                              </p:par>
                              <p:par>
                                <p:cTn id="115" presetID="2" presetClass="entr" presetSubtype="4" fill="hold" nodeType="withEffect">
                                  <p:stCondLst>
                                    <p:cond delay="0"/>
                                  </p:stCondLst>
                                  <p:childTnLst>
                                    <p:set>
                                      <p:cBhvr>
                                        <p:cTn id="116" dur="1" fill="hold">
                                          <p:stCondLst>
                                            <p:cond delay="0"/>
                                          </p:stCondLst>
                                        </p:cTn>
                                        <p:tgtEl>
                                          <p:spTgt spid="65"/>
                                        </p:tgtEl>
                                        <p:attrNameLst>
                                          <p:attrName>style.visibility</p:attrName>
                                        </p:attrNameLst>
                                      </p:cBhvr>
                                      <p:to>
                                        <p:strVal val="visible"/>
                                      </p:to>
                                    </p:set>
                                    <p:anim calcmode="lin" valueType="num">
                                      <p:cBhvr additive="base">
                                        <p:cTn id="117" dur="500" fill="hold"/>
                                        <p:tgtEl>
                                          <p:spTgt spid="65"/>
                                        </p:tgtEl>
                                        <p:attrNameLst>
                                          <p:attrName>ppt_x</p:attrName>
                                        </p:attrNameLst>
                                      </p:cBhvr>
                                      <p:tavLst>
                                        <p:tav tm="0">
                                          <p:val>
                                            <p:strVal val="#ppt_x"/>
                                          </p:val>
                                        </p:tav>
                                        <p:tav tm="100000">
                                          <p:val>
                                            <p:strVal val="#ppt_x"/>
                                          </p:val>
                                        </p:tav>
                                      </p:tavLst>
                                    </p:anim>
                                    <p:anim calcmode="lin" valueType="num">
                                      <p:cBhvr additive="base">
                                        <p:cTn id="118" dur="500" fill="hold"/>
                                        <p:tgtEl>
                                          <p:spTgt spid="65"/>
                                        </p:tgtEl>
                                        <p:attrNameLst>
                                          <p:attrName>ppt_y</p:attrName>
                                        </p:attrNameLst>
                                      </p:cBhvr>
                                      <p:tavLst>
                                        <p:tav tm="0">
                                          <p:val>
                                            <p:strVal val="1+#ppt_h/2"/>
                                          </p:val>
                                        </p:tav>
                                        <p:tav tm="100000">
                                          <p:val>
                                            <p:strVal val="#ppt_y"/>
                                          </p:val>
                                        </p:tav>
                                      </p:tavLst>
                                    </p:anim>
                                  </p:childTnLst>
                                </p:cTn>
                              </p:par>
                              <p:par>
                                <p:cTn id="119" presetID="2" presetClass="entr" presetSubtype="4" fill="hold" nodeType="withEffect">
                                  <p:stCondLst>
                                    <p:cond delay="0"/>
                                  </p:stCondLst>
                                  <p:childTnLst>
                                    <p:set>
                                      <p:cBhvr>
                                        <p:cTn id="120" dur="1" fill="hold">
                                          <p:stCondLst>
                                            <p:cond delay="0"/>
                                          </p:stCondLst>
                                        </p:cTn>
                                        <p:tgtEl>
                                          <p:spTgt spid="60"/>
                                        </p:tgtEl>
                                        <p:attrNameLst>
                                          <p:attrName>style.visibility</p:attrName>
                                        </p:attrNameLst>
                                      </p:cBhvr>
                                      <p:to>
                                        <p:strVal val="visible"/>
                                      </p:to>
                                    </p:set>
                                    <p:anim calcmode="lin" valueType="num">
                                      <p:cBhvr additive="base">
                                        <p:cTn id="121" dur="500" fill="hold"/>
                                        <p:tgtEl>
                                          <p:spTgt spid="60"/>
                                        </p:tgtEl>
                                        <p:attrNameLst>
                                          <p:attrName>ppt_x</p:attrName>
                                        </p:attrNameLst>
                                      </p:cBhvr>
                                      <p:tavLst>
                                        <p:tav tm="0">
                                          <p:val>
                                            <p:strVal val="#ppt_x"/>
                                          </p:val>
                                        </p:tav>
                                        <p:tav tm="100000">
                                          <p:val>
                                            <p:strVal val="#ppt_x"/>
                                          </p:val>
                                        </p:tav>
                                      </p:tavLst>
                                    </p:anim>
                                    <p:anim calcmode="lin" valueType="num">
                                      <p:cBhvr additive="base">
                                        <p:cTn id="122" dur="500" fill="hold"/>
                                        <p:tgtEl>
                                          <p:spTgt spid="60"/>
                                        </p:tgtEl>
                                        <p:attrNameLst>
                                          <p:attrName>ppt_y</p:attrName>
                                        </p:attrNameLst>
                                      </p:cBhvr>
                                      <p:tavLst>
                                        <p:tav tm="0">
                                          <p:val>
                                            <p:strVal val="1+#ppt_h/2"/>
                                          </p:val>
                                        </p:tav>
                                        <p:tav tm="100000">
                                          <p:val>
                                            <p:strVal val="#ppt_y"/>
                                          </p:val>
                                        </p:tav>
                                      </p:tavLst>
                                    </p:anim>
                                  </p:childTnLst>
                                </p:cTn>
                              </p:par>
                              <p:par>
                                <p:cTn id="123" presetID="2" presetClass="entr" presetSubtype="4" fill="hold" nodeType="withEffect">
                                  <p:stCondLst>
                                    <p:cond delay="0"/>
                                  </p:stCondLst>
                                  <p:childTnLst>
                                    <p:set>
                                      <p:cBhvr>
                                        <p:cTn id="124" dur="1" fill="hold">
                                          <p:stCondLst>
                                            <p:cond delay="0"/>
                                          </p:stCondLst>
                                        </p:cTn>
                                        <p:tgtEl>
                                          <p:spTgt spid="83"/>
                                        </p:tgtEl>
                                        <p:attrNameLst>
                                          <p:attrName>style.visibility</p:attrName>
                                        </p:attrNameLst>
                                      </p:cBhvr>
                                      <p:to>
                                        <p:strVal val="visible"/>
                                      </p:to>
                                    </p:set>
                                    <p:anim calcmode="lin" valueType="num">
                                      <p:cBhvr additive="base">
                                        <p:cTn id="125" dur="500" fill="hold"/>
                                        <p:tgtEl>
                                          <p:spTgt spid="83"/>
                                        </p:tgtEl>
                                        <p:attrNameLst>
                                          <p:attrName>ppt_x</p:attrName>
                                        </p:attrNameLst>
                                      </p:cBhvr>
                                      <p:tavLst>
                                        <p:tav tm="0">
                                          <p:val>
                                            <p:strVal val="#ppt_x"/>
                                          </p:val>
                                        </p:tav>
                                        <p:tav tm="100000">
                                          <p:val>
                                            <p:strVal val="#ppt_x"/>
                                          </p:val>
                                        </p:tav>
                                      </p:tavLst>
                                    </p:anim>
                                    <p:anim calcmode="lin" valueType="num">
                                      <p:cBhvr additive="base">
                                        <p:cTn id="126" dur="500" fill="hold"/>
                                        <p:tgtEl>
                                          <p:spTgt spid="83"/>
                                        </p:tgtEl>
                                        <p:attrNameLst>
                                          <p:attrName>ppt_y</p:attrName>
                                        </p:attrNameLst>
                                      </p:cBhvr>
                                      <p:tavLst>
                                        <p:tav tm="0">
                                          <p:val>
                                            <p:strVal val="1+#ppt_h/2"/>
                                          </p:val>
                                        </p:tav>
                                        <p:tav tm="100000">
                                          <p:val>
                                            <p:strVal val="#ppt_y"/>
                                          </p:val>
                                        </p:tav>
                                      </p:tavLst>
                                    </p:anim>
                                  </p:childTnLst>
                                </p:cTn>
                              </p:par>
                              <p:par>
                                <p:cTn id="127" presetID="2" presetClass="entr" presetSubtype="4" fill="hold" nodeType="withEffect">
                                  <p:stCondLst>
                                    <p:cond delay="0"/>
                                  </p:stCondLst>
                                  <p:childTnLst>
                                    <p:set>
                                      <p:cBhvr>
                                        <p:cTn id="128" dur="1" fill="hold">
                                          <p:stCondLst>
                                            <p:cond delay="0"/>
                                          </p:stCondLst>
                                        </p:cTn>
                                        <p:tgtEl>
                                          <p:spTgt spid="28"/>
                                        </p:tgtEl>
                                        <p:attrNameLst>
                                          <p:attrName>style.visibility</p:attrName>
                                        </p:attrNameLst>
                                      </p:cBhvr>
                                      <p:to>
                                        <p:strVal val="visible"/>
                                      </p:to>
                                    </p:set>
                                    <p:anim calcmode="lin" valueType="num">
                                      <p:cBhvr additive="base">
                                        <p:cTn id="129" dur="500" fill="hold"/>
                                        <p:tgtEl>
                                          <p:spTgt spid="28"/>
                                        </p:tgtEl>
                                        <p:attrNameLst>
                                          <p:attrName>ppt_x</p:attrName>
                                        </p:attrNameLst>
                                      </p:cBhvr>
                                      <p:tavLst>
                                        <p:tav tm="0">
                                          <p:val>
                                            <p:strVal val="#ppt_x"/>
                                          </p:val>
                                        </p:tav>
                                        <p:tav tm="100000">
                                          <p:val>
                                            <p:strVal val="#ppt_x"/>
                                          </p:val>
                                        </p:tav>
                                      </p:tavLst>
                                    </p:anim>
                                    <p:anim calcmode="lin" valueType="num">
                                      <p:cBhvr additive="base">
                                        <p:cTn id="130" dur="500" fill="hold"/>
                                        <p:tgtEl>
                                          <p:spTgt spid="28"/>
                                        </p:tgtEl>
                                        <p:attrNameLst>
                                          <p:attrName>ppt_y</p:attrName>
                                        </p:attrNameLst>
                                      </p:cBhvr>
                                      <p:tavLst>
                                        <p:tav tm="0">
                                          <p:val>
                                            <p:strVal val="1+#ppt_h/2"/>
                                          </p:val>
                                        </p:tav>
                                        <p:tav tm="100000">
                                          <p:val>
                                            <p:strVal val="#ppt_y"/>
                                          </p:val>
                                        </p:tav>
                                      </p:tavLst>
                                    </p:anim>
                                  </p:childTnLst>
                                </p:cTn>
                              </p:par>
                              <p:par>
                                <p:cTn id="131" presetID="2" presetClass="entr" presetSubtype="4" fill="hold" nodeType="withEffect">
                                  <p:stCondLst>
                                    <p:cond delay="0"/>
                                  </p:stCondLst>
                                  <p:childTnLst>
                                    <p:set>
                                      <p:cBhvr>
                                        <p:cTn id="132" dur="1" fill="hold">
                                          <p:stCondLst>
                                            <p:cond delay="0"/>
                                          </p:stCondLst>
                                        </p:cTn>
                                        <p:tgtEl>
                                          <p:spTgt spid="70"/>
                                        </p:tgtEl>
                                        <p:attrNameLst>
                                          <p:attrName>style.visibility</p:attrName>
                                        </p:attrNameLst>
                                      </p:cBhvr>
                                      <p:to>
                                        <p:strVal val="visible"/>
                                      </p:to>
                                    </p:set>
                                    <p:anim calcmode="lin" valueType="num">
                                      <p:cBhvr additive="base">
                                        <p:cTn id="133" dur="500" fill="hold"/>
                                        <p:tgtEl>
                                          <p:spTgt spid="70"/>
                                        </p:tgtEl>
                                        <p:attrNameLst>
                                          <p:attrName>ppt_x</p:attrName>
                                        </p:attrNameLst>
                                      </p:cBhvr>
                                      <p:tavLst>
                                        <p:tav tm="0">
                                          <p:val>
                                            <p:strVal val="#ppt_x"/>
                                          </p:val>
                                        </p:tav>
                                        <p:tav tm="100000">
                                          <p:val>
                                            <p:strVal val="#ppt_x"/>
                                          </p:val>
                                        </p:tav>
                                      </p:tavLst>
                                    </p:anim>
                                    <p:anim calcmode="lin" valueType="num">
                                      <p:cBhvr additive="base">
                                        <p:cTn id="134" dur="500" fill="hold"/>
                                        <p:tgtEl>
                                          <p:spTgt spid="70"/>
                                        </p:tgtEl>
                                        <p:attrNameLst>
                                          <p:attrName>ppt_y</p:attrName>
                                        </p:attrNameLst>
                                      </p:cBhvr>
                                      <p:tavLst>
                                        <p:tav tm="0">
                                          <p:val>
                                            <p:strVal val="1+#ppt_h/2"/>
                                          </p:val>
                                        </p:tav>
                                        <p:tav tm="100000">
                                          <p:val>
                                            <p:strVal val="#ppt_y"/>
                                          </p:val>
                                        </p:tav>
                                      </p:tavLst>
                                    </p:anim>
                                  </p:childTnLst>
                                </p:cTn>
                              </p:par>
                              <p:par>
                                <p:cTn id="135" presetID="2" presetClass="entr" presetSubtype="4" fill="hold" nodeType="withEffect">
                                  <p:stCondLst>
                                    <p:cond delay="0"/>
                                  </p:stCondLst>
                                  <p:childTnLst>
                                    <p:set>
                                      <p:cBhvr>
                                        <p:cTn id="136" dur="1" fill="hold">
                                          <p:stCondLst>
                                            <p:cond delay="0"/>
                                          </p:stCondLst>
                                        </p:cTn>
                                        <p:tgtEl>
                                          <p:spTgt spid="52"/>
                                        </p:tgtEl>
                                        <p:attrNameLst>
                                          <p:attrName>style.visibility</p:attrName>
                                        </p:attrNameLst>
                                      </p:cBhvr>
                                      <p:to>
                                        <p:strVal val="visible"/>
                                      </p:to>
                                    </p:set>
                                    <p:anim calcmode="lin" valueType="num">
                                      <p:cBhvr additive="base">
                                        <p:cTn id="137" dur="500" fill="hold"/>
                                        <p:tgtEl>
                                          <p:spTgt spid="52"/>
                                        </p:tgtEl>
                                        <p:attrNameLst>
                                          <p:attrName>ppt_x</p:attrName>
                                        </p:attrNameLst>
                                      </p:cBhvr>
                                      <p:tavLst>
                                        <p:tav tm="0">
                                          <p:val>
                                            <p:strVal val="#ppt_x"/>
                                          </p:val>
                                        </p:tav>
                                        <p:tav tm="100000">
                                          <p:val>
                                            <p:strVal val="#ppt_x"/>
                                          </p:val>
                                        </p:tav>
                                      </p:tavLst>
                                    </p:anim>
                                    <p:anim calcmode="lin" valueType="num">
                                      <p:cBhvr additive="base">
                                        <p:cTn id="138"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2" presetClass="entr" presetSubtype="4" fill="hold" nodeType="clickEffect">
                                  <p:stCondLst>
                                    <p:cond delay="0"/>
                                  </p:stCondLst>
                                  <p:childTnLst>
                                    <p:set>
                                      <p:cBhvr>
                                        <p:cTn id="142" dur="1" fill="hold">
                                          <p:stCondLst>
                                            <p:cond delay="0"/>
                                          </p:stCondLst>
                                        </p:cTn>
                                        <p:tgtEl>
                                          <p:spTgt spid="22"/>
                                        </p:tgtEl>
                                        <p:attrNameLst>
                                          <p:attrName>style.visibility</p:attrName>
                                        </p:attrNameLst>
                                      </p:cBhvr>
                                      <p:to>
                                        <p:strVal val="visible"/>
                                      </p:to>
                                    </p:set>
                                    <p:anim calcmode="lin" valueType="num">
                                      <p:cBhvr additive="base">
                                        <p:cTn id="143" dur="500" fill="hold"/>
                                        <p:tgtEl>
                                          <p:spTgt spid="22"/>
                                        </p:tgtEl>
                                        <p:attrNameLst>
                                          <p:attrName>ppt_x</p:attrName>
                                        </p:attrNameLst>
                                      </p:cBhvr>
                                      <p:tavLst>
                                        <p:tav tm="0">
                                          <p:val>
                                            <p:strVal val="#ppt_x"/>
                                          </p:val>
                                        </p:tav>
                                        <p:tav tm="100000">
                                          <p:val>
                                            <p:strVal val="#ppt_x"/>
                                          </p:val>
                                        </p:tav>
                                      </p:tavLst>
                                    </p:anim>
                                    <p:anim calcmode="lin" valueType="num">
                                      <p:cBhvr additive="base">
                                        <p:cTn id="144" dur="500" fill="hold"/>
                                        <p:tgtEl>
                                          <p:spTgt spid="22"/>
                                        </p:tgtEl>
                                        <p:attrNameLst>
                                          <p:attrName>ppt_y</p:attrName>
                                        </p:attrNameLst>
                                      </p:cBhvr>
                                      <p:tavLst>
                                        <p:tav tm="0">
                                          <p:val>
                                            <p:strVal val="1+#ppt_h/2"/>
                                          </p:val>
                                        </p:tav>
                                        <p:tav tm="100000">
                                          <p:val>
                                            <p:strVal val="#ppt_y"/>
                                          </p:val>
                                        </p:tav>
                                      </p:tavLst>
                                    </p:anim>
                                  </p:childTnLst>
                                </p:cTn>
                              </p:par>
                              <p:par>
                                <p:cTn id="145" presetID="2" presetClass="entr" presetSubtype="4" fill="hold" nodeType="withEffect">
                                  <p:stCondLst>
                                    <p:cond delay="0"/>
                                  </p:stCondLst>
                                  <p:childTnLst>
                                    <p:set>
                                      <p:cBhvr>
                                        <p:cTn id="146" dur="1" fill="hold">
                                          <p:stCondLst>
                                            <p:cond delay="0"/>
                                          </p:stCondLst>
                                        </p:cTn>
                                        <p:tgtEl>
                                          <p:spTgt spid="72"/>
                                        </p:tgtEl>
                                        <p:attrNameLst>
                                          <p:attrName>style.visibility</p:attrName>
                                        </p:attrNameLst>
                                      </p:cBhvr>
                                      <p:to>
                                        <p:strVal val="visible"/>
                                      </p:to>
                                    </p:set>
                                    <p:anim calcmode="lin" valueType="num">
                                      <p:cBhvr additive="base">
                                        <p:cTn id="147" dur="500" fill="hold"/>
                                        <p:tgtEl>
                                          <p:spTgt spid="72"/>
                                        </p:tgtEl>
                                        <p:attrNameLst>
                                          <p:attrName>ppt_x</p:attrName>
                                        </p:attrNameLst>
                                      </p:cBhvr>
                                      <p:tavLst>
                                        <p:tav tm="0">
                                          <p:val>
                                            <p:strVal val="#ppt_x"/>
                                          </p:val>
                                        </p:tav>
                                        <p:tav tm="100000">
                                          <p:val>
                                            <p:strVal val="#ppt_x"/>
                                          </p:val>
                                        </p:tav>
                                      </p:tavLst>
                                    </p:anim>
                                    <p:anim calcmode="lin" valueType="num">
                                      <p:cBhvr additive="base">
                                        <p:cTn id="148" dur="500" fill="hold"/>
                                        <p:tgtEl>
                                          <p:spTgt spid="72"/>
                                        </p:tgtEl>
                                        <p:attrNameLst>
                                          <p:attrName>ppt_y</p:attrName>
                                        </p:attrNameLst>
                                      </p:cBhvr>
                                      <p:tavLst>
                                        <p:tav tm="0">
                                          <p:val>
                                            <p:strVal val="1+#ppt_h/2"/>
                                          </p:val>
                                        </p:tav>
                                        <p:tav tm="100000">
                                          <p:val>
                                            <p:strVal val="#ppt_y"/>
                                          </p:val>
                                        </p:tav>
                                      </p:tavLst>
                                    </p:anim>
                                  </p:childTnLst>
                                </p:cTn>
                              </p:par>
                              <p:par>
                                <p:cTn id="149" presetID="2" presetClass="entr" presetSubtype="4" fill="hold" nodeType="withEffect">
                                  <p:stCondLst>
                                    <p:cond delay="0"/>
                                  </p:stCondLst>
                                  <p:childTnLst>
                                    <p:set>
                                      <p:cBhvr>
                                        <p:cTn id="150" dur="1" fill="hold">
                                          <p:stCondLst>
                                            <p:cond delay="0"/>
                                          </p:stCondLst>
                                        </p:cTn>
                                        <p:tgtEl>
                                          <p:spTgt spid="57"/>
                                        </p:tgtEl>
                                        <p:attrNameLst>
                                          <p:attrName>style.visibility</p:attrName>
                                        </p:attrNameLst>
                                      </p:cBhvr>
                                      <p:to>
                                        <p:strVal val="visible"/>
                                      </p:to>
                                    </p:set>
                                    <p:anim calcmode="lin" valueType="num">
                                      <p:cBhvr additive="base">
                                        <p:cTn id="151" dur="500" fill="hold"/>
                                        <p:tgtEl>
                                          <p:spTgt spid="57"/>
                                        </p:tgtEl>
                                        <p:attrNameLst>
                                          <p:attrName>ppt_x</p:attrName>
                                        </p:attrNameLst>
                                      </p:cBhvr>
                                      <p:tavLst>
                                        <p:tav tm="0">
                                          <p:val>
                                            <p:strVal val="#ppt_x"/>
                                          </p:val>
                                        </p:tav>
                                        <p:tav tm="100000">
                                          <p:val>
                                            <p:strVal val="#ppt_x"/>
                                          </p:val>
                                        </p:tav>
                                      </p:tavLst>
                                    </p:anim>
                                    <p:anim calcmode="lin" valueType="num">
                                      <p:cBhvr additive="base">
                                        <p:cTn id="152" dur="500" fill="hold"/>
                                        <p:tgtEl>
                                          <p:spTgt spid="57"/>
                                        </p:tgtEl>
                                        <p:attrNameLst>
                                          <p:attrName>ppt_y</p:attrName>
                                        </p:attrNameLst>
                                      </p:cBhvr>
                                      <p:tavLst>
                                        <p:tav tm="0">
                                          <p:val>
                                            <p:strVal val="1+#ppt_h/2"/>
                                          </p:val>
                                        </p:tav>
                                        <p:tav tm="100000">
                                          <p:val>
                                            <p:strVal val="#ppt_y"/>
                                          </p:val>
                                        </p:tav>
                                      </p:tavLst>
                                    </p:anim>
                                  </p:childTnLst>
                                </p:cTn>
                              </p:par>
                              <p:par>
                                <p:cTn id="153" presetID="2" presetClass="entr" presetSubtype="4" fill="hold" nodeType="withEffect">
                                  <p:stCondLst>
                                    <p:cond delay="0"/>
                                  </p:stCondLst>
                                  <p:childTnLst>
                                    <p:set>
                                      <p:cBhvr>
                                        <p:cTn id="154" dur="1" fill="hold">
                                          <p:stCondLst>
                                            <p:cond delay="0"/>
                                          </p:stCondLst>
                                        </p:cTn>
                                        <p:tgtEl>
                                          <p:spTgt spid="30"/>
                                        </p:tgtEl>
                                        <p:attrNameLst>
                                          <p:attrName>style.visibility</p:attrName>
                                        </p:attrNameLst>
                                      </p:cBhvr>
                                      <p:to>
                                        <p:strVal val="visible"/>
                                      </p:to>
                                    </p:set>
                                    <p:anim calcmode="lin" valueType="num">
                                      <p:cBhvr additive="base">
                                        <p:cTn id="155" dur="500" fill="hold"/>
                                        <p:tgtEl>
                                          <p:spTgt spid="30"/>
                                        </p:tgtEl>
                                        <p:attrNameLst>
                                          <p:attrName>ppt_x</p:attrName>
                                        </p:attrNameLst>
                                      </p:cBhvr>
                                      <p:tavLst>
                                        <p:tav tm="0">
                                          <p:val>
                                            <p:strVal val="#ppt_x"/>
                                          </p:val>
                                        </p:tav>
                                        <p:tav tm="100000">
                                          <p:val>
                                            <p:strVal val="#ppt_x"/>
                                          </p:val>
                                        </p:tav>
                                      </p:tavLst>
                                    </p:anim>
                                    <p:anim calcmode="lin" valueType="num">
                                      <p:cBhvr additive="base">
                                        <p:cTn id="15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2" presetClass="entr" presetSubtype="4" fill="hold" nodeType="clickEffect">
                                  <p:stCondLst>
                                    <p:cond delay="0"/>
                                  </p:stCondLst>
                                  <p:childTnLst>
                                    <p:set>
                                      <p:cBhvr>
                                        <p:cTn id="160" dur="1" fill="hold">
                                          <p:stCondLst>
                                            <p:cond delay="0"/>
                                          </p:stCondLst>
                                        </p:cTn>
                                        <p:tgtEl>
                                          <p:spTgt spid="27"/>
                                        </p:tgtEl>
                                        <p:attrNameLst>
                                          <p:attrName>style.visibility</p:attrName>
                                        </p:attrNameLst>
                                      </p:cBhvr>
                                      <p:to>
                                        <p:strVal val="visible"/>
                                      </p:to>
                                    </p:set>
                                    <p:anim calcmode="lin" valueType="num">
                                      <p:cBhvr additive="base">
                                        <p:cTn id="161" dur="500" fill="hold"/>
                                        <p:tgtEl>
                                          <p:spTgt spid="27"/>
                                        </p:tgtEl>
                                        <p:attrNameLst>
                                          <p:attrName>ppt_x</p:attrName>
                                        </p:attrNameLst>
                                      </p:cBhvr>
                                      <p:tavLst>
                                        <p:tav tm="0">
                                          <p:val>
                                            <p:strVal val="#ppt_x"/>
                                          </p:val>
                                        </p:tav>
                                        <p:tav tm="100000">
                                          <p:val>
                                            <p:strVal val="#ppt_x"/>
                                          </p:val>
                                        </p:tav>
                                      </p:tavLst>
                                    </p:anim>
                                    <p:anim calcmode="lin" valueType="num">
                                      <p:cBhvr additive="base">
                                        <p:cTn id="16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18" grpId="0" animBg="1"/>
      <p:bldP spid="35" grpId="0"/>
      <p:bldP spid="49" grpId="0" animBg="1"/>
      <p:bldP spid="19" grpId="0" animBg="1"/>
      <p:bldP spid="16" grpId="0" animBg="1"/>
      <p:bldP spid="4" grpId="0"/>
      <p:bldP spid="17" grpId="0" animBg="1"/>
      <p:bldP spid="20" grpId="0" animBg="1"/>
      <p:bldP spid="37" grpId="0"/>
      <p:bldP spid="21" grpId="0" animBg="1"/>
      <p:bldP spid="14" grpId="0" animBg="1"/>
      <p:bldP spid="36" grpId="0"/>
      <p:bldP spid="15"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4"/>
          <a:stretch>
            <a:fillRect/>
          </a:stretch>
        </p:blipFill>
        <p:spPr>
          <a:xfrm>
            <a:off x="11145863" y="1041231"/>
            <a:ext cx="781420" cy="760622"/>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70" name="Group 69">
            <a:extLst>
              <a:ext uri="{FF2B5EF4-FFF2-40B4-BE49-F238E27FC236}">
                <a16:creationId xmlns:a16="http://schemas.microsoft.com/office/drawing/2014/main" id="{10D53C17-E5E8-40CF-8F4D-A63C5B32A189}"/>
              </a:ext>
            </a:extLst>
          </p:cNvPr>
          <p:cNvGrpSpPr/>
          <p:nvPr/>
        </p:nvGrpSpPr>
        <p:grpSpPr>
          <a:xfrm>
            <a:off x="8314521" y="3061218"/>
            <a:ext cx="669378" cy="524757"/>
            <a:chOff x="8314521" y="3061218"/>
            <a:chExt cx="669378" cy="524757"/>
          </a:xfrm>
        </p:grpSpPr>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solidFill>
                <a:srgbClr val="4CC5FF"/>
              </a:solidFill>
              <a:ln w="9525">
                <a:solidFill>
                  <a:schemeClr val="bg1"/>
                </a:solidFill>
                <a:headEnd/>
                <a:tailEnd/>
              </a:ln>
              <a:effectLst/>
            </p:spPr>
            <p:style>
              <a:lnRef idx="1">
                <a:schemeClr val="accent1"/>
              </a:lnRef>
              <a:fillRef idx="3">
                <a:schemeClr val="accent1"/>
              </a:fillRef>
              <a:effectRef idx="2">
                <a:schemeClr val="accent1"/>
              </a:effectRef>
              <a:fontRef idx="minor">
                <a:schemeClr val="lt1"/>
              </a:fontRef>
            </p:style>
          </p:cxnSp>
        </p:grpSp>
        <p:pic>
          <p:nvPicPr>
            <p:cNvPr id="85" name="Picture 84">
              <a:extLst>
                <a:ext uri="{FF2B5EF4-FFF2-40B4-BE49-F238E27FC236}">
                  <a16:creationId xmlns:a16="http://schemas.microsoft.com/office/drawing/2014/main" id="{07F0EFA1-43AB-4A8E-A222-DC65274A61B9}"/>
                </a:ext>
              </a:extLst>
            </p:cNvPr>
            <p:cNvPicPr>
              <a:picLocks noChangeAspect="1"/>
            </p:cNvPicPr>
            <p:nvPr/>
          </p:nvPicPr>
          <p:blipFill>
            <a:blip r:embed="rId4"/>
            <a:stretch>
              <a:fillRect/>
            </a:stretch>
          </p:blipFill>
          <p:spPr>
            <a:xfrm>
              <a:off x="8758442" y="306121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52" name="Group 51">
            <a:extLst>
              <a:ext uri="{FF2B5EF4-FFF2-40B4-BE49-F238E27FC236}">
                <a16:creationId xmlns:a16="http://schemas.microsoft.com/office/drawing/2014/main" id="{ED0978EB-159F-4E7D-940D-0AE93853B596}"/>
              </a:ext>
            </a:extLst>
          </p:cNvPr>
          <p:cNvGrpSpPr/>
          <p:nvPr/>
        </p:nvGrpSpPr>
        <p:grpSpPr>
          <a:xfrm>
            <a:off x="8334934" y="5535082"/>
            <a:ext cx="648964" cy="519383"/>
            <a:chOff x="8334934" y="5535082"/>
            <a:chExt cx="648964" cy="519383"/>
          </a:xfrm>
        </p:grpSpPr>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7" name="Picture 86">
              <a:extLst>
                <a:ext uri="{FF2B5EF4-FFF2-40B4-BE49-F238E27FC236}">
                  <a16:creationId xmlns:a16="http://schemas.microsoft.com/office/drawing/2014/main" id="{E7E96D27-5AAD-47DC-8496-F63097B2F5A3}"/>
                </a:ext>
              </a:extLst>
            </p:cNvPr>
            <p:cNvPicPr>
              <a:picLocks noChangeAspect="1"/>
            </p:cNvPicPr>
            <p:nvPr/>
          </p:nvPicPr>
          <p:blipFill>
            <a:blip r:embed="rId4"/>
            <a:stretch>
              <a:fillRect/>
            </a:stretch>
          </p:blipFill>
          <p:spPr>
            <a:xfrm>
              <a:off x="8770474" y="5535082"/>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28" name="Group 27">
            <a:extLst>
              <a:ext uri="{FF2B5EF4-FFF2-40B4-BE49-F238E27FC236}">
                <a16:creationId xmlns:a16="http://schemas.microsoft.com/office/drawing/2014/main" id="{7CB99795-E413-4FC7-A8AC-1A03B4ACB347}"/>
              </a:ext>
            </a:extLst>
          </p:cNvPr>
          <p:cNvGrpSpPr/>
          <p:nvPr/>
        </p:nvGrpSpPr>
        <p:grpSpPr>
          <a:xfrm>
            <a:off x="4670164" y="3057211"/>
            <a:ext cx="674537" cy="526138"/>
            <a:chOff x="4670164" y="3057211"/>
            <a:chExt cx="674537" cy="526138"/>
          </a:xfrm>
        </p:grpSpPr>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9" name="Picture 88">
              <a:extLst>
                <a:ext uri="{FF2B5EF4-FFF2-40B4-BE49-F238E27FC236}">
                  <a16:creationId xmlns:a16="http://schemas.microsoft.com/office/drawing/2014/main" id="{3AA54781-D560-46FD-8AC6-E319BF79571D}"/>
                </a:ext>
              </a:extLst>
            </p:cNvPr>
            <p:cNvPicPr>
              <a:picLocks noChangeAspect="1"/>
            </p:cNvPicPr>
            <p:nvPr/>
          </p:nvPicPr>
          <p:blipFill>
            <a:blip r:embed="rId4"/>
            <a:stretch>
              <a:fillRect/>
            </a:stretch>
          </p:blipFill>
          <p:spPr>
            <a:xfrm>
              <a:off x="5113482" y="3057211"/>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69" name="Straight Connector 68">
            <a:extLst>
              <a:ext uri="{FF2B5EF4-FFF2-40B4-BE49-F238E27FC236}">
                <a16:creationId xmlns:a16="http://schemas.microsoft.com/office/drawing/2014/main" id="{07CF7225-F98D-4EAB-BB4D-B124CB2AE516}"/>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1" name="Picture 90">
            <a:extLst>
              <a:ext uri="{FF2B5EF4-FFF2-40B4-BE49-F238E27FC236}">
                <a16:creationId xmlns:a16="http://schemas.microsoft.com/office/drawing/2014/main" id="{DC4E0C62-7FF4-4E94-A99C-4A1C28B3A694}"/>
              </a:ext>
            </a:extLst>
          </p:cNvPr>
          <p:cNvPicPr>
            <a:picLocks noChangeAspect="1"/>
          </p:cNvPicPr>
          <p:nvPr/>
        </p:nvPicPr>
        <p:blipFill>
          <a:blip r:embed="rId4"/>
          <a:stretch>
            <a:fillRect/>
          </a:stretch>
        </p:blipFill>
        <p:spPr>
          <a:xfrm>
            <a:off x="5131580" y="5343683"/>
            <a:ext cx="150305" cy="146304"/>
          </a:xfrm>
          <a:prstGeom prst="rect">
            <a:avLst/>
          </a:prstGeom>
        </p:spPr>
      </p:pic>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3" name="Rounded Rectangle 14">
            <a:extLst>
              <a:ext uri="{FF2B5EF4-FFF2-40B4-BE49-F238E27FC236}">
                <a16:creationId xmlns:a16="http://schemas.microsoft.com/office/drawing/2014/main" id="{C005FBFD-D810-49F3-A605-C6AD2CAAAF73}"/>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94" name="Straight Connector 93">
            <a:extLst>
              <a:ext uri="{FF2B5EF4-FFF2-40B4-BE49-F238E27FC236}">
                <a16:creationId xmlns:a16="http://schemas.microsoft.com/office/drawing/2014/main" id="{C9ED6529-D18D-427E-A7B0-703256904281}"/>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8" name="Picture 97">
            <a:extLst>
              <a:ext uri="{FF2B5EF4-FFF2-40B4-BE49-F238E27FC236}">
                <a16:creationId xmlns:a16="http://schemas.microsoft.com/office/drawing/2014/main" id="{983635AD-2AF5-4054-941E-2A69FCE2D238}"/>
              </a:ext>
            </a:extLst>
          </p:cNvPr>
          <p:cNvPicPr>
            <a:picLocks noChangeAspect="1"/>
          </p:cNvPicPr>
          <p:nvPr/>
        </p:nvPicPr>
        <p:blipFill>
          <a:blip r:embed="rId4"/>
          <a:stretch>
            <a:fillRect/>
          </a:stretch>
        </p:blipFill>
        <p:spPr>
          <a:xfrm>
            <a:off x="5146581" y="5680941"/>
            <a:ext cx="150305" cy="146304"/>
          </a:xfrm>
          <a:prstGeom prst="rect">
            <a:avLst/>
          </a:prstGeom>
        </p:spPr>
      </p:pic>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013472" y="1332763"/>
            <a:ext cx="403319" cy="403319"/>
          </a:xfrm>
          <a:prstGeom prst="rect">
            <a:avLst/>
          </a:prstGeom>
        </p:spPr>
      </p:pic>
    </p:spTree>
    <p:extLst>
      <p:ext uri="{BB962C8B-B14F-4D97-AF65-F5344CB8AC3E}">
        <p14:creationId xmlns:p14="http://schemas.microsoft.com/office/powerpoint/2010/main" val="3747136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fill="hold"/>
                                        <p:tgtEl>
                                          <p:spTgt spid="34"/>
                                        </p:tgtEl>
                                        <p:attrNameLst>
                                          <p:attrName>ppt_x</p:attrName>
                                        </p:attrNameLst>
                                      </p:cBhvr>
                                      <p:tavLst>
                                        <p:tav tm="0">
                                          <p:val>
                                            <p:strVal val="#ppt_x"/>
                                          </p:val>
                                        </p:tav>
                                        <p:tav tm="100000">
                                          <p:val>
                                            <p:strVal val="#ppt_x"/>
                                          </p:val>
                                        </p:tav>
                                      </p:tavLst>
                                    </p:anim>
                                    <p:anim calcmode="lin" valueType="num">
                                      <p:cBhvr additive="base">
                                        <p:cTn id="24" dur="5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5"/>
                                        </p:tgtEl>
                                        <p:attrNameLst>
                                          <p:attrName>style.visibility</p:attrName>
                                        </p:attrNameLst>
                                      </p:cBhvr>
                                      <p:to>
                                        <p:strVal val="visible"/>
                                      </p:to>
                                    </p:set>
                                    <p:anim calcmode="lin" valueType="num">
                                      <p:cBhvr additive="base">
                                        <p:cTn id="35" dur="500" fill="hold"/>
                                        <p:tgtEl>
                                          <p:spTgt spid="75"/>
                                        </p:tgtEl>
                                        <p:attrNameLst>
                                          <p:attrName>ppt_x</p:attrName>
                                        </p:attrNameLst>
                                      </p:cBhvr>
                                      <p:tavLst>
                                        <p:tav tm="0">
                                          <p:val>
                                            <p:strVal val="#ppt_x"/>
                                          </p:val>
                                        </p:tav>
                                        <p:tav tm="100000">
                                          <p:val>
                                            <p:strVal val="#ppt_x"/>
                                          </p:val>
                                        </p:tav>
                                      </p:tavLst>
                                    </p:anim>
                                    <p:anim calcmode="lin" valueType="num">
                                      <p:cBhvr additive="base">
                                        <p:cTn id="36"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76"/>
                                        </p:tgtEl>
                                        <p:attrNameLst>
                                          <p:attrName>style.visibility</p:attrName>
                                        </p:attrNameLst>
                                      </p:cBhvr>
                                      <p:to>
                                        <p:strVal val="visible"/>
                                      </p:to>
                                    </p:set>
                                    <p:anim calcmode="lin" valueType="num">
                                      <p:cBhvr additive="base">
                                        <p:cTn id="45" dur="500" fill="hold"/>
                                        <p:tgtEl>
                                          <p:spTgt spid="76"/>
                                        </p:tgtEl>
                                        <p:attrNameLst>
                                          <p:attrName>ppt_x</p:attrName>
                                        </p:attrNameLst>
                                      </p:cBhvr>
                                      <p:tavLst>
                                        <p:tav tm="0">
                                          <p:val>
                                            <p:strVal val="#ppt_x"/>
                                          </p:val>
                                        </p:tav>
                                        <p:tav tm="100000">
                                          <p:val>
                                            <p:strVal val="#ppt_x"/>
                                          </p:val>
                                        </p:tav>
                                      </p:tavLst>
                                    </p:anim>
                                    <p:anim calcmode="lin" valueType="num">
                                      <p:cBhvr additive="base">
                                        <p:cTn id="46" dur="500" fill="hold"/>
                                        <p:tgtEl>
                                          <p:spTgt spid="76"/>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4"/>
                                        </p:tgtEl>
                                        <p:attrNameLst>
                                          <p:attrName>style.visibility</p:attrName>
                                        </p:attrNameLst>
                                      </p:cBhvr>
                                      <p:to>
                                        <p:strVal val="visible"/>
                                      </p:to>
                                    </p:set>
                                    <p:anim calcmode="lin" valueType="num">
                                      <p:cBhvr additive="base">
                                        <p:cTn id="49" dur="500" fill="hold"/>
                                        <p:tgtEl>
                                          <p:spTgt spid="4"/>
                                        </p:tgtEl>
                                        <p:attrNameLst>
                                          <p:attrName>ppt_x</p:attrName>
                                        </p:attrNameLst>
                                      </p:cBhvr>
                                      <p:tavLst>
                                        <p:tav tm="0">
                                          <p:val>
                                            <p:strVal val="#ppt_x"/>
                                          </p:val>
                                        </p:tav>
                                        <p:tav tm="100000">
                                          <p:val>
                                            <p:strVal val="#ppt_x"/>
                                          </p:val>
                                        </p:tav>
                                      </p:tavLst>
                                    </p:anim>
                                    <p:anim calcmode="lin" valueType="num">
                                      <p:cBhvr additive="base">
                                        <p:cTn id="50" dur="500" fill="hold"/>
                                        <p:tgtEl>
                                          <p:spTgt spid="4"/>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77"/>
                                        </p:tgtEl>
                                        <p:attrNameLst>
                                          <p:attrName>style.visibility</p:attrName>
                                        </p:attrNameLst>
                                      </p:cBhvr>
                                      <p:to>
                                        <p:strVal val="visible"/>
                                      </p:to>
                                    </p:set>
                                    <p:anim calcmode="lin" valueType="num">
                                      <p:cBhvr additive="base">
                                        <p:cTn id="53" dur="500" fill="hold"/>
                                        <p:tgtEl>
                                          <p:spTgt spid="77"/>
                                        </p:tgtEl>
                                        <p:attrNameLst>
                                          <p:attrName>ppt_x</p:attrName>
                                        </p:attrNameLst>
                                      </p:cBhvr>
                                      <p:tavLst>
                                        <p:tav tm="0">
                                          <p:val>
                                            <p:strVal val="#ppt_x"/>
                                          </p:val>
                                        </p:tav>
                                        <p:tav tm="100000">
                                          <p:val>
                                            <p:strVal val="#ppt_x"/>
                                          </p:val>
                                        </p:tav>
                                      </p:tavLst>
                                    </p:anim>
                                    <p:anim calcmode="lin" valueType="num">
                                      <p:cBhvr additive="base">
                                        <p:cTn id="54" dur="500" fill="hold"/>
                                        <p:tgtEl>
                                          <p:spTgt spid="77"/>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anim calcmode="lin" valueType="num">
                                      <p:cBhvr additive="base">
                                        <p:cTn id="57" dur="500" fill="hold"/>
                                        <p:tgtEl>
                                          <p:spTgt spid="36"/>
                                        </p:tgtEl>
                                        <p:attrNameLst>
                                          <p:attrName>ppt_x</p:attrName>
                                        </p:attrNameLst>
                                      </p:cBhvr>
                                      <p:tavLst>
                                        <p:tav tm="0">
                                          <p:val>
                                            <p:strVal val="#ppt_x"/>
                                          </p:val>
                                        </p:tav>
                                        <p:tav tm="100000">
                                          <p:val>
                                            <p:strVal val="#ppt_x"/>
                                          </p:val>
                                        </p:tav>
                                      </p:tavLst>
                                    </p:anim>
                                    <p:anim calcmode="lin" valueType="num">
                                      <p:cBhvr additive="base">
                                        <p:cTn id="58" dur="500" fill="hold"/>
                                        <p:tgtEl>
                                          <p:spTgt spid="36"/>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anim calcmode="lin" valueType="num">
                                      <p:cBhvr additive="base">
                                        <p:cTn id="65" dur="500" fill="hold"/>
                                        <p:tgtEl>
                                          <p:spTgt spid="18"/>
                                        </p:tgtEl>
                                        <p:attrNameLst>
                                          <p:attrName>ppt_x</p:attrName>
                                        </p:attrNameLst>
                                      </p:cBhvr>
                                      <p:tavLst>
                                        <p:tav tm="0">
                                          <p:val>
                                            <p:strVal val="#ppt_x"/>
                                          </p:val>
                                        </p:tav>
                                        <p:tav tm="100000">
                                          <p:val>
                                            <p:strVal val="#ppt_x"/>
                                          </p:val>
                                        </p:tav>
                                      </p:tavLst>
                                    </p:anim>
                                    <p:anim calcmode="lin" valueType="num">
                                      <p:cBhvr additive="base">
                                        <p:cTn id="66" dur="500" fill="hold"/>
                                        <p:tgtEl>
                                          <p:spTgt spid="18"/>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79"/>
                                        </p:tgtEl>
                                        <p:attrNameLst>
                                          <p:attrName>style.visibility</p:attrName>
                                        </p:attrNameLst>
                                      </p:cBhvr>
                                      <p:to>
                                        <p:strVal val="visible"/>
                                      </p:to>
                                    </p:set>
                                    <p:anim calcmode="lin" valueType="num">
                                      <p:cBhvr additive="base">
                                        <p:cTn id="69" dur="500" fill="hold"/>
                                        <p:tgtEl>
                                          <p:spTgt spid="79"/>
                                        </p:tgtEl>
                                        <p:attrNameLst>
                                          <p:attrName>ppt_x</p:attrName>
                                        </p:attrNameLst>
                                      </p:cBhvr>
                                      <p:tavLst>
                                        <p:tav tm="0">
                                          <p:val>
                                            <p:strVal val="#ppt_x"/>
                                          </p:val>
                                        </p:tav>
                                        <p:tav tm="100000">
                                          <p:val>
                                            <p:strVal val="#ppt_x"/>
                                          </p:val>
                                        </p:tav>
                                      </p:tavLst>
                                    </p:anim>
                                    <p:anim calcmode="lin" valueType="num">
                                      <p:cBhvr additive="base">
                                        <p:cTn id="70" dur="500" fill="hold"/>
                                        <p:tgtEl>
                                          <p:spTgt spid="79"/>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anim calcmode="lin" valueType="num">
                                      <p:cBhvr additive="base">
                                        <p:cTn id="73" dur="500" fill="hold"/>
                                        <p:tgtEl>
                                          <p:spTgt spid="35"/>
                                        </p:tgtEl>
                                        <p:attrNameLst>
                                          <p:attrName>ppt_x</p:attrName>
                                        </p:attrNameLst>
                                      </p:cBhvr>
                                      <p:tavLst>
                                        <p:tav tm="0">
                                          <p:val>
                                            <p:strVal val="#ppt_x"/>
                                          </p:val>
                                        </p:tav>
                                        <p:tav tm="100000">
                                          <p:val>
                                            <p:strVal val="#ppt_x"/>
                                          </p:val>
                                        </p:tav>
                                      </p:tavLst>
                                    </p:anim>
                                    <p:anim calcmode="lin" valueType="num">
                                      <p:cBhvr additive="base">
                                        <p:cTn id="74" dur="500" fill="hold"/>
                                        <p:tgtEl>
                                          <p:spTgt spid="35"/>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37"/>
                                        </p:tgtEl>
                                        <p:attrNameLst>
                                          <p:attrName>style.visibility</p:attrName>
                                        </p:attrNameLst>
                                      </p:cBhvr>
                                      <p:to>
                                        <p:strVal val="visible"/>
                                      </p:to>
                                    </p:set>
                                    <p:anim calcmode="lin" valueType="num">
                                      <p:cBhvr additive="base">
                                        <p:cTn id="77" dur="500" fill="hold"/>
                                        <p:tgtEl>
                                          <p:spTgt spid="37"/>
                                        </p:tgtEl>
                                        <p:attrNameLst>
                                          <p:attrName>ppt_x</p:attrName>
                                        </p:attrNameLst>
                                      </p:cBhvr>
                                      <p:tavLst>
                                        <p:tav tm="0">
                                          <p:val>
                                            <p:strVal val="#ppt_x"/>
                                          </p:val>
                                        </p:tav>
                                        <p:tav tm="100000">
                                          <p:val>
                                            <p:strVal val="#ppt_x"/>
                                          </p:val>
                                        </p:tav>
                                      </p:tavLst>
                                    </p:anim>
                                    <p:anim calcmode="lin" valueType="num">
                                      <p:cBhvr additive="base">
                                        <p:cTn id="78" dur="500" fill="hold"/>
                                        <p:tgtEl>
                                          <p:spTgt spid="37"/>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20"/>
                                        </p:tgtEl>
                                        <p:attrNameLst>
                                          <p:attrName>style.visibility</p:attrName>
                                        </p:attrNameLst>
                                      </p:cBhvr>
                                      <p:to>
                                        <p:strVal val="visible"/>
                                      </p:to>
                                    </p:set>
                                    <p:anim calcmode="lin" valueType="num">
                                      <p:cBhvr additive="base">
                                        <p:cTn id="81" dur="500" fill="hold"/>
                                        <p:tgtEl>
                                          <p:spTgt spid="20"/>
                                        </p:tgtEl>
                                        <p:attrNameLst>
                                          <p:attrName>ppt_x</p:attrName>
                                        </p:attrNameLst>
                                      </p:cBhvr>
                                      <p:tavLst>
                                        <p:tav tm="0">
                                          <p:val>
                                            <p:strVal val="#ppt_x"/>
                                          </p:val>
                                        </p:tav>
                                        <p:tav tm="100000">
                                          <p:val>
                                            <p:strVal val="#ppt_x"/>
                                          </p:val>
                                        </p:tav>
                                      </p:tavLst>
                                    </p:anim>
                                    <p:anim calcmode="lin" valueType="num">
                                      <p:cBhvr additive="base">
                                        <p:cTn id="82" dur="500" fill="hold"/>
                                        <p:tgtEl>
                                          <p:spTgt spid="20"/>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78"/>
                                        </p:tgtEl>
                                        <p:attrNameLst>
                                          <p:attrName>style.visibility</p:attrName>
                                        </p:attrNameLst>
                                      </p:cBhvr>
                                      <p:to>
                                        <p:strVal val="visible"/>
                                      </p:to>
                                    </p:set>
                                    <p:anim calcmode="lin" valueType="num">
                                      <p:cBhvr additive="base">
                                        <p:cTn id="85" dur="500" fill="hold"/>
                                        <p:tgtEl>
                                          <p:spTgt spid="78"/>
                                        </p:tgtEl>
                                        <p:attrNameLst>
                                          <p:attrName>ppt_x</p:attrName>
                                        </p:attrNameLst>
                                      </p:cBhvr>
                                      <p:tavLst>
                                        <p:tav tm="0">
                                          <p:val>
                                            <p:strVal val="#ppt_x"/>
                                          </p:val>
                                        </p:tav>
                                        <p:tav tm="100000">
                                          <p:val>
                                            <p:strVal val="#ppt_x"/>
                                          </p:val>
                                        </p:tav>
                                      </p:tavLst>
                                    </p:anim>
                                    <p:anim calcmode="lin" valueType="num">
                                      <p:cBhvr additive="base">
                                        <p:cTn id="86"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40"/>
                                        </p:tgtEl>
                                        <p:attrNameLst>
                                          <p:attrName>style.visibility</p:attrName>
                                        </p:attrNameLst>
                                      </p:cBhvr>
                                      <p:to>
                                        <p:strVal val="visible"/>
                                      </p:to>
                                    </p:set>
                                    <p:anim calcmode="lin" valueType="num">
                                      <p:cBhvr additive="base">
                                        <p:cTn id="91" dur="500" fill="hold"/>
                                        <p:tgtEl>
                                          <p:spTgt spid="40"/>
                                        </p:tgtEl>
                                        <p:attrNameLst>
                                          <p:attrName>ppt_x</p:attrName>
                                        </p:attrNameLst>
                                      </p:cBhvr>
                                      <p:tavLst>
                                        <p:tav tm="0">
                                          <p:val>
                                            <p:strVal val="#ppt_x"/>
                                          </p:val>
                                        </p:tav>
                                        <p:tav tm="100000">
                                          <p:val>
                                            <p:strVal val="#ppt_x"/>
                                          </p:val>
                                        </p:tav>
                                      </p:tavLst>
                                    </p:anim>
                                    <p:anim calcmode="lin" valueType="num">
                                      <p:cBhvr additive="base">
                                        <p:cTn id="92" dur="500" fill="hold"/>
                                        <p:tgtEl>
                                          <p:spTgt spid="40"/>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51"/>
                                        </p:tgtEl>
                                        <p:attrNameLst>
                                          <p:attrName>style.visibility</p:attrName>
                                        </p:attrNameLst>
                                      </p:cBhvr>
                                      <p:to>
                                        <p:strVal val="visible"/>
                                      </p:to>
                                    </p:set>
                                    <p:anim calcmode="lin" valueType="num">
                                      <p:cBhvr additive="base">
                                        <p:cTn id="95" dur="500" fill="hold"/>
                                        <p:tgtEl>
                                          <p:spTgt spid="51"/>
                                        </p:tgtEl>
                                        <p:attrNameLst>
                                          <p:attrName>ppt_x</p:attrName>
                                        </p:attrNameLst>
                                      </p:cBhvr>
                                      <p:tavLst>
                                        <p:tav tm="0">
                                          <p:val>
                                            <p:strVal val="#ppt_x"/>
                                          </p:val>
                                        </p:tav>
                                        <p:tav tm="100000">
                                          <p:val>
                                            <p:strVal val="#ppt_x"/>
                                          </p:val>
                                        </p:tav>
                                      </p:tavLst>
                                    </p:anim>
                                    <p:anim calcmode="lin" valueType="num">
                                      <p:cBhvr additive="base">
                                        <p:cTn id="96"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nodeType="clickEffect">
                                  <p:stCondLst>
                                    <p:cond delay="0"/>
                                  </p:stCondLst>
                                  <p:childTnLst>
                                    <p:set>
                                      <p:cBhvr>
                                        <p:cTn id="100" dur="1" fill="hold">
                                          <p:stCondLst>
                                            <p:cond delay="0"/>
                                          </p:stCondLst>
                                        </p:cTn>
                                        <p:tgtEl>
                                          <p:spTgt spid="8"/>
                                        </p:tgtEl>
                                        <p:attrNameLst>
                                          <p:attrName>style.visibility</p:attrName>
                                        </p:attrNameLst>
                                      </p:cBhvr>
                                      <p:to>
                                        <p:strVal val="visible"/>
                                      </p:to>
                                    </p:set>
                                    <p:anim calcmode="lin" valueType="num">
                                      <p:cBhvr additive="base">
                                        <p:cTn id="101" dur="500" fill="hold"/>
                                        <p:tgtEl>
                                          <p:spTgt spid="8"/>
                                        </p:tgtEl>
                                        <p:attrNameLst>
                                          <p:attrName>ppt_x</p:attrName>
                                        </p:attrNameLst>
                                      </p:cBhvr>
                                      <p:tavLst>
                                        <p:tav tm="0">
                                          <p:val>
                                            <p:strVal val="#ppt_x"/>
                                          </p:val>
                                        </p:tav>
                                        <p:tav tm="100000">
                                          <p:val>
                                            <p:strVal val="#ppt_x"/>
                                          </p:val>
                                        </p:tav>
                                      </p:tavLst>
                                    </p:anim>
                                    <p:anim calcmode="lin" valueType="num">
                                      <p:cBhvr additive="base">
                                        <p:cTn id="102" dur="500" fill="hold"/>
                                        <p:tgtEl>
                                          <p:spTgt spid="8"/>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49"/>
                                        </p:tgtEl>
                                        <p:attrNameLst>
                                          <p:attrName>style.visibility</p:attrName>
                                        </p:attrNameLst>
                                      </p:cBhvr>
                                      <p:to>
                                        <p:strVal val="visible"/>
                                      </p:to>
                                    </p:set>
                                    <p:anim calcmode="lin" valueType="num">
                                      <p:cBhvr additive="base">
                                        <p:cTn id="105" dur="500" fill="hold"/>
                                        <p:tgtEl>
                                          <p:spTgt spid="49"/>
                                        </p:tgtEl>
                                        <p:attrNameLst>
                                          <p:attrName>ppt_x</p:attrName>
                                        </p:attrNameLst>
                                      </p:cBhvr>
                                      <p:tavLst>
                                        <p:tav tm="0">
                                          <p:val>
                                            <p:strVal val="#ppt_x"/>
                                          </p:val>
                                        </p:tav>
                                        <p:tav tm="100000">
                                          <p:val>
                                            <p:strVal val="#ppt_x"/>
                                          </p:val>
                                        </p:tav>
                                      </p:tavLst>
                                    </p:anim>
                                    <p:anim calcmode="lin" valueType="num">
                                      <p:cBhvr additive="base">
                                        <p:cTn id="106" dur="500" fill="hold"/>
                                        <p:tgtEl>
                                          <p:spTgt spid="49"/>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10"/>
                                        </p:tgtEl>
                                        <p:attrNameLst>
                                          <p:attrName>style.visibility</p:attrName>
                                        </p:attrNameLst>
                                      </p:cBhvr>
                                      <p:to>
                                        <p:strVal val="visible"/>
                                      </p:to>
                                    </p:set>
                                    <p:anim calcmode="lin" valueType="num">
                                      <p:cBhvr additive="base">
                                        <p:cTn id="109" dur="500" fill="hold"/>
                                        <p:tgtEl>
                                          <p:spTgt spid="10"/>
                                        </p:tgtEl>
                                        <p:attrNameLst>
                                          <p:attrName>ppt_x</p:attrName>
                                        </p:attrNameLst>
                                      </p:cBhvr>
                                      <p:tavLst>
                                        <p:tav tm="0">
                                          <p:val>
                                            <p:strVal val="#ppt_x"/>
                                          </p:val>
                                        </p:tav>
                                        <p:tav tm="100000">
                                          <p:val>
                                            <p:strVal val="#ppt_x"/>
                                          </p:val>
                                        </p:tav>
                                      </p:tavLst>
                                    </p:anim>
                                    <p:anim calcmode="lin" valueType="num">
                                      <p:cBhvr additive="base">
                                        <p:cTn id="110" dur="500" fill="hold"/>
                                        <p:tgtEl>
                                          <p:spTgt spid="10"/>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9"/>
                                        </p:tgtEl>
                                        <p:attrNameLst>
                                          <p:attrName>style.visibility</p:attrName>
                                        </p:attrNameLst>
                                      </p:cBhvr>
                                      <p:to>
                                        <p:strVal val="visible"/>
                                      </p:to>
                                    </p:set>
                                    <p:anim calcmode="lin" valueType="num">
                                      <p:cBhvr additive="base">
                                        <p:cTn id="113" dur="500" fill="hold"/>
                                        <p:tgtEl>
                                          <p:spTgt spid="9"/>
                                        </p:tgtEl>
                                        <p:attrNameLst>
                                          <p:attrName>ppt_x</p:attrName>
                                        </p:attrNameLst>
                                      </p:cBhvr>
                                      <p:tavLst>
                                        <p:tav tm="0">
                                          <p:val>
                                            <p:strVal val="#ppt_x"/>
                                          </p:val>
                                        </p:tav>
                                        <p:tav tm="100000">
                                          <p:val>
                                            <p:strVal val="#ppt_x"/>
                                          </p:val>
                                        </p:tav>
                                      </p:tavLst>
                                    </p:anim>
                                    <p:anim calcmode="lin" valueType="num">
                                      <p:cBhvr additive="base">
                                        <p:cTn id="114" dur="500" fill="hold"/>
                                        <p:tgtEl>
                                          <p:spTgt spid="9"/>
                                        </p:tgtEl>
                                        <p:attrNameLst>
                                          <p:attrName>ppt_y</p:attrName>
                                        </p:attrNameLst>
                                      </p:cBhvr>
                                      <p:tavLst>
                                        <p:tav tm="0">
                                          <p:val>
                                            <p:strVal val="1+#ppt_h/2"/>
                                          </p:val>
                                        </p:tav>
                                        <p:tav tm="100000">
                                          <p:val>
                                            <p:strVal val="#ppt_y"/>
                                          </p:val>
                                        </p:tav>
                                      </p:tavLst>
                                    </p:anim>
                                  </p:childTnLst>
                                </p:cTn>
                              </p:par>
                              <p:par>
                                <p:cTn id="115" presetID="2" presetClass="entr" presetSubtype="4" fill="hold" nodeType="withEffect">
                                  <p:stCondLst>
                                    <p:cond delay="0"/>
                                  </p:stCondLst>
                                  <p:childTnLst>
                                    <p:set>
                                      <p:cBhvr>
                                        <p:cTn id="116" dur="1" fill="hold">
                                          <p:stCondLst>
                                            <p:cond delay="0"/>
                                          </p:stCondLst>
                                        </p:cTn>
                                        <p:tgtEl>
                                          <p:spTgt spid="65"/>
                                        </p:tgtEl>
                                        <p:attrNameLst>
                                          <p:attrName>style.visibility</p:attrName>
                                        </p:attrNameLst>
                                      </p:cBhvr>
                                      <p:to>
                                        <p:strVal val="visible"/>
                                      </p:to>
                                    </p:set>
                                    <p:anim calcmode="lin" valueType="num">
                                      <p:cBhvr additive="base">
                                        <p:cTn id="117" dur="500" fill="hold"/>
                                        <p:tgtEl>
                                          <p:spTgt spid="65"/>
                                        </p:tgtEl>
                                        <p:attrNameLst>
                                          <p:attrName>ppt_x</p:attrName>
                                        </p:attrNameLst>
                                      </p:cBhvr>
                                      <p:tavLst>
                                        <p:tav tm="0">
                                          <p:val>
                                            <p:strVal val="#ppt_x"/>
                                          </p:val>
                                        </p:tav>
                                        <p:tav tm="100000">
                                          <p:val>
                                            <p:strVal val="#ppt_x"/>
                                          </p:val>
                                        </p:tav>
                                      </p:tavLst>
                                    </p:anim>
                                    <p:anim calcmode="lin" valueType="num">
                                      <p:cBhvr additive="base">
                                        <p:cTn id="118" dur="500" fill="hold"/>
                                        <p:tgtEl>
                                          <p:spTgt spid="65"/>
                                        </p:tgtEl>
                                        <p:attrNameLst>
                                          <p:attrName>ppt_y</p:attrName>
                                        </p:attrNameLst>
                                      </p:cBhvr>
                                      <p:tavLst>
                                        <p:tav tm="0">
                                          <p:val>
                                            <p:strVal val="1+#ppt_h/2"/>
                                          </p:val>
                                        </p:tav>
                                        <p:tav tm="100000">
                                          <p:val>
                                            <p:strVal val="#ppt_y"/>
                                          </p:val>
                                        </p:tav>
                                      </p:tavLst>
                                    </p:anim>
                                  </p:childTnLst>
                                </p:cTn>
                              </p:par>
                              <p:par>
                                <p:cTn id="119" presetID="2" presetClass="entr" presetSubtype="4" fill="hold" nodeType="withEffect">
                                  <p:stCondLst>
                                    <p:cond delay="0"/>
                                  </p:stCondLst>
                                  <p:childTnLst>
                                    <p:set>
                                      <p:cBhvr>
                                        <p:cTn id="120" dur="1" fill="hold">
                                          <p:stCondLst>
                                            <p:cond delay="0"/>
                                          </p:stCondLst>
                                        </p:cTn>
                                        <p:tgtEl>
                                          <p:spTgt spid="60"/>
                                        </p:tgtEl>
                                        <p:attrNameLst>
                                          <p:attrName>style.visibility</p:attrName>
                                        </p:attrNameLst>
                                      </p:cBhvr>
                                      <p:to>
                                        <p:strVal val="visible"/>
                                      </p:to>
                                    </p:set>
                                    <p:anim calcmode="lin" valueType="num">
                                      <p:cBhvr additive="base">
                                        <p:cTn id="121" dur="500" fill="hold"/>
                                        <p:tgtEl>
                                          <p:spTgt spid="60"/>
                                        </p:tgtEl>
                                        <p:attrNameLst>
                                          <p:attrName>ppt_x</p:attrName>
                                        </p:attrNameLst>
                                      </p:cBhvr>
                                      <p:tavLst>
                                        <p:tav tm="0">
                                          <p:val>
                                            <p:strVal val="#ppt_x"/>
                                          </p:val>
                                        </p:tav>
                                        <p:tav tm="100000">
                                          <p:val>
                                            <p:strVal val="#ppt_x"/>
                                          </p:val>
                                        </p:tav>
                                      </p:tavLst>
                                    </p:anim>
                                    <p:anim calcmode="lin" valueType="num">
                                      <p:cBhvr additive="base">
                                        <p:cTn id="122" dur="500" fill="hold"/>
                                        <p:tgtEl>
                                          <p:spTgt spid="60"/>
                                        </p:tgtEl>
                                        <p:attrNameLst>
                                          <p:attrName>ppt_y</p:attrName>
                                        </p:attrNameLst>
                                      </p:cBhvr>
                                      <p:tavLst>
                                        <p:tav tm="0">
                                          <p:val>
                                            <p:strVal val="1+#ppt_h/2"/>
                                          </p:val>
                                        </p:tav>
                                        <p:tav tm="100000">
                                          <p:val>
                                            <p:strVal val="#ppt_y"/>
                                          </p:val>
                                        </p:tav>
                                      </p:tavLst>
                                    </p:anim>
                                  </p:childTnLst>
                                </p:cTn>
                              </p:par>
                              <p:par>
                                <p:cTn id="123" presetID="2" presetClass="entr" presetSubtype="4" fill="hold" nodeType="withEffect">
                                  <p:stCondLst>
                                    <p:cond delay="0"/>
                                  </p:stCondLst>
                                  <p:childTnLst>
                                    <p:set>
                                      <p:cBhvr>
                                        <p:cTn id="124" dur="1" fill="hold">
                                          <p:stCondLst>
                                            <p:cond delay="0"/>
                                          </p:stCondLst>
                                        </p:cTn>
                                        <p:tgtEl>
                                          <p:spTgt spid="83"/>
                                        </p:tgtEl>
                                        <p:attrNameLst>
                                          <p:attrName>style.visibility</p:attrName>
                                        </p:attrNameLst>
                                      </p:cBhvr>
                                      <p:to>
                                        <p:strVal val="visible"/>
                                      </p:to>
                                    </p:set>
                                    <p:anim calcmode="lin" valueType="num">
                                      <p:cBhvr additive="base">
                                        <p:cTn id="125" dur="500" fill="hold"/>
                                        <p:tgtEl>
                                          <p:spTgt spid="83"/>
                                        </p:tgtEl>
                                        <p:attrNameLst>
                                          <p:attrName>ppt_x</p:attrName>
                                        </p:attrNameLst>
                                      </p:cBhvr>
                                      <p:tavLst>
                                        <p:tav tm="0">
                                          <p:val>
                                            <p:strVal val="#ppt_x"/>
                                          </p:val>
                                        </p:tav>
                                        <p:tav tm="100000">
                                          <p:val>
                                            <p:strVal val="#ppt_x"/>
                                          </p:val>
                                        </p:tav>
                                      </p:tavLst>
                                    </p:anim>
                                    <p:anim calcmode="lin" valueType="num">
                                      <p:cBhvr additive="base">
                                        <p:cTn id="126" dur="500" fill="hold"/>
                                        <p:tgtEl>
                                          <p:spTgt spid="83"/>
                                        </p:tgtEl>
                                        <p:attrNameLst>
                                          <p:attrName>ppt_y</p:attrName>
                                        </p:attrNameLst>
                                      </p:cBhvr>
                                      <p:tavLst>
                                        <p:tav tm="0">
                                          <p:val>
                                            <p:strVal val="1+#ppt_h/2"/>
                                          </p:val>
                                        </p:tav>
                                        <p:tav tm="100000">
                                          <p:val>
                                            <p:strVal val="#ppt_y"/>
                                          </p:val>
                                        </p:tav>
                                      </p:tavLst>
                                    </p:anim>
                                  </p:childTnLst>
                                </p:cTn>
                              </p:par>
                              <p:par>
                                <p:cTn id="127" presetID="2" presetClass="entr" presetSubtype="4" fill="hold" nodeType="withEffect">
                                  <p:stCondLst>
                                    <p:cond delay="0"/>
                                  </p:stCondLst>
                                  <p:childTnLst>
                                    <p:set>
                                      <p:cBhvr>
                                        <p:cTn id="128" dur="1" fill="hold">
                                          <p:stCondLst>
                                            <p:cond delay="0"/>
                                          </p:stCondLst>
                                        </p:cTn>
                                        <p:tgtEl>
                                          <p:spTgt spid="28"/>
                                        </p:tgtEl>
                                        <p:attrNameLst>
                                          <p:attrName>style.visibility</p:attrName>
                                        </p:attrNameLst>
                                      </p:cBhvr>
                                      <p:to>
                                        <p:strVal val="visible"/>
                                      </p:to>
                                    </p:set>
                                    <p:anim calcmode="lin" valueType="num">
                                      <p:cBhvr additive="base">
                                        <p:cTn id="129" dur="500" fill="hold"/>
                                        <p:tgtEl>
                                          <p:spTgt spid="28"/>
                                        </p:tgtEl>
                                        <p:attrNameLst>
                                          <p:attrName>ppt_x</p:attrName>
                                        </p:attrNameLst>
                                      </p:cBhvr>
                                      <p:tavLst>
                                        <p:tav tm="0">
                                          <p:val>
                                            <p:strVal val="#ppt_x"/>
                                          </p:val>
                                        </p:tav>
                                        <p:tav tm="100000">
                                          <p:val>
                                            <p:strVal val="#ppt_x"/>
                                          </p:val>
                                        </p:tav>
                                      </p:tavLst>
                                    </p:anim>
                                    <p:anim calcmode="lin" valueType="num">
                                      <p:cBhvr additive="base">
                                        <p:cTn id="130" dur="500" fill="hold"/>
                                        <p:tgtEl>
                                          <p:spTgt spid="28"/>
                                        </p:tgtEl>
                                        <p:attrNameLst>
                                          <p:attrName>ppt_y</p:attrName>
                                        </p:attrNameLst>
                                      </p:cBhvr>
                                      <p:tavLst>
                                        <p:tav tm="0">
                                          <p:val>
                                            <p:strVal val="1+#ppt_h/2"/>
                                          </p:val>
                                        </p:tav>
                                        <p:tav tm="100000">
                                          <p:val>
                                            <p:strVal val="#ppt_y"/>
                                          </p:val>
                                        </p:tav>
                                      </p:tavLst>
                                    </p:anim>
                                  </p:childTnLst>
                                </p:cTn>
                              </p:par>
                              <p:par>
                                <p:cTn id="131" presetID="2" presetClass="entr" presetSubtype="4" fill="hold" nodeType="withEffect">
                                  <p:stCondLst>
                                    <p:cond delay="0"/>
                                  </p:stCondLst>
                                  <p:childTnLst>
                                    <p:set>
                                      <p:cBhvr>
                                        <p:cTn id="132" dur="1" fill="hold">
                                          <p:stCondLst>
                                            <p:cond delay="0"/>
                                          </p:stCondLst>
                                        </p:cTn>
                                        <p:tgtEl>
                                          <p:spTgt spid="70"/>
                                        </p:tgtEl>
                                        <p:attrNameLst>
                                          <p:attrName>style.visibility</p:attrName>
                                        </p:attrNameLst>
                                      </p:cBhvr>
                                      <p:to>
                                        <p:strVal val="visible"/>
                                      </p:to>
                                    </p:set>
                                    <p:anim calcmode="lin" valueType="num">
                                      <p:cBhvr additive="base">
                                        <p:cTn id="133" dur="500" fill="hold"/>
                                        <p:tgtEl>
                                          <p:spTgt spid="70"/>
                                        </p:tgtEl>
                                        <p:attrNameLst>
                                          <p:attrName>ppt_x</p:attrName>
                                        </p:attrNameLst>
                                      </p:cBhvr>
                                      <p:tavLst>
                                        <p:tav tm="0">
                                          <p:val>
                                            <p:strVal val="#ppt_x"/>
                                          </p:val>
                                        </p:tav>
                                        <p:tav tm="100000">
                                          <p:val>
                                            <p:strVal val="#ppt_x"/>
                                          </p:val>
                                        </p:tav>
                                      </p:tavLst>
                                    </p:anim>
                                    <p:anim calcmode="lin" valueType="num">
                                      <p:cBhvr additive="base">
                                        <p:cTn id="134" dur="500" fill="hold"/>
                                        <p:tgtEl>
                                          <p:spTgt spid="70"/>
                                        </p:tgtEl>
                                        <p:attrNameLst>
                                          <p:attrName>ppt_y</p:attrName>
                                        </p:attrNameLst>
                                      </p:cBhvr>
                                      <p:tavLst>
                                        <p:tav tm="0">
                                          <p:val>
                                            <p:strVal val="1+#ppt_h/2"/>
                                          </p:val>
                                        </p:tav>
                                        <p:tav tm="100000">
                                          <p:val>
                                            <p:strVal val="#ppt_y"/>
                                          </p:val>
                                        </p:tav>
                                      </p:tavLst>
                                    </p:anim>
                                  </p:childTnLst>
                                </p:cTn>
                              </p:par>
                              <p:par>
                                <p:cTn id="135" presetID="2" presetClass="entr" presetSubtype="4" fill="hold" nodeType="withEffect">
                                  <p:stCondLst>
                                    <p:cond delay="0"/>
                                  </p:stCondLst>
                                  <p:childTnLst>
                                    <p:set>
                                      <p:cBhvr>
                                        <p:cTn id="136" dur="1" fill="hold">
                                          <p:stCondLst>
                                            <p:cond delay="0"/>
                                          </p:stCondLst>
                                        </p:cTn>
                                        <p:tgtEl>
                                          <p:spTgt spid="52"/>
                                        </p:tgtEl>
                                        <p:attrNameLst>
                                          <p:attrName>style.visibility</p:attrName>
                                        </p:attrNameLst>
                                      </p:cBhvr>
                                      <p:to>
                                        <p:strVal val="visible"/>
                                      </p:to>
                                    </p:set>
                                    <p:anim calcmode="lin" valueType="num">
                                      <p:cBhvr additive="base">
                                        <p:cTn id="137" dur="500" fill="hold"/>
                                        <p:tgtEl>
                                          <p:spTgt spid="52"/>
                                        </p:tgtEl>
                                        <p:attrNameLst>
                                          <p:attrName>ppt_x</p:attrName>
                                        </p:attrNameLst>
                                      </p:cBhvr>
                                      <p:tavLst>
                                        <p:tav tm="0">
                                          <p:val>
                                            <p:strVal val="#ppt_x"/>
                                          </p:val>
                                        </p:tav>
                                        <p:tav tm="100000">
                                          <p:val>
                                            <p:strVal val="#ppt_x"/>
                                          </p:val>
                                        </p:tav>
                                      </p:tavLst>
                                    </p:anim>
                                    <p:anim calcmode="lin" valueType="num">
                                      <p:cBhvr additive="base">
                                        <p:cTn id="138"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2" presetClass="entr" presetSubtype="4" fill="hold" nodeType="clickEffect">
                                  <p:stCondLst>
                                    <p:cond delay="0"/>
                                  </p:stCondLst>
                                  <p:childTnLst>
                                    <p:set>
                                      <p:cBhvr>
                                        <p:cTn id="142" dur="1" fill="hold">
                                          <p:stCondLst>
                                            <p:cond delay="0"/>
                                          </p:stCondLst>
                                        </p:cTn>
                                        <p:tgtEl>
                                          <p:spTgt spid="22"/>
                                        </p:tgtEl>
                                        <p:attrNameLst>
                                          <p:attrName>style.visibility</p:attrName>
                                        </p:attrNameLst>
                                      </p:cBhvr>
                                      <p:to>
                                        <p:strVal val="visible"/>
                                      </p:to>
                                    </p:set>
                                    <p:anim calcmode="lin" valueType="num">
                                      <p:cBhvr additive="base">
                                        <p:cTn id="143" dur="500" fill="hold"/>
                                        <p:tgtEl>
                                          <p:spTgt spid="22"/>
                                        </p:tgtEl>
                                        <p:attrNameLst>
                                          <p:attrName>ppt_x</p:attrName>
                                        </p:attrNameLst>
                                      </p:cBhvr>
                                      <p:tavLst>
                                        <p:tav tm="0">
                                          <p:val>
                                            <p:strVal val="#ppt_x"/>
                                          </p:val>
                                        </p:tav>
                                        <p:tav tm="100000">
                                          <p:val>
                                            <p:strVal val="#ppt_x"/>
                                          </p:val>
                                        </p:tav>
                                      </p:tavLst>
                                    </p:anim>
                                    <p:anim calcmode="lin" valueType="num">
                                      <p:cBhvr additive="base">
                                        <p:cTn id="144" dur="500" fill="hold"/>
                                        <p:tgtEl>
                                          <p:spTgt spid="22"/>
                                        </p:tgtEl>
                                        <p:attrNameLst>
                                          <p:attrName>ppt_y</p:attrName>
                                        </p:attrNameLst>
                                      </p:cBhvr>
                                      <p:tavLst>
                                        <p:tav tm="0">
                                          <p:val>
                                            <p:strVal val="1+#ppt_h/2"/>
                                          </p:val>
                                        </p:tav>
                                        <p:tav tm="100000">
                                          <p:val>
                                            <p:strVal val="#ppt_y"/>
                                          </p:val>
                                        </p:tav>
                                      </p:tavLst>
                                    </p:anim>
                                  </p:childTnLst>
                                </p:cTn>
                              </p:par>
                              <p:par>
                                <p:cTn id="145" presetID="2" presetClass="entr" presetSubtype="4" fill="hold" nodeType="withEffect">
                                  <p:stCondLst>
                                    <p:cond delay="0"/>
                                  </p:stCondLst>
                                  <p:childTnLst>
                                    <p:set>
                                      <p:cBhvr>
                                        <p:cTn id="146" dur="1" fill="hold">
                                          <p:stCondLst>
                                            <p:cond delay="0"/>
                                          </p:stCondLst>
                                        </p:cTn>
                                        <p:tgtEl>
                                          <p:spTgt spid="72"/>
                                        </p:tgtEl>
                                        <p:attrNameLst>
                                          <p:attrName>style.visibility</p:attrName>
                                        </p:attrNameLst>
                                      </p:cBhvr>
                                      <p:to>
                                        <p:strVal val="visible"/>
                                      </p:to>
                                    </p:set>
                                    <p:anim calcmode="lin" valueType="num">
                                      <p:cBhvr additive="base">
                                        <p:cTn id="147" dur="500" fill="hold"/>
                                        <p:tgtEl>
                                          <p:spTgt spid="72"/>
                                        </p:tgtEl>
                                        <p:attrNameLst>
                                          <p:attrName>ppt_x</p:attrName>
                                        </p:attrNameLst>
                                      </p:cBhvr>
                                      <p:tavLst>
                                        <p:tav tm="0">
                                          <p:val>
                                            <p:strVal val="#ppt_x"/>
                                          </p:val>
                                        </p:tav>
                                        <p:tav tm="100000">
                                          <p:val>
                                            <p:strVal val="#ppt_x"/>
                                          </p:val>
                                        </p:tav>
                                      </p:tavLst>
                                    </p:anim>
                                    <p:anim calcmode="lin" valueType="num">
                                      <p:cBhvr additive="base">
                                        <p:cTn id="148" dur="500" fill="hold"/>
                                        <p:tgtEl>
                                          <p:spTgt spid="72"/>
                                        </p:tgtEl>
                                        <p:attrNameLst>
                                          <p:attrName>ppt_y</p:attrName>
                                        </p:attrNameLst>
                                      </p:cBhvr>
                                      <p:tavLst>
                                        <p:tav tm="0">
                                          <p:val>
                                            <p:strVal val="1+#ppt_h/2"/>
                                          </p:val>
                                        </p:tav>
                                        <p:tav tm="100000">
                                          <p:val>
                                            <p:strVal val="#ppt_y"/>
                                          </p:val>
                                        </p:tav>
                                      </p:tavLst>
                                    </p:anim>
                                  </p:childTnLst>
                                </p:cTn>
                              </p:par>
                              <p:par>
                                <p:cTn id="149" presetID="2" presetClass="entr" presetSubtype="4" fill="hold" nodeType="withEffect">
                                  <p:stCondLst>
                                    <p:cond delay="0"/>
                                  </p:stCondLst>
                                  <p:childTnLst>
                                    <p:set>
                                      <p:cBhvr>
                                        <p:cTn id="150" dur="1" fill="hold">
                                          <p:stCondLst>
                                            <p:cond delay="0"/>
                                          </p:stCondLst>
                                        </p:cTn>
                                        <p:tgtEl>
                                          <p:spTgt spid="57"/>
                                        </p:tgtEl>
                                        <p:attrNameLst>
                                          <p:attrName>style.visibility</p:attrName>
                                        </p:attrNameLst>
                                      </p:cBhvr>
                                      <p:to>
                                        <p:strVal val="visible"/>
                                      </p:to>
                                    </p:set>
                                    <p:anim calcmode="lin" valueType="num">
                                      <p:cBhvr additive="base">
                                        <p:cTn id="151" dur="500" fill="hold"/>
                                        <p:tgtEl>
                                          <p:spTgt spid="57"/>
                                        </p:tgtEl>
                                        <p:attrNameLst>
                                          <p:attrName>ppt_x</p:attrName>
                                        </p:attrNameLst>
                                      </p:cBhvr>
                                      <p:tavLst>
                                        <p:tav tm="0">
                                          <p:val>
                                            <p:strVal val="#ppt_x"/>
                                          </p:val>
                                        </p:tav>
                                        <p:tav tm="100000">
                                          <p:val>
                                            <p:strVal val="#ppt_x"/>
                                          </p:val>
                                        </p:tav>
                                      </p:tavLst>
                                    </p:anim>
                                    <p:anim calcmode="lin" valueType="num">
                                      <p:cBhvr additive="base">
                                        <p:cTn id="152" dur="500" fill="hold"/>
                                        <p:tgtEl>
                                          <p:spTgt spid="57"/>
                                        </p:tgtEl>
                                        <p:attrNameLst>
                                          <p:attrName>ppt_y</p:attrName>
                                        </p:attrNameLst>
                                      </p:cBhvr>
                                      <p:tavLst>
                                        <p:tav tm="0">
                                          <p:val>
                                            <p:strVal val="1+#ppt_h/2"/>
                                          </p:val>
                                        </p:tav>
                                        <p:tav tm="100000">
                                          <p:val>
                                            <p:strVal val="#ppt_y"/>
                                          </p:val>
                                        </p:tav>
                                      </p:tavLst>
                                    </p:anim>
                                  </p:childTnLst>
                                </p:cTn>
                              </p:par>
                              <p:par>
                                <p:cTn id="153" presetID="2" presetClass="entr" presetSubtype="4" fill="hold" nodeType="withEffect">
                                  <p:stCondLst>
                                    <p:cond delay="0"/>
                                  </p:stCondLst>
                                  <p:childTnLst>
                                    <p:set>
                                      <p:cBhvr>
                                        <p:cTn id="154" dur="1" fill="hold">
                                          <p:stCondLst>
                                            <p:cond delay="0"/>
                                          </p:stCondLst>
                                        </p:cTn>
                                        <p:tgtEl>
                                          <p:spTgt spid="30"/>
                                        </p:tgtEl>
                                        <p:attrNameLst>
                                          <p:attrName>style.visibility</p:attrName>
                                        </p:attrNameLst>
                                      </p:cBhvr>
                                      <p:to>
                                        <p:strVal val="visible"/>
                                      </p:to>
                                    </p:set>
                                    <p:anim calcmode="lin" valueType="num">
                                      <p:cBhvr additive="base">
                                        <p:cTn id="155" dur="500" fill="hold"/>
                                        <p:tgtEl>
                                          <p:spTgt spid="30"/>
                                        </p:tgtEl>
                                        <p:attrNameLst>
                                          <p:attrName>ppt_x</p:attrName>
                                        </p:attrNameLst>
                                      </p:cBhvr>
                                      <p:tavLst>
                                        <p:tav tm="0">
                                          <p:val>
                                            <p:strVal val="#ppt_x"/>
                                          </p:val>
                                        </p:tav>
                                        <p:tav tm="100000">
                                          <p:val>
                                            <p:strVal val="#ppt_x"/>
                                          </p:val>
                                        </p:tav>
                                      </p:tavLst>
                                    </p:anim>
                                    <p:anim calcmode="lin" valueType="num">
                                      <p:cBhvr additive="base">
                                        <p:cTn id="15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2" presetClass="entr" presetSubtype="4" fill="hold" nodeType="clickEffect">
                                  <p:stCondLst>
                                    <p:cond delay="0"/>
                                  </p:stCondLst>
                                  <p:childTnLst>
                                    <p:set>
                                      <p:cBhvr>
                                        <p:cTn id="160" dur="1" fill="hold">
                                          <p:stCondLst>
                                            <p:cond delay="0"/>
                                          </p:stCondLst>
                                        </p:cTn>
                                        <p:tgtEl>
                                          <p:spTgt spid="27"/>
                                        </p:tgtEl>
                                        <p:attrNameLst>
                                          <p:attrName>style.visibility</p:attrName>
                                        </p:attrNameLst>
                                      </p:cBhvr>
                                      <p:to>
                                        <p:strVal val="visible"/>
                                      </p:to>
                                    </p:set>
                                    <p:anim calcmode="lin" valueType="num">
                                      <p:cBhvr additive="base">
                                        <p:cTn id="161" dur="500" fill="hold"/>
                                        <p:tgtEl>
                                          <p:spTgt spid="27"/>
                                        </p:tgtEl>
                                        <p:attrNameLst>
                                          <p:attrName>ppt_x</p:attrName>
                                        </p:attrNameLst>
                                      </p:cBhvr>
                                      <p:tavLst>
                                        <p:tav tm="0">
                                          <p:val>
                                            <p:strVal val="#ppt_x"/>
                                          </p:val>
                                        </p:tav>
                                        <p:tav tm="100000">
                                          <p:val>
                                            <p:strVal val="#ppt_x"/>
                                          </p:val>
                                        </p:tav>
                                      </p:tavLst>
                                    </p:anim>
                                    <p:anim calcmode="lin" valueType="num">
                                      <p:cBhvr additive="base">
                                        <p:cTn id="16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18" grpId="0" animBg="1"/>
      <p:bldP spid="35" grpId="0"/>
      <p:bldP spid="49" grpId="0" animBg="1"/>
      <p:bldP spid="19" grpId="0" animBg="1"/>
      <p:bldP spid="16" grpId="0" animBg="1"/>
      <p:bldP spid="4" grpId="0"/>
      <p:bldP spid="17" grpId="0" animBg="1"/>
      <p:bldP spid="20" grpId="0" animBg="1"/>
      <p:bldP spid="37" grpId="0"/>
      <p:bldP spid="21" grpId="0" animBg="1"/>
      <p:bldP spid="14" grpId="0" animBg="1"/>
      <p:bldP spid="36" grpId="0"/>
      <p:bldP spid="15" grpId="0" animBg="1"/>
    </p:bld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504001" y="1230093"/>
            <a:ext cx="7768091" cy="5231504"/>
          </a:xfrm>
          <a:prstGeom prst="roundRect">
            <a:avLst/>
          </a:prstGeom>
          <a:solidFill>
            <a:schemeClr val="bg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3"/>
          <a:stretch>
            <a:fillRect/>
          </a:stretch>
        </p:blipFill>
        <p:spPr>
          <a:xfrm>
            <a:off x="7574400" y="929398"/>
            <a:ext cx="781420" cy="760622"/>
          </a:xfrm>
          <a:prstGeom prst="rect">
            <a:avLst/>
          </a:prstGeom>
        </p:spPr>
      </p:pic>
      <p:sp>
        <p:nvSpPr>
          <p:cNvPr id="18" name="Rounded Rectangle 14">
            <a:extLst>
              <a:ext uri="{FF2B5EF4-FFF2-40B4-BE49-F238E27FC236}">
                <a16:creationId xmlns:a16="http://schemas.microsoft.com/office/drawing/2014/main" id="{A950F66A-176A-4E37-BFD7-4E1A0DEFFD4F}"/>
              </a:ext>
            </a:extLst>
          </p:cNvPr>
          <p:cNvSpPr/>
          <p:nvPr/>
        </p:nvSpPr>
        <p:spPr bwMode="gray">
          <a:xfrm>
            <a:off x="2260138" y="3657596"/>
            <a:ext cx="3494681" cy="2558997"/>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2781777" y="6000207"/>
            <a:ext cx="139551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r>
              <a:rPr lang="de-DE" sz="1200" kern="0" dirty="0">
                <a:ea typeface="Arial Unicode MS" pitchFamily="34" charset="-128"/>
                <a:cs typeface="Arial Unicode MS" pitchFamily="34" charset="-128"/>
              </a:rPr>
              <a:t>: </a:t>
            </a:r>
            <a:r>
              <a:rPr lang="de-DE" sz="1200" kern="0" dirty="0" err="1">
                <a:ea typeface="Arial Unicode MS" pitchFamily="34" charset="-128"/>
                <a:cs typeface="Arial Unicode MS" pitchFamily="34" charset="-128"/>
              </a:rPr>
              <a:t>ads-db</a:t>
            </a:r>
            <a:endParaRPr lang="de-DE" sz="1200" kern="0" dirty="0">
              <a:ea typeface="Arial Unicode MS" pitchFamily="34" charset="-128"/>
              <a:cs typeface="Arial Unicode MS" pitchFamily="34" charset="-128"/>
            </a:endParaRP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3243158" y="2345981"/>
            <a:ext cx="1554611" cy="888467"/>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‘headless’ service:</a:t>
            </a:r>
          </a:p>
          <a:p>
            <a:pPr algn="ctr" defTabSz="1088558" fontAlgn="base">
              <a:spcBef>
                <a:spcPct val="50000"/>
              </a:spcBef>
              <a:spcAft>
                <a:spcPct val="0"/>
              </a:spcAft>
              <a:buClr>
                <a:srgbClr val="F0AB00"/>
              </a:buClr>
              <a:buSzPct val="80000"/>
            </a:pPr>
            <a:r>
              <a:rPr lang="en-US" sz="1200" kern="0" dirty="0">
                <a:solidFill>
                  <a:srgbClr val="000000"/>
                </a:solidFill>
                <a:latin typeface="Arial"/>
                <a:ea typeface="Arial Unicode MS" pitchFamily="34" charset="-128"/>
                <a:cs typeface="Arial Unicode MS" pitchFamily="34" charset="-128"/>
              </a:rPr>
              <a:t>ads-</a:t>
            </a:r>
            <a:r>
              <a:rPr lang="en-US" sz="1200" kern="0" dirty="0" err="1">
                <a:solidFill>
                  <a:srgbClr val="000000"/>
                </a:solidFill>
                <a:latin typeface="Arial"/>
                <a:ea typeface="Arial Unicode MS" pitchFamily="34" charset="-128"/>
                <a:cs typeface="Arial Unicode MS" pitchFamily="34" charset="-128"/>
              </a:rPr>
              <a:t>db</a:t>
            </a:r>
            <a:r>
              <a:rPr lang="en-US" sz="1200" kern="0" dirty="0">
                <a:solidFill>
                  <a:srgbClr val="000000"/>
                </a:solidFill>
                <a:latin typeface="Arial"/>
                <a:ea typeface="Arial Unicode MS" pitchFamily="34" charset="-128"/>
                <a:cs typeface="Arial Unicode MS" pitchFamily="34" charset="-128"/>
              </a:rPr>
              <a:t>-headless</a:t>
            </a:r>
            <a:endParaRPr lang="en-US" sz="1000" kern="0" dirty="0">
              <a:solidFill>
                <a:srgbClr val="000000"/>
              </a:solidFill>
              <a:latin typeface="Arial"/>
              <a:ea typeface="Arial Unicode MS" pitchFamily="34" charset="-128"/>
              <a:cs typeface="Arial Unicode MS" pitchFamily="34" charset="-128"/>
            </a:endParaRPr>
          </a:p>
        </p:txBody>
      </p:sp>
      <p:sp>
        <p:nvSpPr>
          <p:cNvPr id="94" name="Rounded Rectangle 14">
            <a:extLst>
              <a:ext uri="{FF2B5EF4-FFF2-40B4-BE49-F238E27FC236}">
                <a16:creationId xmlns:a16="http://schemas.microsoft.com/office/drawing/2014/main" id="{117EEB24-C436-4905-BC20-015133CA128C}"/>
              </a:ext>
            </a:extLst>
          </p:cNvPr>
          <p:cNvSpPr/>
          <p:nvPr/>
        </p:nvSpPr>
        <p:spPr bwMode="gray">
          <a:xfrm>
            <a:off x="2811935" y="4025984"/>
            <a:ext cx="2419002" cy="1742222"/>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TextBox 94">
            <a:extLst>
              <a:ext uri="{FF2B5EF4-FFF2-40B4-BE49-F238E27FC236}">
                <a16:creationId xmlns:a16="http://schemas.microsoft.com/office/drawing/2014/main" id="{EBAA4D23-0B10-4510-9A89-D3B5BDE8CB86}"/>
              </a:ext>
            </a:extLst>
          </p:cNvPr>
          <p:cNvSpPr txBox="1"/>
          <p:nvPr/>
        </p:nvSpPr>
        <p:spPr>
          <a:xfrm>
            <a:off x="3144710" y="5530645"/>
            <a:ext cx="1355183"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r>
              <a:rPr lang="de-DE" sz="1200" kern="0" dirty="0">
                <a:ea typeface="Arial Unicode MS" pitchFamily="34" charset="-128"/>
                <a:cs typeface="Arial Unicode MS" pitchFamily="34" charset="-128"/>
              </a:rPr>
              <a:t>: ads-db-0 </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3501673" y="435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100" i="0" u="none" strike="noStrike" kern="0" cap="none" spc="0" normalizeH="0" baseline="0" noProof="0" dirty="0">
                <a:ln>
                  <a:noFill/>
                </a:ln>
                <a:effectLst/>
                <a:uLnTx/>
                <a:uFillTx/>
                <a:ea typeface="Arial Unicode MS" pitchFamily="34" charset="-128"/>
                <a:cs typeface="Arial Unicode MS" pitchFamily="34" charset="-128"/>
              </a:rPr>
              <a:t>Docker </a:t>
            </a:r>
            <a:r>
              <a:rPr kumimoji="0" lang="de-DE" sz="1100" i="0" u="none" strike="noStrike" kern="0" cap="none" spc="0" normalizeH="0" baseline="0" noProof="0" dirty="0" err="1">
                <a:ln>
                  <a:noFill/>
                </a:ln>
                <a:effectLst/>
                <a:uLnTx/>
                <a:uFillTx/>
                <a:ea typeface="Arial Unicode MS" pitchFamily="34" charset="-128"/>
                <a:cs typeface="Arial Unicode MS" pitchFamily="34" charset="-128"/>
              </a:rPr>
              <a:t>container</a:t>
            </a:r>
            <a:r>
              <a:rPr kumimoji="0" lang="de-DE" sz="1100" i="0" u="none" strike="noStrike" kern="0" cap="none" spc="0" normalizeH="0" baseline="0" noProof="0" dirty="0">
                <a:ln>
                  <a:noFill/>
                </a:ln>
                <a:effectLst/>
                <a:uLnTx/>
                <a:uFillTx/>
                <a:ea typeface="Arial Unicode MS" pitchFamily="34" charset="-128"/>
                <a:cs typeface="Arial Unicode MS" pitchFamily="34" charset="-128"/>
              </a:rPr>
              <a:t>:</a:t>
            </a:r>
            <a:br>
              <a:rPr kumimoji="0" lang="de-DE" sz="1100" i="0" u="none" strike="noStrike" kern="0" cap="none" spc="0" normalizeH="0" baseline="0" noProof="0" dirty="0">
                <a:ln>
                  <a:noFill/>
                </a:ln>
                <a:effectLst/>
                <a:uLnTx/>
                <a:uFillTx/>
                <a:ea typeface="Arial Unicode MS" pitchFamily="34" charset="-128"/>
                <a:cs typeface="Arial Unicode MS" pitchFamily="34" charset="-128"/>
              </a:rPr>
            </a:br>
            <a:r>
              <a:rPr kumimoji="0" lang="de-DE" sz="1100" i="0" u="none" strike="noStrike" kern="0" cap="none" spc="0" normalizeH="0" baseline="0" noProof="0" dirty="0">
                <a:ln>
                  <a:noFill/>
                </a:ln>
                <a:effectLst/>
                <a:uLnTx/>
                <a:uFillTx/>
                <a:ea typeface="Arial Unicode MS" pitchFamily="34" charset="-128"/>
                <a:cs typeface="Arial Unicode MS" pitchFamily="34" charset="-128"/>
              </a:rPr>
              <a:t>postgres:9.6</a:t>
            </a:r>
          </a:p>
        </p:txBody>
      </p:sp>
      <p:cxnSp>
        <p:nvCxnSpPr>
          <p:cNvPr id="23" name="Straight Connector 22">
            <a:extLst>
              <a:ext uri="{FF2B5EF4-FFF2-40B4-BE49-F238E27FC236}">
                <a16:creationId xmlns:a16="http://schemas.microsoft.com/office/drawing/2014/main" id="{A7003782-6659-4DAB-948C-44C7C0F32BE9}"/>
              </a:ext>
            </a:extLst>
          </p:cNvPr>
          <p:cNvCxnSpPr>
            <a:cxnSpLocks/>
            <a:stCxn id="42" idx="2"/>
            <a:endCxn id="94" idx="0"/>
          </p:cNvCxnSpPr>
          <p:nvPr/>
        </p:nvCxnSpPr>
        <p:spPr>
          <a:xfrm>
            <a:off x="4020464" y="3234448"/>
            <a:ext cx="972" cy="791536"/>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D01B4917-E878-451A-B344-8069D558E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53582" y="5131082"/>
            <a:ext cx="292622" cy="292622"/>
          </a:xfrm>
          <a:prstGeom prst="rect">
            <a:avLst/>
          </a:prstGeom>
        </p:spPr>
      </p:pic>
      <p:pic>
        <p:nvPicPr>
          <p:cNvPr id="97" name="Picture 96">
            <a:extLst>
              <a:ext uri="{FF2B5EF4-FFF2-40B4-BE49-F238E27FC236}">
                <a16:creationId xmlns:a16="http://schemas.microsoft.com/office/drawing/2014/main" id="{A87F0DAC-B659-47DD-B9C2-8980B9373EDF}"/>
              </a:ext>
            </a:extLst>
          </p:cNvPr>
          <p:cNvPicPr>
            <a:picLocks noChangeAspect="1"/>
          </p:cNvPicPr>
          <p:nvPr/>
        </p:nvPicPr>
        <p:blipFill>
          <a:blip r:embed="rId3"/>
          <a:stretch>
            <a:fillRect/>
          </a:stretch>
        </p:blipFill>
        <p:spPr>
          <a:xfrm>
            <a:off x="5504311" y="3657596"/>
            <a:ext cx="250508" cy="24384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3"/>
          <a:stretch>
            <a:fillRect/>
          </a:stretch>
        </p:blipFill>
        <p:spPr>
          <a:xfrm>
            <a:off x="5022293" y="3957671"/>
            <a:ext cx="250508" cy="243840"/>
          </a:xfrm>
          <a:prstGeom prst="rect">
            <a:avLst/>
          </a:prstGeom>
        </p:spPr>
      </p:pic>
      <p:pic>
        <p:nvPicPr>
          <p:cNvPr id="108" name="Picture 107">
            <a:extLst>
              <a:ext uri="{FF2B5EF4-FFF2-40B4-BE49-F238E27FC236}">
                <a16:creationId xmlns:a16="http://schemas.microsoft.com/office/drawing/2014/main" id="{41850DF7-9D6E-4EEF-968F-740599A2C780}"/>
              </a:ext>
            </a:extLst>
          </p:cNvPr>
          <p:cNvPicPr>
            <a:picLocks noChangeAspect="1"/>
          </p:cNvPicPr>
          <p:nvPr/>
        </p:nvPicPr>
        <p:blipFill>
          <a:blip r:embed="rId3"/>
          <a:stretch>
            <a:fillRect/>
          </a:stretch>
        </p:blipFill>
        <p:spPr>
          <a:xfrm>
            <a:off x="4646204" y="2255918"/>
            <a:ext cx="250508" cy="243840"/>
          </a:xfrm>
          <a:prstGeom prst="rect">
            <a:avLst/>
          </a:prstGeom>
        </p:spPr>
      </p:pic>
      <p:cxnSp>
        <p:nvCxnSpPr>
          <p:cNvPr id="113" name="Straight Connector 112">
            <a:extLst>
              <a:ext uri="{FF2B5EF4-FFF2-40B4-BE49-F238E27FC236}">
                <a16:creationId xmlns:a16="http://schemas.microsoft.com/office/drawing/2014/main" id="{027C88AC-AFB8-4E2F-B4FD-B6C5695B2948}"/>
              </a:ext>
            </a:extLst>
          </p:cNvPr>
          <p:cNvCxnSpPr>
            <a:cxnSpLocks/>
          </p:cNvCxnSpPr>
          <p:nvPr/>
        </p:nvCxnSpPr>
        <p:spPr>
          <a:xfrm>
            <a:off x="4000119" y="1989220"/>
            <a:ext cx="0" cy="35569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92C298F9-6294-4F7B-8998-A0E58EB5F1EC}"/>
              </a:ext>
            </a:extLst>
          </p:cNvPr>
          <p:cNvSpPr txBox="1"/>
          <p:nvPr/>
        </p:nvSpPr>
        <p:spPr>
          <a:xfrm>
            <a:off x="2448265" y="1770398"/>
            <a:ext cx="3103708"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pod</a:t>
            </a:r>
            <a:r>
              <a:rPr lang="de-DE" sz="1200" kern="0" dirty="0">
                <a:solidFill>
                  <a:schemeClr val="bg1"/>
                </a:solidFill>
                <a:ea typeface="Arial Unicode MS" pitchFamily="34" charset="-128"/>
                <a:cs typeface="Arial Unicode MS" pitchFamily="34" charset="-128"/>
              </a:rPr>
              <a:t> DNS-name: ads-db-0.ads-db-headless</a:t>
            </a:r>
          </a:p>
        </p:txBody>
      </p:sp>
      <p:sp>
        <p:nvSpPr>
          <p:cNvPr id="25" name="Rounded Rectangle 14">
            <a:extLst>
              <a:ext uri="{FF2B5EF4-FFF2-40B4-BE49-F238E27FC236}">
                <a16:creationId xmlns:a16="http://schemas.microsoft.com/office/drawing/2014/main" id="{194312E8-0F38-4DFD-B8E7-B24EBCAB5362}"/>
              </a:ext>
            </a:extLst>
          </p:cNvPr>
          <p:cNvSpPr/>
          <p:nvPr/>
        </p:nvSpPr>
        <p:spPr bwMode="gray">
          <a:xfrm>
            <a:off x="763096" y="4000277"/>
            <a:ext cx="1105173"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endParaRPr lang="en-US" sz="1000" kern="0" dirty="0">
              <a:solidFill>
                <a:srgbClr val="000000"/>
              </a:solidFill>
              <a:latin typeface="Arial"/>
              <a:ea typeface="Arial Unicode MS" pitchFamily="34" charset="-128"/>
              <a:cs typeface="Arial Unicode MS" pitchFamily="34" charset="-128"/>
            </a:endParaRPr>
          </a:p>
        </p:txBody>
      </p:sp>
      <p:cxnSp>
        <p:nvCxnSpPr>
          <p:cNvPr id="26" name="Straight Connector 25">
            <a:extLst>
              <a:ext uri="{FF2B5EF4-FFF2-40B4-BE49-F238E27FC236}">
                <a16:creationId xmlns:a16="http://schemas.microsoft.com/office/drawing/2014/main" id="{24028389-83B8-4883-ACC8-1D48F7CC5DCB}"/>
              </a:ext>
            </a:extLst>
          </p:cNvPr>
          <p:cNvCxnSpPr>
            <a:cxnSpLocks/>
            <a:stCxn id="25" idx="3"/>
          </p:cNvCxnSpPr>
          <p:nvPr/>
        </p:nvCxnSpPr>
        <p:spPr>
          <a:xfrm>
            <a:off x="1868269" y="4232559"/>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F4BC849-42FA-43CF-984D-57D3AB348D38}"/>
              </a:ext>
            </a:extLst>
          </p:cNvPr>
          <p:cNvPicPr>
            <a:picLocks noChangeAspect="1"/>
          </p:cNvPicPr>
          <p:nvPr/>
        </p:nvPicPr>
        <p:blipFill>
          <a:blip r:embed="rId3"/>
          <a:stretch>
            <a:fillRect/>
          </a:stretch>
        </p:blipFill>
        <p:spPr>
          <a:xfrm>
            <a:off x="1777674" y="3952832"/>
            <a:ext cx="150305" cy="146304"/>
          </a:xfrm>
          <a:prstGeom prst="rect">
            <a:avLst/>
          </a:prstGeom>
        </p:spPr>
      </p:pic>
      <p:sp>
        <p:nvSpPr>
          <p:cNvPr id="28" name="Rounded Rectangle 14">
            <a:extLst>
              <a:ext uri="{FF2B5EF4-FFF2-40B4-BE49-F238E27FC236}">
                <a16:creationId xmlns:a16="http://schemas.microsoft.com/office/drawing/2014/main" id="{6C2678BD-2280-493D-847E-FF3A19421A0E}"/>
              </a:ext>
            </a:extLst>
          </p:cNvPr>
          <p:cNvSpPr/>
          <p:nvPr/>
        </p:nvSpPr>
        <p:spPr bwMode="gray">
          <a:xfrm>
            <a:off x="763097" y="4550369"/>
            <a:ext cx="1105172" cy="464564"/>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endParaRPr lang="en-US" sz="1000" kern="0" dirty="0">
              <a:solidFill>
                <a:srgbClr val="000000"/>
              </a:solidFill>
              <a:latin typeface="Arial"/>
              <a:ea typeface="Arial Unicode MS" pitchFamily="34" charset="-128"/>
              <a:cs typeface="Arial Unicode MS" pitchFamily="34" charset="-128"/>
            </a:endParaRPr>
          </a:p>
        </p:txBody>
      </p:sp>
      <p:cxnSp>
        <p:nvCxnSpPr>
          <p:cNvPr id="29" name="Straight Connector 28">
            <a:extLst>
              <a:ext uri="{FF2B5EF4-FFF2-40B4-BE49-F238E27FC236}">
                <a16:creationId xmlns:a16="http://schemas.microsoft.com/office/drawing/2014/main" id="{EA39D4B4-CA18-4D7D-9ED7-9D8BECAC060E}"/>
              </a:ext>
            </a:extLst>
          </p:cNvPr>
          <p:cNvCxnSpPr>
            <a:cxnSpLocks/>
            <a:stCxn id="28" idx="3"/>
          </p:cNvCxnSpPr>
          <p:nvPr/>
        </p:nvCxnSpPr>
        <p:spPr>
          <a:xfrm>
            <a:off x="1868269" y="4782651"/>
            <a:ext cx="391869" cy="0"/>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B4B6C59-F4A5-4E67-84BC-57AD4ED5CFF9}"/>
              </a:ext>
            </a:extLst>
          </p:cNvPr>
          <p:cNvPicPr>
            <a:picLocks noChangeAspect="1"/>
          </p:cNvPicPr>
          <p:nvPr/>
        </p:nvPicPr>
        <p:blipFill>
          <a:blip r:embed="rId3"/>
          <a:stretch>
            <a:fillRect/>
          </a:stretch>
        </p:blipFill>
        <p:spPr>
          <a:xfrm>
            <a:off x="1779863" y="4497097"/>
            <a:ext cx="150305" cy="146304"/>
          </a:xfrm>
          <a:prstGeom prst="rect">
            <a:avLst/>
          </a:prstGeom>
        </p:spPr>
      </p:pic>
      <p:sp>
        <p:nvSpPr>
          <p:cNvPr id="33" name="Rounded Rectangle 14">
            <a:extLst>
              <a:ext uri="{FF2B5EF4-FFF2-40B4-BE49-F238E27FC236}">
                <a16:creationId xmlns:a16="http://schemas.microsoft.com/office/drawing/2014/main" id="{3ECB9392-578B-4196-B974-206D271B927A}"/>
              </a:ext>
            </a:extLst>
          </p:cNvPr>
          <p:cNvSpPr/>
          <p:nvPr/>
        </p:nvSpPr>
        <p:spPr bwMode="gray">
          <a:xfrm>
            <a:off x="754653" y="5108324"/>
            <a:ext cx="1113617" cy="464564"/>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34" name="Straight Connector 33">
            <a:extLst>
              <a:ext uri="{FF2B5EF4-FFF2-40B4-BE49-F238E27FC236}">
                <a16:creationId xmlns:a16="http://schemas.microsoft.com/office/drawing/2014/main" id="{A70D3535-C67E-4352-A64C-DE8002059CF7}"/>
              </a:ext>
            </a:extLst>
          </p:cNvPr>
          <p:cNvCxnSpPr>
            <a:cxnSpLocks/>
          </p:cNvCxnSpPr>
          <p:nvPr/>
        </p:nvCxnSpPr>
        <p:spPr>
          <a:xfrm>
            <a:off x="1868269" y="5336431"/>
            <a:ext cx="391869" cy="4175"/>
          </a:xfrm>
          <a:prstGeom prst="line">
            <a:avLst/>
          </a:prstGeom>
          <a:ln w="127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DC2B9089-BDF6-4CE3-95E9-ACF81A34C844}"/>
              </a:ext>
            </a:extLst>
          </p:cNvPr>
          <p:cNvPicPr>
            <a:picLocks noChangeAspect="1"/>
          </p:cNvPicPr>
          <p:nvPr/>
        </p:nvPicPr>
        <p:blipFill>
          <a:blip r:embed="rId3"/>
          <a:stretch>
            <a:fillRect/>
          </a:stretch>
        </p:blipFill>
        <p:spPr>
          <a:xfrm>
            <a:off x="1791120" y="5057930"/>
            <a:ext cx="150305" cy="146304"/>
          </a:xfrm>
          <a:prstGeom prst="rect">
            <a:avLst/>
          </a:prstGeom>
        </p:spPr>
      </p:pic>
      <p:sp>
        <p:nvSpPr>
          <p:cNvPr id="3" name="Arrow: Pentagon 2">
            <a:extLst>
              <a:ext uri="{FF2B5EF4-FFF2-40B4-BE49-F238E27FC236}">
                <a16:creationId xmlns:a16="http://schemas.microsoft.com/office/drawing/2014/main" id="{AAF25112-7972-4A88-B157-9FCA5C155F18}"/>
              </a:ext>
            </a:extLst>
          </p:cNvPr>
          <p:cNvSpPr/>
          <p:nvPr/>
        </p:nvSpPr>
        <p:spPr bwMode="gray">
          <a:xfrm flipH="1">
            <a:off x="5588665" y="519608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7" name="Arrow: Pentagon 36">
            <a:extLst>
              <a:ext uri="{FF2B5EF4-FFF2-40B4-BE49-F238E27FC236}">
                <a16:creationId xmlns:a16="http://schemas.microsoft.com/office/drawing/2014/main" id="{97495C22-1FB3-434B-98A5-4B50F734B1BB}"/>
              </a:ext>
            </a:extLst>
          </p:cNvPr>
          <p:cNvSpPr/>
          <p:nvPr/>
        </p:nvSpPr>
        <p:spPr bwMode="gray">
          <a:xfrm flipH="1">
            <a:off x="5588751" y="5532207"/>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8" name="Arrow: Pentagon 37">
            <a:extLst>
              <a:ext uri="{FF2B5EF4-FFF2-40B4-BE49-F238E27FC236}">
                <a16:creationId xmlns:a16="http://schemas.microsoft.com/office/drawing/2014/main" id="{C6571913-EB08-4878-8178-EB95E4F47B4B}"/>
              </a:ext>
            </a:extLst>
          </p:cNvPr>
          <p:cNvSpPr/>
          <p:nvPr/>
        </p:nvSpPr>
        <p:spPr bwMode="gray">
          <a:xfrm flipH="1">
            <a:off x="5084566" y="442158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9" name="Arrow: Pentagon 38">
            <a:extLst>
              <a:ext uri="{FF2B5EF4-FFF2-40B4-BE49-F238E27FC236}">
                <a16:creationId xmlns:a16="http://schemas.microsoft.com/office/drawing/2014/main" id="{46A564F9-0BE1-427B-A090-71E0082729DF}"/>
              </a:ext>
            </a:extLst>
          </p:cNvPr>
          <p:cNvSpPr/>
          <p:nvPr/>
        </p:nvSpPr>
        <p:spPr bwMode="gray">
          <a:xfrm flipH="1">
            <a:off x="5084652" y="4757701"/>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0" name="Arrow: Pentagon 39">
            <a:extLst>
              <a:ext uri="{FF2B5EF4-FFF2-40B4-BE49-F238E27FC236}">
                <a16:creationId xmlns:a16="http://schemas.microsoft.com/office/drawing/2014/main" id="{D8CBEAFD-7CBC-48F3-8FE3-7FAA14650BC0}"/>
              </a:ext>
            </a:extLst>
          </p:cNvPr>
          <p:cNvSpPr/>
          <p:nvPr/>
        </p:nvSpPr>
        <p:spPr bwMode="gray">
          <a:xfrm flipH="1">
            <a:off x="4624799" y="2539243"/>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700" b="1" kern="0" dirty="0">
                <a:solidFill>
                  <a:schemeClr val="bg1"/>
                </a:solidFill>
                <a:ea typeface="Arial Unicode MS" pitchFamily="34" charset="-128"/>
                <a:cs typeface="Arial Unicode MS" pitchFamily="34" charset="-128"/>
              </a:rPr>
              <a:t>c</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omponent</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t>
            </a: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ads</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41" name="Arrow: Pentagon 40">
            <a:extLst>
              <a:ext uri="{FF2B5EF4-FFF2-40B4-BE49-F238E27FC236}">
                <a16:creationId xmlns:a16="http://schemas.microsoft.com/office/drawing/2014/main" id="{FEC2ABF4-546B-45C1-A9F8-BD6674922443}"/>
              </a:ext>
            </a:extLst>
          </p:cNvPr>
          <p:cNvSpPr/>
          <p:nvPr/>
        </p:nvSpPr>
        <p:spPr bwMode="gray">
          <a:xfrm flipH="1">
            <a:off x="4624885" y="2875363"/>
            <a:ext cx="743365" cy="296635"/>
          </a:xfrm>
          <a:prstGeom prst="homePlate">
            <a:avLst/>
          </a:prstGeom>
          <a:solidFill>
            <a:srgbClr val="FFFFCC"/>
          </a:solidFill>
          <a:ln w="9525"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module</a:t>
            </a:r>
            <a: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br>
              <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br>
            <a:r>
              <a:rPr kumimoji="0" lang="de-DE" sz="700" b="1"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db</a:t>
            </a:r>
            <a:endParaRPr kumimoji="0" lang="de-DE" sz="700" b="1"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9936750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- 1</a:t>
            </a:r>
          </a:p>
        </p:txBody>
      </p:sp>
      <p:sp>
        <p:nvSpPr>
          <p:cNvPr id="80" name="Rounded Rectangle 14">
            <a:extLst>
              <a:ext uri="{FF2B5EF4-FFF2-40B4-BE49-F238E27FC236}">
                <a16:creationId xmlns:a16="http://schemas.microsoft.com/office/drawing/2014/main" id="{E6334B7C-9E3F-4DE3-A1F3-2F4D1412D7C6}"/>
              </a:ext>
            </a:extLst>
          </p:cNvPr>
          <p:cNvSpPr/>
          <p:nvPr/>
        </p:nvSpPr>
        <p:spPr bwMode="gray">
          <a:xfrm>
            <a:off x="1199866" y="1121190"/>
            <a:ext cx="1710195" cy="1217038"/>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err="1">
                <a:solidFill>
                  <a:srgbClr val="000000"/>
                </a:solidFill>
                <a:latin typeface="Arial"/>
                <a:ea typeface="Arial Unicode MS" pitchFamily="34" charset="-128"/>
                <a:cs typeface="Arial Unicode MS" pitchFamily="34" charset="-128"/>
              </a:rPr>
              <a:t>Statefulset</a:t>
            </a:r>
            <a:r>
              <a:rPr lang="en-US" sz="18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‘ads-</a:t>
            </a:r>
            <a:r>
              <a:rPr lang="en-US" sz="1800" kern="0" dirty="0" err="1">
                <a:solidFill>
                  <a:srgbClr val="000000"/>
                </a:solidFill>
                <a:latin typeface="Arial"/>
                <a:ea typeface="Arial Unicode MS" pitchFamily="34" charset="-128"/>
                <a:cs typeface="Arial Unicode MS" pitchFamily="34" charset="-128"/>
              </a:rPr>
              <a:t>db</a:t>
            </a:r>
            <a:r>
              <a:rPr lang="en-US" sz="1800" kern="0" dirty="0">
                <a:solidFill>
                  <a:srgbClr val="000000"/>
                </a:solidFill>
                <a:latin typeface="Arial"/>
                <a:ea typeface="Arial Unicode MS" pitchFamily="34" charset="-128"/>
                <a:cs typeface="Arial Unicode MS" pitchFamily="34" charset="-128"/>
              </a:rPr>
              <a:t>’</a:t>
            </a:r>
          </a:p>
        </p:txBody>
      </p:sp>
      <p:sp>
        <p:nvSpPr>
          <p:cNvPr id="83" name="Rounded Rectangle 14">
            <a:extLst>
              <a:ext uri="{FF2B5EF4-FFF2-40B4-BE49-F238E27FC236}">
                <a16:creationId xmlns:a16="http://schemas.microsoft.com/office/drawing/2014/main" id="{FA1D01A9-DD51-4253-A9B0-92D435E8E188}"/>
              </a:ext>
            </a:extLst>
          </p:cNvPr>
          <p:cNvSpPr/>
          <p:nvPr/>
        </p:nvSpPr>
        <p:spPr bwMode="gray">
          <a:xfrm>
            <a:off x="3513879" y="3284334"/>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r>
              <a:rPr lang="en-US" sz="1000" kern="0" dirty="0">
                <a:solidFill>
                  <a:srgbClr val="000000"/>
                </a:solidFill>
                <a:latin typeface="Arial"/>
                <a:ea typeface="Arial Unicode MS" pitchFamily="34" charset="-128"/>
                <a:cs typeface="Arial Unicode MS" pitchFamily="34" charset="-128"/>
              </a:rPr>
              <a:t>’</a:t>
            </a:r>
          </a:p>
        </p:txBody>
      </p:sp>
      <p:sp>
        <p:nvSpPr>
          <p:cNvPr id="85" name="Rounded Rectangle 14">
            <a:extLst>
              <a:ext uri="{FF2B5EF4-FFF2-40B4-BE49-F238E27FC236}">
                <a16:creationId xmlns:a16="http://schemas.microsoft.com/office/drawing/2014/main" id="{74694129-2B5B-4F4A-88C5-EFA9EEE29C8A}"/>
              </a:ext>
            </a:extLst>
          </p:cNvPr>
          <p:cNvSpPr/>
          <p:nvPr/>
        </p:nvSpPr>
        <p:spPr bwMode="gray">
          <a:xfrm>
            <a:off x="3513879" y="2338228"/>
            <a:ext cx="1291726" cy="842915"/>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-headless’</a:t>
            </a:r>
          </a:p>
        </p:txBody>
      </p:sp>
      <p:sp>
        <p:nvSpPr>
          <p:cNvPr id="87" name="Rounded Rectangle 14">
            <a:extLst>
              <a:ext uri="{FF2B5EF4-FFF2-40B4-BE49-F238E27FC236}">
                <a16:creationId xmlns:a16="http://schemas.microsoft.com/office/drawing/2014/main" id="{E712BC0A-5C2B-46A2-99E9-E89DBB5A2093}"/>
              </a:ext>
            </a:extLst>
          </p:cNvPr>
          <p:cNvSpPr/>
          <p:nvPr/>
        </p:nvSpPr>
        <p:spPr bwMode="gray">
          <a:xfrm>
            <a:off x="3513879" y="4245562"/>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-config’</a:t>
            </a:r>
          </a:p>
        </p:txBody>
      </p:sp>
      <p:sp>
        <p:nvSpPr>
          <p:cNvPr id="88" name="Rounded Rectangle 14">
            <a:extLst>
              <a:ext uri="{FF2B5EF4-FFF2-40B4-BE49-F238E27FC236}">
                <a16:creationId xmlns:a16="http://schemas.microsoft.com/office/drawing/2014/main" id="{7B86B1BD-52F9-4B5E-893C-661FB4BAE3B0}"/>
              </a:ext>
            </a:extLst>
          </p:cNvPr>
          <p:cNvSpPr/>
          <p:nvPr/>
        </p:nvSpPr>
        <p:spPr bwMode="gray">
          <a:xfrm>
            <a:off x="3513879" y="5206790"/>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90" name="Connector: Elbow 89">
            <a:extLst>
              <a:ext uri="{FF2B5EF4-FFF2-40B4-BE49-F238E27FC236}">
                <a16:creationId xmlns:a16="http://schemas.microsoft.com/office/drawing/2014/main" id="{D5A32DE2-144F-43E0-B4A4-22BD6739E469}"/>
              </a:ext>
            </a:extLst>
          </p:cNvPr>
          <p:cNvCxnSpPr/>
          <p:nvPr/>
        </p:nvCxnSpPr>
        <p:spPr>
          <a:xfrm>
            <a:off x="2029034" y="2338228"/>
            <a:ext cx="1484845" cy="438344"/>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BC0BAF6A-35BD-4A5C-93FE-1BA91BB8B0A3}"/>
              </a:ext>
            </a:extLst>
          </p:cNvPr>
          <p:cNvCxnSpPr>
            <a:cxnSpLocks/>
            <a:endCxn id="83" idx="1"/>
          </p:cNvCxnSpPr>
          <p:nvPr/>
        </p:nvCxnSpPr>
        <p:spPr>
          <a:xfrm>
            <a:off x="2029034" y="2777508"/>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4EB89574-0B7F-4F84-ACC7-90EF8A38F10A}"/>
              </a:ext>
            </a:extLst>
          </p:cNvPr>
          <p:cNvCxnSpPr>
            <a:cxnSpLocks/>
          </p:cNvCxnSpPr>
          <p:nvPr/>
        </p:nvCxnSpPr>
        <p:spPr>
          <a:xfrm>
            <a:off x="2029033" y="3717756"/>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1B969B34-42CC-4CC8-AD7B-B094FFAE9137}"/>
              </a:ext>
            </a:extLst>
          </p:cNvPr>
          <p:cNvCxnSpPr>
            <a:cxnSpLocks/>
          </p:cNvCxnSpPr>
          <p:nvPr/>
        </p:nvCxnSpPr>
        <p:spPr>
          <a:xfrm>
            <a:off x="2029033" y="4645833"/>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6346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677108"/>
          </a:xfrm>
        </p:spPr>
        <p:txBody>
          <a:bodyPr/>
          <a:lstStyle/>
          <a:p>
            <a:r>
              <a:rPr lang="en-US" dirty="0"/>
              <a:t>General considerations: Scaling - Option 1</a:t>
            </a:r>
            <a:br>
              <a:rPr lang="en-US" dirty="0"/>
            </a:br>
            <a:r>
              <a:rPr lang="en-US" sz="2000" dirty="0"/>
              <a:t>DB gets multiple instances (if needed)</a:t>
            </a: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16" name="Cylinder 15">
            <a:extLst>
              <a:ext uri="{FF2B5EF4-FFF2-40B4-BE49-F238E27FC236}">
                <a16:creationId xmlns:a16="http://schemas.microsoft.com/office/drawing/2014/main" id="{6EAC1953-F4EC-4EBE-BE17-0A97F2F3F2CA}"/>
              </a:ext>
            </a:extLst>
          </p:cNvPr>
          <p:cNvSpPr/>
          <p:nvPr/>
        </p:nvSpPr>
        <p:spPr bwMode="gray">
          <a:xfrm>
            <a:off x="6313868" y="458235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Cylinder 17">
            <a:extLst>
              <a:ext uri="{FF2B5EF4-FFF2-40B4-BE49-F238E27FC236}">
                <a16:creationId xmlns:a16="http://schemas.microsoft.com/office/drawing/2014/main" id="{ACC3301C-1790-41B0-A8B9-37BE75B3A4F3}"/>
              </a:ext>
            </a:extLst>
          </p:cNvPr>
          <p:cNvSpPr/>
          <p:nvPr/>
        </p:nvSpPr>
        <p:spPr bwMode="gray">
          <a:xfrm>
            <a:off x="6130511"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Cylinder 19">
            <a:extLst>
              <a:ext uri="{FF2B5EF4-FFF2-40B4-BE49-F238E27FC236}">
                <a16:creationId xmlns:a16="http://schemas.microsoft.com/office/drawing/2014/main" id="{81FC7D39-8D42-40C5-A39E-06262FC8842B}"/>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Cylinder 22">
            <a:extLst>
              <a:ext uri="{FF2B5EF4-FFF2-40B4-BE49-F238E27FC236}">
                <a16:creationId xmlns:a16="http://schemas.microsoft.com/office/drawing/2014/main" id="{47B88E73-FE70-4462-BD1B-BB43EAA63521}"/>
              </a:ext>
            </a:extLst>
          </p:cNvPr>
          <p:cNvSpPr/>
          <p:nvPr/>
        </p:nvSpPr>
        <p:spPr bwMode="gray">
          <a:xfrm>
            <a:off x="9901207" y="4570407"/>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5" name="Cylinder 24">
            <a:extLst>
              <a:ext uri="{FF2B5EF4-FFF2-40B4-BE49-F238E27FC236}">
                <a16:creationId xmlns:a16="http://schemas.microsoft.com/office/drawing/2014/main" id="{FDF45E4C-ECC5-4515-A581-49CEBA562AD9}"/>
              </a:ext>
            </a:extLst>
          </p:cNvPr>
          <p:cNvSpPr/>
          <p:nvPr/>
        </p:nvSpPr>
        <p:spPr bwMode="gray">
          <a:xfrm>
            <a:off x="9769708"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6" name="Cylinder 25">
            <a:extLst>
              <a:ext uri="{FF2B5EF4-FFF2-40B4-BE49-F238E27FC236}">
                <a16:creationId xmlns:a16="http://schemas.microsoft.com/office/drawing/2014/main" id="{8371C69F-1581-4BE1-B9B3-1B595B74EB56}"/>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1" name="Straight Connector 30">
            <a:extLst>
              <a:ext uri="{FF2B5EF4-FFF2-40B4-BE49-F238E27FC236}">
                <a16:creationId xmlns:a16="http://schemas.microsoft.com/office/drawing/2014/main" id="{298A4E14-5092-4A03-A319-2F0BF2E5CAC8}"/>
              </a:ext>
            </a:extLst>
          </p:cNvPr>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E1BCBB0-03A6-445D-9FD2-C2B52BA018FD}"/>
              </a:ext>
            </a:extLst>
          </p:cNvPr>
          <p:cNvCxnSpPr>
            <a:cxnSpLocks/>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3327D118-382C-49D5-9C90-A4230A61B785}"/>
              </a:ext>
            </a:extLst>
          </p:cNvPr>
          <p:cNvPicPr>
            <a:picLocks noChangeAspect="1"/>
          </p:cNvPicPr>
          <p:nvPr/>
        </p:nvPicPr>
        <p:blipFill>
          <a:blip r:embed="rId3"/>
          <a:stretch>
            <a:fillRect/>
          </a:stretch>
        </p:blipFill>
        <p:spPr>
          <a:xfrm>
            <a:off x="11313100" y="1248124"/>
            <a:ext cx="501015" cy="487680"/>
          </a:xfrm>
          <a:prstGeom prst="rect">
            <a:avLst/>
          </a:prstGeom>
        </p:spPr>
      </p:pic>
    </p:spTree>
    <p:extLst>
      <p:ext uri="{BB962C8B-B14F-4D97-AF65-F5344CB8AC3E}">
        <p14:creationId xmlns:p14="http://schemas.microsoft.com/office/powerpoint/2010/main" val="904773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2570199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ppt_x"/>
                                          </p:val>
                                        </p:tav>
                                        <p:tav tm="100000">
                                          <p:val>
                                            <p:strVal val="#ppt_x"/>
                                          </p:val>
                                        </p:tav>
                                      </p:tavLst>
                                    </p:anim>
                                    <p:anim calcmode="lin" valueType="num">
                                      <p:cBhvr additive="base">
                                        <p:cTn id="8" dur="500" fill="hold"/>
                                        <p:tgtEl>
                                          <p:spTgt spid="6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
                                        </p:tgtEl>
                                        <p:attrNameLst>
                                          <p:attrName>style.visibility</p:attrName>
                                        </p:attrNameLst>
                                      </p:cBhvr>
                                      <p:to>
                                        <p:strVal val="visible"/>
                                      </p:to>
                                    </p:set>
                                    <p:anim calcmode="lin" valueType="num">
                                      <p:cBhvr additive="base">
                                        <p:cTn id="11" dur="500" fill="hold"/>
                                        <p:tgtEl>
                                          <p:spTgt spid="51"/>
                                        </p:tgtEl>
                                        <p:attrNameLst>
                                          <p:attrName>ppt_x</p:attrName>
                                        </p:attrNameLst>
                                      </p:cBhvr>
                                      <p:tavLst>
                                        <p:tav tm="0">
                                          <p:val>
                                            <p:strVal val="#ppt_x"/>
                                          </p:val>
                                        </p:tav>
                                        <p:tav tm="100000">
                                          <p:val>
                                            <p:strVal val="#ppt_x"/>
                                          </p:val>
                                        </p:tav>
                                      </p:tavLst>
                                    </p:anim>
                                    <p:anim calcmode="lin" valueType="num">
                                      <p:cBhvr additive="base">
                                        <p:cTn id="12" dur="500" fill="hold"/>
                                        <p:tgtEl>
                                          <p:spTgt spid="5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0"/>
                                        </p:tgtEl>
                                        <p:attrNameLst>
                                          <p:attrName>style.visibility</p:attrName>
                                        </p:attrNameLst>
                                      </p:cBhvr>
                                      <p:to>
                                        <p:strVal val="visible"/>
                                      </p:to>
                                    </p:set>
                                    <p:anim calcmode="lin" valueType="num">
                                      <p:cBhvr additive="base">
                                        <p:cTn id="15" dur="500" fill="hold"/>
                                        <p:tgtEl>
                                          <p:spTgt spid="70"/>
                                        </p:tgtEl>
                                        <p:attrNameLst>
                                          <p:attrName>ppt_x</p:attrName>
                                        </p:attrNameLst>
                                      </p:cBhvr>
                                      <p:tavLst>
                                        <p:tav tm="0">
                                          <p:val>
                                            <p:strVal val="#ppt_x"/>
                                          </p:val>
                                        </p:tav>
                                        <p:tav tm="100000">
                                          <p:val>
                                            <p:strVal val="#ppt_x"/>
                                          </p:val>
                                        </p:tav>
                                      </p:tavLst>
                                    </p:anim>
                                    <p:anim calcmode="lin" valueType="num">
                                      <p:cBhvr additive="base">
                                        <p:cTn id="16" dur="500" fill="hold"/>
                                        <p:tgtEl>
                                          <p:spTgt spid="7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2"/>
                                        </p:tgtEl>
                                        <p:attrNameLst>
                                          <p:attrName>style.visibility</p:attrName>
                                        </p:attrNameLst>
                                      </p:cBhvr>
                                      <p:to>
                                        <p:strVal val="visible"/>
                                      </p:to>
                                    </p:set>
                                    <p:anim calcmode="lin" valueType="num">
                                      <p:cBhvr additive="base">
                                        <p:cTn id="25" dur="500" fill="hold"/>
                                        <p:tgtEl>
                                          <p:spTgt spid="42"/>
                                        </p:tgtEl>
                                        <p:attrNameLst>
                                          <p:attrName>ppt_x</p:attrName>
                                        </p:attrNameLst>
                                      </p:cBhvr>
                                      <p:tavLst>
                                        <p:tav tm="0">
                                          <p:val>
                                            <p:strVal val="#ppt_x"/>
                                          </p:val>
                                        </p:tav>
                                        <p:tav tm="100000">
                                          <p:val>
                                            <p:strVal val="#ppt_x"/>
                                          </p:val>
                                        </p:tav>
                                      </p:tavLst>
                                    </p:anim>
                                    <p:anim calcmode="lin" valueType="num">
                                      <p:cBhvr additive="base">
                                        <p:cTn id="26" dur="500" fill="hold"/>
                                        <p:tgtEl>
                                          <p:spTgt spid="4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3"/>
                                        </p:tgtEl>
                                        <p:attrNameLst>
                                          <p:attrName>style.visibility</p:attrName>
                                        </p:attrNameLst>
                                      </p:cBhvr>
                                      <p:to>
                                        <p:strVal val="visible"/>
                                      </p:to>
                                    </p:set>
                                    <p:anim calcmode="lin" valueType="num">
                                      <p:cBhvr additive="base">
                                        <p:cTn id="29" dur="500" fill="hold"/>
                                        <p:tgtEl>
                                          <p:spTgt spid="43"/>
                                        </p:tgtEl>
                                        <p:attrNameLst>
                                          <p:attrName>ppt_x</p:attrName>
                                        </p:attrNameLst>
                                      </p:cBhvr>
                                      <p:tavLst>
                                        <p:tav tm="0">
                                          <p:val>
                                            <p:strVal val="#ppt_x"/>
                                          </p:val>
                                        </p:tav>
                                        <p:tav tm="100000">
                                          <p:val>
                                            <p:strVal val="#ppt_x"/>
                                          </p:val>
                                        </p:tav>
                                      </p:tavLst>
                                    </p:anim>
                                    <p:anim calcmode="lin" valueType="num">
                                      <p:cBhvr additive="base">
                                        <p:cTn id="30"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anim calcmode="lin" valueType="num">
                                      <p:cBhvr additive="base">
                                        <p:cTn id="39" dur="500" fill="hold"/>
                                        <p:tgtEl>
                                          <p:spTgt spid="47"/>
                                        </p:tgtEl>
                                        <p:attrNameLst>
                                          <p:attrName>ppt_x</p:attrName>
                                        </p:attrNameLst>
                                      </p:cBhvr>
                                      <p:tavLst>
                                        <p:tav tm="0">
                                          <p:val>
                                            <p:strVal val="#ppt_x"/>
                                          </p:val>
                                        </p:tav>
                                        <p:tav tm="100000">
                                          <p:val>
                                            <p:strVal val="#ppt_x"/>
                                          </p:val>
                                        </p:tav>
                                      </p:tavLst>
                                    </p:anim>
                                    <p:anim calcmode="lin" valueType="num">
                                      <p:cBhvr additive="base">
                                        <p:cTn id="40" dur="500" fill="hold"/>
                                        <p:tgtEl>
                                          <p:spTgt spid="47"/>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9"/>
                                        </p:tgtEl>
                                        <p:attrNameLst>
                                          <p:attrName>style.visibility</p:attrName>
                                        </p:attrNameLst>
                                      </p:cBhvr>
                                      <p:to>
                                        <p:strVal val="visible"/>
                                      </p:to>
                                    </p:set>
                                    <p:anim calcmode="lin" valueType="num">
                                      <p:cBhvr additive="base">
                                        <p:cTn id="47" dur="500" fill="hold"/>
                                        <p:tgtEl>
                                          <p:spTgt spid="49"/>
                                        </p:tgtEl>
                                        <p:attrNameLst>
                                          <p:attrName>ppt_x</p:attrName>
                                        </p:attrNameLst>
                                      </p:cBhvr>
                                      <p:tavLst>
                                        <p:tav tm="0">
                                          <p:val>
                                            <p:strVal val="#ppt_x"/>
                                          </p:val>
                                        </p:tav>
                                        <p:tav tm="100000">
                                          <p:val>
                                            <p:strVal val="#ppt_x"/>
                                          </p:val>
                                        </p:tav>
                                      </p:tavLst>
                                    </p:anim>
                                    <p:anim calcmode="lin" valueType="num">
                                      <p:cBhvr additive="base">
                                        <p:cTn id="48" dur="500" fill="hold"/>
                                        <p:tgtEl>
                                          <p:spTgt spid="49"/>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0"/>
                                        </p:tgtEl>
                                        <p:attrNameLst>
                                          <p:attrName>style.visibility</p:attrName>
                                        </p:attrNameLst>
                                      </p:cBhvr>
                                      <p:to>
                                        <p:strVal val="visible"/>
                                      </p:to>
                                    </p:set>
                                    <p:anim calcmode="lin" valueType="num">
                                      <p:cBhvr additive="base">
                                        <p:cTn id="51" dur="500" fill="hold"/>
                                        <p:tgtEl>
                                          <p:spTgt spid="60"/>
                                        </p:tgtEl>
                                        <p:attrNameLst>
                                          <p:attrName>ppt_x</p:attrName>
                                        </p:attrNameLst>
                                      </p:cBhvr>
                                      <p:tavLst>
                                        <p:tav tm="0">
                                          <p:val>
                                            <p:strVal val="#ppt_x"/>
                                          </p:val>
                                        </p:tav>
                                        <p:tav tm="100000">
                                          <p:val>
                                            <p:strVal val="#ppt_x"/>
                                          </p:val>
                                        </p:tav>
                                      </p:tavLst>
                                    </p:anim>
                                    <p:anim calcmode="lin" valueType="num">
                                      <p:cBhvr additive="base">
                                        <p:cTn id="52" dur="500" fill="hold"/>
                                        <p:tgtEl>
                                          <p:spTgt spid="60"/>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65"/>
                                        </p:tgtEl>
                                        <p:attrNameLst>
                                          <p:attrName>style.visibility</p:attrName>
                                        </p:attrNameLst>
                                      </p:cBhvr>
                                      <p:to>
                                        <p:strVal val="visible"/>
                                      </p:to>
                                    </p:set>
                                    <p:anim calcmode="lin" valueType="num">
                                      <p:cBhvr additive="base">
                                        <p:cTn id="55" dur="500" fill="hold"/>
                                        <p:tgtEl>
                                          <p:spTgt spid="65"/>
                                        </p:tgtEl>
                                        <p:attrNameLst>
                                          <p:attrName>ppt_x</p:attrName>
                                        </p:attrNameLst>
                                      </p:cBhvr>
                                      <p:tavLst>
                                        <p:tav tm="0">
                                          <p:val>
                                            <p:strVal val="#ppt_x"/>
                                          </p:val>
                                        </p:tav>
                                        <p:tav tm="100000">
                                          <p:val>
                                            <p:strVal val="#ppt_x"/>
                                          </p:val>
                                        </p:tav>
                                      </p:tavLst>
                                    </p:anim>
                                    <p:anim calcmode="lin" valueType="num">
                                      <p:cBhvr additive="base">
                                        <p:cTn id="56"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8"/>
                                        </p:tgtEl>
                                        <p:attrNameLst>
                                          <p:attrName>style.visibility</p:attrName>
                                        </p:attrNameLst>
                                      </p:cBhvr>
                                      <p:to>
                                        <p:strVal val="visible"/>
                                      </p:to>
                                    </p:set>
                                    <p:anim calcmode="lin" valueType="num">
                                      <p:cBhvr additive="base">
                                        <p:cTn id="61" dur="500" fill="hold"/>
                                        <p:tgtEl>
                                          <p:spTgt spid="48"/>
                                        </p:tgtEl>
                                        <p:attrNameLst>
                                          <p:attrName>ppt_x</p:attrName>
                                        </p:attrNameLst>
                                      </p:cBhvr>
                                      <p:tavLst>
                                        <p:tav tm="0">
                                          <p:val>
                                            <p:strVal val="#ppt_x"/>
                                          </p:val>
                                        </p:tav>
                                        <p:tav tm="100000">
                                          <p:val>
                                            <p:strVal val="#ppt_x"/>
                                          </p:val>
                                        </p:tav>
                                      </p:tavLst>
                                    </p:anim>
                                    <p:anim calcmode="lin" valueType="num">
                                      <p:cBhvr additive="base">
                                        <p:cTn id="62" dur="500" fill="hold"/>
                                        <p:tgtEl>
                                          <p:spTgt spid="48"/>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50"/>
                                        </p:tgtEl>
                                        <p:attrNameLst>
                                          <p:attrName>style.visibility</p:attrName>
                                        </p:attrNameLst>
                                      </p:cBhvr>
                                      <p:to>
                                        <p:strVal val="visible"/>
                                      </p:to>
                                    </p:set>
                                    <p:anim calcmode="lin" valueType="num">
                                      <p:cBhvr additive="base">
                                        <p:cTn id="65" dur="500" fill="hold"/>
                                        <p:tgtEl>
                                          <p:spTgt spid="50"/>
                                        </p:tgtEl>
                                        <p:attrNameLst>
                                          <p:attrName>ppt_x</p:attrName>
                                        </p:attrNameLst>
                                      </p:cBhvr>
                                      <p:tavLst>
                                        <p:tav tm="0">
                                          <p:val>
                                            <p:strVal val="#ppt_x"/>
                                          </p:val>
                                        </p:tav>
                                        <p:tav tm="100000">
                                          <p:val>
                                            <p:strVal val="#ppt_x"/>
                                          </p:val>
                                        </p:tav>
                                      </p:tavLst>
                                    </p:anim>
                                    <p:anim calcmode="lin" valueType="num">
                                      <p:cBhvr additive="base">
                                        <p:cTn id="66" dur="500" fill="hold"/>
                                        <p:tgtEl>
                                          <p:spTgt spid="50"/>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anim calcmode="lin" valueType="num">
                                      <p:cBhvr additive="base">
                                        <p:cTn id="69" dur="500" fill="hold"/>
                                        <p:tgtEl>
                                          <p:spTgt spid="33"/>
                                        </p:tgtEl>
                                        <p:attrNameLst>
                                          <p:attrName>ppt_x</p:attrName>
                                        </p:attrNameLst>
                                      </p:cBhvr>
                                      <p:tavLst>
                                        <p:tav tm="0">
                                          <p:val>
                                            <p:strVal val="#ppt_x"/>
                                          </p:val>
                                        </p:tav>
                                        <p:tav tm="100000">
                                          <p:val>
                                            <p:strVal val="#ppt_x"/>
                                          </p:val>
                                        </p:tav>
                                      </p:tavLst>
                                    </p:anim>
                                    <p:anim calcmode="lin" valueType="num">
                                      <p:cBhvr additive="base">
                                        <p:cTn id="70" dur="500" fill="hold"/>
                                        <p:tgtEl>
                                          <p:spTgt spid="33"/>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41"/>
                                        </p:tgtEl>
                                        <p:attrNameLst>
                                          <p:attrName>style.visibility</p:attrName>
                                        </p:attrNameLst>
                                      </p:cBhvr>
                                      <p:to>
                                        <p:strVal val="visible"/>
                                      </p:to>
                                    </p:set>
                                    <p:anim calcmode="lin" valueType="num">
                                      <p:cBhvr additive="base">
                                        <p:cTn id="73" dur="500" fill="hold"/>
                                        <p:tgtEl>
                                          <p:spTgt spid="41"/>
                                        </p:tgtEl>
                                        <p:attrNameLst>
                                          <p:attrName>ppt_x</p:attrName>
                                        </p:attrNameLst>
                                      </p:cBhvr>
                                      <p:tavLst>
                                        <p:tav tm="0">
                                          <p:val>
                                            <p:strVal val="#ppt_x"/>
                                          </p:val>
                                        </p:tav>
                                        <p:tav tm="100000">
                                          <p:val>
                                            <p:strVal val="#ppt_x"/>
                                          </p:val>
                                        </p:tav>
                                      </p:tavLst>
                                    </p:anim>
                                    <p:anim calcmode="lin" valueType="num">
                                      <p:cBhvr additive="base">
                                        <p:cTn id="74"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28"/>
                                        </p:tgtEl>
                                        <p:attrNameLst>
                                          <p:attrName>style.visibility</p:attrName>
                                        </p:attrNameLst>
                                      </p:cBhvr>
                                      <p:to>
                                        <p:strVal val="visible"/>
                                      </p:to>
                                    </p:set>
                                    <p:anim calcmode="lin" valueType="num">
                                      <p:cBhvr additive="base">
                                        <p:cTn id="79" dur="500" fill="hold"/>
                                        <p:tgtEl>
                                          <p:spTgt spid="28"/>
                                        </p:tgtEl>
                                        <p:attrNameLst>
                                          <p:attrName>ppt_x</p:attrName>
                                        </p:attrNameLst>
                                      </p:cBhvr>
                                      <p:tavLst>
                                        <p:tav tm="0">
                                          <p:val>
                                            <p:strVal val="#ppt_x"/>
                                          </p:val>
                                        </p:tav>
                                        <p:tav tm="100000">
                                          <p:val>
                                            <p:strVal val="#ppt_x"/>
                                          </p:val>
                                        </p:tav>
                                      </p:tavLst>
                                    </p:anim>
                                    <p:anim calcmode="lin" valueType="num">
                                      <p:cBhvr additive="base">
                                        <p:cTn id="80" dur="500" fill="hold"/>
                                        <p:tgtEl>
                                          <p:spTgt spid="28"/>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13"/>
                                        </p:tgtEl>
                                        <p:attrNameLst>
                                          <p:attrName>style.visibility</p:attrName>
                                        </p:attrNameLst>
                                      </p:cBhvr>
                                      <p:to>
                                        <p:strVal val="visible"/>
                                      </p:to>
                                    </p:set>
                                    <p:anim calcmode="lin" valueType="num">
                                      <p:cBhvr additive="base">
                                        <p:cTn id="83" dur="500" fill="hold"/>
                                        <p:tgtEl>
                                          <p:spTgt spid="13"/>
                                        </p:tgtEl>
                                        <p:attrNameLst>
                                          <p:attrName>ppt_x</p:attrName>
                                        </p:attrNameLst>
                                      </p:cBhvr>
                                      <p:tavLst>
                                        <p:tav tm="0">
                                          <p:val>
                                            <p:strVal val="#ppt_x"/>
                                          </p:val>
                                        </p:tav>
                                        <p:tav tm="100000">
                                          <p:val>
                                            <p:strVal val="#ppt_x"/>
                                          </p:val>
                                        </p:tav>
                                      </p:tavLst>
                                    </p:anim>
                                    <p:anim calcmode="lin" valueType="num">
                                      <p:cBhvr additive="base">
                                        <p:cTn id="84" dur="500" fill="hold"/>
                                        <p:tgtEl>
                                          <p:spTgt spid="13"/>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31"/>
                                        </p:tgtEl>
                                        <p:attrNameLst>
                                          <p:attrName>style.visibility</p:attrName>
                                        </p:attrNameLst>
                                      </p:cBhvr>
                                      <p:to>
                                        <p:strVal val="visible"/>
                                      </p:to>
                                    </p:set>
                                    <p:anim calcmode="lin" valueType="num">
                                      <p:cBhvr additive="base">
                                        <p:cTn id="87" dur="500" fill="hold"/>
                                        <p:tgtEl>
                                          <p:spTgt spid="31"/>
                                        </p:tgtEl>
                                        <p:attrNameLst>
                                          <p:attrName>ppt_x</p:attrName>
                                        </p:attrNameLst>
                                      </p:cBhvr>
                                      <p:tavLst>
                                        <p:tav tm="0">
                                          <p:val>
                                            <p:strVal val="#ppt_x"/>
                                          </p:val>
                                        </p:tav>
                                        <p:tav tm="100000">
                                          <p:val>
                                            <p:strVal val="#ppt_x"/>
                                          </p:val>
                                        </p:tav>
                                      </p:tavLst>
                                    </p:anim>
                                    <p:anim calcmode="lin" valueType="num">
                                      <p:cBhvr additive="base">
                                        <p:cTn id="88" dur="500" fill="hold"/>
                                        <p:tgtEl>
                                          <p:spTgt spid="31"/>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29"/>
                                        </p:tgtEl>
                                        <p:attrNameLst>
                                          <p:attrName>style.visibility</p:attrName>
                                        </p:attrNameLst>
                                      </p:cBhvr>
                                      <p:to>
                                        <p:strVal val="visible"/>
                                      </p:to>
                                    </p:set>
                                    <p:anim calcmode="lin" valueType="num">
                                      <p:cBhvr additive="base">
                                        <p:cTn id="91" dur="500" fill="hold"/>
                                        <p:tgtEl>
                                          <p:spTgt spid="29"/>
                                        </p:tgtEl>
                                        <p:attrNameLst>
                                          <p:attrName>ppt_x</p:attrName>
                                        </p:attrNameLst>
                                      </p:cBhvr>
                                      <p:tavLst>
                                        <p:tav tm="0">
                                          <p:val>
                                            <p:strVal val="#ppt_x"/>
                                          </p:val>
                                        </p:tav>
                                        <p:tav tm="100000">
                                          <p:val>
                                            <p:strVal val="#ppt_x"/>
                                          </p:val>
                                        </p:tav>
                                      </p:tavLst>
                                    </p:anim>
                                    <p:anim calcmode="lin" valueType="num">
                                      <p:cBhvr additive="base">
                                        <p:cTn id="9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27"/>
                                        </p:tgtEl>
                                        <p:attrNameLst>
                                          <p:attrName>style.visibility</p:attrName>
                                        </p:attrNameLst>
                                      </p:cBhvr>
                                      <p:to>
                                        <p:strVal val="visible"/>
                                      </p:to>
                                    </p:set>
                                    <p:anim calcmode="lin" valueType="num">
                                      <p:cBhvr additive="base">
                                        <p:cTn id="97" dur="500" fill="hold"/>
                                        <p:tgtEl>
                                          <p:spTgt spid="27"/>
                                        </p:tgtEl>
                                        <p:attrNameLst>
                                          <p:attrName>ppt_x</p:attrName>
                                        </p:attrNameLst>
                                      </p:cBhvr>
                                      <p:tavLst>
                                        <p:tav tm="0">
                                          <p:val>
                                            <p:strVal val="#ppt_x"/>
                                          </p:val>
                                        </p:tav>
                                        <p:tav tm="100000">
                                          <p:val>
                                            <p:strVal val="#ppt_x"/>
                                          </p:val>
                                        </p:tav>
                                      </p:tavLst>
                                    </p:anim>
                                    <p:anim calcmode="lin" valueType="num">
                                      <p:cBhvr additive="base">
                                        <p:cTn id="9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9" grpId="0" animBg="1"/>
      <p:bldP spid="42" grpId="0" animBg="1"/>
      <p:bldP spid="43" grpId="0" animBg="1"/>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68295"/>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Step 1 – DB for </a:t>
            </a:r>
            <a:r>
              <a:rPr lang="en-US" dirty="0" err="1"/>
              <a:t>bulletinboard</a:t>
            </a:r>
            <a:r>
              <a:rPr lang="en-US" dirty="0"/>
              <a:t>-ads</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21398576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Scaling: Option 1 – App gets multiple instances, if needed</a:t>
            </a:r>
          </a:p>
        </p:txBody>
      </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7" name="Rectangle 26">
            <a:extLst>
              <a:ext uri="{FF2B5EF4-FFF2-40B4-BE49-F238E27FC236}">
                <a16:creationId xmlns:a16="http://schemas.microsoft.com/office/drawing/2014/main" id="{EB2DBFAB-7EED-43A8-8397-DA22CBD561B6}"/>
              </a:ext>
            </a:extLst>
          </p:cNvPr>
          <p:cNvSpPr/>
          <p:nvPr/>
        </p:nvSpPr>
        <p:spPr bwMode="gray">
          <a:xfrm>
            <a:off x="5964865" y="218268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2" name="Rectangle 21">
            <a:extLst>
              <a:ext uri="{FF2B5EF4-FFF2-40B4-BE49-F238E27FC236}">
                <a16:creationId xmlns:a16="http://schemas.microsoft.com/office/drawing/2014/main" id="{A6ACF841-B2CC-4541-98F7-C15630F04EEC}"/>
              </a:ext>
            </a:extLst>
          </p:cNvPr>
          <p:cNvSpPr/>
          <p:nvPr/>
        </p:nvSpPr>
        <p:spPr bwMode="gray">
          <a:xfrm>
            <a:off x="5824511" y="2313042"/>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9" name="Rectangle 28">
            <a:extLst>
              <a:ext uri="{FF2B5EF4-FFF2-40B4-BE49-F238E27FC236}">
                <a16:creationId xmlns:a16="http://schemas.microsoft.com/office/drawing/2014/main" id="{1300A3B7-5000-460A-8052-D3F395034A01}"/>
              </a:ext>
            </a:extLst>
          </p:cNvPr>
          <p:cNvSpPr/>
          <p:nvPr/>
        </p:nvSpPr>
        <p:spPr bwMode="gray">
          <a:xfrm>
            <a:off x="9604061" y="2182679"/>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8" name="Rectangle 27">
            <a:extLst>
              <a:ext uri="{FF2B5EF4-FFF2-40B4-BE49-F238E27FC236}">
                <a16:creationId xmlns:a16="http://schemas.microsoft.com/office/drawing/2014/main" id="{C2A62AAA-AD04-4461-A25A-DCC1E28D6356}"/>
              </a:ext>
            </a:extLst>
          </p:cNvPr>
          <p:cNvSpPr/>
          <p:nvPr/>
        </p:nvSpPr>
        <p:spPr bwMode="gray">
          <a:xfrm>
            <a:off x="9463707" y="2312701"/>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31" name="Straight Connector 30">
            <a:extLst>
              <a:ext uri="{FF2B5EF4-FFF2-40B4-BE49-F238E27FC236}">
                <a16:creationId xmlns:a16="http://schemas.microsoft.com/office/drawing/2014/main" id="{298A4E14-5092-4A03-A319-2F0BF2E5CAC8}"/>
              </a:ext>
            </a:extLst>
          </p:cNvPr>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E1BCBB0-03A6-445D-9FD2-C2B52BA018FD}"/>
              </a:ext>
            </a:extLst>
          </p:cNvPr>
          <p:cNvCxnSpPr>
            <a:cxnSpLocks/>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83516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Scaling: Option 2 – DB gets multiple instances, if needed</a:t>
            </a:r>
          </a:p>
        </p:txBody>
      </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6" name="Cylinder 15">
            <a:extLst>
              <a:ext uri="{FF2B5EF4-FFF2-40B4-BE49-F238E27FC236}">
                <a16:creationId xmlns:a16="http://schemas.microsoft.com/office/drawing/2014/main" id="{6EAC1953-F4EC-4EBE-BE17-0A97F2F3F2CA}"/>
              </a:ext>
            </a:extLst>
          </p:cNvPr>
          <p:cNvSpPr/>
          <p:nvPr/>
        </p:nvSpPr>
        <p:spPr bwMode="gray">
          <a:xfrm>
            <a:off x="6313868" y="458235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Cylinder 17">
            <a:extLst>
              <a:ext uri="{FF2B5EF4-FFF2-40B4-BE49-F238E27FC236}">
                <a16:creationId xmlns:a16="http://schemas.microsoft.com/office/drawing/2014/main" id="{ACC3301C-1790-41B0-A8B9-37BE75B3A4F3}"/>
              </a:ext>
            </a:extLst>
          </p:cNvPr>
          <p:cNvSpPr/>
          <p:nvPr/>
        </p:nvSpPr>
        <p:spPr bwMode="gray">
          <a:xfrm>
            <a:off x="6130511"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Cylinder 19">
            <a:extLst>
              <a:ext uri="{FF2B5EF4-FFF2-40B4-BE49-F238E27FC236}">
                <a16:creationId xmlns:a16="http://schemas.microsoft.com/office/drawing/2014/main" id="{81FC7D39-8D42-40C5-A39E-06262FC8842B}"/>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Cylinder 22">
            <a:extLst>
              <a:ext uri="{FF2B5EF4-FFF2-40B4-BE49-F238E27FC236}">
                <a16:creationId xmlns:a16="http://schemas.microsoft.com/office/drawing/2014/main" id="{47B88E73-FE70-4462-BD1B-BB43EAA63521}"/>
              </a:ext>
            </a:extLst>
          </p:cNvPr>
          <p:cNvSpPr/>
          <p:nvPr/>
        </p:nvSpPr>
        <p:spPr bwMode="gray">
          <a:xfrm>
            <a:off x="9901207" y="4570407"/>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5" name="Cylinder 24">
            <a:extLst>
              <a:ext uri="{FF2B5EF4-FFF2-40B4-BE49-F238E27FC236}">
                <a16:creationId xmlns:a16="http://schemas.microsoft.com/office/drawing/2014/main" id="{FDF45E4C-ECC5-4515-A581-49CEBA562AD9}"/>
              </a:ext>
            </a:extLst>
          </p:cNvPr>
          <p:cNvSpPr/>
          <p:nvPr/>
        </p:nvSpPr>
        <p:spPr bwMode="gray">
          <a:xfrm>
            <a:off x="9769708"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6" name="Cylinder 25">
            <a:extLst>
              <a:ext uri="{FF2B5EF4-FFF2-40B4-BE49-F238E27FC236}">
                <a16:creationId xmlns:a16="http://schemas.microsoft.com/office/drawing/2014/main" id="{8371C69F-1581-4BE1-B9B3-1B595B74EB56}"/>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1" name="Straight Connector 30">
            <a:extLst>
              <a:ext uri="{FF2B5EF4-FFF2-40B4-BE49-F238E27FC236}">
                <a16:creationId xmlns:a16="http://schemas.microsoft.com/office/drawing/2014/main" id="{298A4E14-5092-4A03-A319-2F0BF2E5CAC8}"/>
              </a:ext>
            </a:extLst>
          </p:cNvPr>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E1BCBB0-03A6-445D-9FD2-C2B52BA018FD}"/>
              </a:ext>
            </a:extLst>
          </p:cNvPr>
          <p:cNvCxnSpPr>
            <a:cxnSpLocks/>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00724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Scaling: Option 3 – Both – app and DB get multiple instances, if needed</a:t>
            </a:r>
          </a:p>
        </p:txBody>
      </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sp>
        <p:nvSpPr>
          <p:cNvPr id="16" name="Cylinder 15">
            <a:extLst>
              <a:ext uri="{FF2B5EF4-FFF2-40B4-BE49-F238E27FC236}">
                <a16:creationId xmlns:a16="http://schemas.microsoft.com/office/drawing/2014/main" id="{8A3D2153-5130-40F8-8F61-3F7D5BE90C2E}"/>
              </a:ext>
            </a:extLst>
          </p:cNvPr>
          <p:cNvSpPr/>
          <p:nvPr/>
        </p:nvSpPr>
        <p:spPr bwMode="gray">
          <a:xfrm>
            <a:off x="6313868" y="458235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Cylinder 13">
            <a:extLst>
              <a:ext uri="{FF2B5EF4-FFF2-40B4-BE49-F238E27FC236}">
                <a16:creationId xmlns:a16="http://schemas.microsoft.com/office/drawing/2014/main" id="{72B38D14-4F39-446E-9FE4-C22A0E51D4AC}"/>
              </a:ext>
            </a:extLst>
          </p:cNvPr>
          <p:cNvSpPr/>
          <p:nvPr/>
        </p:nvSpPr>
        <p:spPr bwMode="gray">
          <a:xfrm>
            <a:off x="6130511"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Cylinder 19">
            <a:extLst>
              <a:ext uri="{FF2B5EF4-FFF2-40B4-BE49-F238E27FC236}">
                <a16:creationId xmlns:a16="http://schemas.microsoft.com/office/drawing/2014/main" id="{560713B7-AD3F-4BB6-BC2F-6EE77D716C61}"/>
              </a:ext>
            </a:extLst>
          </p:cNvPr>
          <p:cNvSpPr/>
          <p:nvPr/>
        </p:nvSpPr>
        <p:spPr bwMode="gray">
          <a:xfrm>
            <a:off x="9901207" y="4570407"/>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Cylinder 17">
            <a:extLst>
              <a:ext uri="{FF2B5EF4-FFF2-40B4-BE49-F238E27FC236}">
                <a16:creationId xmlns:a16="http://schemas.microsoft.com/office/drawing/2014/main" id="{312D78D7-BC15-407B-A1F1-917A2723EA31}"/>
              </a:ext>
            </a:extLst>
          </p:cNvPr>
          <p:cNvSpPr/>
          <p:nvPr/>
        </p:nvSpPr>
        <p:spPr bwMode="gray">
          <a:xfrm>
            <a:off x="9769708"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F3A88E6F-E1C6-4318-9E0F-2CAEEBE1194F}"/>
              </a:ext>
            </a:extLst>
          </p:cNvPr>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6260327-69FF-42F0-8A7F-C0F00DE5378A}"/>
              </a:ext>
            </a:extLst>
          </p:cNvPr>
          <p:cNvCxnSpPr>
            <a:cxnSpLocks/>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609D5DF8-7E79-4C66-AD53-3A648297FAF6}"/>
              </a:ext>
            </a:extLst>
          </p:cNvPr>
          <p:cNvSpPr/>
          <p:nvPr/>
        </p:nvSpPr>
        <p:spPr bwMode="gray">
          <a:xfrm>
            <a:off x="5964865" y="218268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1" name="Rectangle 30">
            <a:extLst>
              <a:ext uri="{FF2B5EF4-FFF2-40B4-BE49-F238E27FC236}">
                <a16:creationId xmlns:a16="http://schemas.microsoft.com/office/drawing/2014/main" id="{B56BC40F-1851-4955-83D3-B574E4ED8939}"/>
              </a:ext>
            </a:extLst>
          </p:cNvPr>
          <p:cNvSpPr/>
          <p:nvPr/>
        </p:nvSpPr>
        <p:spPr bwMode="gray">
          <a:xfrm>
            <a:off x="5824511" y="2313042"/>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3" name="Rectangle 32">
            <a:extLst>
              <a:ext uri="{FF2B5EF4-FFF2-40B4-BE49-F238E27FC236}">
                <a16:creationId xmlns:a16="http://schemas.microsoft.com/office/drawing/2014/main" id="{09AAAEDF-A502-47D5-B2A1-94D69F92A66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4" name="Rectangle 33">
            <a:extLst>
              <a:ext uri="{FF2B5EF4-FFF2-40B4-BE49-F238E27FC236}">
                <a16:creationId xmlns:a16="http://schemas.microsoft.com/office/drawing/2014/main" id="{78E85606-9662-45E8-98D1-54D69ED8BD5C}"/>
              </a:ext>
            </a:extLst>
          </p:cNvPr>
          <p:cNvSpPr/>
          <p:nvPr/>
        </p:nvSpPr>
        <p:spPr bwMode="gray">
          <a:xfrm>
            <a:off x="9604061" y="2182679"/>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5" name="Rectangle 34">
            <a:extLst>
              <a:ext uri="{FF2B5EF4-FFF2-40B4-BE49-F238E27FC236}">
                <a16:creationId xmlns:a16="http://schemas.microsoft.com/office/drawing/2014/main" id="{5E12592A-EDAE-4801-B1EE-71D3EB63716F}"/>
              </a:ext>
            </a:extLst>
          </p:cNvPr>
          <p:cNvSpPr/>
          <p:nvPr/>
        </p:nvSpPr>
        <p:spPr bwMode="gray">
          <a:xfrm>
            <a:off x="9463707" y="2312701"/>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6" name="Rectangle 35">
            <a:extLst>
              <a:ext uri="{FF2B5EF4-FFF2-40B4-BE49-F238E27FC236}">
                <a16:creationId xmlns:a16="http://schemas.microsoft.com/office/drawing/2014/main" id="{64294BED-0996-4ED8-A473-907C159382BD}"/>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Tree>
    <p:extLst>
      <p:ext uri="{BB962C8B-B14F-4D97-AF65-F5344CB8AC3E}">
        <p14:creationId xmlns:p14="http://schemas.microsoft.com/office/powerpoint/2010/main" val="1484635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1054464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ppt_x"/>
                                          </p:val>
                                        </p:tav>
                                        <p:tav tm="100000">
                                          <p:val>
                                            <p:strVal val="#ppt_x"/>
                                          </p:val>
                                        </p:tav>
                                      </p:tavLst>
                                    </p:anim>
                                    <p:anim calcmode="lin" valueType="num">
                                      <p:cBhvr additive="base">
                                        <p:cTn id="8" dur="500" fill="hold"/>
                                        <p:tgtEl>
                                          <p:spTgt spid="6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
                                        </p:tgtEl>
                                        <p:attrNameLst>
                                          <p:attrName>style.visibility</p:attrName>
                                        </p:attrNameLst>
                                      </p:cBhvr>
                                      <p:to>
                                        <p:strVal val="visible"/>
                                      </p:to>
                                    </p:set>
                                    <p:anim calcmode="lin" valueType="num">
                                      <p:cBhvr additive="base">
                                        <p:cTn id="11" dur="500" fill="hold"/>
                                        <p:tgtEl>
                                          <p:spTgt spid="51"/>
                                        </p:tgtEl>
                                        <p:attrNameLst>
                                          <p:attrName>ppt_x</p:attrName>
                                        </p:attrNameLst>
                                      </p:cBhvr>
                                      <p:tavLst>
                                        <p:tav tm="0">
                                          <p:val>
                                            <p:strVal val="#ppt_x"/>
                                          </p:val>
                                        </p:tav>
                                        <p:tav tm="100000">
                                          <p:val>
                                            <p:strVal val="#ppt_x"/>
                                          </p:val>
                                        </p:tav>
                                      </p:tavLst>
                                    </p:anim>
                                    <p:anim calcmode="lin" valueType="num">
                                      <p:cBhvr additive="base">
                                        <p:cTn id="12" dur="500" fill="hold"/>
                                        <p:tgtEl>
                                          <p:spTgt spid="5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0"/>
                                        </p:tgtEl>
                                        <p:attrNameLst>
                                          <p:attrName>style.visibility</p:attrName>
                                        </p:attrNameLst>
                                      </p:cBhvr>
                                      <p:to>
                                        <p:strVal val="visible"/>
                                      </p:to>
                                    </p:set>
                                    <p:anim calcmode="lin" valueType="num">
                                      <p:cBhvr additive="base">
                                        <p:cTn id="15" dur="500" fill="hold"/>
                                        <p:tgtEl>
                                          <p:spTgt spid="70"/>
                                        </p:tgtEl>
                                        <p:attrNameLst>
                                          <p:attrName>ppt_x</p:attrName>
                                        </p:attrNameLst>
                                      </p:cBhvr>
                                      <p:tavLst>
                                        <p:tav tm="0">
                                          <p:val>
                                            <p:strVal val="#ppt_x"/>
                                          </p:val>
                                        </p:tav>
                                        <p:tav tm="100000">
                                          <p:val>
                                            <p:strVal val="#ppt_x"/>
                                          </p:val>
                                        </p:tav>
                                      </p:tavLst>
                                    </p:anim>
                                    <p:anim calcmode="lin" valueType="num">
                                      <p:cBhvr additive="base">
                                        <p:cTn id="16" dur="500" fill="hold"/>
                                        <p:tgtEl>
                                          <p:spTgt spid="7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2"/>
                                        </p:tgtEl>
                                        <p:attrNameLst>
                                          <p:attrName>style.visibility</p:attrName>
                                        </p:attrNameLst>
                                      </p:cBhvr>
                                      <p:to>
                                        <p:strVal val="visible"/>
                                      </p:to>
                                    </p:set>
                                    <p:anim calcmode="lin" valueType="num">
                                      <p:cBhvr additive="base">
                                        <p:cTn id="25" dur="500" fill="hold"/>
                                        <p:tgtEl>
                                          <p:spTgt spid="42"/>
                                        </p:tgtEl>
                                        <p:attrNameLst>
                                          <p:attrName>ppt_x</p:attrName>
                                        </p:attrNameLst>
                                      </p:cBhvr>
                                      <p:tavLst>
                                        <p:tav tm="0">
                                          <p:val>
                                            <p:strVal val="#ppt_x"/>
                                          </p:val>
                                        </p:tav>
                                        <p:tav tm="100000">
                                          <p:val>
                                            <p:strVal val="#ppt_x"/>
                                          </p:val>
                                        </p:tav>
                                      </p:tavLst>
                                    </p:anim>
                                    <p:anim calcmode="lin" valueType="num">
                                      <p:cBhvr additive="base">
                                        <p:cTn id="26" dur="500" fill="hold"/>
                                        <p:tgtEl>
                                          <p:spTgt spid="4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3"/>
                                        </p:tgtEl>
                                        <p:attrNameLst>
                                          <p:attrName>style.visibility</p:attrName>
                                        </p:attrNameLst>
                                      </p:cBhvr>
                                      <p:to>
                                        <p:strVal val="visible"/>
                                      </p:to>
                                    </p:set>
                                    <p:anim calcmode="lin" valueType="num">
                                      <p:cBhvr additive="base">
                                        <p:cTn id="29" dur="500" fill="hold"/>
                                        <p:tgtEl>
                                          <p:spTgt spid="43"/>
                                        </p:tgtEl>
                                        <p:attrNameLst>
                                          <p:attrName>ppt_x</p:attrName>
                                        </p:attrNameLst>
                                      </p:cBhvr>
                                      <p:tavLst>
                                        <p:tav tm="0">
                                          <p:val>
                                            <p:strVal val="#ppt_x"/>
                                          </p:val>
                                        </p:tav>
                                        <p:tav tm="100000">
                                          <p:val>
                                            <p:strVal val="#ppt_x"/>
                                          </p:val>
                                        </p:tav>
                                      </p:tavLst>
                                    </p:anim>
                                    <p:anim calcmode="lin" valueType="num">
                                      <p:cBhvr additive="base">
                                        <p:cTn id="30"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anim calcmode="lin" valueType="num">
                                      <p:cBhvr additive="base">
                                        <p:cTn id="39" dur="500" fill="hold"/>
                                        <p:tgtEl>
                                          <p:spTgt spid="47"/>
                                        </p:tgtEl>
                                        <p:attrNameLst>
                                          <p:attrName>ppt_x</p:attrName>
                                        </p:attrNameLst>
                                      </p:cBhvr>
                                      <p:tavLst>
                                        <p:tav tm="0">
                                          <p:val>
                                            <p:strVal val="#ppt_x"/>
                                          </p:val>
                                        </p:tav>
                                        <p:tav tm="100000">
                                          <p:val>
                                            <p:strVal val="#ppt_x"/>
                                          </p:val>
                                        </p:tav>
                                      </p:tavLst>
                                    </p:anim>
                                    <p:anim calcmode="lin" valueType="num">
                                      <p:cBhvr additive="base">
                                        <p:cTn id="40" dur="500" fill="hold"/>
                                        <p:tgtEl>
                                          <p:spTgt spid="47"/>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9"/>
                                        </p:tgtEl>
                                        <p:attrNameLst>
                                          <p:attrName>style.visibility</p:attrName>
                                        </p:attrNameLst>
                                      </p:cBhvr>
                                      <p:to>
                                        <p:strVal val="visible"/>
                                      </p:to>
                                    </p:set>
                                    <p:anim calcmode="lin" valueType="num">
                                      <p:cBhvr additive="base">
                                        <p:cTn id="47" dur="500" fill="hold"/>
                                        <p:tgtEl>
                                          <p:spTgt spid="49"/>
                                        </p:tgtEl>
                                        <p:attrNameLst>
                                          <p:attrName>ppt_x</p:attrName>
                                        </p:attrNameLst>
                                      </p:cBhvr>
                                      <p:tavLst>
                                        <p:tav tm="0">
                                          <p:val>
                                            <p:strVal val="#ppt_x"/>
                                          </p:val>
                                        </p:tav>
                                        <p:tav tm="100000">
                                          <p:val>
                                            <p:strVal val="#ppt_x"/>
                                          </p:val>
                                        </p:tav>
                                      </p:tavLst>
                                    </p:anim>
                                    <p:anim calcmode="lin" valueType="num">
                                      <p:cBhvr additive="base">
                                        <p:cTn id="48" dur="500" fill="hold"/>
                                        <p:tgtEl>
                                          <p:spTgt spid="49"/>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0"/>
                                        </p:tgtEl>
                                        <p:attrNameLst>
                                          <p:attrName>style.visibility</p:attrName>
                                        </p:attrNameLst>
                                      </p:cBhvr>
                                      <p:to>
                                        <p:strVal val="visible"/>
                                      </p:to>
                                    </p:set>
                                    <p:anim calcmode="lin" valueType="num">
                                      <p:cBhvr additive="base">
                                        <p:cTn id="51" dur="500" fill="hold"/>
                                        <p:tgtEl>
                                          <p:spTgt spid="60"/>
                                        </p:tgtEl>
                                        <p:attrNameLst>
                                          <p:attrName>ppt_x</p:attrName>
                                        </p:attrNameLst>
                                      </p:cBhvr>
                                      <p:tavLst>
                                        <p:tav tm="0">
                                          <p:val>
                                            <p:strVal val="#ppt_x"/>
                                          </p:val>
                                        </p:tav>
                                        <p:tav tm="100000">
                                          <p:val>
                                            <p:strVal val="#ppt_x"/>
                                          </p:val>
                                        </p:tav>
                                      </p:tavLst>
                                    </p:anim>
                                    <p:anim calcmode="lin" valueType="num">
                                      <p:cBhvr additive="base">
                                        <p:cTn id="52" dur="500" fill="hold"/>
                                        <p:tgtEl>
                                          <p:spTgt spid="60"/>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65"/>
                                        </p:tgtEl>
                                        <p:attrNameLst>
                                          <p:attrName>style.visibility</p:attrName>
                                        </p:attrNameLst>
                                      </p:cBhvr>
                                      <p:to>
                                        <p:strVal val="visible"/>
                                      </p:to>
                                    </p:set>
                                    <p:anim calcmode="lin" valueType="num">
                                      <p:cBhvr additive="base">
                                        <p:cTn id="55" dur="500" fill="hold"/>
                                        <p:tgtEl>
                                          <p:spTgt spid="65"/>
                                        </p:tgtEl>
                                        <p:attrNameLst>
                                          <p:attrName>ppt_x</p:attrName>
                                        </p:attrNameLst>
                                      </p:cBhvr>
                                      <p:tavLst>
                                        <p:tav tm="0">
                                          <p:val>
                                            <p:strVal val="#ppt_x"/>
                                          </p:val>
                                        </p:tav>
                                        <p:tav tm="100000">
                                          <p:val>
                                            <p:strVal val="#ppt_x"/>
                                          </p:val>
                                        </p:tav>
                                      </p:tavLst>
                                    </p:anim>
                                    <p:anim calcmode="lin" valueType="num">
                                      <p:cBhvr additive="base">
                                        <p:cTn id="56"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8"/>
                                        </p:tgtEl>
                                        <p:attrNameLst>
                                          <p:attrName>style.visibility</p:attrName>
                                        </p:attrNameLst>
                                      </p:cBhvr>
                                      <p:to>
                                        <p:strVal val="visible"/>
                                      </p:to>
                                    </p:set>
                                    <p:anim calcmode="lin" valueType="num">
                                      <p:cBhvr additive="base">
                                        <p:cTn id="61" dur="500" fill="hold"/>
                                        <p:tgtEl>
                                          <p:spTgt spid="48"/>
                                        </p:tgtEl>
                                        <p:attrNameLst>
                                          <p:attrName>ppt_x</p:attrName>
                                        </p:attrNameLst>
                                      </p:cBhvr>
                                      <p:tavLst>
                                        <p:tav tm="0">
                                          <p:val>
                                            <p:strVal val="#ppt_x"/>
                                          </p:val>
                                        </p:tav>
                                        <p:tav tm="100000">
                                          <p:val>
                                            <p:strVal val="#ppt_x"/>
                                          </p:val>
                                        </p:tav>
                                      </p:tavLst>
                                    </p:anim>
                                    <p:anim calcmode="lin" valueType="num">
                                      <p:cBhvr additive="base">
                                        <p:cTn id="62" dur="500" fill="hold"/>
                                        <p:tgtEl>
                                          <p:spTgt spid="48"/>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50"/>
                                        </p:tgtEl>
                                        <p:attrNameLst>
                                          <p:attrName>style.visibility</p:attrName>
                                        </p:attrNameLst>
                                      </p:cBhvr>
                                      <p:to>
                                        <p:strVal val="visible"/>
                                      </p:to>
                                    </p:set>
                                    <p:anim calcmode="lin" valueType="num">
                                      <p:cBhvr additive="base">
                                        <p:cTn id="65" dur="500" fill="hold"/>
                                        <p:tgtEl>
                                          <p:spTgt spid="50"/>
                                        </p:tgtEl>
                                        <p:attrNameLst>
                                          <p:attrName>ppt_x</p:attrName>
                                        </p:attrNameLst>
                                      </p:cBhvr>
                                      <p:tavLst>
                                        <p:tav tm="0">
                                          <p:val>
                                            <p:strVal val="#ppt_x"/>
                                          </p:val>
                                        </p:tav>
                                        <p:tav tm="100000">
                                          <p:val>
                                            <p:strVal val="#ppt_x"/>
                                          </p:val>
                                        </p:tav>
                                      </p:tavLst>
                                    </p:anim>
                                    <p:anim calcmode="lin" valueType="num">
                                      <p:cBhvr additive="base">
                                        <p:cTn id="66" dur="500" fill="hold"/>
                                        <p:tgtEl>
                                          <p:spTgt spid="50"/>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anim calcmode="lin" valueType="num">
                                      <p:cBhvr additive="base">
                                        <p:cTn id="69" dur="500" fill="hold"/>
                                        <p:tgtEl>
                                          <p:spTgt spid="33"/>
                                        </p:tgtEl>
                                        <p:attrNameLst>
                                          <p:attrName>ppt_x</p:attrName>
                                        </p:attrNameLst>
                                      </p:cBhvr>
                                      <p:tavLst>
                                        <p:tav tm="0">
                                          <p:val>
                                            <p:strVal val="#ppt_x"/>
                                          </p:val>
                                        </p:tav>
                                        <p:tav tm="100000">
                                          <p:val>
                                            <p:strVal val="#ppt_x"/>
                                          </p:val>
                                        </p:tav>
                                      </p:tavLst>
                                    </p:anim>
                                    <p:anim calcmode="lin" valueType="num">
                                      <p:cBhvr additive="base">
                                        <p:cTn id="70" dur="500" fill="hold"/>
                                        <p:tgtEl>
                                          <p:spTgt spid="33"/>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41"/>
                                        </p:tgtEl>
                                        <p:attrNameLst>
                                          <p:attrName>style.visibility</p:attrName>
                                        </p:attrNameLst>
                                      </p:cBhvr>
                                      <p:to>
                                        <p:strVal val="visible"/>
                                      </p:to>
                                    </p:set>
                                    <p:anim calcmode="lin" valueType="num">
                                      <p:cBhvr additive="base">
                                        <p:cTn id="73" dur="500" fill="hold"/>
                                        <p:tgtEl>
                                          <p:spTgt spid="41"/>
                                        </p:tgtEl>
                                        <p:attrNameLst>
                                          <p:attrName>ppt_x</p:attrName>
                                        </p:attrNameLst>
                                      </p:cBhvr>
                                      <p:tavLst>
                                        <p:tav tm="0">
                                          <p:val>
                                            <p:strVal val="#ppt_x"/>
                                          </p:val>
                                        </p:tav>
                                        <p:tav tm="100000">
                                          <p:val>
                                            <p:strVal val="#ppt_x"/>
                                          </p:val>
                                        </p:tav>
                                      </p:tavLst>
                                    </p:anim>
                                    <p:anim calcmode="lin" valueType="num">
                                      <p:cBhvr additive="base">
                                        <p:cTn id="74"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28"/>
                                        </p:tgtEl>
                                        <p:attrNameLst>
                                          <p:attrName>style.visibility</p:attrName>
                                        </p:attrNameLst>
                                      </p:cBhvr>
                                      <p:to>
                                        <p:strVal val="visible"/>
                                      </p:to>
                                    </p:set>
                                    <p:anim calcmode="lin" valueType="num">
                                      <p:cBhvr additive="base">
                                        <p:cTn id="79" dur="500" fill="hold"/>
                                        <p:tgtEl>
                                          <p:spTgt spid="28"/>
                                        </p:tgtEl>
                                        <p:attrNameLst>
                                          <p:attrName>ppt_x</p:attrName>
                                        </p:attrNameLst>
                                      </p:cBhvr>
                                      <p:tavLst>
                                        <p:tav tm="0">
                                          <p:val>
                                            <p:strVal val="#ppt_x"/>
                                          </p:val>
                                        </p:tav>
                                        <p:tav tm="100000">
                                          <p:val>
                                            <p:strVal val="#ppt_x"/>
                                          </p:val>
                                        </p:tav>
                                      </p:tavLst>
                                    </p:anim>
                                    <p:anim calcmode="lin" valueType="num">
                                      <p:cBhvr additive="base">
                                        <p:cTn id="80" dur="500" fill="hold"/>
                                        <p:tgtEl>
                                          <p:spTgt spid="28"/>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13"/>
                                        </p:tgtEl>
                                        <p:attrNameLst>
                                          <p:attrName>style.visibility</p:attrName>
                                        </p:attrNameLst>
                                      </p:cBhvr>
                                      <p:to>
                                        <p:strVal val="visible"/>
                                      </p:to>
                                    </p:set>
                                    <p:anim calcmode="lin" valueType="num">
                                      <p:cBhvr additive="base">
                                        <p:cTn id="83" dur="500" fill="hold"/>
                                        <p:tgtEl>
                                          <p:spTgt spid="13"/>
                                        </p:tgtEl>
                                        <p:attrNameLst>
                                          <p:attrName>ppt_x</p:attrName>
                                        </p:attrNameLst>
                                      </p:cBhvr>
                                      <p:tavLst>
                                        <p:tav tm="0">
                                          <p:val>
                                            <p:strVal val="#ppt_x"/>
                                          </p:val>
                                        </p:tav>
                                        <p:tav tm="100000">
                                          <p:val>
                                            <p:strVal val="#ppt_x"/>
                                          </p:val>
                                        </p:tav>
                                      </p:tavLst>
                                    </p:anim>
                                    <p:anim calcmode="lin" valueType="num">
                                      <p:cBhvr additive="base">
                                        <p:cTn id="84" dur="500" fill="hold"/>
                                        <p:tgtEl>
                                          <p:spTgt spid="13"/>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31"/>
                                        </p:tgtEl>
                                        <p:attrNameLst>
                                          <p:attrName>style.visibility</p:attrName>
                                        </p:attrNameLst>
                                      </p:cBhvr>
                                      <p:to>
                                        <p:strVal val="visible"/>
                                      </p:to>
                                    </p:set>
                                    <p:anim calcmode="lin" valueType="num">
                                      <p:cBhvr additive="base">
                                        <p:cTn id="87" dur="500" fill="hold"/>
                                        <p:tgtEl>
                                          <p:spTgt spid="31"/>
                                        </p:tgtEl>
                                        <p:attrNameLst>
                                          <p:attrName>ppt_x</p:attrName>
                                        </p:attrNameLst>
                                      </p:cBhvr>
                                      <p:tavLst>
                                        <p:tav tm="0">
                                          <p:val>
                                            <p:strVal val="#ppt_x"/>
                                          </p:val>
                                        </p:tav>
                                        <p:tav tm="100000">
                                          <p:val>
                                            <p:strVal val="#ppt_x"/>
                                          </p:val>
                                        </p:tav>
                                      </p:tavLst>
                                    </p:anim>
                                    <p:anim calcmode="lin" valueType="num">
                                      <p:cBhvr additive="base">
                                        <p:cTn id="88" dur="500" fill="hold"/>
                                        <p:tgtEl>
                                          <p:spTgt spid="31"/>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29"/>
                                        </p:tgtEl>
                                        <p:attrNameLst>
                                          <p:attrName>style.visibility</p:attrName>
                                        </p:attrNameLst>
                                      </p:cBhvr>
                                      <p:to>
                                        <p:strVal val="visible"/>
                                      </p:to>
                                    </p:set>
                                    <p:anim calcmode="lin" valueType="num">
                                      <p:cBhvr additive="base">
                                        <p:cTn id="91" dur="500" fill="hold"/>
                                        <p:tgtEl>
                                          <p:spTgt spid="29"/>
                                        </p:tgtEl>
                                        <p:attrNameLst>
                                          <p:attrName>ppt_x</p:attrName>
                                        </p:attrNameLst>
                                      </p:cBhvr>
                                      <p:tavLst>
                                        <p:tav tm="0">
                                          <p:val>
                                            <p:strVal val="#ppt_x"/>
                                          </p:val>
                                        </p:tav>
                                        <p:tav tm="100000">
                                          <p:val>
                                            <p:strVal val="#ppt_x"/>
                                          </p:val>
                                        </p:tav>
                                      </p:tavLst>
                                    </p:anim>
                                    <p:anim calcmode="lin" valueType="num">
                                      <p:cBhvr additive="base">
                                        <p:cTn id="9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27"/>
                                        </p:tgtEl>
                                        <p:attrNameLst>
                                          <p:attrName>style.visibility</p:attrName>
                                        </p:attrNameLst>
                                      </p:cBhvr>
                                      <p:to>
                                        <p:strVal val="visible"/>
                                      </p:to>
                                    </p:set>
                                    <p:anim calcmode="lin" valueType="num">
                                      <p:cBhvr additive="base">
                                        <p:cTn id="97" dur="500" fill="hold"/>
                                        <p:tgtEl>
                                          <p:spTgt spid="27"/>
                                        </p:tgtEl>
                                        <p:attrNameLst>
                                          <p:attrName>ppt_x</p:attrName>
                                        </p:attrNameLst>
                                      </p:cBhvr>
                                      <p:tavLst>
                                        <p:tav tm="0">
                                          <p:val>
                                            <p:strVal val="#ppt_x"/>
                                          </p:val>
                                        </p:tav>
                                        <p:tav tm="100000">
                                          <p:val>
                                            <p:strVal val="#ppt_x"/>
                                          </p:val>
                                        </p:tav>
                                      </p:tavLst>
                                    </p:anim>
                                    <p:anim calcmode="lin" valueType="num">
                                      <p:cBhvr additive="base">
                                        <p:cTn id="9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9" grpId="0" animBg="1"/>
      <p:bldP spid="42" grpId="0" animBg="1"/>
      <p:bldP spid="43"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68295"/>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Step 1 – DB for </a:t>
            </a:r>
            <a:r>
              <a:rPr lang="en-US" dirty="0" err="1"/>
              <a:t>bulletinboard</a:t>
            </a:r>
            <a:r>
              <a:rPr lang="en-US" dirty="0"/>
              <a:t>-ads</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6914688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Dependencies across entities - 1</a:t>
            </a:r>
          </a:p>
        </p:txBody>
      </p:sp>
      <p:sp>
        <p:nvSpPr>
          <p:cNvPr id="80" name="Rounded Rectangle 14">
            <a:extLst>
              <a:ext uri="{FF2B5EF4-FFF2-40B4-BE49-F238E27FC236}">
                <a16:creationId xmlns:a16="http://schemas.microsoft.com/office/drawing/2014/main" id="{E6334B7C-9E3F-4DE3-A1F3-2F4D1412D7C6}"/>
              </a:ext>
            </a:extLst>
          </p:cNvPr>
          <p:cNvSpPr/>
          <p:nvPr/>
        </p:nvSpPr>
        <p:spPr bwMode="gray">
          <a:xfrm>
            <a:off x="1199866" y="1121190"/>
            <a:ext cx="1710195" cy="1217038"/>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err="1">
                <a:solidFill>
                  <a:srgbClr val="000000"/>
                </a:solidFill>
                <a:latin typeface="Arial"/>
                <a:ea typeface="Arial Unicode MS" pitchFamily="34" charset="-128"/>
                <a:cs typeface="Arial Unicode MS" pitchFamily="34" charset="-128"/>
              </a:rPr>
              <a:t>Statefulset</a:t>
            </a:r>
            <a:r>
              <a:rPr lang="en-US" sz="18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‘ads-</a:t>
            </a:r>
            <a:r>
              <a:rPr lang="en-US" sz="1800" kern="0" dirty="0" err="1">
                <a:solidFill>
                  <a:srgbClr val="000000"/>
                </a:solidFill>
                <a:latin typeface="Arial"/>
                <a:ea typeface="Arial Unicode MS" pitchFamily="34" charset="-128"/>
                <a:cs typeface="Arial Unicode MS" pitchFamily="34" charset="-128"/>
              </a:rPr>
              <a:t>db</a:t>
            </a:r>
            <a:r>
              <a:rPr lang="en-US" sz="1800" kern="0" dirty="0">
                <a:solidFill>
                  <a:srgbClr val="000000"/>
                </a:solidFill>
                <a:latin typeface="Arial"/>
                <a:ea typeface="Arial Unicode MS" pitchFamily="34" charset="-128"/>
                <a:cs typeface="Arial Unicode MS" pitchFamily="34" charset="-128"/>
              </a:rPr>
              <a:t>’</a:t>
            </a:r>
          </a:p>
        </p:txBody>
      </p:sp>
      <p:sp>
        <p:nvSpPr>
          <p:cNvPr id="83" name="Rounded Rectangle 14">
            <a:extLst>
              <a:ext uri="{FF2B5EF4-FFF2-40B4-BE49-F238E27FC236}">
                <a16:creationId xmlns:a16="http://schemas.microsoft.com/office/drawing/2014/main" id="{FA1D01A9-DD51-4253-A9B0-92D435E8E188}"/>
              </a:ext>
            </a:extLst>
          </p:cNvPr>
          <p:cNvSpPr/>
          <p:nvPr/>
        </p:nvSpPr>
        <p:spPr bwMode="gray">
          <a:xfrm>
            <a:off x="3513879" y="3284334"/>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r>
              <a:rPr lang="en-US" sz="1000" kern="0" dirty="0">
                <a:solidFill>
                  <a:srgbClr val="000000"/>
                </a:solidFill>
                <a:latin typeface="Arial"/>
                <a:ea typeface="Arial Unicode MS" pitchFamily="34" charset="-128"/>
                <a:cs typeface="Arial Unicode MS" pitchFamily="34" charset="-128"/>
              </a:rPr>
              <a:t>’</a:t>
            </a:r>
          </a:p>
        </p:txBody>
      </p:sp>
      <p:sp>
        <p:nvSpPr>
          <p:cNvPr id="85" name="Rounded Rectangle 14">
            <a:extLst>
              <a:ext uri="{FF2B5EF4-FFF2-40B4-BE49-F238E27FC236}">
                <a16:creationId xmlns:a16="http://schemas.microsoft.com/office/drawing/2014/main" id="{74694129-2B5B-4F4A-88C5-EFA9EEE29C8A}"/>
              </a:ext>
            </a:extLst>
          </p:cNvPr>
          <p:cNvSpPr/>
          <p:nvPr/>
        </p:nvSpPr>
        <p:spPr bwMode="gray">
          <a:xfrm>
            <a:off x="3513879" y="2338228"/>
            <a:ext cx="1291726" cy="842915"/>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-headless’</a:t>
            </a:r>
          </a:p>
        </p:txBody>
      </p:sp>
      <p:sp>
        <p:nvSpPr>
          <p:cNvPr id="87" name="Rounded Rectangle 14">
            <a:extLst>
              <a:ext uri="{FF2B5EF4-FFF2-40B4-BE49-F238E27FC236}">
                <a16:creationId xmlns:a16="http://schemas.microsoft.com/office/drawing/2014/main" id="{E712BC0A-5C2B-46A2-99E9-E89DBB5A2093}"/>
              </a:ext>
            </a:extLst>
          </p:cNvPr>
          <p:cNvSpPr/>
          <p:nvPr/>
        </p:nvSpPr>
        <p:spPr bwMode="gray">
          <a:xfrm>
            <a:off x="3513879" y="4245562"/>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-config’</a:t>
            </a:r>
          </a:p>
        </p:txBody>
      </p:sp>
      <p:sp>
        <p:nvSpPr>
          <p:cNvPr id="88" name="Rounded Rectangle 14">
            <a:extLst>
              <a:ext uri="{FF2B5EF4-FFF2-40B4-BE49-F238E27FC236}">
                <a16:creationId xmlns:a16="http://schemas.microsoft.com/office/drawing/2014/main" id="{7B86B1BD-52F9-4B5E-893C-661FB4BAE3B0}"/>
              </a:ext>
            </a:extLst>
          </p:cNvPr>
          <p:cNvSpPr/>
          <p:nvPr/>
        </p:nvSpPr>
        <p:spPr bwMode="gray">
          <a:xfrm>
            <a:off x="3513879" y="5206790"/>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90" name="Connector: Elbow 89">
            <a:extLst>
              <a:ext uri="{FF2B5EF4-FFF2-40B4-BE49-F238E27FC236}">
                <a16:creationId xmlns:a16="http://schemas.microsoft.com/office/drawing/2014/main" id="{D5A32DE2-144F-43E0-B4A4-22BD6739E469}"/>
              </a:ext>
            </a:extLst>
          </p:cNvPr>
          <p:cNvCxnSpPr/>
          <p:nvPr/>
        </p:nvCxnSpPr>
        <p:spPr>
          <a:xfrm>
            <a:off x="2029034" y="2338228"/>
            <a:ext cx="1484845" cy="438344"/>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BC0BAF6A-35BD-4A5C-93FE-1BA91BB8B0A3}"/>
              </a:ext>
            </a:extLst>
          </p:cNvPr>
          <p:cNvCxnSpPr>
            <a:cxnSpLocks/>
            <a:endCxn id="83" idx="1"/>
          </p:cNvCxnSpPr>
          <p:nvPr/>
        </p:nvCxnSpPr>
        <p:spPr>
          <a:xfrm>
            <a:off x="2029034" y="2777508"/>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4EB89574-0B7F-4F84-ACC7-90EF8A38F10A}"/>
              </a:ext>
            </a:extLst>
          </p:cNvPr>
          <p:cNvCxnSpPr>
            <a:cxnSpLocks/>
          </p:cNvCxnSpPr>
          <p:nvPr/>
        </p:nvCxnSpPr>
        <p:spPr>
          <a:xfrm>
            <a:off x="2029033" y="3717756"/>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1B969B34-42CC-4CC8-AD7B-B094FFAE9137}"/>
              </a:ext>
            </a:extLst>
          </p:cNvPr>
          <p:cNvCxnSpPr>
            <a:cxnSpLocks/>
          </p:cNvCxnSpPr>
          <p:nvPr/>
        </p:nvCxnSpPr>
        <p:spPr>
          <a:xfrm>
            <a:off x="2029033" y="4645833"/>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49029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9055" y="132766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6" name="Rectangle 5">
            <a:extLst>
              <a:ext uri="{FF2B5EF4-FFF2-40B4-BE49-F238E27FC236}">
                <a16:creationId xmlns:a16="http://schemas.microsoft.com/office/drawing/2014/main" id="{A6F0C299-DFA8-489C-B5C2-351ADFEC886A}"/>
              </a:ext>
            </a:extLst>
          </p:cNvPr>
          <p:cNvSpPr/>
          <p:nvPr/>
        </p:nvSpPr>
        <p:spPr bwMode="gray">
          <a:xfrm>
            <a:off x="4436352" y="1557571"/>
            <a:ext cx="7113496" cy="2540131"/>
          </a:xfrm>
          <a:prstGeom prst="rect">
            <a:avLst/>
          </a:prstGeom>
          <a:solidFill>
            <a:srgbClr val="94ABD8">
              <a:alpha val="93000"/>
            </a:srgbClr>
          </a:solidFill>
          <a:ln>
            <a:no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err="1">
              <a:solidFill>
                <a:srgbClr val="002060"/>
              </a:solidFill>
              <a:ea typeface="Arial Unicode MS" pitchFamily="34" charset="-128"/>
              <a:cs typeface="Arial Unicode MS" pitchFamily="34" charset="-128"/>
            </a:endParaRPr>
          </a:p>
        </p:txBody>
      </p:sp>
      <p:sp>
        <p:nvSpPr>
          <p:cNvPr id="72" name="Rectangle 71">
            <a:extLst>
              <a:ext uri="{FF2B5EF4-FFF2-40B4-BE49-F238E27FC236}">
                <a16:creationId xmlns:a16="http://schemas.microsoft.com/office/drawing/2014/main" id="{9F50EF68-9F70-4E04-876A-6D4D6C96E2EF}"/>
              </a:ext>
            </a:extLst>
          </p:cNvPr>
          <p:cNvSpPr/>
          <p:nvPr/>
        </p:nvSpPr>
        <p:spPr bwMode="gray">
          <a:xfrm>
            <a:off x="8031873" y="3758722"/>
            <a:ext cx="3517666" cy="2556614"/>
          </a:xfrm>
          <a:prstGeom prst="rect">
            <a:avLst/>
          </a:prstGeom>
          <a:solidFill>
            <a:srgbClr val="94ABD8">
              <a:alpha val="93000"/>
            </a:srgbClr>
          </a:solidFill>
          <a:ln>
            <a:no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err="1">
              <a:solidFill>
                <a:srgbClr val="002060"/>
              </a:solidFill>
              <a:ea typeface="Arial Unicode MS" pitchFamily="34" charset="-128"/>
              <a:cs typeface="Arial Unicode MS" pitchFamily="34" charset="-128"/>
            </a:endParaRPr>
          </a:p>
        </p:txBody>
      </p:sp>
    </p:spTree>
    <p:extLst>
      <p:ext uri="{BB962C8B-B14F-4D97-AF65-F5344CB8AC3E}">
        <p14:creationId xmlns:p14="http://schemas.microsoft.com/office/powerpoint/2010/main" val="212030882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xxx</a:t>
            </a:r>
          </a:p>
        </p:txBody>
      </p:sp>
      <p:pic>
        <p:nvPicPr>
          <p:cNvPr id="3" name="Picture 2">
            <a:extLst>
              <a:ext uri="{FF2B5EF4-FFF2-40B4-BE49-F238E27FC236}">
                <a16:creationId xmlns:a16="http://schemas.microsoft.com/office/drawing/2014/main" id="{17B463EF-4A8C-4BE8-AA12-A0A85630CC96}"/>
              </a:ext>
            </a:extLst>
          </p:cNvPr>
          <p:cNvPicPr>
            <a:picLocks noChangeAspect="1"/>
          </p:cNvPicPr>
          <p:nvPr/>
        </p:nvPicPr>
        <p:blipFill>
          <a:blip r:embed="rId3"/>
          <a:stretch>
            <a:fillRect/>
          </a:stretch>
        </p:blipFill>
        <p:spPr>
          <a:xfrm>
            <a:off x="474403" y="914576"/>
            <a:ext cx="2495238" cy="5504762"/>
          </a:xfrm>
          <a:prstGeom prst="rect">
            <a:avLst/>
          </a:prstGeom>
        </p:spPr>
      </p:pic>
      <p:pic>
        <p:nvPicPr>
          <p:cNvPr id="6" name="Picture 5">
            <a:extLst>
              <a:ext uri="{FF2B5EF4-FFF2-40B4-BE49-F238E27FC236}">
                <a16:creationId xmlns:a16="http://schemas.microsoft.com/office/drawing/2014/main" id="{03014EB1-8A20-490C-9C00-11C47248BF2D}"/>
              </a:ext>
            </a:extLst>
          </p:cNvPr>
          <p:cNvPicPr>
            <a:picLocks noChangeAspect="1"/>
          </p:cNvPicPr>
          <p:nvPr/>
        </p:nvPicPr>
        <p:blipFill>
          <a:blip r:embed="rId4"/>
          <a:stretch>
            <a:fillRect/>
          </a:stretch>
        </p:blipFill>
        <p:spPr>
          <a:xfrm>
            <a:off x="5658008" y="2523381"/>
            <a:ext cx="3771429" cy="1695238"/>
          </a:xfrm>
          <a:prstGeom prst="rect">
            <a:avLst/>
          </a:prstGeom>
        </p:spPr>
      </p:pic>
      <p:pic>
        <p:nvPicPr>
          <p:cNvPr id="8" name="Picture 7">
            <a:extLst>
              <a:ext uri="{FF2B5EF4-FFF2-40B4-BE49-F238E27FC236}">
                <a16:creationId xmlns:a16="http://schemas.microsoft.com/office/drawing/2014/main" id="{24B0ADB7-B3A5-4AEF-9B66-D0DB990F0D8F}"/>
              </a:ext>
            </a:extLst>
          </p:cNvPr>
          <p:cNvPicPr>
            <a:picLocks noChangeAspect="1"/>
          </p:cNvPicPr>
          <p:nvPr/>
        </p:nvPicPr>
        <p:blipFill>
          <a:blip r:embed="rId5"/>
          <a:stretch>
            <a:fillRect/>
          </a:stretch>
        </p:blipFill>
        <p:spPr>
          <a:xfrm>
            <a:off x="5658008" y="4322662"/>
            <a:ext cx="1600000" cy="957143"/>
          </a:xfrm>
          <a:prstGeom prst="rect">
            <a:avLst/>
          </a:prstGeom>
        </p:spPr>
      </p:pic>
      <p:pic>
        <p:nvPicPr>
          <p:cNvPr id="22" name="Picture 21">
            <a:extLst>
              <a:ext uri="{FF2B5EF4-FFF2-40B4-BE49-F238E27FC236}">
                <a16:creationId xmlns:a16="http://schemas.microsoft.com/office/drawing/2014/main" id="{94F514B4-A1F3-4DD2-A65B-840976038852}"/>
              </a:ext>
            </a:extLst>
          </p:cNvPr>
          <p:cNvPicPr>
            <a:picLocks noChangeAspect="1"/>
          </p:cNvPicPr>
          <p:nvPr/>
        </p:nvPicPr>
        <p:blipFill>
          <a:blip r:embed="rId6"/>
          <a:stretch>
            <a:fillRect/>
          </a:stretch>
        </p:blipFill>
        <p:spPr>
          <a:xfrm>
            <a:off x="5658008" y="5383848"/>
            <a:ext cx="1900000" cy="1028572"/>
          </a:xfrm>
          <a:prstGeom prst="rect">
            <a:avLst/>
          </a:prstGeom>
        </p:spPr>
      </p:pic>
      <p:pic>
        <p:nvPicPr>
          <p:cNvPr id="39" name="Picture 38">
            <a:extLst>
              <a:ext uri="{FF2B5EF4-FFF2-40B4-BE49-F238E27FC236}">
                <a16:creationId xmlns:a16="http://schemas.microsoft.com/office/drawing/2014/main" id="{5F2D049E-9742-4D4C-8227-FC4B646EB912}"/>
              </a:ext>
            </a:extLst>
          </p:cNvPr>
          <p:cNvPicPr>
            <a:picLocks noChangeAspect="1"/>
          </p:cNvPicPr>
          <p:nvPr/>
        </p:nvPicPr>
        <p:blipFill>
          <a:blip r:embed="rId7"/>
          <a:stretch>
            <a:fillRect/>
          </a:stretch>
        </p:blipFill>
        <p:spPr>
          <a:xfrm>
            <a:off x="5658008" y="914576"/>
            <a:ext cx="1276191" cy="1504762"/>
          </a:xfrm>
          <a:prstGeom prst="rect">
            <a:avLst/>
          </a:prstGeom>
        </p:spPr>
      </p:pic>
      <p:cxnSp>
        <p:nvCxnSpPr>
          <p:cNvPr id="57" name="Straight Connector 56">
            <a:extLst>
              <a:ext uri="{FF2B5EF4-FFF2-40B4-BE49-F238E27FC236}">
                <a16:creationId xmlns:a16="http://schemas.microsoft.com/office/drawing/2014/main" id="{5DD4E050-3125-4D22-A30C-9C37EEEBF1BB}"/>
              </a:ext>
            </a:extLst>
          </p:cNvPr>
          <p:cNvCxnSpPr/>
          <p:nvPr/>
        </p:nvCxnSpPr>
        <p:spPr>
          <a:xfrm flipV="1">
            <a:off x="1942266" y="1067912"/>
            <a:ext cx="3804438" cy="727516"/>
          </a:xfrm>
          <a:prstGeom prst="line">
            <a:avLst/>
          </a:prstGeom>
          <a:ln w="254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9E4F5F7-6EC0-4874-BFF1-2826BBA2ED9B}"/>
              </a:ext>
            </a:extLst>
          </p:cNvPr>
          <p:cNvCxnSpPr>
            <a:cxnSpLocks/>
          </p:cNvCxnSpPr>
          <p:nvPr/>
        </p:nvCxnSpPr>
        <p:spPr>
          <a:xfrm flipV="1">
            <a:off x="1722022" y="2695287"/>
            <a:ext cx="4024682" cy="530750"/>
          </a:xfrm>
          <a:prstGeom prst="line">
            <a:avLst/>
          </a:prstGeom>
          <a:ln w="254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14B6A3B-2F94-4185-8374-B0030CE4A891}"/>
              </a:ext>
            </a:extLst>
          </p:cNvPr>
          <p:cNvCxnSpPr>
            <a:cxnSpLocks/>
          </p:cNvCxnSpPr>
          <p:nvPr/>
        </p:nvCxnSpPr>
        <p:spPr>
          <a:xfrm flipV="1">
            <a:off x="1942266" y="4449535"/>
            <a:ext cx="3804438" cy="310408"/>
          </a:xfrm>
          <a:prstGeom prst="line">
            <a:avLst/>
          </a:prstGeom>
          <a:ln w="254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47DF6D0-E4DB-446F-A6D0-4FA68E92D3CB}"/>
              </a:ext>
            </a:extLst>
          </p:cNvPr>
          <p:cNvCxnSpPr>
            <a:cxnSpLocks/>
          </p:cNvCxnSpPr>
          <p:nvPr/>
        </p:nvCxnSpPr>
        <p:spPr>
          <a:xfrm>
            <a:off x="1942266" y="5236029"/>
            <a:ext cx="3804438" cy="274692"/>
          </a:xfrm>
          <a:prstGeom prst="line">
            <a:avLst/>
          </a:prstGeom>
          <a:ln w="254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7315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677108"/>
          </a:xfrm>
        </p:spPr>
        <p:txBody>
          <a:bodyPr/>
          <a:lstStyle/>
          <a:p>
            <a:r>
              <a:rPr lang="en-US" dirty="0"/>
              <a:t>General considerations: Scaling - Option 2</a:t>
            </a:r>
            <a:br>
              <a:rPr lang="en-US" dirty="0"/>
            </a:br>
            <a:r>
              <a:rPr lang="en-US" sz="2000" dirty="0"/>
              <a:t>Both – app and DB get multiple instances (if needed)</a:t>
            </a:r>
          </a:p>
        </p:txBody>
      </p:sp>
      <p:sp>
        <p:nvSpPr>
          <p:cNvPr id="16" name="Cylinder 15">
            <a:extLst>
              <a:ext uri="{FF2B5EF4-FFF2-40B4-BE49-F238E27FC236}">
                <a16:creationId xmlns:a16="http://schemas.microsoft.com/office/drawing/2014/main" id="{8A3D2153-5130-40F8-8F61-3F7D5BE90C2E}"/>
              </a:ext>
            </a:extLst>
          </p:cNvPr>
          <p:cNvSpPr/>
          <p:nvPr/>
        </p:nvSpPr>
        <p:spPr bwMode="gray">
          <a:xfrm>
            <a:off x="6313868" y="458235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Cylinder 13">
            <a:extLst>
              <a:ext uri="{FF2B5EF4-FFF2-40B4-BE49-F238E27FC236}">
                <a16:creationId xmlns:a16="http://schemas.microsoft.com/office/drawing/2014/main" id="{72B38D14-4F39-446E-9FE4-C22A0E51D4AC}"/>
              </a:ext>
            </a:extLst>
          </p:cNvPr>
          <p:cNvSpPr/>
          <p:nvPr/>
        </p:nvSpPr>
        <p:spPr bwMode="gray">
          <a:xfrm>
            <a:off x="6130511"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Cylinder 19">
            <a:extLst>
              <a:ext uri="{FF2B5EF4-FFF2-40B4-BE49-F238E27FC236}">
                <a16:creationId xmlns:a16="http://schemas.microsoft.com/office/drawing/2014/main" id="{560713B7-AD3F-4BB6-BC2F-6EE77D716C61}"/>
              </a:ext>
            </a:extLst>
          </p:cNvPr>
          <p:cNvSpPr/>
          <p:nvPr/>
        </p:nvSpPr>
        <p:spPr bwMode="gray">
          <a:xfrm>
            <a:off x="9901207" y="4570407"/>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Cylinder 17">
            <a:extLst>
              <a:ext uri="{FF2B5EF4-FFF2-40B4-BE49-F238E27FC236}">
                <a16:creationId xmlns:a16="http://schemas.microsoft.com/office/drawing/2014/main" id="{312D78D7-BC15-407B-A1F1-917A2723EA31}"/>
              </a:ext>
            </a:extLst>
          </p:cNvPr>
          <p:cNvSpPr/>
          <p:nvPr/>
        </p:nvSpPr>
        <p:spPr bwMode="gray">
          <a:xfrm>
            <a:off x="9769708"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F3A88E6F-E1C6-4318-9E0F-2CAEEBE1194F}"/>
              </a:ext>
            </a:extLst>
          </p:cNvPr>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6260327-69FF-42F0-8A7F-C0F00DE5378A}"/>
              </a:ext>
            </a:extLst>
          </p:cNvPr>
          <p:cNvCxnSpPr>
            <a:cxnSpLocks/>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609D5DF8-7E79-4C66-AD53-3A648297FAF6}"/>
              </a:ext>
            </a:extLst>
          </p:cNvPr>
          <p:cNvSpPr/>
          <p:nvPr/>
        </p:nvSpPr>
        <p:spPr bwMode="gray">
          <a:xfrm>
            <a:off x="5964865" y="218268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31" name="Rectangle 30">
            <a:extLst>
              <a:ext uri="{FF2B5EF4-FFF2-40B4-BE49-F238E27FC236}">
                <a16:creationId xmlns:a16="http://schemas.microsoft.com/office/drawing/2014/main" id="{B56BC40F-1851-4955-83D3-B574E4ED8939}"/>
              </a:ext>
            </a:extLst>
          </p:cNvPr>
          <p:cNvSpPr/>
          <p:nvPr/>
        </p:nvSpPr>
        <p:spPr bwMode="gray">
          <a:xfrm>
            <a:off x="5824511" y="2313042"/>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33" name="Rectangle 32">
            <a:extLst>
              <a:ext uri="{FF2B5EF4-FFF2-40B4-BE49-F238E27FC236}">
                <a16:creationId xmlns:a16="http://schemas.microsoft.com/office/drawing/2014/main" id="{09AAAEDF-A502-47D5-B2A1-94D69F92A66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34" name="Rectangle 33">
            <a:extLst>
              <a:ext uri="{FF2B5EF4-FFF2-40B4-BE49-F238E27FC236}">
                <a16:creationId xmlns:a16="http://schemas.microsoft.com/office/drawing/2014/main" id="{78E85606-9662-45E8-98D1-54D69ED8BD5C}"/>
              </a:ext>
            </a:extLst>
          </p:cNvPr>
          <p:cNvSpPr/>
          <p:nvPr/>
        </p:nvSpPr>
        <p:spPr bwMode="gray">
          <a:xfrm>
            <a:off x="9604061" y="2182679"/>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35" name="Rectangle 34">
            <a:extLst>
              <a:ext uri="{FF2B5EF4-FFF2-40B4-BE49-F238E27FC236}">
                <a16:creationId xmlns:a16="http://schemas.microsoft.com/office/drawing/2014/main" id="{5E12592A-EDAE-4801-B1EE-71D3EB63716F}"/>
              </a:ext>
            </a:extLst>
          </p:cNvPr>
          <p:cNvSpPr/>
          <p:nvPr/>
        </p:nvSpPr>
        <p:spPr bwMode="gray">
          <a:xfrm>
            <a:off x="9463707" y="2312701"/>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36" name="Rectangle 35">
            <a:extLst>
              <a:ext uri="{FF2B5EF4-FFF2-40B4-BE49-F238E27FC236}">
                <a16:creationId xmlns:a16="http://schemas.microsoft.com/office/drawing/2014/main" id="{64294BED-0996-4ED8-A473-907C159382BD}"/>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pic>
        <p:nvPicPr>
          <p:cNvPr id="27" name="Picture 26">
            <a:extLst>
              <a:ext uri="{FF2B5EF4-FFF2-40B4-BE49-F238E27FC236}">
                <a16:creationId xmlns:a16="http://schemas.microsoft.com/office/drawing/2014/main" id="{0595DA68-0B34-4DDA-B207-FFE463B5D500}"/>
              </a:ext>
            </a:extLst>
          </p:cNvPr>
          <p:cNvPicPr>
            <a:picLocks noChangeAspect="1"/>
          </p:cNvPicPr>
          <p:nvPr/>
        </p:nvPicPr>
        <p:blipFill>
          <a:blip r:embed="rId3"/>
          <a:stretch>
            <a:fillRect/>
          </a:stretch>
        </p:blipFill>
        <p:spPr>
          <a:xfrm>
            <a:off x="11313100" y="1248124"/>
            <a:ext cx="501015" cy="487680"/>
          </a:xfrm>
          <a:prstGeom prst="rect">
            <a:avLst/>
          </a:prstGeom>
        </p:spPr>
      </p:pic>
    </p:spTree>
    <p:extLst>
      <p:ext uri="{BB962C8B-B14F-4D97-AF65-F5344CB8AC3E}">
        <p14:creationId xmlns:p14="http://schemas.microsoft.com/office/powerpoint/2010/main" val="2176491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113084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ppt_x"/>
                                          </p:val>
                                        </p:tav>
                                        <p:tav tm="100000">
                                          <p:val>
                                            <p:strVal val="#ppt_x"/>
                                          </p:val>
                                        </p:tav>
                                      </p:tavLst>
                                    </p:anim>
                                    <p:anim calcmode="lin" valueType="num">
                                      <p:cBhvr additive="base">
                                        <p:cTn id="16" dur="500" fill="hold"/>
                                        <p:tgtEl>
                                          <p:spTgt spid="2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fill="hold"/>
                                        <p:tgtEl>
                                          <p:spTgt spid="34"/>
                                        </p:tgtEl>
                                        <p:attrNameLst>
                                          <p:attrName>ppt_x</p:attrName>
                                        </p:attrNameLst>
                                      </p:cBhvr>
                                      <p:tavLst>
                                        <p:tav tm="0">
                                          <p:val>
                                            <p:strVal val="#ppt_x"/>
                                          </p:val>
                                        </p:tav>
                                        <p:tav tm="100000">
                                          <p:val>
                                            <p:strVal val="#ppt_x"/>
                                          </p:val>
                                        </p:tav>
                                      </p:tavLst>
                                    </p:anim>
                                    <p:anim calcmode="lin" valueType="num">
                                      <p:cBhvr additive="base">
                                        <p:cTn id="24" dur="5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ppt_x"/>
                                          </p:val>
                                        </p:tav>
                                        <p:tav tm="100000">
                                          <p:val>
                                            <p:strVal val="#ppt_x"/>
                                          </p:val>
                                        </p:tav>
                                      </p:tavLst>
                                    </p:anim>
                                    <p:anim calcmode="lin" valueType="num">
                                      <p:cBhvr additive="base">
                                        <p:cTn id="2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68"/>
                                        </p:tgtEl>
                                        <p:attrNameLst>
                                          <p:attrName>style.visibility</p:attrName>
                                        </p:attrNameLst>
                                      </p:cBhvr>
                                      <p:to>
                                        <p:strVal val="visible"/>
                                      </p:to>
                                    </p:set>
                                    <p:anim calcmode="lin" valueType="num">
                                      <p:cBhvr additive="base">
                                        <p:cTn id="33" dur="500" fill="hold"/>
                                        <p:tgtEl>
                                          <p:spTgt spid="68"/>
                                        </p:tgtEl>
                                        <p:attrNameLst>
                                          <p:attrName>ppt_x</p:attrName>
                                        </p:attrNameLst>
                                      </p:cBhvr>
                                      <p:tavLst>
                                        <p:tav tm="0">
                                          <p:val>
                                            <p:strVal val="#ppt_x"/>
                                          </p:val>
                                        </p:tav>
                                        <p:tav tm="100000">
                                          <p:val>
                                            <p:strVal val="#ppt_x"/>
                                          </p:val>
                                        </p:tav>
                                      </p:tavLst>
                                    </p:anim>
                                    <p:anim calcmode="lin" valueType="num">
                                      <p:cBhvr additive="base">
                                        <p:cTn id="34" dur="500" fill="hold"/>
                                        <p:tgtEl>
                                          <p:spTgt spid="68"/>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1"/>
                                        </p:tgtEl>
                                        <p:attrNameLst>
                                          <p:attrName>style.visibility</p:attrName>
                                        </p:attrNameLst>
                                      </p:cBhvr>
                                      <p:to>
                                        <p:strVal val="visible"/>
                                      </p:to>
                                    </p:set>
                                    <p:anim calcmode="lin" valueType="num">
                                      <p:cBhvr additive="base">
                                        <p:cTn id="37" dur="500" fill="hold"/>
                                        <p:tgtEl>
                                          <p:spTgt spid="51"/>
                                        </p:tgtEl>
                                        <p:attrNameLst>
                                          <p:attrName>ppt_x</p:attrName>
                                        </p:attrNameLst>
                                      </p:cBhvr>
                                      <p:tavLst>
                                        <p:tav tm="0">
                                          <p:val>
                                            <p:strVal val="#ppt_x"/>
                                          </p:val>
                                        </p:tav>
                                        <p:tav tm="100000">
                                          <p:val>
                                            <p:strVal val="#ppt_x"/>
                                          </p:val>
                                        </p:tav>
                                      </p:tavLst>
                                    </p:anim>
                                    <p:anim calcmode="lin" valueType="num">
                                      <p:cBhvr additive="base">
                                        <p:cTn id="38" dur="500" fill="hold"/>
                                        <p:tgtEl>
                                          <p:spTgt spid="51"/>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70"/>
                                        </p:tgtEl>
                                        <p:attrNameLst>
                                          <p:attrName>style.visibility</p:attrName>
                                        </p:attrNameLst>
                                      </p:cBhvr>
                                      <p:to>
                                        <p:strVal val="visible"/>
                                      </p:to>
                                    </p:set>
                                    <p:anim calcmode="lin" valueType="num">
                                      <p:cBhvr additive="base">
                                        <p:cTn id="41" dur="500" fill="hold"/>
                                        <p:tgtEl>
                                          <p:spTgt spid="70"/>
                                        </p:tgtEl>
                                        <p:attrNameLst>
                                          <p:attrName>ppt_x</p:attrName>
                                        </p:attrNameLst>
                                      </p:cBhvr>
                                      <p:tavLst>
                                        <p:tav tm="0">
                                          <p:val>
                                            <p:strVal val="#ppt_x"/>
                                          </p:val>
                                        </p:tav>
                                        <p:tav tm="100000">
                                          <p:val>
                                            <p:strVal val="#ppt_x"/>
                                          </p:val>
                                        </p:tav>
                                      </p:tavLst>
                                    </p:anim>
                                    <p:anim calcmode="lin" valueType="num">
                                      <p:cBhvr additive="base">
                                        <p:cTn id="42" dur="500" fill="hold"/>
                                        <p:tgtEl>
                                          <p:spTgt spid="70"/>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2"/>
                                        </p:tgtEl>
                                        <p:attrNameLst>
                                          <p:attrName>style.visibility</p:attrName>
                                        </p:attrNameLst>
                                      </p:cBhvr>
                                      <p:to>
                                        <p:strVal val="visible"/>
                                      </p:to>
                                    </p:set>
                                    <p:anim calcmode="lin" valueType="num">
                                      <p:cBhvr additive="base">
                                        <p:cTn id="45" dur="500" fill="hold"/>
                                        <p:tgtEl>
                                          <p:spTgt spid="52"/>
                                        </p:tgtEl>
                                        <p:attrNameLst>
                                          <p:attrName>ppt_x</p:attrName>
                                        </p:attrNameLst>
                                      </p:cBhvr>
                                      <p:tavLst>
                                        <p:tav tm="0">
                                          <p:val>
                                            <p:strVal val="#ppt_x"/>
                                          </p:val>
                                        </p:tav>
                                        <p:tav tm="100000">
                                          <p:val>
                                            <p:strVal val="#ppt_x"/>
                                          </p:val>
                                        </p:tav>
                                      </p:tavLst>
                                    </p:anim>
                                    <p:anim calcmode="lin" valueType="num">
                                      <p:cBhvr additive="base">
                                        <p:cTn id="46"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42"/>
                                        </p:tgtEl>
                                        <p:attrNameLst>
                                          <p:attrName>style.visibility</p:attrName>
                                        </p:attrNameLst>
                                      </p:cBhvr>
                                      <p:to>
                                        <p:strVal val="visible"/>
                                      </p:to>
                                    </p:set>
                                    <p:anim calcmode="lin" valueType="num">
                                      <p:cBhvr additive="base">
                                        <p:cTn id="51" dur="500" fill="hold"/>
                                        <p:tgtEl>
                                          <p:spTgt spid="42"/>
                                        </p:tgtEl>
                                        <p:attrNameLst>
                                          <p:attrName>ppt_x</p:attrName>
                                        </p:attrNameLst>
                                      </p:cBhvr>
                                      <p:tavLst>
                                        <p:tav tm="0">
                                          <p:val>
                                            <p:strVal val="#ppt_x"/>
                                          </p:val>
                                        </p:tav>
                                        <p:tav tm="100000">
                                          <p:val>
                                            <p:strVal val="#ppt_x"/>
                                          </p:val>
                                        </p:tav>
                                      </p:tavLst>
                                    </p:anim>
                                    <p:anim calcmode="lin" valueType="num">
                                      <p:cBhvr additive="base">
                                        <p:cTn id="52" dur="500" fill="hold"/>
                                        <p:tgtEl>
                                          <p:spTgt spid="4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3"/>
                                        </p:tgtEl>
                                        <p:attrNameLst>
                                          <p:attrName>style.visibility</p:attrName>
                                        </p:attrNameLst>
                                      </p:cBhvr>
                                      <p:to>
                                        <p:strVal val="visible"/>
                                      </p:to>
                                    </p:set>
                                    <p:anim calcmode="lin" valueType="num">
                                      <p:cBhvr additive="base">
                                        <p:cTn id="55" dur="500" fill="hold"/>
                                        <p:tgtEl>
                                          <p:spTgt spid="43"/>
                                        </p:tgtEl>
                                        <p:attrNameLst>
                                          <p:attrName>ppt_x</p:attrName>
                                        </p:attrNameLst>
                                      </p:cBhvr>
                                      <p:tavLst>
                                        <p:tav tm="0">
                                          <p:val>
                                            <p:strVal val="#ppt_x"/>
                                          </p:val>
                                        </p:tav>
                                        <p:tav tm="100000">
                                          <p:val>
                                            <p:strVal val="#ppt_x"/>
                                          </p:val>
                                        </p:tav>
                                      </p:tavLst>
                                    </p:anim>
                                    <p:anim calcmode="lin" valueType="num">
                                      <p:cBhvr additive="base">
                                        <p:cTn id="56"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9"/>
                                        </p:tgtEl>
                                        <p:attrNameLst>
                                          <p:attrName>style.visibility</p:attrName>
                                        </p:attrNameLst>
                                      </p:cBhvr>
                                      <p:to>
                                        <p:strVal val="visible"/>
                                      </p:to>
                                    </p:set>
                                    <p:anim calcmode="lin" valueType="num">
                                      <p:cBhvr additive="base">
                                        <p:cTn id="61" dur="500" fill="hold"/>
                                        <p:tgtEl>
                                          <p:spTgt spid="9"/>
                                        </p:tgtEl>
                                        <p:attrNameLst>
                                          <p:attrName>ppt_x</p:attrName>
                                        </p:attrNameLst>
                                      </p:cBhvr>
                                      <p:tavLst>
                                        <p:tav tm="0">
                                          <p:val>
                                            <p:strVal val="#ppt_x"/>
                                          </p:val>
                                        </p:tav>
                                        <p:tav tm="100000">
                                          <p:val>
                                            <p:strVal val="#ppt_x"/>
                                          </p:val>
                                        </p:tav>
                                      </p:tavLst>
                                    </p:anim>
                                    <p:anim calcmode="lin" valueType="num">
                                      <p:cBhvr additive="base">
                                        <p:cTn id="62" dur="500" fill="hold"/>
                                        <p:tgtEl>
                                          <p:spTgt spid="9"/>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47"/>
                                        </p:tgtEl>
                                        <p:attrNameLst>
                                          <p:attrName>style.visibility</p:attrName>
                                        </p:attrNameLst>
                                      </p:cBhvr>
                                      <p:to>
                                        <p:strVal val="visible"/>
                                      </p:to>
                                    </p:set>
                                    <p:anim calcmode="lin" valueType="num">
                                      <p:cBhvr additive="base">
                                        <p:cTn id="65" dur="500" fill="hold"/>
                                        <p:tgtEl>
                                          <p:spTgt spid="47"/>
                                        </p:tgtEl>
                                        <p:attrNameLst>
                                          <p:attrName>ppt_x</p:attrName>
                                        </p:attrNameLst>
                                      </p:cBhvr>
                                      <p:tavLst>
                                        <p:tav tm="0">
                                          <p:val>
                                            <p:strVal val="#ppt_x"/>
                                          </p:val>
                                        </p:tav>
                                        <p:tav tm="100000">
                                          <p:val>
                                            <p:strVal val="#ppt_x"/>
                                          </p:val>
                                        </p:tav>
                                      </p:tavLst>
                                    </p:anim>
                                    <p:anim calcmode="lin" valueType="num">
                                      <p:cBhvr additive="base">
                                        <p:cTn id="66" dur="500" fill="hold"/>
                                        <p:tgtEl>
                                          <p:spTgt spid="47"/>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10"/>
                                        </p:tgtEl>
                                        <p:attrNameLst>
                                          <p:attrName>style.visibility</p:attrName>
                                        </p:attrNameLst>
                                      </p:cBhvr>
                                      <p:to>
                                        <p:strVal val="visible"/>
                                      </p:to>
                                    </p:set>
                                    <p:anim calcmode="lin" valueType="num">
                                      <p:cBhvr additive="base">
                                        <p:cTn id="69" dur="500" fill="hold"/>
                                        <p:tgtEl>
                                          <p:spTgt spid="10"/>
                                        </p:tgtEl>
                                        <p:attrNameLst>
                                          <p:attrName>ppt_x</p:attrName>
                                        </p:attrNameLst>
                                      </p:cBhvr>
                                      <p:tavLst>
                                        <p:tav tm="0">
                                          <p:val>
                                            <p:strVal val="#ppt_x"/>
                                          </p:val>
                                        </p:tav>
                                        <p:tav tm="100000">
                                          <p:val>
                                            <p:strVal val="#ppt_x"/>
                                          </p:val>
                                        </p:tav>
                                      </p:tavLst>
                                    </p:anim>
                                    <p:anim calcmode="lin" valueType="num">
                                      <p:cBhvr additive="base">
                                        <p:cTn id="70" dur="500" fill="hold"/>
                                        <p:tgtEl>
                                          <p:spTgt spid="10"/>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49"/>
                                        </p:tgtEl>
                                        <p:attrNameLst>
                                          <p:attrName>style.visibility</p:attrName>
                                        </p:attrNameLst>
                                      </p:cBhvr>
                                      <p:to>
                                        <p:strVal val="visible"/>
                                      </p:to>
                                    </p:set>
                                    <p:anim calcmode="lin" valueType="num">
                                      <p:cBhvr additive="base">
                                        <p:cTn id="73" dur="500" fill="hold"/>
                                        <p:tgtEl>
                                          <p:spTgt spid="49"/>
                                        </p:tgtEl>
                                        <p:attrNameLst>
                                          <p:attrName>ppt_x</p:attrName>
                                        </p:attrNameLst>
                                      </p:cBhvr>
                                      <p:tavLst>
                                        <p:tav tm="0">
                                          <p:val>
                                            <p:strVal val="#ppt_x"/>
                                          </p:val>
                                        </p:tav>
                                        <p:tav tm="100000">
                                          <p:val>
                                            <p:strVal val="#ppt_x"/>
                                          </p:val>
                                        </p:tav>
                                      </p:tavLst>
                                    </p:anim>
                                    <p:anim calcmode="lin" valueType="num">
                                      <p:cBhvr additive="base">
                                        <p:cTn id="74" dur="500" fill="hold"/>
                                        <p:tgtEl>
                                          <p:spTgt spid="49"/>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60"/>
                                        </p:tgtEl>
                                        <p:attrNameLst>
                                          <p:attrName>style.visibility</p:attrName>
                                        </p:attrNameLst>
                                      </p:cBhvr>
                                      <p:to>
                                        <p:strVal val="visible"/>
                                      </p:to>
                                    </p:set>
                                    <p:anim calcmode="lin" valueType="num">
                                      <p:cBhvr additive="base">
                                        <p:cTn id="77" dur="500" fill="hold"/>
                                        <p:tgtEl>
                                          <p:spTgt spid="60"/>
                                        </p:tgtEl>
                                        <p:attrNameLst>
                                          <p:attrName>ppt_x</p:attrName>
                                        </p:attrNameLst>
                                      </p:cBhvr>
                                      <p:tavLst>
                                        <p:tav tm="0">
                                          <p:val>
                                            <p:strVal val="#ppt_x"/>
                                          </p:val>
                                        </p:tav>
                                        <p:tav tm="100000">
                                          <p:val>
                                            <p:strVal val="#ppt_x"/>
                                          </p:val>
                                        </p:tav>
                                      </p:tavLst>
                                    </p:anim>
                                    <p:anim calcmode="lin" valueType="num">
                                      <p:cBhvr additive="base">
                                        <p:cTn id="78" dur="500" fill="hold"/>
                                        <p:tgtEl>
                                          <p:spTgt spid="60"/>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65"/>
                                        </p:tgtEl>
                                        <p:attrNameLst>
                                          <p:attrName>style.visibility</p:attrName>
                                        </p:attrNameLst>
                                      </p:cBhvr>
                                      <p:to>
                                        <p:strVal val="visible"/>
                                      </p:to>
                                    </p:set>
                                    <p:anim calcmode="lin" valueType="num">
                                      <p:cBhvr additive="base">
                                        <p:cTn id="81" dur="500" fill="hold"/>
                                        <p:tgtEl>
                                          <p:spTgt spid="65"/>
                                        </p:tgtEl>
                                        <p:attrNameLst>
                                          <p:attrName>ppt_x</p:attrName>
                                        </p:attrNameLst>
                                      </p:cBhvr>
                                      <p:tavLst>
                                        <p:tav tm="0">
                                          <p:val>
                                            <p:strVal val="#ppt_x"/>
                                          </p:val>
                                        </p:tav>
                                        <p:tav tm="100000">
                                          <p:val>
                                            <p:strVal val="#ppt_x"/>
                                          </p:val>
                                        </p:tav>
                                      </p:tavLst>
                                    </p:anim>
                                    <p:anim calcmode="lin" valueType="num">
                                      <p:cBhvr additive="base">
                                        <p:cTn id="82"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48"/>
                                        </p:tgtEl>
                                        <p:attrNameLst>
                                          <p:attrName>style.visibility</p:attrName>
                                        </p:attrNameLst>
                                      </p:cBhvr>
                                      <p:to>
                                        <p:strVal val="visible"/>
                                      </p:to>
                                    </p:set>
                                    <p:anim calcmode="lin" valueType="num">
                                      <p:cBhvr additive="base">
                                        <p:cTn id="87" dur="500" fill="hold"/>
                                        <p:tgtEl>
                                          <p:spTgt spid="48"/>
                                        </p:tgtEl>
                                        <p:attrNameLst>
                                          <p:attrName>ppt_x</p:attrName>
                                        </p:attrNameLst>
                                      </p:cBhvr>
                                      <p:tavLst>
                                        <p:tav tm="0">
                                          <p:val>
                                            <p:strVal val="#ppt_x"/>
                                          </p:val>
                                        </p:tav>
                                        <p:tav tm="100000">
                                          <p:val>
                                            <p:strVal val="#ppt_x"/>
                                          </p:val>
                                        </p:tav>
                                      </p:tavLst>
                                    </p:anim>
                                    <p:anim calcmode="lin" valueType="num">
                                      <p:cBhvr additive="base">
                                        <p:cTn id="88" dur="500" fill="hold"/>
                                        <p:tgtEl>
                                          <p:spTgt spid="48"/>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50"/>
                                        </p:tgtEl>
                                        <p:attrNameLst>
                                          <p:attrName>style.visibility</p:attrName>
                                        </p:attrNameLst>
                                      </p:cBhvr>
                                      <p:to>
                                        <p:strVal val="visible"/>
                                      </p:to>
                                    </p:set>
                                    <p:anim calcmode="lin" valueType="num">
                                      <p:cBhvr additive="base">
                                        <p:cTn id="91" dur="500" fill="hold"/>
                                        <p:tgtEl>
                                          <p:spTgt spid="50"/>
                                        </p:tgtEl>
                                        <p:attrNameLst>
                                          <p:attrName>ppt_x</p:attrName>
                                        </p:attrNameLst>
                                      </p:cBhvr>
                                      <p:tavLst>
                                        <p:tav tm="0">
                                          <p:val>
                                            <p:strVal val="#ppt_x"/>
                                          </p:val>
                                        </p:tav>
                                        <p:tav tm="100000">
                                          <p:val>
                                            <p:strVal val="#ppt_x"/>
                                          </p:val>
                                        </p:tav>
                                      </p:tavLst>
                                    </p:anim>
                                    <p:anim calcmode="lin" valueType="num">
                                      <p:cBhvr additive="base">
                                        <p:cTn id="92" dur="500" fill="hold"/>
                                        <p:tgtEl>
                                          <p:spTgt spid="50"/>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33"/>
                                        </p:tgtEl>
                                        <p:attrNameLst>
                                          <p:attrName>style.visibility</p:attrName>
                                        </p:attrNameLst>
                                      </p:cBhvr>
                                      <p:to>
                                        <p:strVal val="visible"/>
                                      </p:to>
                                    </p:set>
                                    <p:anim calcmode="lin" valueType="num">
                                      <p:cBhvr additive="base">
                                        <p:cTn id="95" dur="500" fill="hold"/>
                                        <p:tgtEl>
                                          <p:spTgt spid="33"/>
                                        </p:tgtEl>
                                        <p:attrNameLst>
                                          <p:attrName>ppt_x</p:attrName>
                                        </p:attrNameLst>
                                      </p:cBhvr>
                                      <p:tavLst>
                                        <p:tav tm="0">
                                          <p:val>
                                            <p:strVal val="#ppt_x"/>
                                          </p:val>
                                        </p:tav>
                                        <p:tav tm="100000">
                                          <p:val>
                                            <p:strVal val="#ppt_x"/>
                                          </p:val>
                                        </p:tav>
                                      </p:tavLst>
                                    </p:anim>
                                    <p:anim calcmode="lin" valueType="num">
                                      <p:cBhvr additive="base">
                                        <p:cTn id="96" dur="500" fill="hold"/>
                                        <p:tgtEl>
                                          <p:spTgt spid="33"/>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41"/>
                                        </p:tgtEl>
                                        <p:attrNameLst>
                                          <p:attrName>style.visibility</p:attrName>
                                        </p:attrNameLst>
                                      </p:cBhvr>
                                      <p:to>
                                        <p:strVal val="visible"/>
                                      </p:to>
                                    </p:set>
                                    <p:anim calcmode="lin" valueType="num">
                                      <p:cBhvr additive="base">
                                        <p:cTn id="99" dur="500" fill="hold"/>
                                        <p:tgtEl>
                                          <p:spTgt spid="41"/>
                                        </p:tgtEl>
                                        <p:attrNameLst>
                                          <p:attrName>ppt_x</p:attrName>
                                        </p:attrNameLst>
                                      </p:cBhvr>
                                      <p:tavLst>
                                        <p:tav tm="0">
                                          <p:val>
                                            <p:strVal val="#ppt_x"/>
                                          </p:val>
                                        </p:tav>
                                        <p:tav tm="100000">
                                          <p:val>
                                            <p:strVal val="#ppt_x"/>
                                          </p:val>
                                        </p:tav>
                                      </p:tavLst>
                                    </p:anim>
                                    <p:anim calcmode="lin" valueType="num">
                                      <p:cBhvr additive="base">
                                        <p:cTn id="100"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nodeType="clickEffect">
                                  <p:stCondLst>
                                    <p:cond delay="0"/>
                                  </p:stCondLst>
                                  <p:childTnLst>
                                    <p:set>
                                      <p:cBhvr>
                                        <p:cTn id="104" dur="1" fill="hold">
                                          <p:stCondLst>
                                            <p:cond delay="0"/>
                                          </p:stCondLst>
                                        </p:cTn>
                                        <p:tgtEl>
                                          <p:spTgt spid="28"/>
                                        </p:tgtEl>
                                        <p:attrNameLst>
                                          <p:attrName>style.visibility</p:attrName>
                                        </p:attrNameLst>
                                      </p:cBhvr>
                                      <p:to>
                                        <p:strVal val="visible"/>
                                      </p:to>
                                    </p:set>
                                    <p:anim calcmode="lin" valueType="num">
                                      <p:cBhvr additive="base">
                                        <p:cTn id="105" dur="500" fill="hold"/>
                                        <p:tgtEl>
                                          <p:spTgt spid="28"/>
                                        </p:tgtEl>
                                        <p:attrNameLst>
                                          <p:attrName>ppt_x</p:attrName>
                                        </p:attrNameLst>
                                      </p:cBhvr>
                                      <p:tavLst>
                                        <p:tav tm="0">
                                          <p:val>
                                            <p:strVal val="#ppt_x"/>
                                          </p:val>
                                        </p:tav>
                                        <p:tav tm="100000">
                                          <p:val>
                                            <p:strVal val="#ppt_x"/>
                                          </p:val>
                                        </p:tav>
                                      </p:tavLst>
                                    </p:anim>
                                    <p:anim calcmode="lin" valueType="num">
                                      <p:cBhvr additive="base">
                                        <p:cTn id="106" dur="500" fill="hold"/>
                                        <p:tgtEl>
                                          <p:spTgt spid="28"/>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13"/>
                                        </p:tgtEl>
                                        <p:attrNameLst>
                                          <p:attrName>style.visibility</p:attrName>
                                        </p:attrNameLst>
                                      </p:cBhvr>
                                      <p:to>
                                        <p:strVal val="visible"/>
                                      </p:to>
                                    </p:set>
                                    <p:anim calcmode="lin" valueType="num">
                                      <p:cBhvr additive="base">
                                        <p:cTn id="109" dur="500" fill="hold"/>
                                        <p:tgtEl>
                                          <p:spTgt spid="13"/>
                                        </p:tgtEl>
                                        <p:attrNameLst>
                                          <p:attrName>ppt_x</p:attrName>
                                        </p:attrNameLst>
                                      </p:cBhvr>
                                      <p:tavLst>
                                        <p:tav tm="0">
                                          <p:val>
                                            <p:strVal val="#ppt_x"/>
                                          </p:val>
                                        </p:tav>
                                        <p:tav tm="100000">
                                          <p:val>
                                            <p:strVal val="#ppt_x"/>
                                          </p:val>
                                        </p:tav>
                                      </p:tavLst>
                                    </p:anim>
                                    <p:anim calcmode="lin" valueType="num">
                                      <p:cBhvr additive="base">
                                        <p:cTn id="110" dur="500" fill="hold"/>
                                        <p:tgtEl>
                                          <p:spTgt spid="13"/>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31"/>
                                        </p:tgtEl>
                                        <p:attrNameLst>
                                          <p:attrName>style.visibility</p:attrName>
                                        </p:attrNameLst>
                                      </p:cBhvr>
                                      <p:to>
                                        <p:strVal val="visible"/>
                                      </p:to>
                                    </p:set>
                                    <p:anim calcmode="lin" valueType="num">
                                      <p:cBhvr additive="base">
                                        <p:cTn id="113" dur="500" fill="hold"/>
                                        <p:tgtEl>
                                          <p:spTgt spid="31"/>
                                        </p:tgtEl>
                                        <p:attrNameLst>
                                          <p:attrName>ppt_x</p:attrName>
                                        </p:attrNameLst>
                                      </p:cBhvr>
                                      <p:tavLst>
                                        <p:tav tm="0">
                                          <p:val>
                                            <p:strVal val="#ppt_x"/>
                                          </p:val>
                                        </p:tav>
                                        <p:tav tm="100000">
                                          <p:val>
                                            <p:strVal val="#ppt_x"/>
                                          </p:val>
                                        </p:tav>
                                      </p:tavLst>
                                    </p:anim>
                                    <p:anim calcmode="lin" valueType="num">
                                      <p:cBhvr additive="base">
                                        <p:cTn id="114" dur="500" fill="hold"/>
                                        <p:tgtEl>
                                          <p:spTgt spid="31"/>
                                        </p:tgtEl>
                                        <p:attrNameLst>
                                          <p:attrName>ppt_y</p:attrName>
                                        </p:attrNameLst>
                                      </p:cBhvr>
                                      <p:tavLst>
                                        <p:tav tm="0">
                                          <p:val>
                                            <p:strVal val="1+#ppt_h/2"/>
                                          </p:val>
                                        </p:tav>
                                        <p:tav tm="100000">
                                          <p:val>
                                            <p:strVal val="#ppt_y"/>
                                          </p:val>
                                        </p:tav>
                                      </p:tavLst>
                                    </p:anim>
                                  </p:childTnLst>
                                </p:cTn>
                              </p:par>
                              <p:par>
                                <p:cTn id="115" presetID="2" presetClass="entr" presetSubtype="4" fill="hold" nodeType="withEffect">
                                  <p:stCondLst>
                                    <p:cond delay="0"/>
                                  </p:stCondLst>
                                  <p:childTnLst>
                                    <p:set>
                                      <p:cBhvr>
                                        <p:cTn id="116" dur="1" fill="hold">
                                          <p:stCondLst>
                                            <p:cond delay="0"/>
                                          </p:stCondLst>
                                        </p:cTn>
                                        <p:tgtEl>
                                          <p:spTgt spid="29"/>
                                        </p:tgtEl>
                                        <p:attrNameLst>
                                          <p:attrName>style.visibility</p:attrName>
                                        </p:attrNameLst>
                                      </p:cBhvr>
                                      <p:to>
                                        <p:strVal val="visible"/>
                                      </p:to>
                                    </p:set>
                                    <p:anim calcmode="lin" valueType="num">
                                      <p:cBhvr additive="base">
                                        <p:cTn id="117" dur="500" fill="hold"/>
                                        <p:tgtEl>
                                          <p:spTgt spid="29"/>
                                        </p:tgtEl>
                                        <p:attrNameLst>
                                          <p:attrName>ppt_x</p:attrName>
                                        </p:attrNameLst>
                                      </p:cBhvr>
                                      <p:tavLst>
                                        <p:tav tm="0">
                                          <p:val>
                                            <p:strVal val="#ppt_x"/>
                                          </p:val>
                                        </p:tav>
                                        <p:tav tm="100000">
                                          <p:val>
                                            <p:strVal val="#ppt_x"/>
                                          </p:val>
                                        </p:tav>
                                      </p:tavLst>
                                    </p:anim>
                                    <p:anim calcmode="lin" valueType="num">
                                      <p:cBhvr additive="base">
                                        <p:cTn id="11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2" presetClass="entr" presetSubtype="4" fill="hold" nodeType="clickEffect">
                                  <p:stCondLst>
                                    <p:cond delay="0"/>
                                  </p:stCondLst>
                                  <p:childTnLst>
                                    <p:set>
                                      <p:cBhvr>
                                        <p:cTn id="122" dur="1" fill="hold">
                                          <p:stCondLst>
                                            <p:cond delay="0"/>
                                          </p:stCondLst>
                                        </p:cTn>
                                        <p:tgtEl>
                                          <p:spTgt spid="27"/>
                                        </p:tgtEl>
                                        <p:attrNameLst>
                                          <p:attrName>style.visibility</p:attrName>
                                        </p:attrNameLst>
                                      </p:cBhvr>
                                      <p:to>
                                        <p:strVal val="visible"/>
                                      </p:to>
                                    </p:set>
                                    <p:anim calcmode="lin" valueType="num">
                                      <p:cBhvr additive="base">
                                        <p:cTn id="123" dur="500" fill="hold"/>
                                        <p:tgtEl>
                                          <p:spTgt spid="27"/>
                                        </p:tgtEl>
                                        <p:attrNameLst>
                                          <p:attrName>ppt_x</p:attrName>
                                        </p:attrNameLst>
                                      </p:cBhvr>
                                      <p:tavLst>
                                        <p:tav tm="0">
                                          <p:val>
                                            <p:strVal val="#ppt_x"/>
                                          </p:val>
                                        </p:tav>
                                        <p:tav tm="100000">
                                          <p:val>
                                            <p:strVal val="#ppt_x"/>
                                          </p:val>
                                        </p:tav>
                                      </p:tavLst>
                                    </p:anim>
                                    <p:anim calcmode="lin" valueType="num">
                                      <p:cBhvr additive="base">
                                        <p:cTn id="12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9" grpId="0" animBg="1"/>
      <p:bldP spid="19" grpId="0" animBg="1"/>
      <p:bldP spid="17" grpId="0" animBg="1"/>
      <p:bldP spid="15" grpId="0" animBg="1"/>
      <p:bldP spid="21" grpId="0" animBg="1"/>
      <p:bldP spid="42" grpId="0" animBg="1"/>
      <p:bldP spid="43"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57237" y="2257284"/>
            <a:ext cx="473701" cy="473701"/>
          </a:xfrm>
          <a:prstGeom prst="rect">
            <a:avLst/>
          </a:prstGeom>
        </p:spPr>
      </p:pic>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accent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accent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90375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316766"/>
            <a:ext cx="7768091" cy="5162861"/>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b="1" kern="0" dirty="0" err="1">
                <a:solidFill>
                  <a:srgbClr val="000000"/>
                </a:solidFill>
                <a:latin typeface="Arial"/>
                <a:ea typeface="Arial Unicode MS" pitchFamily="34" charset="-128"/>
                <a:cs typeface="Arial Unicode MS" pitchFamily="34" charset="-128"/>
              </a:rPr>
              <a:t>bulletinboard</a:t>
            </a:r>
            <a:r>
              <a:rPr lang="de-DE" sz="1400" b="1" kern="0" dirty="0">
                <a:solidFill>
                  <a:srgbClr val="000000"/>
                </a:solidFill>
                <a:latin typeface="Arial"/>
                <a:ea typeface="Arial Unicode MS" pitchFamily="34" charset="-128"/>
                <a:cs typeface="Arial Unicode MS" pitchFamily="34" charset="-128"/>
              </a:rPr>
              <a:t>-users</a:t>
            </a:r>
            <a:endParaRPr kumimoji="0" lang="de-DE" sz="1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b="1" kern="0" dirty="0" err="1">
                <a:solidFill>
                  <a:srgbClr val="000000"/>
                </a:solidFill>
                <a:latin typeface="Arial"/>
                <a:ea typeface="Arial Unicode MS" pitchFamily="34" charset="-128"/>
                <a:cs typeface="Arial Unicode MS" pitchFamily="34" charset="-128"/>
              </a:rPr>
              <a:t>bulletinboard</a:t>
            </a:r>
            <a:r>
              <a:rPr lang="de-DE" sz="1400" b="1" kern="0" dirty="0">
                <a:solidFill>
                  <a:srgbClr val="000000"/>
                </a:solidFill>
                <a:latin typeface="Arial"/>
                <a:ea typeface="Arial Unicode MS" pitchFamily="34" charset="-128"/>
                <a:cs typeface="Arial Unicode MS" pitchFamily="34" charset="-128"/>
              </a:rPr>
              <a:t>-</a:t>
            </a:r>
            <a:br>
              <a:rPr lang="de-DE" sz="1400" b="1" kern="0" dirty="0">
                <a:solidFill>
                  <a:srgbClr val="000000"/>
                </a:solidFill>
                <a:latin typeface="Arial"/>
                <a:ea typeface="Arial Unicode MS" pitchFamily="34" charset="-128"/>
                <a:cs typeface="Arial Unicode MS" pitchFamily="34" charset="-128"/>
              </a:rPr>
            </a:br>
            <a:r>
              <a:rPr lang="de-DE" sz="1400" b="1" kern="0" dirty="0" err="1">
                <a:solidFill>
                  <a:srgbClr val="000000"/>
                </a:solidFill>
                <a:latin typeface="Arial"/>
                <a:ea typeface="Arial Unicode MS" pitchFamily="34" charset="-128"/>
                <a:cs typeface="Arial Unicode MS" pitchFamily="34" charset="-128"/>
              </a:rPr>
              <a:t>ads</a:t>
            </a:r>
            <a:endParaRPr kumimoji="0" lang="de-DE" sz="1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B7733F7-0A0F-4B09-BE1B-34C9D32EA70E}"/>
              </a:ext>
            </a:extLst>
          </p:cNvPr>
          <p:cNvCxnSpPr>
            <a:cxnSpLocks/>
          </p:cNvCxnSpPr>
          <p:nvPr/>
        </p:nvCxnSpPr>
        <p:spPr>
          <a:xfrm>
            <a:off x="6832776" y="1816583"/>
            <a:ext cx="3010839" cy="0"/>
          </a:xfrm>
          <a:prstGeom prst="straightConnector1">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cxnSp>
        <p:nvCxnSpPr>
          <p:cNvPr id="22" name="Straight Arrow Connector 21">
            <a:extLst>
              <a:ext uri="{FF2B5EF4-FFF2-40B4-BE49-F238E27FC236}">
                <a16:creationId xmlns:a16="http://schemas.microsoft.com/office/drawing/2014/main" id="{039277ED-CDC6-48F8-BFE1-2B2798D4D8E1}"/>
              </a:ext>
            </a:extLst>
          </p:cNvPr>
          <p:cNvCxnSpPr>
            <a:cxnSpLocks/>
            <a:endCxn id="47" idx="1"/>
          </p:cNvCxnSpPr>
          <p:nvPr/>
        </p:nvCxnSpPr>
        <p:spPr>
          <a:xfrm>
            <a:off x="4531911" y="1799764"/>
            <a:ext cx="1697182" cy="16819"/>
          </a:xfrm>
          <a:prstGeom prst="straightConnector1">
            <a:avLst/>
          </a:prstGeom>
          <a:ln w="444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26" name="TextBox 25">
            <a:extLst>
              <a:ext uri="{FF2B5EF4-FFF2-40B4-BE49-F238E27FC236}">
                <a16:creationId xmlns:a16="http://schemas.microsoft.com/office/drawing/2014/main" id="{552E3C7A-5847-44FC-A4E7-2E0CB4CF377E}"/>
              </a:ext>
            </a:extLst>
          </p:cNvPr>
          <p:cNvSpPr txBox="1"/>
          <p:nvPr/>
        </p:nvSpPr>
        <p:spPr>
          <a:xfrm>
            <a:off x="7945660" y="155497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57" name="Connector: Elbow 56">
            <a:extLst>
              <a:ext uri="{FF2B5EF4-FFF2-40B4-BE49-F238E27FC236}">
                <a16:creationId xmlns:a16="http://schemas.microsoft.com/office/drawing/2014/main" id="{32B59199-B92D-4587-9382-1AB623F888BA}"/>
              </a:ext>
            </a:extLst>
          </p:cNvPr>
          <p:cNvCxnSpPr>
            <a:stCxn id="2" idx="3"/>
          </p:cNvCxnSpPr>
          <p:nvPr/>
        </p:nvCxnSpPr>
        <p:spPr>
          <a:xfrm flipV="1">
            <a:off x="2939177" y="1799764"/>
            <a:ext cx="1592734" cy="795375"/>
          </a:xfrm>
          <a:prstGeom prst="bentConnector3">
            <a:avLst>
              <a:gd name="adj1" fmla="val 99987"/>
            </a:avLst>
          </a:prstGeom>
          <a:ln w="444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665BE06-EC68-4A21-8500-7D887C7B0278}"/>
              </a:ext>
            </a:extLst>
          </p:cNvPr>
          <p:cNvCxnSpPr>
            <a:cxnSpLocks/>
            <a:endCxn id="16" idx="0"/>
          </p:cNvCxnSpPr>
          <p:nvPr/>
        </p:nvCxnSpPr>
        <p:spPr>
          <a:xfrm flipH="1">
            <a:off x="6498123" y="2066818"/>
            <a:ext cx="3794" cy="78796"/>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flipH="1">
            <a:off x="10161694" y="2052445"/>
            <a:ext cx="3794" cy="78796"/>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2861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316766"/>
            <a:ext cx="7768091" cy="5162861"/>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r>
              <a:rPr lang="de-DE" kern="0" dirty="0">
                <a:solidFill>
                  <a:srgbClr val="002060"/>
                </a:solidFill>
                <a:latin typeface="Arial"/>
                <a:ea typeface="Arial Unicode MS" pitchFamily="34" charset="-128"/>
                <a:cs typeface="Arial Unicode MS" pitchFamily="34" charset="-128"/>
              </a:rPr>
              <a:t>K8s</a:t>
            </a: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1853701"/>
            <a:ext cx="2306840" cy="197732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181437"/>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b="1" kern="0" dirty="0" err="1">
                <a:solidFill>
                  <a:srgbClr val="000000"/>
                </a:solidFill>
                <a:latin typeface="Arial"/>
                <a:ea typeface="Arial Unicode MS" pitchFamily="34" charset="-128"/>
                <a:cs typeface="Arial Unicode MS" pitchFamily="34" charset="-128"/>
              </a:rPr>
              <a:t>bulletinboard</a:t>
            </a:r>
            <a:r>
              <a:rPr lang="de-DE" sz="1400" b="1" kern="0" dirty="0">
                <a:solidFill>
                  <a:srgbClr val="000000"/>
                </a:solidFill>
                <a:latin typeface="Arial"/>
                <a:ea typeface="Arial Unicode MS" pitchFamily="34" charset="-128"/>
                <a:cs typeface="Arial Unicode MS" pitchFamily="34" charset="-128"/>
              </a:rPr>
              <a:t>-users</a:t>
            </a:r>
            <a:endParaRPr kumimoji="0" lang="de-DE" sz="1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1849694"/>
            <a:ext cx="2306840" cy="197732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17743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b="1" kern="0" dirty="0" err="1">
                <a:solidFill>
                  <a:srgbClr val="000000"/>
                </a:solidFill>
                <a:latin typeface="Arial"/>
                <a:ea typeface="Arial Unicode MS" pitchFamily="34" charset="-128"/>
                <a:cs typeface="Arial Unicode MS" pitchFamily="34" charset="-128"/>
              </a:rPr>
              <a:t>bulletinboard</a:t>
            </a:r>
            <a:r>
              <a:rPr lang="de-DE" sz="1400" b="1" kern="0" dirty="0">
                <a:solidFill>
                  <a:srgbClr val="000000"/>
                </a:solidFill>
                <a:latin typeface="Arial"/>
                <a:ea typeface="Arial Unicode MS" pitchFamily="34" charset="-128"/>
                <a:cs typeface="Arial Unicode MS" pitchFamily="34" charset="-128"/>
              </a:rPr>
              <a:t>-</a:t>
            </a:r>
            <a:br>
              <a:rPr lang="de-DE" sz="1400" b="1" kern="0" dirty="0">
                <a:solidFill>
                  <a:srgbClr val="000000"/>
                </a:solidFill>
                <a:latin typeface="Arial"/>
                <a:ea typeface="Arial Unicode MS" pitchFamily="34" charset="-128"/>
                <a:cs typeface="Arial Unicode MS" pitchFamily="34" charset="-128"/>
              </a:rPr>
            </a:br>
            <a:r>
              <a:rPr lang="de-DE" sz="1400" b="1" kern="0" dirty="0" err="1">
                <a:solidFill>
                  <a:srgbClr val="000000"/>
                </a:solidFill>
                <a:latin typeface="Arial"/>
                <a:ea typeface="Arial Unicode MS" pitchFamily="34" charset="-128"/>
                <a:cs typeface="Arial Unicode MS" pitchFamily="34" charset="-128"/>
              </a:rPr>
              <a:t>ads</a:t>
            </a:r>
            <a:endParaRPr kumimoji="0" lang="de-DE" sz="1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173457"/>
            <a:ext cx="1" cy="169577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B7733F7-0A0F-4B09-BE1B-34C9D32EA70E}"/>
              </a:ext>
            </a:extLst>
          </p:cNvPr>
          <p:cNvCxnSpPr>
            <a:stCxn id="17" idx="3"/>
            <a:endCxn id="15" idx="1"/>
          </p:cNvCxnSpPr>
          <p:nvPr/>
        </p:nvCxnSpPr>
        <p:spPr>
          <a:xfrm>
            <a:off x="7312088" y="2675444"/>
            <a:ext cx="2011265" cy="4007"/>
          </a:xfrm>
          <a:prstGeom prst="straightConnector1">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177464"/>
            <a:ext cx="0" cy="1691765"/>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cxnSp>
        <p:nvCxnSpPr>
          <p:cNvPr id="22" name="Straight Arrow Connector 21">
            <a:extLst>
              <a:ext uri="{FF2B5EF4-FFF2-40B4-BE49-F238E27FC236}">
                <a16:creationId xmlns:a16="http://schemas.microsoft.com/office/drawing/2014/main" id="{039277ED-CDC6-48F8-BFE1-2B2798D4D8E1}"/>
              </a:ext>
            </a:extLst>
          </p:cNvPr>
          <p:cNvCxnSpPr>
            <a:cxnSpLocks/>
            <a:endCxn id="47" idx="1"/>
          </p:cNvCxnSpPr>
          <p:nvPr/>
        </p:nvCxnSpPr>
        <p:spPr>
          <a:xfrm>
            <a:off x="2979683" y="2595139"/>
            <a:ext cx="1697182" cy="16819"/>
          </a:xfrm>
          <a:prstGeom prst="straightConnector1">
            <a:avLst/>
          </a:prstGeom>
          <a:ln w="444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26" name="TextBox 25">
            <a:extLst>
              <a:ext uri="{FF2B5EF4-FFF2-40B4-BE49-F238E27FC236}">
                <a16:creationId xmlns:a16="http://schemas.microsoft.com/office/drawing/2014/main" id="{552E3C7A-5847-44FC-A4E7-2E0CB4CF377E}"/>
              </a:ext>
            </a:extLst>
          </p:cNvPr>
          <p:cNvSpPr txBox="1"/>
          <p:nvPr/>
        </p:nvSpPr>
        <p:spPr>
          <a:xfrm>
            <a:off x="7623649" y="2420307"/>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7" name="Rounded Rectangle 14">
            <a:extLst>
              <a:ext uri="{FF2B5EF4-FFF2-40B4-BE49-F238E27FC236}">
                <a16:creationId xmlns:a16="http://schemas.microsoft.com/office/drawing/2014/main" id="{B3F96DAE-4527-4EE1-886F-DF12E516D013}"/>
              </a:ext>
            </a:extLst>
          </p:cNvPr>
          <p:cNvSpPr/>
          <p:nvPr/>
        </p:nvSpPr>
        <p:spPr bwMode="gray">
          <a:xfrm>
            <a:off x="4676865" y="2379676"/>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8314520" y="2430449"/>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42475703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a:t>Reference/ Sample </a:t>
            </a:r>
            <a:r>
              <a:rPr lang="de-DE" dirty="0" err="1"/>
              <a:t>Microservices</a:t>
            </a:r>
            <a:r>
              <a:rPr lang="de-DE" dirty="0"/>
              <a:t>: </a:t>
            </a:r>
            <a:r>
              <a:rPr lang="de-DE" dirty="0" err="1"/>
              <a:t>bulletinboard</a:t>
            </a:r>
            <a:endParaRPr lang="de-DE" dirty="0"/>
          </a:p>
        </p:txBody>
      </p:sp>
      <p:sp>
        <p:nvSpPr>
          <p:cNvPr id="6" name="Rounded Rectangle 5"/>
          <p:cNvSpPr/>
          <p:nvPr/>
        </p:nvSpPr>
        <p:spPr bwMode="gray">
          <a:xfrm>
            <a:off x="4114667" y="1316767"/>
            <a:ext cx="7424318" cy="5111604"/>
          </a:xfrm>
          <a:prstGeom prst="roundRect">
            <a:avLst/>
          </a:prstGeom>
          <a:solidFill>
            <a:srgbClr val="94ABD8">
              <a:alpha val="45882"/>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r>
              <a:rPr kern="0" dirty="0">
                <a:solidFill>
                  <a:srgbClr val="002060"/>
                </a:solidFill>
                <a:ea typeface="Arial Unicode MS" pitchFamily="34" charset="-128"/>
                <a:cs typeface="Arial Unicode MS" pitchFamily="34" charset="-128"/>
              </a:rPr>
              <a:t>Cloud </a:t>
            </a:r>
            <a:r>
              <a:rPr kern="0" dirty="0" err="1">
                <a:solidFill>
                  <a:srgbClr val="002060"/>
                </a:solidFill>
                <a:ea typeface="Arial Unicode MS" pitchFamily="34" charset="-128"/>
                <a:cs typeface="Arial Unicode MS" pitchFamily="34" charset="-128"/>
              </a:rPr>
              <a:t>Foundry</a:t>
            </a:r>
            <a:endParaRPr kern="0" dirty="0">
              <a:solidFill>
                <a:srgbClr val="002060"/>
              </a:solidFill>
              <a:ea typeface="Arial Unicode MS" pitchFamily="34" charset="-128"/>
              <a:cs typeface="Arial Unicode MS" pitchFamily="34" charset="-128"/>
            </a:endParaRPr>
          </a:p>
        </p:txBody>
      </p:sp>
      <p:sp>
        <p:nvSpPr>
          <p:cNvPr id="7" name="Flowchart: Magnetic Disk 6"/>
          <p:cNvSpPr/>
          <p:nvPr/>
        </p:nvSpPr>
        <p:spPr bwMode="gray">
          <a:xfrm>
            <a:off x="5283589" y="5717013"/>
            <a:ext cx="1446671" cy="555802"/>
          </a:xfrm>
          <a:prstGeom prst="flowChartMagneticDisk">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89979" tIns="71983" rIns="89979" bIns="71983" numCol="1" spcCol="0" rtlCol="0" fromWordArt="0" anchor="ctr" anchorCtr="0" forceAA="0" compatLnSpc="1">
            <a:prstTxWarp prst="textNoShape">
              <a:avLst/>
            </a:prstTxWarp>
            <a:noAutofit/>
          </a:bodyPr>
          <a:lstStyle/>
          <a:p>
            <a:pPr algn="ctr" fontAlgn="base">
              <a:spcBef>
                <a:spcPct val="50000"/>
              </a:spcBef>
              <a:spcAft>
                <a:spcPct val="0"/>
              </a:spcAft>
              <a:buClr>
                <a:srgbClr val="F0AB00"/>
              </a:buClr>
              <a:buSzPct val="80000"/>
            </a:pPr>
            <a:r>
              <a:rPr sz="1600" kern="0" dirty="0" err="1">
                <a:solidFill>
                  <a:srgbClr val="000000"/>
                </a:solidFill>
                <a:ea typeface="Arial Unicode MS" pitchFamily="34" charset="-128"/>
                <a:cs typeface="Arial Unicode MS" pitchFamily="34" charset="-128"/>
              </a:rPr>
              <a:t>PostgreSQL</a:t>
            </a:r>
            <a:endParaRPr sz="1600" kern="0" dirty="0">
              <a:solidFill>
                <a:srgbClr val="000000"/>
              </a:solidFill>
              <a:ea typeface="Arial Unicode MS" pitchFamily="34" charset="-128"/>
              <a:cs typeface="Arial Unicode MS" pitchFamily="34" charset="-128"/>
            </a:endParaRPr>
          </a:p>
        </p:txBody>
      </p:sp>
      <p:sp>
        <p:nvSpPr>
          <p:cNvPr id="8" name="Rectangle 7"/>
          <p:cNvSpPr/>
          <p:nvPr/>
        </p:nvSpPr>
        <p:spPr bwMode="gray">
          <a:xfrm>
            <a:off x="4832049" y="2098759"/>
            <a:ext cx="4148841" cy="2840549"/>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fontAlgn="base">
              <a:spcBef>
                <a:spcPct val="50000"/>
              </a:spcBef>
              <a:spcAft>
                <a:spcPct val="0"/>
              </a:spcAft>
              <a:buClr>
                <a:srgbClr val="F0AB00"/>
              </a:buClr>
              <a:buSzPct val="80000"/>
            </a:pPr>
            <a:r>
              <a:rPr sz="1600" kern="0" dirty="0">
                <a:solidFill>
                  <a:srgbClr val="000000">
                    <a:lumMod val="75000"/>
                    <a:lumOff val="25000"/>
                  </a:srgbClr>
                </a:solidFill>
                <a:ea typeface="Arial Unicode MS" pitchFamily="34" charset="-128"/>
                <a:cs typeface="Arial Unicode MS" pitchFamily="34" charset="-128"/>
              </a:rPr>
              <a:t>Advertisement (ads)</a:t>
            </a:r>
          </a:p>
          <a:p>
            <a:pPr algn="ctr" defTabSz="914217" fontAlgn="base">
              <a:spcBef>
                <a:spcPct val="50000"/>
              </a:spcBef>
              <a:spcAft>
                <a:spcPct val="0"/>
              </a:spcAft>
              <a:buClr>
                <a:srgbClr val="F0AB00"/>
              </a:buClr>
              <a:buSzPct val="80000"/>
            </a:pPr>
            <a:endParaRPr sz="1600" kern="0" dirty="0">
              <a:solidFill>
                <a:srgbClr val="000000">
                  <a:lumMod val="75000"/>
                  <a:lumOff val="25000"/>
                </a:srgbClr>
              </a:solidFill>
              <a:ea typeface="Arial Unicode MS" pitchFamily="34" charset="-128"/>
              <a:cs typeface="Arial Unicode MS" pitchFamily="34" charset="-128"/>
            </a:endParaRPr>
          </a:p>
        </p:txBody>
      </p:sp>
      <p:cxnSp>
        <p:nvCxnSpPr>
          <p:cNvPr id="9" name="Straight Arrow Connector 8"/>
          <p:cNvCxnSpPr/>
          <p:nvPr/>
        </p:nvCxnSpPr>
        <p:spPr>
          <a:xfrm>
            <a:off x="2957723" y="2657451"/>
            <a:ext cx="1481310" cy="2230"/>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bwMode="gray">
          <a:xfrm>
            <a:off x="9769711" y="2533461"/>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fontAlgn="base">
              <a:spcBef>
                <a:spcPct val="50000"/>
              </a:spcBef>
              <a:spcAft>
                <a:spcPct val="0"/>
              </a:spcAft>
              <a:buClr>
                <a:srgbClr val="F0AB00"/>
              </a:buClr>
              <a:buSzPct val="80000"/>
            </a:pPr>
            <a:r>
              <a:rPr sz="1600" kern="0" dirty="0">
                <a:solidFill>
                  <a:srgbClr val="000000">
                    <a:lumMod val="75000"/>
                    <a:lumOff val="25000"/>
                  </a:srgbClr>
                </a:solidFill>
                <a:ea typeface="Arial Unicode MS" pitchFamily="34" charset="-128"/>
                <a:cs typeface="Arial Unicode MS" pitchFamily="34" charset="-128"/>
              </a:rPr>
              <a:t>Users</a:t>
            </a:r>
          </a:p>
        </p:txBody>
      </p:sp>
      <p:sp>
        <p:nvSpPr>
          <p:cNvPr id="13" name="Rectangle 12"/>
          <p:cNvSpPr/>
          <p:nvPr/>
        </p:nvSpPr>
        <p:spPr bwMode="gray">
          <a:xfrm>
            <a:off x="9769711" y="3584366"/>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fontAlgn="base">
              <a:spcBef>
                <a:spcPct val="50000"/>
              </a:spcBef>
              <a:spcAft>
                <a:spcPct val="0"/>
              </a:spcAft>
              <a:buClr>
                <a:srgbClr val="F0AB00"/>
              </a:buClr>
              <a:buSzPct val="80000"/>
            </a:pPr>
            <a:r>
              <a:rPr sz="1600" kern="0" dirty="0" err="1">
                <a:solidFill>
                  <a:srgbClr val="000000">
                    <a:lumMod val="75000"/>
                    <a:lumOff val="25000"/>
                  </a:srgbClr>
                </a:solidFill>
                <a:ea typeface="Arial Unicode MS" pitchFamily="34" charset="-128"/>
                <a:cs typeface="Arial Unicode MS" pitchFamily="34" charset="-128"/>
              </a:rPr>
              <a:t>Statistics</a:t>
            </a:r>
            <a:endParaRPr sz="1600" kern="0" dirty="0">
              <a:solidFill>
                <a:srgbClr val="000000">
                  <a:lumMod val="75000"/>
                  <a:lumOff val="25000"/>
                </a:srgbClr>
              </a:solidFill>
              <a:ea typeface="Arial Unicode MS" pitchFamily="34" charset="-128"/>
              <a:cs typeface="Arial Unicode MS" pitchFamily="34" charset="-128"/>
            </a:endParaRPr>
          </a:p>
        </p:txBody>
      </p:sp>
      <p:sp>
        <p:nvSpPr>
          <p:cNvPr id="14" name="TextBox 13"/>
          <p:cNvSpPr txBox="1"/>
          <p:nvPr/>
        </p:nvSpPr>
        <p:spPr>
          <a:xfrm>
            <a:off x="3110175" y="2392305"/>
            <a:ext cx="1316370" cy="523099"/>
          </a:xfrm>
          <a:prstGeom prst="rect">
            <a:avLst/>
          </a:prstGeom>
          <a:noFill/>
        </p:spPr>
        <p:txBody>
          <a:bodyPr wrap="square" rtlCol="0">
            <a:spAutoFit/>
          </a:bodyPr>
          <a:lstStyle/>
          <a:p>
            <a:pPr fontAlgn="base">
              <a:spcBef>
                <a:spcPct val="50000"/>
              </a:spcBef>
              <a:spcAft>
                <a:spcPct val="0"/>
              </a:spcAft>
              <a:buClr>
                <a:srgbClr val="F0AB00"/>
              </a:buClr>
              <a:buSzPct val="80000"/>
            </a:pPr>
            <a:r>
              <a:rPr sz="1400" kern="0" dirty="0">
                <a:solidFill>
                  <a:srgbClr val="000000"/>
                </a:solidFill>
                <a:ea typeface="Arial Unicode MS" pitchFamily="34" charset="-128"/>
                <a:cs typeface="Arial Unicode MS" pitchFamily="34" charset="-128"/>
              </a:rPr>
              <a:t>HTTPS / REST</a:t>
            </a:r>
            <a:endParaRPr kern="0" dirty="0">
              <a:solidFill>
                <a:srgbClr val="000000"/>
              </a:solidFill>
              <a:ea typeface="Arial Unicode MS" pitchFamily="34" charset="-128"/>
              <a:cs typeface="Arial Unicode MS" pitchFamily="34" charset="-128"/>
            </a:endParaRPr>
          </a:p>
        </p:txBody>
      </p:sp>
      <p:cxnSp>
        <p:nvCxnSpPr>
          <p:cNvPr id="15" name="Straight Connector 14"/>
          <p:cNvCxnSpPr/>
          <p:nvPr/>
        </p:nvCxnSpPr>
        <p:spPr>
          <a:xfrm flipV="1">
            <a:off x="4622548" y="5517139"/>
            <a:ext cx="6627866" cy="3409"/>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769711" y="5520548"/>
            <a:ext cx="1717890" cy="307706"/>
          </a:xfrm>
          <a:prstGeom prst="rect">
            <a:avLst/>
          </a:prstGeom>
          <a:noFill/>
        </p:spPr>
        <p:txBody>
          <a:bodyPr wrap="square" rtlCol="0">
            <a:spAutoFit/>
          </a:bodyPr>
          <a:lstStyle/>
          <a:p>
            <a:pPr fontAlgn="base">
              <a:spcBef>
                <a:spcPct val="50000"/>
              </a:spcBef>
              <a:spcAft>
                <a:spcPct val="0"/>
              </a:spcAft>
              <a:buClr>
                <a:srgbClr val="F0AB00"/>
              </a:buClr>
              <a:buSzPct val="80000"/>
            </a:pPr>
            <a:r>
              <a:rPr sz="1400" kern="0" dirty="0">
                <a:solidFill>
                  <a:srgbClr val="000000"/>
                </a:solidFill>
                <a:ea typeface="Arial Unicode MS" pitchFamily="34" charset="-128"/>
                <a:cs typeface="Arial Unicode MS" pitchFamily="34" charset="-128"/>
              </a:rPr>
              <a:t>(</a:t>
            </a:r>
            <a:r>
              <a:rPr sz="1400" kern="0" dirty="0" err="1">
                <a:solidFill>
                  <a:srgbClr val="000000"/>
                </a:solidFill>
                <a:ea typeface="Arial Unicode MS" pitchFamily="34" charset="-128"/>
                <a:cs typeface="Arial Unicode MS" pitchFamily="34" charset="-128"/>
              </a:rPr>
              <a:t>backing</a:t>
            </a:r>
            <a:r>
              <a:rPr sz="1400" kern="0" dirty="0">
                <a:solidFill>
                  <a:srgbClr val="000000"/>
                </a:solidFill>
                <a:ea typeface="Arial Unicode MS" pitchFamily="34" charset="-128"/>
                <a:cs typeface="Arial Unicode MS" pitchFamily="34" charset="-128"/>
              </a:rPr>
              <a:t>) </a:t>
            </a:r>
            <a:r>
              <a:rPr sz="1400" kern="0" dirty="0" err="1">
                <a:solidFill>
                  <a:srgbClr val="000000"/>
                </a:solidFill>
                <a:ea typeface="Arial Unicode MS" pitchFamily="34" charset="-128"/>
                <a:cs typeface="Arial Unicode MS" pitchFamily="34" charset="-128"/>
              </a:rPr>
              <a:t>services</a:t>
            </a:r>
            <a:endParaRPr sz="1400" kern="0" dirty="0">
              <a:solidFill>
                <a:srgbClr val="000000"/>
              </a:solidFill>
              <a:ea typeface="Arial Unicode MS" pitchFamily="34" charset="-128"/>
              <a:cs typeface="Arial Unicode MS" pitchFamily="34" charset="-128"/>
            </a:endParaRPr>
          </a:p>
        </p:txBody>
      </p:sp>
      <p:sp>
        <p:nvSpPr>
          <p:cNvPr id="17" name="Rectangle 16"/>
          <p:cNvSpPr/>
          <p:nvPr/>
        </p:nvSpPr>
        <p:spPr bwMode="gray">
          <a:xfrm>
            <a:off x="7341914" y="5717013"/>
            <a:ext cx="2376413" cy="555802"/>
          </a:xfrm>
          <a:prstGeom prst="rect">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lIns="89979" tIns="71983" rIns="89979" bIns="71983" rtlCol="0" anchor="ctr"/>
          <a:lstStyle/>
          <a:p>
            <a:pPr algn="ctr" fontAlgn="base">
              <a:spcBef>
                <a:spcPct val="50000"/>
              </a:spcBef>
              <a:spcAft>
                <a:spcPct val="0"/>
              </a:spcAft>
              <a:buClr>
                <a:srgbClr val="F0AB00"/>
              </a:buClr>
              <a:buSzPct val="80000"/>
            </a:pPr>
            <a:r>
              <a:rPr sz="1600" kern="0" dirty="0">
                <a:solidFill>
                  <a:srgbClr val="000000"/>
                </a:solidFill>
                <a:ea typeface="Arial Unicode MS" pitchFamily="34" charset="-128"/>
                <a:cs typeface="Arial Unicode MS" pitchFamily="34" charset="-128"/>
              </a:rPr>
              <a:t>ELK</a:t>
            </a:r>
          </a:p>
        </p:txBody>
      </p:sp>
      <p:cxnSp>
        <p:nvCxnSpPr>
          <p:cNvPr id="18" name="Elbow Connector 17"/>
          <p:cNvCxnSpPr/>
          <p:nvPr/>
        </p:nvCxnSpPr>
        <p:spPr>
          <a:xfrm rot="16200000" flipH="1">
            <a:off x="7636364" y="5328016"/>
            <a:ext cx="777706" cy="287"/>
          </a:xfrm>
          <a:prstGeom prst="bentConnector3">
            <a:avLst>
              <a:gd name="adj1" fmla="val 50000"/>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endCxn id="7" idx="1"/>
          </p:cNvCxnSpPr>
          <p:nvPr/>
        </p:nvCxnSpPr>
        <p:spPr>
          <a:xfrm rot="5400000">
            <a:off x="5618921" y="5327313"/>
            <a:ext cx="777705" cy="1695"/>
          </a:xfrm>
          <a:prstGeom prst="bentConnector3">
            <a:avLst>
              <a:gd name="adj1" fmla="val 50000"/>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27"/>
          <p:cNvCxnSpPr>
            <a:stCxn id="13" idx="1"/>
          </p:cNvCxnSpPr>
          <p:nvPr/>
        </p:nvCxnSpPr>
        <p:spPr>
          <a:xfrm flipH="1" flipV="1">
            <a:off x="8980890" y="3855073"/>
            <a:ext cx="788821" cy="2237"/>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4" name="Elbow Connector 34"/>
          <p:cNvCxnSpPr/>
          <p:nvPr/>
        </p:nvCxnSpPr>
        <p:spPr>
          <a:xfrm flipH="1">
            <a:off x="9008621" y="2806403"/>
            <a:ext cx="761095" cy="1161"/>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212104" y="1704142"/>
            <a:ext cx="2702231" cy="2150930"/>
          </a:xfrm>
          <a:prstGeom prst="rect">
            <a:avLst/>
          </a:prstGeom>
          <a:ln>
            <a:solidFill>
              <a:schemeClr val="tx1"/>
            </a:solidFill>
          </a:ln>
        </p:spPr>
      </p:pic>
      <p:sp>
        <p:nvSpPr>
          <p:cNvPr id="3" name="Rectangle 2"/>
          <p:cNvSpPr/>
          <p:nvPr/>
        </p:nvSpPr>
        <p:spPr>
          <a:xfrm>
            <a:off x="247316" y="4080034"/>
            <a:ext cx="2434418" cy="646181"/>
          </a:xfrm>
          <a:prstGeom prst="rect">
            <a:avLst/>
          </a:prstGeom>
        </p:spPr>
        <p:txBody>
          <a:bodyPr wrap="square">
            <a:spAutoFit/>
          </a:bodyPr>
          <a:lstStyle/>
          <a:p>
            <a:r>
              <a:rPr lang="de-DE" sz="1200" dirty="0">
                <a:hlinkClick r:id="rId3"/>
              </a:rPr>
              <a:t>https://bulletinboard-ads-production.cfapps.sap.hana.ondemand.com/static/index.html</a:t>
            </a:r>
            <a:endParaRPr lang="de-DE" sz="1200" dirty="0"/>
          </a:p>
        </p:txBody>
      </p:sp>
    </p:spTree>
    <p:extLst>
      <p:ext uri="{BB962C8B-B14F-4D97-AF65-F5344CB8AC3E}">
        <p14:creationId xmlns:p14="http://schemas.microsoft.com/office/powerpoint/2010/main" val="313971425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loud 30"/>
          <p:cNvSpPr/>
          <p:nvPr/>
        </p:nvSpPr>
        <p:spPr bwMode="gray">
          <a:xfrm>
            <a:off x="4588392" y="3768241"/>
            <a:ext cx="4286023" cy="1486364"/>
          </a:xfrm>
          <a:prstGeom prst="cloud">
            <a:avLst/>
          </a:prstGeom>
          <a:solidFill>
            <a:srgbClr val="E1E5FF"/>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de-DE" sz="1800" kern="0" dirty="0">
              <a:ea typeface="Arial Unicode MS" pitchFamily="34" charset="-128"/>
              <a:cs typeface="Arial Unicode MS" pitchFamily="34" charset="-128"/>
            </a:endParaRPr>
          </a:p>
          <a:p>
            <a:pPr algn="ctr" defTabSz="914217" fontAlgn="base">
              <a:spcBef>
                <a:spcPct val="50000"/>
              </a:spcBef>
              <a:spcAft>
                <a:spcPct val="0"/>
              </a:spcAft>
              <a:buClr>
                <a:srgbClr val="F0AB00"/>
              </a:buClr>
              <a:buSzPct val="80000"/>
            </a:pPr>
            <a:endParaRPr lang="de-DE" sz="1800" kern="0" dirty="0">
              <a:ea typeface="Arial Unicode MS" pitchFamily="34" charset="-128"/>
              <a:cs typeface="Arial Unicode MS" pitchFamily="34" charset="-128"/>
            </a:endParaRPr>
          </a:p>
          <a:p>
            <a:pPr algn="ctr" defTabSz="914217"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Integration Space</a:t>
            </a:r>
          </a:p>
        </p:txBody>
      </p:sp>
      <p:sp>
        <p:nvSpPr>
          <p:cNvPr id="3" name="Rounded Rectangle 2"/>
          <p:cNvSpPr/>
          <p:nvPr/>
        </p:nvSpPr>
        <p:spPr bwMode="gray">
          <a:xfrm>
            <a:off x="238242" y="501424"/>
            <a:ext cx="9330071" cy="733246"/>
          </a:xfrm>
          <a:prstGeom prst="roundRect">
            <a:avLst/>
          </a:prstGeom>
          <a:noFill/>
          <a:ln w="6350" algn="ctr">
            <a:solidFill>
              <a:schemeClr val="tx1"/>
            </a:solidFill>
            <a:miter lim="800000"/>
            <a:headEnd/>
            <a:tailEnd/>
          </a:ln>
          <a:effectLst/>
        </p:spPr>
        <p:txBody>
          <a:bodyPr lIns="107138" tIns="85710" rIns="107138" bIns="85710" rtlCol="0" anchor="ctr"/>
          <a:lstStyle/>
          <a:p>
            <a:pPr algn="ctr" fontAlgn="base">
              <a:spcBef>
                <a:spcPct val="50000"/>
              </a:spcBef>
              <a:spcAft>
                <a:spcPct val="0"/>
              </a:spcAft>
              <a:buClr>
                <a:srgbClr val="F0AB00"/>
              </a:buClr>
              <a:buSzPct val="80000"/>
            </a:pPr>
            <a:r>
              <a:rPr lang="en-US" sz="2000" kern="0" dirty="0" err="1">
                <a:solidFill>
                  <a:srgbClr val="000000"/>
                </a:solidFill>
                <a:ea typeface="Arial Unicode MS" pitchFamily="34" charset="-128"/>
                <a:cs typeface="Arial Unicode MS" pitchFamily="34" charset="-128"/>
              </a:rPr>
              <a:t>Github</a:t>
            </a:r>
            <a:endParaRPr lang="en-US" sz="2000" kern="0" dirty="0">
              <a:solidFill>
                <a:srgbClr val="000000"/>
              </a:solidFill>
              <a:ea typeface="Arial Unicode MS" pitchFamily="34" charset="-128"/>
              <a:cs typeface="Arial Unicode MS" pitchFamily="34" charset="-128"/>
            </a:endParaRPr>
          </a:p>
        </p:txBody>
      </p:sp>
      <p:sp>
        <p:nvSpPr>
          <p:cNvPr id="4" name="Rounded Rectangle 3"/>
          <p:cNvSpPr/>
          <p:nvPr/>
        </p:nvSpPr>
        <p:spPr bwMode="gray">
          <a:xfrm>
            <a:off x="191865" y="5515555"/>
            <a:ext cx="9376448" cy="733246"/>
          </a:xfrm>
          <a:prstGeom prst="roundRect">
            <a:avLst/>
          </a:prstGeom>
          <a:solidFill>
            <a:schemeClr val="accent1">
              <a:lumMod val="60000"/>
              <a:lumOff val="40000"/>
            </a:schemeClr>
          </a:solidFill>
          <a:ln w="6350" algn="ctr">
            <a:solidFill>
              <a:schemeClr val="tx1"/>
            </a:solidFill>
            <a:miter lim="800000"/>
            <a:headEnd/>
            <a:tailEnd/>
          </a:ln>
          <a:effectLst/>
        </p:spPr>
        <p:txBody>
          <a:bodyPr lIns="107138" tIns="85710" rIns="107138" bIns="85710" rtlCol="0" anchor="ctr"/>
          <a:lstStyle/>
          <a:p>
            <a:pPr algn="ctr"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Staging Repository:</a:t>
            </a:r>
            <a:r>
              <a:rPr lang="de-DE" sz="2000" kern="0" dirty="0">
                <a:solidFill>
                  <a:srgbClr val="000000"/>
                </a:solidFill>
                <a:ea typeface="Arial Unicode MS" pitchFamily="34" charset="-128"/>
                <a:cs typeface="Arial Unicode MS" pitchFamily="34" charset="-128"/>
              </a:rPr>
              <a:t> Jenkins</a:t>
            </a:r>
            <a:endParaRPr lang="en-US" sz="2000" kern="0" dirty="0">
              <a:solidFill>
                <a:srgbClr val="F0AB00"/>
              </a:solidFill>
              <a:ea typeface="Arial Unicode MS" pitchFamily="34" charset="-128"/>
              <a:cs typeface="Arial Unicode MS" pitchFamily="34" charset="-128"/>
            </a:endParaRPr>
          </a:p>
        </p:txBody>
      </p:sp>
      <p:sp>
        <p:nvSpPr>
          <p:cNvPr id="15" name="Rounded Rectangle 14"/>
          <p:cNvSpPr/>
          <p:nvPr/>
        </p:nvSpPr>
        <p:spPr bwMode="gray">
          <a:xfrm>
            <a:off x="3502753" y="1772242"/>
            <a:ext cx="5366286" cy="1896795"/>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fontAlgn="base">
              <a:spcBef>
                <a:spcPct val="50000"/>
              </a:spcBef>
              <a:spcAft>
                <a:spcPct val="0"/>
              </a:spcAft>
              <a:buClr>
                <a:srgbClr val="F0AB00"/>
              </a:buClr>
              <a:buSzPct val="80000"/>
            </a:pPr>
            <a:r>
              <a:rPr lang="en-US" sz="1800" kern="0" dirty="0">
                <a:solidFill>
                  <a:schemeClr val="tx1"/>
                </a:solidFill>
                <a:ea typeface="Arial Unicode MS" pitchFamily="34" charset="-128"/>
                <a:cs typeface="Arial Unicode MS" pitchFamily="34" charset="-128"/>
              </a:rPr>
              <a:t>Integration Stage</a:t>
            </a:r>
          </a:p>
        </p:txBody>
      </p:sp>
      <p:sp>
        <p:nvSpPr>
          <p:cNvPr id="26" name="Rounded Rectangle 25"/>
          <p:cNvSpPr/>
          <p:nvPr/>
        </p:nvSpPr>
        <p:spPr bwMode="gray">
          <a:xfrm>
            <a:off x="5066494" y="2410580"/>
            <a:ext cx="1026590" cy="914188"/>
          </a:xfrm>
          <a:prstGeom prst="roundRect">
            <a:avLst/>
          </a:prstGeom>
          <a:solidFill>
            <a:srgbClr val="FFD05D"/>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Deploy</a:t>
            </a:r>
            <a:endParaRPr lang="en-US" sz="1600" kern="0" dirty="0" err="1">
              <a:ea typeface="Arial Unicode MS" pitchFamily="34" charset="-128"/>
              <a:cs typeface="Arial Unicode MS" pitchFamily="34" charset="-128"/>
            </a:endParaRPr>
          </a:p>
        </p:txBody>
      </p:sp>
      <p:cxnSp>
        <p:nvCxnSpPr>
          <p:cNvPr id="50" name="Straight Arrow Connector 49"/>
          <p:cNvCxnSpPr>
            <a:stCxn id="23" idx="2"/>
          </p:cNvCxnSpPr>
          <p:nvPr/>
        </p:nvCxnSpPr>
        <p:spPr>
          <a:xfrm>
            <a:off x="1951060" y="3669038"/>
            <a:ext cx="0" cy="1857176"/>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26" idx="2"/>
          </p:cNvCxnSpPr>
          <p:nvPr/>
        </p:nvCxnSpPr>
        <p:spPr>
          <a:xfrm>
            <a:off x="5579789" y="3324768"/>
            <a:ext cx="0" cy="827700"/>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32" idx="2"/>
          </p:cNvCxnSpPr>
          <p:nvPr/>
        </p:nvCxnSpPr>
        <p:spPr>
          <a:xfrm flipV="1">
            <a:off x="4280785" y="3324768"/>
            <a:ext cx="0" cy="2190787"/>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bwMode="gray">
          <a:xfrm>
            <a:off x="810547" y="1772243"/>
            <a:ext cx="2281026" cy="1896796"/>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fontAlgn="base">
              <a:spcBef>
                <a:spcPct val="50000"/>
              </a:spcBef>
              <a:spcAft>
                <a:spcPct val="0"/>
              </a:spcAft>
              <a:buClr>
                <a:srgbClr val="F0AB00"/>
              </a:buClr>
              <a:buSzPct val="80000"/>
            </a:pPr>
            <a:r>
              <a:rPr lang="en-US" sz="1800" kern="0" dirty="0">
                <a:solidFill>
                  <a:schemeClr val="tx1"/>
                </a:solidFill>
                <a:ea typeface="Arial Unicode MS" pitchFamily="34" charset="-128"/>
                <a:cs typeface="Arial Unicode MS" pitchFamily="34" charset="-128"/>
              </a:rPr>
              <a:t>Commit Stage</a:t>
            </a:r>
          </a:p>
        </p:txBody>
      </p:sp>
      <p:cxnSp>
        <p:nvCxnSpPr>
          <p:cNvPr id="24" name="Straight Arrow Connector 23"/>
          <p:cNvCxnSpPr>
            <a:stCxn id="23" idx="0"/>
          </p:cNvCxnSpPr>
          <p:nvPr/>
        </p:nvCxnSpPr>
        <p:spPr>
          <a:xfrm flipV="1">
            <a:off x="1951060" y="1229542"/>
            <a:ext cx="0" cy="542700"/>
          </a:xfrm>
          <a:prstGeom prst="straightConnector1">
            <a:avLst/>
          </a:prstGeom>
          <a:ln w="63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bwMode="gray">
          <a:xfrm>
            <a:off x="3767490" y="2410580"/>
            <a:ext cx="1026590" cy="914188"/>
          </a:xfrm>
          <a:prstGeom prst="roundRect">
            <a:avLst/>
          </a:prstGeom>
          <a:solidFill>
            <a:srgbClr val="FFD05D"/>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Copy artifacts</a:t>
            </a:r>
          </a:p>
        </p:txBody>
      </p:sp>
      <p:sp>
        <p:nvSpPr>
          <p:cNvPr id="14" name="Rounded Rectangle 13"/>
          <p:cNvSpPr/>
          <p:nvPr/>
        </p:nvSpPr>
        <p:spPr bwMode="gray">
          <a:xfrm>
            <a:off x="5351818" y="4152469"/>
            <a:ext cx="3098619" cy="439827"/>
          </a:xfrm>
          <a:prstGeom prst="roundRect">
            <a:avLst/>
          </a:prstGeom>
          <a:solidFill>
            <a:srgbClr val="D9D9D9"/>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a:ea typeface="Arial Unicode MS" pitchFamily="34" charset="-128"/>
                <a:cs typeface="Arial Unicode MS" pitchFamily="34" charset="-128"/>
              </a:rPr>
              <a:t>App</a:t>
            </a:r>
            <a:endParaRPr lang="en-US" sz="16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738053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loud 30"/>
          <p:cNvSpPr/>
          <p:nvPr/>
        </p:nvSpPr>
        <p:spPr bwMode="gray">
          <a:xfrm>
            <a:off x="4588392" y="3768241"/>
            <a:ext cx="4286023" cy="1486364"/>
          </a:xfrm>
          <a:prstGeom prst="cloud">
            <a:avLst/>
          </a:prstGeom>
          <a:solidFill>
            <a:srgbClr val="E1E5FF"/>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de-DE" sz="1800" kern="0" dirty="0">
              <a:solidFill>
                <a:srgbClr val="000000"/>
              </a:solidFill>
              <a:ea typeface="Arial Unicode MS" pitchFamily="34" charset="-128"/>
              <a:cs typeface="Arial Unicode MS" pitchFamily="34" charset="-128"/>
            </a:endParaRPr>
          </a:p>
          <a:p>
            <a:pPr algn="ctr" defTabSz="914217" fontAlgn="base">
              <a:spcBef>
                <a:spcPct val="50000"/>
              </a:spcBef>
              <a:spcAft>
                <a:spcPct val="0"/>
              </a:spcAft>
              <a:buClr>
                <a:srgbClr val="F0AB00"/>
              </a:buClr>
              <a:buSzPct val="80000"/>
            </a:pPr>
            <a:endParaRPr lang="de-DE" sz="1800" kern="0" dirty="0">
              <a:solidFill>
                <a:srgbClr val="000000"/>
              </a:solidFill>
              <a:ea typeface="Arial Unicode MS" pitchFamily="34" charset="-128"/>
              <a:cs typeface="Arial Unicode MS" pitchFamily="34" charset="-128"/>
            </a:endParaRPr>
          </a:p>
          <a:p>
            <a:pPr algn="ctr" defTabSz="914217" fontAlgn="base">
              <a:spcBef>
                <a:spcPct val="50000"/>
              </a:spcBef>
              <a:spcAft>
                <a:spcPct val="0"/>
              </a:spcAft>
              <a:buClr>
                <a:srgbClr val="F0AB00"/>
              </a:buClr>
              <a:buSzPct val="80000"/>
            </a:pPr>
            <a:r>
              <a:rPr lang="de-DE" sz="1800" kern="0" dirty="0">
                <a:solidFill>
                  <a:srgbClr val="000000"/>
                </a:solidFill>
                <a:ea typeface="Arial Unicode MS" pitchFamily="34" charset="-128"/>
                <a:cs typeface="Arial Unicode MS" pitchFamily="34" charset="-128"/>
              </a:rPr>
              <a:t>Integration Space</a:t>
            </a:r>
          </a:p>
        </p:txBody>
      </p:sp>
      <p:sp>
        <p:nvSpPr>
          <p:cNvPr id="3" name="Rounded Rectangle 2"/>
          <p:cNvSpPr/>
          <p:nvPr/>
        </p:nvSpPr>
        <p:spPr bwMode="gray">
          <a:xfrm>
            <a:off x="238242" y="501424"/>
            <a:ext cx="9330071" cy="733246"/>
          </a:xfrm>
          <a:prstGeom prst="roundRect">
            <a:avLst/>
          </a:prstGeom>
          <a:noFill/>
          <a:ln w="6350" algn="ctr">
            <a:solidFill>
              <a:schemeClr val="tx1"/>
            </a:solidFill>
            <a:miter lim="800000"/>
            <a:headEnd/>
            <a:tailEnd/>
          </a:ln>
          <a:effectLst/>
        </p:spPr>
        <p:txBody>
          <a:bodyPr lIns="107138" tIns="85710" rIns="107138" bIns="85710" rtlCol="0" anchor="ctr"/>
          <a:lstStyle/>
          <a:p>
            <a:pPr algn="ctr" defTabSz="1088558" fontAlgn="base">
              <a:spcBef>
                <a:spcPct val="50000"/>
              </a:spcBef>
              <a:spcAft>
                <a:spcPct val="0"/>
              </a:spcAft>
              <a:buClr>
                <a:srgbClr val="F0AB00"/>
              </a:buClr>
              <a:buSzPct val="80000"/>
            </a:pPr>
            <a:r>
              <a:rPr lang="en-US" sz="2000" kern="0" dirty="0" err="1">
                <a:solidFill>
                  <a:srgbClr val="000000"/>
                </a:solidFill>
                <a:ea typeface="Arial Unicode MS" pitchFamily="34" charset="-128"/>
                <a:cs typeface="Arial Unicode MS" pitchFamily="34" charset="-128"/>
              </a:rPr>
              <a:t>Github</a:t>
            </a:r>
            <a:endParaRPr lang="en-US" sz="2000" kern="0" dirty="0">
              <a:solidFill>
                <a:srgbClr val="000000"/>
              </a:solidFill>
              <a:ea typeface="Arial Unicode MS" pitchFamily="34" charset="-128"/>
              <a:cs typeface="Arial Unicode MS" pitchFamily="34" charset="-128"/>
            </a:endParaRPr>
          </a:p>
        </p:txBody>
      </p:sp>
      <p:sp>
        <p:nvSpPr>
          <p:cNvPr id="4" name="Rounded Rectangle 3"/>
          <p:cNvSpPr/>
          <p:nvPr/>
        </p:nvSpPr>
        <p:spPr bwMode="gray">
          <a:xfrm>
            <a:off x="191865" y="5515555"/>
            <a:ext cx="9376448" cy="733246"/>
          </a:xfrm>
          <a:prstGeom prst="roundRect">
            <a:avLst/>
          </a:prstGeom>
          <a:solidFill>
            <a:schemeClr val="accent1">
              <a:lumMod val="60000"/>
              <a:lumOff val="40000"/>
            </a:schemeClr>
          </a:solidFill>
          <a:ln w="6350" algn="ctr">
            <a:solidFill>
              <a:schemeClr val="tx1"/>
            </a:solidFill>
            <a:miter lim="800000"/>
            <a:headEnd/>
            <a:tailEnd/>
          </a:ln>
          <a:effectLst/>
        </p:spPr>
        <p:txBody>
          <a:bodyPr lIns="107138" tIns="85710" rIns="107138" bIns="85710" rtlCol="0" anchor="ctr"/>
          <a:lstStyle/>
          <a:p>
            <a:pPr algn="ctr" defTabSz="1088558" fontAlgn="base">
              <a:spcBef>
                <a:spcPct val="50000"/>
              </a:spcBef>
              <a:spcAft>
                <a:spcPct val="0"/>
              </a:spcAft>
              <a:buClr>
                <a:srgbClr val="F0AB00"/>
              </a:buClr>
              <a:buSzPct val="80000"/>
            </a:pPr>
            <a:r>
              <a:rPr lang="en-US" sz="2000" kern="0" dirty="0">
                <a:solidFill>
                  <a:srgbClr val="000000"/>
                </a:solidFill>
                <a:ea typeface="Arial Unicode MS" pitchFamily="34" charset="-128"/>
                <a:cs typeface="Arial Unicode MS" pitchFamily="34" charset="-128"/>
              </a:rPr>
              <a:t>Staging Repository:</a:t>
            </a:r>
            <a:r>
              <a:rPr lang="de-DE" sz="2000" kern="0" dirty="0">
                <a:solidFill>
                  <a:srgbClr val="000000"/>
                </a:solidFill>
                <a:ea typeface="Arial Unicode MS" pitchFamily="34" charset="-128"/>
                <a:cs typeface="Arial Unicode MS" pitchFamily="34" charset="-128"/>
              </a:rPr>
              <a:t> Jenkins</a:t>
            </a:r>
            <a:endParaRPr lang="en-US" sz="2000" kern="0" dirty="0">
              <a:solidFill>
                <a:srgbClr val="F0AB00"/>
              </a:solidFill>
              <a:ea typeface="Arial Unicode MS" pitchFamily="34" charset="-128"/>
              <a:cs typeface="Arial Unicode MS" pitchFamily="34" charset="-128"/>
            </a:endParaRPr>
          </a:p>
        </p:txBody>
      </p:sp>
      <p:sp>
        <p:nvSpPr>
          <p:cNvPr id="15" name="Rounded Rectangle 14"/>
          <p:cNvSpPr/>
          <p:nvPr/>
        </p:nvSpPr>
        <p:spPr bwMode="gray">
          <a:xfrm>
            <a:off x="3502753" y="1772242"/>
            <a:ext cx="5366286" cy="1896795"/>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Integration Stage</a:t>
            </a:r>
          </a:p>
        </p:txBody>
      </p:sp>
      <p:sp>
        <p:nvSpPr>
          <p:cNvPr id="26" name="Rounded Rectangle 25"/>
          <p:cNvSpPr/>
          <p:nvPr/>
        </p:nvSpPr>
        <p:spPr bwMode="gray">
          <a:xfrm>
            <a:off x="5066494" y="2410580"/>
            <a:ext cx="1026590" cy="914188"/>
          </a:xfrm>
          <a:prstGeom prst="roundRect">
            <a:avLst/>
          </a:prstGeom>
          <a:solidFill>
            <a:srgbClr val="FFD05D"/>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dirty="0">
                <a:solidFill>
                  <a:srgbClr val="000000"/>
                </a:solidFill>
                <a:ea typeface="Arial Unicode MS" pitchFamily="34" charset="-128"/>
                <a:cs typeface="Arial Unicode MS" pitchFamily="34" charset="-128"/>
              </a:rPr>
              <a:t>Deploy</a:t>
            </a:r>
            <a:endParaRPr lang="en-US" sz="1600" kern="0" dirty="0" err="1">
              <a:solidFill>
                <a:srgbClr val="000000"/>
              </a:solidFill>
              <a:ea typeface="Arial Unicode MS" pitchFamily="34" charset="-128"/>
              <a:cs typeface="Arial Unicode MS" pitchFamily="34" charset="-128"/>
            </a:endParaRPr>
          </a:p>
        </p:txBody>
      </p:sp>
      <p:cxnSp>
        <p:nvCxnSpPr>
          <p:cNvPr id="50" name="Straight Arrow Connector 49"/>
          <p:cNvCxnSpPr>
            <a:stCxn id="23" idx="2"/>
          </p:cNvCxnSpPr>
          <p:nvPr/>
        </p:nvCxnSpPr>
        <p:spPr>
          <a:xfrm>
            <a:off x="1951060" y="3669038"/>
            <a:ext cx="0" cy="1857176"/>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26" idx="2"/>
          </p:cNvCxnSpPr>
          <p:nvPr/>
        </p:nvCxnSpPr>
        <p:spPr>
          <a:xfrm>
            <a:off x="5579789" y="3324768"/>
            <a:ext cx="0" cy="827700"/>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32" idx="2"/>
          </p:cNvCxnSpPr>
          <p:nvPr/>
        </p:nvCxnSpPr>
        <p:spPr>
          <a:xfrm flipV="1">
            <a:off x="4280785" y="3324768"/>
            <a:ext cx="0" cy="2190787"/>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bwMode="gray">
          <a:xfrm>
            <a:off x="810547" y="1772243"/>
            <a:ext cx="2281026" cy="1896796"/>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Commit Stage</a:t>
            </a:r>
          </a:p>
        </p:txBody>
      </p:sp>
      <p:cxnSp>
        <p:nvCxnSpPr>
          <p:cNvPr id="24" name="Straight Arrow Connector 23"/>
          <p:cNvCxnSpPr>
            <a:stCxn id="23" idx="0"/>
          </p:cNvCxnSpPr>
          <p:nvPr/>
        </p:nvCxnSpPr>
        <p:spPr>
          <a:xfrm flipV="1">
            <a:off x="1951060" y="1229542"/>
            <a:ext cx="0" cy="542700"/>
          </a:xfrm>
          <a:prstGeom prst="straightConnector1">
            <a:avLst/>
          </a:prstGeom>
          <a:ln w="63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bwMode="gray">
          <a:xfrm>
            <a:off x="3767490" y="2410580"/>
            <a:ext cx="1026590" cy="914188"/>
          </a:xfrm>
          <a:prstGeom prst="roundRect">
            <a:avLst/>
          </a:prstGeom>
          <a:solidFill>
            <a:srgbClr val="FFD05D"/>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dirty="0">
                <a:solidFill>
                  <a:srgbClr val="000000"/>
                </a:solidFill>
                <a:ea typeface="Arial Unicode MS" pitchFamily="34" charset="-128"/>
                <a:cs typeface="Arial Unicode MS" pitchFamily="34" charset="-128"/>
              </a:rPr>
              <a:t>Copy artifacts</a:t>
            </a:r>
          </a:p>
        </p:txBody>
      </p:sp>
      <p:sp>
        <p:nvSpPr>
          <p:cNvPr id="14" name="Rounded Rectangle 13"/>
          <p:cNvSpPr/>
          <p:nvPr/>
        </p:nvSpPr>
        <p:spPr bwMode="gray">
          <a:xfrm>
            <a:off x="5351818" y="4152469"/>
            <a:ext cx="3098619" cy="439827"/>
          </a:xfrm>
          <a:prstGeom prst="roundRect">
            <a:avLst/>
          </a:prstGeom>
          <a:solidFill>
            <a:srgbClr val="D9D9D9"/>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a:solidFill>
                  <a:srgbClr val="000000"/>
                </a:solidFill>
                <a:ea typeface="Arial Unicode MS" pitchFamily="34" charset="-128"/>
                <a:cs typeface="Arial Unicode MS" pitchFamily="34" charset="-128"/>
              </a:rPr>
              <a:t>App</a:t>
            </a:r>
            <a:endParaRPr lang="en-US" sz="1600" kern="0" dirty="0">
              <a:solidFill>
                <a:srgbClr val="000000"/>
              </a:solidFill>
              <a:ea typeface="Arial Unicode MS" pitchFamily="34" charset="-128"/>
              <a:cs typeface="Arial Unicode MS" pitchFamily="34" charset="-128"/>
            </a:endParaRPr>
          </a:p>
        </p:txBody>
      </p:sp>
    </p:spTree>
    <p:extLst>
      <p:ext uri="{BB962C8B-B14F-4D97-AF65-F5344CB8AC3E}">
        <p14:creationId xmlns:p14="http://schemas.microsoft.com/office/powerpoint/2010/main" val="6933049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a:t>Reference/ Sample </a:t>
            </a:r>
            <a:r>
              <a:rPr lang="de-DE" dirty="0" err="1"/>
              <a:t>Microservices</a:t>
            </a:r>
            <a:r>
              <a:rPr lang="de-DE" dirty="0"/>
              <a:t>: </a:t>
            </a:r>
            <a:r>
              <a:rPr lang="de-DE" dirty="0" err="1"/>
              <a:t>bulletinboard</a:t>
            </a:r>
            <a:endParaRPr lang="de-DE" dirty="0"/>
          </a:p>
        </p:txBody>
      </p:sp>
      <p:sp>
        <p:nvSpPr>
          <p:cNvPr id="6" name="Rounded Rectangle 5"/>
          <p:cNvSpPr/>
          <p:nvPr/>
        </p:nvSpPr>
        <p:spPr bwMode="gray">
          <a:xfrm>
            <a:off x="4114667" y="1316767"/>
            <a:ext cx="7424318" cy="5111604"/>
          </a:xfrm>
          <a:prstGeom prst="roundRect">
            <a:avLst/>
          </a:prstGeom>
          <a:solidFill>
            <a:srgbClr val="94ABD8">
              <a:alpha val="45882"/>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r>
              <a:rPr lang="de-DE" kern="0" dirty="0">
                <a:solidFill>
                  <a:srgbClr val="002060"/>
                </a:solidFill>
                <a:latin typeface="Arial"/>
                <a:ea typeface="Arial Unicode MS" pitchFamily="34" charset="-128"/>
                <a:cs typeface="Arial Unicode MS" pitchFamily="34" charset="-128"/>
              </a:rPr>
              <a:t>Cloud </a:t>
            </a:r>
            <a:r>
              <a:rPr lang="de-DE" kern="0" dirty="0" err="1">
                <a:solidFill>
                  <a:srgbClr val="002060"/>
                </a:solidFill>
                <a:latin typeface="Arial"/>
                <a:ea typeface="Arial Unicode MS" pitchFamily="34" charset="-128"/>
                <a:cs typeface="Arial Unicode MS" pitchFamily="34" charset="-128"/>
              </a:rPr>
              <a:t>Foundry</a:t>
            </a:r>
            <a:endParaRPr lang="de-DE" kern="0" dirty="0">
              <a:solidFill>
                <a:srgbClr val="002060"/>
              </a:solidFill>
              <a:latin typeface="Arial"/>
              <a:ea typeface="Arial Unicode MS" pitchFamily="34" charset="-128"/>
              <a:cs typeface="Arial Unicode MS" pitchFamily="34" charset="-128"/>
            </a:endParaRPr>
          </a:p>
        </p:txBody>
      </p:sp>
      <p:sp>
        <p:nvSpPr>
          <p:cNvPr id="7" name="Flowchart: Magnetic Disk 6"/>
          <p:cNvSpPr/>
          <p:nvPr/>
        </p:nvSpPr>
        <p:spPr bwMode="gray">
          <a:xfrm>
            <a:off x="5283589" y="5717013"/>
            <a:ext cx="1446671" cy="555802"/>
          </a:xfrm>
          <a:prstGeom prst="flowChartMagneticDisk">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89979" tIns="71983" rIns="89979" bIns="71983" numCol="1" spcCol="0" rtlCol="0" fromWordArt="0" anchor="ctr" anchorCtr="0" forceAA="0" compatLnSpc="1">
            <a:prstTxWarp prst="textNoShape">
              <a:avLst/>
            </a:prstTxWarp>
            <a:noAutofit/>
          </a:bodyPr>
          <a:lstStyle/>
          <a:p>
            <a:pPr algn="ctr" defTabSz="1088558" fontAlgn="base">
              <a:spcBef>
                <a:spcPct val="50000"/>
              </a:spcBef>
              <a:spcAft>
                <a:spcPct val="0"/>
              </a:spcAft>
              <a:buClr>
                <a:srgbClr val="F0AB00"/>
              </a:buClr>
              <a:buSzPct val="80000"/>
            </a:pPr>
            <a:r>
              <a:rPr lang="de-DE" sz="1600" kern="0" dirty="0" err="1">
                <a:solidFill>
                  <a:srgbClr val="000000"/>
                </a:solidFill>
                <a:latin typeface="Arial"/>
                <a:ea typeface="Arial Unicode MS" pitchFamily="34" charset="-128"/>
                <a:cs typeface="Arial Unicode MS" pitchFamily="34" charset="-128"/>
              </a:rPr>
              <a:t>PostgreSQL</a:t>
            </a:r>
            <a:endParaRPr lang="de-DE" sz="1600" kern="0" dirty="0">
              <a:solidFill>
                <a:srgbClr val="000000"/>
              </a:solidFill>
              <a:latin typeface="Arial"/>
              <a:ea typeface="Arial Unicode MS" pitchFamily="34" charset="-128"/>
              <a:cs typeface="Arial Unicode MS" pitchFamily="34" charset="-128"/>
            </a:endParaRPr>
          </a:p>
        </p:txBody>
      </p:sp>
      <p:sp>
        <p:nvSpPr>
          <p:cNvPr id="8" name="Rectangle 7"/>
          <p:cNvSpPr/>
          <p:nvPr/>
        </p:nvSpPr>
        <p:spPr bwMode="gray">
          <a:xfrm>
            <a:off x="4832049" y="2098759"/>
            <a:ext cx="4148841" cy="2840549"/>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a:solidFill>
                  <a:srgbClr val="000000">
                    <a:lumMod val="75000"/>
                    <a:lumOff val="25000"/>
                  </a:srgbClr>
                </a:solidFill>
                <a:latin typeface="Arial"/>
                <a:ea typeface="Arial Unicode MS" pitchFamily="34" charset="-128"/>
                <a:cs typeface="Arial Unicode MS" pitchFamily="34" charset="-128"/>
              </a:rPr>
              <a:t>Advertisement (ads)</a:t>
            </a:r>
          </a:p>
          <a:p>
            <a:pPr algn="ctr" defTabSz="914217" fontAlgn="base">
              <a:spcBef>
                <a:spcPct val="50000"/>
              </a:spcBef>
              <a:spcAft>
                <a:spcPct val="0"/>
              </a:spcAft>
              <a:buClr>
                <a:srgbClr val="F0AB00"/>
              </a:buClr>
              <a:buSzPct val="80000"/>
            </a:pPr>
            <a:endParaRPr lang="de-DE" sz="1600" kern="0" dirty="0">
              <a:solidFill>
                <a:srgbClr val="000000">
                  <a:lumMod val="75000"/>
                  <a:lumOff val="25000"/>
                </a:srgbClr>
              </a:solidFill>
              <a:latin typeface="Arial"/>
              <a:ea typeface="Arial Unicode MS" pitchFamily="34" charset="-128"/>
              <a:cs typeface="Arial Unicode MS" pitchFamily="34" charset="-128"/>
            </a:endParaRPr>
          </a:p>
        </p:txBody>
      </p:sp>
      <p:cxnSp>
        <p:nvCxnSpPr>
          <p:cNvPr id="9" name="Straight Arrow Connector 8"/>
          <p:cNvCxnSpPr/>
          <p:nvPr/>
        </p:nvCxnSpPr>
        <p:spPr>
          <a:xfrm>
            <a:off x="2957723" y="2657451"/>
            <a:ext cx="1481310" cy="2230"/>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bwMode="gray">
          <a:xfrm>
            <a:off x="9769711" y="2533461"/>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a:solidFill>
                  <a:srgbClr val="000000">
                    <a:lumMod val="75000"/>
                    <a:lumOff val="25000"/>
                  </a:srgbClr>
                </a:solidFill>
                <a:latin typeface="Arial"/>
                <a:ea typeface="Arial Unicode MS" pitchFamily="34" charset="-128"/>
                <a:cs typeface="Arial Unicode MS" pitchFamily="34" charset="-128"/>
              </a:rPr>
              <a:t>Users</a:t>
            </a:r>
          </a:p>
        </p:txBody>
      </p:sp>
      <p:sp>
        <p:nvSpPr>
          <p:cNvPr id="13" name="Rectangle 12"/>
          <p:cNvSpPr/>
          <p:nvPr/>
        </p:nvSpPr>
        <p:spPr bwMode="gray">
          <a:xfrm>
            <a:off x="9769711" y="3584366"/>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err="1">
                <a:solidFill>
                  <a:srgbClr val="000000">
                    <a:lumMod val="75000"/>
                    <a:lumOff val="25000"/>
                  </a:srgbClr>
                </a:solidFill>
                <a:latin typeface="Arial"/>
                <a:ea typeface="Arial Unicode MS" pitchFamily="34" charset="-128"/>
                <a:cs typeface="Arial Unicode MS" pitchFamily="34" charset="-128"/>
              </a:rPr>
              <a:t>Statistics</a:t>
            </a:r>
            <a:endParaRPr lang="de-DE" sz="1600" kern="0" dirty="0">
              <a:solidFill>
                <a:srgbClr val="000000">
                  <a:lumMod val="75000"/>
                  <a:lumOff val="25000"/>
                </a:srgbClr>
              </a:solidFill>
              <a:latin typeface="Arial"/>
              <a:ea typeface="Arial Unicode MS" pitchFamily="34" charset="-128"/>
              <a:cs typeface="Arial Unicode MS" pitchFamily="34" charset="-128"/>
            </a:endParaRPr>
          </a:p>
        </p:txBody>
      </p:sp>
      <p:sp>
        <p:nvSpPr>
          <p:cNvPr id="14" name="TextBox 13"/>
          <p:cNvSpPr txBox="1"/>
          <p:nvPr/>
        </p:nvSpPr>
        <p:spPr>
          <a:xfrm>
            <a:off x="3110175" y="2392305"/>
            <a:ext cx="1316370" cy="523099"/>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000000"/>
                </a:solidFill>
                <a:ea typeface="Arial Unicode MS" pitchFamily="34" charset="-128"/>
                <a:cs typeface="Arial Unicode MS" pitchFamily="34" charset="-128"/>
              </a:rPr>
              <a:t>HTTPS / REST</a:t>
            </a:r>
            <a:endParaRPr lang="de-DE" kern="0" dirty="0">
              <a:solidFill>
                <a:srgbClr val="000000"/>
              </a:solidFill>
              <a:ea typeface="Arial Unicode MS" pitchFamily="34" charset="-128"/>
              <a:cs typeface="Arial Unicode MS" pitchFamily="34" charset="-128"/>
            </a:endParaRPr>
          </a:p>
        </p:txBody>
      </p:sp>
      <p:cxnSp>
        <p:nvCxnSpPr>
          <p:cNvPr id="15" name="Straight Connector 14"/>
          <p:cNvCxnSpPr/>
          <p:nvPr/>
        </p:nvCxnSpPr>
        <p:spPr>
          <a:xfrm flipV="1">
            <a:off x="4622548" y="5517139"/>
            <a:ext cx="6627866" cy="3409"/>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769711" y="5520548"/>
            <a:ext cx="1717890" cy="307706"/>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000000"/>
                </a:solidFill>
                <a:ea typeface="Arial Unicode MS" pitchFamily="34" charset="-128"/>
                <a:cs typeface="Arial Unicode MS" pitchFamily="34" charset="-128"/>
              </a:rPr>
              <a:t>(</a:t>
            </a:r>
            <a:r>
              <a:rPr lang="de-DE" sz="1400" kern="0" dirty="0" err="1">
                <a:solidFill>
                  <a:srgbClr val="000000"/>
                </a:solidFill>
                <a:ea typeface="Arial Unicode MS" pitchFamily="34" charset="-128"/>
                <a:cs typeface="Arial Unicode MS" pitchFamily="34" charset="-128"/>
              </a:rPr>
              <a:t>backing</a:t>
            </a:r>
            <a:r>
              <a:rPr lang="de-DE" sz="1400" kern="0" dirty="0">
                <a:solidFill>
                  <a:srgbClr val="000000"/>
                </a:solidFill>
                <a:ea typeface="Arial Unicode MS" pitchFamily="34" charset="-128"/>
                <a:cs typeface="Arial Unicode MS" pitchFamily="34" charset="-128"/>
              </a:rPr>
              <a:t>) </a:t>
            </a:r>
            <a:r>
              <a:rPr lang="de-DE" sz="1400" kern="0" dirty="0" err="1">
                <a:solidFill>
                  <a:srgbClr val="000000"/>
                </a:solidFill>
                <a:ea typeface="Arial Unicode MS" pitchFamily="34" charset="-128"/>
                <a:cs typeface="Arial Unicode MS" pitchFamily="34" charset="-128"/>
              </a:rPr>
              <a:t>services</a:t>
            </a:r>
            <a:endParaRPr lang="de-DE" sz="1400" kern="0" dirty="0">
              <a:solidFill>
                <a:srgbClr val="000000"/>
              </a:solidFill>
              <a:ea typeface="Arial Unicode MS" pitchFamily="34" charset="-128"/>
              <a:cs typeface="Arial Unicode MS" pitchFamily="34" charset="-128"/>
            </a:endParaRPr>
          </a:p>
        </p:txBody>
      </p:sp>
      <p:sp>
        <p:nvSpPr>
          <p:cNvPr id="17" name="Rectangle 16"/>
          <p:cNvSpPr/>
          <p:nvPr/>
        </p:nvSpPr>
        <p:spPr bwMode="gray">
          <a:xfrm>
            <a:off x="7341914" y="5717013"/>
            <a:ext cx="2376413" cy="555802"/>
          </a:xfrm>
          <a:prstGeom prst="rect">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lIns="89979" tIns="71983" rIns="89979" bIns="71983" rtlCol="0" anchor="ctr"/>
          <a:lstStyle/>
          <a:p>
            <a:pPr algn="ctr" defTabSz="1088558" fontAlgn="base">
              <a:spcBef>
                <a:spcPct val="50000"/>
              </a:spcBef>
              <a:spcAft>
                <a:spcPct val="0"/>
              </a:spcAft>
              <a:buClr>
                <a:srgbClr val="F0AB00"/>
              </a:buClr>
              <a:buSzPct val="80000"/>
            </a:pPr>
            <a:r>
              <a:rPr lang="de-DE" sz="1600" kern="0" dirty="0">
                <a:solidFill>
                  <a:srgbClr val="000000"/>
                </a:solidFill>
                <a:latin typeface="Arial"/>
                <a:ea typeface="Arial Unicode MS" pitchFamily="34" charset="-128"/>
                <a:cs typeface="Arial Unicode MS" pitchFamily="34" charset="-128"/>
              </a:rPr>
              <a:t>ELK</a:t>
            </a:r>
          </a:p>
        </p:txBody>
      </p:sp>
      <p:cxnSp>
        <p:nvCxnSpPr>
          <p:cNvPr id="18" name="Elbow Connector 17"/>
          <p:cNvCxnSpPr/>
          <p:nvPr/>
        </p:nvCxnSpPr>
        <p:spPr>
          <a:xfrm rot="16200000" flipH="1">
            <a:off x="7636364" y="5328016"/>
            <a:ext cx="777706" cy="287"/>
          </a:xfrm>
          <a:prstGeom prst="bentConnector3">
            <a:avLst>
              <a:gd name="adj1" fmla="val 50000"/>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endCxn id="7" idx="1"/>
          </p:cNvCxnSpPr>
          <p:nvPr/>
        </p:nvCxnSpPr>
        <p:spPr>
          <a:xfrm rot="5400000">
            <a:off x="5618921" y="5327313"/>
            <a:ext cx="777705" cy="1695"/>
          </a:xfrm>
          <a:prstGeom prst="bentConnector3">
            <a:avLst>
              <a:gd name="adj1" fmla="val 50000"/>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27"/>
          <p:cNvCxnSpPr>
            <a:stCxn id="13" idx="1"/>
          </p:cNvCxnSpPr>
          <p:nvPr/>
        </p:nvCxnSpPr>
        <p:spPr>
          <a:xfrm flipH="1" flipV="1">
            <a:off x="8980890" y="3855073"/>
            <a:ext cx="788821" cy="2237"/>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4" name="Elbow Connector 34"/>
          <p:cNvCxnSpPr/>
          <p:nvPr/>
        </p:nvCxnSpPr>
        <p:spPr>
          <a:xfrm flipH="1">
            <a:off x="9008621" y="2806403"/>
            <a:ext cx="761095" cy="1161"/>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212104" y="1704142"/>
            <a:ext cx="2702231" cy="2150930"/>
          </a:xfrm>
          <a:prstGeom prst="rect">
            <a:avLst/>
          </a:prstGeom>
          <a:ln>
            <a:solidFill>
              <a:schemeClr val="tx1"/>
            </a:solidFill>
          </a:ln>
        </p:spPr>
      </p:pic>
    </p:spTree>
    <p:extLst>
      <p:ext uri="{BB962C8B-B14F-4D97-AF65-F5344CB8AC3E}">
        <p14:creationId xmlns:p14="http://schemas.microsoft.com/office/powerpoint/2010/main" val="410112355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gray">
          <a:xfrm>
            <a:off x="4114667" y="749207"/>
            <a:ext cx="7424318" cy="5111604"/>
          </a:xfrm>
          <a:prstGeom prst="roundRect">
            <a:avLst/>
          </a:prstGeom>
          <a:solidFill>
            <a:srgbClr val="94ABD8">
              <a:alpha val="45882"/>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r>
              <a:rPr lang="de-DE" kern="0" dirty="0">
                <a:solidFill>
                  <a:srgbClr val="002060"/>
                </a:solidFill>
                <a:latin typeface="Arial"/>
                <a:ea typeface="Arial Unicode MS" pitchFamily="34" charset="-128"/>
                <a:cs typeface="Arial Unicode MS" pitchFamily="34" charset="-128"/>
              </a:rPr>
              <a:t>Cloud </a:t>
            </a:r>
            <a:r>
              <a:rPr lang="de-DE" kern="0" dirty="0" err="1">
                <a:solidFill>
                  <a:srgbClr val="002060"/>
                </a:solidFill>
                <a:latin typeface="Arial"/>
                <a:ea typeface="Arial Unicode MS" pitchFamily="34" charset="-128"/>
                <a:cs typeface="Arial Unicode MS" pitchFamily="34" charset="-128"/>
              </a:rPr>
              <a:t>Foundry</a:t>
            </a:r>
            <a:endParaRPr lang="de-DE" kern="0" dirty="0">
              <a:solidFill>
                <a:srgbClr val="002060"/>
              </a:solidFill>
              <a:latin typeface="Arial"/>
              <a:ea typeface="Arial Unicode MS" pitchFamily="34" charset="-128"/>
              <a:cs typeface="Arial Unicode MS" pitchFamily="34" charset="-128"/>
            </a:endParaRPr>
          </a:p>
        </p:txBody>
      </p:sp>
      <p:sp>
        <p:nvSpPr>
          <p:cNvPr id="7" name="Flowchart: Magnetic Disk 6"/>
          <p:cNvSpPr/>
          <p:nvPr/>
        </p:nvSpPr>
        <p:spPr bwMode="gray">
          <a:xfrm>
            <a:off x="5283589" y="5149453"/>
            <a:ext cx="1446671" cy="555802"/>
          </a:xfrm>
          <a:prstGeom prst="flowChartMagneticDisk">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89979" tIns="71983" rIns="89979" bIns="71983" numCol="1" spcCol="0" rtlCol="0" fromWordArt="0" anchor="ctr" anchorCtr="0" forceAA="0" compatLnSpc="1">
            <a:prstTxWarp prst="textNoShape">
              <a:avLst/>
            </a:prstTxWarp>
            <a:noAutofit/>
          </a:bodyPr>
          <a:lstStyle/>
          <a:p>
            <a:pPr algn="ctr" defTabSz="1088558" fontAlgn="base">
              <a:spcBef>
                <a:spcPct val="50000"/>
              </a:spcBef>
              <a:spcAft>
                <a:spcPct val="0"/>
              </a:spcAft>
              <a:buClr>
                <a:srgbClr val="F0AB00"/>
              </a:buClr>
              <a:buSzPct val="80000"/>
            </a:pPr>
            <a:r>
              <a:rPr lang="de-DE" sz="1600" kern="0" dirty="0" err="1">
                <a:solidFill>
                  <a:srgbClr val="000000"/>
                </a:solidFill>
                <a:latin typeface="Arial"/>
                <a:ea typeface="Arial Unicode MS" pitchFamily="34" charset="-128"/>
                <a:cs typeface="Arial Unicode MS" pitchFamily="34" charset="-128"/>
              </a:rPr>
              <a:t>PostgreSQL</a:t>
            </a:r>
            <a:endParaRPr lang="de-DE" sz="1600" kern="0" dirty="0">
              <a:solidFill>
                <a:srgbClr val="000000"/>
              </a:solidFill>
              <a:latin typeface="Arial"/>
              <a:ea typeface="Arial Unicode MS" pitchFamily="34" charset="-128"/>
              <a:cs typeface="Arial Unicode MS" pitchFamily="34" charset="-128"/>
            </a:endParaRPr>
          </a:p>
        </p:txBody>
      </p:sp>
      <p:sp>
        <p:nvSpPr>
          <p:cNvPr id="8" name="Rectangle 7"/>
          <p:cNvSpPr/>
          <p:nvPr/>
        </p:nvSpPr>
        <p:spPr bwMode="gray">
          <a:xfrm>
            <a:off x="4832049" y="1531199"/>
            <a:ext cx="4148841" cy="2840549"/>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a:solidFill>
                  <a:srgbClr val="000000">
                    <a:lumMod val="75000"/>
                    <a:lumOff val="25000"/>
                  </a:srgbClr>
                </a:solidFill>
                <a:latin typeface="Arial"/>
                <a:ea typeface="Arial Unicode MS" pitchFamily="34" charset="-128"/>
                <a:cs typeface="Arial Unicode MS" pitchFamily="34" charset="-128"/>
              </a:rPr>
              <a:t>Advertisement (ads)</a:t>
            </a:r>
          </a:p>
          <a:p>
            <a:pPr algn="ctr" defTabSz="914217" fontAlgn="base">
              <a:spcBef>
                <a:spcPct val="50000"/>
              </a:spcBef>
              <a:spcAft>
                <a:spcPct val="0"/>
              </a:spcAft>
              <a:buClr>
                <a:srgbClr val="F0AB00"/>
              </a:buClr>
              <a:buSzPct val="80000"/>
            </a:pPr>
            <a:endParaRPr lang="de-DE" sz="1600" kern="0" dirty="0">
              <a:solidFill>
                <a:srgbClr val="000000">
                  <a:lumMod val="75000"/>
                  <a:lumOff val="25000"/>
                </a:srgbClr>
              </a:solidFill>
              <a:latin typeface="Arial"/>
              <a:ea typeface="Arial Unicode MS" pitchFamily="34" charset="-128"/>
              <a:cs typeface="Arial Unicode MS" pitchFamily="34" charset="-128"/>
            </a:endParaRPr>
          </a:p>
        </p:txBody>
      </p:sp>
      <p:cxnSp>
        <p:nvCxnSpPr>
          <p:cNvPr id="9" name="Straight Arrow Connector 8"/>
          <p:cNvCxnSpPr/>
          <p:nvPr/>
        </p:nvCxnSpPr>
        <p:spPr>
          <a:xfrm>
            <a:off x="2957723" y="2089891"/>
            <a:ext cx="1481310" cy="2230"/>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bwMode="gray">
          <a:xfrm>
            <a:off x="9769711" y="1965901"/>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a:solidFill>
                  <a:srgbClr val="000000">
                    <a:lumMod val="75000"/>
                    <a:lumOff val="25000"/>
                  </a:srgbClr>
                </a:solidFill>
                <a:latin typeface="Arial"/>
                <a:ea typeface="Arial Unicode MS" pitchFamily="34" charset="-128"/>
                <a:cs typeface="Arial Unicode MS" pitchFamily="34" charset="-128"/>
              </a:rPr>
              <a:t>Users</a:t>
            </a:r>
          </a:p>
        </p:txBody>
      </p:sp>
      <p:sp>
        <p:nvSpPr>
          <p:cNvPr id="13" name="Rectangle 12"/>
          <p:cNvSpPr/>
          <p:nvPr/>
        </p:nvSpPr>
        <p:spPr bwMode="gray">
          <a:xfrm>
            <a:off x="9769711" y="3016806"/>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err="1">
                <a:solidFill>
                  <a:srgbClr val="000000">
                    <a:lumMod val="75000"/>
                    <a:lumOff val="25000"/>
                  </a:srgbClr>
                </a:solidFill>
                <a:latin typeface="Arial"/>
                <a:ea typeface="Arial Unicode MS" pitchFamily="34" charset="-128"/>
                <a:cs typeface="Arial Unicode MS" pitchFamily="34" charset="-128"/>
              </a:rPr>
              <a:t>Statistics</a:t>
            </a:r>
            <a:endParaRPr lang="de-DE" sz="1600" kern="0" dirty="0">
              <a:solidFill>
                <a:srgbClr val="000000">
                  <a:lumMod val="75000"/>
                  <a:lumOff val="25000"/>
                </a:srgbClr>
              </a:solidFill>
              <a:latin typeface="Arial"/>
              <a:ea typeface="Arial Unicode MS" pitchFamily="34" charset="-128"/>
              <a:cs typeface="Arial Unicode MS" pitchFamily="34" charset="-128"/>
            </a:endParaRPr>
          </a:p>
        </p:txBody>
      </p:sp>
      <p:sp>
        <p:nvSpPr>
          <p:cNvPr id="14" name="TextBox 13"/>
          <p:cNvSpPr txBox="1"/>
          <p:nvPr/>
        </p:nvSpPr>
        <p:spPr>
          <a:xfrm>
            <a:off x="3110175" y="1824745"/>
            <a:ext cx="1316370" cy="523099"/>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000000"/>
                </a:solidFill>
                <a:ea typeface="Arial Unicode MS" pitchFamily="34" charset="-128"/>
                <a:cs typeface="Arial Unicode MS" pitchFamily="34" charset="-128"/>
              </a:rPr>
              <a:t>HTTPS / REST</a:t>
            </a:r>
            <a:endParaRPr lang="de-DE" kern="0" dirty="0">
              <a:solidFill>
                <a:srgbClr val="000000"/>
              </a:solidFill>
              <a:ea typeface="Arial Unicode MS" pitchFamily="34" charset="-128"/>
              <a:cs typeface="Arial Unicode MS" pitchFamily="34" charset="-128"/>
            </a:endParaRPr>
          </a:p>
        </p:txBody>
      </p:sp>
      <p:cxnSp>
        <p:nvCxnSpPr>
          <p:cNvPr id="15" name="Straight Connector 14"/>
          <p:cNvCxnSpPr/>
          <p:nvPr/>
        </p:nvCxnSpPr>
        <p:spPr>
          <a:xfrm flipV="1">
            <a:off x="4622548" y="4949579"/>
            <a:ext cx="6627866" cy="3409"/>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769711" y="4952988"/>
            <a:ext cx="1717890" cy="307706"/>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000000"/>
                </a:solidFill>
                <a:ea typeface="Arial Unicode MS" pitchFamily="34" charset="-128"/>
                <a:cs typeface="Arial Unicode MS" pitchFamily="34" charset="-128"/>
              </a:rPr>
              <a:t>(</a:t>
            </a:r>
            <a:r>
              <a:rPr lang="de-DE" sz="1400" kern="0" dirty="0" err="1">
                <a:solidFill>
                  <a:srgbClr val="000000"/>
                </a:solidFill>
                <a:ea typeface="Arial Unicode MS" pitchFamily="34" charset="-128"/>
                <a:cs typeface="Arial Unicode MS" pitchFamily="34" charset="-128"/>
              </a:rPr>
              <a:t>backing</a:t>
            </a:r>
            <a:r>
              <a:rPr lang="de-DE" sz="1400" kern="0" dirty="0">
                <a:solidFill>
                  <a:srgbClr val="000000"/>
                </a:solidFill>
                <a:ea typeface="Arial Unicode MS" pitchFamily="34" charset="-128"/>
                <a:cs typeface="Arial Unicode MS" pitchFamily="34" charset="-128"/>
              </a:rPr>
              <a:t>) </a:t>
            </a:r>
            <a:r>
              <a:rPr lang="de-DE" sz="1400" kern="0" dirty="0" err="1">
                <a:solidFill>
                  <a:srgbClr val="000000"/>
                </a:solidFill>
                <a:ea typeface="Arial Unicode MS" pitchFamily="34" charset="-128"/>
                <a:cs typeface="Arial Unicode MS" pitchFamily="34" charset="-128"/>
              </a:rPr>
              <a:t>services</a:t>
            </a:r>
            <a:endParaRPr lang="de-DE" sz="1400" kern="0" dirty="0">
              <a:solidFill>
                <a:srgbClr val="000000"/>
              </a:solidFill>
              <a:ea typeface="Arial Unicode MS" pitchFamily="34" charset="-128"/>
              <a:cs typeface="Arial Unicode MS" pitchFamily="34" charset="-128"/>
            </a:endParaRPr>
          </a:p>
        </p:txBody>
      </p:sp>
      <p:sp>
        <p:nvSpPr>
          <p:cNvPr id="17" name="Rectangle 16"/>
          <p:cNvSpPr/>
          <p:nvPr/>
        </p:nvSpPr>
        <p:spPr bwMode="gray">
          <a:xfrm>
            <a:off x="7341914" y="5149453"/>
            <a:ext cx="2376413" cy="555802"/>
          </a:xfrm>
          <a:prstGeom prst="rect">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lIns="89979" tIns="71983" rIns="89979" bIns="71983" rtlCol="0" anchor="ctr"/>
          <a:lstStyle/>
          <a:p>
            <a:pPr algn="ctr" defTabSz="1088558" fontAlgn="base">
              <a:spcBef>
                <a:spcPct val="50000"/>
              </a:spcBef>
              <a:spcAft>
                <a:spcPct val="0"/>
              </a:spcAft>
              <a:buClr>
                <a:srgbClr val="F0AB00"/>
              </a:buClr>
              <a:buSzPct val="80000"/>
            </a:pPr>
            <a:r>
              <a:rPr lang="de-DE" sz="1600" kern="0" dirty="0">
                <a:solidFill>
                  <a:srgbClr val="000000"/>
                </a:solidFill>
                <a:latin typeface="Arial"/>
                <a:ea typeface="Arial Unicode MS" pitchFamily="34" charset="-128"/>
                <a:cs typeface="Arial Unicode MS" pitchFamily="34" charset="-128"/>
              </a:rPr>
              <a:t>ELK</a:t>
            </a:r>
          </a:p>
        </p:txBody>
      </p:sp>
      <p:cxnSp>
        <p:nvCxnSpPr>
          <p:cNvPr id="18" name="Elbow Connector 17"/>
          <p:cNvCxnSpPr/>
          <p:nvPr/>
        </p:nvCxnSpPr>
        <p:spPr>
          <a:xfrm rot="16200000" flipH="1">
            <a:off x="7636364" y="4760456"/>
            <a:ext cx="777706" cy="287"/>
          </a:xfrm>
          <a:prstGeom prst="bentConnector3">
            <a:avLst>
              <a:gd name="adj1" fmla="val 50000"/>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endCxn id="7" idx="1"/>
          </p:cNvCxnSpPr>
          <p:nvPr/>
        </p:nvCxnSpPr>
        <p:spPr>
          <a:xfrm rot="5400000">
            <a:off x="5618921" y="4759753"/>
            <a:ext cx="777705" cy="1695"/>
          </a:xfrm>
          <a:prstGeom prst="bentConnector3">
            <a:avLst>
              <a:gd name="adj1" fmla="val 50000"/>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27"/>
          <p:cNvCxnSpPr>
            <a:stCxn id="13" idx="1"/>
          </p:cNvCxnSpPr>
          <p:nvPr/>
        </p:nvCxnSpPr>
        <p:spPr>
          <a:xfrm flipH="1" flipV="1">
            <a:off x="8980890" y="3287513"/>
            <a:ext cx="788821" cy="2237"/>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4" name="Elbow Connector 34"/>
          <p:cNvCxnSpPr/>
          <p:nvPr/>
        </p:nvCxnSpPr>
        <p:spPr>
          <a:xfrm flipH="1">
            <a:off x="9008621" y="2238843"/>
            <a:ext cx="761095" cy="1161"/>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212104" y="1136582"/>
            <a:ext cx="2702231" cy="2150930"/>
          </a:xfrm>
          <a:prstGeom prst="rect">
            <a:avLst/>
          </a:prstGeom>
          <a:ln>
            <a:solidFill>
              <a:schemeClr val="tx1"/>
            </a:solidFill>
          </a:ln>
        </p:spPr>
      </p:pic>
    </p:spTree>
    <p:extLst>
      <p:ext uri="{BB962C8B-B14F-4D97-AF65-F5344CB8AC3E}">
        <p14:creationId xmlns:p14="http://schemas.microsoft.com/office/powerpoint/2010/main" val="29342698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8A9EDA-D4FB-4F49-B422-E2C2303E5204}"/>
              </a:ext>
            </a:extLst>
          </p:cNvPr>
          <p:cNvSpPr>
            <a:spLocks noGrp="1"/>
          </p:cNvSpPr>
          <p:nvPr>
            <p:ph type="ctrTitle"/>
          </p:nvPr>
        </p:nvSpPr>
        <p:spPr/>
        <p:txBody>
          <a:bodyPr/>
          <a:lstStyle/>
          <a:p>
            <a:r>
              <a:rPr lang="de-DE" dirty="0"/>
              <a:t>Old</a:t>
            </a:r>
          </a:p>
        </p:txBody>
      </p:sp>
    </p:spTree>
    <p:extLst>
      <p:ext uri="{BB962C8B-B14F-4D97-AF65-F5344CB8AC3E}">
        <p14:creationId xmlns:p14="http://schemas.microsoft.com/office/powerpoint/2010/main" val="3198709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677108"/>
          </a:xfrm>
        </p:spPr>
        <p:txBody>
          <a:bodyPr/>
          <a:lstStyle/>
          <a:p>
            <a:r>
              <a:rPr lang="en-US" dirty="0"/>
              <a:t>General considerations: Scaling - Option 3</a:t>
            </a:r>
            <a:br>
              <a:rPr lang="en-US" dirty="0"/>
            </a:br>
            <a:r>
              <a:rPr lang="en-US" sz="2000" dirty="0"/>
              <a:t>App gets multiple instances (if needed)</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7" name="Rectangle 26">
            <a:extLst>
              <a:ext uri="{FF2B5EF4-FFF2-40B4-BE49-F238E27FC236}">
                <a16:creationId xmlns:a16="http://schemas.microsoft.com/office/drawing/2014/main" id="{EB2DBFAB-7EED-43A8-8397-DA22CBD561B6}"/>
              </a:ext>
            </a:extLst>
          </p:cNvPr>
          <p:cNvSpPr/>
          <p:nvPr/>
        </p:nvSpPr>
        <p:spPr bwMode="gray">
          <a:xfrm>
            <a:off x="5964865" y="218268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22" name="Rectangle 21">
            <a:extLst>
              <a:ext uri="{FF2B5EF4-FFF2-40B4-BE49-F238E27FC236}">
                <a16:creationId xmlns:a16="http://schemas.microsoft.com/office/drawing/2014/main" id="{A6ACF841-B2CC-4541-98F7-C15630F04EEC}"/>
              </a:ext>
            </a:extLst>
          </p:cNvPr>
          <p:cNvSpPr/>
          <p:nvPr/>
        </p:nvSpPr>
        <p:spPr bwMode="gray">
          <a:xfrm>
            <a:off x="5824511" y="2313042"/>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29" name="Rectangle 28">
            <a:extLst>
              <a:ext uri="{FF2B5EF4-FFF2-40B4-BE49-F238E27FC236}">
                <a16:creationId xmlns:a16="http://schemas.microsoft.com/office/drawing/2014/main" id="{1300A3B7-5000-460A-8052-D3F395034A01}"/>
              </a:ext>
            </a:extLst>
          </p:cNvPr>
          <p:cNvSpPr/>
          <p:nvPr/>
        </p:nvSpPr>
        <p:spPr bwMode="gray">
          <a:xfrm>
            <a:off x="9604061" y="2182679"/>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28" name="Rectangle 27">
            <a:extLst>
              <a:ext uri="{FF2B5EF4-FFF2-40B4-BE49-F238E27FC236}">
                <a16:creationId xmlns:a16="http://schemas.microsoft.com/office/drawing/2014/main" id="{C2A62AAA-AD04-4461-A25A-DCC1E28D6356}"/>
              </a:ext>
            </a:extLst>
          </p:cNvPr>
          <p:cNvSpPr/>
          <p:nvPr/>
        </p:nvSpPr>
        <p:spPr bwMode="gray">
          <a:xfrm>
            <a:off x="9463707" y="2312701"/>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cxnSp>
        <p:nvCxnSpPr>
          <p:cNvPr id="31" name="Straight Connector 30">
            <a:extLst>
              <a:ext uri="{FF2B5EF4-FFF2-40B4-BE49-F238E27FC236}">
                <a16:creationId xmlns:a16="http://schemas.microsoft.com/office/drawing/2014/main" id="{298A4E14-5092-4A03-A319-2F0BF2E5CAC8}"/>
              </a:ext>
            </a:extLst>
          </p:cNvPr>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E1BCBB0-03A6-445D-9FD2-C2B52BA018FD}"/>
              </a:ext>
            </a:extLst>
          </p:cNvPr>
          <p:cNvCxnSpPr>
            <a:cxnSpLocks/>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9FE2F0F-F99F-4EE6-9ADD-693DE4D6637D}"/>
              </a:ext>
            </a:extLst>
          </p:cNvPr>
          <p:cNvSpPr txBox="1"/>
          <p:nvPr/>
        </p:nvSpPr>
        <p:spPr>
          <a:xfrm>
            <a:off x="7592675" y="2816808"/>
            <a:ext cx="1730678" cy="2554545"/>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600" kern="0" dirty="0">
                <a:solidFill>
                  <a:srgbClr val="00B050"/>
                </a:solidFill>
                <a:latin typeface="Wingdings" panose="05000000000000000000" pitchFamily="2" charset="2"/>
                <a:ea typeface="Arial Unicode MS" pitchFamily="34" charset="-128"/>
                <a:cs typeface="Arial Unicode MS" pitchFamily="34" charset="-128"/>
              </a:rPr>
              <a:t>ü</a:t>
            </a:r>
          </a:p>
        </p:txBody>
      </p:sp>
      <p:pic>
        <p:nvPicPr>
          <p:cNvPr id="20" name="Picture 19">
            <a:extLst>
              <a:ext uri="{FF2B5EF4-FFF2-40B4-BE49-F238E27FC236}">
                <a16:creationId xmlns:a16="http://schemas.microsoft.com/office/drawing/2014/main" id="{BD69F93C-B8DF-4929-8727-6A5762145774}"/>
              </a:ext>
            </a:extLst>
          </p:cNvPr>
          <p:cNvPicPr>
            <a:picLocks noChangeAspect="1"/>
          </p:cNvPicPr>
          <p:nvPr/>
        </p:nvPicPr>
        <p:blipFill>
          <a:blip r:embed="rId4"/>
          <a:stretch>
            <a:fillRect/>
          </a:stretch>
        </p:blipFill>
        <p:spPr>
          <a:xfrm>
            <a:off x="11313100" y="1248124"/>
            <a:ext cx="501015" cy="487680"/>
          </a:xfrm>
          <a:prstGeom prst="rect">
            <a:avLst/>
          </a:prstGeom>
        </p:spPr>
      </p:pic>
    </p:spTree>
    <p:extLst>
      <p:ext uri="{BB962C8B-B14F-4D97-AF65-F5344CB8AC3E}">
        <p14:creationId xmlns:p14="http://schemas.microsoft.com/office/powerpoint/2010/main" val="238256505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Pods – logical hosts</a:t>
            </a:r>
          </a:p>
        </p:txBody>
      </p:sp>
      <p:sp>
        <p:nvSpPr>
          <p:cNvPr id="28" name="Rectangle 27"/>
          <p:cNvSpPr/>
          <p:nvPr/>
        </p:nvSpPr>
        <p:spPr bwMode="gray">
          <a:xfrm>
            <a:off x="444438" y="5707380"/>
            <a:ext cx="1124603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42" name="Rectangle 41"/>
          <p:cNvSpPr/>
          <p:nvPr/>
        </p:nvSpPr>
        <p:spPr bwMode="gray">
          <a:xfrm>
            <a:off x="784338" y="193310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-A</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Rectangle 1"/>
          <p:cNvSpPr/>
          <p:nvPr/>
        </p:nvSpPr>
        <p:spPr bwMode="gray">
          <a:xfrm>
            <a:off x="612600" y="181118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3" name="Cylinder 2"/>
          <p:cNvSpPr/>
          <p:nvPr/>
        </p:nvSpPr>
        <p:spPr bwMode="gray">
          <a:xfrm>
            <a:off x="2801588" y="381600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Rectangle 17"/>
          <p:cNvSpPr/>
          <p:nvPr/>
        </p:nvSpPr>
        <p:spPr bwMode="gray">
          <a:xfrm>
            <a:off x="6328698" y="193310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bwMode="gray">
          <a:xfrm>
            <a:off x="6156960" y="181118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20" name="Rectangle 19"/>
          <p:cNvSpPr/>
          <p:nvPr/>
        </p:nvSpPr>
        <p:spPr bwMode="gray">
          <a:xfrm>
            <a:off x="6718018" y="252557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p:cNvSpPr/>
          <p:nvPr/>
        </p:nvSpPr>
        <p:spPr bwMode="gray">
          <a:xfrm>
            <a:off x="8345949" y="4006330"/>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Rectangle 21"/>
          <p:cNvSpPr/>
          <p:nvPr/>
        </p:nvSpPr>
        <p:spPr bwMode="gray">
          <a:xfrm>
            <a:off x="9344169" y="2525573"/>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proxy</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Rectangle 22"/>
          <p:cNvSpPr/>
          <p:nvPr/>
        </p:nvSpPr>
        <p:spPr bwMode="gray">
          <a:xfrm>
            <a:off x="2486733" y="2540136"/>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5" name="Connector: Elbow 4"/>
          <p:cNvCxnSpPr>
            <a:stCxn id="23" idx="3"/>
            <a:endCxn id="3" idx="4"/>
          </p:cNvCxnSpPr>
          <p:nvPr/>
        </p:nvCxnSpPr>
        <p:spPr>
          <a:xfrm flipH="1">
            <a:off x="3799808" y="3118265"/>
            <a:ext cx="314856" cy="1199862"/>
          </a:xfrm>
          <a:prstGeom prst="bentConnector3">
            <a:avLst>
              <a:gd name="adj1" fmla="val -18635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p:cNvCxnSpPr>
            <a:stCxn id="20" idx="2"/>
            <a:endCxn id="21" idx="2"/>
          </p:cNvCxnSpPr>
          <p:nvPr/>
        </p:nvCxnSpPr>
        <p:spPr>
          <a:xfrm rot="16200000" flipH="1">
            <a:off x="7525655" y="3688160"/>
            <a:ext cx="826622" cy="813965"/>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p:cNvCxnSpPr>
            <a:stCxn id="22" idx="2"/>
            <a:endCxn id="21" idx="4"/>
          </p:cNvCxnSpPr>
          <p:nvPr/>
        </p:nvCxnSpPr>
        <p:spPr>
          <a:xfrm rot="5400000">
            <a:off x="9337841" y="3688159"/>
            <a:ext cx="826623" cy="813966"/>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p:cNvCxnSpPr>
            <a:stCxn id="22" idx="1"/>
            <a:endCxn id="20" idx="3"/>
          </p:cNvCxnSpPr>
          <p:nvPr/>
        </p:nvCxnSpPr>
        <p:spPr>
          <a:xfrm rot="10800000" flipV="1">
            <a:off x="8345949" y="3103701"/>
            <a:ext cx="998220"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633773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D8DC7-A4C9-412C-A423-2880AD0B6E76}"/>
              </a:ext>
            </a:extLst>
          </p:cNvPr>
          <p:cNvSpPr>
            <a:spLocks noGrp="1"/>
          </p:cNvSpPr>
          <p:nvPr>
            <p:ph type="title"/>
          </p:nvPr>
        </p:nvSpPr>
        <p:spPr/>
        <p:txBody>
          <a:bodyPr/>
          <a:lstStyle/>
          <a:p>
            <a:r>
              <a:rPr lang="en-US" dirty="0"/>
              <a:t>Sidecar pattern – or when to use multiple container in a pod</a:t>
            </a:r>
          </a:p>
        </p:txBody>
      </p:sp>
      <p:grpSp>
        <p:nvGrpSpPr>
          <p:cNvPr id="11" name="Group 10">
            <a:extLst>
              <a:ext uri="{FF2B5EF4-FFF2-40B4-BE49-F238E27FC236}">
                <a16:creationId xmlns:a16="http://schemas.microsoft.com/office/drawing/2014/main" id="{FB2CD143-0D2F-4657-9000-8B31A4D6BDB6}"/>
              </a:ext>
            </a:extLst>
          </p:cNvPr>
          <p:cNvGrpSpPr/>
          <p:nvPr/>
        </p:nvGrpSpPr>
        <p:grpSpPr>
          <a:xfrm>
            <a:off x="3495009" y="2656763"/>
            <a:ext cx="5204460" cy="3263342"/>
            <a:chOff x="3394095" y="2548608"/>
            <a:chExt cx="5204460" cy="3263342"/>
          </a:xfrm>
        </p:grpSpPr>
        <p:sp>
          <p:nvSpPr>
            <p:cNvPr id="3" name="Rectangle 2">
              <a:extLst>
                <a:ext uri="{FF2B5EF4-FFF2-40B4-BE49-F238E27FC236}">
                  <a16:creationId xmlns:a16="http://schemas.microsoft.com/office/drawing/2014/main" id="{78AAD8F1-386E-40CE-979F-C79845ECC6E3}"/>
                </a:ext>
              </a:extLst>
            </p:cNvPr>
            <p:cNvSpPr/>
            <p:nvPr/>
          </p:nvSpPr>
          <p:spPr bwMode="gray">
            <a:xfrm>
              <a:off x="3565833" y="267052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3">
              <a:extLst>
                <a:ext uri="{FF2B5EF4-FFF2-40B4-BE49-F238E27FC236}">
                  <a16:creationId xmlns:a16="http://schemas.microsoft.com/office/drawing/2014/main" id="{4306B961-6B68-43FE-86D9-2321AB2204D3}"/>
                </a:ext>
              </a:extLst>
            </p:cNvPr>
            <p:cNvSpPr/>
            <p:nvPr/>
          </p:nvSpPr>
          <p:spPr bwMode="gray">
            <a:xfrm>
              <a:off x="3394095" y="254860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5" name="Rectangle 4">
              <a:extLst>
                <a:ext uri="{FF2B5EF4-FFF2-40B4-BE49-F238E27FC236}">
                  <a16:creationId xmlns:a16="http://schemas.microsoft.com/office/drawing/2014/main" id="{D359A288-FA58-4435-A556-6E47F71703E0}"/>
                </a:ext>
              </a:extLst>
            </p:cNvPr>
            <p:cNvSpPr/>
            <p:nvPr/>
          </p:nvSpPr>
          <p:spPr bwMode="gray">
            <a:xfrm>
              <a:off x="3955153" y="326299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Cylinder 5">
              <a:extLst>
                <a:ext uri="{FF2B5EF4-FFF2-40B4-BE49-F238E27FC236}">
                  <a16:creationId xmlns:a16="http://schemas.microsoft.com/office/drawing/2014/main" id="{2F8DF86F-FD0C-44AF-BE66-43A5E289EC3C}"/>
                </a:ext>
              </a:extLst>
            </p:cNvPr>
            <p:cNvSpPr/>
            <p:nvPr/>
          </p:nvSpPr>
          <p:spPr bwMode="gray">
            <a:xfrm>
              <a:off x="5583084" y="4743750"/>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a:extLst>
                <a:ext uri="{FF2B5EF4-FFF2-40B4-BE49-F238E27FC236}">
                  <a16:creationId xmlns:a16="http://schemas.microsoft.com/office/drawing/2014/main" id="{03072AD4-D880-47B9-994A-3B2C64739E7B}"/>
                </a:ext>
              </a:extLst>
            </p:cNvPr>
            <p:cNvSpPr/>
            <p:nvPr/>
          </p:nvSpPr>
          <p:spPr bwMode="gray">
            <a:xfrm>
              <a:off x="6581304" y="3262993"/>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proxy</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8" name="Connector: Elbow 7">
              <a:extLst>
                <a:ext uri="{FF2B5EF4-FFF2-40B4-BE49-F238E27FC236}">
                  <a16:creationId xmlns:a16="http://schemas.microsoft.com/office/drawing/2014/main" id="{A9F69B7D-24E3-4263-985E-C5D03E2AFBED}"/>
                </a:ext>
              </a:extLst>
            </p:cNvPr>
            <p:cNvCxnSpPr>
              <a:stCxn id="5" idx="2"/>
              <a:endCxn id="6" idx="2"/>
            </p:cNvCxnSpPr>
            <p:nvPr/>
          </p:nvCxnSpPr>
          <p:spPr>
            <a:xfrm rot="16200000" flipH="1">
              <a:off x="4762790" y="4425580"/>
              <a:ext cx="826622" cy="813965"/>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4D95C8FA-3BFA-4BA1-A483-C434537E54B9}"/>
                </a:ext>
              </a:extLst>
            </p:cNvPr>
            <p:cNvCxnSpPr>
              <a:stCxn id="7" idx="2"/>
              <a:endCxn id="6" idx="4"/>
            </p:cNvCxnSpPr>
            <p:nvPr/>
          </p:nvCxnSpPr>
          <p:spPr>
            <a:xfrm rot="5400000">
              <a:off x="6574976" y="4425579"/>
              <a:ext cx="826623" cy="813966"/>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0FF28FED-1367-412F-8C10-8037765AB121}"/>
                </a:ext>
              </a:extLst>
            </p:cNvPr>
            <p:cNvCxnSpPr>
              <a:stCxn id="7" idx="1"/>
              <a:endCxn id="5" idx="3"/>
            </p:cNvCxnSpPr>
            <p:nvPr/>
          </p:nvCxnSpPr>
          <p:spPr>
            <a:xfrm rot="10800000" flipV="1">
              <a:off x="5583084" y="3841121"/>
              <a:ext cx="998220"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2" name="Speech Bubble: Rectangle 11">
            <a:extLst>
              <a:ext uri="{FF2B5EF4-FFF2-40B4-BE49-F238E27FC236}">
                <a16:creationId xmlns:a16="http://schemas.microsoft.com/office/drawing/2014/main" id="{CEC408BF-E469-4FEB-B3B1-E9272ECCBFBD}"/>
              </a:ext>
            </a:extLst>
          </p:cNvPr>
          <p:cNvSpPr/>
          <p:nvPr/>
        </p:nvSpPr>
        <p:spPr bwMode="gray">
          <a:xfrm>
            <a:off x="8310149" y="1616445"/>
            <a:ext cx="3008446" cy="915844"/>
          </a:xfrm>
          <a:prstGeom prst="wedgeRectCallout">
            <a:avLst>
              <a:gd name="adj1" fmla="val -56757"/>
              <a:gd name="adj2" fmla="val 11970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Helper container</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Speech Bubble: Rectangle 12">
            <a:extLst>
              <a:ext uri="{FF2B5EF4-FFF2-40B4-BE49-F238E27FC236}">
                <a16:creationId xmlns:a16="http://schemas.microsoft.com/office/drawing/2014/main" id="{A6BFAEFB-B711-43D3-9AF6-2BA756B0F93E}"/>
              </a:ext>
            </a:extLst>
          </p:cNvPr>
          <p:cNvSpPr/>
          <p:nvPr/>
        </p:nvSpPr>
        <p:spPr bwMode="gray">
          <a:xfrm>
            <a:off x="504001" y="1616445"/>
            <a:ext cx="3008446" cy="915844"/>
          </a:xfrm>
          <a:prstGeom prst="wedgeRectCallout">
            <a:avLst>
              <a:gd name="adj1" fmla="val 58938"/>
              <a:gd name="adj2" fmla="val 16693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Application container</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7129534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9737280" cy="4727460"/>
          </a:xfrm>
        </p:spPr>
        <p:txBody>
          <a:bodyPr/>
          <a:lstStyle/>
          <a:p>
            <a:pPr lvl="1"/>
            <a:r>
              <a:rPr lang="en-US" dirty="0"/>
              <a:t>A </a:t>
            </a:r>
            <a:r>
              <a:rPr lang="en-US" i="1" dirty="0"/>
              <a:t>pod</a:t>
            </a:r>
            <a:r>
              <a:rPr lang="en-US" dirty="0"/>
              <a:t> (as in a pod of whales or pea pod) is a group of one or more containers (such as Docker containers), with shared storage/network, and a specification for how to run the containers</a:t>
            </a:r>
          </a:p>
          <a:p>
            <a:pPr lvl="1"/>
            <a:r>
              <a:rPr lang="en-US" dirty="0"/>
              <a:t>Containers of a pod share localhost network interface</a:t>
            </a:r>
          </a:p>
          <a:p>
            <a:pPr lvl="1"/>
            <a:r>
              <a:rPr lang="en-US" dirty="0"/>
              <a:t>A pod can provision ephemeral storage or attach persistent storage</a:t>
            </a:r>
          </a:p>
          <a:p>
            <a:pPr lvl="1"/>
            <a:r>
              <a:rPr lang="en-US" dirty="0"/>
              <a:t>Pods are started by </a:t>
            </a:r>
            <a:r>
              <a:rPr lang="en-US" dirty="0" err="1"/>
              <a:t>kubelet</a:t>
            </a:r>
            <a:r>
              <a:rPr lang="en-US" dirty="0"/>
              <a:t> but can die any time without necessarily being re-scheduled</a:t>
            </a:r>
          </a:p>
          <a:p>
            <a:pPr lvl="1"/>
            <a:r>
              <a:rPr lang="en-US" dirty="0"/>
              <a:t>Pods can be probed by </a:t>
            </a:r>
            <a:r>
              <a:rPr lang="en-US" dirty="0" err="1"/>
              <a:t>kubelet</a:t>
            </a:r>
            <a:r>
              <a:rPr lang="en-US" dirty="0"/>
              <a:t> (liveness &amp; readiness probe)</a:t>
            </a:r>
          </a:p>
          <a:p>
            <a:pPr lvl="1"/>
            <a:r>
              <a:rPr lang="en-US" dirty="0"/>
              <a:t>Most important pod phases / status:</a:t>
            </a:r>
          </a:p>
          <a:p>
            <a:pPr lvl="2"/>
            <a:r>
              <a:rPr lang="en-US" dirty="0"/>
              <a:t>Pending</a:t>
            </a:r>
          </a:p>
          <a:p>
            <a:pPr lvl="2"/>
            <a:r>
              <a:rPr lang="en-US" dirty="0"/>
              <a:t>Running</a:t>
            </a:r>
          </a:p>
          <a:p>
            <a:pPr lvl="2"/>
            <a:r>
              <a:rPr lang="en-US" dirty="0"/>
              <a:t>Succeeded</a:t>
            </a:r>
          </a:p>
          <a:p>
            <a:pPr lvl="2"/>
            <a:r>
              <a:rPr lang="en-US" dirty="0"/>
              <a:t>Failed</a:t>
            </a:r>
          </a:p>
          <a:p>
            <a:pPr lvl="2"/>
            <a:r>
              <a:rPr lang="en-US" dirty="0"/>
              <a:t>Unknown</a:t>
            </a:r>
          </a:p>
          <a:p>
            <a:pPr lvl="1"/>
            <a:endParaRPr lang="en-US" dirty="0"/>
          </a:p>
        </p:txBody>
      </p:sp>
      <p:sp>
        <p:nvSpPr>
          <p:cNvPr id="2" name="Title 1"/>
          <p:cNvSpPr>
            <a:spLocks noGrp="1"/>
          </p:cNvSpPr>
          <p:nvPr>
            <p:ph type="title"/>
          </p:nvPr>
        </p:nvSpPr>
        <p:spPr/>
        <p:txBody>
          <a:bodyPr/>
          <a:lstStyle/>
          <a:p>
            <a:r>
              <a:rPr lang="en-US" dirty="0"/>
              <a:t>Pods</a:t>
            </a:r>
          </a:p>
        </p:txBody>
      </p:sp>
    </p:spTree>
    <p:extLst>
      <p:ext uri="{BB962C8B-B14F-4D97-AF65-F5344CB8AC3E}">
        <p14:creationId xmlns:p14="http://schemas.microsoft.com/office/powerpoint/2010/main" val="206447230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Basic structure of most K8s resources</a:t>
            </a:r>
          </a:p>
        </p:txBody>
      </p:sp>
      <p:grpSp>
        <p:nvGrpSpPr>
          <p:cNvPr id="17" name="Group 16"/>
          <p:cNvGrpSpPr/>
          <p:nvPr/>
        </p:nvGrpSpPr>
        <p:grpSpPr>
          <a:xfrm>
            <a:off x="803295" y="1813069"/>
            <a:ext cx="5833704" cy="3249281"/>
            <a:chOff x="3639087" y="2577737"/>
            <a:chExt cx="4599222" cy="2296676"/>
          </a:xfrm>
        </p:grpSpPr>
        <p:sp>
          <p:nvSpPr>
            <p:cNvPr id="6" name="Rectangle 5"/>
            <p:cNvSpPr/>
            <p:nvPr/>
          </p:nvSpPr>
          <p:spPr bwMode="gray">
            <a:xfrm>
              <a:off x="3639087" y="2577737"/>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noProof="0" dirty="0" err="1">
                  <a:ea typeface="Arial Unicode MS" pitchFamily="34" charset="-128"/>
                  <a:cs typeface="Arial Unicode MS" pitchFamily="34" charset="-128"/>
                </a:rPr>
                <a:t>apiVersion</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3639087" y="3060466"/>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kind</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p:nvSpPr>
          <p:spPr bwMode="gray">
            <a:xfrm>
              <a:off x="3639087" y="3543195"/>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metadata</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p:nvSpPr>
          <p:spPr bwMode="gray">
            <a:xfrm>
              <a:off x="3639087" y="4025924"/>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spec</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3639087" y="4508653"/>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status</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Rectangle 10"/>
            <p:cNvSpPr/>
            <p:nvPr/>
          </p:nvSpPr>
          <p:spPr bwMode="gray">
            <a:xfrm>
              <a:off x="5576745" y="3554081"/>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metadata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gray">
            <a:xfrm>
              <a:off x="5576745" y="4036810"/>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spec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Rectangle 12"/>
            <p:cNvSpPr/>
            <p:nvPr/>
          </p:nvSpPr>
          <p:spPr bwMode="gray">
            <a:xfrm>
              <a:off x="5576745" y="4517748"/>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status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 name="Rectangle 13"/>
            <p:cNvSpPr/>
            <p:nvPr/>
          </p:nvSpPr>
          <p:spPr bwMode="gray">
            <a:xfrm>
              <a:off x="5576745" y="2588623"/>
              <a:ext cx="1921336" cy="3439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value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Rectangle 14"/>
            <p:cNvSpPr/>
            <p:nvPr/>
          </p:nvSpPr>
          <p:spPr bwMode="gray">
            <a:xfrm>
              <a:off x="5576745" y="3071352"/>
              <a:ext cx="1921336" cy="3439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value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8" name="Speech Bubble: Rectangle 17"/>
          <p:cNvSpPr/>
          <p:nvPr/>
        </p:nvSpPr>
        <p:spPr bwMode="gray">
          <a:xfrm>
            <a:off x="6636999" y="5497800"/>
            <a:ext cx="4101737" cy="624325"/>
          </a:xfrm>
          <a:prstGeom prst="wedgeRectCallout">
            <a:avLst>
              <a:gd name="adj1" fmla="val -67542"/>
              <a:gd name="adj2" fmla="val -17123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Information supplied by k8s, not maintained by users</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Speech Bubble: Rectangle 18"/>
          <p:cNvSpPr/>
          <p:nvPr/>
        </p:nvSpPr>
        <p:spPr bwMode="gray">
          <a:xfrm>
            <a:off x="7014755" y="873332"/>
            <a:ext cx="4101737" cy="624325"/>
          </a:xfrm>
          <a:prstGeom prst="wedgeRectCallout">
            <a:avLst>
              <a:gd name="adj1" fmla="val -78795"/>
              <a:gd name="adj2" fmla="val 13703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err="1">
                <a:ea typeface="Arial Unicode MS" pitchFamily="34" charset="-128"/>
                <a:cs typeface="Arial Unicode MS" pitchFamily="34" charset="-128"/>
              </a:rPr>
              <a:t>api</a:t>
            </a:r>
            <a:r>
              <a:rPr lang="en-US" sz="1800" kern="0" noProof="0" dirty="0">
                <a:ea typeface="Arial Unicode MS" pitchFamily="34" charset="-128"/>
                <a:cs typeface="Arial Unicode MS" pitchFamily="34" charset="-128"/>
              </a:rPr>
              <a:t> the resource belongs to, e.g. “v1”</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Speech Bubble: Rectangle 19"/>
          <p:cNvSpPr/>
          <p:nvPr/>
        </p:nvSpPr>
        <p:spPr bwMode="gray">
          <a:xfrm>
            <a:off x="7588740" y="2061185"/>
            <a:ext cx="4101737"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resource type, e.g. “pod”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Speech Bubble: Rectangle 20"/>
          <p:cNvSpPr/>
          <p:nvPr/>
        </p:nvSpPr>
        <p:spPr bwMode="gray">
          <a:xfrm>
            <a:off x="7588740" y="3063233"/>
            <a:ext cx="4101737" cy="748951"/>
          </a:xfrm>
          <a:prstGeom prst="wedgeRectCallout">
            <a:avLst>
              <a:gd name="adj1" fmla="val -82404"/>
              <a:gd name="adj2" fmla="val 824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metadata like name, annotations or labels are maintained here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Speech Bubble: Rectangle 21"/>
          <p:cNvSpPr/>
          <p:nvPr/>
        </p:nvSpPr>
        <p:spPr bwMode="gray">
          <a:xfrm>
            <a:off x="7588740" y="4108290"/>
            <a:ext cx="4101737" cy="748951"/>
          </a:xfrm>
          <a:prstGeom prst="wedgeRectCallout">
            <a:avLst>
              <a:gd name="adj1" fmla="val -86438"/>
              <a:gd name="adj2" fmla="val -4176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specification of the resource based on its “kind”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14460258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04001" y="1116542"/>
            <a:ext cx="3867974" cy="5120670"/>
          </a:xfrm>
          <a:prstGeom prst="rect">
            <a:avLst/>
          </a:prstGeom>
        </p:spPr>
      </p:pic>
      <p:sp>
        <p:nvSpPr>
          <p:cNvPr id="2" name="Title 1"/>
          <p:cNvSpPr>
            <a:spLocks noGrp="1"/>
          </p:cNvSpPr>
          <p:nvPr>
            <p:ph type="title"/>
          </p:nvPr>
        </p:nvSpPr>
        <p:spPr/>
        <p:txBody>
          <a:bodyPr/>
          <a:lstStyle/>
          <a:p>
            <a:r>
              <a:rPr lang="en-US" dirty="0"/>
              <a:t>Pod definition - </a:t>
            </a:r>
            <a:r>
              <a:rPr lang="en-US" b="0" dirty="0">
                <a:hlinkClick r:id="rId4"/>
              </a:rPr>
              <a:t>https://kubernetes.io/docs/api-reference/v1.8/#pod-v1-core</a:t>
            </a:r>
            <a:r>
              <a:rPr lang="en-US" b="0" dirty="0"/>
              <a:t>  </a:t>
            </a:r>
          </a:p>
        </p:txBody>
      </p:sp>
      <p:sp>
        <p:nvSpPr>
          <p:cNvPr id="15" name="Speech Bubble: Rectangle 14"/>
          <p:cNvSpPr/>
          <p:nvPr/>
        </p:nvSpPr>
        <p:spPr bwMode="gray">
          <a:xfrm>
            <a:off x="5490755" y="1116542"/>
            <a:ext cx="5442076" cy="572921"/>
          </a:xfrm>
          <a:prstGeom prst="wedgeRectCallout">
            <a:avLst>
              <a:gd name="adj1" fmla="val -91535"/>
              <a:gd name="adj2" fmla="val -1235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Resources of “</a:t>
            </a:r>
            <a:r>
              <a:rPr lang="en-US" sz="1800" kern="0" dirty="0" err="1">
                <a:ea typeface="Arial Unicode MS" pitchFamily="34" charset="-128"/>
                <a:cs typeface="Arial Unicode MS" pitchFamily="34" charset="-128"/>
              </a:rPr>
              <a:t>kind:pod</a:t>
            </a:r>
            <a:r>
              <a:rPr lang="en-US" sz="1800" kern="0" dirty="0">
                <a:ea typeface="Arial Unicode MS" pitchFamily="34" charset="-128"/>
                <a:cs typeface="Arial Unicode MS" pitchFamily="34" charset="-128"/>
              </a:rPr>
              <a:t>” belong to “</a:t>
            </a:r>
            <a:r>
              <a:rPr lang="en-US" sz="1800" kern="0" dirty="0" err="1">
                <a:ea typeface="Arial Unicode MS" pitchFamily="34" charset="-128"/>
                <a:cs typeface="Arial Unicode MS" pitchFamily="34" charset="-128"/>
              </a:rPr>
              <a:t>apiVersion</a:t>
            </a:r>
            <a:r>
              <a:rPr lang="en-US" sz="1800" kern="0" dirty="0">
                <a:ea typeface="Arial Unicode MS" pitchFamily="34" charset="-128"/>
                <a:cs typeface="Arial Unicode MS" pitchFamily="34" charset="-128"/>
              </a:rPr>
              <a:t>: v1”</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6" name="Speech Bubble: Rectangle 15"/>
          <p:cNvSpPr/>
          <p:nvPr/>
        </p:nvSpPr>
        <p:spPr bwMode="gray">
          <a:xfrm>
            <a:off x="5490755" y="1905960"/>
            <a:ext cx="5442076" cy="645064"/>
          </a:xfrm>
          <a:prstGeom prst="wedgeRectCallout">
            <a:avLst>
              <a:gd name="adj1" fmla="val -84512"/>
              <a:gd name="adj2" fmla="val -2199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Within “metadata” the pod’s name is specified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Speech Bubble: Rectangle 16"/>
          <p:cNvSpPr/>
          <p:nvPr/>
        </p:nvSpPr>
        <p:spPr bwMode="gray">
          <a:xfrm>
            <a:off x="5490755" y="2872296"/>
            <a:ext cx="5442076" cy="1337396"/>
          </a:xfrm>
          <a:prstGeom prst="wedgeRectCallout">
            <a:avLst>
              <a:gd name="adj1" fmla="val -84859"/>
              <a:gd name="adj2" fmla="val -340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The pod’s “spec” provides all the necessary details, like the image to use, to actually start a container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p:cNvSpPr/>
          <p:nvPr/>
        </p:nvSpPr>
        <p:spPr bwMode="gray">
          <a:xfrm>
            <a:off x="5490755" y="4697372"/>
            <a:ext cx="5442076" cy="1337396"/>
          </a:xfrm>
          <a:prstGeom prst="wedgeRectCallout">
            <a:avLst>
              <a:gd name="adj1" fmla="val -86609"/>
              <a:gd name="adj2" fmla="val -2621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The </a:t>
            </a:r>
            <a:r>
              <a:rPr lang="en-US" sz="1800" kern="0" noProof="0" dirty="0" err="1">
                <a:ea typeface="Arial Unicode MS" pitchFamily="34" charset="-128"/>
                <a:cs typeface="Arial Unicode MS" pitchFamily="34" charset="-128"/>
              </a:rPr>
              <a:t>livenessProbe</a:t>
            </a:r>
            <a:r>
              <a:rPr lang="en-US" sz="1800" kern="0" noProof="0" dirty="0">
                <a:ea typeface="Arial Unicode MS" pitchFamily="34" charset="-128"/>
                <a:cs typeface="Arial Unicode MS" pitchFamily="34" charset="-128"/>
              </a:rPr>
              <a:t> defines a check, to determine, if the pod is in a healthy state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26664175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Liveness &amp; Readiness Probes</a:t>
            </a:r>
          </a:p>
        </p:txBody>
      </p:sp>
      <p:sp>
        <p:nvSpPr>
          <p:cNvPr id="4" name="Rectangle 3"/>
          <p:cNvSpPr/>
          <p:nvPr/>
        </p:nvSpPr>
        <p:spPr bwMode="gray">
          <a:xfrm>
            <a:off x="4886151" y="4398607"/>
            <a:ext cx="2422872" cy="17755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800" b="1" kern="0" noProof="0" dirty="0" err="1">
                <a:ea typeface="Arial Unicode MS" pitchFamily="34" charset="-128"/>
                <a:cs typeface="Arial Unicode MS" pitchFamily="34" charset="-128"/>
              </a:rPr>
              <a:t>nginx-pod</a:t>
            </a:r>
            <a:endParaRPr kumimoji="0" lang="de-DE" sz="2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Speech Bubble: Rectangle 4"/>
          <p:cNvSpPr/>
          <p:nvPr/>
        </p:nvSpPr>
        <p:spPr bwMode="gray">
          <a:xfrm>
            <a:off x="3867149" y="3333751"/>
            <a:ext cx="1746423" cy="912456"/>
          </a:xfrm>
          <a:prstGeom prst="wedgeRectCallout">
            <a:avLst>
              <a:gd name="adj1" fmla="val 46475"/>
              <a:gd name="adj2" fmla="val 98925"/>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HTTP 200 ‘OK’</a:t>
            </a:r>
          </a:p>
        </p:txBody>
      </p:sp>
      <p:sp>
        <p:nvSpPr>
          <p:cNvPr id="7" name="Speech Bubble: Rectangle 6"/>
          <p:cNvSpPr/>
          <p:nvPr/>
        </p:nvSpPr>
        <p:spPr bwMode="gray">
          <a:xfrm>
            <a:off x="6616786" y="3333751"/>
            <a:ext cx="1746423" cy="912456"/>
          </a:xfrm>
          <a:prstGeom prst="wedgeRectCallout">
            <a:avLst>
              <a:gd name="adj1" fmla="val -48425"/>
              <a:gd name="adj2" fmla="val 98925"/>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ndex.html</a:t>
            </a:r>
          </a:p>
        </p:txBody>
      </p:sp>
      <p:sp>
        <p:nvSpPr>
          <p:cNvPr id="8" name="Rectangle 7"/>
          <p:cNvSpPr/>
          <p:nvPr/>
        </p:nvSpPr>
        <p:spPr bwMode="gray">
          <a:xfrm>
            <a:off x="739647" y="1215772"/>
            <a:ext cx="3127502" cy="17755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800" b="1" kern="0" dirty="0">
                <a:ea typeface="Arial Unicode MS" pitchFamily="34" charset="-128"/>
                <a:cs typeface="Arial Unicode MS" pitchFamily="34" charset="-128"/>
              </a:rPr>
              <a:t>Respond with HTTP 200, if you are alive!</a:t>
            </a:r>
            <a:endParaRPr kumimoji="0" lang="en-US" sz="2800" b="1" i="0" u="none" strike="noStrike" kern="0" cap="none" spc="0" normalizeH="0" baseline="0" dirty="0">
              <a:ln>
                <a:noFill/>
              </a:ln>
              <a:effectLst/>
              <a:uLnTx/>
              <a:uFillTx/>
              <a:ea typeface="Arial Unicode MS" pitchFamily="34" charset="-128"/>
              <a:cs typeface="Arial Unicode MS" pitchFamily="34" charset="-128"/>
            </a:endParaRPr>
          </a:p>
        </p:txBody>
      </p:sp>
      <p:sp>
        <p:nvSpPr>
          <p:cNvPr id="9" name="Rectangle 8"/>
          <p:cNvSpPr/>
          <p:nvPr/>
        </p:nvSpPr>
        <p:spPr bwMode="gray">
          <a:xfrm>
            <a:off x="8363209" y="1215771"/>
            <a:ext cx="3127502" cy="17755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800" b="1" kern="0" dirty="0">
                <a:ea typeface="Arial Unicode MS" pitchFamily="34" charset="-128"/>
                <a:cs typeface="Arial Unicode MS" pitchFamily="34" charset="-128"/>
              </a:rPr>
              <a:t>Send back the index.html, if you are ready!</a:t>
            </a:r>
            <a:endParaRPr kumimoji="0" lang="en-US" sz="2800" b="1" i="0" u="none" strike="noStrike" kern="0" cap="none" spc="0" normalizeH="0" baseline="0" dirty="0">
              <a:ln>
                <a:noFill/>
              </a:ln>
              <a:effectLst/>
              <a:uLnTx/>
              <a:uFillTx/>
              <a:ea typeface="Arial Unicode MS" pitchFamily="34" charset="-128"/>
              <a:cs typeface="Arial Unicode MS" pitchFamily="34" charset="-128"/>
            </a:endParaRPr>
          </a:p>
        </p:txBody>
      </p:sp>
      <p:cxnSp>
        <p:nvCxnSpPr>
          <p:cNvPr id="14" name="Connector: Elbow 13"/>
          <p:cNvCxnSpPr>
            <a:stCxn id="8" idx="2"/>
            <a:endCxn id="4" idx="1"/>
          </p:cNvCxnSpPr>
          <p:nvPr/>
        </p:nvCxnSpPr>
        <p:spPr>
          <a:xfrm rot="16200000" flipH="1">
            <a:off x="2447241" y="2847465"/>
            <a:ext cx="2295067" cy="2582753"/>
          </a:xfrm>
          <a:prstGeom prst="bentConnector2">
            <a:avLst/>
          </a:prstGeom>
          <a:ln w="7620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p:cNvCxnSpPr>
            <a:stCxn id="9" idx="2"/>
            <a:endCxn id="4" idx="3"/>
          </p:cNvCxnSpPr>
          <p:nvPr/>
        </p:nvCxnSpPr>
        <p:spPr>
          <a:xfrm rot="5400000">
            <a:off x="7470458" y="2829874"/>
            <a:ext cx="2295068" cy="2617937"/>
          </a:xfrm>
          <a:prstGeom prst="bentConnector2">
            <a:avLst/>
          </a:prstGeom>
          <a:ln w="7620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608023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263110693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Namespaces</a:t>
            </a:r>
          </a:p>
        </p:txBody>
      </p:sp>
      <p:sp>
        <p:nvSpPr>
          <p:cNvPr id="28" name="Rectangle 27"/>
          <p:cNvSpPr/>
          <p:nvPr/>
        </p:nvSpPr>
        <p:spPr bwMode="gray">
          <a:xfrm>
            <a:off x="504001"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1" name="Rectangle 30"/>
          <p:cNvSpPr/>
          <p:nvPr/>
        </p:nvSpPr>
        <p:spPr bwMode="gray">
          <a:xfrm>
            <a:off x="504000" y="3589128"/>
            <a:ext cx="11246039"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my</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1732440"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5492941"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3" name="Rectangle 32"/>
          <p:cNvSpPr/>
          <p:nvPr/>
        </p:nvSpPr>
        <p:spPr bwMode="gray">
          <a:xfrm>
            <a:off x="4368040"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9" name="Rectangle 38"/>
          <p:cNvSpPr/>
          <p:nvPr/>
        </p:nvSpPr>
        <p:spPr bwMode="gray">
          <a:xfrm>
            <a:off x="8232078"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40" name="Rectangle 39"/>
          <p:cNvSpPr/>
          <p:nvPr/>
        </p:nvSpPr>
        <p:spPr bwMode="gray">
          <a:xfrm>
            <a:off x="9356979"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40"/>
          <p:cNvSpPr/>
          <p:nvPr/>
        </p:nvSpPr>
        <p:spPr bwMode="gray">
          <a:xfrm>
            <a:off x="504000" y="1470876"/>
            <a:ext cx="11246039"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your</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42" name="Rectangle 41"/>
          <p:cNvSpPr/>
          <p:nvPr/>
        </p:nvSpPr>
        <p:spPr bwMode="gray">
          <a:xfrm>
            <a:off x="1672878"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4" name="Rectangle 43"/>
          <p:cNvSpPr/>
          <p:nvPr/>
        </p:nvSpPr>
        <p:spPr bwMode="gray">
          <a:xfrm>
            <a:off x="5433379"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5" name="Rectangle 44"/>
          <p:cNvSpPr/>
          <p:nvPr/>
        </p:nvSpPr>
        <p:spPr bwMode="gray">
          <a:xfrm>
            <a:off x="9297417"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1248870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8159939" cy="4727460"/>
          </a:xfrm>
        </p:spPr>
        <p:txBody>
          <a:bodyPr/>
          <a:lstStyle/>
          <a:p>
            <a:pPr lvl="1"/>
            <a:r>
              <a:rPr lang="en-US" dirty="0"/>
              <a:t>Logical realm for applications to run within</a:t>
            </a:r>
          </a:p>
          <a:p>
            <a:pPr lvl="1"/>
            <a:r>
              <a:rPr lang="en-US" dirty="0"/>
              <a:t>Isolate resources and restrict visibility to objects in the same namespace</a:t>
            </a:r>
          </a:p>
          <a:p>
            <a:pPr lvl="1"/>
            <a:r>
              <a:rPr lang="en-US" dirty="0"/>
              <a:t>Basic user management is handled on namespace level</a:t>
            </a:r>
          </a:p>
          <a:p>
            <a:pPr lvl="1"/>
            <a:r>
              <a:rPr lang="en-US" dirty="0"/>
              <a:t>Resource quotas / limits managed per namespace</a:t>
            </a:r>
          </a:p>
          <a:p>
            <a:pPr lvl="1"/>
            <a:r>
              <a:rPr lang="en-US" dirty="0"/>
              <a:t>Uniqueness of names required per namespace</a:t>
            </a:r>
          </a:p>
          <a:p>
            <a:pPr lvl="1"/>
            <a:r>
              <a:rPr lang="en-US" dirty="0"/>
              <a:t>Access to services in a different namespace via FQDN &lt;service-name&gt;.&lt;namespace&gt;</a:t>
            </a:r>
          </a:p>
          <a:p>
            <a:pPr lvl="1"/>
            <a:r>
              <a:rPr lang="en-US" dirty="0"/>
              <a:t>Use –n (--namespace) &lt;namespace&gt; switch with </a:t>
            </a:r>
            <a:r>
              <a:rPr lang="en-US" dirty="0" err="1"/>
              <a:t>kubectl</a:t>
            </a:r>
            <a:r>
              <a:rPr lang="en-US" dirty="0"/>
              <a:t> to access resources</a:t>
            </a:r>
          </a:p>
          <a:p>
            <a:pPr lvl="1"/>
            <a:endParaRPr lang="en-US" dirty="0"/>
          </a:p>
        </p:txBody>
      </p:sp>
      <p:sp>
        <p:nvSpPr>
          <p:cNvPr id="2" name="Title 1"/>
          <p:cNvSpPr>
            <a:spLocks noGrp="1"/>
          </p:cNvSpPr>
          <p:nvPr>
            <p:ph type="title"/>
          </p:nvPr>
        </p:nvSpPr>
        <p:spPr/>
        <p:txBody>
          <a:bodyPr/>
          <a:lstStyle/>
          <a:p>
            <a:r>
              <a:rPr lang="en-US" dirty="0"/>
              <a:t>Namespaces</a:t>
            </a:r>
          </a:p>
        </p:txBody>
      </p:sp>
    </p:spTree>
    <p:extLst>
      <p:ext uri="{BB962C8B-B14F-4D97-AF65-F5344CB8AC3E}">
        <p14:creationId xmlns:p14="http://schemas.microsoft.com/office/powerpoint/2010/main" val="324999000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1961122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err="1"/>
              <a:t>Genereal</a:t>
            </a:r>
            <a:r>
              <a:rPr lang="en-US" dirty="0"/>
              <a:t> considerations: external configuration for app and DB</a:t>
            </a:r>
          </a:p>
        </p:txBody>
      </p:sp>
      <p:sp>
        <p:nvSpPr>
          <p:cNvPr id="3" name="TextBox 2">
            <a:extLst>
              <a:ext uri="{FF2B5EF4-FFF2-40B4-BE49-F238E27FC236}">
                <a16:creationId xmlns:a16="http://schemas.microsoft.com/office/drawing/2014/main" id="{746C53DA-3D5E-455F-B724-F02E07E17482}"/>
              </a:ext>
            </a:extLst>
          </p:cNvPr>
          <p:cNvSpPr txBox="1"/>
          <p:nvPr/>
        </p:nvSpPr>
        <p:spPr>
          <a:xfrm>
            <a:off x="3907580" y="2683994"/>
            <a:ext cx="1861692" cy="615553"/>
          </a:xfrm>
          <a:prstGeom prst="rect">
            <a:avLst/>
          </a:prstGeom>
          <a:solidFill>
            <a:schemeClr val="accent1"/>
          </a:solidFill>
        </p:spPr>
        <p:txBody>
          <a:bodyPr wrap="square" lIns="0" tIns="0" rIns="0" bIns="0" rtlCol="0">
            <a:spAutoFit/>
          </a:bodyPr>
          <a:lstStyle/>
          <a:p>
            <a:pPr fontAlgn="base">
              <a:spcBef>
                <a:spcPct val="50000"/>
              </a:spcBef>
              <a:spcAft>
                <a:spcPct val="0"/>
              </a:spcAft>
              <a:buClr>
                <a:srgbClr val="F0AB00"/>
              </a:buClr>
              <a:buSzPct val="80000"/>
            </a:pPr>
            <a:r>
              <a:rPr lang="de-DE" sz="4000" kern="0" dirty="0" err="1">
                <a:ea typeface="Arial Unicode MS" pitchFamily="34" charset="-128"/>
                <a:cs typeface="Arial Unicode MS" pitchFamily="34" charset="-128"/>
              </a:rPr>
              <a:t>ToDo</a:t>
            </a:r>
            <a:endParaRPr lang="de-DE" sz="40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268827474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in exercise #02</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accent4"/>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1">
              <a:lumMod val="7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Target picture overall</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4"/>
          <a:stretch>
            <a:fillRect/>
          </a:stretch>
        </p:blipFill>
        <p:spPr>
          <a:xfrm>
            <a:off x="11313100" y="1341926"/>
            <a:ext cx="501015" cy="48768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490033"/>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tx1">
              <a:lumMod val="5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a:t>
              </a:r>
              <a:br>
                <a:rPr lang="de-DE" sz="1400" kern="0" dirty="0">
                  <a:solidFill>
                    <a:srgbClr val="E35500"/>
                  </a:solidFill>
                  <a:ea typeface="Arial Unicode MS" pitchFamily="34" charset="-128"/>
                  <a:cs typeface="Arial Unicode MS" pitchFamily="34" charset="-128"/>
                </a:rPr>
              </a:br>
              <a:r>
                <a:rPr lang="de-DE" sz="1400" kern="0" dirty="0">
                  <a:solidFill>
                    <a:srgbClr val="E35500"/>
                  </a:solidFill>
                  <a:ea typeface="Arial Unicode MS" pitchFamily="34" charset="-128"/>
                  <a:cs typeface="Arial Unicode MS" pitchFamily="34" charset="-128"/>
                </a:rPr>
                <a:t>REST</a:t>
              </a:r>
              <a:endParaRPr lang="de-DE" kern="0" dirty="0">
                <a:solidFill>
                  <a:srgbClr val="E35500"/>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1"/>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09" idx="0"/>
          </p:cNvCxnSpPr>
          <p:nvPr/>
        </p:nvCxnSpPr>
        <p:spPr>
          <a:xfrm flipH="1">
            <a:off x="6500019" y="3280272"/>
            <a:ext cx="3196" cy="15481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p:cNvCxnSpPr>
          <p:nvPr/>
        </p:nvCxnSpPr>
        <p:spPr>
          <a:xfrm>
            <a:off x="10141889" y="3314172"/>
            <a:ext cx="0" cy="15142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70008" y="5330052"/>
            <a:ext cx="671794" cy="695657"/>
            <a:chOff x="4667108" y="5343683"/>
            <a:chExt cx="671794" cy="695657"/>
          </a:xfrm>
        </p:grpSpPr>
        <p:sp>
          <p:nvSpPr>
            <p:cNvPr id="113" name="Rounded Rectangle 14">
              <a:extLst>
                <a:ext uri="{FF2B5EF4-FFF2-40B4-BE49-F238E27FC236}">
                  <a16:creationId xmlns:a16="http://schemas.microsoft.com/office/drawing/2014/main" id="{BDD92E67-9176-471A-B29E-0B6B97A01C2A}"/>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5" name="Picture 114">
              <a:extLst>
                <a:ext uri="{FF2B5EF4-FFF2-40B4-BE49-F238E27FC236}">
                  <a16:creationId xmlns:a16="http://schemas.microsoft.com/office/drawing/2014/main" id="{6699F041-E94C-4E1E-A99A-CE8498305957}"/>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17" name="Straight Connector 116">
              <a:extLst>
                <a:ext uri="{FF2B5EF4-FFF2-40B4-BE49-F238E27FC236}">
                  <a16:creationId xmlns:a16="http://schemas.microsoft.com/office/drawing/2014/main" id="{DA9895CF-6E28-48C8-B81B-747A2874221A}"/>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solidFill>
              <a:srgbClr val="4CC5FF"/>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solidFill>
              <a:schemeClr val="accent3">
                <a:lumMod val="20000"/>
                <a:lumOff val="80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ln w="952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20050" y="1332763"/>
            <a:ext cx="403319" cy="403319"/>
          </a:xfrm>
          <a:prstGeom prst="rect">
            <a:avLst/>
          </a:prstGeom>
        </p:spPr>
      </p:pic>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0097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55AD36EE-8BCE-49D3-9B4F-8CF4D2B4ACFB}"/>
              </a:ext>
            </a:extLst>
          </p:cNvPr>
          <p:cNvCxnSpPr>
            <a:cxnSpLocks/>
          </p:cNvCxnSpPr>
          <p:nvPr/>
        </p:nvCxnSpPr>
        <p:spPr>
          <a:xfrm>
            <a:off x="6498122" y="2052445"/>
            <a:ext cx="0" cy="30097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0718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ppt_x"/>
                                          </p:val>
                                        </p:tav>
                                        <p:tav tm="100000">
                                          <p:val>
                                            <p:strVal val="#ppt_x"/>
                                          </p:val>
                                        </p:tav>
                                      </p:tavLst>
                                    </p:anim>
                                    <p:anim calcmode="lin" valueType="num">
                                      <p:cBhvr additive="base">
                                        <p:cTn id="16" dur="500" fill="hold"/>
                                        <p:tgtEl>
                                          <p:spTgt spid="2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ppt_x"/>
                                          </p:val>
                                        </p:tav>
                                        <p:tav tm="100000">
                                          <p:val>
                                            <p:strVal val="#ppt_x"/>
                                          </p:val>
                                        </p:tav>
                                      </p:tavLst>
                                    </p:anim>
                                    <p:anim calcmode="lin" valueType="num">
                                      <p:cBhvr additive="base">
                                        <p:cTn id="24" dur="500" fill="hold"/>
                                        <p:tgtEl>
                                          <p:spTgt spid="21"/>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anim calcmode="lin" valueType="num">
                                      <p:cBhvr additive="base">
                                        <p:cTn id="27" dur="500" fill="hold"/>
                                        <p:tgtEl>
                                          <p:spTgt spid="34"/>
                                        </p:tgtEl>
                                        <p:attrNameLst>
                                          <p:attrName>ppt_x</p:attrName>
                                        </p:attrNameLst>
                                      </p:cBhvr>
                                      <p:tavLst>
                                        <p:tav tm="0">
                                          <p:val>
                                            <p:strVal val="#ppt_x"/>
                                          </p:val>
                                        </p:tav>
                                        <p:tav tm="100000">
                                          <p:val>
                                            <p:strVal val="#ppt_x"/>
                                          </p:val>
                                        </p:tav>
                                      </p:tavLst>
                                    </p:anim>
                                    <p:anim calcmode="lin" valueType="num">
                                      <p:cBhvr additive="base">
                                        <p:cTn id="28" dur="500" fill="hold"/>
                                        <p:tgtEl>
                                          <p:spTgt spid="3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03"/>
                                        </p:tgtEl>
                                        <p:attrNameLst>
                                          <p:attrName>style.visibility</p:attrName>
                                        </p:attrNameLst>
                                      </p:cBhvr>
                                      <p:to>
                                        <p:strVal val="visible"/>
                                      </p:to>
                                    </p:set>
                                    <p:anim calcmode="lin" valueType="num">
                                      <p:cBhvr additive="base">
                                        <p:cTn id="35" dur="500" fill="hold"/>
                                        <p:tgtEl>
                                          <p:spTgt spid="103"/>
                                        </p:tgtEl>
                                        <p:attrNameLst>
                                          <p:attrName>ppt_x</p:attrName>
                                        </p:attrNameLst>
                                      </p:cBhvr>
                                      <p:tavLst>
                                        <p:tav tm="0">
                                          <p:val>
                                            <p:strVal val="#ppt_x"/>
                                          </p:val>
                                        </p:tav>
                                        <p:tav tm="100000">
                                          <p:val>
                                            <p:strVal val="#ppt_x"/>
                                          </p:val>
                                        </p:tav>
                                      </p:tavLst>
                                    </p:anim>
                                    <p:anim calcmode="lin" valueType="num">
                                      <p:cBhvr additive="base">
                                        <p:cTn id="36" dur="500" fill="hold"/>
                                        <p:tgtEl>
                                          <p:spTgt spid="103"/>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02"/>
                                        </p:tgtEl>
                                        <p:attrNameLst>
                                          <p:attrName>style.visibility</p:attrName>
                                        </p:attrNameLst>
                                      </p:cBhvr>
                                      <p:to>
                                        <p:strVal val="visible"/>
                                      </p:to>
                                    </p:set>
                                    <p:anim calcmode="lin" valueType="num">
                                      <p:cBhvr additive="base">
                                        <p:cTn id="39" dur="500" fill="hold"/>
                                        <p:tgtEl>
                                          <p:spTgt spid="102"/>
                                        </p:tgtEl>
                                        <p:attrNameLst>
                                          <p:attrName>ppt_x</p:attrName>
                                        </p:attrNameLst>
                                      </p:cBhvr>
                                      <p:tavLst>
                                        <p:tav tm="0">
                                          <p:val>
                                            <p:strVal val="#ppt_x"/>
                                          </p:val>
                                        </p:tav>
                                        <p:tav tm="100000">
                                          <p:val>
                                            <p:strVal val="#ppt_x"/>
                                          </p:val>
                                        </p:tav>
                                      </p:tavLst>
                                    </p:anim>
                                    <p:anim calcmode="lin" valueType="num">
                                      <p:cBhvr additive="base">
                                        <p:cTn id="40" dur="500" fill="hold"/>
                                        <p:tgtEl>
                                          <p:spTgt spid="102"/>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01"/>
                                        </p:tgtEl>
                                        <p:attrNameLst>
                                          <p:attrName>style.visibility</p:attrName>
                                        </p:attrNameLst>
                                      </p:cBhvr>
                                      <p:to>
                                        <p:strVal val="visible"/>
                                      </p:to>
                                    </p:set>
                                    <p:anim calcmode="lin" valueType="num">
                                      <p:cBhvr additive="base">
                                        <p:cTn id="43" dur="500" fill="hold"/>
                                        <p:tgtEl>
                                          <p:spTgt spid="101"/>
                                        </p:tgtEl>
                                        <p:attrNameLst>
                                          <p:attrName>ppt_x</p:attrName>
                                        </p:attrNameLst>
                                      </p:cBhvr>
                                      <p:tavLst>
                                        <p:tav tm="0">
                                          <p:val>
                                            <p:strVal val="#ppt_x"/>
                                          </p:val>
                                        </p:tav>
                                        <p:tav tm="100000">
                                          <p:val>
                                            <p:strVal val="#ppt_x"/>
                                          </p:val>
                                        </p:tav>
                                      </p:tavLst>
                                    </p:anim>
                                    <p:anim calcmode="lin" valueType="num">
                                      <p:cBhvr additive="base">
                                        <p:cTn id="44" dur="500" fill="hold"/>
                                        <p:tgtEl>
                                          <p:spTgt spid="101"/>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96"/>
                                        </p:tgtEl>
                                        <p:attrNameLst>
                                          <p:attrName>style.visibility</p:attrName>
                                        </p:attrNameLst>
                                      </p:cBhvr>
                                      <p:to>
                                        <p:strVal val="visible"/>
                                      </p:to>
                                    </p:set>
                                    <p:anim calcmode="lin" valueType="num">
                                      <p:cBhvr additive="base">
                                        <p:cTn id="47" dur="500" fill="hold"/>
                                        <p:tgtEl>
                                          <p:spTgt spid="96"/>
                                        </p:tgtEl>
                                        <p:attrNameLst>
                                          <p:attrName>ppt_x</p:attrName>
                                        </p:attrNameLst>
                                      </p:cBhvr>
                                      <p:tavLst>
                                        <p:tav tm="0">
                                          <p:val>
                                            <p:strVal val="#ppt_x"/>
                                          </p:val>
                                        </p:tav>
                                        <p:tav tm="100000">
                                          <p:val>
                                            <p:strVal val="#ppt_x"/>
                                          </p:val>
                                        </p:tav>
                                      </p:tavLst>
                                    </p:anim>
                                    <p:anim calcmode="lin" valueType="num">
                                      <p:cBhvr additive="base">
                                        <p:cTn id="48" dur="500" fill="hold"/>
                                        <p:tgtEl>
                                          <p:spTgt spid="96"/>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75"/>
                                        </p:tgtEl>
                                        <p:attrNameLst>
                                          <p:attrName>style.visibility</p:attrName>
                                        </p:attrNameLst>
                                      </p:cBhvr>
                                      <p:to>
                                        <p:strVal val="visible"/>
                                      </p:to>
                                    </p:set>
                                    <p:anim calcmode="lin" valueType="num">
                                      <p:cBhvr additive="base">
                                        <p:cTn id="51" dur="500" fill="hold"/>
                                        <p:tgtEl>
                                          <p:spTgt spid="75"/>
                                        </p:tgtEl>
                                        <p:attrNameLst>
                                          <p:attrName>ppt_x</p:attrName>
                                        </p:attrNameLst>
                                      </p:cBhvr>
                                      <p:tavLst>
                                        <p:tav tm="0">
                                          <p:val>
                                            <p:strVal val="#ppt_x"/>
                                          </p:val>
                                        </p:tav>
                                        <p:tav tm="100000">
                                          <p:val>
                                            <p:strVal val="#ppt_x"/>
                                          </p:val>
                                        </p:tav>
                                      </p:tavLst>
                                    </p:anim>
                                    <p:anim calcmode="lin" valueType="num">
                                      <p:cBhvr additive="base">
                                        <p:cTn id="52"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23"/>
                                        </p:tgtEl>
                                        <p:attrNameLst>
                                          <p:attrName>style.visibility</p:attrName>
                                        </p:attrNameLst>
                                      </p:cBhvr>
                                      <p:to>
                                        <p:strVal val="visible"/>
                                      </p:to>
                                    </p:set>
                                    <p:anim calcmode="lin" valueType="num">
                                      <p:cBhvr additive="base">
                                        <p:cTn id="57" dur="500" fill="hold"/>
                                        <p:tgtEl>
                                          <p:spTgt spid="123"/>
                                        </p:tgtEl>
                                        <p:attrNameLst>
                                          <p:attrName>ppt_x</p:attrName>
                                        </p:attrNameLst>
                                      </p:cBhvr>
                                      <p:tavLst>
                                        <p:tav tm="0">
                                          <p:val>
                                            <p:strVal val="#ppt_x"/>
                                          </p:val>
                                        </p:tav>
                                        <p:tav tm="100000">
                                          <p:val>
                                            <p:strVal val="#ppt_x"/>
                                          </p:val>
                                        </p:tav>
                                      </p:tavLst>
                                    </p:anim>
                                    <p:anim calcmode="lin" valueType="num">
                                      <p:cBhvr additive="base">
                                        <p:cTn id="58" dur="500" fill="hold"/>
                                        <p:tgtEl>
                                          <p:spTgt spid="123"/>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4"/>
                                        </p:tgtEl>
                                        <p:attrNameLst>
                                          <p:attrName>style.visibility</p:attrName>
                                        </p:attrNameLst>
                                      </p:cBhvr>
                                      <p:to>
                                        <p:strVal val="visible"/>
                                      </p:to>
                                    </p:set>
                                    <p:anim calcmode="lin" valueType="num">
                                      <p:cBhvr additive="base">
                                        <p:cTn id="61" dur="500" fill="hold"/>
                                        <p:tgtEl>
                                          <p:spTgt spid="4"/>
                                        </p:tgtEl>
                                        <p:attrNameLst>
                                          <p:attrName>ppt_x</p:attrName>
                                        </p:attrNameLst>
                                      </p:cBhvr>
                                      <p:tavLst>
                                        <p:tav tm="0">
                                          <p:val>
                                            <p:strVal val="#ppt_x"/>
                                          </p:val>
                                        </p:tav>
                                        <p:tav tm="100000">
                                          <p:val>
                                            <p:strVal val="#ppt_x"/>
                                          </p:val>
                                        </p:tav>
                                      </p:tavLst>
                                    </p:anim>
                                    <p:anim calcmode="lin" valueType="num">
                                      <p:cBhvr additive="base">
                                        <p:cTn id="62" dur="500" fill="hold"/>
                                        <p:tgtEl>
                                          <p:spTgt spid="4"/>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6"/>
                                        </p:tgtEl>
                                        <p:attrNameLst>
                                          <p:attrName>style.visibility</p:attrName>
                                        </p:attrNameLst>
                                      </p:cBhvr>
                                      <p:to>
                                        <p:strVal val="visible"/>
                                      </p:to>
                                    </p:set>
                                    <p:anim calcmode="lin" valueType="num">
                                      <p:cBhvr additive="base">
                                        <p:cTn id="65" dur="500" fill="hold"/>
                                        <p:tgtEl>
                                          <p:spTgt spid="16"/>
                                        </p:tgtEl>
                                        <p:attrNameLst>
                                          <p:attrName>ppt_x</p:attrName>
                                        </p:attrNameLst>
                                      </p:cBhvr>
                                      <p:tavLst>
                                        <p:tav tm="0">
                                          <p:val>
                                            <p:strVal val="#ppt_x"/>
                                          </p:val>
                                        </p:tav>
                                        <p:tav tm="100000">
                                          <p:val>
                                            <p:strVal val="#ppt_x"/>
                                          </p:val>
                                        </p:tav>
                                      </p:tavLst>
                                    </p:anim>
                                    <p:anim calcmode="lin" valueType="num">
                                      <p:cBhvr additive="base">
                                        <p:cTn id="66" dur="500" fill="hold"/>
                                        <p:tgtEl>
                                          <p:spTgt spid="16"/>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07"/>
                                        </p:tgtEl>
                                        <p:attrNameLst>
                                          <p:attrName>style.visibility</p:attrName>
                                        </p:attrNameLst>
                                      </p:cBhvr>
                                      <p:to>
                                        <p:strVal val="visible"/>
                                      </p:to>
                                    </p:set>
                                    <p:anim calcmode="lin" valueType="num">
                                      <p:cBhvr additive="base">
                                        <p:cTn id="69" dur="500" fill="hold"/>
                                        <p:tgtEl>
                                          <p:spTgt spid="107"/>
                                        </p:tgtEl>
                                        <p:attrNameLst>
                                          <p:attrName>ppt_x</p:attrName>
                                        </p:attrNameLst>
                                      </p:cBhvr>
                                      <p:tavLst>
                                        <p:tav tm="0">
                                          <p:val>
                                            <p:strVal val="#ppt_x"/>
                                          </p:val>
                                        </p:tav>
                                        <p:tav tm="100000">
                                          <p:val>
                                            <p:strVal val="#ppt_x"/>
                                          </p:val>
                                        </p:tav>
                                      </p:tavLst>
                                    </p:anim>
                                    <p:anim calcmode="lin" valueType="num">
                                      <p:cBhvr additive="base">
                                        <p:cTn id="70" dur="500" fill="hold"/>
                                        <p:tgtEl>
                                          <p:spTgt spid="107"/>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106"/>
                                        </p:tgtEl>
                                        <p:attrNameLst>
                                          <p:attrName>style.visibility</p:attrName>
                                        </p:attrNameLst>
                                      </p:cBhvr>
                                      <p:to>
                                        <p:strVal val="visible"/>
                                      </p:to>
                                    </p:set>
                                    <p:anim calcmode="lin" valueType="num">
                                      <p:cBhvr additive="base">
                                        <p:cTn id="73" dur="500" fill="hold"/>
                                        <p:tgtEl>
                                          <p:spTgt spid="106"/>
                                        </p:tgtEl>
                                        <p:attrNameLst>
                                          <p:attrName>ppt_x</p:attrName>
                                        </p:attrNameLst>
                                      </p:cBhvr>
                                      <p:tavLst>
                                        <p:tav tm="0">
                                          <p:val>
                                            <p:strVal val="#ppt_x"/>
                                          </p:val>
                                        </p:tav>
                                        <p:tav tm="100000">
                                          <p:val>
                                            <p:strVal val="#ppt_x"/>
                                          </p:val>
                                        </p:tav>
                                      </p:tavLst>
                                    </p:anim>
                                    <p:anim calcmode="lin" valueType="num">
                                      <p:cBhvr additive="base">
                                        <p:cTn id="74" dur="500" fill="hold"/>
                                        <p:tgtEl>
                                          <p:spTgt spid="106"/>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95"/>
                                        </p:tgtEl>
                                        <p:attrNameLst>
                                          <p:attrName>style.visibility</p:attrName>
                                        </p:attrNameLst>
                                      </p:cBhvr>
                                      <p:to>
                                        <p:strVal val="visible"/>
                                      </p:to>
                                    </p:set>
                                    <p:anim calcmode="lin" valueType="num">
                                      <p:cBhvr additive="base">
                                        <p:cTn id="77" dur="500" fill="hold"/>
                                        <p:tgtEl>
                                          <p:spTgt spid="95"/>
                                        </p:tgtEl>
                                        <p:attrNameLst>
                                          <p:attrName>ppt_x</p:attrName>
                                        </p:attrNameLst>
                                      </p:cBhvr>
                                      <p:tavLst>
                                        <p:tav tm="0">
                                          <p:val>
                                            <p:strVal val="#ppt_x"/>
                                          </p:val>
                                        </p:tav>
                                        <p:tav tm="100000">
                                          <p:val>
                                            <p:strVal val="#ppt_x"/>
                                          </p:val>
                                        </p:tav>
                                      </p:tavLst>
                                    </p:anim>
                                    <p:anim calcmode="lin" valueType="num">
                                      <p:cBhvr additive="base">
                                        <p:cTn id="78" dur="500" fill="hold"/>
                                        <p:tgtEl>
                                          <p:spTgt spid="95"/>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76"/>
                                        </p:tgtEl>
                                        <p:attrNameLst>
                                          <p:attrName>style.visibility</p:attrName>
                                        </p:attrNameLst>
                                      </p:cBhvr>
                                      <p:to>
                                        <p:strVal val="visible"/>
                                      </p:to>
                                    </p:set>
                                    <p:anim calcmode="lin" valueType="num">
                                      <p:cBhvr additive="base">
                                        <p:cTn id="81" dur="500" fill="hold"/>
                                        <p:tgtEl>
                                          <p:spTgt spid="76"/>
                                        </p:tgtEl>
                                        <p:attrNameLst>
                                          <p:attrName>ppt_x</p:attrName>
                                        </p:attrNameLst>
                                      </p:cBhvr>
                                      <p:tavLst>
                                        <p:tav tm="0">
                                          <p:val>
                                            <p:strVal val="#ppt_x"/>
                                          </p:val>
                                        </p:tav>
                                        <p:tav tm="100000">
                                          <p:val>
                                            <p:strVal val="#ppt_x"/>
                                          </p:val>
                                        </p:tav>
                                      </p:tavLst>
                                    </p:anim>
                                    <p:anim calcmode="lin" valueType="num">
                                      <p:cBhvr additive="base">
                                        <p:cTn id="82" dur="500" fill="hold"/>
                                        <p:tgtEl>
                                          <p:spTgt spid="76"/>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79"/>
                                        </p:tgtEl>
                                        <p:attrNameLst>
                                          <p:attrName>style.visibility</p:attrName>
                                        </p:attrNameLst>
                                      </p:cBhvr>
                                      <p:to>
                                        <p:strVal val="visible"/>
                                      </p:to>
                                    </p:set>
                                    <p:anim calcmode="lin" valueType="num">
                                      <p:cBhvr additive="base">
                                        <p:cTn id="85" dur="500" fill="hold"/>
                                        <p:tgtEl>
                                          <p:spTgt spid="79"/>
                                        </p:tgtEl>
                                        <p:attrNameLst>
                                          <p:attrName>ppt_x</p:attrName>
                                        </p:attrNameLst>
                                      </p:cBhvr>
                                      <p:tavLst>
                                        <p:tav tm="0">
                                          <p:val>
                                            <p:strVal val="#ppt_x"/>
                                          </p:val>
                                        </p:tav>
                                        <p:tav tm="100000">
                                          <p:val>
                                            <p:strVal val="#ppt_x"/>
                                          </p:val>
                                        </p:tav>
                                      </p:tavLst>
                                    </p:anim>
                                    <p:anim calcmode="lin" valueType="num">
                                      <p:cBhvr additive="base">
                                        <p:cTn id="86" dur="500" fill="hold"/>
                                        <p:tgtEl>
                                          <p:spTgt spid="79"/>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109"/>
                                        </p:tgtEl>
                                        <p:attrNameLst>
                                          <p:attrName>style.visibility</p:attrName>
                                        </p:attrNameLst>
                                      </p:cBhvr>
                                      <p:to>
                                        <p:strVal val="visible"/>
                                      </p:to>
                                    </p:set>
                                    <p:anim calcmode="lin" valueType="num">
                                      <p:cBhvr additive="base">
                                        <p:cTn id="89" dur="500" fill="hold"/>
                                        <p:tgtEl>
                                          <p:spTgt spid="109"/>
                                        </p:tgtEl>
                                        <p:attrNameLst>
                                          <p:attrName>ppt_x</p:attrName>
                                        </p:attrNameLst>
                                      </p:cBhvr>
                                      <p:tavLst>
                                        <p:tav tm="0">
                                          <p:val>
                                            <p:strVal val="#ppt_x"/>
                                          </p:val>
                                        </p:tav>
                                        <p:tav tm="100000">
                                          <p:val>
                                            <p:strVal val="#ppt_x"/>
                                          </p:val>
                                        </p:tav>
                                      </p:tavLst>
                                    </p:anim>
                                    <p:anim calcmode="lin" valueType="num">
                                      <p:cBhvr additive="base">
                                        <p:cTn id="90" dur="500" fill="hold"/>
                                        <p:tgtEl>
                                          <p:spTgt spid="109"/>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110"/>
                                        </p:tgtEl>
                                        <p:attrNameLst>
                                          <p:attrName>style.visibility</p:attrName>
                                        </p:attrNameLst>
                                      </p:cBhvr>
                                      <p:to>
                                        <p:strVal val="visible"/>
                                      </p:to>
                                    </p:set>
                                    <p:anim calcmode="lin" valueType="num">
                                      <p:cBhvr additive="base">
                                        <p:cTn id="93" dur="500" fill="hold"/>
                                        <p:tgtEl>
                                          <p:spTgt spid="110"/>
                                        </p:tgtEl>
                                        <p:attrNameLst>
                                          <p:attrName>ppt_x</p:attrName>
                                        </p:attrNameLst>
                                      </p:cBhvr>
                                      <p:tavLst>
                                        <p:tav tm="0">
                                          <p:val>
                                            <p:strVal val="#ppt_x"/>
                                          </p:val>
                                        </p:tav>
                                        <p:tav tm="100000">
                                          <p:val>
                                            <p:strVal val="#ppt_x"/>
                                          </p:val>
                                        </p:tav>
                                      </p:tavLst>
                                    </p:anim>
                                    <p:anim calcmode="lin" valueType="num">
                                      <p:cBhvr additive="base">
                                        <p:cTn id="94" dur="500" fill="hold"/>
                                        <p:tgtEl>
                                          <p:spTgt spid="110"/>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68"/>
                                        </p:tgtEl>
                                        <p:attrNameLst>
                                          <p:attrName>style.visibility</p:attrName>
                                        </p:attrNameLst>
                                      </p:cBhvr>
                                      <p:to>
                                        <p:strVal val="visible"/>
                                      </p:to>
                                    </p:set>
                                    <p:anim calcmode="lin" valueType="num">
                                      <p:cBhvr additive="base">
                                        <p:cTn id="97" dur="500" fill="hold"/>
                                        <p:tgtEl>
                                          <p:spTgt spid="68"/>
                                        </p:tgtEl>
                                        <p:attrNameLst>
                                          <p:attrName>ppt_x</p:attrName>
                                        </p:attrNameLst>
                                      </p:cBhvr>
                                      <p:tavLst>
                                        <p:tav tm="0">
                                          <p:val>
                                            <p:strVal val="#ppt_x"/>
                                          </p:val>
                                        </p:tav>
                                        <p:tav tm="100000">
                                          <p:val>
                                            <p:strVal val="#ppt_x"/>
                                          </p:val>
                                        </p:tav>
                                      </p:tavLst>
                                    </p:anim>
                                    <p:anim calcmode="lin" valueType="num">
                                      <p:cBhvr additive="base">
                                        <p:cTn id="98"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77"/>
                                        </p:tgtEl>
                                        <p:attrNameLst>
                                          <p:attrName>style.visibility</p:attrName>
                                        </p:attrNameLst>
                                      </p:cBhvr>
                                      <p:to>
                                        <p:strVal val="visible"/>
                                      </p:to>
                                    </p:set>
                                    <p:anim calcmode="lin" valueType="num">
                                      <p:cBhvr additive="base">
                                        <p:cTn id="103" dur="500" fill="hold"/>
                                        <p:tgtEl>
                                          <p:spTgt spid="77"/>
                                        </p:tgtEl>
                                        <p:attrNameLst>
                                          <p:attrName>ppt_x</p:attrName>
                                        </p:attrNameLst>
                                      </p:cBhvr>
                                      <p:tavLst>
                                        <p:tav tm="0">
                                          <p:val>
                                            <p:strVal val="#ppt_x"/>
                                          </p:val>
                                        </p:tav>
                                        <p:tav tm="100000">
                                          <p:val>
                                            <p:strVal val="#ppt_x"/>
                                          </p:val>
                                        </p:tav>
                                      </p:tavLst>
                                    </p:anim>
                                    <p:anim calcmode="lin" valueType="num">
                                      <p:cBhvr additive="base">
                                        <p:cTn id="104" dur="500" fill="hold"/>
                                        <p:tgtEl>
                                          <p:spTgt spid="77"/>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14"/>
                                        </p:tgtEl>
                                        <p:attrNameLst>
                                          <p:attrName>style.visibility</p:attrName>
                                        </p:attrNameLst>
                                      </p:cBhvr>
                                      <p:to>
                                        <p:strVal val="visible"/>
                                      </p:to>
                                    </p:set>
                                    <p:anim calcmode="lin" valueType="num">
                                      <p:cBhvr additive="base">
                                        <p:cTn id="107" dur="500" fill="hold"/>
                                        <p:tgtEl>
                                          <p:spTgt spid="14"/>
                                        </p:tgtEl>
                                        <p:attrNameLst>
                                          <p:attrName>ppt_x</p:attrName>
                                        </p:attrNameLst>
                                      </p:cBhvr>
                                      <p:tavLst>
                                        <p:tav tm="0">
                                          <p:val>
                                            <p:strVal val="#ppt_x"/>
                                          </p:val>
                                        </p:tav>
                                        <p:tav tm="100000">
                                          <p:val>
                                            <p:strVal val="#ppt_x"/>
                                          </p:val>
                                        </p:tav>
                                      </p:tavLst>
                                    </p:anim>
                                    <p:anim calcmode="lin" valueType="num">
                                      <p:cBhvr additive="base">
                                        <p:cTn id="108" dur="500" fill="hold"/>
                                        <p:tgtEl>
                                          <p:spTgt spid="14"/>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97"/>
                                        </p:tgtEl>
                                        <p:attrNameLst>
                                          <p:attrName>style.visibility</p:attrName>
                                        </p:attrNameLst>
                                      </p:cBhvr>
                                      <p:to>
                                        <p:strVal val="visible"/>
                                      </p:to>
                                    </p:set>
                                    <p:anim calcmode="lin" valueType="num">
                                      <p:cBhvr additive="base">
                                        <p:cTn id="111" dur="500" fill="hold"/>
                                        <p:tgtEl>
                                          <p:spTgt spid="97"/>
                                        </p:tgtEl>
                                        <p:attrNameLst>
                                          <p:attrName>ppt_x</p:attrName>
                                        </p:attrNameLst>
                                      </p:cBhvr>
                                      <p:tavLst>
                                        <p:tav tm="0">
                                          <p:val>
                                            <p:strVal val="#ppt_x"/>
                                          </p:val>
                                        </p:tav>
                                        <p:tav tm="100000">
                                          <p:val>
                                            <p:strVal val="#ppt_x"/>
                                          </p:val>
                                        </p:tav>
                                      </p:tavLst>
                                    </p:anim>
                                    <p:anim calcmode="lin" valueType="num">
                                      <p:cBhvr additive="base">
                                        <p:cTn id="112" dur="500" fill="hold"/>
                                        <p:tgtEl>
                                          <p:spTgt spid="97"/>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104"/>
                                        </p:tgtEl>
                                        <p:attrNameLst>
                                          <p:attrName>style.visibility</p:attrName>
                                        </p:attrNameLst>
                                      </p:cBhvr>
                                      <p:to>
                                        <p:strVal val="visible"/>
                                      </p:to>
                                    </p:set>
                                    <p:anim calcmode="lin" valueType="num">
                                      <p:cBhvr additive="base">
                                        <p:cTn id="115" dur="500" fill="hold"/>
                                        <p:tgtEl>
                                          <p:spTgt spid="104"/>
                                        </p:tgtEl>
                                        <p:attrNameLst>
                                          <p:attrName>ppt_x</p:attrName>
                                        </p:attrNameLst>
                                      </p:cBhvr>
                                      <p:tavLst>
                                        <p:tav tm="0">
                                          <p:val>
                                            <p:strVal val="#ppt_x"/>
                                          </p:val>
                                        </p:tav>
                                        <p:tav tm="100000">
                                          <p:val>
                                            <p:strVal val="#ppt_x"/>
                                          </p:val>
                                        </p:tav>
                                      </p:tavLst>
                                    </p:anim>
                                    <p:anim calcmode="lin" valueType="num">
                                      <p:cBhvr additive="base">
                                        <p:cTn id="116" dur="500" fill="hold"/>
                                        <p:tgtEl>
                                          <p:spTgt spid="104"/>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36"/>
                                        </p:tgtEl>
                                        <p:attrNameLst>
                                          <p:attrName>style.visibility</p:attrName>
                                        </p:attrNameLst>
                                      </p:cBhvr>
                                      <p:to>
                                        <p:strVal val="visible"/>
                                      </p:to>
                                    </p:set>
                                    <p:anim calcmode="lin" valueType="num">
                                      <p:cBhvr additive="base">
                                        <p:cTn id="119" dur="500" fill="hold"/>
                                        <p:tgtEl>
                                          <p:spTgt spid="36"/>
                                        </p:tgtEl>
                                        <p:attrNameLst>
                                          <p:attrName>ppt_x</p:attrName>
                                        </p:attrNameLst>
                                      </p:cBhvr>
                                      <p:tavLst>
                                        <p:tav tm="0">
                                          <p:val>
                                            <p:strVal val="#ppt_x"/>
                                          </p:val>
                                        </p:tav>
                                        <p:tav tm="100000">
                                          <p:val>
                                            <p:strVal val="#ppt_x"/>
                                          </p:val>
                                        </p:tav>
                                      </p:tavLst>
                                    </p:anim>
                                    <p:anim calcmode="lin" valueType="num">
                                      <p:cBhvr additive="base">
                                        <p:cTn id="120" dur="500" fill="hold"/>
                                        <p:tgtEl>
                                          <p:spTgt spid="36"/>
                                        </p:tgtEl>
                                        <p:attrNameLst>
                                          <p:attrName>ppt_y</p:attrName>
                                        </p:attrNameLst>
                                      </p:cBhvr>
                                      <p:tavLst>
                                        <p:tav tm="0">
                                          <p:val>
                                            <p:strVal val="1+#ppt_h/2"/>
                                          </p:val>
                                        </p:tav>
                                        <p:tav tm="100000">
                                          <p:val>
                                            <p:strVal val="#ppt_y"/>
                                          </p:val>
                                        </p:tav>
                                      </p:tavLst>
                                    </p:anim>
                                  </p:childTnLst>
                                </p:cTn>
                              </p:par>
                              <p:par>
                                <p:cTn id="121" presetID="2" presetClass="entr" presetSubtype="4" fill="hold" nodeType="withEffect">
                                  <p:stCondLst>
                                    <p:cond delay="0"/>
                                  </p:stCondLst>
                                  <p:childTnLst>
                                    <p:set>
                                      <p:cBhvr>
                                        <p:cTn id="122" dur="1" fill="hold">
                                          <p:stCondLst>
                                            <p:cond delay="0"/>
                                          </p:stCondLst>
                                        </p:cTn>
                                        <p:tgtEl>
                                          <p:spTgt spid="78"/>
                                        </p:tgtEl>
                                        <p:attrNameLst>
                                          <p:attrName>style.visibility</p:attrName>
                                        </p:attrNameLst>
                                      </p:cBhvr>
                                      <p:to>
                                        <p:strVal val="visible"/>
                                      </p:to>
                                    </p:set>
                                    <p:anim calcmode="lin" valueType="num">
                                      <p:cBhvr additive="base">
                                        <p:cTn id="123" dur="500" fill="hold"/>
                                        <p:tgtEl>
                                          <p:spTgt spid="78"/>
                                        </p:tgtEl>
                                        <p:attrNameLst>
                                          <p:attrName>ppt_x</p:attrName>
                                        </p:attrNameLst>
                                      </p:cBhvr>
                                      <p:tavLst>
                                        <p:tav tm="0">
                                          <p:val>
                                            <p:strVal val="#ppt_x"/>
                                          </p:val>
                                        </p:tav>
                                        <p:tav tm="100000">
                                          <p:val>
                                            <p:strVal val="#ppt_x"/>
                                          </p:val>
                                        </p:tav>
                                      </p:tavLst>
                                    </p:anim>
                                    <p:anim calcmode="lin" valueType="num">
                                      <p:cBhvr additive="base">
                                        <p:cTn id="124" dur="500" fill="hold"/>
                                        <p:tgtEl>
                                          <p:spTgt spid="78"/>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20"/>
                                        </p:tgtEl>
                                        <p:attrNameLst>
                                          <p:attrName>style.visibility</p:attrName>
                                        </p:attrNameLst>
                                      </p:cBhvr>
                                      <p:to>
                                        <p:strVal val="visible"/>
                                      </p:to>
                                    </p:set>
                                    <p:anim calcmode="lin" valueType="num">
                                      <p:cBhvr additive="base">
                                        <p:cTn id="127" dur="500" fill="hold"/>
                                        <p:tgtEl>
                                          <p:spTgt spid="20"/>
                                        </p:tgtEl>
                                        <p:attrNameLst>
                                          <p:attrName>ppt_x</p:attrName>
                                        </p:attrNameLst>
                                      </p:cBhvr>
                                      <p:tavLst>
                                        <p:tav tm="0">
                                          <p:val>
                                            <p:strVal val="#ppt_x"/>
                                          </p:val>
                                        </p:tav>
                                        <p:tav tm="100000">
                                          <p:val>
                                            <p:strVal val="#ppt_x"/>
                                          </p:val>
                                        </p:tav>
                                      </p:tavLst>
                                    </p:anim>
                                    <p:anim calcmode="lin" valueType="num">
                                      <p:cBhvr additive="base">
                                        <p:cTn id="128" dur="500" fill="hold"/>
                                        <p:tgtEl>
                                          <p:spTgt spid="20"/>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111"/>
                                        </p:tgtEl>
                                        <p:attrNameLst>
                                          <p:attrName>style.visibility</p:attrName>
                                        </p:attrNameLst>
                                      </p:cBhvr>
                                      <p:to>
                                        <p:strVal val="visible"/>
                                      </p:to>
                                    </p:set>
                                    <p:anim calcmode="lin" valueType="num">
                                      <p:cBhvr additive="base">
                                        <p:cTn id="131" dur="500" fill="hold"/>
                                        <p:tgtEl>
                                          <p:spTgt spid="111"/>
                                        </p:tgtEl>
                                        <p:attrNameLst>
                                          <p:attrName>ppt_x</p:attrName>
                                        </p:attrNameLst>
                                      </p:cBhvr>
                                      <p:tavLst>
                                        <p:tav tm="0">
                                          <p:val>
                                            <p:strVal val="#ppt_x"/>
                                          </p:val>
                                        </p:tav>
                                        <p:tav tm="100000">
                                          <p:val>
                                            <p:strVal val="#ppt_x"/>
                                          </p:val>
                                        </p:tav>
                                      </p:tavLst>
                                    </p:anim>
                                    <p:anim calcmode="lin" valueType="num">
                                      <p:cBhvr additive="base">
                                        <p:cTn id="132" dur="500" fill="hold"/>
                                        <p:tgtEl>
                                          <p:spTgt spid="111"/>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112"/>
                                        </p:tgtEl>
                                        <p:attrNameLst>
                                          <p:attrName>style.visibility</p:attrName>
                                        </p:attrNameLst>
                                      </p:cBhvr>
                                      <p:to>
                                        <p:strVal val="visible"/>
                                      </p:to>
                                    </p:set>
                                    <p:anim calcmode="lin" valueType="num">
                                      <p:cBhvr additive="base">
                                        <p:cTn id="135" dur="500" fill="hold"/>
                                        <p:tgtEl>
                                          <p:spTgt spid="112"/>
                                        </p:tgtEl>
                                        <p:attrNameLst>
                                          <p:attrName>ppt_x</p:attrName>
                                        </p:attrNameLst>
                                      </p:cBhvr>
                                      <p:tavLst>
                                        <p:tav tm="0">
                                          <p:val>
                                            <p:strVal val="#ppt_x"/>
                                          </p:val>
                                        </p:tav>
                                        <p:tav tm="100000">
                                          <p:val>
                                            <p:strVal val="#ppt_x"/>
                                          </p:val>
                                        </p:tav>
                                      </p:tavLst>
                                    </p:anim>
                                    <p:anim calcmode="lin" valueType="num">
                                      <p:cBhvr additive="base">
                                        <p:cTn id="136" dur="500" fill="hold"/>
                                        <p:tgtEl>
                                          <p:spTgt spid="112"/>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37"/>
                                        </p:tgtEl>
                                        <p:attrNameLst>
                                          <p:attrName>style.visibility</p:attrName>
                                        </p:attrNameLst>
                                      </p:cBhvr>
                                      <p:to>
                                        <p:strVal val="visible"/>
                                      </p:to>
                                    </p:set>
                                    <p:anim calcmode="lin" valueType="num">
                                      <p:cBhvr additive="base">
                                        <p:cTn id="139" dur="500" fill="hold"/>
                                        <p:tgtEl>
                                          <p:spTgt spid="37"/>
                                        </p:tgtEl>
                                        <p:attrNameLst>
                                          <p:attrName>ppt_x</p:attrName>
                                        </p:attrNameLst>
                                      </p:cBhvr>
                                      <p:tavLst>
                                        <p:tav tm="0">
                                          <p:val>
                                            <p:strVal val="#ppt_x"/>
                                          </p:val>
                                        </p:tav>
                                        <p:tav tm="100000">
                                          <p:val>
                                            <p:strVal val="#ppt_x"/>
                                          </p:val>
                                        </p:tav>
                                      </p:tavLst>
                                    </p:anim>
                                    <p:anim calcmode="lin" valueType="num">
                                      <p:cBhvr additive="base">
                                        <p:cTn id="140"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nodeType="clickEffect">
                                  <p:stCondLst>
                                    <p:cond delay="0"/>
                                  </p:stCondLst>
                                  <p:childTnLst>
                                    <p:set>
                                      <p:cBhvr>
                                        <p:cTn id="144" dur="1" fill="hold">
                                          <p:stCondLst>
                                            <p:cond delay="0"/>
                                          </p:stCondLst>
                                        </p:cTn>
                                        <p:tgtEl>
                                          <p:spTgt spid="108"/>
                                        </p:tgtEl>
                                        <p:attrNameLst>
                                          <p:attrName>style.visibility</p:attrName>
                                        </p:attrNameLst>
                                      </p:cBhvr>
                                      <p:to>
                                        <p:strVal val="visible"/>
                                      </p:to>
                                    </p:set>
                                    <p:anim calcmode="lin" valueType="num">
                                      <p:cBhvr additive="base">
                                        <p:cTn id="145" dur="500" fill="hold"/>
                                        <p:tgtEl>
                                          <p:spTgt spid="108"/>
                                        </p:tgtEl>
                                        <p:attrNameLst>
                                          <p:attrName>ppt_x</p:attrName>
                                        </p:attrNameLst>
                                      </p:cBhvr>
                                      <p:tavLst>
                                        <p:tav tm="0">
                                          <p:val>
                                            <p:strVal val="#ppt_x"/>
                                          </p:val>
                                        </p:tav>
                                        <p:tav tm="100000">
                                          <p:val>
                                            <p:strVal val="#ppt_x"/>
                                          </p:val>
                                        </p:tav>
                                      </p:tavLst>
                                    </p:anim>
                                    <p:anim calcmode="lin" valueType="num">
                                      <p:cBhvr additive="base">
                                        <p:cTn id="146" dur="500" fill="hold"/>
                                        <p:tgtEl>
                                          <p:spTgt spid="108"/>
                                        </p:tgtEl>
                                        <p:attrNameLst>
                                          <p:attrName>ppt_y</p:attrName>
                                        </p:attrNameLst>
                                      </p:cBhvr>
                                      <p:tavLst>
                                        <p:tav tm="0">
                                          <p:val>
                                            <p:strVal val="1+#ppt_h/2"/>
                                          </p:val>
                                        </p:tav>
                                        <p:tav tm="100000">
                                          <p:val>
                                            <p:strVal val="#ppt_y"/>
                                          </p:val>
                                        </p:tav>
                                      </p:tavLst>
                                    </p:anim>
                                  </p:childTnLst>
                                </p:cTn>
                              </p:par>
                              <p:par>
                                <p:cTn id="147" presetID="2" presetClass="entr" presetSubtype="4" fill="hold" nodeType="withEffect">
                                  <p:stCondLst>
                                    <p:cond delay="0"/>
                                  </p:stCondLst>
                                  <p:childTnLst>
                                    <p:set>
                                      <p:cBhvr>
                                        <p:cTn id="148" dur="1" fill="hold">
                                          <p:stCondLst>
                                            <p:cond delay="0"/>
                                          </p:stCondLst>
                                        </p:cTn>
                                        <p:tgtEl>
                                          <p:spTgt spid="135"/>
                                        </p:tgtEl>
                                        <p:attrNameLst>
                                          <p:attrName>style.visibility</p:attrName>
                                        </p:attrNameLst>
                                      </p:cBhvr>
                                      <p:to>
                                        <p:strVal val="visible"/>
                                      </p:to>
                                    </p:set>
                                    <p:anim calcmode="lin" valueType="num">
                                      <p:cBhvr additive="base">
                                        <p:cTn id="149" dur="500" fill="hold"/>
                                        <p:tgtEl>
                                          <p:spTgt spid="135"/>
                                        </p:tgtEl>
                                        <p:attrNameLst>
                                          <p:attrName>ppt_x</p:attrName>
                                        </p:attrNameLst>
                                      </p:cBhvr>
                                      <p:tavLst>
                                        <p:tav tm="0">
                                          <p:val>
                                            <p:strVal val="#ppt_x"/>
                                          </p:val>
                                        </p:tav>
                                        <p:tav tm="100000">
                                          <p:val>
                                            <p:strVal val="#ppt_x"/>
                                          </p:val>
                                        </p:tav>
                                      </p:tavLst>
                                    </p:anim>
                                    <p:anim calcmode="lin" valueType="num">
                                      <p:cBhvr additive="base">
                                        <p:cTn id="150" dur="500" fill="hold"/>
                                        <p:tgtEl>
                                          <p:spTgt spid="135"/>
                                        </p:tgtEl>
                                        <p:attrNameLst>
                                          <p:attrName>ppt_y</p:attrName>
                                        </p:attrNameLst>
                                      </p:cBhvr>
                                      <p:tavLst>
                                        <p:tav tm="0">
                                          <p:val>
                                            <p:strVal val="1+#ppt_h/2"/>
                                          </p:val>
                                        </p:tav>
                                        <p:tav tm="100000">
                                          <p:val>
                                            <p:strVal val="#ppt_y"/>
                                          </p:val>
                                        </p:tav>
                                      </p:tavLst>
                                    </p:anim>
                                  </p:childTnLst>
                                </p:cTn>
                              </p:par>
                              <p:par>
                                <p:cTn id="151" presetID="2" presetClass="entr" presetSubtype="4" fill="hold" nodeType="withEffect">
                                  <p:stCondLst>
                                    <p:cond delay="0"/>
                                  </p:stCondLst>
                                  <p:childTnLst>
                                    <p:set>
                                      <p:cBhvr>
                                        <p:cTn id="152" dur="1" fill="hold">
                                          <p:stCondLst>
                                            <p:cond delay="0"/>
                                          </p:stCondLst>
                                        </p:cTn>
                                        <p:tgtEl>
                                          <p:spTgt spid="128"/>
                                        </p:tgtEl>
                                        <p:attrNameLst>
                                          <p:attrName>style.visibility</p:attrName>
                                        </p:attrNameLst>
                                      </p:cBhvr>
                                      <p:to>
                                        <p:strVal val="visible"/>
                                      </p:to>
                                    </p:set>
                                    <p:anim calcmode="lin" valueType="num">
                                      <p:cBhvr additive="base">
                                        <p:cTn id="153" dur="500" fill="hold"/>
                                        <p:tgtEl>
                                          <p:spTgt spid="128"/>
                                        </p:tgtEl>
                                        <p:attrNameLst>
                                          <p:attrName>ppt_x</p:attrName>
                                        </p:attrNameLst>
                                      </p:cBhvr>
                                      <p:tavLst>
                                        <p:tav tm="0">
                                          <p:val>
                                            <p:strVal val="#ppt_x"/>
                                          </p:val>
                                        </p:tav>
                                        <p:tav tm="100000">
                                          <p:val>
                                            <p:strVal val="#ppt_x"/>
                                          </p:val>
                                        </p:tav>
                                      </p:tavLst>
                                    </p:anim>
                                    <p:anim calcmode="lin" valueType="num">
                                      <p:cBhvr additive="base">
                                        <p:cTn id="154" dur="500" fill="hold"/>
                                        <p:tgtEl>
                                          <p:spTgt spid="128"/>
                                        </p:tgtEl>
                                        <p:attrNameLst>
                                          <p:attrName>ppt_y</p:attrName>
                                        </p:attrNameLst>
                                      </p:cBhvr>
                                      <p:tavLst>
                                        <p:tav tm="0">
                                          <p:val>
                                            <p:strVal val="1+#ppt_h/2"/>
                                          </p:val>
                                        </p:tav>
                                        <p:tav tm="100000">
                                          <p:val>
                                            <p:strVal val="#ppt_y"/>
                                          </p:val>
                                        </p:tav>
                                      </p:tavLst>
                                    </p:anim>
                                  </p:childTnLst>
                                </p:cTn>
                              </p:par>
                              <p:par>
                                <p:cTn id="155" presetID="2" presetClass="entr" presetSubtype="4" fill="hold" nodeType="withEffect">
                                  <p:stCondLst>
                                    <p:cond delay="0"/>
                                  </p:stCondLst>
                                  <p:childTnLst>
                                    <p:set>
                                      <p:cBhvr>
                                        <p:cTn id="156" dur="1" fill="hold">
                                          <p:stCondLst>
                                            <p:cond delay="0"/>
                                          </p:stCondLst>
                                        </p:cTn>
                                        <p:tgtEl>
                                          <p:spTgt spid="120"/>
                                        </p:tgtEl>
                                        <p:attrNameLst>
                                          <p:attrName>style.visibility</p:attrName>
                                        </p:attrNameLst>
                                      </p:cBhvr>
                                      <p:to>
                                        <p:strVal val="visible"/>
                                      </p:to>
                                    </p:set>
                                    <p:anim calcmode="lin" valueType="num">
                                      <p:cBhvr additive="base">
                                        <p:cTn id="157" dur="500" fill="hold"/>
                                        <p:tgtEl>
                                          <p:spTgt spid="120"/>
                                        </p:tgtEl>
                                        <p:attrNameLst>
                                          <p:attrName>ppt_x</p:attrName>
                                        </p:attrNameLst>
                                      </p:cBhvr>
                                      <p:tavLst>
                                        <p:tav tm="0">
                                          <p:val>
                                            <p:strVal val="#ppt_x"/>
                                          </p:val>
                                        </p:tav>
                                        <p:tav tm="100000">
                                          <p:val>
                                            <p:strVal val="#ppt_x"/>
                                          </p:val>
                                        </p:tav>
                                      </p:tavLst>
                                    </p:anim>
                                    <p:anim calcmode="lin" valueType="num">
                                      <p:cBhvr additive="base">
                                        <p:cTn id="158" dur="500" fill="hold"/>
                                        <p:tgtEl>
                                          <p:spTgt spid="120"/>
                                        </p:tgtEl>
                                        <p:attrNameLst>
                                          <p:attrName>ppt_y</p:attrName>
                                        </p:attrNameLst>
                                      </p:cBhvr>
                                      <p:tavLst>
                                        <p:tav tm="0">
                                          <p:val>
                                            <p:strVal val="1+#ppt_h/2"/>
                                          </p:val>
                                        </p:tav>
                                        <p:tav tm="100000">
                                          <p:val>
                                            <p:strVal val="#ppt_y"/>
                                          </p:val>
                                        </p:tav>
                                      </p:tavLst>
                                    </p:anim>
                                  </p:childTnLst>
                                </p:cTn>
                              </p:par>
                              <p:par>
                                <p:cTn id="159" presetID="2" presetClass="entr" presetSubtype="4" fill="hold" nodeType="withEffect">
                                  <p:stCondLst>
                                    <p:cond delay="0"/>
                                  </p:stCondLst>
                                  <p:childTnLst>
                                    <p:set>
                                      <p:cBhvr>
                                        <p:cTn id="160" dur="1" fill="hold">
                                          <p:stCondLst>
                                            <p:cond delay="0"/>
                                          </p:stCondLst>
                                        </p:cTn>
                                        <p:tgtEl>
                                          <p:spTgt spid="40"/>
                                        </p:tgtEl>
                                        <p:attrNameLst>
                                          <p:attrName>style.visibility</p:attrName>
                                        </p:attrNameLst>
                                      </p:cBhvr>
                                      <p:to>
                                        <p:strVal val="visible"/>
                                      </p:to>
                                    </p:set>
                                    <p:anim calcmode="lin" valueType="num">
                                      <p:cBhvr additive="base">
                                        <p:cTn id="161" dur="500" fill="hold"/>
                                        <p:tgtEl>
                                          <p:spTgt spid="40"/>
                                        </p:tgtEl>
                                        <p:attrNameLst>
                                          <p:attrName>ppt_x</p:attrName>
                                        </p:attrNameLst>
                                      </p:cBhvr>
                                      <p:tavLst>
                                        <p:tav tm="0">
                                          <p:val>
                                            <p:strVal val="#ppt_x"/>
                                          </p:val>
                                        </p:tav>
                                        <p:tav tm="100000">
                                          <p:val>
                                            <p:strVal val="#ppt_x"/>
                                          </p:val>
                                        </p:tav>
                                      </p:tavLst>
                                    </p:anim>
                                    <p:anim calcmode="lin" valueType="num">
                                      <p:cBhvr additive="base">
                                        <p:cTn id="162" dur="500" fill="hold"/>
                                        <p:tgtEl>
                                          <p:spTgt spid="40"/>
                                        </p:tgtEl>
                                        <p:attrNameLst>
                                          <p:attrName>ppt_y</p:attrName>
                                        </p:attrNameLst>
                                      </p:cBhvr>
                                      <p:tavLst>
                                        <p:tav tm="0">
                                          <p:val>
                                            <p:strVal val="1+#ppt_h/2"/>
                                          </p:val>
                                        </p:tav>
                                        <p:tav tm="100000">
                                          <p:val>
                                            <p:strVal val="#ppt_y"/>
                                          </p:val>
                                        </p:tav>
                                      </p:tavLst>
                                    </p:anim>
                                  </p:childTnLst>
                                </p:cTn>
                              </p:par>
                              <p:par>
                                <p:cTn id="163" presetID="2" presetClass="entr" presetSubtype="4" fill="hold" nodeType="withEffect">
                                  <p:stCondLst>
                                    <p:cond delay="0"/>
                                  </p:stCondLst>
                                  <p:childTnLst>
                                    <p:set>
                                      <p:cBhvr>
                                        <p:cTn id="164" dur="1" fill="hold">
                                          <p:stCondLst>
                                            <p:cond delay="0"/>
                                          </p:stCondLst>
                                        </p:cTn>
                                        <p:tgtEl>
                                          <p:spTgt spid="51"/>
                                        </p:tgtEl>
                                        <p:attrNameLst>
                                          <p:attrName>style.visibility</p:attrName>
                                        </p:attrNameLst>
                                      </p:cBhvr>
                                      <p:to>
                                        <p:strVal val="visible"/>
                                      </p:to>
                                    </p:set>
                                    <p:anim calcmode="lin" valueType="num">
                                      <p:cBhvr additive="base">
                                        <p:cTn id="165" dur="500" fill="hold"/>
                                        <p:tgtEl>
                                          <p:spTgt spid="51"/>
                                        </p:tgtEl>
                                        <p:attrNameLst>
                                          <p:attrName>ppt_x</p:attrName>
                                        </p:attrNameLst>
                                      </p:cBhvr>
                                      <p:tavLst>
                                        <p:tav tm="0">
                                          <p:val>
                                            <p:strVal val="#ppt_x"/>
                                          </p:val>
                                        </p:tav>
                                        <p:tav tm="100000">
                                          <p:val>
                                            <p:strVal val="#ppt_x"/>
                                          </p:val>
                                        </p:tav>
                                      </p:tavLst>
                                    </p:anim>
                                    <p:anim calcmode="lin" valueType="num">
                                      <p:cBhvr additive="base">
                                        <p:cTn id="166" dur="500" fill="hold"/>
                                        <p:tgtEl>
                                          <p:spTgt spid="51"/>
                                        </p:tgtEl>
                                        <p:attrNameLst>
                                          <p:attrName>ppt_y</p:attrName>
                                        </p:attrNameLst>
                                      </p:cBhvr>
                                      <p:tavLst>
                                        <p:tav tm="0">
                                          <p:val>
                                            <p:strVal val="1+#ppt_h/2"/>
                                          </p:val>
                                        </p:tav>
                                        <p:tav tm="100000">
                                          <p:val>
                                            <p:strVal val="#ppt_y"/>
                                          </p:val>
                                        </p:tav>
                                      </p:tavLst>
                                    </p:anim>
                                  </p:childTnLst>
                                </p:cTn>
                              </p:par>
                              <p:par>
                                <p:cTn id="167" presetID="2" presetClass="entr" presetSubtype="4" fill="hold" nodeType="withEffect">
                                  <p:stCondLst>
                                    <p:cond delay="0"/>
                                  </p:stCondLst>
                                  <p:childTnLst>
                                    <p:set>
                                      <p:cBhvr>
                                        <p:cTn id="168" dur="1" fill="hold">
                                          <p:stCondLst>
                                            <p:cond delay="0"/>
                                          </p:stCondLst>
                                        </p:cTn>
                                        <p:tgtEl>
                                          <p:spTgt spid="8"/>
                                        </p:tgtEl>
                                        <p:attrNameLst>
                                          <p:attrName>style.visibility</p:attrName>
                                        </p:attrNameLst>
                                      </p:cBhvr>
                                      <p:to>
                                        <p:strVal val="visible"/>
                                      </p:to>
                                    </p:set>
                                    <p:anim calcmode="lin" valueType="num">
                                      <p:cBhvr additive="base">
                                        <p:cTn id="169" dur="500" fill="hold"/>
                                        <p:tgtEl>
                                          <p:spTgt spid="8"/>
                                        </p:tgtEl>
                                        <p:attrNameLst>
                                          <p:attrName>ppt_x</p:attrName>
                                        </p:attrNameLst>
                                      </p:cBhvr>
                                      <p:tavLst>
                                        <p:tav tm="0">
                                          <p:val>
                                            <p:strVal val="#ppt_x"/>
                                          </p:val>
                                        </p:tav>
                                        <p:tav tm="100000">
                                          <p:val>
                                            <p:strVal val="#ppt_x"/>
                                          </p:val>
                                        </p:tav>
                                      </p:tavLst>
                                    </p:anim>
                                    <p:anim calcmode="lin" valueType="num">
                                      <p:cBhvr additive="base">
                                        <p:cTn id="170" dur="500" fill="hold"/>
                                        <p:tgtEl>
                                          <p:spTgt spid="8"/>
                                        </p:tgtEl>
                                        <p:attrNameLst>
                                          <p:attrName>ppt_y</p:attrName>
                                        </p:attrNameLst>
                                      </p:cBhvr>
                                      <p:tavLst>
                                        <p:tav tm="0">
                                          <p:val>
                                            <p:strVal val="1+#ppt_h/2"/>
                                          </p:val>
                                        </p:tav>
                                        <p:tav tm="100000">
                                          <p:val>
                                            <p:strVal val="#ppt_y"/>
                                          </p:val>
                                        </p:tav>
                                      </p:tavLst>
                                    </p:anim>
                                  </p:childTnLst>
                                </p:cTn>
                              </p:par>
                              <p:par>
                                <p:cTn id="171" presetID="2" presetClass="entr" presetSubtype="4" fill="hold" nodeType="withEffect">
                                  <p:stCondLst>
                                    <p:cond delay="0"/>
                                  </p:stCondLst>
                                  <p:childTnLst>
                                    <p:set>
                                      <p:cBhvr>
                                        <p:cTn id="172" dur="1" fill="hold">
                                          <p:stCondLst>
                                            <p:cond delay="0"/>
                                          </p:stCondLst>
                                        </p:cTn>
                                        <p:tgtEl>
                                          <p:spTgt spid="83"/>
                                        </p:tgtEl>
                                        <p:attrNameLst>
                                          <p:attrName>style.visibility</p:attrName>
                                        </p:attrNameLst>
                                      </p:cBhvr>
                                      <p:to>
                                        <p:strVal val="visible"/>
                                      </p:to>
                                    </p:set>
                                    <p:anim calcmode="lin" valueType="num">
                                      <p:cBhvr additive="base">
                                        <p:cTn id="173" dur="500" fill="hold"/>
                                        <p:tgtEl>
                                          <p:spTgt spid="83"/>
                                        </p:tgtEl>
                                        <p:attrNameLst>
                                          <p:attrName>ppt_x</p:attrName>
                                        </p:attrNameLst>
                                      </p:cBhvr>
                                      <p:tavLst>
                                        <p:tav tm="0">
                                          <p:val>
                                            <p:strVal val="#ppt_x"/>
                                          </p:val>
                                        </p:tav>
                                        <p:tav tm="100000">
                                          <p:val>
                                            <p:strVal val="#ppt_x"/>
                                          </p:val>
                                        </p:tav>
                                      </p:tavLst>
                                    </p:anim>
                                    <p:anim calcmode="lin" valueType="num">
                                      <p:cBhvr additive="base">
                                        <p:cTn id="174" dur="500" fill="hold"/>
                                        <p:tgtEl>
                                          <p:spTgt spid="83"/>
                                        </p:tgtEl>
                                        <p:attrNameLst>
                                          <p:attrName>ppt_y</p:attrName>
                                        </p:attrNameLst>
                                      </p:cBhvr>
                                      <p:tavLst>
                                        <p:tav tm="0">
                                          <p:val>
                                            <p:strVal val="1+#ppt_h/2"/>
                                          </p:val>
                                        </p:tav>
                                        <p:tav tm="100000">
                                          <p:val>
                                            <p:strVal val="#ppt_y"/>
                                          </p:val>
                                        </p:tav>
                                      </p:tavLst>
                                    </p:anim>
                                  </p:childTnLst>
                                </p:cTn>
                              </p:par>
                              <p:par>
                                <p:cTn id="175" presetID="2" presetClass="entr" presetSubtype="4" fill="hold" grpId="0" nodeType="withEffect">
                                  <p:stCondLst>
                                    <p:cond delay="0"/>
                                  </p:stCondLst>
                                  <p:childTnLst>
                                    <p:set>
                                      <p:cBhvr>
                                        <p:cTn id="176" dur="1" fill="hold">
                                          <p:stCondLst>
                                            <p:cond delay="0"/>
                                          </p:stCondLst>
                                        </p:cTn>
                                        <p:tgtEl>
                                          <p:spTgt spid="49"/>
                                        </p:tgtEl>
                                        <p:attrNameLst>
                                          <p:attrName>style.visibility</p:attrName>
                                        </p:attrNameLst>
                                      </p:cBhvr>
                                      <p:to>
                                        <p:strVal val="visible"/>
                                      </p:to>
                                    </p:set>
                                    <p:anim calcmode="lin" valueType="num">
                                      <p:cBhvr additive="base">
                                        <p:cTn id="177" dur="500" fill="hold"/>
                                        <p:tgtEl>
                                          <p:spTgt spid="49"/>
                                        </p:tgtEl>
                                        <p:attrNameLst>
                                          <p:attrName>ppt_x</p:attrName>
                                        </p:attrNameLst>
                                      </p:cBhvr>
                                      <p:tavLst>
                                        <p:tav tm="0">
                                          <p:val>
                                            <p:strVal val="#ppt_x"/>
                                          </p:val>
                                        </p:tav>
                                        <p:tav tm="100000">
                                          <p:val>
                                            <p:strVal val="#ppt_x"/>
                                          </p:val>
                                        </p:tav>
                                      </p:tavLst>
                                    </p:anim>
                                    <p:anim calcmode="lin" valueType="num">
                                      <p:cBhvr additive="base">
                                        <p:cTn id="178" dur="500" fill="hold"/>
                                        <p:tgtEl>
                                          <p:spTgt spid="49"/>
                                        </p:tgtEl>
                                        <p:attrNameLst>
                                          <p:attrName>ppt_y</p:attrName>
                                        </p:attrNameLst>
                                      </p:cBhvr>
                                      <p:tavLst>
                                        <p:tav tm="0">
                                          <p:val>
                                            <p:strVal val="1+#ppt_h/2"/>
                                          </p:val>
                                        </p:tav>
                                        <p:tav tm="100000">
                                          <p:val>
                                            <p:strVal val="#ppt_y"/>
                                          </p:val>
                                        </p:tav>
                                      </p:tavLst>
                                    </p:anim>
                                  </p:childTnLst>
                                </p:cTn>
                              </p:par>
                              <p:par>
                                <p:cTn id="179" presetID="2" presetClass="entr" presetSubtype="4" fill="hold" nodeType="withEffect">
                                  <p:stCondLst>
                                    <p:cond delay="0"/>
                                  </p:stCondLst>
                                  <p:childTnLst>
                                    <p:set>
                                      <p:cBhvr>
                                        <p:cTn id="180" dur="1" fill="hold">
                                          <p:stCondLst>
                                            <p:cond delay="0"/>
                                          </p:stCondLst>
                                        </p:cTn>
                                        <p:tgtEl>
                                          <p:spTgt spid="10"/>
                                        </p:tgtEl>
                                        <p:attrNameLst>
                                          <p:attrName>style.visibility</p:attrName>
                                        </p:attrNameLst>
                                      </p:cBhvr>
                                      <p:to>
                                        <p:strVal val="visible"/>
                                      </p:to>
                                    </p:set>
                                    <p:anim calcmode="lin" valueType="num">
                                      <p:cBhvr additive="base">
                                        <p:cTn id="181" dur="500" fill="hold"/>
                                        <p:tgtEl>
                                          <p:spTgt spid="10"/>
                                        </p:tgtEl>
                                        <p:attrNameLst>
                                          <p:attrName>ppt_x</p:attrName>
                                        </p:attrNameLst>
                                      </p:cBhvr>
                                      <p:tavLst>
                                        <p:tav tm="0">
                                          <p:val>
                                            <p:strVal val="#ppt_x"/>
                                          </p:val>
                                        </p:tav>
                                        <p:tav tm="100000">
                                          <p:val>
                                            <p:strVal val="#ppt_x"/>
                                          </p:val>
                                        </p:tav>
                                      </p:tavLst>
                                    </p:anim>
                                    <p:anim calcmode="lin" valueType="num">
                                      <p:cBhvr additive="base">
                                        <p:cTn id="182" dur="500" fill="hold"/>
                                        <p:tgtEl>
                                          <p:spTgt spid="10"/>
                                        </p:tgtEl>
                                        <p:attrNameLst>
                                          <p:attrName>ppt_y</p:attrName>
                                        </p:attrNameLst>
                                      </p:cBhvr>
                                      <p:tavLst>
                                        <p:tav tm="0">
                                          <p:val>
                                            <p:strVal val="1+#ppt_h/2"/>
                                          </p:val>
                                        </p:tav>
                                        <p:tav tm="100000">
                                          <p:val>
                                            <p:strVal val="#ppt_y"/>
                                          </p:val>
                                        </p:tav>
                                      </p:tavLst>
                                    </p:anim>
                                  </p:childTnLst>
                                </p:cTn>
                              </p:par>
                              <p:par>
                                <p:cTn id="183" presetID="2" presetClass="entr" presetSubtype="4" fill="hold" nodeType="withEffect">
                                  <p:stCondLst>
                                    <p:cond delay="0"/>
                                  </p:stCondLst>
                                  <p:childTnLst>
                                    <p:set>
                                      <p:cBhvr>
                                        <p:cTn id="184" dur="1" fill="hold">
                                          <p:stCondLst>
                                            <p:cond delay="0"/>
                                          </p:stCondLst>
                                        </p:cTn>
                                        <p:tgtEl>
                                          <p:spTgt spid="9"/>
                                        </p:tgtEl>
                                        <p:attrNameLst>
                                          <p:attrName>style.visibility</p:attrName>
                                        </p:attrNameLst>
                                      </p:cBhvr>
                                      <p:to>
                                        <p:strVal val="visible"/>
                                      </p:to>
                                    </p:set>
                                    <p:anim calcmode="lin" valueType="num">
                                      <p:cBhvr additive="base">
                                        <p:cTn id="185" dur="500" fill="hold"/>
                                        <p:tgtEl>
                                          <p:spTgt spid="9"/>
                                        </p:tgtEl>
                                        <p:attrNameLst>
                                          <p:attrName>ppt_x</p:attrName>
                                        </p:attrNameLst>
                                      </p:cBhvr>
                                      <p:tavLst>
                                        <p:tav tm="0">
                                          <p:val>
                                            <p:strVal val="#ppt_x"/>
                                          </p:val>
                                        </p:tav>
                                        <p:tav tm="100000">
                                          <p:val>
                                            <p:strVal val="#ppt_x"/>
                                          </p:val>
                                        </p:tav>
                                      </p:tavLst>
                                    </p:anim>
                                    <p:anim calcmode="lin" valueType="num">
                                      <p:cBhvr additive="base">
                                        <p:cTn id="186" dur="500" fill="hold"/>
                                        <p:tgtEl>
                                          <p:spTgt spid="9"/>
                                        </p:tgtEl>
                                        <p:attrNameLst>
                                          <p:attrName>ppt_y</p:attrName>
                                        </p:attrNameLst>
                                      </p:cBhvr>
                                      <p:tavLst>
                                        <p:tav tm="0">
                                          <p:val>
                                            <p:strVal val="1+#ppt_h/2"/>
                                          </p:val>
                                        </p:tav>
                                        <p:tav tm="100000">
                                          <p:val>
                                            <p:strVal val="#ppt_y"/>
                                          </p:val>
                                        </p:tav>
                                      </p:tavLst>
                                    </p:anim>
                                  </p:childTnLst>
                                </p:cTn>
                              </p:par>
                              <p:par>
                                <p:cTn id="187" presetID="2" presetClass="entr" presetSubtype="4" fill="hold" nodeType="withEffect">
                                  <p:stCondLst>
                                    <p:cond delay="0"/>
                                  </p:stCondLst>
                                  <p:childTnLst>
                                    <p:set>
                                      <p:cBhvr>
                                        <p:cTn id="188" dur="1" fill="hold">
                                          <p:stCondLst>
                                            <p:cond delay="0"/>
                                          </p:stCondLst>
                                        </p:cTn>
                                        <p:tgtEl>
                                          <p:spTgt spid="65"/>
                                        </p:tgtEl>
                                        <p:attrNameLst>
                                          <p:attrName>style.visibility</p:attrName>
                                        </p:attrNameLst>
                                      </p:cBhvr>
                                      <p:to>
                                        <p:strVal val="visible"/>
                                      </p:to>
                                    </p:set>
                                    <p:anim calcmode="lin" valueType="num">
                                      <p:cBhvr additive="base">
                                        <p:cTn id="189" dur="500" fill="hold"/>
                                        <p:tgtEl>
                                          <p:spTgt spid="65"/>
                                        </p:tgtEl>
                                        <p:attrNameLst>
                                          <p:attrName>ppt_x</p:attrName>
                                        </p:attrNameLst>
                                      </p:cBhvr>
                                      <p:tavLst>
                                        <p:tav tm="0">
                                          <p:val>
                                            <p:strVal val="#ppt_x"/>
                                          </p:val>
                                        </p:tav>
                                        <p:tav tm="100000">
                                          <p:val>
                                            <p:strVal val="#ppt_x"/>
                                          </p:val>
                                        </p:tav>
                                      </p:tavLst>
                                    </p:anim>
                                    <p:anim calcmode="lin" valueType="num">
                                      <p:cBhvr additive="base">
                                        <p:cTn id="190"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191" fill="hold">
                      <p:stCondLst>
                        <p:cond delay="indefinite"/>
                      </p:stCondLst>
                      <p:childTnLst>
                        <p:par>
                          <p:cTn id="192" fill="hold">
                            <p:stCondLst>
                              <p:cond delay="0"/>
                            </p:stCondLst>
                            <p:childTnLst>
                              <p:par>
                                <p:cTn id="193" presetID="2" presetClass="entr" presetSubtype="4" fill="hold" nodeType="clickEffect">
                                  <p:stCondLst>
                                    <p:cond delay="0"/>
                                  </p:stCondLst>
                                  <p:childTnLst>
                                    <p:set>
                                      <p:cBhvr>
                                        <p:cTn id="194" dur="1" fill="hold">
                                          <p:stCondLst>
                                            <p:cond delay="0"/>
                                          </p:stCondLst>
                                        </p:cTn>
                                        <p:tgtEl>
                                          <p:spTgt spid="30"/>
                                        </p:tgtEl>
                                        <p:attrNameLst>
                                          <p:attrName>style.visibility</p:attrName>
                                        </p:attrNameLst>
                                      </p:cBhvr>
                                      <p:to>
                                        <p:strVal val="visible"/>
                                      </p:to>
                                    </p:set>
                                    <p:anim calcmode="lin" valueType="num">
                                      <p:cBhvr additive="base">
                                        <p:cTn id="195" dur="500" fill="hold"/>
                                        <p:tgtEl>
                                          <p:spTgt spid="30"/>
                                        </p:tgtEl>
                                        <p:attrNameLst>
                                          <p:attrName>ppt_x</p:attrName>
                                        </p:attrNameLst>
                                      </p:cBhvr>
                                      <p:tavLst>
                                        <p:tav tm="0">
                                          <p:val>
                                            <p:strVal val="#ppt_x"/>
                                          </p:val>
                                        </p:tav>
                                        <p:tav tm="100000">
                                          <p:val>
                                            <p:strVal val="#ppt_x"/>
                                          </p:val>
                                        </p:tav>
                                      </p:tavLst>
                                    </p:anim>
                                    <p:anim calcmode="lin" valueType="num">
                                      <p:cBhvr additive="base">
                                        <p:cTn id="196" dur="500" fill="hold"/>
                                        <p:tgtEl>
                                          <p:spTgt spid="30"/>
                                        </p:tgtEl>
                                        <p:attrNameLst>
                                          <p:attrName>ppt_y</p:attrName>
                                        </p:attrNameLst>
                                      </p:cBhvr>
                                      <p:tavLst>
                                        <p:tav tm="0">
                                          <p:val>
                                            <p:strVal val="1+#ppt_h/2"/>
                                          </p:val>
                                        </p:tav>
                                        <p:tav tm="100000">
                                          <p:val>
                                            <p:strVal val="#ppt_y"/>
                                          </p:val>
                                        </p:tav>
                                      </p:tavLst>
                                    </p:anim>
                                  </p:childTnLst>
                                </p:cTn>
                              </p:par>
                              <p:par>
                                <p:cTn id="197" presetID="2" presetClass="entr" presetSubtype="4" fill="hold" nodeType="withEffect">
                                  <p:stCondLst>
                                    <p:cond delay="0"/>
                                  </p:stCondLst>
                                  <p:childTnLst>
                                    <p:set>
                                      <p:cBhvr>
                                        <p:cTn id="198" dur="1" fill="hold">
                                          <p:stCondLst>
                                            <p:cond delay="0"/>
                                          </p:stCondLst>
                                        </p:cTn>
                                        <p:tgtEl>
                                          <p:spTgt spid="22"/>
                                        </p:tgtEl>
                                        <p:attrNameLst>
                                          <p:attrName>style.visibility</p:attrName>
                                        </p:attrNameLst>
                                      </p:cBhvr>
                                      <p:to>
                                        <p:strVal val="visible"/>
                                      </p:to>
                                    </p:set>
                                    <p:anim calcmode="lin" valueType="num">
                                      <p:cBhvr additive="base">
                                        <p:cTn id="199" dur="500" fill="hold"/>
                                        <p:tgtEl>
                                          <p:spTgt spid="22"/>
                                        </p:tgtEl>
                                        <p:attrNameLst>
                                          <p:attrName>ppt_x</p:attrName>
                                        </p:attrNameLst>
                                      </p:cBhvr>
                                      <p:tavLst>
                                        <p:tav tm="0">
                                          <p:val>
                                            <p:strVal val="#ppt_x"/>
                                          </p:val>
                                        </p:tav>
                                        <p:tav tm="100000">
                                          <p:val>
                                            <p:strVal val="#ppt_x"/>
                                          </p:val>
                                        </p:tav>
                                      </p:tavLst>
                                    </p:anim>
                                    <p:anim calcmode="lin" valueType="num">
                                      <p:cBhvr additive="base">
                                        <p:cTn id="200" dur="500" fill="hold"/>
                                        <p:tgtEl>
                                          <p:spTgt spid="22"/>
                                        </p:tgtEl>
                                        <p:attrNameLst>
                                          <p:attrName>ppt_y</p:attrName>
                                        </p:attrNameLst>
                                      </p:cBhvr>
                                      <p:tavLst>
                                        <p:tav tm="0">
                                          <p:val>
                                            <p:strVal val="1+#ppt_h/2"/>
                                          </p:val>
                                        </p:tav>
                                        <p:tav tm="100000">
                                          <p:val>
                                            <p:strVal val="#ppt_y"/>
                                          </p:val>
                                        </p:tav>
                                      </p:tavLst>
                                    </p:anim>
                                  </p:childTnLst>
                                </p:cTn>
                              </p:par>
                              <p:par>
                                <p:cTn id="201" presetID="2" presetClass="entr" presetSubtype="4" fill="hold" nodeType="withEffect">
                                  <p:stCondLst>
                                    <p:cond delay="0"/>
                                  </p:stCondLst>
                                  <p:childTnLst>
                                    <p:set>
                                      <p:cBhvr>
                                        <p:cTn id="202" dur="1" fill="hold">
                                          <p:stCondLst>
                                            <p:cond delay="0"/>
                                          </p:stCondLst>
                                        </p:cTn>
                                        <p:tgtEl>
                                          <p:spTgt spid="72"/>
                                        </p:tgtEl>
                                        <p:attrNameLst>
                                          <p:attrName>style.visibility</p:attrName>
                                        </p:attrNameLst>
                                      </p:cBhvr>
                                      <p:to>
                                        <p:strVal val="visible"/>
                                      </p:to>
                                    </p:set>
                                    <p:anim calcmode="lin" valueType="num">
                                      <p:cBhvr additive="base">
                                        <p:cTn id="203" dur="500" fill="hold"/>
                                        <p:tgtEl>
                                          <p:spTgt spid="72"/>
                                        </p:tgtEl>
                                        <p:attrNameLst>
                                          <p:attrName>ppt_x</p:attrName>
                                        </p:attrNameLst>
                                      </p:cBhvr>
                                      <p:tavLst>
                                        <p:tav tm="0">
                                          <p:val>
                                            <p:strVal val="#ppt_x"/>
                                          </p:val>
                                        </p:tav>
                                        <p:tav tm="100000">
                                          <p:val>
                                            <p:strVal val="#ppt_x"/>
                                          </p:val>
                                        </p:tav>
                                      </p:tavLst>
                                    </p:anim>
                                    <p:anim calcmode="lin" valueType="num">
                                      <p:cBhvr additive="base">
                                        <p:cTn id="204" dur="500" fill="hold"/>
                                        <p:tgtEl>
                                          <p:spTgt spid="72"/>
                                        </p:tgtEl>
                                        <p:attrNameLst>
                                          <p:attrName>ppt_y</p:attrName>
                                        </p:attrNameLst>
                                      </p:cBhvr>
                                      <p:tavLst>
                                        <p:tav tm="0">
                                          <p:val>
                                            <p:strVal val="1+#ppt_h/2"/>
                                          </p:val>
                                        </p:tav>
                                        <p:tav tm="100000">
                                          <p:val>
                                            <p:strVal val="#ppt_y"/>
                                          </p:val>
                                        </p:tav>
                                      </p:tavLst>
                                    </p:anim>
                                  </p:childTnLst>
                                </p:cTn>
                              </p:par>
                              <p:par>
                                <p:cTn id="205" presetID="2" presetClass="entr" presetSubtype="4" fill="hold" nodeType="withEffect">
                                  <p:stCondLst>
                                    <p:cond delay="0"/>
                                  </p:stCondLst>
                                  <p:childTnLst>
                                    <p:set>
                                      <p:cBhvr>
                                        <p:cTn id="206" dur="1" fill="hold">
                                          <p:stCondLst>
                                            <p:cond delay="0"/>
                                          </p:stCondLst>
                                        </p:cTn>
                                        <p:tgtEl>
                                          <p:spTgt spid="57"/>
                                        </p:tgtEl>
                                        <p:attrNameLst>
                                          <p:attrName>style.visibility</p:attrName>
                                        </p:attrNameLst>
                                      </p:cBhvr>
                                      <p:to>
                                        <p:strVal val="visible"/>
                                      </p:to>
                                    </p:set>
                                    <p:anim calcmode="lin" valueType="num">
                                      <p:cBhvr additive="base">
                                        <p:cTn id="207" dur="500" fill="hold"/>
                                        <p:tgtEl>
                                          <p:spTgt spid="57"/>
                                        </p:tgtEl>
                                        <p:attrNameLst>
                                          <p:attrName>ppt_x</p:attrName>
                                        </p:attrNameLst>
                                      </p:cBhvr>
                                      <p:tavLst>
                                        <p:tav tm="0">
                                          <p:val>
                                            <p:strVal val="#ppt_x"/>
                                          </p:val>
                                        </p:tav>
                                        <p:tav tm="100000">
                                          <p:val>
                                            <p:strVal val="#ppt_x"/>
                                          </p:val>
                                        </p:tav>
                                      </p:tavLst>
                                    </p:anim>
                                    <p:anim calcmode="lin" valueType="num">
                                      <p:cBhvr additive="base">
                                        <p:cTn id="208" dur="500" fill="hold"/>
                                        <p:tgtEl>
                                          <p:spTgt spid="57"/>
                                        </p:tgtEl>
                                        <p:attrNameLst>
                                          <p:attrName>ppt_y</p:attrName>
                                        </p:attrNameLst>
                                      </p:cBhvr>
                                      <p:tavLst>
                                        <p:tav tm="0">
                                          <p:val>
                                            <p:strVal val="1+#ppt_h/2"/>
                                          </p:val>
                                        </p:tav>
                                        <p:tav tm="100000">
                                          <p:val>
                                            <p:strVal val="#ppt_y"/>
                                          </p:val>
                                        </p:tav>
                                      </p:tavLst>
                                    </p:anim>
                                  </p:childTnLst>
                                </p:cTn>
                              </p:par>
                              <p:par>
                                <p:cTn id="209" presetID="2" presetClass="entr" presetSubtype="4" fill="hold" nodeType="withEffect">
                                  <p:stCondLst>
                                    <p:cond delay="0"/>
                                  </p:stCondLst>
                                  <p:childTnLst>
                                    <p:set>
                                      <p:cBhvr>
                                        <p:cTn id="210" dur="1" fill="hold">
                                          <p:stCondLst>
                                            <p:cond delay="0"/>
                                          </p:stCondLst>
                                        </p:cTn>
                                        <p:tgtEl>
                                          <p:spTgt spid="27"/>
                                        </p:tgtEl>
                                        <p:attrNameLst>
                                          <p:attrName>style.visibility</p:attrName>
                                        </p:attrNameLst>
                                      </p:cBhvr>
                                      <p:to>
                                        <p:strVal val="visible"/>
                                      </p:to>
                                    </p:set>
                                    <p:anim calcmode="lin" valueType="num">
                                      <p:cBhvr additive="base">
                                        <p:cTn id="211" dur="500" fill="hold"/>
                                        <p:tgtEl>
                                          <p:spTgt spid="27"/>
                                        </p:tgtEl>
                                        <p:attrNameLst>
                                          <p:attrName>ppt_x</p:attrName>
                                        </p:attrNameLst>
                                      </p:cBhvr>
                                      <p:tavLst>
                                        <p:tav tm="0">
                                          <p:val>
                                            <p:strVal val="#ppt_x"/>
                                          </p:val>
                                        </p:tav>
                                        <p:tav tm="100000">
                                          <p:val>
                                            <p:strVal val="#ppt_x"/>
                                          </p:val>
                                        </p:tav>
                                      </p:tavLst>
                                    </p:anim>
                                    <p:anim calcmode="lin" valueType="num">
                                      <p:cBhvr additive="base">
                                        <p:cTn id="212" dur="500" fill="hold"/>
                                        <p:tgtEl>
                                          <p:spTgt spid="27"/>
                                        </p:tgtEl>
                                        <p:attrNameLst>
                                          <p:attrName>ppt_y</p:attrName>
                                        </p:attrNameLst>
                                      </p:cBhvr>
                                      <p:tavLst>
                                        <p:tav tm="0">
                                          <p:val>
                                            <p:strVal val="1+#ppt_h/2"/>
                                          </p:val>
                                        </p:tav>
                                        <p:tav tm="100000">
                                          <p:val>
                                            <p:strVal val="#ppt_y"/>
                                          </p:val>
                                        </p:tav>
                                      </p:tavLst>
                                    </p:anim>
                                  </p:childTnLst>
                                </p:cTn>
                              </p:par>
                              <p:par>
                                <p:cTn id="213" presetID="2" presetClass="entr" presetSubtype="4" fill="hold" nodeType="withEffect">
                                  <p:stCondLst>
                                    <p:cond delay="0"/>
                                  </p:stCondLst>
                                  <p:childTnLst>
                                    <p:set>
                                      <p:cBhvr>
                                        <p:cTn id="214" dur="1" fill="hold">
                                          <p:stCondLst>
                                            <p:cond delay="0"/>
                                          </p:stCondLst>
                                        </p:cTn>
                                        <p:tgtEl>
                                          <p:spTgt spid="119"/>
                                        </p:tgtEl>
                                        <p:attrNameLst>
                                          <p:attrName>style.visibility</p:attrName>
                                        </p:attrNameLst>
                                      </p:cBhvr>
                                      <p:to>
                                        <p:strVal val="visible"/>
                                      </p:to>
                                    </p:set>
                                    <p:anim calcmode="lin" valueType="num">
                                      <p:cBhvr additive="base">
                                        <p:cTn id="215" dur="500" fill="hold"/>
                                        <p:tgtEl>
                                          <p:spTgt spid="119"/>
                                        </p:tgtEl>
                                        <p:attrNameLst>
                                          <p:attrName>ppt_x</p:attrName>
                                        </p:attrNameLst>
                                      </p:cBhvr>
                                      <p:tavLst>
                                        <p:tav tm="0">
                                          <p:val>
                                            <p:strVal val="#ppt_x"/>
                                          </p:val>
                                        </p:tav>
                                        <p:tav tm="100000">
                                          <p:val>
                                            <p:strVal val="#ppt_x"/>
                                          </p:val>
                                        </p:tav>
                                      </p:tavLst>
                                    </p:anim>
                                    <p:anim calcmode="lin" valueType="num">
                                      <p:cBhvr additive="base">
                                        <p:cTn id="216" dur="500" fill="hold"/>
                                        <p:tgtEl>
                                          <p:spTgt spid="1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49" grpId="0" animBg="1"/>
      <p:bldP spid="16" grpId="0" animBg="1"/>
      <p:bldP spid="4" grpId="0"/>
      <p:bldP spid="20" grpId="0" animBg="1"/>
      <p:bldP spid="37" grpId="0"/>
      <p:bldP spid="14" grpId="0" animBg="1"/>
      <p:bldP spid="36" grpId="0"/>
      <p:bldP spid="97" grpId="0" animBg="1"/>
      <p:bldP spid="15" grpId="0" animBg="1"/>
      <p:bldP spid="104" grpId="0"/>
      <p:bldP spid="107" grpId="0" animBg="1"/>
      <p:bldP spid="106" grpId="0" animBg="1"/>
      <p:bldP spid="95" grpId="0" animBg="1"/>
      <p:bldP spid="17" grpId="0" animBg="1"/>
      <p:bldP spid="123" grpId="0"/>
      <p:bldP spid="109" grpId="0" animBg="1"/>
      <p:bldP spid="19" grpId="0" animBg="1"/>
      <p:bldP spid="110" grpId="0"/>
      <p:bldP spid="111" grpId="0" animBg="1"/>
      <p:bldP spid="21" grpId="0" animBg="1"/>
      <p:bldP spid="112" grpId="0"/>
    </p:bldLst>
  </p:timing>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SAPCorporate_2016_CC">
  <a:themeElements>
    <a:clrScheme name="SAP_2016_CC_Colors">
      <a:dk1>
        <a:srgbClr val="000000"/>
      </a:dk1>
      <a:lt1>
        <a:srgbClr val="FFFFFF"/>
      </a:lt1>
      <a:dk2>
        <a:srgbClr val="666666"/>
      </a:dk2>
      <a:lt2>
        <a:srgbClr val="D9D9D9"/>
      </a:lt2>
      <a:accent1>
        <a:srgbClr val="F0AB00"/>
      </a:accent1>
      <a:accent2>
        <a:srgbClr val="FFD05C"/>
      </a:accent2>
      <a:accent3>
        <a:srgbClr val="E1E5FF"/>
      </a:accent3>
      <a:accent4>
        <a:srgbClr val="FFFFCC"/>
      </a:accent4>
      <a:accent5>
        <a:srgbClr val="FFDCC6"/>
      </a:accent5>
      <a:accent6>
        <a:srgbClr val="DAF7CB"/>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BBB84357-AD5B-42F9-B9A7-8D693B0710EE}" vid="{F50F1B2F-B4A0-4C72-A9CB-B4110F1D1ABC}"/>
    </a:ext>
  </a:extLst>
</a:theme>
</file>

<file path=ppt/theme/theme3.xml><?xml version="1.0" encoding="utf-8"?>
<a:theme xmlns:a="http://schemas.openxmlformats.org/drawingml/2006/main" name="1_SAPCorporate_2016_CC">
  <a:themeElements>
    <a:clrScheme name="Custom 1">
      <a:dk1>
        <a:srgbClr val="000000"/>
      </a:dk1>
      <a:lt1>
        <a:srgbClr val="FFFFFF"/>
      </a:lt1>
      <a:dk2>
        <a:srgbClr val="666666"/>
      </a:dk2>
      <a:lt2>
        <a:srgbClr val="CCCCCC"/>
      </a:lt2>
      <a:accent1>
        <a:srgbClr val="F0AB00"/>
      </a:accent1>
      <a:accent2>
        <a:srgbClr val="FFD05C"/>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24E0FA67-952C-442C-91BA-11F744F8D0E8}" vid="{18A9F4EA-B1FC-45B6-9240-4556C40A9C31}"/>
    </a:ext>
  </a:extLst>
</a:theme>
</file>

<file path=ppt/theme/theme4.xml><?xml version="1.0" encoding="utf-8"?>
<a:theme xmlns:a="http://schemas.openxmlformats.org/drawingml/2006/main" name="12_SAPCorporate_2016_CC">
  <a:themeElements>
    <a:clrScheme name="SAP_2016_CC_Colors">
      <a:dk1>
        <a:srgbClr val="000000"/>
      </a:dk1>
      <a:lt1>
        <a:srgbClr val="FFFFFF"/>
      </a:lt1>
      <a:dk2>
        <a:srgbClr val="666666"/>
      </a:dk2>
      <a:lt2>
        <a:srgbClr val="D9D9D9"/>
      </a:lt2>
      <a:accent1>
        <a:srgbClr val="F0AB00"/>
      </a:accent1>
      <a:accent2>
        <a:srgbClr val="FFD05C"/>
      </a:accent2>
      <a:accent3>
        <a:srgbClr val="E1E5FF"/>
      </a:accent3>
      <a:accent4>
        <a:srgbClr val="FFFFCC"/>
      </a:accent4>
      <a:accent5>
        <a:srgbClr val="FFDCC6"/>
      </a:accent5>
      <a:accent6>
        <a:srgbClr val="DAF7CB"/>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BBB84357-AD5B-42F9-B9A7-8D693B0710EE}" vid="{F50F1B2F-B4A0-4C72-A9CB-B4110F1D1ABC}"/>
    </a:ext>
  </a:extLst>
</a:theme>
</file>

<file path=ppt/theme/theme5.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themeOverride>
</file>

<file path=docProps/app.xml><?xml version="1.0" encoding="utf-8"?>
<Properties xmlns="http://schemas.openxmlformats.org/officeDocument/2006/extended-properties" xmlns:vt="http://schemas.openxmlformats.org/officeDocument/2006/docPropsVTypes">
  <Template/>
  <TotalTime>1</TotalTime>
  <Words>3702</Words>
  <Application>Microsoft Office PowerPoint</Application>
  <PresentationFormat>Custom</PresentationFormat>
  <Paragraphs>1334</Paragraphs>
  <Slides>81</Slides>
  <Notes>74</Notes>
  <HiddenSlides>23</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81</vt:i4>
      </vt:variant>
    </vt:vector>
  </HeadingPairs>
  <TitlesOfParts>
    <vt:vector size="92" baseType="lpstr">
      <vt:lpstr>MS PGothic</vt:lpstr>
      <vt:lpstr>Arial</vt:lpstr>
      <vt:lpstr>Arial Unicode MS</vt:lpstr>
      <vt:lpstr>Courier New</vt:lpstr>
      <vt:lpstr>Symbol</vt:lpstr>
      <vt:lpstr>wingdings</vt:lpstr>
      <vt:lpstr>wingdings</vt:lpstr>
      <vt:lpstr>SAP_2017_16x9_black</vt:lpstr>
      <vt:lpstr>SAPCorporate_2016_CC</vt:lpstr>
      <vt:lpstr>1_SAPCorporate_2016_CC</vt:lpstr>
      <vt:lpstr>12_SAPCorporate_2016_CC</vt:lpstr>
      <vt:lpstr>PowerPoint Presentation</vt:lpstr>
      <vt:lpstr>xxx</vt:lpstr>
      <vt:lpstr>Cloud Curriculum, Reference/ Sample Microservice: bulletinboard</vt:lpstr>
      <vt:lpstr>How to bring bulletinboard into K8s ?</vt:lpstr>
      <vt:lpstr>General considerations: Scaling - Option 1 DB gets multiple instances (if needed)</vt:lpstr>
      <vt:lpstr>General considerations: Scaling - Option 2 Both – app and DB get multiple instances (if needed)</vt:lpstr>
      <vt:lpstr>General considerations: Scaling - Option 3 App gets multiple instances (if needed)</vt:lpstr>
      <vt:lpstr>Genereal considerations: external configuration for app and DB</vt:lpstr>
      <vt:lpstr>Bulletinboard in K8s: Target picture overall</vt:lpstr>
      <vt:lpstr>Bulletinboard in K8s: Target picture overall</vt:lpstr>
      <vt:lpstr>Bulletinboard in K8s: Exercise “ads DB“</vt:lpstr>
      <vt:lpstr>Bulletinboard in K8s: ads DB</vt:lpstr>
      <vt:lpstr>Bulletinboard in K8s: ads DB</vt:lpstr>
      <vt:lpstr>Bulletinboard in K8s: Dependencies across entities – ads DB</vt:lpstr>
      <vt:lpstr>Bulletinboard in K8s: ads DB - labels</vt:lpstr>
      <vt:lpstr>Bulletinboard in K8s: ads DB – details labels &amp; selector</vt:lpstr>
      <vt:lpstr>Bulletinboard in K8s: ads DB - labels</vt:lpstr>
      <vt:lpstr>Bulletinboard in K8s: Dependencies across entities - 2</vt:lpstr>
      <vt:lpstr>Bulletinboard in K8s: Exercise “ads app”</vt:lpstr>
      <vt:lpstr>Bulletinboard in K8s: Exercise “ads app”</vt:lpstr>
      <vt:lpstr>Bulletinboard in K8s: ads app</vt:lpstr>
      <vt:lpstr>Bulletinboard in K8s: ads app</vt:lpstr>
      <vt:lpstr>Bulletinboard in K8s: Dependencies across entities – Ads app</vt:lpstr>
      <vt:lpstr>Bulletinboard in K8s: ads app - labels</vt:lpstr>
      <vt:lpstr>Bulletinboard in K8s: Target picture - labels</vt:lpstr>
      <vt:lpstr>Bulletinboard in K8s: ads DB - labels</vt:lpstr>
      <vt:lpstr>Bulletinboard in K8s: Dependencies across entities - 2</vt:lpstr>
      <vt:lpstr>More on Network Policies</vt:lpstr>
      <vt:lpstr>Network Policy for Ads:DB</vt:lpstr>
      <vt:lpstr>Network Policies for Ads:App</vt:lpstr>
      <vt:lpstr>Exercise 3: Network policies &amp; TLS</vt:lpstr>
      <vt:lpstr>Bulletinboard in K8s: Exercise “users app + DB with helm”</vt:lpstr>
      <vt:lpstr>Bulletinboard in K8s: Exercise “users app + DB with helm”</vt:lpstr>
      <vt:lpstr>What YOU will do in exercise #0x</vt:lpstr>
      <vt:lpstr>Appendix</vt:lpstr>
      <vt:lpstr>Demo</vt:lpstr>
      <vt:lpstr>Bulletinboard in K8s: Target picture overall</vt:lpstr>
      <vt:lpstr>Bulletinboard in K8s: Exercise “ads DB“</vt:lpstr>
      <vt:lpstr>Bulletinboard in K8s: Target picture</vt:lpstr>
      <vt:lpstr>Bulletinboard in K8s: ads DB</vt:lpstr>
      <vt:lpstr>Bulletinboard in K8s: ads DB</vt:lpstr>
      <vt:lpstr>Bulletinboard in K8s: ads DB</vt:lpstr>
      <vt:lpstr>Bulletinboard in K8s: Target picture</vt:lpstr>
      <vt:lpstr>Bulletinboard in K8s: Target picture</vt:lpstr>
      <vt:lpstr>Bulletinboard in K8s: Target picture</vt:lpstr>
      <vt:lpstr>Bulletinboard in K8s: Target picture</vt:lpstr>
      <vt:lpstr>Bulletinboard in K8s: Target picture</vt:lpstr>
      <vt:lpstr>Bulletinboard in K8s: Target picture</vt:lpstr>
      <vt:lpstr>Bulletinboard in K8s: Dependencies across entities - 1</vt:lpstr>
      <vt:lpstr>Bulletinboard in K8s: Target picture</vt:lpstr>
      <vt:lpstr>Bulletinboard in K8s: Step 1 – DB for bulletinboard-ads</vt:lpstr>
      <vt:lpstr>Scaling: Option 1 – App gets multiple instances, if needed</vt:lpstr>
      <vt:lpstr>Scaling: Option 2 – DB gets multiple instances, if needed</vt:lpstr>
      <vt:lpstr>Scaling: Option 3 – Both – app and DB get multiple instances, if needed</vt:lpstr>
      <vt:lpstr>Bulletinboard in K8s: Target picture</vt:lpstr>
      <vt:lpstr>Bulletinboard in K8s: Step 1 – DB for bulletinboard-ads</vt:lpstr>
      <vt:lpstr>Bulletinboard in K8s: Dependencies across entities - 1</vt:lpstr>
      <vt:lpstr>Cloud Curriculum, Reference/ Sample Microservice: bulletinboard</vt:lpstr>
      <vt:lpstr>xxx</vt:lpstr>
      <vt:lpstr>Cloud Curriculum, Reference/ Sample Microservice: bulletinboard</vt:lpstr>
      <vt:lpstr>Cloud Curriculum, Reference/ Sample Microservice: bulletinboard</vt:lpstr>
      <vt:lpstr>Cloud Curriculum, Reference/ Sample Microservice: bulletinboard</vt:lpstr>
      <vt:lpstr>Cloud Curriculum, Reference/ Sample Microservice: bulletinboard</vt:lpstr>
      <vt:lpstr>Reference/ Sample Microservices: bulletinboard</vt:lpstr>
      <vt:lpstr>PowerPoint Presentation</vt:lpstr>
      <vt:lpstr>PowerPoint Presentation</vt:lpstr>
      <vt:lpstr>Reference/ Sample Microservices: bulletinboard</vt:lpstr>
      <vt:lpstr>PowerPoint Presentation</vt:lpstr>
      <vt:lpstr>Old</vt:lpstr>
      <vt:lpstr>Pods – logical hosts</vt:lpstr>
      <vt:lpstr>Sidecar pattern – or when to use multiple container in a pod</vt:lpstr>
      <vt:lpstr>Pods</vt:lpstr>
      <vt:lpstr>Basic structure of most K8s resources</vt:lpstr>
      <vt:lpstr>Pod definition - https://kubernetes.io/docs/api-reference/v1.8/#pod-v1-core  </vt:lpstr>
      <vt:lpstr>Liveness &amp; Readiness Probes</vt:lpstr>
      <vt:lpstr>Demo</vt:lpstr>
      <vt:lpstr>Namespaces</vt:lpstr>
      <vt:lpstr>Namespaces</vt:lpstr>
      <vt:lpstr>Demo</vt:lpstr>
      <vt:lpstr>What YOU will do in exercise #02</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Dittkrist, Kai-Martin (external - Project)</cp:lastModifiedBy>
  <cp:revision>750</cp:revision>
  <cp:lastPrinted>2018-08-17T13:55:56Z</cp:lastPrinted>
  <dcterms:created xsi:type="dcterms:W3CDTF">2015-10-14T11:21:43Z</dcterms:created>
  <dcterms:modified xsi:type="dcterms:W3CDTF">2018-09-10T10:22:41Z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