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7"/>
  </p:notesMasterIdLst>
  <p:handoutMasterIdLst>
    <p:handoutMasterId r:id="rId28"/>
  </p:handoutMasterIdLst>
  <p:sldIdLst>
    <p:sldId id="476" r:id="rId2"/>
    <p:sldId id="477" r:id="rId3"/>
    <p:sldId id="478" r:id="rId4"/>
    <p:sldId id="433" r:id="rId5"/>
    <p:sldId id="450" r:id="rId6"/>
    <p:sldId id="462" r:id="rId7"/>
    <p:sldId id="475" r:id="rId8"/>
    <p:sldId id="948" r:id="rId9"/>
    <p:sldId id="455" r:id="rId10"/>
    <p:sldId id="949" r:id="rId11"/>
    <p:sldId id="451" r:id="rId12"/>
    <p:sldId id="452" r:id="rId13"/>
    <p:sldId id="453" r:id="rId14"/>
    <p:sldId id="454" r:id="rId15"/>
    <p:sldId id="470" r:id="rId16"/>
    <p:sldId id="457" r:id="rId17"/>
    <p:sldId id="456" r:id="rId18"/>
    <p:sldId id="468" r:id="rId19"/>
    <p:sldId id="449" r:id="rId20"/>
    <p:sldId id="460" r:id="rId21"/>
    <p:sldId id="461" r:id="rId22"/>
    <p:sldId id="474" r:id="rId23"/>
    <p:sldId id="472" r:id="rId24"/>
    <p:sldId id="473" r:id="rId25"/>
    <p:sldId id="265"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116" autoAdjust="0"/>
  </p:normalViewPr>
  <p:slideViewPr>
    <p:cSldViewPr snapToGrid="0" showGuides="1">
      <p:cViewPr varScale="1">
        <p:scale>
          <a:sx n="90" d="100"/>
          <a:sy n="90" d="100"/>
        </p:scale>
        <p:origin x="177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552"/>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841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https://kubernetes.io/docs/reference/generated/kubernetes-api/v1.12/#podspec-v1-core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75272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420862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8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785805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1413328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237772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73199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imagePullPolicy</a:t>
            </a:r>
            <a:r>
              <a:rPr lang="en-US" dirty="0"/>
              <a:t> specifies for each container, in which cases the image should be downloaded to the node.</a:t>
            </a:r>
          </a:p>
          <a:p>
            <a:endParaRPr lang="en-US" dirty="0"/>
          </a:p>
          <a:p>
            <a:r>
              <a:rPr lang="en-US" dirty="0"/>
              <a:t>Always: </a:t>
            </a:r>
          </a:p>
          <a:p>
            <a:pPr marL="285750" indent="-285750">
              <a:buFontTx/>
              <a:buChar char="-"/>
            </a:pPr>
            <a:r>
              <a:rPr lang="en-US" dirty="0"/>
              <a:t>download each and every time a container is created. </a:t>
            </a:r>
          </a:p>
          <a:p>
            <a:pPr marL="285750" indent="-285750">
              <a:buFontTx/>
              <a:buChar char="-"/>
            </a:pPr>
            <a:r>
              <a:rPr lang="en-US" dirty="0"/>
              <a:t>increases security: there is no local image store that could be modified; in case of image updates with the same version tag there are no inconsistencies</a:t>
            </a:r>
          </a:p>
          <a:p>
            <a:pPr marL="285750" indent="-285750">
              <a:buFontTx/>
              <a:buChar char="-"/>
            </a:pPr>
            <a:r>
              <a:rPr lang="en-US" dirty="0"/>
              <a:t>may have impact on performance / startup time in case of large image size / poor network</a:t>
            </a:r>
          </a:p>
          <a:p>
            <a:pPr marL="0" indent="0">
              <a:buFontTx/>
              <a:buNone/>
            </a:pPr>
            <a:r>
              <a:rPr lang="en-US" dirty="0"/>
              <a:t>Never:</a:t>
            </a:r>
          </a:p>
          <a:p>
            <a:pPr marL="285750" indent="-285750">
              <a:buFontTx/>
              <a:buChar char="-"/>
            </a:pPr>
            <a:r>
              <a:rPr lang="en-US" dirty="0"/>
              <a:t>Requires a local image store on every node</a:t>
            </a:r>
          </a:p>
          <a:p>
            <a:pPr marL="285750" indent="-285750">
              <a:buFontTx/>
              <a:buChar char="-"/>
            </a:pPr>
            <a:r>
              <a:rPr lang="en-US" dirty="0"/>
              <a:t>Hard to maintain</a:t>
            </a:r>
          </a:p>
          <a:p>
            <a:pPr marL="285750" indent="-285750">
              <a:buFontTx/>
              <a:buChar char="-"/>
            </a:pPr>
            <a:r>
              <a:rPr lang="en-US" dirty="0"/>
              <a:t>No dependency to registry at runtime</a:t>
            </a:r>
          </a:p>
          <a:p>
            <a:pPr marL="0" indent="0">
              <a:buFontTx/>
              <a:buNone/>
            </a:pPr>
            <a:r>
              <a:rPr lang="en-US" dirty="0" err="1"/>
              <a:t>IfNotPresent</a:t>
            </a:r>
            <a:r>
              <a:rPr lang="en-US" dirty="0"/>
              <a:t>:</a:t>
            </a:r>
          </a:p>
          <a:p>
            <a:pPr marL="285750" indent="-285750">
              <a:buFontTx/>
              <a:buChar char="-"/>
            </a:pPr>
            <a:r>
              <a:rPr lang="en-US" dirty="0"/>
              <a:t>“Download once”</a:t>
            </a:r>
          </a:p>
          <a:p>
            <a:pPr marL="285750" indent="-285750">
              <a:buFontTx/>
              <a:buChar char="-"/>
            </a:pPr>
            <a:r>
              <a:rPr lang="en-US" dirty="0"/>
              <a:t>May cause issues with outdated images (if version tag is re-used)</a:t>
            </a:r>
          </a:p>
          <a:p>
            <a:pPr marL="285750" indent="-285750">
              <a:buFontTx/>
              <a:buChar char="-"/>
            </a:pPr>
            <a:r>
              <a:rPr lang="en-US"/>
              <a:t>Usually sufficient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10073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738597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hyperlink" Target="https://github.com/kubernetes/minikube"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hyperlink" Target="https://github.wdf.sap.corp/pages/kubernetes/gardener" TargetMode="External"/><Relationship Id="rId4" Type="http://schemas.openxmlformats.org/officeDocument/2006/relationships/image" Target="../media/image21.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concepts/containers/images#updating-image"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CDBA1D1D-EB82-467B-BE26-980F1DC9F7E9}"/>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6387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ImagePullPolicy</a:t>
            </a:r>
            <a:r>
              <a:rPr lang="en-US" dirty="0"/>
              <a:t>: </a:t>
            </a:r>
            <a:r>
              <a:rPr lang="en-US" dirty="0" err="1"/>
              <a:t>IfNotPresent</a:t>
            </a:r>
            <a:endParaRPr lang="en-US" dirty="0"/>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17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solidFill>
            <a:schemeClr val="tx2"/>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rPr>
              <a:t>Image: private.registry.com/my-image:0.1</a:t>
            </a:r>
          </a:p>
        </p:txBody>
      </p:sp>
      <p:cxnSp>
        <p:nvCxnSpPr>
          <p:cNvPr id="10" name="Straight Arrow Connector 9"/>
          <p:cNvCxnSpPr>
            <a:cxnSpLocks/>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8D20A85-6570-41D1-9EBB-386327904E82}"/>
              </a:ext>
            </a:extLst>
          </p:cNvPr>
          <p:cNvPicPr>
            <a:picLocks noChangeAspect="1"/>
          </p:cNvPicPr>
          <p:nvPr/>
        </p:nvPicPr>
        <p:blipFill>
          <a:blip r:embed="rId3"/>
          <a:stretch>
            <a:fillRect/>
          </a:stretch>
        </p:blipFill>
        <p:spPr>
          <a:xfrm>
            <a:off x="2974704" y="3311093"/>
            <a:ext cx="1774008" cy="1774008"/>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3"/>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pic>
        <p:nvPicPr>
          <p:cNvPr id="11" name="Picture 10">
            <a:extLst>
              <a:ext uri="{FF2B5EF4-FFF2-40B4-BE49-F238E27FC236}">
                <a16:creationId xmlns:a16="http://schemas.microsoft.com/office/drawing/2014/main" id="{8687B53D-D62B-41B5-9DDD-8963C6188C03}"/>
              </a:ext>
            </a:extLst>
          </p:cNvPr>
          <p:cNvPicPr>
            <a:picLocks noChangeAspect="1"/>
          </p:cNvPicPr>
          <p:nvPr/>
        </p:nvPicPr>
        <p:blipFill>
          <a:blip r:embed="rId4"/>
          <a:stretch>
            <a:fillRect/>
          </a:stretch>
        </p:blipFill>
        <p:spPr>
          <a:xfrm>
            <a:off x="3136565" y="2705828"/>
            <a:ext cx="1774008" cy="1774008"/>
          </a:xfrm>
          <a:prstGeom prst="rect">
            <a:avLst/>
          </a:prstGeom>
        </p:spPr>
      </p:pic>
    </p:spTree>
    <p:extLst>
      <p:ext uri="{BB962C8B-B14F-4D97-AF65-F5344CB8AC3E}">
        <p14:creationId xmlns:p14="http://schemas.microsoft.com/office/powerpoint/2010/main" val="412983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17" name="Picture 16">
            <a:extLst>
              <a:ext uri="{FF2B5EF4-FFF2-40B4-BE49-F238E27FC236}">
                <a16:creationId xmlns:a16="http://schemas.microsoft.com/office/drawing/2014/main" id="{1F59F847-7CB2-438C-813E-873217E8ECB4}"/>
              </a:ext>
            </a:extLst>
          </p:cNvPr>
          <p:cNvPicPr>
            <a:picLocks noChangeAspect="1"/>
          </p:cNvPicPr>
          <p:nvPr/>
        </p:nvPicPr>
        <p:blipFill>
          <a:blip r:embed="rId4"/>
          <a:stretch>
            <a:fillRect/>
          </a:stretch>
        </p:blipFill>
        <p:spPr>
          <a:xfrm>
            <a:off x="3186943" y="2733493"/>
            <a:ext cx="1774008" cy="1774008"/>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02389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4" name="Picture 3">
            <a:extLst>
              <a:ext uri="{FF2B5EF4-FFF2-40B4-BE49-F238E27FC236}">
                <a16:creationId xmlns:a16="http://schemas.microsoft.com/office/drawing/2014/main" id="{7F798369-315D-4168-9945-CC458FC9EC6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ysClr val="windowText" lastClr="000000"/>
                </a:solidFill>
                <a:ea typeface="Arial Unicode MS" pitchFamily="34" charset="-128"/>
                <a:cs typeface="Arial Unicode MS" pitchFamily="34" charset="-128"/>
              </a:rPr>
              <a:t>log collection</a:t>
            </a:r>
            <a:endParaRPr kumimoji="0" lang="en-US" sz="18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187986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r>
              <a:rPr lang="de-DE" sz="1200" dirty="0">
                <a:hlinkClick r:id="rId4"/>
              </a:rPr>
              <a:t>https://kubernetes.io/blog/2018/05/17/gardener/</a:t>
            </a:r>
            <a:endParaRPr lang="de-DE" sz="1200" dirty="0"/>
          </a:p>
        </p:txBody>
      </p:sp>
    </p:spTree>
    <p:extLst>
      <p:ext uri="{BB962C8B-B14F-4D97-AF65-F5344CB8AC3E}">
        <p14:creationId xmlns:p14="http://schemas.microsoft.com/office/powerpoint/2010/main" val="248157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2100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60000"/>
              <a:lumOff val="40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Scheduling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2" name="Picture 1">
            <a:extLst>
              <a:ext uri="{FF2B5EF4-FFF2-40B4-BE49-F238E27FC236}">
                <a16:creationId xmlns:a16="http://schemas.microsoft.com/office/drawing/2014/main" id="{524F79CC-E6C1-48F3-8481-85B6CE93C86F}"/>
              </a:ext>
            </a:extLst>
          </p:cNvPr>
          <p:cNvPicPr>
            <a:picLocks noChangeAspect="1"/>
          </p:cNvPicPr>
          <p:nvPr/>
        </p:nvPicPr>
        <p:blipFill>
          <a:blip r:embed="rId2"/>
          <a:stretch>
            <a:fillRect/>
          </a:stretch>
        </p:blipFill>
        <p:spPr>
          <a:xfrm>
            <a:off x="1839050" y="1724804"/>
            <a:ext cx="8436454" cy="3828499"/>
          </a:xfrm>
          <a:prstGeom prst="rect">
            <a:avLst/>
          </a:prstGeom>
          <a:ln>
            <a:solidFill>
              <a:schemeClr val="tx1"/>
            </a:solidFill>
          </a:ln>
        </p:spPr>
      </p:pic>
    </p:spTree>
    <p:extLst>
      <p:ext uri="{BB962C8B-B14F-4D97-AF65-F5344CB8AC3E}">
        <p14:creationId xmlns:p14="http://schemas.microsoft.com/office/powerpoint/2010/main" val="388161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4" name="Picture 3">
            <a:extLst>
              <a:ext uri="{FF2B5EF4-FFF2-40B4-BE49-F238E27FC236}">
                <a16:creationId xmlns:a16="http://schemas.microsoft.com/office/drawing/2014/main" id="{AB318321-2E93-4274-88BA-A559A69B3FF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Image Pulling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27517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ImagePullPolicy</a:t>
            </a:r>
            <a:endParaRPr lang="en-US" dirty="0"/>
          </a:p>
        </p:txBody>
      </p:sp>
      <p:sp>
        <p:nvSpPr>
          <p:cNvPr id="18" name="Flowchart: Alternate Process 17"/>
          <p:cNvSpPr/>
          <p:nvPr/>
        </p:nvSpPr>
        <p:spPr bwMode="gray">
          <a:xfrm>
            <a:off x="684814" y="1739036"/>
            <a:ext cx="2504953"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 </a:t>
            </a:r>
            <a:r>
              <a:rPr lang="en-US" sz="1800" b="1" kern="0" dirty="0" err="1">
                <a:ea typeface="Arial Unicode MS" pitchFamily="34" charset="-128"/>
                <a:cs typeface="Arial Unicode MS" pitchFamily="34" charset="-128"/>
              </a:rPr>
              <a:t>imagepullPolicy</a:t>
            </a:r>
            <a:r>
              <a:rPr lang="en-US" sz="1800" b="1" kern="0" dirty="0">
                <a:ea typeface="Arial Unicode MS" pitchFamily="34" charset="-128"/>
                <a:cs typeface="Arial Unicode MS" pitchFamily="34" charset="-128"/>
              </a:rPr>
              <a:t> &lt;&gt;</a:t>
            </a:r>
          </a:p>
        </p:txBody>
      </p:sp>
      <p:cxnSp>
        <p:nvCxnSpPr>
          <p:cNvPr id="19" name="Straight Arrow Connector 18"/>
          <p:cNvCxnSpPr>
            <a:cxnSpLocks/>
          </p:cNvCxnSpPr>
          <p:nvPr/>
        </p:nvCxnSpPr>
        <p:spPr>
          <a:xfrm>
            <a:off x="3189767" y="2428184"/>
            <a:ext cx="839973"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F75DE2B-6361-44E1-A924-72A682DF7528}"/>
              </a:ext>
            </a:extLst>
          </p:cNvPr>
          <p:cNvSpPr/>
          <p:nvPr/>
        </p:nvSpPr>
        <p:spPr>
          <a:xfrm>
            <a:off x="4269142" y="1739036"/>
            <a:ext cx="7421335" cy="3970318"/>
          </a:xfrm>
          <a:prstGeom prst="rect">
            <a:avLst/>
          </a:prstGeom>
        </p:spPr>
        <p:txBody>
          <a:bodyPr wrap="square">
            <a:spAutoFit/>
          </a:bodyPr>
          <a:lstStyle/>
          <a:p>
            <a:r>
              <a:rPr lang="en-US" b="1" dirty="0" err="1"/>
              <a:t>imagePullPolicy</a:t>
            </a:r>
            <a:r>
              <a:rPr lang="en-US" b="1" dirty="0"/>
              <a:t>:</a:t>
            </a:r>
            <a:endParaRPr lang="en-US" dirty="0"/>
          </a:p>
          <a:p>
            <a:pPr marL="342900" indent="-342900">
              <a:buFont typeface="Arial" panose="020B0604020202020204" pitchFamily="34" charset="0"/>
              <a:buChar char="•"/>
            </a:pPr>
            <a:r>
              <a:rPr lang="en-US" dirty="0"/>
              <a:t>Always</a:t>
            </a:r>
          </a:p>
          <a:p>
            <a:pPr marL="342900" indent="-342900">
              <a:buFont typeface="Arial" panose="020B0604020202020204" pitchFamily="34" charset="0"/>
              <a:buChar char="•"/>
            </a:pPr>
            <a:r>
              <a:rPr lang="en-US" dirty="0"/>
              <a:t>Never</a:t>
            </a:r>
          </a:p>
          <a:p>
            <a:pPr marL="342900" indent="-342900">
              <a:buFont typeface="Arial" panose="020B0604020202020204" pitchFamily="34" charset="0"/>
              <a:buChar char="•"/>
            </a:pPr>
            <a:r>
              <a:rPr lang="en-US" dirty="0" err="1"/>
              <a:t>IfNotPresent</a:t>
            </a:r>
            <a:r>
              <a:rPr lang="en-US" dirty="0"/>
              <a:t> </a:t>
            </a:r>
          </a:p>
          <a:p>
            <a:pPr marL="342900" indent="-342900">
              <a:buFont typeface="Arial" panose="020B0604020202020204" pitchFamily="34" charset="0"/>
              <a:buChar char="•"/>
            </a:pPr>
            <a:endParaRPr lang="en-US" dirty="0"/>
          </a:p>
          <a:p>
            <a:r>
              <a:rPr lang="en-US" dirty="0"/>
              <a:t>Default: </a:t>
            </a:r>
          </a:p>
          <a:p>
            <a:pPr marL="342900" indent="-342900">
              <a:buFont typeface="Arial" panose="020B0604020202020204" pitchFamily="34" charset="0"/>
              <a:buChar char="•"/>
            </a:pPr>
            <a:r>
              <a:rPr lang="en-US" dirty="0"/>
              <a:t>if “:latest” tag is specified: “Always”</a:t>
            </a:r>
          </a:p>
          <a:p>
            <a:pPr marL="342900" indent="-342900">
              <a:buFont typeface="Arial" panose="020B0604020202020204" pitchFamily="34" charset="0"/>
              <a:buChar char="•"/>
            </a:pPr>
            <a:r>
              <a:rPr lang="en-US" dirty="0"/>
              <a:t>Otherwise: </a:t>
            </a:r>
            <a:r>
              <a:rPr lang="en-US" dirty="0" err="1"/>
              <a:t>IfNotPresent</a:t>
            </a:r>
            <a:endParaRPr lang="en-US" dirty="0"/>
          </a:p>
          <a:p>
            <a:endParaRPr lang="en-US" dirty="0"/>
          </a:p>
          <a:p>
            <a:r>
              <a:rPr lang="en-US" dirty="0"/>
              <a:t>More info: </a:t>
            </a:r>
            <a:r>
              <a:rPr lang="en-US" dirty="0">
                <a:hlinkClick r:id="rId3"/>
              </a:rPr>
              <a:t>https://kubernetes.io/docs/concepts/containers/images#updating-image</a:t>
            </a:r>
            <a:r>
              <a:rPr lang="en-US" dirty="0"/>
              <a:t> </a:t>
            </a:r>
          </a:p>
        </p:txBody>
      </p: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1702</Words>
  <Application>Microsoft Office PowerPoint</Application>
  <PresentationFormat>Custom</PresentationFormat>
  <Paragraphs>294</Paragraphs>
  <Slides>25</Slides>
  <Notes>24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Unicode MS</vt:lpstr>
      <vt:lpstr>Calibri</vt:lpstr>
      <vt:lpstr>Courier New</vt:lpstr>
      <vt:lpstr>Mangal</vt:lpstr>
      <vt:lpstr>Symbol</vt:lpstr>
      <vt:lpstr>Wingdings</vt:lpstr>
      <vt:lpstr>Wingdings</vt:lpstr>
      <vt:lpstr>SAP_2017_16x9_black</vt:lpstr>
      <vt:lpstr>PowerPoint Presentation</vt:lpstr>
      <vt:lpstr>Some components require to have a pod on every node!</vt:lpstr>
      <vt:lpstr>Job &amp; CronJob</vt:lpstr>
      <vt:lpstr>PowerPoint Presentation</vt:lpstr>
      <vt:lpstr>A note on scheduling pods…</vt:lpstr>
      <vt:lpstr>Example: NodeSelector</vt:lpstr>
      <vt:lpstr>Optional Demo</vt:lpstr>
      <vt:lpstr>PowerPoint Presentation</vt:lpstr>
      <vt:lpstr>ImagePullPolicy</vt:lpstr>
      <vt:lpstr>ImagePullPolicy: IfNotPresent</vt:lpstr>
      <vt:lpstr>Using Images from a private registry</vt:lpstr>
      <vt:lpstr>Image Pull Secrets</vt:lpstr>
      <vt:lpstr>Image Pull Secrets</vt:lpstr>
      <vt:lpstr>Image Pull Secret together with Artifactory</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Appendix</vt:lpstr>
      <vt:lpstr>The Gardener: Technical landscape</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716</cp:revision>
  <dcterms:created xsi:type="dcterms:W3CDTF">2015-10-14T11:21:43Z</dcterms:created>
  <dcterms:modified xsi:type="dcterms:W3CDTF">2019-01-16T11:18:56Z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