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9"/>
  </p:notesMasterIdLst>
  <p:handoutMasterIdLst>
    <p:handoutMasterId r:id="rId20"/>
  </p:handoutMasterIdLst>
  <p:sldIdLst>
    <p:sldId id="433" r:id="rId2"/>
    <p:sldId id="449" r:id="rId3"/>
    <p:sldId id="437" r:id="rId4"/>
    <p:sldId id="441" r:id="rId5"/>
    <p:sldId id="447" r:id="rId6"/>
    <p:sldId id="464" r:id="rId7"/>
    <p:sldId id="452" r:id="rId8"/>
    <p:sldId id="466" r:id="rId9"/>
    <p:sldId id="465" r:id="rId10"/>
    <p:sldId id="445" r:id="rId11"/>
    <p:sldId id="450" r:id="rId12"/>
    <p:sldId id="451" r:id="rId13"/>
    <p:sldId id="438" r:id="rId14"/>
    <p:sldId id="446" r:id="rId15"/>
    <p:sldId id="443" r:id="rId16"/>
    <p:sldId id="444" r:id="rId17"/>
    <p:sldId id="265" r:id="rId1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7FFE7"/>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69846" autoAdjust="0"/>
  </p:normalViewPr>
  <p:slideViewPr>
    <p:cSldViewPr snapToGrid="0" showGuides="1">
      <p:cViewPr varScale="1">
        <p:scale>
          <a:sx n="91" d="100"/>
          <a:sy n="91" d="100"/>
        </p:scale>
        <p:origin x="1734" y="8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710699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baseline="0" dirty="0"/>
          </a:p>
          <a:p>
            <a:r>
              <a:rPr lang="en-US" dirty="0" err="1"/>
              <a:t>configMaps</a:t>
            </a:r>
            <a:r>
              <a:rPr lang="en-US" dirty="0"/>
              <a:t> have no spec, but a data sections.</a:t>
            </a:r>
          </a:p>
          <a:p>
            <a:endParaRPr lang="en-US" dirty="0"/>
          </a:p>
          <a:p>
            <a:r>
              <a:rPr lang="en-US" dirty="0"/>
              <a:t>When looking at the </a:t>
            </a:r>
            <a:r>
              <a:rPr lang="en-US" dirty="0" err="1"/>
              <a:t>api</a:t>
            </a:r>
            <a:r>
              <a:rPr lang="en-US" dirty="0"/>
              <a:t> reference, you can see this basic structure too. Simply navigate to a resource, like pod, and see with fields and object there are. Usually fields have either a list or string/integer as values. Objects link to their object definition.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know more about the structure of any </a:t>
            </a:r>
            <a:r>
              <a:rPr lang="en-US" dirty="0" err="1"/>
              <a:t>kubernetes</a:t>
            </a:r>
            <a:r>
              <a:rPr lang="en-US" dirty="0"/>
              <a:t> resource, you can go to the official API documentation on https://kubernetes.io/docs/reference/#api-reference or use “</a:t>
            </a:r>
            <a:r>
              <a:rPr lang="en-US" dirty="0" err="1"/>
              <a:t>kubectl</a:t>
            </a:r>
            <a:r>
              <a:rPr lang="en-US" dirty="0"/>
              <a:t> explain &lt;resource&gt;” command.</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1276059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kubectl</a:t>
            </a:r>
            <a:r>
              <a:rPr lang="en-US" dirty="0"/>
              <a:t> explain &lt;resource&gt; is the command line access to the </a:t>
            </a:r>
            <a:r>
              <a:rPr lang="en-US" dirty="0" err="1"/>
              <a:t>api</a:t>
            </a:r>
            <a:r>
              <a:rPr lang="en-US" dirty="0"/>
              <a:t> documentation. It gives the same information as the online documentation. </a:t>
            </a:r>
          </a:p>
          <a:p>
            <a:endParaRPr lang="en-US" dirty="0"/>
          </a:p>
          <a:p>
            <a:r>
              <a:rPr lang="en-US" dirty="0"/>
              <a:t>You can get more details on specific objects or fields by appending them with .&lt;field&gt; </a:t>
            </a:r>
            <a:r>
              <a:rPr lang="en-US" dirty="0">
                <a:sym typeface="Wingdings" panose="05000000000000000000" pitchFamily="2" charset="2"/>
              </a:rPr>
              <a:t> e.g. </a:t>
            </a:r>
            <a:r>
              <a:rPr lang="en-US" dirty="0"/>
              <a:t>“.spec” or “.</a:t>
            </a:r>
            <a:r>
              <a:rPr lang="en-US" dirty="0" err="1"/>
              <a:t>apiVersion</a:t>
            </a:r>
            <a:r>
              <a:rPr lang="en-US" dirty="0"/>
              <a:t>”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624260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 (see </a:t>
            </a:r>
            <a:r>
              <a:rPr lang="en-US" baseline="0" dirty="0" err="1"/>
              <a:t>pod_exec_liveness</a:t>
            </a:r>
            <a:r>
              <a:rPr lang="en-US" baseline="0" dirty="0"/>
              <a:t> &amp; </a:t>
            </a:r>
            <a:r>
              <a:rPr lang="en-US" baseline="0" dirty="0" err="1"/>
              <a:t>pod_http_liveness</a:t>
            </a:r>
            <a:r>
              <a:rPr lang="en-US" baseline="0" dirty="0"/>
              <a:t> </a:t>
            </a:r>
            <a:r>
              <a:rPr lang="en-US" baseline="0" dirty="0" err="1"/>
              <a:t>yaml</a:t>
            </a:r>
            <a:r>
              <a:rPr lang="en-US" baseline="0" dirty="0"/>
              <a:t> files in the solutions folder)</a:t>
            </a:r>
            <a:endParaRPr lang="en-US" dirty="0"/>
          </a:p>
          <a:p>
            <a:r>
              <a:rPr lang="en-US" dirty="0"/>
              <a:t>Consequence of failed probe:</a:t>
            </a:r>
          </a:p>
          <a:p>
            <a:pPr marL="285750" indent="-285750">
              <a:buFontTx/>
              <a:buChar char="-"/>
            </a:pPr>
            <a:r>
              <a:rPr lang="en-US" dirty="0"/>
              <a:t>liveness: kill the container and restart it depending on the restart policy.</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Start with the “</a:t>
            </a:r>
            <a:r>
              <a:rPr lang="en-US" dirty="0" err="1"/>
              <a:t>kubectl</a:t>
            </a:r>
            <a:r>
              <a:rPr lang="en-US" dirty="0"/>
              <a:t> explain pod” and “</a:t>
            </a:r>
            <a:r>
              <a:rPr lang="en-US" dirty="0" err="1"/>
              <a:t>kubectl</a:t>
            </a:r>
            <a:r>
              <a:rPr lang="en-US" dirty="0"/>
              <a:t> explain </a:t>
            </a:r>
            <a:r>
              <a:rPr lang="en-US" dirty="0" err="1"/>
              <a:t>pod.spec</a:t>
            </a:r>
            <a:r>
              <a:rPr lang="en-US" dirty="0"/>
              <a:t>”</a:t>
            </a:r>
          </a:p>
          <a:p>
            <a:pPr marL="342900" indent="-342900">
              <a:buFontTx/>
              <a:buChar char="-"/>
            </a:pPr>
            <a:r>
              <a:rPr lang="en-US" dirty="0"/>
              <a:t>Show how to get an overview as well as detailed info about a resource type.</a:t>
            </a:r>
          </a:p>
          <a:p>
            <a:pPr marL="342900" indent="-342900">
              <a:buFontTx/>
              <a:buChar char="-"/>
            </a:pPr>
            <a:r>
              <a:rPr lang="en-US" dirty="0"/>
              <a:t>When creating pods, demo the --</a:t>
            </a:r>
            <a:r>
              <a:rPr lang="en-US"/>
              <a:t>dry-run flag</a:t>
            </a:r>
            <a:endParaRPr lang="en-US" dirty="0"/>
          </a:p>
          <a:p>
            <a:pPr marL="342900" indent="-342900">
              <a:buFontTx/>
              <a:buChar char="-"/>
            </a:pPr>
            <a:r>
              <a:rPr lang="en-US" dirty="0"/>
              <a:t>Create a pod: ~/</a:t>
            </a:r>
            <a:r>
              <a:rPr lang="en-US" dirty="0" err="1"/>
              <a:t>kubernetes</a:t>
            </a:r>
            <a:r>
              <a:rPr lang="en-US" dirty="0"/>
              <a:t>/demo/02b_pod_exec_liveness.yaml</a:t>
            </a:r>
          </a:p>
          <a:p>
            <a:pPr marL="522900" lvl="1" indent="-342900">
              <a:buFontTx/>
              <a:buChar char="-"/>
            </a:pPr>
            <a:r>
              <a:rPr lang="en-US" dirty="0"/>
              <a:t>Discuss the probe and how it should fail</a:t>
            </a:r>
          </a:p>
          <a:p>
            <a:pPr marL="522900" lvl="1" indent="-342900">
              <a:buFontTx/>
              <a:buChar char="-"/>
            </a:pPr>
            <a:r>
              <a:rPr lang="en-US" dirty="0"/>
              <a:t>Show how it fails &amp; get restarted</a:t>
            </a:r>
          </a:p>
          <a:p>
            <a:pPr marL="522900" lvl="1" indent="-342900">
              <a:buFontTx/>
              <a:buChar char="-"/>
            </a:pPr>
            <a:r>
              <a:rPr lang="en-US" dirty="0"/>
              <a:t>Point out the failure threshold</a:t>
            </a:r>
          </a:p>
          <a:p>
            <a:pPr marL="342900" indent="-342900">
              <a:buFontTx/>
              <a:buChar char="-"/>
            </a:pPr>
            <a:r>
              <a:rPr lang="en-US" dirty="0"/>
              <a:t>Create a 2</a:t>
            </a:r>
            <a:r>
              <a:rPr lang="en-US" baseline="30000" dirty="0"/>
              <a:t>nd</a:t>
            </a:r>
            <a:r>
              <a:rPr lang="en-US" dirty="0"/>
              <a:t> pod, this time with a web server: ~/</a:t>
            </a:r>
            <a:r>
              <a:rPr lang="en-US" dirty="0" err="1"/>
              <a:t>kubernetes</a:t>
            </a:r>
            <a:r>
              <a:rPr lang="en-US" dirty="0"/>
              <a:t>/demo/02_pod_http_liveness.yaml</a:t>
            </a:r>
          </a:p>
          <a:p>
            <a:pPr marL="522900" lvl="1" indent="-342900">
              <a:buFontTx/>
              <a:buChar char="-"/>
            </a:pPr>
            <a:r>
              <a:rPr lang="en-US" dirty="0"/>
              <a:t>Explain the http probe and how it should fill up the logs</a:t>
            </a:r>
          </a:p>
          <a:p>
            <a:pPr marL="522900" marR="0" lvl="1" indent="-34290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Show logs of the container (will be the access log) and discuss the effect of the liveness probe</a:t>
            </a:r>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port-forward pod/</a:t>
            </a:r>
            <a:r>
              <a:rPr lang="en-US" dirty="0" err="1"/>
              <a:t>nginx</a:t>
            </a:r>
            <a:r>
              <a:rPr lang="en-US" dirty="0"/>
              <a:t>-liveness-pod 8080:80</a:t>
            </a:r>
          </a:p>
          <a:p>
            <a:pPr marL="522864" lvl="1" indent="-342900">
              <a:buFontTx/>
              <a:buChar char="-"/>
            </a:pPr>
            <a:r>
              <a:rPr lang="en-US" dirty="0"/>
              <a:t>Open a browser and connect to 127.0.0.1:8080</a:t>
            </a:r>
          </a:p>
          <a:p>
            <a:pPr marL="522864" lvl="1" indent="-342900">
              <a:buFontTx/>
              <a:buChar char="-"/>
            </a:pPr>
            <a:r>
              <a:rPr lang="en-US" dirty="0"/>
              <a:t>Port-forward is a nice command to test access to something that you don’t want to expose (yet). However it is not recommended for any production like setup as the traffic is routed via the cluster’s API server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2327213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2480745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endParaRPr lang="en-US" dirty="0"/>
          </a:p>
          <a:p>
            <a:r>
              <a:rPr lang="en-US"/>
              <a:t>Usually </a:t>
            </a:r>
            <a:r>
              <a:rPr lang="en-US" dirty="0"/>
              <a:t>there is 1..1 relation between pod and container on a pod. Only if you have tightly coupled applications it makes sense to run multiple containers in one pod. </a:t>
            </a:r>
          </a:p>
          <a:p>
            <a:r>
              <a:rPr lang="en-US" dirty="0"/>
              <a:t>Example 1: Having a Jenkins and a logging database in one pod may perform better than in separate pod. However this needs to be evaluated case by case.</a:t>
            </a:r>
          </a:p>
          <a:p>
            <a:r>
              <a:rPr lang="en-US" dirty="0"/>
              <a:t>Example 2: Having a side car container for maintenance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94331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Pods can be considered as logical hosts and host 1..n containers.</a:t>
            </a:r>
          </a:p>
          <a:p>
            <a:endParaRPr lang="en-US" dirty="0"/>
          </a:p>
          <a:p>
            <a:r>
              <a:rPr lang="en-US" dirty="0"/>
              <a:t>Since every pod has its own IP address, it is possible to expose the same port on every pod (e.g. port 80 for a web server). Only within one pod you cannot expose the same port twice (so you cannot run 2 web server container in one pod and expose both on port 80).</a:t>
            </a:r>
          </a:p>
          <a:p>
            <a:endParaRPr lang="en-US" dirty="0"/>
          </a:p>
          <a:p>
            <a:r>
              <a:rPr lang="en-US" dirty="0"/>
              <a:t>Pods provide ephemeral (=non-persisted) storage. However pods are not meant to live forever. When they die, all the data inside is gone too. Use other resources to create persistent storage for your applications.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463049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We said that a pod may consist of more than one container. But when should you use such a feature? The so called ‘sidecar’ pattern gives a few ideas:</a:t>
            </a:r>
          </a:p>
          <a:p>
            <a:pPr marL="285750" indent="-285750">
              <a:buFontTx/>
              <a:buChar char="-"/>
            </a:pPr>
            <a:r>
              <a:rPr lang="en-US" dirty="0"/>
              <a:t>In general there is always one ‘main’ container, often also referred to as the application container. This primary container hosts the core logic of your application. In our example this is a </a:t>
            </a:r>
            <a:r>
              <a:rPr lang="en-US" dirty="0" err="1"/>
              <a:t>ngnix</a:t>
            </a:r>
            <a:r>
              <a:rPr lang="en-US" dirty="0"/>
              <a:t> webserver</a:t>
            </a:r>
          </a:p>
          <a:p>
            <a:pPr marL="285750" indent="-285750">
              <a:buFontTx/>
              <a:buChar char="-"/>
            </a:pPr>
            <a:r>
              <a:rPr lang="en-US" dirty="0"/>
              <a:t>The 2</a:t>
            </a:r>
            <a:r>
              <a:rPr lang="en-US" baseline="30000" dirty="0"/>
              <a:t>nd</a:t>
            </a:r>
            <a:r>
              <a:rPr lang="en-US" dirty="0"/>
              <a:t> (sidecar) container provides augmentation to improve the application container. To do so, both container need to share certain resources like disk space or network.</a:t>
            </a:r>
          </a:p>
          <a:p>
            <a:pPr marL="0" indent="0">
              <a:buFontTx/>
              <a:buNone/>
            </a:pPr>
            <a:endParaRPr lang="en-US" dirty="0"/>
          </a:p>
          <a:p>
            <a:pPr marL="0" indent="0">
              <a:buFontTx/>
              <a:buNone/>
            </a:pPr>
            <a:r>
              <a:rPr lang="en-US" dirty="0"/>
              <a:t>Think of the following setup: You have a webserver serving on port 80 (plain http). To add https you would need to touch your application. Alternatively you could add a proxy container that augments your webserver with https. Simply let your primary container serve port 80 only to localhost and capture that traffic in your proxy container, which then provides https.</a:t>
            </a:r>
          </a:p>
          <a:p>
            <a:pPr marL="0" indent="0">
              <a:buFontTx/>
              <a:buNone/>
            </a:pPr>
            <a:endParaRPr lang="en-US" dirty="0"/>
          </a:p>
          <a:p>
            <a:pPr marL="0" indent="0">
              <a:buFontTx/>
              <a:buNone/>
            </a:pPr>
            <a:r>
              <a:rPr lang="en-US" dirty="0"/>
              <a:t>Another example would be a configuration update mechanism realized with a helper container. A </a:t>
            </a:r>
            <a:r>
              <a:rPr lang="en-US" dirty="0" err="1"/>
              <a:t>nginx</a:t>
            </a:r>
            <a:r>
              <a:rPr lang="en-US" dirty="0"/>
              <a:t> webserver reads its configuration from a file. If this file is updated, a restart would be required. Think of a helper container, which takes notice of the configuration change and restarts the </a:t>
            </a:r>
            <a:r>
              <a:rPr lang="en-US" dirty="0" err="1"/>
              <a:t>nginx</a:t>
            </a:r>
            <a:r>
              <a:rPr lang="en-US" dirty="0"/>
              <a:t> in order to make it re-load the configuration. This is possible, since both container share the same volume (disks) and also the process namespace (if configured properly).</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955753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Multiple container within a pod are realized by assigning several shared resources and namespaces to them.</a:t>
            </a:r>
          </a:p>
          <a:p>
            <a:pPr marL="0" indent="0">
              <a:buFontTx/>
              <a:buNone/>
            </a:pPr>
            <a:endParaRPr lang="en-US" dirty="0"/>
          </a:p>
          <a:p>
            <a:pPr marL="0" indent="0">
              <a:buFontTx/>
              <a:buNone/>
            </a:pPr>
            <a:r>
              <a:rPr lang="en-US" dirty="0"/>
              <a:t>Both containers share the user namespace (user mapping is the same in all containers in a pod), the IPC namespace (all containers can access the same shared memory segments) and the network namespaces (i.e. they are connected through the same virtual network interface and the same network stack).</a:t>
            </a:r>
          </a:p>
          <a:p>
            <a:pPr marL="0" indent="0">
              <a:buFontTx/>
              <a:buNone/>
            </a:pPr>
            <a:endParaRPr lang="en-US" dirty="0"/>
          </a:p>
          <a:p>
            <a:pPr marL="0" indent="0">
              <a:buFontTx/>
              <a:buNone/>
            </a:pPr>
            <a:r>
              <a:rPr lang="en-US" dirty="0"/>
              <a:t>What separates the containers are individual and dedicated namespaces for PID, UTS (containers have different hostnames) and mounts.</a:t>
            </a:r>
          </a:p>
        </p:txBody>
      </p:sp>
      <p:sp>
        <p:nvSpPr>
          <p:cNvPr id="4" name="Slide Number Placeholder 3"/>
          <p:cNvSpPr>
            <a:spLocks noGrp="1"/>
          </p:cNvSpPr>
          <p:nvPr>
            <p:ph type="sldNum" sz="quarter" idx="5"/>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653935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Why don’t we just put all container / pieces belonging to an application stack into ONE single pod? The run nicely co-located on the same host and we don’t have latency issues, they can share a network, IPC and so on…</a:t>
            </a:r>
          </a:p>
          <a:p>
            <a:endParaRPr lang="en-US" dirty="0"/>
          </a:p>
          <a:p>
            <a:r>
              <a:rPr lang="en-US" dirty="0"/>
              <a:t>This is probably a bad idea for following reasons:</a:t>
            </a:r>
          </a:p>
          <a:p>
            <a:pPr marL="285750" indent="-285750">
              <a:buFontTx/>
              <a:buChar char="-"/>
            </a:pPr>
            <a:r>
              <a:rPr lang="en-US" dirty="0"/>
              <a:t>Does it scale? Not so well – you can only scale on pod level, so you would need to replicate the complete set. Scaling of individual components is not possible at all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a:t>Usually the startup </a:t>
            </a:r>
            <a:r>
              <a:rPr lang="en-US" dirty="0"/>
              <a:t>time of these constructs is poor.</a:t>
            </a:r>
          </a:p>
          <a:p>
            <a:pPr marL="285750" indent="-285750">
              <a:buFontTx/>
              <a:buChar char="-"/>
            </a:pPr>
            <a:r>
              <a:rPr lang="en-US" dirty="0"/>
              <a:t>Is it easy to schedule? Of course not – in the past an application stack consumed one to several VMs. Nodes in your cluster have to be of adequate size (</a:t>
            </a:r>
            <a:r>
              <a:rPr lang="en-US" dirty="0" err="1"/>
              <a:t>xxl</a:t>
            </a:r>
            <a:r>
              <a:rPr lang="en-US" dirty="0"/>
              <a:t>?) and there should be a sufficient amount of nodes for scaling / re-deployment. Potentially also impacts resource utilization.</a:t>
            </a:r>
          </a:p>
          <a:p>
            <a:pPr marL="285750" indent="-285750">
              <a:buFontTx/>
              <a:buChar char="-"/>
            </a:pPr>
            <a:r>
              <a:rPr lang="en-US" dirty="0"/>
              <a:t>Any changes to a single container definition will affect all others. For example, if the image used for the “front-end” is changed, the complete pod gets rescheduled.</a:t>
            </a:r>
          </a:p>
          <a:p>
            <a:pPr marL="285750" indent="-285750">
              <a:buFontTx/>
              <a:buChar char="-"/>
            </a:pPr>
            <a:endParaRPr lang="en-US" dirty="0"/>
          </a:p>
          <a:p>
            <a:pPr marL="0" indent="0">
              <a:buFontTx/>
              <a:buNone/>
            </a:pPr>
            <a:endParaRPr lang="en-US" dirty="0"/>
          </a:p>
          <a:p>
            <a:pPr marL="0" indent="0">
              <a:buFontTx/>
              <a:buNone/>
            </a:pPr>
            <a:r>
              <a:rPr lang="en-US" dirty="0"/>
              <a:t>Conclusion: as a rule of thumb: one pod – one purpose (+ sidecar, adapter, augmentation)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296250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augmenting your application with a helper – as we did for the sidecar – there are two more “standardized” approaches to common issues.</a:t>
            </a:r>
          </a:p>
          <a:p>
            <a:pPr marL="0" indent="0">
              <a:buNone/>
            </a:pPr>
            <a:endParaRPr lang="en-US" dirty="0"/>
          </a:p>
          <a:p>
            <a:pPr marL="0" indent="0">
              <a:buNone/>
            </a:pPr>
            <a:r>
              <a:rPr lang="en-US" dirty="0"/>
              <a:t>Adapter – this pattern is often used to process data output and provide these to a consumer. An adapter presents a standardized view or abstraction of the application to entities outside of the pod. </a:t>
            </a:r>
          </a:p>
          <a:p>
            <a:pPr marL="0" indent="0">
              <a:buNone/>
            </a:pPr>
            <a:r>
              <a:rPr lang="en-US" dirty="0"/>
              <a:t>One of the most obvious use cases is a log collector. Data is shared via a volume within the pod and converted into a standardized format. The log collector might also ship the data to central logging system.</a:t>
            </a:r>
          </a:p>
          <a:p>
            <a:pPr marL="0" indent="0">
              <a:buNone/>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3874708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augmenting your application with a helper – as we did for the sidecar – there are two more “standardized” approaches to common issues.</a:t>
            </a:r>
          </a:p>
          <a:p>
            <a:endParaRPr lang="en-US" dirty="0"/>
          </a:p>
          <a:p>
            <a:pPr marL="0" indent="0">
              <a:buNone/>
            </a:pPr>
            <a:r>
              <a:rPr lang="en-US" dirty="0"/>
              <a:t>The ambassador pattern is a way to manage access to other entities. It is responsible for the service discovery /configuration part, while the application usually works with a localhost interface. </a:t>
            </a:r>
          </a:p>
          <a:p>
            <a:pPr marL="0" indent="0">
              <a:buNone/>
            </a:pPr>
            <a:r>
              <a:rPr lang="en-US" dirty="0"/>
              <a:t>In this example the application container needs to access a database. Instead of hard-coding a specific database name, it just talks to the localhost interface. In a test setup the database might be available on the same host as well. In a distributed setup the ambassador acts as an interface that forwards the traffic to an actual DB instance. </a:t>
            </a:r>
          </a:p>
          <a:p>
            <a:pPr marL="0" indent="0">
              <a:buNone/>
            </a:pPr>
            <a:r>
              <a:rPr lang="en-US" dirty="0"/>
              <a:t>This way the application doesn’t have to store setup specific information and only the ambassador needs to be aware of its environment. </a:t>
            </a:r>
          </a:p>
          <a:p>
            <a:pPr marL="0" indent="0">
              <a:buNone/>
            </a:pPr>
            <a:r>
              <a:rPr lang="en-US" dirty="0"/>
              <a:t>So this pattern can be used to hide the complexity of </a:t>
            </a:r>
            <a:r>
              <a:rPr lang="en-US"/>
              <a:t>the environment outside the pod.</a:t>
            </a:r>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067276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kubernetes.io/docs/reference/#api-reference"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Pods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399AA081-BB76-4286-A5B7-336A9EA8E5A8}"/>
              </a:ext>
            </a:extLst>
          </p:cNvPr>
          <p:cNvPicPr>
            <a:picLocks noGrp="1" noChangeAspect="1"/>
          </p:cNvPicPr>
          <p:nvPr>
            <p:ph type="pic" sz="quarter" idx="12"/>
          </p:nvPr>
        </p:nvPicPr>
        <p:blipFill>
          <a:blip r:embed="rId4"/>
          <a:srcRect t="3112" b="3112"/>
          <a:stretch>
            <a:fillRect/>
          </a:stretch>
        </p:blipFill>
        <p:spPr bwMode="gray">
          <a:xfrm>
            <a:off x="1" y="26895"/>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solidFill>
                    <a:sysClr val="windowText" lastClr="000000"/>
                  </a:solidFill>
                  <a:ea typeface="Arial Unicode MS" pitchFamily="34" charset="-128"/>
                  <a:cs typeface="Arial Unicode MS" pitchFamily="34" charset="-128"/>
                </a:rPr>
                <a:t>apiVersion</a:t>
              </a:r>
              <a:endParaRPr kumimoji="0" lang="en-US" sz="18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solidFill>
                    <a:sysClr val="windowText" lastClr="000000"/>
                  </a:solidFill>
                  <a:ea typeface="Arial Unicode MS" pitchFamily="34" charset="-128"/>
                  <a:cs typeface="Arial Unicode MS" pitchFamily="34" charset="-128"/>
                </a:rPr>
                <a:t>kind</a:t>
              </a:r>
              <a:endParaRPr kumimoji="0" lang="en-US" sz="1800" b="1" i="0" u="none" strike="noStrike" kern="0" cap="none" spc="0" normalizeH="0" baseline="0" noProof="0" dirty="0" err="1">
                <a:ln>
                  <a:noFill/>
                </a:ln>
                <a:solidFill>
                  <a:sysClr val="windowText" lastClr="000000"/>
                </a:solidFill>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solidFill>
                    <a:sysClr val="windowText" lastClr="000000"/>
                  </a:solidFill>
                  <a:ea typeface="Arial Unicode MS" pitchFamily="34" charset="-128"/>
                  <a:cs typeface="Arial Unicode MS" pitchFamily="34" charset="-128"/>
                </a:rPr>
                <a:t>metadata</a:t>
              </a:r>
              <a:endParaRPr kumimoji="0" lang="en-US" sz="1800" b="1" i="0" u="none" strike="noStrike" kern="0" cap="none" spc="0" normalizeH="0" baseline="0" noProof="0" dirty="0" err="1">
                <a:ln>
                  <a:noFill/>
                </a:ln>
                <a:solidFill>
                  <a:sysClr val="windowText" lastClr="000000"/>
                </a:solidFill>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solidFill>
                    <a:sysClr val="windowText" lastClr="000000"/>
                  </a:solidFill>
                  <a:ea typeface="Arial Unicode MS" pitchFamily="34" charset="-128"/>
                  <a:cs typeface="Arial Unicode MS" pitchFamily="34" charset="-128"/>
                </a:rPr>
                <a:t>spec</a:t>
              </a:r>
              <a:endParaRPr kumimoji="0" lang="en-US" sz="1800" b="1" i="0" u="none" strike="noStrike" kern="0" cap="none" spc="0" normalizeH="0" baseline="0" noProof="0" dirty="0" err="1">
                <a:ln>
                  <a:noFill/>
                </a:ln>
                <a:solidFill>
                  <a:sysClr val="windowText" lastClr="000000"/>
                </a:solidFill>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solidFill>
                    <a:sysClr val="windowText" lastClr="000000"/>
                  </a:solidFill>
                  <a:ea typeface="Arial Unicode MS" pitchFamily="34" charset="-128"/>
                  <a:cs typeface="Arial Unicode MS" pitchFamily="34" charset="-128"/>
                </a:rPr>
                <a:t>status</a:t>
              </a:r>
              <a:endParaRPr kumimoji="0" lang="en-US" sz="1800" b="1" i="0" u="none" strike="noStrike" kern="0" cap="none" spc="0" normalizeH="0" baseline="0" noProof="0" dirty="0" err="1">
                <a:ln>
                  <a:noFill/>
                </a:ln>
                <a:solidFill>
                  <a:sysClr val="windowText" lastClr="000000"/>
                </a:solidFill>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5E5200-1EBB-48AC-9E3E-540D7D300B31}"/>
              </a:ext>
            </a:extLst>
          </p:cNvPr>
          <p:cNvSpPr>
            <a:spLocks noGrp="1"/>
          </p:cNvSpPr>
          <p:nvPr>
            <p:ph type="title"/>
          </p:nvPr>
        </p:nvSpPr>
        <p:spPr/>
        <p:txBody>
          <a:bodyPr/>
          <a:lstStyle/>
          <a:p>
            <a:r>
              <a:rPr lang="en-US" dirty="0"/>
              <a:t>API documentation – Pod structure</a:t>
            </a:r>
          </a:p>
        </p:txBody>
      </p:sp>
      <p:sp>
        <p:nvSpPr>
          <p:cNvPr id="4" name="Rectangle 3">
            <a:extLst>
              <a:ext uri="{FF2B5EF4-FFF2-40B4-BE49-F238E27FC236}">
                <a16:creationId xmlns:a16="http://schemas.microsoft.com/office/drawing/2014/main" id="{DCB60DFE-A47A-423D-B9E3-AF96A86F71E7}"/>
              </a:ext>
            </a:extLst>
          </p:cNvPr>
          <p:cNvSpPr/>
          <p:nvPr/>
        </p:nvSpPr>
        <p:spPr>
          <a:xfrm>
            <a:off x="504001" y="1240262"/>
            <a:ext cx="6014786" cy="400110"/>
          </a:xfrm>
          <a:prstGeom prst="rect">
            <a:avLst/>
          </a:prstGeom>
        </p:spPr>
        <p:txBody>
          <a:bodyPr wrap="square">
            <a:spAutoFit/>
          </a:bodyPr>
          <a:lstStyle/>
          <a:p>
            <a:r>
              <a:rPr lang="en-US" sz="2000" dirty="0">
                <a:hlinkClick r:id="rId3"/>
              </a:rPr>
              <a:t>https://kubernetes.io/docs/reference/#api-reference</a:t>
            </a:r>
            <a:endParaRPr lang="en-US" sz="2000" dirty="0"/>
          </a:p>
        </p:txBody>
      </p:sp>
      <p:pic>
        <p:nvPicPr>
          <p:cNvPr id="5" name="Picture 4">
            <a:extLst>
              <a:ext uri="{FF2B5EF4-FFF2-40B4-BE49-F238E27FC236}">
                <a16:creationId xmlns:a16="http://schemas.microsoft.com/office/drawing/2014/main" id="{0DA3CA79-31C1-456A-8B01-BF80B3DD19A4}"/>
              </a:ext>
            </a:extLst>
          </p:cNvPr>
          <p:cNvPicPr>
            <a:picLocks noChangeAspect="1"/>
          </p:cNvPicPr>
          <p:nvPr/>
        </p:nvPicPr>
        <p:blipFill>
          <a:blip r:embed="rId4"/>
          <a:stretch>
            <a:fillRect/>
          </a:stretch>
        </p:blipFill>
        <p:spPr>
          <a:xfrm>
            <a:off x="504001" y="1823734"/>
            <a:ext cx="8708825" cy="4632354"/>
          </a:xfrm>
          <a:prstGeom prst="rect">
            <a:avLst/>
          </a:prstGeom>
        </p:spPr>
      </p:pic>
    </p:spTree>
    <p:extLst>
      <p:ext uri="{BB962C8B-B14F-4D97-AF65-F5344CB8AC3E}">
        <p14:creationId xmlns:p14="http://schemas.microsoft.com/office/powerpoint/2010/main" val="2822595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F2C493-42F3-4142-80BB-153E7286291F}"/>
              </a:ext>
            </a:extLst>
          </p:cNvPr>
          <p:cNvSpPr>
            <a:spLocks noGrp="1"/>
          </p:cNvSpPr>
          <p:nvPr>
            <p:ph type="title"/>
          </p:nvPr>
        </p:nvSpPr>
        <p:spPr/>
        <p:txBody>
          <a:bodyPr/>
          <a:lstStyle/>
          <a:p>
            <a:r>
              <a:rPr lang="en-US" dirty="0" err="1"/>
              <a:t>kubectl</a:t>
            </a:r>
            <a:r>
              <a:rPr lang="en-US" dirty="0"/>
              <a:t> explain pod</a:t>
            </a:r>
          </a:p>
        </p:txBody>
      </p:sp>
      <p:sp>
        <p:nvSpPr>
          <p:cNvPr id="7" name="Rectangle 6">
            <a:extLst>
              <a:ext uri="{FF2B5EF4-FFF2-40B4-BE49-F238E27FC236}">
                <a16:creationId xmlns:a16="http://schemas.microsoft.com/office/drawing/2014/main" id="{0337A0A3-E55E-4366-89D8-55CF7D014A21}"/>
              </a:ext>
            </a:extLst>
          </p:cNvPr>
          <p:cNvSpPr/>
          <p:nvPr/>
        </p:nvSpPr>
        <p:spPr>
          <a:xfrm>
            <a:off x="504001" y="998984"/>
            <a:ext cx="10675276" cy="5509200"/>
          </a:xfrm>
          <a:prstGeom prst="rect">
            <a:avLst/>
          </a:prstGeom>
        </p:spPr>
        <p:txBody>
          <a:bodyPr wrap="square">
            <a:spAutoFit/>
          </a:bodyPr>
          <a:lstStyle/>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kubectl</a:t>
            </a:r>
            <a:r>
              <a:rPr lang="en-US" sz="1200" b="1" dirty="0">
                <a:latin typeface="Courier New" panose="02070309020205020404" pitchFamily="49" charset="0"/>
                <a:cs typeface="Courier New" panose="02070309020205020404" pitchFamily="49" charset="0"/>
              </a:rPr>
              <a:t> explain pods</a:t>
            </a:r>
          </a:p>
          <a:p>
            <a:r>
              <a:rPr lang="en-US" sz="1100" b="1" dirty="0">
                <a:latin typeface="Courier New" panose="02070309020205020404" pitchFamily="49" charset="0"/>
                <a:cs typeface="Courier New" panose="02070309020205020404" pitchFamily="49" charset="0"/>
              </a:rPr>
              <a:t>KIND</a:t>
            </a:r>
            <a:r>
              <a:rPr lang="en-US" sz="1100" dirty="0">
                <a:latin typeface="Courier New" panose="02070309020205020404" pitchFamily="49" charset="0"/>
                <a:cs typeface="Courier New" panose="02070309020205020404" pitchFamily="49" charset="0"/>
              </a:rPr>
              <a:t>:	Pod</a:t>
            </a:r>
          </a:p>
          <a:p>
            <a:r>
              <a:rPr lang="en-US" sz="1100" b="1" dirty="0">
                <a:latin typeface="Courier New" panose="02070309020205020404" pitchFamily="49" charset="0"/>
                <a:cs typeface="Courier New" panose="02070309020205020404" pitchFamily="49" charset="0"/>
              </a:rPr>
              <a:t>VERSION</a:t>
            </a:r>
            <a:r>
              <a:rPr lang="en-US" sz="1100" dirty="0">
                <a:latin typeface="Courier New" panose="02070309020205020404" pitchFamily="49" charset="0"/>
                <a:cs typeface="Courier New" panose="02070309020205020404" pitchFamily="49" charset="0"/>
              </a:rPr>
              <a:t>: 	v1</a:t>
            </a:r>
          </a:p>
          <a:p>
            <a:r>
              <a:rPr lang="en-US" sz="1100" b="1" dirty="0">
                <a:latin typeface="Courier New" panose="02070309020205020404" pitchFamily="49" charset="0"/>
                <a:cs typeface="Courier New" panose="02070309020205020404" pitchFamily="49" charset="0"/>
              </a:rPr>
              <a:t>DESCRIPTION</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Pod is a collection of containers that can run on a host. This resource is</a:t>
            </a:r>
          </a:p>
          <a:p>
            <a:r>
              <a:rPr lang="en-US" sz="1100" dirty="0">
                <a:latin typeface="Courier New" panose="02070309020205020404" pitchFamily="49" charset="0"/>
                <a:cs typeface="Courier New" panose="02070309020205020404" pitchFamily="49" charset="0"/>
              </a:rPr>
              <a:t>     created by clients and scheduled onto hosts.</a:t>
            </a:r>
          </a:p>
          <a:p>
            <a:endParaRPr lang="en-US" sz="1100"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FIELDS</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apiVersion</a:t>
            </a:r>
            <a:r>
              <a:rPr lang="en-US" sz="1100" b="1" dirty="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&lt;string&gt;</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APIVersion</a:t>
            </a:r>
            <a:r>
              <a:rPr lang="en-US" sz="1100" dirty="0">
                <a:latin typeface="Courier New" panose="02070309020205020404" pitchFamily="49" charset="0"/>
                <a:cs typeface="Courier New" panose="02070309020205020404" pitchFamily="49" charset="0"/>
              </a:rPr>
              <a:t> defines the versioned schema of this representation of an</a:t>
            </a:r>
          </a:p>
          <a:p>
            <a:r>
              <a:rPr lang="en-US" sz="1100" dirty="0">
                <a:latin typeface="Courier New" panose="02070309020205020404" pitchFamily="49" charset="0"/>
                <a:cs typeface="Courier New" panose="02070309020205020404" pitchFamily="49" charset="0"/>
              </a:rPr>
              <a:t>     object. Servers should convert recognized schemas to the latest internal</a:t>
            </a:r>
          </a:p>
          <a:p>
            <a:r>
              <a:rPr lang="en-US" sz="1100" dirty="0">
                <a:latin typeface="Courier New" panose="02070309020205020404" pitchFamily="49" charset="0"/>
                <a:cs typeface="Courier New" panose="02070309020205020404" pitchFamily="49" charset="0"/>
              </a:rPr>
              <a:t>     value, and may reject unrecognized values. More info:</a:t>
            </a:r>
          </a:p>
          <a:p>
            <a:r>
              <a:rPr lang="en-US" sz="1100" dirty="0">
                <a:latin typeface="Courier New" panose="02070309020205020404" pitchFamily="49" charset="0"/>
                <a:cs typeface="Courier New" panose="02070309020205020404" pitchFamily="49" charset="0"/>
              </a:rPr>
              <a:t>     https://git.k8s.io/community/contributors/devel/api-conventions.md#resources</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kind	</a:t>
            </a:r>
            <a:r>
              <a:rPr lang="en-US" sz="1100" dirty="0">
                <a:latin typeface="Courier New" panose="02070309020205020404" pitchFamily="49" charset="0"/>
                <a:cs typeface="Courier New" panose="02070309020205020404" pitchFamily="49" charset="0"/>
              </a:rPr>
              <a:t>&lt;string&gt;</a:t>
            </a:r>
          </a:p>
          <a:p>
            <a:r>
              <a:rPr lang="en-US" sz="1100" dirty="0">
                <a:latin typeface="Courier New" panose="02070309020205020404" pitchFamily="49" charset="0"/>
                <a:cs typeface="Courier New" panose="02070309020205020404" pitchFamily="49" charset="0"/>
              </a:rPr>
              <a:t>     Kind is a string value representing the REST resource this object</a:t>
            </a:r>
          </a:p>
          <a:p>
            <a:r>
              <a:rPr lang="en-US" sz="1100" dirty="0">
                <a:latin typeface="Courier New" panose="02070309020205020404" pitchFamily="49" charset="0"/>
                <a:cs typeface="Courier New" panose="02070309020205020404" pitchFamily="49" charset="0"/>
              </a:rPr>
              <a:t>     represents. Servers may infer this from the endpoint the client submits</a:t>
            </a:r>
          </a:p>
          <a:p>
            <a:r>
              <a:rPr lang="en-US" sz="1100" dirty="0">
                <a:latin typeface="Courier New" panose="02070309020205020404" pitchFamily="49" charset="0"/>
                <a:cs typeface="Courier New" panose="02070309020205020404" pitchFamily="49" charset="0"/>
              </a:rPr>
              <a:t>     requests to. Cannot be updated. In CamelCase. More info:</a:t>
            </a:r>
          </a:p>
          <a:p>
            <a:r>
              <a:rPr lang="en-US" sz="1100" dirty="0">
                <a:latin typeface="Courier New" panose="02070309020205020404" pitchFamily="49" charset="0"/>
                <a:cs typeface="Courier New" panose="02070309020205020404" pitchFamily="49" charset="0"/>
              </a:rPr>
              <a:t>     https://git.k8s.io/community/contributors/devel/api-conventions.md#types-kinds</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metadata	</a:t>
            </a:r>
            <a:r>
              <a:rPr lang="en-US" sz="1100" dirty="0">
                <a:latin typeface="Courier New" panose="02070309020205020404" pitchFamily="49" charset="0"/>
                <a:cs typeface="Courier New" panose="02070309020205020404" pitchFamily="49" charset="0"/>
              </a:rPr>
              <a:t>&lt;Object&gt;</a:t>
            </a:r>
          </a:p>
          <a:p>
            <a:r>
              <a:rPr lang="en-US" sz="1100" dirty="0">
                <a:latin typeface="Courier New" panose="02070309020205020404" pitchFamily="49" charset="0"/>
                <a:cs typeface="Courier New" panose="02070309020205020404" pitchFamily="49" charset="0"/>
              </a:rPr>
              <a:t>     Standard object's metadata. More info:</a:t>
            </a:r>
          </a:p>
          <a:p>
            <a:r>
              <a:rPr lang="en-US" sz="1100" dirty="0">
                <a:latin typeface="Courier New" panose="02070309020205020404" pitchFamily="49" charset="0"/>
                <a:cs typeface="Courier New" panose="02070309020205020404" pitchFamily="49" charset="0"/>
              </a:rPr>
              <a:t>     https://git.k8s.io/community/contributors/devel/api-conventions.md#metadata</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spec	</a:t>
            </a:r>
            <a:r>
              <a:rPr lang="en-US" sz="1100" dirty="0">
                <a:latin typeface="Courier New" panose="02070309020205020404" pitchFamily="49" charset="0"/>
                <a:cs typeface="Courier New" panose="02070309020205020404" pitchFamily="49" charset="0"/>
              </a:rPr>
              <a:t>&lt;Object&gt;</a:t>
            </a:r>
          </a:p>
          <a:p>
            <a:r>
              <a:rPr lang="en-US" sz="1100" dirty="0">
                <a:latin typeface="Courier New" panose="02070309020205020404" pitchFamily="49" charset="0"/>
                <a:cs typeface="Courier New" panose="02070309020205020404" pitchFamily="49" charset="0"/>
              </a:rPr>
              <a:t>     Specification of the desired behavior of the pod. More info:</a:t>
            </a:r>
          </a:p>
          <a:p>
            <a:r>
              <a:rPr lang="en-US" sz="1100" dirty="0">
                <a:latin typeface="Courier New" panose="02070309020205020404" pitchFamily="49" charset="0"/>
                <a:cs typeface="Courier New" panose="02070309020205020404" pitchFamily="49" charset="0"/>
              </a:rPr>
              <a:t>     https://git.k8s.io/community/contributors/devel/api-conventions.md#spec-and-status</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status	</a:t>
            </a:r>
            <a:r>
              <a:rPr lang="en-US" sz="1100" dirty="0">
                <a:latin typeface="Courier New" panose="02070309020205020404" pitchFamily="49" charset="0"/>
                <a:cs typeface="Courier New" panose="02070309020205020404" pitchFamily="49" charset="0"/>
              </a:rPr>
              <a:t>&lt;Object&gt;</a:t>
            </a:r>
          </a:p>
          <a:p>
            <a:r>
              <a:rPr lang="en-US" sz="1100" dirty="0">
                <a:latin typeface="Courier New" panose="02070309020205020404" pitchFamily="49" charset="0"/>
                <a:cs typeface="Courier New" panose="02070309020205020404" pitchFamily="49" charset="0"/>
              </a:rPr>
              <a:t>     Most recently observed status of the pod. This data may not be up to date.</a:t>
            </a:r>
          </a:p>
          <a:p>
            <a:r>
              <a:rPr lang="en-US" sz="1100" dirty="0">
                <a:latin typeface="Courier New" panose="02070309020205020404" pitchFamily="49" charset="0"/>
                <a:cs typeface="Courier New" panose="02070309020205020404" pitchFamily="49" charset="0"/>
              </a:rPr>
              <a:t>     Populated by the system. Read-only. More info:</a:t>
            </a:r>
          </a:p>
          <a:p>
            <a:r>
              <a:rPr lang="en-US" sz="1100" dirty="0">
                <a:latin typeface="Courier New" panose="02070309020205020404" pitchFamily="49" charset="0"/>
                <a:cs typeface="Courier New" panose="02070309020205020404" pitchFamily="49" charset="0"/>
              </a:rPr>
              <a:t>     https://git.k8s.io/community/contributors/devel/api-conventions.md#spec-and-status</a:t>
            </a:r>
          </a:p>
        </p:txBody>
      </p:sp>
    </p:spTree>
    <p:extLst>
      <p:ext uri="{BB962C8B-B14F-4D97-AF65-F5344CB8AC3E}">
        <p14:creationId xmlns:p14="http://schemas.microsoft.com/office/powerpoint/2010/main" val="3531034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D7852D-3E9A-4481-9551-022DC8097204}"/>
              </a:ext>
            </a:extLst>
          </p:cNvPr>
          <p:cNvPicPr>
            <a:picLocks noChangeAspect="1"/>
          </p:cNvPicPr>
          <p:nvPr/>
        </p:nvPicPr>
        <p:blipFill>
          <a:blip r:embed="rId3"/>
          <a:stretch>
            <a:fillRect/>
          </a:stretch>
        </p:blipFill>
        <p:spPr>
          <a:xfrm>
            <a:off x="504001" y="982571"/>
            <a:ext cx="3695238" cy="5371429"/>
          </a:xfrm>
          <a:prstGeom prst="rect">
            <a:avLst/>
          </a:prstGeom>
          <a:ln>
            <a:solidFill>
              <a:schemeClr val="tx1"/>
            </a:solidFill>
          </a:ln>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77429"/>
              <a:gd name="adj2" fmla="val -2338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b="1" kern="0" noProof="0" dirty="0" err="1">
                <a:solidFill>
                  <a:sysClr val="windowText" lastClr="000000"/>
                </a:solidFill>
                <a:ea typeface="Arial Unicode MS" pitchFamily="34" charset="-128"/>
                <a:cs typeface="Arial Unicode MS" pitchFamily="34" charset="-128"/>
              </a:rPr>
              <a:t>nginx-pod</a:t>
            </a:r>
            <a:endParaRPr kumimoji="0" lang="de-DE" sz="28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5" name="Speech Bubble: Rectangle 4"/>
          <p:cNvSpPr/>
          <p:nvPr/>
        </p:nvSpPr>
        <p:spPr bwMode="gray">
          <a:xfrm>
            <a:off x="2979846" y="34861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7489997" y="3518946"/>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solidFill>
                  <a:sysClr val="windowText" lastClr="000000"/>
                </a:solidFill>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solidFill>
                <a:sysClr val="windowText" lastClr="000000"/>
              </a:solidFill>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solidFill>
                  <a:sysClr val="windowText" lastClr="000000"/>
                </a:solidFill>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solidFill>
                <a:sysClr val="windowText" lastClr="000000"/>
              </a:solidFill>
              <a:effectLst/>
              <a:uLnTx/>
              <a:uFillTx/>
              <a:ea typeface="Arial Unicode MS" pitchFamily="34" charset="-128"/>
              <a:cs typeface="Arial Unicode MS" pitchFamily="34" charset="-128"/>
            </a:endParaRPr>
          </a:p>
        </p:txBody>
      </p:sp>
      <p:cxnSp>
        <p:nvCxnSpPr>
          <p:cNvPr id="14" name="Connector: Elbow 13"/>
          <p:cNvCxnSpPr>
            <a:cxnSpLocks/>
            <a:stCxn id="8" idx="2"/>
            <a:endCxn id="10" idx="1"/>
          </p:cNvCxnSpPr>
          <p:nvPr/>
        </p:nvCxnSpPr>
        <p:spPr>
          <a:xfrm rot="16200000" flipH="1">
            <a:off x="2534887" y="2759819"/>
            <a:ext cx="2517244" cy="2980223"/>
          </a:xfrm>
          <a:prstGeom prst="bentConnector2">
            <a:avLst/>
          </a:prstGeom>
          <a:ln w="7620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a:stCxn id="9" idx="2"/>
            <a:endCxn id="10" idx="3"/>
          </p:cNvCxnSpPr>
          <p:nvPr/>
        </p:nvCxnSpPr>
        <p:spPr>
          <a:xfrm rot="5400000">
            <a:off x="7160634" y="2742226"/>
            <a:ext cx="2517245" cy="3015408"/>
          </a:xfrm>
          <a:prstGeom prst="bentConnector2">
            <a:avLst/>
          </a:prstGeom>
          <a:ln w="7620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2B5CB63-03DB-48BE-B0B3-3AD6AE83FA19}"/>
              </a:ext>
            </a:extLst>
          </p:cNvPr>
          <p:cNvSpPr/>
          <p:nvPr/>
        </p:nvSpPr>
        <p:spPr bwMode="gray">
          <a:xfrm>
            <a:off x="5283621" y="493042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26080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014A22EF-BA19-4A1A-91C9-8DEA1AA3B8DA}"/>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631106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#02</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a:extLst>
              <a:ext uri="{FF2B5EF4-FFF2-40B4-BE49-F238E27FC236}">
                <a16:creationId xmlns:a16="http://schemas.microsoft.com/office/drawing/2014/main" id="{CCD1DA45-BAB6-453A-8217-8A08C07213A9}"/>
              </a:ext>
            </a:extLst>
          </p:cNvPr>
          <p:cNvSpPr/>
          <p:nvPr/>
        </p:nvSpPr>
        <p:spPr bwMode="gray">
          <a:xfrm>
            <a:off x="591671" y="1787021"/>
            <a:ext cx="2535294" cy="915844"/>
          </a:xfrm>
          <a:prstGeom prst="wedgeRectCallout">
            <a:avLst>
              <a:gd name="adj1" fmla="val 52573"/>
              <a:gd name="adj2" fmla="val 12778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Create a single pod</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What are these pods, everyone keeps talking about?</a:t>
            </a:r>
          </a:p>
        </p:txBody>
      </p:sp>
      <p:pic>
        <p:nvPicPr>
          <p:cNvPr id="1030"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294" y="1832526"/>
            <a:ext cx="5532945" cy="3521477"/>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2"/>
          <p:cNvSpPr txBox="1">
            <a:spLocks/>
          </p:cNvSpPr>
          <p:nvPr/>
        </p:nvSpPr>
        <p:spPr>
          <a:xfrm>
            <a:off x="6630639" y="1832526"/>
            <a:ext cx="4875561" cy="431312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A pod is a runtime environment for </a:t>
            </a:r>
            <a:r>
              <a:rPr lang="en-US" dirty="0" err="1"/>
              <a:t>docker</a:t>
            </a:r>
            <a:r>
              <a:rPr lang="en-US" dirty="0"/>
              <a:t> containers</a:t>
            </a:r>
          </a:p>
          <a:p>
            <a:pPr lvl="1"/>
            <a:r>
              <a:rPr lang="en-US" dirty="0"/>
              <a:t>One or more (</a:t>
            </a:r>
            <a:r>
              <a:rPr lang="en-US" dirty="0" err="1"/>
              <a:t>docker</a:t>
            </a:r>
            <a:r>
              <a:rPr lang="en-US" dirty="0"/>
              <a:t>) containers can run within a single pod</a:t>
            </a:r>
          </a:p>
          <a:p>
            <a:pPr lvl="1"/>
            <a:r>
              <a:rPr lang="en-US" dirty="0"/>
              <a:t>All containers in a pod share network &amp; storage</a:t>
            </a:r>
          </a:p>
          <a:p>
            <a:pPr lvl="1"/>
            <a:r>
              <a:rPr lang="en-US" dirty="0"/>
              <a:t>A pod can be considered as a portable, logical host</a:t>
            </a:r>
          </a:p>
          <a:p>
            <a:pPr lvl="1"/>
            <a:r>
              <a:rPr lang="en-US" dirty="0"/>
              <a:t>Pods can communicate with each other</a:t>
            </a:r>
          </a:p>
        </p:txBody>
      </p:sp>
    </p:spTree>
    <p:extLst>
      <p:ext uri="{BB962C8B-B14F-4D97-AF65-F5344CB8AC3E}">
        <p14:creationId xmlns:p14="http://schemas.microsoft.com/office/powerpoint/2010/main" val="186903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deleted any time without necessarily being re-scheduled</a:t>
            </a:r>
          </a:p>
          <a:p>
            <a:pPr lvl="1"/>
            <a:r>
              <a:rPr lang="en-US" dirty="0"/>
              <a:t>Container in a pod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endParaRPr lang="de-DE" sz="2400" b="1" kern="0" dirty="0">
              <a:ea typeface="Arial Unicode MS" pitchFamily="34" charset="-128"/>
              <a:cs typeface="Arial Unicode MS" pitchFamily="34" charset="-128"/>
            </a:endParaRPr>
          </a:p>
        </p:txBody>
      </p:sp>
      <p:sp>
        <p:nvSpPr>
          <p:cNvPr id="42" name="Rectangle 41"/>
          <p:cNvSpPr/>
          <p:nvPr/>
        </p:nvSpPr>
        <p:spPr bwMode="gray">
          <a:xfrm>
            <a:off x="784338" y="1933108"/>
            <a:ext cx="5032722" cy="3141422"/>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Pod</a:t>
            </a:r>
            <a:r>
              <a:rPr lang="de-DE" sz="1600" b="1" kern="0" noProof="0" dirty="0">
                <a:solidFill>
                  <a:sysClr val="windowText" lastClr="000000"/>
                </a:solidFill>
                <a:ea typeface="Arial Unicode MS" pitchFamily="34" charset="-128"/>
                <a:cs typeface="Arial Unicode MS" pitchFamily="34" charset="-128"/>
              </a:rPr>
              <a:t>-A</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Pod</a:t>
            </a:r>
            <a:r>
              <a:rPr lang="de-DE" sz="1600" b="1" kern="0" noProof="0" dirty="0">
                <a:solidFill>
                  <a:sysClr val="windowText" lastClr="000000"/>
                </a:solidFill>
                <a:ea typeface="Arial Unicode MS" pitchFamily="34" charset="-128"/>
                <a:cs typeface="Arial Unicode MS" pitchFamily="34" charset="-128"/>
              </a:rPr>
              <a:t>-B</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r>
              <a:rPr lang="de-DE" sz="1800" kern="0" dirty="0">
                <a:ea typeface="Arial Unicode MS" pitchFamily="34" charset="-128"/>
                <a:cs typeface="Arial Unicode MS" pitchFamily="34" charset="-128"/>
              </a:rPr>
              <a: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8DC7-A4C9-412C-A423-2880AD0B6E76}"/>
              </a:ext>
            </a:extLst>
          </p:cNvPr>
          <p:cNvSpPr>
            <a:spLocks noGrp="1"/>
          </p:cNvSpPr>
          <p:nvPr>
            <p:ph type="title"/>
          </p:nvPr>
        </p:nvSpPr>
        <p:spPr/>
        <p:txBody>
          <a:bodyPr/>
          <a:lstStyle/>
          <a:p>
            <a:r>
              <a:rPr lang="en-US" dirty="0"/>
              <a:t>Sidecar pattern – or when to use multiple container in a pod</a:t>
            </a:r>
          </a:p>
        </p:txBody>
      </p:sp>
      <p:grpSp>
        <p:nvGrpSpPr>
          <p:cNvPr id="11" name="Group 10">
            <a:extLst>
              <a:ext uri="{FF2B5EF4-FFF2-40B4-BE49-F238E27FC236}">
                <a16:creationId xmlns:a16="http://schemas.microsoft.com/office/drawing/2014/main" id="{FB2CD143-0D2F-4657-9000-8B31A4D6BDB6}"/>
              </a:ext>
            </a:extLst>
          </p:cNvPr>
          <p:cNvGrpSpPr/>
          <p:nvPr/>
        </p:nvGrpSpPr>
        <p:grpSpPr>
          <a:xfrm>
            <a:off x="3495009" y="2656763"/>
            <a:ext cx="5204460" cy="3263342"/>
            <a:chOff x="3394095" y="2548608"/>
            <a:chExt cx="5204460" cy="3263342"/>
          </a:xfrm>
        </p:grpSpPr>
        <p:sp>
          <p:nvSpPr>
            <p:cNvPr id="3" name="Rectangle 2">
              <a:extLst>
                <a:ext uri="{FF2B5EF4-FFF2-40B4-BE49-F238E27FC236}">
                  <a16:creationId xmlns:a16="http://schemas.microsoft.com/office/drawing/2014/main" id="{78AAD8F1-386E-40CE-979F-C79845ECC6E3}"/>
                </a:ext>
              </a:extLst>
            </p:cNvPr>
            <p:cNvSpPr/>
            <p:nvPr/>
          </p:nvSpPr>
          <p:spPr bwMode="gray">
            <a:xfrm>
              <a:off x="3565833" y="2670528"/>
              <a:ext cx="5032722" cy="3141422"/>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-B</a:t>
              </a:r>
            </a:p>
          </p:txBody>
        </p:sp>
        <p:sp>
          <p:nvSpPr>
            <p:cNvPr id="4" name="Rectangle 3">
              <a:extLst>
                <a:ext uri="{FF2B5EF4-FFF2-40B4-BE49-F238E27FC236}">
                  <a16:creationId xmlns:a16="http://schemas.microsoft.com/office/drawing/2014/main" id="{4306B961-6B68-43FE-86D9-2321AB2204D3}"/>
                </a:ext>
              </a:extLst>
            </p:cNvPr>
            <p:cNvSpPr/>
            <p:nvPr/>
          </p:nvSpPr>
          <p:spPr bwMode="gray">
            <a:xfrm>
              <a:off x="3394095" y="2548608"/>
              <a:ext cx="1645920" cy="365760"/>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b="1" kern="0" dirty="0">
                  <a:solidFill>
                    <a:sysClr val="windowText" lastClr="000000"/>
                  </a:solidFill>
                  <a:ea typeface="Arial Unicode MS" pitchFamily="34" charset="-128"/>
                </a:rPr>
                <a:t>IP: 10.10.10.2</a:t>
              </a:r>
            </a:p>
          </p:txBody>
        </p:sp>
        <p:sp>
          <p:nvSpPr>
            <p:cNvPr id="5" name="Rectangle 4">
              <a:extLst>
                <a:ext uri="{FF2B5EF4-FFF2-40B4-BE49-F238E27FC236}">
                  <a16:creationId xmlns:a16="http://schemas.microsoft.com/office/drawing/2014/main" id="{D359A288-FA58-4435-A556-6E47F71703E0}"/>
                </a:ext>
              </a:extLst>
            </p:cNvPr>
            <p:cNvSpPr/>
            <p:nvPr/>
          </p:nvSpPr>
          <p:spPr bwMode="gray">
            <a:xfrm>
              <a:off x="3955153" y="3262994"/>
              <a:ext cx="1627931" cy="1156258"/>
            </a:xfrm>
            <a:prstGeom prst="rect">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a:solidFill>
                    <a:sysClr val="windowText" lastClr="000000"/>
                  </a:solidFill>
                  <a:ea typeface="Arial Unicode MS" pitchFamily="34" charset="-128"/>
                </a:rPr>
                <a:t>C</a:t>
              </a:r>
              <a:r>
                <a:rPr lang="de-DE" sz="1600" kern="0" dirty="0" err="1">
                  <a:solidFill>
                    <a:sysClr val="windowText" lastClr="000000"/>
                  </a:solidFill>
                  <a:ea typeface="Arial Unicode MS" pitchFamily="34" charset="-128"/>
                </a:rPr>
                <a:t>ontainer</a:t>
              </a:r>
              <a:r>
                <a:rPr lang="de-DE" sz="1600" kern="0" dirty="0">
                  <a:solidFill>
                    <a:sysClr val="windowText" lastClr="000000"/>
                  </a:solidFill>
                  <a:ea typeface="Arial Unicode MS" pitchFamily="34" charset="-128"/>
                </a:rPr>
                <a:t>:</a:t>
              </a:r>
            </a:p>
            <a:p>
              <a:pPr algn="ctr" defTabSz="914400" fontAlgn="base">
                <a:spcBef>
                  <a:spcPct val="50000"/>
                </a:spcBef>
                <a:spcAft>
                  <a:spcPct val="0"/>
                </a:spcAft>
                <a:buClr>
                  <a:srgbClr val="F0AB00"/>
                </a:buClr>
                <a:buSzPct val="80000"/>
              </a:pPr>
              <a:r>
                <a:rPr lang="de-DE" sz="1600" kern="0" dirty="0" err="1">
                  <a:solidFill>
                    <a:sysClr val="windowText" lastClr="000000"/>
                  </a:solidFill>
                  <a:ea typeface="Arial Unicode MS" pitchFamily="34" charset="-128"/>
                </a:rPr>
                <a:t>nginx</a:t>
              </a:r>
              <a:endParaRPr lang="de-DE" sz="1600" kern="0" dirty="0">
                <a:solidFill>
                  <a:sysClr val="windowText" lastClr="000000"/>
                </a:solidFill>
                <a:ea typeface="Arial Unicode MS" pitchFamily="34" charset="-128"/>
              </a:endParaRPr>
            </a:p>
          </p:txBody>
        </p:sp>
        <p:sp>
          <p:nvSpPr>
            <p:cNvPr id="6" name="Cylinder 5">
              <a:extLst>
                <a:ext uri="{FF2B5EF4-FFF2-40B4-BE49-F238E27FC236}">
                  <a16:creationId xmlns:a16="http://schemas.microsoft.com/office/drawing/2014/main" id="{2F8DF86F-FD0C-44AF-BE66-43A5E289EC3C}"/>
                </a:ext>
              </a:extLst>
            </p:cNvPr>
            <p:cNvSpPr/>
            <p:nvPr/>
          </p:nvSpPr>
          <p:spPr bwMode="gray">
            <a:xfrm>
              <a:off x="5583084" y="4743750"/>
              <a:ext cx="998220" cy="1004248"/>
            </a:xfrm>
            <a:prstGeom prst="can">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err="1">
                  <a:solidFill>
                    <a:sysClr val="windowText" lastClr="000000"/>
                  </a:solidFill>
                  <a:ea typeface="Arial Unicode MS" pitchFamily="34" charset="-128"/>
                </a:rPr>
                <a:t>volume</a:t>
              </a:r>
              <a:endParaRPr lang="de-DE" sz="1600" kern="0" dirty="0">
                <a:solidFill>
                  <a:sysClr val="windowText" lastClr="000000"/>
                </a:solidFill>
                <a:ea typeface="Arial Unicode MS" pitchFamily="34" charset="-128"/>
              </a:endParaRPr>
            </a:p>
          </p:txBody>
        </p:sp>
        <p:sp>
          <p:nvSpPr>
            <p:cNvPr id="7" name="Rectangle 6">
              <a:extLst>
                <a:ext uri="{FF2B5EF4-FFF2-40B4-BE49-F238E27FC236}">
                  <a16:creationId xmlns:a16="http://schemas.microsoft.com/office/drawing/2014/main" id="{03072AD4-D880-47B9-994A-3B2C64739E7B}"/>
                </a:ext>
              </a:extLst>
            </p:cNvPr>
            <p:cNvSpPr/>
            <p:nvPr/>
          </p:nvSpPr>
          <p:spPr bwMode="gray">
            <a:xfrm>
              <a:off x="6581304" y="3262993"/>
              <a:ext cx="1627931" cy="1156258"/>
            </a:xfrm>
            <a:prstGeom prst="rect">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a:solidFill>
                    <a:sysClr val="windowText" lastClr="000000"/>
                  </a:solidFill>
                  <a:ea typeface="Arial Unicode MS" pitchFamily="34" charset="-128"/>
                </a:rPr>
                <a:t>C</a:t>
              </a:r>
              <a:r>
                <a:rPr lang="de-DE" sz="1600" kern="0" dirty="0" err="1">
                  <a:solidFill>
                    <a:sysClr val="windowText" lastClr="000000"/>
                  </a:solidFill>
                  <a:ea typeface="Arial Unicode MS" pitchFamily="34" charset="-128"/>
                </a:rPr>
                <a:t>ontainer</a:t>
              </a:r>
              <a:r>
                <a:rPr lang="de-DE" sz="1600" kern="0" dirty="0">
                  <a:solidFill>
                    <a:sysClr val="windowText" lastClr="000000"/>
                  </a:solidFill>
                  <a:ea typeface="Arial Unicode MS" pitchFamily="34" charset="-128"/>
                </a:rPr>
                <a:t>:</a:t>
              </a:r>
            </a:p>
            <a:p>
              <a:pPr algn="ctr" defTabSz="914400" fontAlgn="base">
                <a:spcBef>
                  <a:spcPct val="50000"/>
                </a:spcBef>
                <a:spcAft>
                  <a:spcPct val="0"/>
                </a:spcAft>
                <a:buClr>
                  <a:srgbClr val="F0AB00"/>
                </a:buClr>
                <a:buSzPct val="80000"/>
              </a:pPr>
              <a:r>
                <a:rPr lang="de-DE" sz="1600" kern="0" dirty="0" err="1">
                  <a:solidFill>
                    <a:sysClr val="windowText" lastClr="000000"/>
                  </a:solidFill>
                  <a:ea typeface="Arial Unicode MS" pitchFamily="34" charset="-128"/>
                </a:rPr>
                <a:t>proxy</a:t>
              </a:r>
              <a:endParaRPr lang="de-DE" sz="1600" kern="0" dirty="0">
                <a:solidFill>
                  <a:sysClr val="windowText" lastClr="000000"/>
                </a:solidFill>
                <a:ea typeface="Arial Unicode MS" pitchFamily="34" charset="-128"/>
              </a:endParaRPr>
            </a:p>
          </p:txBody>
        </p:sp>
        <p:cxnSp>
          <p:nvCxnSpPr>
            <p:cNvPr id="8" name="Connector: Elbow 7">
              <a:extLst>
                <a:ext uri="{FF2B5EF4-FFF2-40B4-BE49-F238E27FC236}">
                  <a16:creationId xmlns:a16="http://schemas.microsoft.com/office/drawing/2014/main" id="{A9F69B7D-24E3-4263-985E-C5D03E2AFBED}"/>
                </a:ext>
              </a:extLst>
            </p:cNvPr>
            <p:cNvCxnSpPr>
              <a:stCxn id="5" idx="2"/>
              <a:endCxn id="6" idx="2"/>
            </p:cNvCxnSpPr>
            <p:nvPr/>
          </p:nvCxnSpPr>
          <p:spPr>
            <a:xfrm rot="16200000" flipH="1">
              <a:off x="4762790" y="4425580"/>
              <a:ext cx="826622" cy="813965"/>
            </a:xfrm>
            <a:prstGeom prst="bentConnector2">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cxnSp>
          <p:nvCxnSpPr>
            <p:cNvPr id="9" name="Connector: Elbow 8">
              <a:extLst>
                <a:ext uri="{FF2B5EF4-FFF2-40B4-BE49-F238E27FC236}">
                  <a16:creationId xmlns:a16="http://schemas.microsoft.com/office/drawing/2014/main" id="{4D95C8FA-3BFA-4BA1-A483-C434537E54B9}"/>
                </a:ext>
              </a:extLst>
            </p:cNvPr>
            <p:cNvCxnSpPr>
              <a:stCxn id="7" idx="2"/>
              <a:endCxn id="6" idx="4"/>
            </p:cNvCxnSpPr>
            <p:nvPr/>
          </p:nvCxnSpPr>
          <p:spPr>
            <a:xfrm rot="5400000">
              <a:off x="6574976" y="4425579"/>
              <a:ext cx="826623" cy="813966"/>
            </a:xfrm>
            <a:prstGeom prst="bentConnector2">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cxnSp>
          <p:nvCxnSpPr>
            <p:cNvPr id="10" name="Connector: Elbow 9">
              <a:extLst>
                <a:ext uri="{FF2B5EF4-FFF2-40B4-BE49-F238E27FC236}">
                  <a16:creationId xmlns:a16="http://schemas.microsoft.com/office/drawing/2014/main" id="{0FF28FED-1367-412F-8C10-8037765AB121}"/>
                </a:ext>
              </a:extLst>
            </p:cNvPr>
            <p:cNvCxnSpPr>
              <a:stCxn id="7" idx="1"/>
              <a:endCxn id="5" idx="3"/>
            </p:cNvCxnSpPr>
            <p:nvPr/>
          </p:nvCxnSpPr>
          <p:spPr>
            <a:xfrm rot="10800000" flipV="1">
              <a:off x="5583084" y="3841121"/>
              <a:ext cx="998220" cy="1"/>
            </a:xfrm>
            <a:prstGeom prst="bentConnector3">
              <a:avLst>
                <a:gd name="adj1" fmla="val 50000"/>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grpSp>
      <p:sp>
        <p:nvSpPr>
          <p:cNvPr id="12" name="Speech Bubble: Rectangle 11">
            <a:extLst>
              <a:ext uri="{FF2B5EF4-FFF2-40B4-BE49-F238E27FC236}">
                <a16:creationId xmlns:a16="http://schemas.microsoft.com/office/drawing/2014/main" id="{CEC408BF-E469-4FEB-B3B1-E9272ECCBFBD}"/>
              </a:ext>
            </a:extLst>
          </p:cNvPr>
          <p:cNvSpPr/>
          <p:nvPr/>
        </p:nvSpPr>
        <p:spPr bwMode="gray">
          <a:xfrm>
            <a:off x="8310149" y="1616445"/>
            <a:ext cx="3008446" cy="915844"/>
          </a:xfrm>
          <a:prstGeom prst="wedgeRectCallout">
            <a:avLst>
              <a:gd name="adj1" fmla="val -56757"/>
              <a:gd name="adj2" fmla="val 1197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Helper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A6BFAEFB-B711-43D3-9AF6-2BA756B0F93E}"/>
              </a:ext>
            </a:extLst>
          </p:cNvPr>
          <p:cNvSpPr/>
          <p:nvPr/>
        </p:nvSpPr>
        <p:spPr bwMode="gray">
          <a:xfrm>
            <a:off x="504001" y="1616445"/>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1295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AEAAC70-6FB8-4E44-8405-8F4BDBAE43CE}"/>
              </a:ext>
            </a:extLst>
          </p:cNvPr>
          <p:cNvSpPr/>
          <p:nvPr/>
        </p:nvSpPr>
        <p:spPr bwMode="gray">
          <a:xfrm>
            <a:off x="1237583" y="1156139"/>
            <a:ext cx="9700895" cy="4804092"/>
          </a:xfrm>
          <a:prstGeom prst="rect">
            <a:avLst/>
          </a:prstGeom>
          <a:solidFill>
            <a:schemeClr val="bg1"/>
          </a:solidFill>
          <a:ln>
            <a:solidFill>
              <a:schemeClr val="accent3">
                <a:lumMod val="75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a:extLst>
              <a:ext uri="{FF2B5EF4-FFF2-40B4-BE49-F238E27FC236}">
                <a16:creationId xmlns:a16="http://schemas.microsoft.com/office/drawing/2014/main" id="{C4D0049C-A820-4E7E-A718-98433F2C35C2}"/>
              </a:ext>
            </a:extLst>
          </p:cNvPr>
          <p:cNvSpPr/>
          <p:nvPr/>
        </p:nvSpPr>
        <p:spPr bwMode="gray">
          <a:xfrm>
            <a:off x="1520754" y="1362421"/>
            <a:ext cx="9138202" cy="4347039"/>
          </a:xfrm>
          <a:prstGeom prst="rect">
            <a:avLst/>
          </a:prstGeom>
          <a:solidFill>
            <a:schemeClr val="bg2">
              <a:lumMod val="20000"/>
              <a:lumOff val="80000"/>
            </a:schemeClr>
          </a:solidFill>
          <a:ln>
            <a:solidFill>
              <a:schemeClr val="accent1">
                <a:lumMod val="75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F62BA42E-2B79-4410-93D7-619C1E44880F}"/>
              </a:ext>
            </a:extLst>
          </p:cNvPr>
          <p:cNvSpPr/>
          <p:nvPr/>
        </p:nvSpPr>
        <p:spPr bwMode="gray">
          <a:xfrm>
            <a:off x="1794338" y="1566045"/>
            <a:ext cx="8614901" cy="3890060"/>
          </a:xfrm>
          <a:prstGeom prst="rect">
            <a:avLst/>
          </a:prstGeom>
          <a:solidFill>
            <a:schemeClr val="bg1"/>
          </a:solidFill>
          <a:ln>
            <a:solidFill>
              <a:schemeClr val="accent5">
                <a:lumMod val="75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 name="Title 2">
            <a:extLst>
              <a:ext uri="{FF2B5EF4-FFF2-40B4-BE49-F238E27FC236}">
                <a16:creationId xmlns:a16="http://schemas.microsoft.com/office/drawing/2014/main" id="{4B36DE1F-8CAE-4480-B42A-EAC0C4500A4C}"/>
              </a:ext>
            </a:extLst>
          </p:cNvPr>
          <p:cNvSpPr>
            <a:spLocks noGrp="1"/>
          </p:cNvSpPr>
          <p:nvPr>
            <p:ph type="title"/>
          </p:nvPr>
        </p:nvSpPr>
        <p:spPr>
          <a:xfrm>
            <a:off x="494793" y="487370"/>
            <a:ext cx="11186476" cy="369332"/>
          </a:xfrm>
        </p:spPr>
        <p:txBody>
          <a:bodyPr/>
          <a:lstStyle/>
          <a:p>
            <a:r>
              <a:rPr lang="en-US" dirty="0"/>
              <a:t>Pods on process level</a:t>
            </a:r>
          </a:p>
        </p:txBody>
      </p:sp>
      <p:sp>
        <p:nvSpPr>
          <p:cNvPr id="15" name="TextBox 14">
            <a:extLst>
              <a:ext uri="{FF2B5EF4-FFF2-40B4-BE49-F238E27FC236}">
                <a16:creationId xmlns:a16="http://schemas.microsoft.com/office/drawing/2014/main" id="{9FA87A93-6583-4DB9-878C-9C6C24A914E4}"/>
              </a:ext>
            </a:extLst>
          </p:cNvPr>
          <p:cNvSpPr txBox="1"/>
          <p:nvPr/>
        </p:nvSpPr>
        <p:spPr>
          <a:xfrm>
            <a:off x="5456909" y="5175637"/>
            <a:ext cx="1209610"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user</a:t>
            </a:r>
          </a:p>
        </p:txBody>
      </p:sp>
      <p:sp>
        <p:nvSpPr>
          <p:cNvPr id="17" name="TextBox 16">
            <a:extLst>
              <a:ext uri="{FF2B5EF4-FFF2-40B4-BE49-F238E27FC236}">
                <a16:creationId xmlns:a16="http://schemas.microsoft.com/office/drawing/2014/main" id="{4E33C034-65DA-4FBD-80FD-765FE97CB372}"/>
              </a:ext>
            </a:extLst>
          </p:cNvPr>
          <p:cNvSpPr txBox="1"/>
          <p:nvPr/>
        </p:nvSpPr>
        <p:spPr>
          <a:xfrm>
            <a:off x="5483225" y="5456106"/>
            <a:ext cx="1209610"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ipc</a:t>
            </a:r>
            <a:endParaRPr lang="en-US" sz="1600" kern="0" dirty="0">
              <a:ea typeface="Arial Unicode MS" pitchFamily="34" charset="-128"/>
              <a:cs typeface="Arial Unicode MS" pitchFamily="34" charset="-128"/>
            </a:endParaRPr>
          </a:p>
        </p:txBody>
      </p:sp>
      <p:sp>
        <p:nvSpPr>
          <p:cNvPr id="19" name="TextBox 18">
            <a:extLst>
              <a:ext uri="{FF2B5EF4-FFF2-40B4-BE49-F238E27FC236}">
                <a16:creationId xmlns:a16="http://schemas.microsoft.com/office/drawing/2014/main" id="{4D40A443-E696-4412-A9A7-F5D28AB880DE}"/>
              </a:ext>
            </a:extLst>
          </p:cNvPr>
          <p:cNvSpPr txBox="1"/>
          <p:nvPr/>
        </p:nvSpPr>
        <p:spPr>
          <a:xfrm>
            <a:off x="5496983" y="5714009"/>
            <a:ext cx="1209610"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net</a:t>
            </a:r>
          </a:p>
        </p:txBody>
      </p:sp>
      <p:grpSp>
        <p:nvGrpSpPr>
          <p:cNvPr id="50" name="Group 49">
            <a:extLst>
              <a:ext uri="{FF2B5EF4-FFF2-40B4-BE49-F238E27FC236}">
                <a16:creationId xmlns:a16="http://schemas.microsoft.com/office/drawing/2014/main" id="{5529D501-74D7-42AB-9177-D35D5B54502B}"/>
              </a:ext>
            </a:extLst>
          </p:cNvPr>
          <p:cNvGrpSpPr/>
          <p:nvPr/>
        </p:nvGrpSpPr>
        <p:grpSpPr>
          <a:xfrm>
            <a:off x="2144834" y="1761423"/>
            <a:ext cx="3674803" cy="3414213"/>
            <a:chOff x="1947372" y="1855492"/>
            <a:chExt cx="3674803" cy="3414213"/>
          </a:xfrm>
        </p:grpSpPr>
        <p:sp>
          <p:nvSpPr>
            <p:cNvPr id="68" name="Rectangle: Rounded Corners 67">
              <a:extLst>
                <a:ext uri="{FF2B5EF4-FFF2-40B4-BE49-F238E27FC236}">
                  <a16:creationId xmlns:a16="http://schemas.microsoft.com/office/drawing/2014/main" id="{9B06580C-E9D4-45DC-A8A0-79FF79AAB166}"/>
                </a:ext>
              </a:extLst>
            </p:cNvPr>
            <p:cNvSpPr/>
            <p:nvPr/>
          </p:nvSpPr>
          <p:spPr bwMode="gray">
            <a:xfrm>
              <a:off x="1947372" y="1855492"/>
              <a:ext cx="3674803" cy="3414213"/>
            </a:xfrm>
            <a:prstGeom prst="roundRect">
              <a:avLst>
                <a:gd name="adj" fmla="val 7124"/>
              </a:avLst>
            </a:prstGeom>
            <a:solidFill>
              <a:schemeClr val="bg1">
                <a:lumMod val="75000"/>
              </a:schemeClr>
            </a:solidFill>
            <a:ln>
              <a:solidFill>
                <a:schemeClr val="accent4">
                  <a:lumMod val="50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9" name="Rectangle: Rounded Corners 68">
              <a:extLst>
                <a:ext uri="{FF2B5EF4-FFF2-40B4-BE49-F238E27FC236}">
                  <a16:creationId xmlns:a16="http://schemas.microsoft.com/office/drawing/2014/main" id="{5850B7A6-0D1E-4819-B708-88A5B47A2D9C}"/>
                </a:ext>
              </a:extLst>
            </p:cNvPr>
            <p:cNvSpPr/>
            <p:nvPr/>
          </p:nvSpPr>
          <p:spPr bwMode="gray">
            <a:xfrm>
              <a:off x="2218692" y="2113097"/>
              <a:ext cx="3132164" cy="2899005"/>
            </a:xfrm>
            <a:prstGeom prst="roundRect">
              <a:avLst>
                <a:gd name="adj" fmla="val 5428"/>
              </a:avLst>
            </a:prstGeom>
            <a:solidFill>
              <a:schemeClr val="bg1">
                <a:lumMod val="95000"/>
              </a:schemeClr>
            </a:solidFill>
            <a:ln>
              <a:solidFill>
                <a:schemeClr val="accent4">
                  <a:lumMod val="50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0" name="Rectangle: Rounded Corners 69">
              <a:extLst>
                <a:ext uri="{FF2B5EF4-FFF2-40B4-BE49-F238E27FC236}">
                  <a16:creationId xmlns:a16="http://schemas.microsoft.com/office/drawing/2014/main" id="{72292291-D1D6-4A41-940B-CA265C6B95A2}"/>
                </a:ext>
              </a:extLst>
            </p:cNvPr>
            <p:cNvSpPr/>
            <p:nvPr/>
          </p:nvSpPr>
          <p:spPr bwMode="gray">
            <a:xfrm>
              <a:off x="2530447" y="2355146"/>
              <a:ext cx="2508655" cy="2414909"/>
            </a:xfrm>
            <a:prstGeom prst="roundRect">
              <a:avLst>
                <a:gd name="adj" fmla="val 7092"/>
              </a:avLst>
            </a:prstGeom>
            <a:solidFill>
              <a:schemeClr val="bg1">
                <a:lumMod val="75000"/>
              </a:schemeClr>
            </a:solidFill>
            <a:ln>
              <a:solidFill>
                <a:schemeClr val="accent4">
                  <a:lumMod val="50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TextBox 11">
              <a:extLst>
                <a:ext uri="{FF2B5EF4-FFF2-40B4-BE49-F238E27FC236}">
                  <a16:creationId xmlns:a16="http://schemas.microsoft.com/office/drawing/2014/main" id="{94A3CA0C-9A9A-413A-B28C-6A41C8E795DB}"/>
                </a:ext>
              </a:extLst>
            </p:cNvPr>
            <p:cNvSpPr txBox="1"/>
            <p:nvPr/>
          </p:nvSpPr>
          <p:spPr>
            <a:xfrm>
              <a:off x="3380468" y="4510420"/>
              <a:ext cx="815788"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mount</a:t>
              </a:r>
            </a:p>
          </p:txBody>
        </p:sp>
        <p:sp>
          <p:nvSpPr>
            <p:cNvPr id="14" name="TextBox 13">
              <a:extLst>
                <a:ext uri="{FF2B5EF4-FFF2-40B4-BE49-F238E27FC236}">
                  <a16:creationId xmlns:a16="http://schemas.microsoft.com/office/drawing/2014/main" id="{6DE14779-853D-44AF-A5DE-8E3BA7633299}"/>
                </a:ext>
              </a:extLst>
            </p:cNvPr>
            <p:cNvSpPr txBox="1"/>
            <p:nvPr/>
          </p:nvSpPr>
          <p:spPr>
            <a:xfrm>
              <a:off x="3177404" y="4750775"/>
              <a:ext cx="1221706"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uts</a:t>
              </a:r>
              <a:endParaRPr lang="en-US" sz="1600" kern="0" dirty="0">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ABAAFC4E-9818-424C-AD15-8CCE2984EDEA}"/>
                </a:ext>
              </a:extLst>
            </p:cNvPr>
            <p:cNvSpPr txBox="1"/>
            <p:nvPr/>
          </p:nvSpPr>
          <p:spPr>
            <a:xfrm>
              <a:off x="3159456" y="4988799"/>
              <a:ext cx="1209610"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pid</a:t>
              </a:r>
              <a:endParaRPr lang="en-US" sz="1600" kern="0" dirty="0">
                <a:ea typeface="Arial Unicode MS" pitchFamily="34" charset="-128"/>
                <a:cs typeface="Arial Unicode MS" pitchFamily="34" charset="-128"/>
              </a:endParaRPr>
            </a:p>
          </p:txBody>
        </p:sp>
        <p:pic>
          <p:nvPicPr>
            <p:cNvPr id="1028" name="Picture 4" descr="Image result for nginx logo">
              <a:extLst>
                <a:ext uri="{FF2B5EF4-FFF2-40B4-BE49-F238E27FC236}">
                  <a16:creationId xmlns:a16="http://schemas.microsoft.com/office/drawing/2014/main" id="{8B1B9A89-571C-4A7B-8CA8-03AD55F2E0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5693" y="3190464"/>
              <a:ext cx="2065339" cy="6919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1" name="Group 70">
            <a:extLst>
              <a:ext uri="{FF2B5EF4-FFF2-40B4-BE49-F238E27FC236}">
                <a16:creationId xmlns:a16="http://schemas.microsoft.com/office/drawing/2014/main" id="{D3DB4ED6-5238-4EA8-AB47-34087E0BB3AF}"/>
              </a:ext>
            </a:extLst>
          </p:cNvPr>
          <p:cNvGrpSpPr/>
          <p:nvPr/>
        </p:nvGrpSpPr>
        <p:grpSpPr>
          <a:xfrm>
            <a:off x="6455990" y="1761423"/>
            <a:ext cx="3674803" cy="3414213"/>
            <a:chOff x="2100328" y="1987395"/>
            <a:chExt cx="3674803" cy="3414213"/>
          </a:xfrm>
        </p:grpSpPr>
        <p:grpSp>
          <p:nvGrpSpPr>
            <p:cNvPr id="72" name="Group 71">
              <a:extLst>
                <a:ext uri="{FF2B5EF4-FFF2-40B4-BE49-F238E27FC236}">
                  <a16:creationId xmlns:a16="http://schemas.microsoft.com/office/drawing/2014/main" id="{37B34049-8102-42B7-AE98-8C5F3FBAB638}"/>
                </a:ext>
              </a:extLst>
            </p:cNvPr>
            <p:cNvGrpSpPr/>
            <p:nvPr/>
          </p:nvGrpSpPr>
          <p:grpSpPr>
            <a:xfrm>
              <a:off x="2100328" y="1987395"/>
              <a:ext cx="3674803" cy="3414213"/>
              <a:chOff x="1947372" y="1855492"/>
              <a:chExt cx="3674803" cy="3414213"/>
            </a:xfrm>
          </p:grpSpPr>
          <p:sp>
            <p:nvSpPr>
              <p:cNvPr id="73" name="Rectangle: Rounded Corners 72">
                <a:extLst>
                  <a:ext uri="{FF2B5EF4-FFF2-40B4-BE49-F238E27FC236}">
                    <a16:creationId xmlns:a16="http://schemas.microsoft.com/office/drawing/2014/main" id="{43995439-4FE7-4421-BC83-EB273FEAB1A2}"/>
                  </a:ext>
                </a:extLst>
              </p:cNvPr>
              <p:cNvSpPr/>
              <p:nvPr/>
            </p:nvSpPr>
            <p:spPr bwMode="gray">
              <a:xfrm>
                <a:off x="1947372" y="1855492"/>
                <a:ext cx="3674803" cy="3414213"/>
              </a:xfrm>
              <a:prstGeom prst="roundRect">
                <a:avLst>
                  <a:gd name="adj" fmla="val 7124"/>
                </a:avLst>
              </a:prstGeom>
              <a:solidFill>
                <a:schemeClr val="bg1">
                  <a:lumMod val="75000"/>
                </a:schemeClr>
              </a:solidFill>
              <a:ln>
                <a:solidFill>
                  <a:schemeClr val="accent6"/>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4" name="Rectangle: Rounded Corners 73">
                <a:extLst>
                  <a:ext uri="{FF2B5EF4-FFF2-40B4-BE49-F238E27FC236}">
                    <a16:creationId xmlns:a16="http://schemas.microsoft.com/office/drawing/2014/main" id="{57EC90CD-ADA2-4E8F-9AA6-A1AFD3B9D70E}"/>
                  </a:ext>
                </a:extLst>
              </p:cNvPr>
              <p:cNvSpPr/>
              <p:nvPr/>
            </p:nvSpPr>
            <p:spPr bwMode="gray">
              <a:xfrm>
                <a:off x="2218692" y="2113097"/>
                <a:ext cx="3132164" cy="2899005"/>
              </a:xfrm>
              <a:prstGeom prst="roundRect">
                <a:avLst>
                  <a:gd name="adj" fmla="val 5428"/>
                </a:avLst>
              </a:prstGeom>
              <a:solidFill>
                <a:schemeClr val="bg1">
                  <a:lumMod val="95000"/>
                </a:schemeClr>
              </a:solidFill>
              <a:ln>
                <a:solidFill>
                  <a:schemeClr val="accent6"/>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5" name="Rectangle: Rounded Corners 74">
                <a:extLst>
                  <a:ext uri="{FF2B5EF4-FFF2-40B4-BE49-F238E27FC236}">
                    <a16:creationId xmlns:a16="http://schemas.microsoft.com/office/drawing/2014/main" id="{7DB85B12-AA3A-46A6-82C5-CE908B53A75D}"/>
                  </a:ext>
                </a:extLst>
              </p:cNvPr>
              <p:cNvSpPr/>
              <p:nvPr/>
            </p:nvSpPr>
            <p:spPr bwMode="gray">
              <a:xfrm>
                <a:off x="2530447" y="2355146"/>
                <a:ext cx="2508655" cy="2414909"/>
              </a:xfrm>
              <a:prstGeom prst="roundRect">
                <a:avLst>
                  <a:gd name="adj" fmla="val 7092"/>
                </a:avLst>
              </a:prstGeom>
              <a:solidFill>
                <a:schemeClr val="bg1">
                  <a:lumMod val="75000"/>
                </a:schemeClr>
              </a:solidFill>
              <a:ln>
                <a:solidFill>
                  <a:schemeClr val="accent6"/>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6" name="TextBox 75">
                <a:extLst>
                  <a:ext uri="{FF2B5EF4-FFF2-40B4-BE49-F238E27FC236}">
                    <a16:creationId xmlns:a16="http://schemas.microsoft.com/office/drawing/2014/main" id="{BDC785DD-46F6-4851-BDBD-02037AAFFBFD}"/>
                  </a:ext>
                </a:extLst>
              </p:cNvPr>
              <p:cNvSpPr txBox="1"/>
              <p:nvPr/>
            </p:nvSpPr>
            <p:spPr>
              <a:xfrm>
                <a:off x="3380468" y="4510420"/>
                <a:ext cx="815788"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mount</a:t>
                </a:r>
              </a:p>
            </p:txBody>
          </p:sp>
          <p:sp>
            <p:nvSpPr>
              <p:cNvPr id="77" name="TextBox 76">
                <a:extLst>
                  <a:ext uri="{FF2B5EF4-FFF2-40B4-BE49-F238E27FC236}">
                    <a16:creationId xmlns:a16="http://schemas.microsoft.com/office/drawing/2014/main" id="{3A5416B3-D7D4-4D7F-80A7-AE9EFA214729}"/>
                  </a:ext>
                </a:extLst>
              </p:cNvPr>
              <p:cNvSpPr txBox="1"/>
              <p:nvPr/>
            </p:nvSpPr>
            <p:spPr>
              <a:xfrm>
                <a:off x="3177404" y="4750775"/>
                <a:ext cx="1221706"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uts</a:t>
                </a:r>
                <a:endParaRPr lang="en-US" sz="1600" kern="0" dirty="0">
                  <a:ea typeface="Arial Unicode MS" pitchFamily="34" charset="-128"/>
                  <a:cs typeface="Arial Unicode MS" pitchFamily="34" charset="-128"/>
                </a:endParaRPr>
              </a:p>
            </p:txBody>
          </p:sp>
          <p:sp>
            <p:nvSpPr>
              <p:cNvPr id="78" name="TextBox 77">
                <a:extLst>
                  <a:ext uri="{FF2B5EF4-FFF2-40B4-BE49-F238E27FC236}">
                    <a16:creationId xmlns:a16="http://schemas.microsoft.com/office/drawing/2014/main" id="{BAE2A4A9-E323-4DFC-A714-D6048367E506}"/>
                  </a:ext>
                </a:extLst>
              </p:cNvPr>
              <p:cNvSpPr txBox="1"/>
              <p:nvPr/>
            </p:nvSpPr>
            <p:spPr>
              <a:xfrm>
                <a:off x="3159456" y="4988799"/>
                <a:ext cx="1209610"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pid</a:t>
                </a:r>
                <a:endParaRPr lang="en-US" sz="1600" kern="0" dirty="0">
                  <a:ea typeface="Arial Unicode MS" pitchFamily="34" charset="-128"/>
                  <a:cs typeface="Arial Unicode MS" pitchFamily="34" charset="-128"/>
                </a:endParaRPr>
              </a:p>
            </p:txBody>
          </p:sp>
        </p:grpSp>
        <p:grpSp>
          <p:nvGrpSpPr>
            <p:cNvPr id="94" name="Group 93">
              <a:extLst>
                <a:ext uri="{FF2B5EF4-FFF2-40B4-BE49-F238E27FC236}">
                  <a16:creationId xmlns:a16="http://schemas.microsoft.com/office/drawing/2014/main" id="{68557CA4-64F4-4140-88E7-46B05C732D2B}"/>
                </a:ext>
              </a:extLst>
            </p:cNvPr>
            <p:cNvGrpSpPr/>
            <p:nvPr/>
          </p:nvGrpSpPr>
          <p:grpSpPr>
            <a:xfrm>
              <a:off x="3202661" y="2970083"/>
              <a:ext cx="1438407" cy="1408994"/>
              <a:chOff x="6016752" y="1459585"/>
              <a:chExt cx="2563435" cy="2511016"/>
            </a:xfrm>
          </p:grpSpPr>
          <p:grpSp>
            <p:nvGrpSpPr>
              <p:cNvPr id="95" name="Group 94">
                <a:extLst>
                  <a:ext uri="{FF2B5EF4-FFF2-40B4-BE49-F238E27FC236}">
                    <a16:creationId xmlns:a16="http://schemas.microsoft.com/office/drawing/2014/main" id="{776B9B61-6A44-4907-849A-3897078A16DB}"/>
                  </a:ext>
                </a:extLst>
              </p:cNvPr>
              <p:cNvGrpSpPr/>
              <p:nvPr/>
            </p:nvGrpSpPr>
            <p:grpSpPr>
              <a:xfrm>
                <a:off x="6016752" y="3215287"/>
                <a:ext cx="2563435" cy="755314"/>
                <a:chOff x="6016752" y="3215287"/>
                <a:chExt cx="2563435" cy="755314"/>
              </a:xfrm>
            </p:grpSpPr>
            <p:sp>
              <p:nvSpPr>
                <p:cNvPr id="103" name="Freeform: Shape 102">
                  <a:extLst>
                    <a:ext uri="{FF2B5EF4-FFF2-40B4-BE49-F238E27FC236}">
                      <a16:creationId xmlns:a16="http://schemas.microsoft.com/office/drawing/2014/main" id="{6158319A-1FEB-4E5D-9BED-33E4ED0812FF}"/>
                    </a:ext>
                  </a:extLst>
                </p:cNvPr>
                <p:cNvSpPr/>
                <p:nvPr/>
              </p:nvSpPr>
              <p:spPr>
                <a:xfrm>
                  <a:off x="6016752" y="3215287"/>
                  <a:ext cx="495300" cy="523875"/>
                </a:xfrm>
                <a:custGeom>
                  <a:avLst/>
                  <a:gdLst>
                    <a:gd name="connsiteX0" fmla="*/ 398669 w 495300"/>
                    <a:gd name="connsiteY0" fmla="*/ 223514 h 523875"/>
                    <a:gd name="connsiteX1" fmla="*/ 388877 w 495300"/>
                    <a:gd name="connsiteY1" fmla="*/ 166840 h 523875"/>
                    <a:gd name="connsiteX2" fmla="*/ 362617 w 495300"/>
                    <a:gd name="connsiteY2" fmla="*/ 122034 h 523875"/>
                    <a:gd name="connsiteX3" fmla="*/ 318821 w 495300"/>
                    <a:gd name="connsiteY3" fmla="*/ 92154 h 523875"/>
                    <a:gd name="connsiteX4" fmla="*/ 257518 w 495300"/>
                    <a:gd name="connsiteY4" fmla="*/ 81324 h 523875"/>
                    <a:gd name="connsiteX5" fmla="*/ 195186 w 495300"/>
                    <a:gd name="connsiteY5" fmla="*/ 94202 h 523875"/>
                    <a:gd name="connsiteX6" fmla="*/ 147266 w 495300"/>
                    <a:gd name="connsiteY6" fmla="*/ 127692 h 523875"/>
                    <a:gd name="connsiteX7" fmla="*/ 116872 w 495300"/>
                    <a:gd name="connsiteY7" fmla="*/ 173545 h 523875"/>
                    <a:gd name="connsiteX8" fmla="*/ 106061 w 495300"/>
                    <a:gd name="connsiteY8" fmla="*/ 223514 h 523875"/>
                    <a:gd name="connsiteX9" fmla="*/ 398669 w 495300"/>
                    <a:gd name="connsiteY9" fmla="*/ 223514 h 523875"/>
                    <a:gd name="connsiteX10" fmla="*/ 106061 w 495300"/>
                    <a:gd name="connsiteY10" fmla="*/ 297694 h 523875"/>
                    <a:gd name="connsiteX11" fmla="*/ 119967 w 495300"/>
                    <a:gd name="connsiteY11" fmla="*/ 355921 h 523875"/>
                    <a:gd name="connsiteX12" fmla="*/ 156543 w 495300"/>
                    <a:gd name="connsiteY12" fmla="*/ 400736 h 523875"/>
                    <a:gd name="connsiteX13" fmla="*/ 209093 w 495300"/>
                    <a:gd name="connsiteY13" fmla="*/ 429578 h 523875"/>
                    <a:gd name="connsiteX14" fmla="*/ 270910 w 495300"/>
                    <a:gd name="connsiteY14" fmla="*/ 439884 h 523875"/>
                    <a:gd name="connsiteX15" fmla="*/ 346138 w 495300"/>
                    <a:gd name="connsiteY15" fmla="*/ 419795 h 523875"/>
                    <a:gd name="connsiteX16" fmla="*/ 404860 w 495300"/>
                    <a:gd name="connsiteY16" fmla="*/ 366732 h 523875"/>
                    <a:gd name="connsiteX17" fmla="*/ 474917 w 495300"/>
                    <a:gd name="connsiteY17" fmla="*/ 420319 h 523875"/>
                    <a:gd name="connsiteX18" fmla="*/ 258547 w 495300"/>
                    <a:gd name="connsiteY18" fmla="*/ 520256 h 523875"/>
                    <a:gd name="connsiteX19" fmla="*/ 153972 w 495300"/>
                    <a:gd name="connsiteY19" fmla="*/ 500682 h 523875"/>
                    <a:gd name="connsiteX20" fmla="*/ 74629 w 495300"/>
                    <a:gd name="connsiteY20" fmla="*/ 446580 h 523875"/>
                    <a:gd name="connsiteX21" fmla="*/ 24660 w 495300"/>
                    <a:gd name="connsiteY21" fmla="*/ 365198 h 523875"/>
                    <a:gd name="connsiteX22" fmla="*/ 7144 w 495300"/>
                    <a:gd name="connsiteY22" fmla="*/ 263690 h 523875"/>
                    <a:gd name="connsiteX23" fmla="*/ 26213 w 495300"/>
                    <a:gd name="connsiteY23" fmla="*/ 162211 h 523875"/>
                    <a:gd name="connsiteX24" fmla="*/ 78753 w 495300"/>
                    <a:gd name="connsiteY24" fmla="*/ 80820 h 523875"/>
                    <a:gd name="connsiteX25" fmla="*/ 158610 w 495300"/>
                    <a:gd name="connsiteY25" fmla="*/ 26718 h 523875"/>
                    <a:gd name="connsiteX26" fmla="*/ 259585 w 495300"/>
                    <a:gd name="connsiteY26" fmla="*/ 7144 h 523875"/>
                    <a:gd name="connsiteX27" fmla="*/ 369313 w 495300"/>
                    <a:gd name="connsiteY27" fmla="*/ 29823 h 523875"/>
                    <a:gd name="connsiteX28" fmla="*/ 442979 w 495300"/>
                    <a:gd name="connsiteY28" fmla="*/ 89059 h 523875"/>
                    <a:gd name="connsiteX29" fmla="*/ 484708 w 495300"/>
                    <a:gd name="connsiteY29" fmla="*/ 171479 h 523875"/>
                    <a:gd name="connsiteX30" fmla="*/ 497586 w 495300"/>
                    <a:gd name="connsiteY30" fmla="*/ 264728 h 523875"/>
                    <a:gd name="connsiteX31" fmla="*/ 497586 w 495300"/>
                    <a:gd name="connsiteY31" fmla="*/ 297694 h 523875"/>
                    <a:gd name="connsiteX32" fmla="*/ 106061 w 495300"/>
                    <a:gd name="connsiteY32" fmla="*/ 297694 h 523875"/>
                    <a:gd name="connsiteX33" fmla="*/ 106061 w 495300"/>
                    <a:gd name="connsiteY33" fmla="*/ 297694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95300" h="523875">
                      <a:moveTo>
                        <a:pt x="398669" y="223514"/>
                      </a:moveTo>
                      <a:cubicBezTo>
                        <a:pt x="397983" y="202911"/>
                        <a:pt x="394716" y="184023"/>
                        <a:pt x="388877" y="166840"/>
                      </a:cubicBezTo>
                      <a:cubicBezTo>
                        <a:pt x="383048" y="149676"/>
                        <a:pt x="374285" y="134750"/>
                        <a:pt x="362617" y="122034"/>
                      </a:cubicBezTo>
                      <a:cubicBezTo>
                        <a:pt x="350920" y="109328"/>
                        <a:pt x="336337" y="99355"/>
                        <a:pt x="318821" y="92154"/>
                      </a:cubicBezTo>
                      <a:cubicBezTo>
                        <a:pt x="301304" y="84944"/>
                        <a:pt x="280864" y="81324"/>
                        <a:pt x="257518" y="81324"/>
                      </a:cubicBezTo>
                      <a:cubicBezTo>
                        <a:pt x="234858" y="81324"/>
                        <a:pt x="214074" y="85620"/>
                        <a:pt x="195186" y="94202"/>
                      </a:cubicBezTo>
                      <a:cubicBezTo>
                        <a:pt x="176279" y="102813"/>
                        <a:pt x="160315" y="113967"/>
                        <a:pt x="147266" y="127692"/>
                      </a:cubicBezTo>
                      <a:cubicBezTo>
                        <a:pt x="134217" y="141437"/>
                        <a:pt x="124092" y="156724"/>
                        <a:pt x="116872" y="173545"/>
                      </a:cubicBezTo>
                      <a:cubicBezTo>
                        <a:pt x="109661" y="190386"/>
                        <a:pt x="106061" y="207035"/>
                        <a:pt x="106061" y="223514"/>
                      </a:cubicBezTo>
                      <a:lnTo>
                        <a:pt x="398669" y="223514"/>
                      </a:lnTo>
                      <a:close/>
                      <a:moveTo>
                        <a:pt x="106061" y="297694"/>
                      </a:moveTo>
                      <a:cubicBezTo>
                        <a:pt x="106061" y="319002"/>
                        <a:pt x="110700" y="338404"/>
                        <a:pt x="119967" y="355921"/>
                      </a:cubicBezTo>
                      <a:cubicBezTo>
                        <a:pt x="129245" y="373437"/>
                        <a:pt x="141437" y="388372"/>
                        <a:pt x="156543" y="400736"/>
                      </a:cubicBezTo>
                      <a:cubicBezTo>
                        <a:pt x="171641" y="413099"/>
                        <a:pt x="189157" y="422720"/>
                        <a:pt x="209093" y="429578"/>
                      </a:cubicBezTo>
                      <a:cubicBezTo>
                        <a:pt x="229010" y="436464"/>
                        <a:pt x="249612" y="439884"/>
                        <a:pt x="270910" y="439884"/>
                      </a:cubicBezTo>
                      <a:cubicBezTo>
                        <a:pt x="299761" y="439884"/>
                        <a:pt x="324822" y="433197"/>
                        <a:pt x="346138" y="419795"/>
                      </a:cubicBezTo>
                      <a:cubicBezTo>
                        <a:pt x="367408" y="406403"/>
                        <a:pt x="386991" y="388725"/>
                        <a:pt x="404860" y="366732"/>
                      </a:cubicBezTo>
                      <a:lnTo>
                        <a:pt x="474917" y="420319"/>
                      </a:lnTo>
                      <a:cubicBezTo>
                        <a:pt x="423396" y="486947"/>
                        <a:pt x="351272" y="520256"/>
                        <a:pt x="258547" y="520256"/>
                      </a:cubicBezTo>
                      <a:cubicBezTo>
                        <a:pt x="220075" y="520256"/>
                        <a:pt x="185214" y="513712"/>
                        <a:pt x="153972" y="500682"/>
                      </a:cubicBezTo>
                      <a:cubicBezTo>
                        <a:pt x="122711" y="487642"/>
                        <a:pt x="96269" y="469602"/>
                        <a:pt x="74629" y="446580"/>
                      </a:cubicBezTo>
                      <a:cubicBezTo>
                        <a:pt x="53007" y="423577"/>
                        <a:pt x="36328" y="396450"/>
                        <a:pt x="24660" y="365198"/>
                      </a:cubicBezTo>
                      <a:cubicBezTo>
                        <a:pt x="12973" y="333937"/>
                        <a:pt x="7144" y="300114"/>
                        <a:pt x="7144" y="263690"/>
                      </a:cubicBezTo>
                      <a:cubicBezTo>
                        <a:pt x="7144" y="227295"/>
                        <a:pt x="13497" y="193472"/>
                        <a:pt x="26213" y="162211"/>
                      </a:cubicBezTo>
                      <a:cubicBezTo>
                        <a:pt x="38910" y="130969"/>
                        <a:pt x="56426" y="103832"/>
                        <a:pt x="78753" y="80820"/>
                      </a:cubicBezTo>
                      <a:cubicBezTo>
                        <a:pt x="101070" y="57807"/>
                        <a:pt x="127692" y="39776"/>
                        <a:pt x="158610" y="26718"/>
                      </a:cubicBezTo>
                      <a:cubicBezTo>
                        <a:pt x="189509" y="13678"/>
                        <a:pt x="223161" y="7144"/>
                        <a:pt x="259585" y="7144"/>
                      </a:cubicBezTo>
                      <a:cubicBezTo>
                        <a:pt x="302857" y="7144"/>
                        <a:pt x="339433" y="14707"/>
                        <a:pt x="369313" y="29823"/>
                      </a:cubicBezTo>
                      <a:cubicBezTo>
                        <a:pt x="399193" y="44929"/>
                        <a:pt x="423739" y="64675"/>
                        <a:pt x="442979" y="89059"/>
                      </a:cubicBezTo>
                      <a:cubicBezTo>
                        <a:pt x="462201" y="113452"/>
                        <a:pt x="476117" y="140932"/>
                        <a:pt x="484708" y="171479"/>
                      </a:cubicBezTo>
                      <a:cubicBezTo>
                        <a:pt x="493290" y="202054"/>
                        <a:pt x="497586" y="233143"/>
                        <a:pt x="497586" y="264728"/>
                      </a:cubicBezTo>
                      <a:lnTo>
                        <a:pt x="497586" y="297694"/>
                      </a:lnTo>
                      <a:lnTo>
                        <a:pt x="106061" y="297694"/>
                      </a:lnTo>
                      <a:lnTo>
                        <a:pt x="106061" y="297694"/>
                      </a:lnTo>
                      <a:close/>
                    </a:path>
                  </a:pathLst>
                </a:custGeom>
                <a:solidFill>
                  <a:schemeClr val="tx1"/>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D223E8FC-FF45-44FC-BC6D-807C5E4986BA}"/>
                    </a:ext>
                  </a:extLst>
                </p:cNvPr>
                <p:cNvSpPr/>
                <p:nvPr/>
              </p:nvSpPr>
              <p:spPr>
                <a:xfrm>
                  <a:off x="6587566" y="3215287"/>
                  <a:ext cx="438150" cy="514350"/>
                </a:xfrm>
                <a:custGeom>
                  <a:avLst/>
                  <a:gdLst>
                    <a:gd name="connsiteX0" fmla="*/ 7144 w 438150"/>
                    <a:gd name="connsiteY0" fmla="*/ 19507 h 514350"/>
                    <a:gd name="connsiteX1" fmla="*/ 99869 w 438150"/>
                    <a:gd name="connsiteY1" fmla="*/ 19507 h 514350"/>
                    <a:gd name="connsiteX2" fmla="*/ 99869 w 438150"/>
                    <a:gd name="connsiteY2" fmla="*/ 94717 h 514350"/>
                    <a:gd name="connsiteX3" fmla="*/ 101927 w 438150"/>
                    <a:gd name="connsiteY3" fmla="*/ 94717 h 514350"/>
                    <a:gd name="connsiteX4" fmla="*/ 162716 w 438150"/>
                    <a:gd name="connsiteY4" fmla="*/ 31356 h 514350"/>
                    <a:gd name="connsiteX5" fmla="*/ 262652 w 438150"/>
                    <a:gd name="connsiteY5" fmla="*/ 7144 h 514350"/>
                    <a:gd name="connsiteX6" fmla="*/ 330137 w 438150"/>
                    <a:gd name="connsiteY6" fmla="*/ 17964 h 514350"/>
                    <a:gd name="connsiteX7" fmla="*/ 386810 w 438150"/>
                    <a:gd name="connsiteY7" fmla="*/ 51444 h 514350"/>
                    <a:gd name="connsiteX8" fmla="*/ 425453 w 438150"/>
                    <a:gd name="connsiteY8" fmla="*/ 109671 h 514350"/>
                    <a:gd name="connsiteX9" fmla="*/ 439884 w 438150"/>
                    <a:gd name="connsiteY9" fmla="*/ 193634 h 514350"/>
                    <a:gd name="connsiteX10" fmla="*/ 439884 w 438150"/>
                    <a:gd name="connsiteY10" fmla="*/ 507892 h 514350"/>
                    <a:gd name="connsiteX11" fmla="*/ 347139 w 438150"/>
                    <a:gd name="connsiteY11" fmla="*/ 507892 h 514350"/>
                    <a:gd name="connsiteX12" fmla="*/ 347139 w 438150"/>
                    <a:gd name="connsiteY12" fmla="*/ 219399 h 514350"/>
                    <a:gd name="connsiteX13" fmla="*/ 337880 w 438150"/>
                    <a:gd name="connsiteY13" fmla="*/ 161182 h 514350"/>
                    <a:gd name="connsiteX14" fmla="*/ 313134 w 438150"/>
                    <a:gd name="connsiteY14" fmla="*/ 122034 h 514350"/>
                    <a:gd name="connsiteX15" fmla="*/ 277597 w 438150"/>
                    <a:gd name="connsiteY15" fmla="*/ 100393 h 514350"/>
                    <a:gd name="connsiteX16" fmla="*/ 235877 w 438150"/>
                    <a:gd name="connsiteY16" fmla="*/ 93688 h 514350"/>
                    <a:gd name="connsiteX17" fmla="*/ 182289 w 438150"/>
                    <a:gd name="connsiteY17" fmla="*/ 102965 h 514350"/>
                    <a:gd name="connsiteX18" fmla="*/ 139008 w 438150"/>
                    <a:gd name="connsiteY18" fmla="*/ 132331 h 514350"/>
                    <a:gd name="connsiteX19" fmla="*/ 110166 w 438150"/>
                    <a:gd name="connsiteY19" fmla="*/ 183328 h 514350"/>
                    <a:gd name="connsiteX20" fmla="*/ 99869 w 438150"/>
                    <a:gd name="connsiteY20" fmla="*/ 256489 h 514350"/>
                    <a:gd name="connsiteX21" fmla="*/ 99869 w 438150"/>
                    <a:gd name="connsiteY21" fmla="*/ 507892 h 514350"/>
                    <a:gd name="connsiteX22" fmla="*/ 7144 w 438150"/>
                    <a:gd name="connsiteY22" fmla="*/ 507892 h 514350"/>
                    <a:gd name="connsiteX23" fmla="*/ 7144 w 438150"/>
                    <a:gd name="connsiteY23" fmla="*/ 19507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38150" h="514350">
                      <a:moveTo>
                        <a:pt x="7144" y="19507"/>
                      </a:moveTo>
                      <a:lnTo>
                        <a:pt x="99869" y="19507"/>
                      </a:lnTo>
                      <a:lnTo>
                        <a:pt x="99869" y="94717"/>
                      </a:lnTo>
                      <a:lnTo>
                        <a:pt x="101927" y="94717"/>
                      </a:lnTo>
                      <a:cubicBezTo>
                        <a:pt x="113595" y="68618"/>
                        <a:pt x="133874" y="47501"/>
                        <a:pt x="162716" y="31356"/>
                      </a:cubicBezTo>
                      <a:cubicBezTo>
                        <a:pt x="191567" y="15221"/>
                        <a:pt x="224876" y="7144"/>
                        <a:pt x="262652" y="7144"/>
                      </a:cubicBezTo>
                      <a:cubicBezTo>
                        <a:pt x="286007" y="7144"/>
                        <a:pt x="308515" y="10754"/>
                        <a:pt x="330137" y="17964"/>
                      </a:cubicBezTo>
                      <a:cubicBezTo>
                        <a:pt x="351777" y="25184"/>
                        <a:pt x="370665" y="36347"/>
                        <a:pt x="386810" y="51444"/>
                      </a:cubicBezTo>
                      <a:cubicBezTo>
                        <a:pt x="402945" y="66570"/>
                        <a:pt x="415823" y="85963"/>
                        <a:pt x="425453" y="109671"/>
                      </a:cubicBezTo>
                      <a:cubicBezTo>
                        <a:pt x="435064" y="133360"/>
                        <a:pt x="439884" y="161363"/>
                        <a:pt x="439884" y="193634"/>
                      </a:cubicBezTo>
                      <a:lnTo>
                        <a:pt x="439884" y="507892"/>
                      </a:lnTo>
                      <a:lnTo>
                        <a:pt x="347139" y="507892"/>
                      </a:lnTo>
                      <a:lnTo>
                        <a:pt x="347139" y="219399"/>
                      </a:lnTo>
                      <a:cubicBezTo>
                        <a:pt x="347139" y="196720"/>
                        <a:pt x="344053" y="177327"/>
                        <a:pt x="337880" y="161182"/>
                      </a:cubicBezTo>
                      <a:cubicBezTo>
                        <a:pt x="331689" y="145056"/>
                        <a:pt x="323450" y="131997"/>
                        <a:pt x="313134" y="122034"/>
                      </a:cubicBezTo>
                      <a:cubicBezTo>
                        <a:pt x="302848" y="112071"/>
                        <a:pt x="290998" y="104870"/>
                        <a:pt x="277597" y="100393"/>
                      </a:cubicBezTo>
                      <a:cubicBezTo>
                        <a:pt x="264205" y="95926"/>
                        <a:pt x="250289" y="93688"/>
                        <a:pt x="235877" y="93688"/>
                      </a:cubicBezTo>
                      <a:cubicBezTo>
                        <a:pt x="216627" y="93688"/>
                        <a:pt x="198777" y="96784"/>
                        <a:pt x="182289" y="102965"/>
                      </a:cubicBezTo>
                      <a:cubicBezTo>
                        <a:pt x="165802" y="109147"/>
                        <a:pt x="151390" y="118939"/>
                        <a:pt x="139008" y="132331"/>
                      </a:cubicBezTo>
                      <a:cubicBezTo>
                        <a:pt x="126644" y="145723"/>
                        <a:pt x="117024" y="162725"/>
                        <a:pt x="110166" y="183328"/>
                      </a:cubicBezTo>
                      <a:cubicBezTo>
                        <a:pt x="103299" y="203949"/>
                        <a:pt x="99869" y="228333"/>
                        <a:pt x="99869" y="256489"/>
                      </a:cubicBezTo>
                      <a:lnTo>
                        <a:pt x="99869" y="507892"/>
                      </a:lnTo>
                      <a:lnTo>
                        <a:pt x="7144" y="507892"/>
                      </a:lnTo>
                      <a:lnTo>
                        <a:pt x="7144" y="19507"/>
                      </a:lnTo>
                    </a:path>
                  </a:pathLst>
                </a:custGeom>
                <a:solidFill>
                  <a:schemeClr val="tx1"/>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1110F02A-A463-42D4-90E2-22CBD8B35860}"/>
                    </a:ext>
                  </a:extLst>
                </p:cNvPr>
                <p:cNvSpPr/>
                <p:nvPr/>
              </p:nvSpPr>
              <p:spPr>
                <a:xfrm>
                  <a:off x="7050167" y="3227651"/>
                  <a:ext cx="504825" cy="495300"/>
                </a:xfrm>
                <a:custGeom>
                  <a:avLst/>
                  <a:gdLst>
                    <a:gd name="connsiteX0" fmla="*/ 7144 w 504825"/>
                    <a:gd name="connsiteY0" fmla="*/ 7144 h 495300"/>
                    <a:gd name="connsiteX1" fmla="*/ 114310 w 504825"/>
                    <a:gd name="connsiteY1" fmla="*/ 7144 h 495300"/>
                    <a:gd name="connsiteX2" fmla="*/ 260623 w 504825"/>
                    <a:gd name="connsiteY2" fmla="*/ 381162 h 495300"/>
                    <a:gd name="connsiteX3" fmla="*/ 400745 w 504825"/>
                    <a:gd name="connsiteY3" fmla="*/ 7144 h 495300"/>
                    <a:gd name="connsiteX4" fmla="*/ 499653 w 504825"/>
                    <a:gd name="connsiteY4" fmla="*/ 7144 h 495300"/>
                    <a:gd name="connsiteX5" fmla="*/ 308020 w 504825"/>
                    <a:gd name="connsiteY5" fmla="*/ 495529 h 495300"/>
                    <a:gd name="connsiteX6" fmla="*/ 206016 w 504825"/>
                    <a:gd name="connsiteY6" fmla="*/ 495529 h 495300"/>
                    <a:gd name="connsiteX7" fmla="*/ 7144 w 504825"/>
                    <a:gd name="connsiteY7" fmla="*/ 7144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4825" h="495300">
                      <a:moveTo>
                        <a:pt x="7144" y="7144"/>
                      </a:moveTo>
                      <a:lnTo>
                        <a:pt x="114310" y="7144"/>
                      </a:lnTo>
                      <a:lnTo>
                        <a:pt x="260623" y="381162"/>
                      </a:lnTo>
                      <a:lnTo>
                        <a:pt x="400745" y="7144"/>
                      </a:lnTo>
                      <a:lnTo>
                        <a:pt x="499653" y="7144"/>
                      </a:lnTo>
                      <a:lnTo>
                        <a:pt x="308020" y="495529"/>
                      </a:lnTo>
                      <a:lnTo>
                        <a:pt x="206016" y="495529"/>
                      </a:lnTo>
                      <a:lnTo>
                        <a:pt x="7144" y="7144"/>
                      </a:lnTo>
                    </a:path>
                  </a:pathLst>
                </a:custGeom>
                <a:solidFill>
                  <a:schemeClr val="tx1"/>
                </a:solid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F8CF53E7-4373-465E-81DC-C0E6CA8FCCFD}"/>
                    </a:ext>
                  </a:extLst>
                </p:cNvPr>
                <p:cNvSpPr/>
                <p:nvPr/>
              </p:nvSpPr>
              <p:spPr>
                <a:xfrm>
                  <a:off x="7548877" y="3215287"/>
                  <a:ext cx="533400" cy="523875"/>
                </a:xfrm>
                <a:custGeom>
                  <a:avLst/>
                  <a:gdLst>
                    <a:gd name="connsiteX0" fmla="*/ 106061 w 533400"/>
                    <a:gd name="connsiteY0" fmla="*/ 263690 h 523875"/>
                    <a:gd name="connsiteX1" fmla="*/ 117386 w 533400"/>
                    <a:gd name="connsiteY1" fmla="*/ 332213 h 523875"/>
                    <a:gd name="connsiteX2" fmla="*/ 149333 w 533400"/>
                    <a:gd name="connsiteY2" fmla="*/ 385801 h 523875"/>
                    <a:gd name="connsiteX3" fmla="*/ 199815 w 533400"/>
                    <a:gd name="connsiteY3" fmla="*/ 420824 h 523875"/>
                    <a:gd name="connsiteX4" fmla="*/ 266786 w 533400"/>
                    <a:gd name="connsiteY4" fmla="*/ 433702 h 523875"/>
                    <a:gd name="connsiteX5" fmla="*/ 333756 w 533400"/>
                    <a:gd name="connsiteY5" fmla="*/ 420824 h 523875"/>
                    <a:gd name="connsiteX6" fmla="*/ 384238 w 533400"/>
                    <a:gd name="connsiteY6" fmla="*/ 385801 h 523875"/>
                    <a:gd name="connsiteX7" fmla="*/ 416185 w 533400"/>
                    <a:gd name="connsiteY7" fmla="*/ 332213 h 523875"/>
                    <a:gd name="connsiteX8" fmla="*/ 427520 w 533400"/>
                    <a:gd name="connsiteY8" fmla="*/ 263690 h 523875"/>
                    <a:gd name="connsiteX9" fmla="*/ 416185 w 533400"/>
                    <a:gd name="connsiteY9" fmla="*/ 195186 h 523875"/>
                    <a:gd name="connsiteX10" fmla="*/ 384238 w 533400"/>
                    <a:gd name="connsiteY10" fmla="*/ 141599 h 523875"/>
                    <a:gd name="connsiteX11" fmla="*/ 333756 w 533400"/>
                    <a:gd name="connsiteY11" fmla="*/ 106566 h 523875"/>
                    <a:gd name="connsiteX12" fmla="*/ 266786 w 533400"/>
                    <a:gd name="connsiteY12" fmla="*/ 93688 h 523875"/>
                    <a:gd name="connsiteX13" fmla="*/ 199815 w 533400"/>
                    <a:gd name="connsiteY13" fmla="*/ 106566 h 523875"/>
                    <a:gd name="connsiteX14" fmla="*/ 149333 w 533400"/>
                    <a:gd name="connsiteY14" fmla="*/ 141599 h 523875"/>
                    <a:gd name="connsiteX15" fmla="*/ 117386 w 533400"/>
                    <a:gd name="connsiteY15" fmla="*/ 195186 h 523875"/>
                    <a:gd name="connsiteX16" fmla="*/ 106061 w 533400"/>
                    <a:gd name="connsiteY16" fmla="*/ 263690 h 523875"/>
                    <a:gd name="connsiteX17" fmla="*/ 7144 w 533400"/>
                    <a:gd name="connsiteY17" fmla="*/ 263690 h 523875"/>
                    <a:gd name="connsiteX18" fmla="*/ 27232 w 533400"/>
                    <a:gd name="connsiteY18" fmla="*/ 163754 h 523875"/>
                    <a:gd name="connsiteX19" fmla="*/ 82353 w 533400"/>
                    <a:gd name="connsiteY19" fmla="*/ 82353 h 523875"/>
                    <a:gd name="connsiteX20" fmla="*/ 164783 w 533400"/>
                    <a:gd name="connsiteY20" fmla="*/ 27232 h 523875"/>
                    <a:gd name="connsiteX21" fmla="*/ 266786 w 533400"/>
                    <a:gd name="connsiteY21" fmla="*/ 7144 h 523875"/>
                    <a:gd name="connsiteX22" fmla="*/ 368789 w 533400"/>
                    <a:gd name="connsiteY22" fmla="*/ 27232 h 523875"/>
                    <a:gd name="connsiteX23" fmla="*/ 451228 w 533400"/>
                    <a:gd name="connsiteY23" fmla="*/ 82353 h 523875"/>
                    <a:gd name="connsiteX24" fmla="*/ 506349 w 533400"/>
                    <a:gd name="connsiteY24" fmla="*/ 163754 h 523875"/>
                    <a:gd name="connsiteX25" fmla="*/ 526437 w 533400"/>
                    <a:gd name="connsiteY25" fmla="*/ 263690 h 523875"/>
                    <a:gd name="connsiteX26" fmla="*/ 506349 w 533400"/>
                    <a:gd name="connsiteY26" fmla="*/ 364160 h 523875"/>
                    <a:gd name="connsiteX27" fmla="*/ 451228 w 533400"/>
                    <a:gd name="connsiteY27" fmla="*/ 445561 h 523875"/>
                    <a:gd name="connsiteX28" fmla="*/ 368789 w 533400"/>
                    <a:gd name="connsiteY28" fmla="*/ 500167 h 523875"/>
                    <a:gd name="connsiteX29" fmla="*/ 266786 w 533400"/>
                    <a:gd name="connsiteY29" fmla="*/ 520256 h 523875"/>
                    <a:gd name="connsiteX30" fmla="*/ 164783 w 533400"/>
                    <a:gd name="connsiteY30" fmla="*/ 500167 h 523875"/>
                    <a:gd name="connsiteX31" fmla="*/ 82353 w 533400"/>
                    <a:gd name="connsiteY31" fmla="*/ 445561 h 523875"/>
                    <a:gd name="connsiteX32" fmla="*/ 27232 w 533400"/>
                    <a:gd name="connsiteY32" fmla="*/ 364160 h 523875"/>
                    <a:gd name="connsiteX33" fmla="*/ 7144 w 533400"/>
                    <a:gd name="connsiteY33" fmla="*/ 263690 h 523875"/>
                    <a:gd name="connsiteX34" fmla="*/ 7144 w 533400"/>
                    <a:gd name="connsiteY34" fmla="*/ 26369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3400" h="523875">
                      <a:moveTo>
                        <a:pt x="106061" y="263690"/>
                      </a:moveTo>
                      <a:cubicBezTo>
                        <a:pt x="106061" y="288436"/>
                        <a:pt x="109823" y="311267"/>
                        <a:pt x="117386" y="332213"/>
                      </a:cubicBezTo>
                      <a:cubicBezTo>
                        <a:pt x="124939" y="353187"/>
                        <a:pt x="135589" y="371027"/>
                        <a:pt x="149333" y="385801"/>
                      </a:cubicBezTo>
                      <a:cubicBezTo>
                        <a:pt x="163059" y="400564"/>
                        <a:pt x="179880" y="412252"/>
                        <a:pt x="199815" y="420824"/>
                      </a:cubicBezTo>
                      <a:cubicBezTo>
                        <a:pt x="219732" y="429425"/>
                        <a:pt x="242059" y="433702"/>
                        <a:pt x="266786" y="433702"/>
                      </a:cubicBezTo>
                      <a:cubicBezTo>
                        <a:pt x="291513" y="433702"/>
                        <a:pt x="313830" y="429425"/>
                        <a:pt x="333756" y="420824"/>
                      </a:cubicBezTo>
                      <a:cubicBezTo>
                        <a:pt x="353673" y="412252"/>
                        <a:pt x="370494" y="400564"/>
                        <a:pt x="384238" y="385801"/>
                      </a:cubicBezTo>
                      <a:cubicBezTo>
                        <a:pt x="397974" y="371027"/>
                        <a:pt x="408613" y="353187"/>
                        <a:pt x="416185" y="332213"/>
                      </a:cubicBezTo>
                      <a:cubicBezTo>
                        <a:pt x="423739" y="311267"/>
                        <a:pt x="427520" y="288436"/>
                        <a:pt x="427520" y="263690"/>
                      </a:cubicBezTo>
                      <a:cubicBezTo>
                        <a:pt x="427520" y="238963"/>
                        <a:pt x="423739" y="216141"/>
                        <a:pt x="416185" y="195186"/>
                      </a:cubicBezTo>
                      <a:cubicBezTo>
                        <a:pt x="408613" y="174241"/>
                        <a:pt x="397974" y="156381"/>
                        <a:pt x="384238" y="141599"/>
                      </a:cubicBezTo>
                      <a:cubicBezTo>
                        <a:pt x="370494" y="126844"/>
                        <a:pt x="353673" y="115176"/>
                        <a:pt x="333756" y="106566"/>
                      </a:cubicBezTo>
                      <a:cubicBezTo>
                        <a:pt x="313830" y="97993"/>
                        <a:pt x="291513" y="93688"/>
                        <a:pt x="266786" y="93688"/>
                      </a:cubicBezTo>
                      <a:cubicBezTo>
                        <a:pt x="242059" y="93688"/>
                        <a:pt x="219732" y="97993"/>
                        <a:pt x="199815" y="106566"/>
                      </a:cubicBezTo>
                      <a:cubicBezTo>
                        <a:pt x="179880" y="115176"/>
                        <a:pt x="163059" y="126844"/>
                        <a:pt x="149333" y="141599"/>
                      </a:cubicBezTo>
                      <a:cubicBezTo>
                        <a:pt x="135589" y="156381"/>
                        <a:pt x="124939" y="174241"/>
                        <a:pt x="117386" y="195186"/>
                      </a:cubicBezTo>
                      <a:cubicBezTo>
                        <a:pt x="109823" y="216141"/>
                        <a:pt x="106061" y="238963"/>
                        <a:pt x="106061" y="263690"/>
                      </a:cubicBezTo>
                      <a:close/>
                      <a:moveTo>
                        <a:pt x="7144" y="263690"/>
                      </a:moveTo>
                      <a:cubicBezTo>
                        <a:pt x="7144" y="227990"/>
                        <a:pt x="13849" y="194672"/>
                        <a:pt x="27232" y="163754"/>
                      </a:cubicBezTo>
                      <a:cubicBezTo>
                        <a:pt x="40624" y="132845"/>
                        <a:pt x="58998" y="105728"/>
                        <a:pt x="82353" y="82353"/>
                      </a:cubicBezTo>
                      <a:cubicBezTo>
                        <a:pt x="105699" y="59017"/>
                        <a:pt x="133179" y="40634"/>
                        <a:pt x="164783" y="27232"/>
                      </a:cubicBezTo>
                      <a:cubicBezTo>
                        <a:pt x="196367" y="13840"/>
                        <a:pt x="230362" y="7144"/>
                        <a:pt x="266786" y="7144"/>
                      </a:cubicBezTo>
                      <a:cubicBezTo>
                        <a:pt x="303181" y="7144"/>
                        <a:pt x="337185" y="13840"/>
                        <a:pt x="368789" y="27232"/>
                      </a:cubicBezTo>
                      <a:cubicBezTo>
                        <a:pt x="400374" y="40634"/>
                        <a:pt x="427863" y="59017"/>
                        <a:pt x="451228" y="82353"/>
                      </a:cubicBezTo>
                      <a:cubicBezTo>
                        <a:pt x="474564" y="105728"/>
                        <a:pt x="492948" y="132845"/>
                        <a:pt x="506349" y="163754"/>
                      </a:cubicBezTo>
                      <a:cubicBezTo>
                        <a:pt x="519732" y="194672"/>
                        <a:pt x="526437" y="227990"/>
                        <a:pt x="526437" y="263690"/>
                      </a:cubicBezTo>
                      <a:cubicBezTo>
                        <a:pt x="526437" y="299418"/>
                        <a:pt x="519732" y="332908"/>
                        <a:pt x="506349" y="364160"/>
                      </a:cubicBezTo>
                      <a:cubicBezTo>
                        <a:pt x="492948" y="395430"/>
                        <a:pt x="474564" y="422548"/>
                        <a:pt x="451228" y="445561"/>
                      </a:cubicBezTo>
                      <a:cubicBezTo>
                        <a:pt x="427863" y="468573"/>
                        <a:pt x="400374" y="486766"/>
                        <a:pt x="368789" y="500167"/>
                      </a:cubicBezTo>
                      <a:cubicBezTo>
                        <a:pt x="337185" y="513559"/>
                        <a:pt x="303181" y="520256"/>
                        <a:pt x="266786" y="520256"/>
                      </a:cubicBezTo>
                      <a:cubicBezTo>
                        <a:pt x="230362" y="520256"/>
                        <a:pt x="196367" y="513559"/>
                        <a:pt x="164783" y="500167"/>
                      </a:cubicBezTo>
                      <a:cubicBezTo>
                        <a:pt x="133179" y="486766"/>
                        <a:pt x="105699" y="468573"/>
                        <a:pt x="82353" y="445561"/>
                      </a:cubicBezTo>
                      <a:cubicBezTo>
                        <a:pt x="58998" y="422548"/>
                        <a:pt x="40624" y="395430"/>
                        <a:pt x="27232" y="364160"/>
                      </a:cubicBezTo>
                      <a:cubicBezTo>
                        <a:pt x="13849" y="332908"/>
                        <a:pt x="7144" y="299418"/>
                        <a:pt x="7144" y="263690"/>
                      </a:cubicBezTo>
                      <a:lnTo>
                        <a:pt x="7144" y="263690"/>
                      </a:lnTo>
                      <a:close/>
                    </a:path>
                  </a:pathLst>
                </a:custGeom>
                <a:solidFill>
                  <a:schemeClr val="tx1"/>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0A192D15-9478-41F1-AD74-CE99B552A814}"/>
                    </a:ext>
                  </a:extLst>
                </p:cNvPr>
                <p:cNvSpPr/>
                <p:nvPr/>
              </p:nvSpPr>
              <p:spPr>
                <a:xfrm>
                  <a:off x="8075362" y="3227651"/>
                  <a:ext cx="504825" cy="742950"/>
                </a:xfrm>
                <a:custGeom>
                  <a:avLst/>
                  <a:gdLst>
                    <a:gd name="connsiteX0" fmla="*/ 7144 w 504825"/>
                    <a:gd name="connsiteY0" fmla="*/ 7144 h 742950"/>
                    <a:gd name="connsiteX1" fmla="*/ 114300 w 504825"/>
                    <a:gd name="connsiteY1" fmla="*/ 7144 h 742950"/>
                    <a:gd name="connsiteX2" fmla="*/ 258918 w 504825"/>
                    <a:gd name="connsiteY2" fmla="*/ 388372 h 742950"/>
                    <a:gd name="connsiteX3" fmla="*/ 260995 w 504825"/>
                    <a:gd name="connsiteY3" fmla="*/ 388372 h 742950"/>
                    <a:gd name="connsiteX4" fmla="*/ 399707 w 504825"/>
                    <a:gd name="connsiteY4" fmla="*/ 7144 h 742950"/>
                    <a:gd name="connsiteX5" fmla="*/ 498615 w 504825"/>
                    <a:gd name="connsiteY5" fmla="*/ 7144 h 742950"/>
                    <a:gd name="connsiteX6" fmla="*/ 266795 w 504825"/>
                    <a:gd name="connsiteY6" fmla="*/ 600618 h 742950"/>
                    <a:gd name="connsiteX7" fmla="*/ 241135 w 504825"/>
                    <a:gd name="connsiteY7" fmla="*/ 658844 h 742950"/>
                    <a:gd name="connsiteX8" fmla="*/ 209340 w 504825"/>
                    <a:gd name="connsiteY8" fmla="*/ 703659 h 742950"/>
                    <a:gd name="connsiteX9" fmla="*/ 164687 w 504825"/>
                    <a:gd name="connsiteY9" fmla="*/ 732501 h 742950"/>
                    <a:gd name="connsiteX10" fmla="*/ 100565 w 504825"/>
                    <a:gd name="connsiteY10" fmla="*/ 742807 h 742950"/>
                    <a:gd name="connsiteX11" fmla="*/ 59007 w 504825"/>
                    <a:gd name="connsiteY11" fmla="*/ 740226 h 742950"/>
                    <a:gd name="connsiteX12" fmla="*/ 18479 w 504825"/>
                    <a:gd name="connsiteY12" fmla="*/ 729415 h 742950"/>
                    <a:gd name="connsiteX13" fmla="*/ 29756 w 504825"/>
                    <a:gd name="connsiteY13" fmla="*/ 644928 h 742950"/>
                    <a:gd name="connsiteX14" fmla="*/ 85030 w 504825"/>
                    <a:gd name="connsiteY14" fmla="*/ 656254 h 742950"/>
                    <a:gd name="connsiteX15" fmla="*/ 121377 w 504825"/>
                    <a:gd name="connsiteY15" fmla="*/ 650596 h 742950"/>
                    <a:gd name="connsiteX16" fmla="*/ 146971 w 504825"/>
                    <a:gd name="connsiteY16" fmla="*/ 634098 h 742950"/>
                    <a:gd name="connsiteX17" fmla="*/ 164887 w 504825"/>
                    <a:gd name="connsiteY17" fmla="*/ 608857 h 742950"/>
                    <a:gd name="connsiteX18" fmla="*/ 179222 w 504825"/>
                    <a:gd name="connsiteY18" fmla="*/ 575891 h 742950"/>
                    <a:gd name="connsiteX19" fmla="*/ 209235 w 504825"/>
                    <a:gd name="connsiteY19" fmla="*/ 498615 h 742950"/>
                    <a:gd name="connsiteX20" fmla="*/ 7144 w 504825"/>
                    <a:gd name="connsiteY20" fmla="*/ 7144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04825" h="742950">
                      <a:moveTo>
                        <a:pt x="7144" y="7144"/>
                      </a:moveTo>
                      <a:lnTo>
                        <a:pt x="114300" y="7144"/>
                      </a:lnTo>
                      <a:lnTo>
                        <a:pt x="258918" y="388372"/>
                      </a:lnTo>
                      <a:lnTo>
                        <a:pt x="260995" y="388372"/>
                      </a:lnTo>
                      <a:lnTo>
                        <a:pt x="399707" y="7144"/>
                      </a:lnTo>
                      <a:lnTo>
                        <a:pt x="498615" y="7144"/>
                      </a:lnTo>
                      <a:lnTo>
                        <a:pt x="266795" y="600618"/>
                      </a:lnTo>
                      <a:cubicBezTo>
                        <a:pt x="258575" y="621906"/>
                        <a:pt x="250022" y="641328"/>
                        <a:pt x="241135" y="658844"/>
                      </a:cubicBezTo>
                      <a:cubicBezTo>
                        <a:pt x="232248" y="676342"/>
                        <a:pt x="221637" y="691296"/>
                        <a:pt x="209340" y="703659"/>
                      </a:cubicBezTo>
                      <a:cubicBezTo>
                        <a:pt x="197015" y="716023"/>
                        <a:pt x="182146" y="725634"/>
                        <a:pt x="164687" y="732501"/>
                      </a:cubicBezTo>
                      <a:cubicBezTo>
                        <a:pt x="147247" y="739359"/>
                        <a:pt x="125873" y="742807"/>
                        <a:pt x="100565" y="742807"/>
                      </a:cubicBezTo>
                      <a:cubicBezTo>
                        <a:pt x="86878" y="742807"/>
                        <a:pt x="73019" y="741940"/>
                        <a:pt x="59007" y="740226"/>
                      </a:cubicBezTo>
                      <a:cubicBezTo>
                        <a:pt x="44977" y="738511"/>
                        <a:pt x="31470" y="734911"/>
                        <a:pt x="18479" y="729415"/>
                      </a:cubicBezTo>
                      <a:lnTo>
                        <a:pt x="29756" y="644928"/>
                      </a:lnTo>
                      <a:cubicBezTo>
                        <a:pt x="48168" y="652482"/>
                        <a:pt x="66599" y="656254"/>
                        <a:pt x="85030" y="656254"/>
                      </a:cubicBezTo>
                      <a:cubicBezTo>
                        <a:pt x="99355" y="656254"/>
                        <a:pt x="111471" y="654358"/>
                        <a:pt x="121377" y="650596"/>
                      </a:cubicBezTo>
                      <a:cubicBezTo>
                        <a:pt x="131254" y="646805"/>
                        <a:pt x="139789" y="641328"/>
                        <a:pt x="146971" y="634098"/>
                      </a:cubicBezTo>
                      <a:cubicBezTo>
                        <a:pt x="154124" y="626897"/>
                        <a:pt x="160096" y="618477"/>
                        <a:pt x="164887" y="608857"/>
                      </a:cubicBezTo>
                      <a:cubicBezTo>
                        <a:pt x="169650" y="599237"/>
                        <a:pt x="174431" y="588255"/>
                        <a:pt x="179222" y="575891"/>
                      </a:cubicBezTo>
                      <a:lnTo>
                        <a:pt x="209235" y="498615"/>
                      </a:lnTo>
                      <a:lnTo>
                        <a:pt x="7144" y="7144"/>
                      </a:lnTo>
                    </a:path>
                  </a:pathLst>
                </a:custGeom>
                <a:solidFill>
                  <a:schemeClr val="tx1"/>
                </a:solidFill>
                <a:ln w="9525" cap="flat">
                  <a:noFill/>
                  <a:prstDash val="solid"/>
                  <a:miter/>
                </a:ln>
              </p:spPr>
              <p:txBody>
                <a:bodyPr rtlCol="0" anchor="ctr"/>
                <a:lstStyle/>
                <a:p>
                  <a:endParaRPr lang="en-US"/>
                </a:p>
              </p:txBody>
            </p:sp>
          </p:grpSp>
          <p:grpSp>
            <p:nvGrpSpPr>
              <p:cNvPr id="96" name="Group 95">
                <a:extLst>
                  <a:ext uri="{FF2B5EF4-FFF2-40B4-BE49-F238E27FC236}">
                    <a16:creationId xmlns:a16="http://schemas.microsoft.com/office/drawing/2014/main" id="{17EF8D76-0D84-48B5-897D-93A0EF18AED8}"/>
                  </a:ext>
                </a:extLst>
              </p:cNvPr>
              <p:cNvGrpSpPr/>
              <p:nvPr/>
            </p:nvGrpSpPr>
            <p:grpSpPr>
              <a:xfrm>
                <a:off x="6223580" y="1459585"/>
                <a:ext cx="2157998" cy="1618920"/>
                <a:chOff x="3602827" y="2621600"/>
                <a:chExt cx="2157998" cy="1618920"/>
              </a:xfrm>
            </p:grpSpPr>
            <p:sp>
              <p:nvSpPr>
                <p:cNvPr id="97" name="Freeform: Shape 96">
                  <a:extLst>
                    <a:ext uri="{FF2B5EF4-FFF2-40B4-BE49-F238E27FC236}">
                      <a16:creationId xmlns:a16="http://schemas.microsoft.com/office/drawing/2014/main" id="{49080967-29E9-422E-8D6D-A342C15DC92B}"/>
                    </a:ext>
                  </a:extLst>
                </p:cNvPr>
                <p:cNvSpPr/>
                <p:nvPr/>
              </p:nvSpPr>
              <p:spPr>
                <a:xfrm>
                  <a:off x="4138889" y="3396643"/>
                  <a:ext cx="152400" cy="219075"/>
                </a:xfrm>
                <a:custGeom>
                  <a:avLst/>
                  <a:gdLst>
                    <a:gd name="connsiteX0" fmla="*/ 7144 w 152400"/>
                    <a:gd name="connsiteY0" fmla="*/ 7144 h 219075"/>
                    <a:gd name="connsiteX1" fmla="*/ 10211 w 152400"/>
                    <a:gd name="connsiteY1" fmla="*/ 136636 h 219075"/>
                    <a:gd name="connsiteX2" fmla="*/ 146571 w 152400"/>
                    <a:gd name="connsiteY2" fmla="*/ 221180 h 219075"/>
                    <a:gd name="connsiteX3" fmla="*/ 143513 w 152400"/>
                    <a:gd name="connsiteY3" fmla="*/ 91602 h 219075"/>
                    <a:gd name="connsiteX4" fmla="*/ 7144 w 152400"/>
                    <a:gd name="connsiteY4" fmla="*/ 7144 h 219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219075">
                      <a:moveTo>
                        <a:pt x="7144" y="7144"/>
                      </a:moveTo>
                      <a:lnTo>
                        <a:pt x="10211" y="136636"/>
                      </a:lnTo>
                      <a:lnTo>
                        <a:pt x="146571" y="221180"/>
                      </a:lnTo>
                      <a:lnTo>
                        <a:pt x="143513" y="91602"/>
                      </a:lnTo>
                      <a:lnTo>
                        <a:pt x="7144" y="7144"/>
                      </a:lnTo>
                    </a:path>
                  </a:pathLst>
                </a:custGeom>
                <a:solidFill>
                  <a:srgbClr val="953984"/>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AF10C70-0E01-4FDA-8502-267D38C865DB}"/>
                    </a:ext>
                  </a:extLst>
                </p:cNvPr>
                <p:cNvSpPr/>
                <p:nvPr/>
              </p:nvSpPr>
              <p:spPr>
                <a:xfrm>
                  <a:off x="4344152" y="3730409"/>
                  <a:ext cx="133350" cy="209550"/>
                </a:xfrm>
                <a:custGeom>
                  <a:avLst/>
                  <a:gdLst>
                    <a:gd name="connsiteX0" fmla="*/ 134693 w 133350"/>
                    <a:gd name="connsiteY0" fmla="*/ 211579 h 209550"/>
                    <a:gd name="connsiteX1" fmla="*/ 131712 w 133350"/>
                    <a:gd name="connsiteY1" fmla="*/ 84753 h 209550"/>
                    <a:gd name="connsiteX2" fmla="*/ 12211 w 133350"/>
                    <a:gd name="connsiteY2" fmla="*/ 10706 h 209550"/>
                    <a:gd name="connsiteX3" fmla="*/ 7144 w 133350"/>
                    <a:gd name="connsiteY3" fmla="*/ 7144 h 209550"/>
                    <a:gd name="connsiteX4" fmla="*/ 10163 w 133350"/>
                    <a:gd name="connsiteY4" fmla="*/ 134398 h 209550"/>
                    <a:gd name="connsiteX5" fmla="*/ 134693 w 133350"/>
                    <a:gd name="connsiteY5" fmla="*/ 211579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350" h="209550">
                      <a:moveTo>
                        <a:pt x="134693" y="211579"/>
                      </a:moveTo>
                      <a:lnTo>
                        <a:pt x="131712" y="84753"/>
                      </a:lnTo>
                      <a:lnTo>
                        <a:pt x="12211" y="10706"/>
                      </a:lnTo>
                      <a:cubicBezTo>
                        <a:pt x="10439" y="9601"/>
                        <a:pt x="8868" y="8306"/>
                        <a:pt x="7144" y="7144"/>
                      </a:cubicBezTo>
                      <a:lnTo>
                        <a:pt x="10163" y="134398"/>
                      </a:lnTo>
                      <a:lnTo>
                        <a:pt x="134693" y="211579"/>
                      </a:lnTo>
                    </a:path>
                  </a:pathLst>
                </a:custGeom>
                <a:solidFill>
                  <a:srgbClr val="953984"/>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A1DC7204-0C95-4534-B2C2-93ADB5701401}"/>
                    </a:ext>
                  </a:extLst>
                </p:cNvPr>
                <p:cNvSpPr/>
                <p:nvPr/>
              </p:nvSpPr>
              <p:spPr>
                <a:xfrm>
                  <a:off x="3602827" y="3392795"/>
                  <a:ext cx="714375" cy="847725"/>
                </a:xfrm>
                <a:custGeom>
                  <a:avLst/>
                  <a:gdLst>
                    <a:gd name="connsiteX0" fmla="*/ 450251 w 714375"/>
                    <a:gd name="connsiteY0" fmla="*/ 719947 h 847725"/>
                    <a:gd name="connsiteX1" fmla="*/ 138478 w 714375"/>
                    <a:gd name="connsiteY1" fmla="*/ 526761 h 847725"/>
                    <a:gd name="connsiteX2" fmla="*/ 130896 w 714375"/>
                    <a:gd name="connsiteY2" fmla="*/ 202549 h 847725"/>
                    <a:gd name="connsiteX3" fmla="*/ 283744 w 714375"/>
                    <a:gd name="connsiteY3" fmla="*/ 136636 h 847725"/>
                    <a:gd name="connsiteX4" fmla="*/ 280677 w 714375"/>
                    <a:gd name="connsiteY4" fmla="*/ 7144 h 847725"/>
                    <a:gd name="connsiteX5" fmla="*/ 36742 w 714375"/>
                    <a:gd name="connsiteY5" fmla="*/ 112309 h 847725"/>
                    <a:gd name="connsiteX6" fmla="*/ 7157 w 714375"/>
                    <a:gd name="connsiteY6" fmla="*/ 157763 h 847725"/>
                    <a:gd name="connsiteX7" fmla="*/ 16311 w 714375"/>
                    <a:gd name="connsiteY7" fmla="*/ 546716 h 847725"/>
                    <a:gd name="connsiteX8" fmla="*/ 48229 w 714375"/>
                    <a:gd name="connsiteY8" fmla="*/ 598465 h 847725"/>
                    <a:gd name="connsiteX9" fmla="*/ 422123 w 714375"/>
                    <a:gd name="connsiteY9" fmla="*/ 830170 h 847725"/>
                    <a:gd name="connsiteX10" fmla="*/ 478273 w 714375"/>
                    <a:gd name="connsiteY10" fmla="*/ 838295 h 847725"/>
                    <a:gd name="connsiteX11" fmla="*/ 483560 w 714375"/>
                    <a:gd name="connsiteY11" fmla="*/ 836362 h 847725"/>
                    <a:gd name="connsiteX12" fmla="*/ 712998 w 714375"/>
                    <a:gd name="connsiteY12" fmla="*/ 737454 h 847725"/>
                    <a:gd name="connsiteX13" fmla="*/ 588554 w 714375"/>
                    <a:gd name="connsiteY13" fmla="*/ 660302 h 847725"/>
                    <a:gd name="connsiteX14" fmla="*/ 450251 w 714375"/>
                    <a:gd name="connsiteY14" fmla="*/ 719947 h 84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375" h="847725">
                      <a:moveTo>
                        <a:pt x="450251" y="719947"/>
                      </a:moveTo>
                      <a:lnTo>
                        <a:pt x="138478" y="526761"/>
                      </a:lnTo>
                      <a:lnTo>
                        <a:pt x="130896" y="202549"/>
                      </a:lnTo>
                      <a:lnTo>
                        <a:pt x="283744" y="136636"/>
                      </a:lnTo>
                      <a:lnTo>
                        <a:pt x="280677" y="7144"/>
                      </a:lnTo>
                      <a:lnTo>
                        <a:pt x="36742" y="112309"/>
                      </a:lnTo>
                      <a:cubicBezTo>
                        <a:pt x="17978" y="120472"/>
                        <a:pt x="6700" y="137684"/>
                        <a:pt x="7157" y="157763"/>
                      </a:cubicBezTo>
                      <a:lnTo>
                        <a:pt x="16311" y="546716"/>
                      </a:lnTo>
                      <a:cubicBezTo>
                        <a:pt x="16768" y="566785"/>
                        <a:pt x="28960" y="586435"/>
                        <a:pt x="48229" y="598465"/>
                      </a:cubicBezTo>
                      <a:lnTo>
                        <a:pt x="422123" y="830170"/>
                      </a:lnTo>
                      <a:cubicBezTo>
                        <a:pt x="439545" y="840943"/>
                        <a:pt x="460557" y="843896"/>
                        <a:pt x="478273" y="838295"/>
                      </a:cubicBezTo>
                      <a:cubicBezTo>
                        <a:pt x="480150" y="837705"/>
                        <a:pt x="481855" y="837028"/>
                        <a:pt x="483560" y="836362"/>
                      </a:cubicBezTo>
                      <a:lnTo>
                        <a:pt x="712998" y="737454"/>
                      </a:lnTo>
                      <a:lnTo>
                        <a:pt x="588554" y="660302"/>
                      </a:lnTo>
                      <a:lnTo>
                        <a:pt x="450251" y="719947"/>
                      </a:lnTo>
                    </a:path>
                  </a:pathLst>
                </a:custGeom>
                <a:solidFill>
                  <a:srgbClr val="953984"/>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A73A1038-9676-4155-9F6A-2855C5CA194D}"/>
                    </a:ext>
                  </a:extLst>
                </p:cNvPr>
                <p:cNvSpPr/>
                <p:nvPr/>
              </p:nvSpPr>
              <p:spPr>
                <a:xfrm>
                  <a:off x="4548140" y="3047590"/>
                  <a:ext cx="523875" cy="819150"/>
                </a:xfrm>
                <a:custGeom>
                  <a:avLst/>
                  <a:gdLst>
                    <a:gd name="connsiteX0" fmla="*/ 512331 w 523875"/>
                    <a:gd name="connsiteY0" fmla="*/ 348786 h 819150"/>
                    <a:gd name="connsiteX1" fmla="*/ 475097 w 523875"/>
                    <a:gd name="connsiteY1" fmla="*/ 288484 h 819150"/>
                    <a:gd name="connsiteX2" fmla="*/ 21155 w 523875"/>
                    <a:gd name="connsiteY2" fmla="*/ 7144 h 819150"/>
                    <a:gd name="connsiteX3" fmla="*/ 7144 w 523875"/>
                    <a:gd name="connsiteY3" fmla="*/ 13192 h 819150"/>
                    <a:gd name="connsiteX4" fmla="*/ 10354 w 523875"/>
                    <a:gd name="connsiteY4" fmla="*/ 149323 h 819150"/>
                    <a:gd name="connsiteX5" fmla="*/ 369808 w 523875"/>
                    <a:gd name="connsiteY5" fmla="*/ 372018 h 819150"/>
                    <a:gd name="connsiteX6" fmla="*/ 378400 w 523875"/>
                    <a:gd name="connsiteY6" fmla="*/ 736254 h 819150"/>
                    <a:gd name="connsiteX7" fmla="*/ 515874 w 523875"/>
                    <a:gd name="connsiteY7" fmla="*/ 821446 h 819150"/>
                    <a:gd name="connsiteX8" fmla="*/ 523370 w 523875"/>
                    <a:gd name="connsiteY8" fmla="*/ 818207 h 819150"/>
                    <a:gd name="connsiteX9" fmla="*/ 512331 w 523875"/>
                    <a:gd name="connsiteY9" fmla="*/ 348786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3875" h="819150">
                      <a:moveTo>
                        <a:pt x="512331" y="348786"/>
                      </a:moveTo>
                      <a:cubicBezTo>
                        <a:pt x="511759" y="325469"/>
                        <a:pt x="497595" y="302371"/>
                        <a:pt x="475097" y="288484"/>
                      </a:cubicBezTo>
                      <a:lnTo>
                        <a:pt x="21155" y="7144"/>
                      </a:lnTo>
                      <a:lnTo>
                        <a:pt x="7144" y="13192"/>
                      </a:lnTo>
                      <a:lnTo>
                        <a:pt x="10354" y="149323"/>
                      </a:lnTo>
                      <a:lnTo>
                        <a:pt x="369808" y="372018"/>
                      </a:lnTo>
                      <a:lnTo>
                        <a:pt x="378400" y="736254"/>
                      </a:lnTo>
                      <a:lnTo>
                        <a:pt x="515874" y="821446"/>
                      </a:lnTo>
                      <a:lnTo>
                        <a:pt x="523370" y="818207"/>
                      </a:lnTo>
                      <a:lnTo>
                        <a:pt x="512331" y="348786"/>
                      </a:lnTo>
                    </a:path>
                  </a:pathLst>
                </a:custGeom>
                <a:solidFill>
                  <a:srgbClr val="AC6199"/>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ED8A78A6-6A59-45B0-BF28-836B86842B69}"/>
                    </a:ext>
                  </a:extLst>
                </p:cNvPr>
                <p:cNvSpPr/>
                <p:nvPr/>
              </p:nvSpPr>
              <p:spPr>
                <a:xfrm>
                  <a:off x="3933302" y="3094634"/>
                  <a:ext cx="914400" cy="1085850"/>
                </a:xfrm>
                <a:custGeom>
                  <a:avLst/>
                  <a:gdLst>
                    <a:gd name="connsiteX0" fmla="*/ 583510 w 914400"/>
                    <a:gd name="connsiteY0" fmla="*/ 941099 h 1085850"/>
                    <a:gd name="connsiteX1" fmla="*/ 161781 w 914400"/>
                    <a:gd name="connsiteY1" fmla="*/ 679733 h 1085850"/>
                    <a:gd name="connsiteX2" fmla="*/ 151418 w 914400"/>
                    <a:gd name="connsiteY2" fmla="*/ 241011 h 1085850"/>
                    <a:gd name="connsiteX3" fmla="*/ 343556 w 914400"/>
                    <a:gd name="connsiteY3" fmla="*/ 158248 h 1085850"/>
                    <a:gd name="connsiteX4" fmla="*/ 339994 w 914400"/>
                    <a:gd name="connsiteY4" fmla="*/ 7144 h 1085850"/>
                    <a:gd name="connsiteX5" fmla="*/ 41661 w 914400"/>
                    <a:gd name="connsiteY5" fmla="*/ 135750 h 1085850"/>
                    <a:gd name="connsiteX6" fmla="*/ 7162 w 914400"/>
                    <a:gd name="connsiteY6" fmla="*/ 188786 h 1085850"/>
                    <a:gd name="connsiteX7" fmla="*/ 19306 w 914400"/>
                    <a:gd name="connsiteY7" fmla="*/ 703088 h 1085850"/>
                    <a:gd name="connsiteX8" fmla="*/ 56492 w 914400"/>
                    <a:gd name="connsiteY8" fmla="*/ 763276 h 1085850"/>
                    <a:gd name="connsiteX9" fmla="*/ 550801 w 914400"/>
                    <a:gd name="connsiteY9" fmla="*/ 1069705 h 1085850"/>
                    <a:gd name="connsiteX10" fmla="*/ 616314 w 914400"/>
                    <a:gd name="connsiteY10" fmla="*/ 1079202 h 1085850"/>
                    <a:gd name="connsiteX11" fmla="*/ 622477 w 914400"/>
                    <a:gd name="connsiteY11" fmla="*/ 1076858 h 1085850"/>
                    <a:gd name="connsiteX12" fmla="*/ 914475 w 914400"/>
                    <a:gd name="connsiteY12" fmla="*/ 950986 h 1085850"/>
                    <a:gd name="connsiteX13" fmla="*/ 769276 w 914400"/>
                    <a:gd name="connsiteY13" fmla="*/ 861012 h 1085850"/>
                    <a:gd name="connsiteX14" fmla="*/ 583510 w 914400"/>
                    <a:gd name="connsiteY14" fmla="*/ 941099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14400" h="1085850">
                      <a:moveTo>
                        <a:pt x="583510" y="941099"/>
                      </a:moveTo>
                      <a:lnTo>
                        <a:pt x="161781" y="679733"/>
                      </a:lnTo>
                      <a:lnTo>
                        <a:pt x="151418" y="241011"/>
                      </a:lnTo>
                      <a:lnTo>
                        <a:pt x="343556" y="158248"/>
                      </a:lnTo>
                      <a:lnTo>
                        <a:pt x="339994" y="7144"/>
                      </a:lnTo>
                      <a:lnTo>
                        <a:pt x="41661" y="135750"/>
                      </a:lnTo>
                      <a:cubicBezTo>
                        <a:pt x="19782" y="145285"/>
                        <a:pt x="6590" y="165478"/>
                        <a:pt x="7162" y="188786"/>
                      </a:cubicBezTo>
                      <a:lnTo>
                        <a:pt x="19306" y="703088"/>
                      </a:lnTo>
                      <a:cubicBezTo>
                        <a:pt x="19763" y="726443"/>
                        <a:pt x="33994" y="749379"/>
                        <a:pt x="56492" y="763276"/>
                      </a:cubicBezTo>
                      <a:lnTo>
                        <a:pt x="550801" y="1069705"/>
                      </a:lnTo>
                      <a:cubicBezTo>
                        <a:pt x="571165" y="1082307"/>
                        <a:pt x="595664" y="1085726"/>
                        <a:pt x="616314" y="1079202"/>
                      </a:cubicBezTo>
                      <a:cubicBezTo>
                        <a:pt x="618429" y="1078535"/>
                        <a:pt x="620486" y="1077754"/>
                        <a:pt x="622477" y="1076858"/>
                      </a:cubicBezTo>
                      <a:lnTo>
                        <a:pt x="914475" y="950986"/>
                      </a:lnTo>
                      <a:lnTo>
                        <a:pt x="769276" y="861012"/>
                      </a:lnTo>
                      <a:lnTo>
                        <a:pt x="583510" y="941099"/>
                      </a:lnTo>
                    </a:path>
                  </a:pathLst>
                </a:custGeom>
                <a:solidFill>
                  <a:srgbClr val="AC6199"/>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0835C236-4EBB-4AA6-8E31-E0C044A6DF77}"/>
                    </a:ext>
                  </a:extLst>
                </p:cNvPr>
                <p:cNvSpPr/>
                <p:nvPr/>
              </p:nvSpPr>
              <p:spPr>
                <a:xfrm>
                  <a:off x="4322550" y="2621600"/>
                  <a:ext cx="1438275" cy="1476375"/>
                </a:xfrm>
                <a:custGeom>
                  <a:avLst/>
                  <a:gdLst>
                    <a:gd name="connsiteX0" fmla="*/ 736492 w 1438275"/>
                    <a:gd name="connsiteY0" fmla="*/ 1314587 h 1476375"/>
                    <a:gd name="connsiteX1" fmla="*/ 185652 w 1438275"/>
                    <a:gd name="connsiteY1" fmla="*/ 973239 h 1476375"/>
                    <a:gd name="connsiteX2" fmla="*/ 172107 w 1438275"/>
                    <a:gd name="connsiteY2" fmla="*/ 400310 h 1476375"/>
                    <a:gd name="connsiteX3" fmla="*/ 709422 w 1438275"/>
                    <a:gd name="connsiteY3" fmla="*/ 168729 h 1476375"/>
                    <a:gd name="connsiteX4" fmla="*/ 1260205 w 1438275"/>
                    <a:gd name="connsiteY4" fmla="*/ 509953 h 1476375"/>
                    <a:gd name="connsiteX5" fmla="*/ 1273750 w 1438275"/>
                    <a:gd name="connsiteY5" fmla="*/ 1082882 h 1476375"/>
                    <a:gd name="connsiteX6" fmla="*/ 736492 w 1438275"/>
                    <a:gd name="connsiteY6" fmla="*/ 1314587 h 1476375"/>
                    <a:gd name="connsiteX7" fmla="*/ 1380639 w 1438275"/>
                    <a:gd name="connsiteY7" fmla="*/ 414541 h 1476375"/>
                    <a:gd name="connsiteX8" fmla="*/ 746836 w 1438275"/>
                    <a:gd name="connsiteY8" fmla="*/ 21692 h 1476375"/>
                    <a:gd name="connsiteX9" fmla="*/ 671741 w 1438275"/>
                    <a:gd name="connsiteY9" fmla="*/ 10919 h 1476375"/>
                    <a:gd name="connsiteX10" fmla="*/ 664845 w 1438275"/>
                    <a:gd name="connsiteY10" fmla="*/ 13472 h 1476375"/>
                    <a:gd name="connsiteX11" fmla="*/ 46634 w 1438275"/>
                    <a:gd name="connsiteY11" fmla="*/ 280067 h 1476375"/>
                    <a:gd name="connsiteX12" fmla="*/ 7163 w 1438275"/>
                    <a:gd name="connsiteY12" fmla="*/ 340579 h 1476375"/>
                    <a:gd name="connsiteX13" fmla="*/ 22707 w 1438275"/>
                    <a:gd name="connsiteY13" fmla="*/ 999919 h 1476375"/>
                    <a:gd name="connsiteX14" fmla="*/ 65275 w 1438275"/>
                    <a:gd name="connsiteY14" fmla="*/ 1068775 h 1476375"/>
                    <a:gd name="connsiteX15" fmla="*/ 699030 w 1438275"/>
                    <a:gd name="connsiteY15" fmla="*/ 1461500 h 1476375"/>
                    <a:gd name="connsiteX16" fmla="*/ 773906 w 1438275"/>
                    <a:gd name="connsiteY16" fmla="*/ 1472368 h 1476375"/>
                    <a:gd name="connsiteX17" fmla="*/ 781012 w 1438275"/>
                    <a:gd name="connsiteY17" fmla="*/ 1469730 h 1476375"/>
                    <a:gd name="connsiteX18" fmla="*/ 1399280 w 1438275"/>
                    <a:gd name="connsiteY18" fmla="*/ 1203249 h 1476375"/>
                    <a:gd name="connsiteX19" fmla="*/ 1438694 w 1438275"/>
                    <a:gd name="connsiteY19" fmla="*/ 1142613 h 1476375"/>
                    <a:gd name="connsiteX20" fmla="*/ 1423216 w 1438275"/>
                    <a:gd name="connsiteY20" fmla="*/ 483397 h 1476375"/>
                    <a:gd name="connsiteX21" fmla="*/ 1380639 w 1438275"/>
                    <a:gd name="connsiteY21" fmla="*/ 414541 h 1476375"/>
                    <a:gd name="connsiteX22" fmla="*/ 1380639 w 1438275"/>
                    <a:gd name="connsiteY22" fmla="*/ 414541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38275" h="1476375">
                      <a:moveTo>
                        <a:pt x="736492" y="1314587"/>
                      </a:moveTo>
                      <a:lnTo>
                        <a:pt x="185652" y="973239"/>
                      </a:lnTo>
                      <a:lnTo>
                        <a:pt x="172107" y="400310"/>
                      </a:lnTo>
                      <a:lnTo>
                        <a:pt x="709422" y="168729"/>
                      </a:lnTo>
                      <a:lnTo>
                        <a:pt x="1260205" y="509953"/>
                      </a:lnTo>
                      <a:lnTo>
                        <a:pt x="1273750" y="1082882"/>
                      </a:lnTo>
                      <a:lnTo>
                        <a:pt x="736492" y="1314587"/>
                      </a:lnTo>
                      <a:close/>
                      <a:moveTo>
                        <a:pt x="1380639" y="414541"/>
                      </a:moveTo>
                      <a:lnTo>
                        <a:pt x="746836" y="21692"/>
                      </a:lnTo>
                      <a:cubicBezTo>
                        <a:pt x="723452" y="7204"/>
                        <a:pt x="695582" y="3385"/>
                        <a:pt x="671741" y="10919"/>
                      </a:cubicBezTo>
                      <a:cubicBezTo>
                        <a:pt x="669398" y="11662"/>
                        <a:pt x="667102" y="12510"/>
                        <a:pt x="664845" y="13472"/>
                      </a:cubicBezTo>
                      <a:lnTo>
                        <a:pt x="46634" y="280067"/>
                      </a:lnTo>
                      <a:cubicBezTo>
                        <a:pt x="21593" y="290868"/>
                        <a:pt x="6534" y="313871"/>
                        <a:pt x="7163" y="340579"/>
                      </a:cubicBezTo>
                      <a:lnTo>
                        <a:pt x="22707" y="999919"/>
                      </a:lnTo>
                      <a:cubicBezTo>
                        <a:pt x="23327" y="1026627"/>
                        <a:pt x="39595" y="1052859"/>
                        <a:pt x="65275" y="1068775"/>
                      </a:cubicBezTo>
                      <a:lnTo>
                        <a:pt x="699030" y="1461500"/>
                      </a:lnTo>
                      <a:cubicBezTo>
                        <a:pt x="722328" y="1475931"/>
                        <a:pt x="750208" y="1479855"/>
                        <a:pt x="773906" y="1472368"/>
                      </a:cubicBezTo>
                      <a:cubicBezTo>
                        <a:pt x="776249" y="1471625"/>
                        <a:pt x="778659" y="1470740"/>
                        <a:pt x="781012" y="1469730"/>
                      </a:cubicBezTo>
                      <a:lnTo>
                        <a:pt x="1399280" y="1203249"/>
                      </a:lnTo>
                      <a:cubicBezTo>
                        <a:pt x="1424321" y="1192448"/>
                        <a:pt x="1439323" y="1169330"/>
                        <a:pt x="1438694" y="1142613"/>
                      </a:cubicBezTo>
                      <a:lnTo>
                        <a:pt x="1423216" y="483397"/>
                      </a:lnTo>
                      <a:cubicBezTo>
                        <a:pt x="1422587" y="456689"/>
                        <a:pt x="1406319" y="430448"/>
                        <a:pt x="1380639" y="414541"/>
                      </a:cubicBezTo>
                      <a:lnTo>
                        <a:pt x="1380639" y="414541"/>
                      </a:lnTo>
                      <a:close/>
                    </a:path>
                  </a:pathLst>
                </a:custGeom>
                <a:solidFill>
                  <a:srgbClr val="C04589"/>
                </a:solidFill>
                <a:ln w="9525" cap="flat">
                  <a:noFill/>
                  <a:prstDash val="solid"/>
                  <a:miter/>
                </a:ln>
              </p:spPr>
              <p:txBody>
                <a:bodyPr rtlCol="0" anchor="ctr"/>
                <a:lstStyle/>
                <a:p>
                  <a:endParaRPr lang="en-US"/>
                </a:p>
              </p:txBody>
            </p:sp>
          </p:grpSp>
        </p:grpSp>
      </p:grpSp>
    </p:spTree>
    <p:extLst>
      <p:ext uri="{BB962C8B-B14F-4D97-AF65-F5344CB8AC3E}">
        <p14:creationId xmlns:p14="http://schemas.microsoft.com/office/powerpoint/2010/main" val="812717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9F9F-DEDE-4C8C-BE1B-4525716F9797}"/>
              </a:ext>
            </a:extLst>
          </p:cNvPr>
          <p:cNvSpPr>
            <a:spLocks noGrp="1"/>
          </p:cNvSpPr>
          <p:nvPr>
            <p:ph type="title"/>
          </p:nvPr>
        </p:nvSpPr>
        <p:spPr/>
        <p:txBody>
          <a:bodyPr/>
          <a:lstStyle/>
          <a:p>
            <a:r>
              <a:rPr lang="en-US" dirty="0"/>
              <a:t>Anti-pattern: don’t create God pods</a:t>
            </a:r>
          </a:p>
        </p:txBody>
      </p:sp>
      <p:sp>
        <p:nvSpPr>
          <p:cNvPr id="4" name="Rectangle 3">
            <a:extLst>
              <a:ext uri="{FF2B5EF4-FFF2-40B4-BE49-F238E27FC236}">
                <a16:creationId xmlns:a16="http://schemas.microsoft.com/office/drawing/2014/main" id="{496E00E7-CF7B-4F86-A0F3-B0EDCE3D2F3E}"/>
              </a:ext>
            </a:extLst>
          </p:cNvPr>
          <p:cNvSpPr/>
          <p:nvPr/>
        </p:nvSpPr>
        <p:spPr bwMode="gray">
          <a:xfrm>
            <a:off x="504001" y="1756128"/>
            <a:ext cx="11186476" cy="3995744"/>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b="1" kern="0" dirty="0">
                <a:solidFill>
                  <a:sysClr val="windowText" lastClr="000000"/>
                </a:solidFill>
                <a:ea typeface="Arial Unicode MS" pitchFamily="34" charset="-128"/>
              </a:rPr>
              <a:t>g</a:t>
            </a:r>
            <a:r>
              <a:rPr lang="de-DE" sz="1600" b="1" kern="0" dirty="0" err="1">
                <a:solidFill>
                  <a:sysClr val="windowText" lastClr="000000"/>
                </a:solidFill>
                <a:ea typeface="Arial Unicode MS" pitchFamily="34" charset="-128"/>
              </a:rPr>
              <a:t>od-pod</a:t>
            </a:r>
            <a:endParaRPr lang="de-DE" sz="1600" b="1" kern="0" dirty="0">
              <a:solidFill>
                <a:sysClr val="windowText" lastClr="000000"/>
              </a:solidFill>
              <a:ea typeface="Arial Unicode MS" pitchFamily="34" charset="-128"/>
            </a:endParaRPr>
          </a:p>
        </p:txBody>
      </p:sp>
      <p:sp>
        <p:nvSpPr>
          <p:cNvPr id="5" name="Rectangle 4">
            <a:extLst>
              <a:ext uri="{FF2B5EF4-FFF2-40B4-BE49-F238E27FC236}">
                <a16:creationId xmlns:a16="http://schemas.microsoft.com/office/drawing/2014/main" id="{731A2D6A-5168-4239-98BE-48EFBE88A7F9}"/>
              </a:ext>
            </a:extLst>
          </p:cNvPr>
          <p:cNvSpPr/>
          <p:nvPr/>
        </p:nvSpPr>
        <p:spPr bwMode="gray">
          <a:xfrm>
            <a:off x="228698" y="1573247"/>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6" name="Rectangle 5">
            <a:extLst>
              <a:ext uri="{FF2B5EF4-FFF2-40B4-BE49-F238E27FC236}">
                <a16:creationId xmlns:a16="http://schemas.microsoft.com/office/drawing/2014/main" id="{6B639648-DCAD-4A8A-A370-379B32BB248A}"/>
              </a:ext>
            </a:extLst>
          </p:cNvPr>
          <p:cNvSpPr/>
          <p:nvPr/>
        </p:nvSpPr>
        <p:spPr bwMode="gray">
          <a:xfrm>
            <a:off x="6993929" y="234859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front-end</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Cylinder 6">
            <a:extLst>
              <a:ext uri="{FF2B5EF4-FFF2-40B4-BE49-F238E27FC236}">
                <a16:creationId xmlns:a16="http://schemas.microsoft.com/office/drawing/2014/main" id="{4B0461C5-98D2-443C-958C-C55E2E2E89D3}"/>
              </a:ext>
            </a:extLst>
          </p:cNvPr>
          <p:cNvSpPr/>
          <p:nvPr/>
        </p:nvSpPr>
        <p:spPr bwMode="gray">
          <a:xfrm>
            <a:off x="8621860" y="438764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6F97C05C-C5D2-4593-8203-937C94B6EB0D}"/>
              </a:ext>
            </a:extLst>
          </p:cNvPr>
          <p:cNvSpPr/>
          <p:nvPr/>
        </p:nvSpPr>
        <p:spPr bwMode="gray">
          <a:xfrm>
            <a:off x="9620080" y="2348590"/>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Connector: Elbow 8">
            <a:extLst>
              <a:ext uri="{FF2B5EF4-FFF2-40B4-BE49-F238E27FC236}">
                <a16:creationId xmlns:a16="http://schemas.microsoft.com/office/drawing/2014/main" id="{FE31757F-FC83-4FB5-A0A5-5EFF9FB7D531}"/>
              </a:ext>
            </a:extLst>
          </p:cNvPr>
          <p:cNvCxnSpPr>
            <a:stCxn id="6" idx="2"/>
            <a:endCxn id="7" idx="2"/>
          </p:cNvCxnSpPr>
          <p:nvPr/>
        </p:nvCxnSpPr>
        <p:spPr>
          <a:xfrm rot="16200000" flipH="1">
            <a:off x="7522418" y="3790325"/>
            <a:ext cx="1384919"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BA30E20-D057-414A-BCA9-BDA5FE353779}"/>
              </a:ext>
            </a:extLst>
          </p:cNvPr>
          <p:cNvCxnSpPr>
            <a:stCxn id="8" idx="2"/>
            <a:endCxn id="7" idx="4"/>
          </p:cNvCxnSpPr>
          <p:nvPr/>
        </p:nvCxnSpPr>
        <p:spPr>
          <a:xfrm rot="5400000">
            <a:off x="9334603" y="3790325"/>
            <a:ext cx="1384920"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1DDFA4FF-B25A-4D97-9C86-B0AB8583947A}"/>
              </a:ext>
            </a:extLst>
          </p:cNvPr>
          <p:cNvCxnSpPr>
            <a:stCxn id="8" idx="1"/>
            <a:endCxn id="6" idx="3"/>
          </p:cNvCxnSpPr>
          <p:nvPr/>
        </p:nvCxnSpPr>
        <p:spPr>
          <a:xfrm rot="10800000" flipV="1">
            <a:off x="8621860" y="2926718"/>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F6E2783-EC45-49F1-B7B3-094F31D17E26}"/>
              </a:ext>
            </a:extLst>
          </p:cNvPr>
          <p:cNvSpPr/>
          <p:nvPr/>
        </p:nvSpPr>
        <p:spPr bwMode="gray">
          <a:xfrm>
            <a:off x="1059086" y="234859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d</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atabase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Cylinder 12">
            <a:extLst>
              <a:ext uri="{FF2B5EF4-FFF2-40B4-BE49-F238E27FC236}">
                <a16:creationId xmlns:a16="http://schemas.microsoft.com/office/drawing/2014/main" id="{A8DD4658-513A-4266-9B2B-A53A4AF19480}"/>
              </a:ext>
            </a:extLst>
          </p:cNvPr>
          <p:cNvSpPr/>
          <p:nvPr/>
        </p:nvSpPr>
        <p:spPr bwMode="gray">
          <a:xfrm>
            <a:off x="1373941" y="438764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4" name="Connector: Elbow 13">
            <a:extLst>
              <a:ext uri="{FF2B5EF4-FFF2-40B4-BE49-F238E27FC236}">
                <a16:creationId xmlns:a16="http://schemas.microsoft.com/office/drawing/2014/main" id="{A82FDACB-DB1C-49E7-B9BD-0F295C724268}"/>
              </a:ext>
            </a:extLst>
          </p:cNvPr>
          <p:cNvCxnSpPr>
            <a:cxnSpLocks/>
            <a:stCxn id="13" idx="1"/>
            <a:endCxn id="12" idx="2"/>
          </p:cNvCxnSpPr>
          <p:nvPr/>
        </p:nvCxnSpPr>
        <p:spPr>
          <a:xfrm rot="5400000" flipH="1" flipV="1">
            <a:off x="1431654" y="3946247"/>
            <a:ext cx="882795"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F9B1B73-4193-44E3-833F-5254CF8965C7}"/>
              </a:ext>
            </a:extLst>
          </p:cNvPr>
          <p:cNvSpPr/>
          <p:nvPr/>
        </p:nvSpPr>
        <p:spPr bwMode="gray">
          <a:xfrm>
            <a:off x="3826603" y="2348589"/>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app-layer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Rectangle 20">
            <a:extLst>
              <a:ext uri="{FF2B5EF4-FFF2-40B4-BE49-F238E27FC236}">
                <a16:creationId xmlns:a16="http://schemas.microsoft.com/office/drawing/2014/main" id="{2A00CA73-CB3C-4701-96DF-4956E59C51DC}"/>
              </a:ext>
            </a:extLst>
          </p:cNvPr>
          <p:cNvSpPr/>
          <p:nvPr/>
        </p:nvSpPr>
        <p:spPr bwMode="gray">
          <a:xfrm>
            <a:off x="3826603" y="3829347"/>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app-layer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2" name="Connector: Elbow 21">
            <a:extLst>
              <a:ext uri="{FF2B5EF4-FFF2-40B4-BE49-F238E27FC236}">
                <a16:creationId xmlns:a16="http://schemas.microsoft.com/office/drawing/2014/main" id="{10948C41-AE48-4546-8234-34546FC726C2}"/>
              </a:ext>
            </a:extLst>
          </p:cNvPr>
          <p:cNvCxnSpPr>
            <a:cxnSpLocks/>
            <a:stCxn id="21" idx="1"/>
            <a:endCxn id="12" idx="3"/>
          </p:cNvCxnSpPr>
          <p:nvPr/>
        </p:nvCxnSpPr>
        <p:spPr>
          <a:xfrm rot="10800000">
            <a:off x="2687017" y="2926720"/>
            <a:ext cx="1139586" cy="1480756"/>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E467CDAB-D3DD-46F8-84C3-791D4BA8351B}"/>
              </a:ext>
            </a:extLst>
          </p:cNvPr>
          <p:cNvCxnSpPr>
            <a:cxnSpLocks/>
            <a:stCxn id="20" idx="1"/>
            <a:endCxn id="12" idx="3"/>
          </p:cNvCxnSpPr>
          <p:nvPr/>
        </p:nvCxnSpPr>
        <p:spPr>
          <a:xfrm rot="10800000" flipV="1">
            <a:off x="2687017" y="2926718"/>
            <a:ext cx="1139586" cy="2"/>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04AEA5CF-AB37-47DA-9AA9-B8BD96DFF5E1}"/>
              </a:ext>
            </a:extLst>
          </p:cNvPr>
          <p:cNvCxnSpPr>
            <a:cxnSpLocks/>
            <a:stCxn id="6" idx="1"/>
            <a:endCxn id="20" idx="3"/>
          </p:cNvCxnSpPr>
          <p:nvPr/>
        </p:nvCxnSpPr>
        <p:spPr>
          <a:xfrm rot="10800000">
            <a:off x="5454535" y="2926718"/>
            <a:ext cx="1539395" cy="2"/>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C281567D-A6F7-4819-A2C1-AC8E640EFB7E}"/>
              </a:ext>
            </a:extLst>
          </p:cNvPr>
          <p:cNvCxnSpPr>
            <a:cxnSpLocks/>
            <a:stCxn id="6" idx="1"/>
            <a:endCxn id="21" idx="3"/>
          </p:cNvCxnSpPr>
          <p:nvPr/>
        </p:nvCxnSpPr>
        <p:spPr>
          <a:xfrm rot="10800000" flipV="1">
            <a:off x="5454535" y="2926720"/>
            <a:ext cx="1539395" cy="1480756"/>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395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B9046-08E3-440A-9CE8-FB377BBC6F11}"/>
              </a:ext>
            </a:extLst>
          </p:cNvPr>
          <p:cNvSpPr>
            <a:spLocks noGrp="1"/>
          </p:cNvSpPr>
          <p:nvPr>
            <p:ph type="title"/>
          </p:nvPr>
        </p:nvSpPr>
        <p:spPr/>
        <p:txBody>
          <a:bodyPr/>
          <a:lstStyle/>
          <a:p>
            <a:r>
              <a:rPr lang="en-US" dirty="0"/>
              <a:t>More useful pattern – adapter</a:t>
            </a:r>
          </a:p>
        </p:txBody>
      </p:sp>
      <p:grpSp>
        <p:nvGrpSpPr>
          <p:cNvPr id="3" name="Group 2">
            <a:extLst>
              <a:ext uri="{FF2B5EF4-FFF2-40B4-BE49-F238E27FC236}">
                <a16:creationId xmlns:a16="http://schemas.microsoft.com/office/drawing/2014/main" id="{943A1302-1F59-4B2D-8D60-373D3FABADEA}"/>
              </a:ext>
            </a:extLst>
          </p:cNvPr>
          <p:cNvGrpSpPr/>
          <p:nvPr/>
        </p:nvGrpSpPr>
        <p:grpSpPr>
          <a:xfrm>
            <a:off x="3495358" y="2343867"/>
            <a:ext cx="5204460" cy="3263342"/>
            <a:chOff x="3394095" y="2548608"/>
            <a:chExt cx="5204460" cy="3263342"/>
          </a:xfrm>
        </p:grpSpPr>
        <p:sp>
          <p:nvSpPr>
            <p:cNvPr id="4" name="Rectangle 3">
              <a:extLst>
                <a:ext uri="{FF2B5EF4-FFF2-40B4-BE49-F238E27FC236}">
                  <a16:creationId xmlns:a16="http://schemas.microsoft.com/office/drawing/2014/main" id="{8F980BE6-804C-4F79-912D-1475B549C015}"/>
                </a:ext>
              </a:extLst>
            </p:cNvPr>
            <p:cNvSpPr/>
            <p:nvPr/>
          </p:nvSpPr>
          <p:spPr bwMode="gray">
            <a:xfrm>
              <a:off x="3565833" y="2670528"/>
              <a:ext cx="5032722" cy="3141422"/>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-A</a:t>
              </a:r>
            </a:p>
          </p:txBody>
        </p:sp>
        <p:sp>
          <p:nvSpPr>
            <p:cNvPr id="5" name="Rectangle 4">
              <a:extLst>
                <a:ext uri="{FF2B5EF4-FFF2-40B4-BE49-F238E27FC236}">
                  <a16:creationId xmlns:a16="http://schemas.microsoft.com/office/drawing/2014/main" id="{A98A85B1-3938-456E-9BC0-752DD6268D80}"/>
                </a:ext>
              </a:extLst>
            </p:cNvPr>
            <p:cNvSpPr/>
            <p:nvPr/>
          </p:nvSpPr>
          <p:spPr bwMode="gray">
            <a:xfrm>
              <a:off x="3394095" y="2548608"/>
              <a:ext cx="1645920" cy="365760"/>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b="1" kern="0" dirty="0">
                  <a:solidFill>
                    <a:sysClr val="windowText" lastClr="000000"/>
                  </a:solidFill>
                  <a:ea typeface="Arial Unicode MS" pitchFamily="34" charset="-128"/>
                </a:rPr>
                <a:t>IP: 10.10.10.2</a:t>
              </a:r>
            </a:p>
          </p:txBody>
        </p:sp>
        <p:sp>
          <p:nvSpPr>
            <p:cNvPr id="6" name="Rectangle 5">
              <a:extLst>
                <a:ext uri="{FF2B5EF4-FFF2-40B4-BE49-F238E27FC236}">
                  <a16:creationId xmlns:a16="http://schemas.microsoft.com/office/drawing/2014/main" id="{3B0E17AF-508A-4A5B-80D2-027AB2B6B378}"/>
                </a:ext>
              </a:extLst>
            </p:cNvPr>
            <p:cNvSpPr/>
            <p:nvPr/>
          </p:nvSpPr>
          <p:spPr bwMode="gray">
            <a:xfrm>
              <a:off x="3955153" y="3262994"/>
              <a:ext cx="1627931" cy="1156258"/>
            </a:xfrm>
            <a:prstGeom prst="rect">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a:solidFill>
                    <a:sysClr val="windowText" lastClr="000000"/>
                  </a:solidFill>
                  <a:ea typeface="Arial Unicode MS" pitchFamily="34" charset="-128"/>
                </a:rPr>
                <a:t>C</a:t>
              </a:r>
              <a:r>
                <a:rPr lang="de-DE" sz="1600" kern="0" dirty="0" err="1">
                  <a:solidFill>
                    <a:sysClr val="windowText" lastClr="000000"/>
                  </a:solidFill>
                  <a:ea typeface="Arial Unicode MS" pitchFamily="34" charset="-128"/>
                </a:rPr>
                <a:t>ontainer</a:t>
              </a:r>
              <a:r>
                <a:rPr lang="de-DE" sz="1600" kern="0" dirty="0">
                  <a:solidFill>
                    <a:sysClr val="windowText" lastClr="000000"/>
                  </a:solidFill>
                  <a:ea typeface="Arial Unicode MS" pitchFamily="34" charset="-128"/>
                </a:rPr>
                <a:t>:</a:t>
              </a:r>
            </a:p>
            <a:p>
              <a:pPr algn="ctr" defTabSz="914400" fontAlgn="base">
                <a:spcBef>
                  <a:spcPct val="50000"/>
                </a:spcBef>
                <a:spcAft>
                  <a:spcPct val="0"/>
                </a:spcAft>
                <a:buClr>
                  <a:srgbClr val="F0AB00"/>
                </a:buClr>
                <a:buSzPct val="80000"/>
              </a:pPr>
              <a:r>
                <a:rPr lang="de-DE" sz="1600" kern="0" dirty="0" err="1">
                  <a:solidFill>
                    <a:sysClr val="windowText" lastClr="000000"/>
                  </a:solidFill>
                  <a:ea typeface="Arial Unicode MS" pitchFamily="34" charset="-128"/>
                </a:rPr>
                <a:t>nginx</a:t>
              </a:r>
              <a:endParaRPr lang="de-DE" sz="1600" kern="0" dirty="0">
                <a:solidFill>
                  <a:sysClr val="windowText" lastClr="000000"/>
                </a:solidFill>
                <a:ea typeface="Arial Unicode MS" pitchFamily="34" charset="-128"/>
              </a:endParaRPr>
            </a:p>
          </p:txBody>
        </p:sp>
        <p:sp>
          <p:nvSpPr>
            <p:cNvPr id="7" name="Cylinder 6">
              <a:extLst>
                <a:ext uri="{FF2B5EF4-FFF2-40B4-BE49-F238E27FC236}">
                  <a16:creationId xmlns:a16="http://schemas.microsoft.com/office/drawing/2014/main" id="{6C4595D4-6106-4C54-830E-8696B26FC480}"/>
                </a:ext>
              </a:extLst>
            </p:cNvPr>
            <p:cNvSpPr/>
            <p:nvPr/>
          </p:nvSpPr>
          <p:spPr bwMode="gray">
            <a:xfrm>
              <a:off x="5583084" y="4743750"/>
              <a:ext cx="998220" cy="1004248"/>
            </a:xfrm>
            <a:prstGeom prst="can">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err="1">
                  <a:solidFill>
                    <a:sysClr val="windowText" lastClr="000000"/>
                  </a:solidFill>
                  <a:ea typeface="Arial Unicode MS" pitchFamily="34" charset="-128"/>
                </a:rPr>
                <a:t>volume</a:t>
              </a:r>
              <a:endParaRPr lang="de-DE" sz="1600" kern="0" dirty="0">
                <a:solidFill>
                  <a:sysClr val="windowText" lastClr="000000"/>
                </a:solidFill>
                <a:ea typeface="Arial Unicode MS" pitchFamily="34" charset="-128"/>
              </a:endParaRPr>
            </a:p>
          </p:txBody>
        </p:sp>
        <p:sp>
          <p:nvSpPr>
            <p:cNvPr id="8" name="Rectangle 7">
              <a:extLst>
                <a:ext uri="{FF2B5EF4-FFF2-40B4-BE49-F238E27FC236}">
                  <a16:creationId xmlns:a16="http://schemas.microsoft.com/office/drawing/2014/main" id="{6BEC71A3-10D5-4126-9EAD-DFA2B5A9CA4D}"/>
                </a:ext>
              </a:extLst>
            </p:cNvPr>
            <p:cNvSpPr/>
            <p:nvPr/>
          </p:nvSpPr>
          <p:spPr bwMode="gray">
            <a:xfrm>
              <a:off x="6581304" y="3262993"/>
              <a:ext cx="1627931" cy="1156258"/>
            </a:xfrm>
            <a:prstGeom prst="rect">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a:solidFill>
                    <a:sysClr val="windowText" lastClr="000000"/>
                  </a:solidFill>
                  <a:ea typeface="Arial Unicode MS" pitchFamily="34" charset="-128"/>
                </a:rPr>
                <a:t>C</a:t>
              </a:r>
              <a:r>
                <a:rPr lang="de-DE" sz="1600" kern="0" dirty="0" err="1">
                  <a:solidFill>
                    <a:sysClr val="windowText" lastClr="000000"/>
                  </a:solidFill>
                  <a:ea typeface="Arial Unicode MS" pitchFamily="34" charset="-128"/>
                </a:rPr>
                <a:t>ontainer</a:t>
              </a:r>
              <a:r>
                <a:rPr lang="de-DE" sz="1600" kern="0" dirty="0">
                  <a:solidFill>
                    <a:sysClr val="windowText" lastClr="000000"/>
                  </a:solidFill>
                  <a:ea typeface="Arial Unicode MS" pitchFamily="34" charset="-128"/>
                </a:rPr>
                <a:t>:</a:t>
              </a:r>
            </a:p>
            <a:p>
              <a:pPr algn="ctr" defTabSz="914400" fontAlgn="base">
                <a:spcBef>
                  <a:spcPct val="50000"/>
                </a:spcBef>
                <a:spcAft>
                  <a:spcPct val="0"/>
                </a:spcAft>
                <a:buClr>
                  <a:srgbClr val="F0AB00"/>
                </a:buClr>
                <a:buSzPct val="80000"/>
              </a:pPr>
              <a:r>
                <a:rPr lang="de-DE" sz="1600" kern="0" dirty="0">
                  <a:solidFill>
                    <a:sysClr val="windowText" lastClr="000000"/>
                  </a:solidFill>
                  <a:ea typeface="Arial Unicode MS" pitchFamily="34" charset="-128"/>
                </a:rPr>
                <a:t>log-</a:t>
              </a:r>
              <a:r>
                <a:rPr lang="de-DE" sz="1600" kern="0" dirty="0" err="1">
                  <a:solidFill>
                    <a:sysClr val="windowText" lastClr="000000"/>
                  </a:solidFill>
                  <a:ea typeface="Arial Unicode MS" pitchFamily="34" charset="-128"/>
                </a:rPr>
                <a:t>collector</a:t>
              </a:r>
              <a:endParaRPr lang="de-DE" sz="1600" kern="0" dirty="0">
                <a:solidFill>
                  <a:sysClr val="windowText" lastClr="000000"/>
                </a:solidFill>
                <a:ea typeface="Arial Unicode MS" pitchFamily="34" charset="-128"/>
              </a:endParaRPr>
            </a:p>
          </p:txBody>
        </p:sp>
        <p:cxnSp>
          <p:nvCxnSpPr>
            <p:cNvPr id="9" name="Connector: Elbow 8">
              <a:extLst>
                <a:ext uri="{FF2B5EF4-FFF2-40B4-BE49-F238E27FC236}">
                  <a16:creationId xmlns:a16="http://schemas.microsoft.com/office/drawing/2014/main" id="{75391190-BCB0-4056-998E-7E97C9D79CC9}"/>
                </a:ext>
              </a:extLst>
            </p:cNvPr>
            <p:cNvCxnSpPr>
              <a:stCxn id="6" idx="2"/>
              <a:endCxn id="7" idx="2"/>
            </p:cNvCxnSpPr>
            <p:nvPr/>
          </p:nvCxnSpPr>
          <p:spPr>
            <a:xfrm rot="16200000" flipH="1">
              <a:off x="4762790" y="4425580"/>
              <a:ext cx="826622" cy="813965"/>
            </a:xfrm>
            <a:prstGeom prst="bentConnector2">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cxnSp>
          <p:nvCxnSpPr>
            <p:cNvPr id="10" name="Connector: Elbow 9">
              <a:extLst>
                <a:ext uri="{FF2B5EF4-FFF2-40B4-BE49-F238E27FC236}">
                  <a16:creationId xmlns:a16="http://schemas.microsoft.com/office/drawing/2014/main" id="{48A0DE0B-5C22-4F86-87D2-D3B505210A7E}"/>
                </a:ext>
              </a:extLst>
            </p:cNvPr>
            <p:cNvCxnSpPr>
              <a:stCxn id="8" idx="2"/>
              <a:endCxn id="7" idx="4"/>
            </p:cNvCxnSpPr>
            <p:nvPr/>
          </p:nvCxnSpPr>
          <p:spPr>
            <a:xfrm rot="5400000">
              <a:off x="6574976" y="4425579"/>
              <a:ext cx="826623" cy="813966"/>
            </a:xfrm>
            <a:prstGeom prst="bentConnector2">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cxnSp>
          <p:nvCxnSpPr>
            <p:cNvPr id="11" name="Connector: Elbow 10">
              <a:extLst>
                <a:ext uri="{FF2B5EF4-FFF2-40B4-BE49-F238E27FC236}">
                  <a16:creationId xmlns:a16="http://schemas.microsoft.com/office/drawing/2014/main" id="{0CA4DEF7-8F96-4305-A79F-F52C21798CAC}"/>
                </a:ext>
              </a:extLst>
            </p:cNvPr>
            <p:cNvCxnSpPr>
              <a:stCxn id="8" idx="1"/>
              <a:endCxn id="6" idx="3"/>
            </p:cNvCxnSpPr>
            <p:nvPr/>
          </p:nvCxnSpPr>
          <p:spPr>
            <a:xfrm rot="10800000" flipV="1">
              <a:off x="5583084" y="3841121"/>
              <a:ext cx="998220" cy="1"/>
            </a:xfrm>
            <a:prstGeom prst="bentConnector3">
              <a:avLst>
                <a:gd name="adj1" fmla="val 50000"/>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grpSp>
      <p:sp>
        <p:nvSpPr>
          <p:cNvPr id="12" name="Speech Bubble: Rectangle 11">
            <a:extLst>
              <a:ext uri="{FF2B5EF4-FFF2-40B4-BE49-F238E27FC236}">
                <a16:creationId xmlns:a16="http://schemas.microsoft.com/office/drawing/2014/main" id="{FA472B0E-8873-4EE8-A7AF-354B2BC94100}"/>
              </a:ext>
            </a:extLst>
          </p:cNvPr>
          <p:cNvSpPr/>
          <p:nvPr/>
        </p:nvSpPr>
        <p:spPr bwMode="gray">
          <a:xfrm>
            <a:off x="8871556" y="5085335"/>
            <a:ext cx="3008446" cy="915844"/>
          </a:xfrm>
          <a:prstGeom prst="wedgeRectCallout">
            <a:avLst>
              <a:gd name="adj1" fmla="val -94138"/>
              <a:gd name="adj2" fmla="val -455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Adapter collects data via shared volume</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D246B88B-87EE-4412-8E90-E39822F831B5}"/>
              </a:ext>
            </a:extLst>
          </p:cNvPr>
          <p:cNvSpPr/>
          <p:nvPr/>
        </p:nvSpPr>
        <p:spPr bwMode="gray">
          <a:xfrm>
            <a:off x="486912" y="1211637"/>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Speech Bubble: Rectangle 13">
            <a:extLst>
              <a:ext uri="{FF2B5EF4-FFF2-40B4-BE49-F238E27FC236}">
                <a16:creationId xmlns:a16="http://schemas.microsoft.com/office/drawing/2014/main" id="{C8C31432-D481-4FDC-BD0A-2B5C34E5297C}"/>
              </a:ext>
            </a:extLst>
          </p:cNvPr>
          <p:cNvSpPr/>
          <p:nvPr/>
        </p:nvSpPr>
        <p:spPr bwMode="gray">
          <a:xfrm>
            <a:off x="8682031" y="995252"/>
            <a:ext cx="3008446" cy="1132229"/>
          </a:xfrm>
          <a:prstGeom prst="wedgeRectCallout">
            <a:avLst>
              <a:gd name="adj1" fmla="val -61298"/>
              <a:gd name="adj2" fmla="val 12378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Adapter processes &amp; exposes data in a common format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38457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B9046-08E3-440A-9CE8-FB377BBC6F11}"/>
              </a:ext>
            </a:extLst>
          </p:cNvPr>
          <p:cNvSpPr>
            <a:spLocks noGrp="1"/>
          </p:cNvSpPr>
          <p:nvPr>
            <p:ph type="title"/>
          </p:nvPr>
        </p:nvSpPr>
        <p:spPr/>
        <p:txBody>
          <a:bodyPr/>
          <a:lstStyle/>
          <a:p>
            <a:r>
              <a:rPr lang="en-US" dirty="0"/>
              <a:t>More useful pattern – ambassador</a:t>
            </a:r>
          </a:p>
        </p:txBody>
      </p:sp>
      <p:grpSp>
        <p:nvGrpSpPr>
          <p:cNvPr id="3" name="Group 2">
            <a:extLst>
              <a:ext uri="{FF2B5EF4-FFF2-40B4-BE49-F238E27FC236}">
                <a16:creationId xmlns:a16="http://schemas.microsoft.com/office/drawing/2014/main" id="{943A1302-1F59-4B2D-8D60-373D3FABADEA}"/>
              </a:ext>
            </a:extLst>
          </p:cNvPr>
          <p:cNvGrpSpPr/>
          <p:nvPr/>
        </p:nvGrpSpPr>
        <p:grpSpPr>
          <a:xfrm>
            <a:off x="3495358" y="2343867"/>
            <a:ext cx="5204460" cy="3263342"/>
            <a:chOff x="3394095" y="2548608"/>
            <a:chExt cx="5204460" cy="3263342"/>
          </a:xfrm>
        </p:grpSpPr>
        <p:sp>
          <p:nvSpPr>
            <p:cNvPr id="4" name="Rectangle 3">
              <a:extLst>
                <a:ext uri="{FF2B5EF4-FFF2-40B4-BE49-F238E27FC236}">
                  <a16:creationId xmlns:a16="http://schemas.microsoft.com/office/drawing/2014/main" id="{8F980BE6-804C-4F79-912D-1475B549C015}"/>
                </a:ext>
              </a:extLst>
            </p:cNvPr>
            <p:cNvSpPr/>
            <p:nvPr/>
          </p:nvSpPr>
          <p:spPr bwMode="gray">
            <a:xfrm>
              <a:off x="3565833" y="2670528"/>
              <a:ext cx="5032722" cy="3141422"/>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-B</a:t>
              </a:r>
            </a:p>
          </p:txBody>
        </p:sp>
        <p:sp>
          <p:nvSpPr>
            <p:cNvPr id="5" name="Rectangle 4">
              <a:extLst>
                <a:ext uri="{FF2B5EF4-FFF2-40B4-BE49-F238E27FC236}">
                  <a16:creationId xmlns:a16="http://schemas.microsoft.com/office/drawing/2014/main" id="{A98A85B1-3938-456E-9BC0-752DD6268D80}"/>
                </a:ext>
              </a:extLst>
            </p:cNvPr>
            <p:cNvSpPr/>
            <p:nvPr/>
          </p:nvSpPr>
          <p:spPr bwMode="gray">
            <a:xfrm>
              <a:off x="3394095" y="2548608"/>
              <a:ext cx="1645920" cy="365760"/>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b="1" kern="0" dirty="0">
                  <a:solidFill>
                    <a:sysClr val="windowText" lastClr="000000"/>
                  </a:solidFill>
                  <a:ea typeface="Arial Unicode MS" pitchFamily="34" charset="-128"/>
                </a:rPr>
                <a:t>IP: 10.10.10.2</a:t>
              </a:r>
            </a:p>
          </p:txBody>
        </p:sp>
        <p:sp>
          <p:nvSpPr>
            <p:cNvPr id="6" name="Rectangle 5">
              <a:extLst>
                <a:ext uri="{FF2B5EF4-FFF2-40B4-BE49-F238E27FC236}">
                  <a16:creationId xmlns:a16="http://schemas.microsoft.com/office/drawing/2014/main" id="{3B0E17AF-508A-4A5B-80D2-027AB2B6B378}"/>
                </a:ext>
              </a:extLst>
            </p:cNvPr>
            <p:cNvSpPr/>
            <p:nvPr/>
          </p:nvSpPr>
          <p:spPr bwMode="gray">
            <a:xfrm>
              <a:off x="3955153" y="3262994"/>
              <a:ext cx="1627931" cy="1156258"/>
            </a:xfrm>
            <a:prstGeom prst="rect">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a:solidFill>
                    <a:sysClr val="windowText" lastClr="000000"/>
                  </a:solidFill>
                  <a:ea typeface="Arial Unicode MS" pitchFamily="34" charset="-128"/>
                </a:rPr>
                <a:t>C</a:t>
              </a:r>
              <a:r>
                <a:rPr lang="de-DE" sz="1600" kern="0" dirty="0" err="1">
                  <a:solidFill>
                    <a:sysClr val="windowText" lastClr="000000"/>
                  </a:solidFill>
                  <a:ea typeface="Arial Unicode MS" pitchFamily="34" charset="-128"/>
                </a:rPr>
                <a:t>ontainer</a:t>
              </a:r>
              <a:r>
                <a:rPr lang="de-DE" sz="1600" kern="0" dirty="0">
                  <a:solidFill>
                    <a:sysClr val="windowText" lastClr="000000"/>
                  </a:solidFill>
                  <a:ea typeface="Arial Unicode MS" pitchFamily="34" charset="-128"/>
                </a:rPr>
                <a:t>:</a:t>
              </a:r>
            </a:p>
            <a:p>
              <a:pPr algn="ctr" defTabSz="914400" fontAlgn="base">
                <a:spcBef>
                  <a:spcPct val="50000"/>
                </a:spcBef>
                <a:spcAft>
                  <a:spcPct val="0"/>
                </a:spcAft>
                <a:buClr>
                  <a:srgbClr val="F0AB00"/>
                </a:buClr>
                <a:buSzPct val="80000"/>
              </a:pPr>
              <a:r>
                <a:rPr lang="de-DE" sz="1600" kern="0" dirty="0" err="1">
                  <a:solidFill>
                    <a:sysClr val="windowText" lastClr="000000"/>
                  </a:solidFill>
                  <a:ea typeface="Arial Unicode MS" pitchFamily="34" charset="-128"/>
                </a:rPr>
                <a:t>nginx</a:t>
              </a:r>
              <a:endParaRPr lang="de-DE" sz="1600" kern="0" dirty="0">
                <a:solidFill>
                  <a:sysClr val="windowText" lastClr="000000"/>
                </a:solidFill>
                <a:ea typeface="Arial Unicode MS" pitchFamily="34" charset="-128"/>
              </a:endParaRPr>
            </a:p>
          </p:txBody>
        </p:sp>
        <p:sp>
          <p:nvSpPr>
            <p:cNvPr id="7" name="Cylinder 6">
              <a:extLst>
                <a:ext uri="{FF2B5EF4-FFF2-40B4-BE49-F238E27FC236}">
                  <a16:creationId xmlns:a16="http://schemas.microsoft.com/office/drawing/2014/main" id="{6C4595D4-6106-4C54-830E-8696B26FC480}"/>
                </a:ext>
              </a:extLst>
            </p:cNvPr>
            <p:cNvSpPr/>
            <p:nvPr/>
          </p:nvSpPr>
          <p:spPr bwMode="gray">
            <a:xfrm>
              <a:off x="5583084" y="4743750"/>
              <a:ext cx="998220" cy="1004248"/>
            </a:xfrm>
            <a:prstGeom prst="can">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err="1">
                  <a:solidFill>
                    <a:sysClr val="windowText" lastClr="000000"/>
                  </a:solidFill>
                  <a:ea typeface="Arial Unicode MS" pitchFamily="34" charset="-128"/>
                </a:rPr>
                <a:t>volume</a:t>
              </a:r>
              <a:endParaRPr lang="de-DE" sz="1600" kern="0" dirty="0">
                <a:solidFill>
                  <a:sysClr val="windowText" lastClr="000000"/>
                </a:solidFill>
                <a:ea typeface="Arial Unicode MS" pitchFamily="34" charset="-128"/>
              </a:endParaRPr>
            </a:p>
          </p:txBody>
        </p:sp>
        <p:sp>
          <p:nvSpPr>
            <p:cNvPr id="8" name="Rectangle 7">
              <a:extLst>
                <a:ext uri="{FF2B5EF4-FFF2-40B4-BE49-F238E27FC236}">
                  <a16:creationId xmlns:a16="http://schemas.microsoft.com/office/drawing/2014/main" id="{6BEC71A3-10D5-4126-9EAD-DFA2B5A9CA4D}"/>
                </a:ext>
              </a:extLst>
            </p:cNvPr>
            <p:cNvSpPr/>
            <p:nvPr/>
          </p:nvSpPr>
          <p:spPr bwMode="gray">
            <a:xfrm>
              <a:off x="6581304" y="3262993"/>
              <a:ext cx="1627931" cy="1156258"/>
            </a:xfrm>
            <a:prstGeom prst="rect">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a:solidFill>
                    <a:sysClr val="windowText" lastClr="000000"/>
                  </a:solidFill>
                  <a:ea typeface="Arial Unicode MS" pitchFamily="34" charset="-128"/>
                </a:rPr>
                <a:t>C</a:t>
              </a:r>
              <a:r>
                <a:rPr lang="de-DE" sz="1600" kern="0" dirty="0" err="1">
                  <a:solidFill>
                    <a:sysClr val="windowText" lastClr="000000"/>
                  </a:solidFill>
                  <a:ea typeface="Arial Unicode MS" pitchFamily="34" charset="-128"/>
                </a:rPr>
                <a:t>ontainer</a:t>
              </a:r>
              <a:r>
                <a:rPr lang="de-DE" sz="1600" kern="0" dirty="0">
                  <a:solidFill>
                    <a:sysClr val="windowText" lastClr="000000"/>
                  </a:solidFill>
                  <a:ea typeface="Arial Unicode MS" pitchFamily="34" charset="-128"/>
                </a:rPr>
                <a:t>:</a:t>
              </a:r>
            </a:p>
            <a:p>
              <a:pPr algn="ctr" defTabSz="914400" fontAlgn="base">
                <a:spcBef>
                  <a:spcPct val="50000"/>
                </a:spcBef>
                <a:spcAft>
                  <a:spcPct val="0"/>
                </a:spcAft>
                <a:buClr>
                  <a:srgbClr val="F0AB00"/>
                </a:buClr>
                <a:buSzPct val="80000"/>
              </a:pPr>
              <a:r>
                <a:rPr lang="de-DE" sz="1600" kern="0" dirty="0">
                  <a:solidFill>
                    <a:sysClr val="windowText" lastClr="000000"/>
                  </a:solidFill>
                  <a:ea typeface="Arial Unicode MS" pitchFamily="34" charset="-128"/>
                </a:rPr>
                <a:t>access-</a:t>
              </a:r>
              <a:r>
                <a:rPr lang="de-DE" sz="1600" kern="0" dirty="0" err="1">
                  <a:solidFill>
                    <a:sysClr val="windowText" lastClr="000000"/>
                  </a:solidFill>
                  <a:ea typeface="Arial Unicode MS" pitchFamily="34" charset="-128"/>
                </a:rPr>
                <a:t>to</a:t>
              </a:r>
              <a:r>
                <a:rPr lang="de-DE" sz="1600" kern="0" dirty="0">
                  <a:solidFill>
                    <a:sysClr val="windowText" lastClr="000000"/>
                  </a:solidFill>
                  <a:ea typeface="Arial Unicode MS" pitchFamily="34" charset="-128"/>
                </a:rPr>
                <a:t>-DB</a:t>
              </a:r>
            </a:p>
          </p:txBody>
        </p:sp>
        <p:cxnSp>
          <p:nvCxnSpPr>
            <p:cNvPr id="9" name="Connector: Elbow 8">
              <a:extLst>
                <a:ext uri="{FF2B5EF4-FFF2-40B4-BE49-F238E27FC236}">
                  <a16:creationId xmlns:a16="http://schemas.microsoft.com/office/drawing/2014/main" id="{75391190-BCB0-4056-998E-7E97C9D79CC9}"/>
                </a:ext>
              </a:extLst>
            </p:cNvPr>
            <p:cNvCxnSpPr>
              <a:stCxn id="6" idx="2"/>
              <a:endCxn id="7" idx="2"/>
            </p:cNvCxnSpPr>
            <p:nvPr/>
          </p:nvCxnSpPr>
          <p:spPr>
            <a:xfrm rot="16200000" flipH="1">
              <a:off x="4762790" y="4425580"/>
              <a:ext cx="826622" cy="813965"/>
            </a:xfrm>
            <a:prstGeom prst="bentConnector2">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cxnSp>
          <p:nvCxnSpPr>
            <p:cNvPr id="10" name="Connector: Elbow 9">
              <a:extLst>
                <a:ext uri="{FF2B5EF4-FFF2-40B4-BE49-F238E27FC236}">
                  <a16:creationId xmlns:a16="http://schemas.microsoft.com/office/drawing/2014/main" id="{48A0DE0B-5C22-4F86-87D2-D3B505210A7E}"/>
                </a:ext>
              </a:extLst>
            </p:cNvPr>
            <p:cNvCxnSpPr>
              <a:stCxn id="8" idx="2"/>
              <a:endCxn id="7" idx="4"/>
            </p:cNvCxnSpPr>
            <p:nvPr/>
          </p:nvCxnSpPr>
          <p:spPr>
            <a:xfrm rot="5400000">
              <a:off x="6574976" y="4425579"/>
              <a:ext cx="826623" cy="813966"/>
            </a:xfrm>
            <a:prstGeom prst="bentConnector2">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cxnSp>
          <p:nvCxnSpPr>
            <p:cNvPr id="11" name="Connector: Elbow 10">
              <a:extLst>
                <a:ext uri="{FF2B5EF4-FFF2-40B4-BE49-F238E27FC236}">
                  <a16:creationId xmlns:a16="http://schemas.microsoft.com/office/drawing/2014/main" id="{0CA4DEF7-8F96-4305-A79F-F52C21798CAC}"/>
                </a:ext>
              </a:extLst>
            </p:cNvPr>
            <p:cNvCxnSpPr>
              <a:stCxn id="8" idx="1"/>
              <a:endCxn id="6" idx="3"/>
            </p:cNvCxnSpPr>
            <p:nvPr/>
          </p:nvCxnSpPr>
          <p:spPr>
            <a:xfrm rot="10800000" flipV="1">
              <a:off x="5583084" y="3841121"/>
              <a:ext cx="998220" cy="1"/>
            </a:xfrm>
            <a:prstGeom prst="bentConnector3">
              <a:avLst>
                <a:gd name="adj1" fmla="val 50000"/>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grpSp>
      <p:sp>
        <p:nvSpPr>
          <p:cNvPr id="13" name="Speech Bubble: Rectangle 12">
            <a:extLst>
              <a:ext uri="{FF2B5EF4-FFF2-40B4-BE49-F238E27FC236}">
                <a16:creationId xmlns:a16="http://schemas.microsoft.com/office/drawing/2014/main" id="{D246B88B-87EE-4412-8E90-E39822F831B5}"/>
              </a:ext>
            </a:extLst>
          </p:cNvPr>
          <p:cNvSpPr/>
          <p:nvPr/>
        </p:nvSpPr>
        <p:spPr bwMode="gray">
          <a:xfrm>
            <a:off x="486912" y="1211637"/>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Speech Bubble: Rectangle 13">
            <a:extLst>
              <a:ext uri="{FF2B5EF4-FFF2-40B4-BE49-F238E27FC236}">
                <a16:creationId xmlns:a16="http://schemas.microsoft.com/office/drawing/2014/main" id="{C8C31432-D481-4FDC-BD0A-2B5C34E5297C}"/>
              </a:ext>
            </a:extLst>
          </p:cNvPr>
          <p:cNvSpPr/>
          <p:nvPr/>
        </p:nvSpPr>
        <p:spPr bwMode="gray">
          <a:xfrm>
            <a:off x="8682031" y="1211637"/>
            <a:ext cx="3008446" cy="915844"/>
          </a:xfrm>
          <a:prstGeom prst="wedgeRectCallout">
            <a:avLst>
              <a:gd name="adj1" fmla="val -57455"/>
              <a:gd name="adj2" fmla="val 17019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The ambassador is an abstraction of another service entity</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Speech Bubble: Rectangle 14">
            <a:extLst>
              <a:ext uri="{FF2B5EF4-FFF2-40B4-BE49-F238E27FC236}">
                <a16:creationId xmlns:a16="http://schemas.microsoft.com/office/drawing/2014/main" id="{646D4807-DB4B-471B-8174-ECDD909BEED2}"/>
              </a:ext>
            </a:extLst>
          </p:cNvPr>
          <p:cNvSpPr/>
          <p:nvPr/>
        </p:nvSpPr>
        <p:spPr bwMode="gray">
          <a:xfrm>
            <a:off x="8871556" y="4214509"/>
            <a:ext cx="3008446" cy="1166788"/>
          </a:xfrm>
          <a:prstGeom prst="wedgeRectCallout">
            <a:avLst>
              <a:gd name="adj1" fmla="val -64093"/>
              <a:gd name="adj2" fmla="val -9260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It is available via localhost and takes care of traffic forwarding</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804954597"/>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1872</Words>
  <Application>Microsoft Office PowerPoint</Application>
  <PresentationFormat>Custom</PresentationFormat>
  <Paragraphs>261</Paragraphs>
  <Slides>17</Slides>
  <Notes>17</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Unicode MS</vt:lpstr>
      <vt:lpstr>Courier New</vt:lpstr>
      <vt:lpstr>Symbol</vt:lpstr>
      <vt:lpstr>Wingdings</vt:lpstr>
      <vt:lpstr>Wingdings</vt:lpstr>
      <vt:lpstr>SAP_2017_16x9_black</vt:lpstr>
      <vt:lpstr>PowerPoint Presentation</vt:lpstr>
      <vt:lpstr>What are these pods, everyone keeps talking about?</vt:lpstr>
      <vt:lpstr>Pods</vt:lpstr>
      <vt:lpstr>Pods – logical hosts</vt:lpstr>
      <vt:lpstr>Sidecar pattern – or when to use multiple container in a pod</vt:lpstr>
      <vt:lpstr>Pods on process level</vt:lpstr>
      <vt:lpstr>Anti-pattern: don’t create God pods</vt:lpstr>
      <vt:lpstr>More useful pattern – adapter</vt:lpstr>
      <vt:lpstr>More useful pattern – ambassador</vt:lpstr>
      <vt:lpstr>Basic structure of most K8s resources</vt:lpstr>
      <vt:lpstr>API documentation – Pod structure</vt:lpstr>
      <vt:lpstr>kubectl explain pod</vt:lpstr>
      <vt:lpstr>Pod definition - https://kubernetes.io/docs/api-reference/v1.8/#pod-v1-core  </vt:lpstr>
      <vt:lpstr>Liveness &amp; Readiness Probes</vt:lpstr>
      <vt:lpstr>Demo</vt:lpstr>
      <vt:lpstr>What YOU will do in exercise #02</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521</cp:revision>
  <dcterms:created xsi:type="dcterms:W3CDTF">2015-10-14T11:21:43Z</dcterms:created>
  <dcterms:modified xsi:type="dcterms:W3CDTF">2019-01-30T10:24:51Z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